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37" r:id="rId4"/>
    <p:sldId id="288" r:id="rId5"/>
    <p:sldId id="338" r:id="rId6"/>
    <p:sldId id="339" r:id="rId7"/>
    <p:sldId id="340" r:id="rId8"/>
    <p:sldId id="341" r:id="rId9"/>
    <p:sldId id="342" r:id="rId10"/>
    <p:sldId id="343" r:id="rId11"/>
    <p:sldId id="407" r:id="rId12"/>
    <p:sldId id="279" r:id="rId13"/>
    <p:sldId id="408" r:id="rId14"/>
    <p:sldId id="366" r:id="rId15"/>
    <p:sldId id="364" r:id="rId16"/>
    <p:sldId id="365" r:id="rId17"/>
    <p:sldId id="409" r:id="rId18"/>
    <p:sldId id="410" r:id="rId19"/>
    <p:sldId id="411" r:id="rId20"/>
    <p:sldId id="412" r:id="rId21"/>
    <p:sldId id="356" r:id="rId22"/>
    <p:sldId id="367" r:id="rId23"/>
    <p:sldId id="36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90" d="100"/>
          <a:sy n="90" d="100"/>
        </p:scale>
        <p:origin x="16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167D-66FB-47B7-B5E7-3E4D5520C5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5447998-9442-4DE4-B622-CECAC7EC74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65F48D-CFA4-4909-9BF4-F1CA71DFAA9C}"/>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7319FCDD-9342-40A8-9C64-100E9F0E4A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B83E0E-23EA-457C-A4D9-5C1B9735A15C}"/>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4246790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33CE7-3B7B-41C0-BB48-F9FAD7C108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5353AE-0C57-426D-B640-E2C7698BC88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08083F-06C9-4604-BB4E-F8123F2E9477}"/>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F9B70E13-D889-43F2-9F90-ADF2B27178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0EAF9C-C4D0-4798-8C89-EF228F8058FC}"/>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52471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9CA4-F5FF-4FC4-939C-4AC4838198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3890C12-E058-4930-A47B-094A962827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811B1F-9755-40EF-99F6-72D51330AA2E}"/>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FC892C78-22BB-4CE4-9DB6-3B47D7F9D3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9F0DF-FB69-44AC-BA51-F33353926FA8}"/>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247231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8EC87-427D-4172-A99A-2EEEDF4D5F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EC4367-E59C-475D-8375-23984C26774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5242BC-071E-48CE-9B17-A3CB50D1AD9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61915E-8094-4CED-BF94-545D10FFC714}"/>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6" name="Footer Placeholder 5">
            <a:extLst>
              <a:ext uri="{FF2B5EF4-FFF2-40B4-BE49-F238E27FC236}">
                <a16:creationId xmlns:a16="http://schemas.microsoft.com/office/drawing/2014/main" id="{5BBF903C-A8BB-4D5B-81DA-ECC0126EE0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3E813C7-3577-44EC-881B-A03E2D57434B}"/>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1948858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104F8-8F22-4A77-A9D6-A1E4265E3F3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A8C6BDC-C780-421F-B882-448CD08ACE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0DD07D-8616-41A0-BCE0-7A603639A7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582C3C2-E415-4FE1-B79E-1FA144AD22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985D46-EBDB-4988-B55D-0BF8CBEB41B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94BF81-C8CA-4B2E-89B2-645BC0D7B5CE}"/>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8" name="Footer Placeholder 7">
            <a:extLst>
              <a:ext uri="{FF2B5EF4-FFF2-40B4-BE49-F238E27FC236}">
                <a16:creationId xmlns:a16="http://schemas.microsoft.com/office/drawing/2014/main" id="{0C275AB9-F893-4633-AB83-34C459A7EDD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6BD4120-1C14-489A-8510-F9E742AD3D52}"/>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2976765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25550-3EE7-4B10-B966-A05D2895CA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2F8ADA-4F3E-4A72-82EA-D7C503E2C693}"/>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4" name="Footer Placeholder 3">
            <a:extLst>
              <a:ext uri="{FF2B5EF4-FFF2-40B4-BE49-F238E27FC236}">
                <a16:creationId xmlns:a16="http://schemas.microsoft.com/office/drawing/2014/main" id="{E6911C4B-7145-4814-84DB-4ADE39D8FEE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5B83707-F2E9-45C1-A897-569FFD195627}"/>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2037785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98061F-F49A-4CFD-B59C-CC6E75F0EEFF}"/>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3" name="Footer Placeholder 2">
            <a:extLst>
              <a:ext uri="{FF2B5EF4-FFF2-40B4-BE49-F238E27FC236}">
                <a16:creationId xmlns:a16="http://schemas.microsoft.com/office/drawing/2014/main" id="{2A3D7E58-C899-4FFF-BB3A-945D5462BCB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23EA753-0C1C-459D-9A02-C77BB5FEB717}"/>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278484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7B67-E9AB-49CE-8541-74005C070D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307884D-04F4-4CB0-B20C-DF3B286E84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E0C4E8-F4CC-455D-8361-FFCFA3769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601983-3E64-4E4B-8EA1-4168E0DC6DEC}"/>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6" name="Footer Placeholder 5">
            <a:extLst>
              <a:ext uri="{FF2B5EF4-FFF2-40B4-BE49-F238E27FC236}">
                <a16:creationId xmlns:a16="http://schemas.microsoft.com/office/drawing/2014/main" id="{180E854C-7300-457C-9675-A7AC474955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270BAA-BBA0-4D52-88AB-EC96FC69A287}"/>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81334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39C3-B311-4642-97F2-816E1F43C7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386A0DE-C76A-434F-B247-C1480B3CE4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AFF8049-82D5-46A9-BCAA-BE46D7C210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F9BB7C-B35F-4CAC-AE3D-E3AD5B611066}"/>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6" name="Footer Placeholder 5">
            <a:extLst>
              <a:ext uri="{FF2B5EF4-FFF2-40B4-BE49-F238E27FC236}">
                <a16:creationId xmlns:a16="http://schemas.microsoft.com/office/drawing/2014/main" id="{7E7A4D44-910E-4FD8-AFE7-2394A5311E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C69457-2BEC-474E-891A-FFB5701A0285}"/>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42347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EB980-D28D-4AC5-97DD-E39A23A65B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91168A4-A84B-4F28-A2AA-C60539200F7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532CF5-7BB0-47FA-A09D-8808BDB95CC4}"/>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30ED7196-EC64-4231-BAF3-9C81543D17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46C619-67EE-490F-A3AA-D473DB544C43}"/>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3522509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A3630D-A502-4D99-9383-465CA1902B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DF59AF-9302-45D0-816F-9B32C456F37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ED6D22-4CDD-471B-9293-7175EA6040DB}"/>
              </a:ext>
            </a:extLst>
          </p:cNvPr>
          <p:cNvSpPr>
            <a:spLocks noGrp="1"/>
          </p:cNvSpPr>
          <p:nvPr>
            <p:ph type="dt" sz="half" idx="10"/>
          </p:nvPr>
        </p:nvSpPr>
        <p:spPr/>
        <p:txBody>
          <a:body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E20E3504-89E9-43EE-9126-704687F5B2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F4D3A2-6696-4B82-AD41-2B803F1171EB}"/>
              </a:ext>
            </a:extLst>
          </p:cNvPr>
          <p:cNvSpPr>
            <a:spLocks noGrp="1"/>
          </p:cNvSpPr>
          <p:nvPr>
            <p:ph type="sldNum" sz="quarter" idx="12"/>
          </p:nvPr>
        </p:nvSpPr>
        <p:spPr/>
        <p:txBody>
          <a:bodyPr/>
          <a:lstStyle/>
          <a:p>
            <a:fld id="{23ED329A-E4A4-4BB4-8B36-6BAD59E63E42}" type="slidenum">
              <a:rPr lang="en-GB" smtClean="0"/>
              <a:t>‹#›</a:t>
            </a:fld>
            <a:endParaRPr lang="en-GB"/>
          </a:p>
        </p:txBody>
      </p:sp>
    </p:spTree>
    <p:extLst>
      <p:ext uri="{BB962C8B-B14F-4D97-AF65-F5344CB8AC3E}">
        <p14:creationId xmlns:p14="http://schemas.microsoft.com/office/powerpoint/2010/main" val="2069896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D0633-CA4F-4231-95D7-9D8F689C05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D07F55-E420-4602-B751-1BD4F0274B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099E19-1CB7-4066-9F33-101F7BE81F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ECD08-D922-4529-A27F-48E145C424E7}" type="datetimeFigureOut">
              <a:rPr lang="en-GB" smtClean="0"/>
              <a:t>20/01/2020</a:t>
            </a:fld>
            <a:endParaRPr lang="en-GB"/>
          </a:p>
        </p:txBody>
      </p:sp>
      <p:sp>
        <p:nvSpPr>
          <p:cNvPr id="5" name="Footer Placeholder 4">
            <a:extLst>
              <a:ext uri="{FF2B5EF4-FFF2-40B4-BE49-F238E27FC236}">
                <a16:creationId xmlns:a16="http://schemas.microsoft.com/office/drawing/2014/main" id="{01E57A7C-9612-457B-83AD-7735511E76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F05CDAA-F9A2-4D6C-9798-5CB859761A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ED329A-E4A4-4BB4-8B36-6BAD59E63E42}" type="slidenum">
              <a:rPr lang="en-GB" smtClean="0"/>
              <a:t>‹#›</a:t>
            </a:fld>
            <a:endParaRPr lang="en-GB"/>
          </a:p>
        </p:txBody>
      </p:sp>
    </p:spTree>
    <p:extLst>
      <p:ext uri="{BB962C8B-B14F-4D97-AF65-F5344CB8AC3E}">
        <p14:creationId xmlns:p14="http://schemas.microsoft.com/office/powerpoint/2010/main" val="1468094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3DFC-D647-4363-AC63-C66C6151CFB2}"/>
              </a:ext>
            </a:extLst>
          </p:cNvPr>
          <p:cNvSpPr>
            <a:spLocks noGrp="1"/>
          </p:cNvSpPr>
          <p:nvPr>
            <p:ph type="ctrTitle"/>
          </p:nvPr>
        </p:nvSpPr>
        <p:spPr/>
        <p:txBody>
          <a:bodyPr>
            <a:normAutofit fontScale="90000"/>
          </a:bodyPr>
          <a:lstStyle/>
          <a:p>
            <a:r>
              <a:rPr lang="en-GB" dirty="0"/>
              <a:t>Effects of Carbon dioxide concentration on Oxygen transport</a:t>
            </a:r>
          </a:p>
        </p:txBody>
      </p:sp>
      <p:sp>
        <p:nvSpPr>
          <p:cNvPr id="3" name="Subtitle 2">
            <a:extLst>
              <a:ext uri="{FF2B5EF4-FFF2-40B4-BE49-F238E27FC236}">
                <a16:creationId xmlns:a16="http://schemas.microsoft.com/office/drawing/2014/main" id="{F6740C83-4A60-4D21-8368-080B2707C7AB}"/>
              </a:ext>
            </a:extLst>
          </p:cNvPr>
          <p:cNvSpPr>
            <a:spLocks noGrp="1"/>
          </p:cNvSpPr>
          <p:nvPr>
            <p:ph type="subTitle" idx="1"/>
          </p:nvPr>
        </p:nvSpPr>
        <p:spPr/>
        <p:txBody>
          <a:bodyPr/>
          <a:lstStyle/>
          <a:p>
            <a:r>
              <a:rPr lang="en-GB" dirty="0"/>
              <a:t>Bohr Shift.</a:t>
            </a:r>
          </a:p>
        </p:txBody>
      </p:sp>
    </p:spTree>
    <p:extLst>
      <p:ext uri="{BB962C8B-B14F-4D97-AF65-F5344CB8AC3E}">
        <p14:creationId xmlns:p14="http://schemas.microsoft.com/office/powerpoint/2010/main" val="3973733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E682-EE5E-41B6-BA89-E687CE4CEA8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E540BD-377A-475D-9591-BE57FC7F3CF9}"/>
              </a:ext>
            </a:extLst>
          </p:cNvPr>
          <p:cNvSpPr>
            <a:spLocks noGrp="1"/>
          </p:cNvSpPr>
          <p:nvPr>
            <p:ph idx="1"/>
          </p:nvPr>
        </p:nvSpPr>
        <p:spPr/>
        <p:txBody>
          <a:bodyPr/>
          <a:lstStyle/>
          <a:p>
            <a:r>
              <a:rPr lang="en-GB" b="1" u="sng" dirty="0"/>
              <a:t>Outcome:</a:t>
            </a:r>
            <a:endParaRPr lang="en-GB" dirty="0"/>
          </a:p>
          <a:p>
            <a:pPr lvl="0"/>
            <a:r>
              <a:rPr lang="en-GB" dirty="0"/>
              <a:t>Explain the effect of carbon dioxide concentration on oxygen dissociation</a:t>
            </a:r>
          </a:p>
          <a:p>
            <a:pPr lvl="0"/>
            <a:r>
              <a:rPr lang="en-GB" dirty="0"/>
              <a:t>Relate this knowledge to explain oxygen loading and unloading in different tissues.</a:t>
            </a:r>
          </a:p>
          <a:p>
            <a:endParaRPr lang="en-GB" dirty="0"/>
          </a:p>
        </p:txBody>
      </p:sp>
    </p:spTree>
    <p:extLst>
      <p:ext uri="{BB962C8B-B14F-4D97-AF65-F5344CB8AC3E}">
        <p14:creationId xmlns:p14="http://schemas.microsoft.com/office/powerpoint/2010/main" val="244255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7182" y="1916832"/>
            <a:ext cx="4107594"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981200" y="44624"/>
            <a:ext cx="8229600" cy="1143000"/>
          </a:xfrm>
        </p:spPr>
        <p:txBody>
          <a:bodyPr>
            <a:noAutofit/>
          </a:bodyPr>
          <a:lstStyle/>
          <a:p>
            <a:r>
              <a:rPr lang="en-GB" sz="3600" dirty="0"/>
              <a:t>Effects of Carbon Dioxide concentration on Oxygen Transport</a:t>
            </a:r>
          </a:p>
        </p:txBody>
      </p:sp>
      <p:sp>
        <p:nvSpPr>
          <p:cNvPr id="3" name="Content Placeholder 2"/>
          <p:cNvSpPr>
            <a:spLocks noGrp="1"/>
          </p:cNvSpPr>
          <p:nvPr>
            <p:ph idx="1"/>
          </p:nvPr>
        </p:nvSpPr>
        <p:spPr>
          <a:xfrm>
            <a:off x="1981200" y="1268761"/>
            <a:ext cx="8229600" cy="4525963"/>
          </a:xfrm>
        </p:spPr>
        <p:txBody>
          <a:bodyPr>
            <a:normAutofit/>
          </a:bodyPr>
          <a:lstStyle/>
          <a:p>
            <a:r>
              <a:rPr lang="en-GB" sz="2000" dirty="0"/>
              <a:t>When we exercise, more CO</a:t>
            </a:r>
            <a:r>
              <a:rPr lang="en-GB" sz="2000" baseline="-25000" dirty="0"/>
              <a:t>2</a:t>
            </a:r>
            <a:r>
              <a:rPr lang="en-GB" sz="2000" dirty="0"/>
              <a:t> is produced, therefore the pCO</a:t>
            </a:r>
            <a:r>
              <a:rPr lang="en-GB" sz="2000" baseline="-25000" dirty="0"/>
              <a:t>2</a:t>
            </a:r>
            <a:r>
              <a:rPr lang="en-GB" sz="2000" dirty="0"/>
              <a:t> in the tissues increases</a:t>
            </a:r>
          </a:p>
        </p:txBody>
      </p:sp>
      <p:sp>
        <p:nvSpPr>
          <p:cNvPr id="5" name="Text Box 2"/>
          <p:cNvSpPr txBox="1">
            <a:spLocks noChangeArrowheads="1"/>
          </p:cNvSpPr>
          <p:nvPr/>
        </p:nvSpPr>
        <p:spPr bwMode="auto">
          <a:xfrm>
            <a:off x="5951984" y="1628800"/>
            <a:ext cx="4091920" cy="402443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285750" indent="-285750">
              <a:lnSpc>
                <a:spcPct val="115000"/>
              </a:lnSpc>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the pCO</a:t>
            </a:r>
            <a:r>
              <a:rPr lang="en-GB" baseline="-25000" dirty="0">
                <a:solidFill>
                  <a:srgbClr val="000000"/>
                </a:solidFill>
                <a:latin typeface="Calibri" panose="020F0502020204030204" pitchFamily="34" charset="0"/>
                <a:ea typeface="Calibri"/>
                <a:cs typeface="Calibri" panose="020F0502020204030204" pitchFamily="34" charset="0"/>
              </a:rPr>
              <a:t>2</a:t>
            </a:r>
            <a:r>
              <a:rPr lang="en-GB" dirty="0">
                <a:solidFill>
                  <a:srgbClr val="000000"/>
                </a:solidFill>
                <a:latin typeface="Calibri" panose="020F0502020204030204" pitchFamily="34" charset="0"/>
                <a:ea typeface="Calibri"/>
                <a:cs typeface="Calibri" panose="020F0502020204030204" pitchFamily="34" charset="0"/>
              </a:rPr>
              <a:t> affects the rate that </a:t>
            </a:r>
            <a:r>
              <a:rPr lang="en-GB" dirty="0" err="1">
                <a:solidFill>
                  <a:srgbClr val="000000"/>
                </a:solidFill>
                <a:latin typeface="Calibri" panose="020F0502020204030204" pitchFamily="34" charset="0"/>
                <a:ea typeface="Calibri"/>
                <a:cs typeface="Calibri" panose="020F0502020204030204" pitchFamily="34" charset="0"/>
              </a:rPr>
              <a:t>oxyhaemoglobin</a:t>
            </a:r>
            <a:r>
              <a:rPr lang="en-GB" dirty="0">
                <a:solidFill>
                  <a:srgbClr val="000000"/>
                </a:solidFill>
                <a:latin typeface="Calibri" panose="020F0502020204030204" pitchFamily="34" charset="0"/>
                <a:ea typeface="Calibri"/>
                <a:cs typeface="Calibri" panose="020F0502020204030204" pitchFamily="34" charset="0"/>
              </a:rPr>
              <a:t> dissociates to form oxygen and </a:t>
            </a:r>
            <a:r>
              <a:rPr lang="en-GB" dirty="0" err="1">
                <a:solidFill>
                  <a:srgbClr val="000000"/>
                </a:solidFill>
                <a:latin typeface="Calibri" panose="020F0502020204030204" pitchFamily="34" charset="0"/>
                <a:ea typeface="Calibri"/>
                <a:cs typeface="Calibri" panose="020F0502020204030204" pitchFamily="34" charset="0"/>
              </a:rPr>
              <a:t>Hb</a:t>
            </a:r>
            <a:endParaRPr lang="en-GB" dirty="0">
              <a:solidFill>
                <a:srgbClr val="000000"/>
              </a:solidFill>
              <a:latin typeface="Calibri" panose="020F0502020204030204" pitchFamily="34" charset="0"/>
              <a:ea typeface="Calibri"/>
              <a:cs typeface="Calibri" panose="020F0502020204030204" pitchFamily="34" charset="0"/>
            </a:endParaRPr>
          </a:p>
          <a:p>
            <a:pPr marL="285750" indent="-285750">
              <a:lnSpc>
                <a:spcPct val="115000"/>
              </a:lnSpc>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the higher the pCO</a:t>
            </a:r>
            <a:r>
              <a:rPr lang="en-GB" baseline="-25000" dirty="0">
                <a:solidFill>
                  <a:srgbClr val="000000"/>
                </a:solidFill>
                <a:latin typeface="Calibri" panose="020F0502020204030204" pitchFamily="34" charset="0"/>
                <a:ea typeface="Calibri"/>
                <a:cs typeface="Calibri" panose="020F0502020204030204" pitchFamily="34" charset="0"/>
              </a:rPr>
              <a:t>2</a:t>
            </a:r>
            <a:r>
              <a:rPr lang="en-GB" dirty="0">
                <a:solidFill>
                  <a:srgbClr val="000000"/>
                </a:solidFill>
                <a:latin typeface="Calibri" panose="020F0502020204030204" pitchFamily="34" charset="0"/>
                <a:ea typeface="Calibri"/>
                <a:cs typeface="Calibri" panose="020F0502020204030204" pitchFamily="34" charset="0"/>
              </a:rPr>
              <a:t>, the more readily the oxygen is unloaded from </a:t>
            </a:r>
            <a:r>
              <a:rPr lang="en-GB" dirty="0" err="1">
                <a:solidFill>
                  <a:srgbClr val="000000"/>
                </a:solidFill>
                <a:latin typeface="Calibri" panose="020F0502020204030204" pitchFamily="34" charset="0"/>
                <a:ea typeface="Calibri"/>
                <a:cs typeface="Calibri" panose="020F0502020204030204" pitchFamily="34" charset="0"/>
              </a:rPr>
              <a:t>Hb</a:t>
            </a:r>
            <a:endParaRPr lang="en-GB" dirty="0">
              <a:solidFill>
                <a:srgbClr val="000000"/>
              </a:solidFill>
              <a:latin typeface="Calibri" panose="020F0502020204030204" pitchFamily="34" charset="0"/>
              <a:ea typeface="Calibri"/>
              <a:cs typeface="Calibri" panose="020F0502020204030204" pitchFamily="34" charset="0"/>
            </a:endParaRPr>
          </a:p>
          <a:p>
            <a:pPr marL="285750" indent="-285750">
              <a:lnSpc>
                <a:spcPct val="115000"/>
              </a:lnSpc>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therefore more oxygen is released for cells during activity.</a:t>
            </a:r>
          </a:p>
          <a:p>
            <a:pPr marL="285750" indent="-285750">
              <a:lnSpc>
                <a:spcPct val="115000"/>
              </a:lnSpc>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So, the dissociation curve shifts to the RIGHT i.e. </a:t>
            </a:r>
            <a:r>
              <a:rPr lang="en-GB" dirty="0" err="1">
                <a:solidFill>
                  <a:srgbClr val="000000"/>
                </a:solidFill>
                <a:latin typeface="Calibri" panose="020F0502020204030204" pitchFamily="34" charset="0"/>
                <a:ea typeface="Calibri"/>
                <a:cs typeface="Calibri" panose="020F0502020204030204" pitchFamily="34" charset="0"/>
              </a:rPr>
              <a:t>Hb</a:t>
            </a:r>
            <a:r>
              <a:rPr lang="en-GB" dirty="0">
                <a:solidFill>
                  <a:srgbClr val="000000"/>
                </a:solidFill>
                <a:latin typeface="Calibri" panose="020F0502020204030204" pitchFamily="34" charset="0"/>
                <a:ea typeface="Calibri"/>
                <a:cs typeface="Calibri" panose="020F0502020204030204" pitchFamily="34" charset="0"/>
              </a:rPr>
              <a:t> has a LOWER AFFINITY for O</a:t>
            </a:r>
            <a:r>
              <a:rPr lang="en-GB" baseline="-25000" dirty="0">
                <a:solidFill>
                  <a:srgbClr val="000000"/>
                </a:solidFill>
                <a:latin typeface="Calibri" panose="020F0502020204030204" pitchFamily="34" charset="0"/>
                <a:ea typeface="Calibri"/>
                <a:cs typeface="Calibri" panose="020F0502020204030204" pitchFamily="34" charset="0"/>
              </a:rPr>
              <a:t>2</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 the BOHR SHIFT</a:t>
            </a:r>
          </a:p>
          <a:p>
            <a:pPr marL="285750" indent="-285750">
              <a:lnSpc>
                <a:spcPct val="115000"/>
              </a:lnSpc>
              <a:spcAft>
                <a:spcPts val="1000"/>
              </a:spcAft>
              <a:buFont typeface="Arial" panose="020B0604020202020204" pitchFamily="34" charset="0"/>
              <a:buChar char="•"/>
            </a:pPr>
            <a:r>
              <a:rPr lang="en-GB" dirty="0">
                <a:solidFill>
                  <a:srgbClr val="000000"/>
                </a:solidFill>
                <a:latin typeface="Calibri" panose="020F0502020204030204" pitchFamily="34" charset="0"/>
                <a:ea typeface="Calibri"/>
                <a:cs typeface="Calibri" panose="020F0502020204030204" pitchFamily="34" charset="0"/>
              </a:rPr>
              <a:t> Draw the curve for the Bohr Shift</a:t>
            </a:r>
          </a:p>
        </p:txBody>
      </p:sp>
      <p:sp>
        <p:nvSpPr>
          <p:cNvPr id="6" name="TextBox 5"/>
          <p:cNvSpPr txBox="1"/>
          <p:nvPr/>
        </p:nvSpPr>
        <p:spPr>
          <a:xfrm>
            <a:off x="1703512" y="6239054"/>
            <a:ext cx="7848872" cy="646331"/>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How much extra O</a:t>
            </a:r>
            <a:r>
              <a:rPr lang="en-GB" baseline="-25000" dirty="0">
                <a:latin typeface="Calibri" panose="020F0502020204030204" pitchFamily="34" charset="0"/>
                <a:cs typeface="Calibri" panose="020F0502020204030204" pitchFamily="34" charset="0"/>
              </a:rPr>
              <a:t>2</a:t>
            </a:r>
            <a:r>
              <a:rPr lang="en-GB" dirty="0">
                <a:latin typeface="Calibri" panose="020F0502020204030204" pitchFamily="34" charset="0"/>
                <a:cs typeface="Calibri" panose="020F0502020204030204" pitchFamily="34" charset="0"/>
              </a:rPr>
              <a:t> is released at a pO</a:t>
            </a:r>
            <a:r>
              <a:rPr lang="en-GB" baseline="-25000" dirty="0">
                <a:latin typeface="Calibri" panose="020F0502020204030204" pitchFamily="34" charset="0"/>
                <a:cs typeface="Calibri" panose="020F0502020204030204" pitchFamily="34" charset="0"/>
              </a:rPr>
              <a:t>2</a:t>
            </a:r>
            <a:r>
              <a:rPr lang="en-GB" dirty="0">
                <a:latin typeface="Calibri" panose="020F0502020204030204" pitchFamily="34" charset="0"/>
                <a:cs typeface="Calibri" panose="020F0502020204030204" pitchFamily="34" charset="0"/>
              </a:rPr>
              <a:t> of 7 </a:t>
            </a:r>
            <a:r>
              <a:rPr lang="en-GB" dirty="0" err="1">
                <a:latin typeface="Calibri" panose="020F0502020204030204" pitchFamily="34" charset="0"/>
                <a:cs typeface="Calibri" panose="020F0502020204030204" pitchFamily="34" charset="0"/>
              </a:rPr>
              <a:t>kPa</a:t>
            </a:r>
            <a:r>
              <a:rPr lang="en-GB" dirty="0">
                <a:latin typeface="Calibri" panose="020F0502020204030204" pitchFamily="34" charset="0"/>
                <a:cs typeface="Calibri" panose="020F0502020204030204" pitchFamily="34" charset="0"/>
              </a:rPr>
              <a:t> when pCO</a:t>
            </a:r>
            <a:r>
              <a:rPr lang="en-GB" baseline="-25000" dirty="0">
                <a:latin typeface="Calibri" panose="020F0502020204030204" pitchFamily="34" charset="0"/>
                <a:cs typeface="Calibri" panose="020F0502020204030204" pitchFamily="34" charset="0"/>
              </a:rPr>
              <a:t>2</a:t>
            </a:r>
            <a:r>
              <a:rPr lang="en-GB" dirty="0">
                <a:latin typeface="Calibri" panose="020F0502020204030204" pitchFamily="34" charset="0"/>
                <a:cs typeface="Calibri" panose="020F0502020204030204" pitchFamily="34" charset="0"/>
              </a:rPr>
              <a:t> is high? (use your own graph)</a:t>
            </a:r>
          </a:p>
        </p:txBody>
      </p:sp>
      <p:sp>
        <p:nvSpPr>
          <p:cNvPr id="7" name="TextBox 6"/>
          <p:cNvSpPr txBox="1"/>
          <p:nvPr/>
        </p:nvSpPr>
        <p:spPr>
          <a:xfrm>
            <a:off x="4007224" y="6500812"/>
            <a:ext cx="4093953" cy="369332"/>
          </a:xfrm>
          <a:prstGeom prst="rect">
            <a:avLst/>
          </a:prstGeom>
          <a:noFill/>
        </p:spPr>
        <p:txBody>
          <a:bodyPr wrap="square" rtlCol="0">
            <a:spAutoFit/>
          </a:bodyPr>
          <a:lstStyle/>
          <a:p>
            <a:r>
              <a:rPr lang="en-GB" dirty="0">
                <a:solidFill>
                  <a:srgbClr val="FF0000"/>
                </a:solidFill>
                <a:latin typeface="Calibri" panose="020F0502020204030204" pitchFamily="34" charset="0"/>
                <a:cs typeface="Calibri" panose="020F0502020204030204" pitchFamily="34" charset="0"/>
              </a:rPr>
              <a:t>On this graph, 40%</a:t>
            </a:r>
          </a:p>
        </p:txBody>
      </p:sp>
      <p:grpSp>
        <p:nvGrpSpPr>
          <p:cNvPr id="8" name="Group 7"/>
          <p:cNvGrpSpPr/>
          <p:nvPr/>
        </p:nvGrpSpPr>
        <p:grpSpPr>
          <a:xfrm>
            <a:off x="1451992" y="1916832"/>
            <a:ext cx="4532784" cy="4464497"/>
            <a:chOff x="-72008" y="1916831"/>
            <a:chExt cx="4532784" cy="4464497"/>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182" y="1916831"/>
              <a:ext cx="4107594"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1619672" y="6011996"/>
              <a:ext cx="2592288" cy="369332"/>
            </a:xfrm>
            <a:prstGeom prst="rect">
              <a:avLst/>
            </a:prstGeom>
            <a:noFill/>
          </p:spPr>
          <p:txBody>
            <a:bodyPr wrap="square" rtlCol="0">
              <a:spAutoFit/>
            </a:bodyPr>
            <a:lstStyle/>
            <a:p>
              <a:r>
                <a:rPr lang="en-GB" b="1" dirty="0">
                  <a:latin typeface="Comic Sans MS" panose="030F0702030302020204" pitchFamily="66" charset="0"/>
                </a:rPr>
                <a:t>pO</a:t>
              </a:r>
              <a:r>
                <a:rPr lang="en-GB" b="1" baseline="-25000" dirty="0">
                  <a:latin typeface="Comic Sans MS" panose="030F0702030302020204" pitchFamily="66" charset="0"/>
                </a:rPr>
                <a:t>2</a:t>
              </a:r>
            </a:p>
          </p:txBody>
        </p:sp>
        <p:sp>
          <p:nvSpPr>
            <p:cNvPr id="11" name="TextBox 10"/>
            <p:cNvSpPr txBox="1"/>
            <p:nvPr/>
          </p:nvSpPr>
          <p:spPr>
            <a:xfrm>
              <a:off x="-72008" y="3215868"/>
              <a:ext cx="461665" cy="1728192"/>
            </a:xfrm>
            <a:prstGeom prst="rect">
              <a:avLst/>
            </a:prstGeom>
            <a:noFill/>
          </p:spPr>
          <p:txBody>
            <a:bodyPr vert="vert270" wrap="square" rtlCol="0">
              <a:spAutoFit/>
            </a:bodyPr>
            <a:lstStyle/>
            <a:p>
              <a:r>
                <a:rPr lang="en-GB" b="1" dirty="0">
                  <a:latin typeface="Comic Sans MS" panose="030F0702030302020204" pitchFamily="66" charset="0"/>
                </a:rPr>
                <a:t>% Saturation</a:t>
              </a:r>
            </a:p>
          </p:txBody>
        </p:sp>
      </p:grpSp>
    </p:spTree>
    <p:extLst>
      <p:ext uri="{BB962C8B-B14F-4D97-AF65-F5344CB8AC3E}">
        <p14:creationId xmlns:p14="http://schemas.microsoft.com/office/powerpoint/2010/main" val="339208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left)">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8195"/>
                                        </p:tgtEl>
                                        <p:attrNameLst>
                                          <p:attrName>style.visibility</p:attrName>
                                        </p:attrNameLst>
                                      </p:cBhvr>
                                      <p:to>
                                        <p:strVal val="visible"/>
                                      </p:to>
                                    </p:set>
                                    <p:animEffect transition="in" filter="wipe(down)">
                                      <p:cBhvr>
                                        <p:cTn id="18" dur="290">
                                          <p:stCondLst>
                                            <p:cond delay="0"/>
                                          </p:stCondLst>
                                        </p:cTn>
                                        <p:tgtEl>
                                          <p:spTgt spid="8195"/>
                                        </p:tgtEl>
                                      </p:cBhvr>
                                    </p:animEffect>
                                    <p:anim calcmode="lin" valueType="num">
                                      <p:cBhvr>
                                        <p:cTn id="19" dur="911" tmFilter="0,0; 0.14,0.36; 0.43,0.73; 0.71,0.91; 1.0,1.0">
                                          <p:stCondLst>
                                            <p:cond delay="0"/>
                                          </p:stCondLst>
                                        </p:cTn>
                                        <p:tgtEl>
                                          <p:spTgt spid="8195"/>
                                        </p:tgtEl>
                                        <p:attrNameLst>
                                          <p:attrName>ppt_x</p:attrName>
                                        </p:attrNameLst>
                                      </p:cBhvr>
                                      <p:tavLst>
                                        <p:tav tm="0">
                                          <p:val>
                                            <p:strVal val="#ppt_x-0.25"/>
                                          </p:val>
                                        </p:tav>
                                        <p:tav tm="100000">
                                          <p:val>
                                            <p:strVal val="#ppt_x"/>
                                          </p:val>
                                        </p:tav>
                                      </p:tavLst>
                                    </p:anim>
                                    <p:anim calcmode="lin" valueType="num">
                                      <p:cBhvr>
                                        <p:cTn id="20" dur="332" tmFilter="0.0,0.0; 0.25,0.07; 0.50,0.2; 0.75,0.467; 1.0,1.0">
                                          <p:stCondLst>
                                            <p:cond delay="0"/>
                                          </p:stCondLst>
                                        </p:cTn>
                                        <p:tgtEl>
                                          <p:spTgt spid="8195"/>
                                        </p:tgtEl>
                                        <p:attrNameLst>
                                          <p:attrName>ppt_y</p:attrName>
                                        </p:attrNameLst>
                                      </p:cBhvr>
                                      <p:tavLst>
                                        <p:tav tm="0" fmla="#ppt_y-sin(pi*$)/3">
                                          <p:val>
                                            <p:fltVal val="0.5"/>
                                          </p:val>
                                        </p:tav>
                                        <p:tav tm="100000">
                                          <p:val>
                                            <p:fltVal val="1"/>
                                          </p:val>
                                        </p:tav>
                                      </p:tavLst>
                                    </p:anim>
                                    <p:anim calcmode="lin" valueType="num">
                                      <p:cBhvr>
                                        <p:cTn id="21" dur="332" tmFilter="0, 0; 0.125,0.2665; 0.25,0.4; 0.375,0.465; 0.5,0.5;  0.625,0.535; 0.75,0.6; 0.875,0.7335; 1,1">
                                          <p:stCondLst>
                                            <p:cond delay="332"/>
                                          </p:stCondLst>
                                        </p:cTn>
                                        <p:tgtEl>
                                          <p:spTgt spid="8195"/>
                                        </p:tgtEl>
                                        <p:attrNameLst>
                                          <p:attrName>ppt_y</p:attrName>
                                        </p:attrNameLst>
                                      </p:cBhvr>
                                      <p:tavLst>
                                        <p:tav tm="0" fmla="#ppt_y-sin(pi*$)/9">
                                          <p:val>
                                            <p:fltVal val="0"/>
                                          </p:val>
                                        </p:tav>
                                        <p:tav tm="100000">
                                          <p:val>
                                            <p:fltVal val="1"/>
                                          </p:val>
                                        </p:tav>
                                      </p:tavLst>
                                    </p:anim>
                                    <p:anim calcmode="lin" valueType="num">
                                      <p:cBhvr>
                                        <p:cTn id="22" dur="166" tmFilter="0, 0; 0.125,0.2665; 0.25,0.4; 0.375,0.465; 0.5,0.5;  0.625,0.535; 0.75,0.6; 0.875,0.7335; 1,1">
                                          <p:stCondLst>
                                            <p:cond delay="662"/>
                                          </p:stCondLst>
                                        </p:cTn>
                                        <p:tgtEl>
                                          <p:spTgt spid="8195"/>
                                        </p:tgtEl>
                                        <p:attrNameLst>
                                          <p:attrName>ppt_y</p:attrName>
                                        </p:attrNameLst>
                                      </p:cBhvr>
                                      <p:tavLst>
                                        <p:tav tm="0" fmla="#ppt_y-sin(pi*$)/27">
                                          <p:val>
                                            <p:fltVal val="0"/>
                                          </p:val>
                                        </p:tav>
                                        <p:tav tm="100000">
                                          <p:val>
                                            <p:fltVal val="1"/>
                                          </p:val>
                                        </p:tav>
                                      </p:tavLst>
                                    </p:anim>
                                    <p:anim calcmode="lin" valueType="num">
                                      <p:cBhvr>
                                        <p:cTn id="23" dur="82" tmFilter="0, 0; 0.125,0.2665; 0.25,0.4; 0.375,0.465; 0.5,0.5;  0.625,0.535; 0.75,0.6; 0.875,0.7335; 1,1">
                                          <p:stCondLst>
                                            <p:cond delay="828"/>
                                          </p:stCondLst>
                                        </p:cTn>
                                        <p:tgtEl>
                                          <p:spTgt spid="8195"/>
                                        </p:tgtEl>
                                        <p:attrNameLst>
                                          <p:attrName>ppt_y</p:attrName>
                                        </p:attrNameLst>
                                      </p:cBhvr>
                                      <p:tavLst>
                                        <p:tav tm="0" fmla="#ppt_y-sin(pi*$)/81">
                                          <p:val>
                                            <p:fltVal val="0"/>
                                          </p:val>
                                        </p:tav>
                                        <p:tav tm="100000">
                                          <p:val>
                                            <p:fltVal val="1"/>
                                          </p:val>
                                        </p:tav>
                                      </p:tavLst>
                                    </p:anim>
                                    <p:animScale>
                                      <p:cBhvr>
                                        <p:cTn id="24" dur="13">
                                          <p:stCondLst>
                                            <p:cond delay="325"/>
                                          </p:stCondLst>
                                        </p:cTn>
                                        <p:tgtEl>
                                          <p:spTgt spid="8195"/>
                                        </p:tgtEl>
                                      </p:cBhvr>
                                      <p:to x="100000" y="60000"/>
                                    </p:animScale>
                                    <p:animScale>
                                      <p:cBhvr>
                                        <p:cTn id="25" dur="83" decel="50000">
                                          <p:stCondLst>
                                            <p:cond delay="338"/>
                                          </p:stCondLst>
                                        </p:cTn>
                                        <p:tgtEl>
                                          <p:spTgt spid="8195"/>
                                        </p:tgtEl>
                                      </p:cBhvr>
                                      <p:to x="100000" y="100000"/>
                                    </p:animScale>
                                    <p:animScale>
                                      <p:cBhvr>
                                        <p:cTn id="26" dur="13">
                                          <p:stCondLst>
                                            <p:cond delay="656"/>
                                          </p:stCondLst>
                                        </p:cTn>
                                        <p:tgtEl>
                                          <p:spTgt spid="8195"/>
                                        </p:tgtEl>
                                      </p:cBhvr>
                                      <p:to x="100000" y="80000"/>
                                    </p:animScale>
                                    <p:animScale>
                                      <p:cBhvr>
                                        <p:cTn id="27" dur="83" decel="50000">
                                          <p:stCondLst>
                                            <p:cond delay="669"/>
                                          </p:stCondLst>
                                        </p:cTn>
                                        <p:tgtEl>
                                          <p:spTgt spid="8195"/>
                                        </p:tgtEl>
                                      </p:cBhvr>
                                      <p:to x="100000" y="100000"/>
                                    </p:animScale>
                                    <p:animScale>
                                      <p:cBhvr>
                                        <p:cTn id="28" dur="13">
                                          <p:stCondLst>
                                            <p:cond delay="821"/>
                                          </p:stCondLst>
                                        </p:cTn>
                                        <p:tgtEl>
                                          <p:spTgt spid="8195"/>
                                        </p:tgtEl>
                                      </p:cBhvr>
                                      <p:to x="100000" y="90000"/>
                                    </p:animScale>
                                    <p:animScale>
                                      <p:cBhvr>
                                        <p:cTn id="29" dur="83" decel="50000">
                                          <p:stCondLst>
                                            <p:cond delay="834"/>
                                          </p:stCondLst>
                                        </p:cTn>
                                        <p:tgtEl>
                                          <p:spTgt spid="8195"/>
                                        </p:tgtEl>
                                      </p:cBhvr>
                                      <p:to x="100000" y="100000"/>
                                    </p:animScale>
                                    <p:animScale>
                                      <p:cBhvr>
                                        <p:cTn id="30" dur="13">
                                          <p:stCondLst>
                                            <p:cond delay="904"/>
                                          </p:stCondLst>
                                        </p:cTn>
                                        <p:tgtEl>
                                          <p:spTgt spid="8195"/>
                                        </p:tgtEl>
                                      </p:cBhvr>
                                      <p:to x="100000" y="95000"/>
                                    </p:animScale>
                                    <p:animScale>
                                      <p:cBhvr>
                                        <p:cTn id="31" dur="83" decel="50000">
                                          <p:stCondLst>
                                            <p:cond delay="917"/>
                                          </p:stCondLst>
                                        </p:cTn>
                                        <p:tgtEl>
                                          <p:spTgt spid="8195"/>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
                                            <p:bg/>
                                          </p:spTgt>
                                        </p:tgtEl>
                                        <p:attrNameLst>
                                          <p:attrName>style.visibility</p:attrName>
                                        </p:attrNameLst>
                                      </p:cBhvr>
                                      <p:to>
                                        <p:strVal val="visible"/>
                                      </p:to>
                                    </p:set>
                                    <p:animEffect transition="in" filter="wipe(left)">
                                      <p:cBhvr>
                                        <p:cTn id="36" dur="1000"/>
                                        <p:tgtEl>
                                          <p:spTgt spid="5">
                                            <p:bg/>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wipe(left)">
                                      <p:cBhvr>
                                        <p:cTn id="41" dur="1000"/>
                                        <p:tgtEl>
                                          <p:spTgt spid="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
                                            <p:txEl>
                                              <p:pRg st="1" end="1"/>
                                            </p:txEl>
                                          </p:spTgt>
                                        </p:tgtEl>
                                        <p:attrNameLst>
                                          <p:attrName>style.visibility</p:attrName>
                                        </p:attrNameLst>
                                      </p:cBhvr>
                                      <p:to>
                                        <p:strVal val="visible"/>
                                      </p:to>
                                    </p:set>
                                    <p:animEffect transition="in" filter="wipe(left)">
                                      <p:cBhvr>
                                        <p:cTn id="46" dur="100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5">
                                            <p:txEl>
                                              <p:pRg st="2" end="2"/>
                                            </p:txEl>
                                          </p:spTgt>
                                        </p:tgtEl>
                                        <p:attrNameLst>
                                          <p:attrName>style.visibility</p:attrName>
                                        </p:attrNameLst>
                                      </p:cBhvr>
                                      <p:to>
                                        <p:strVal val="visible"/>
                                      </p:to>
                                    </p:set>
                                    <p:animEffect transition="in" filter="wipe(left)">
                                      <p:cBhvr>
                                        <p:cTn id="51" dur="1000"/>
                                        <p:tgtEl>
                                          <p:spTgt spid="5">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5">
                                            <p:txEl>
                                              <p:pRg st="3" end="3"/>
                                            </p:txEl>
                                          </p:spTgt>
                                        </p:tgtEl>
                                        <p:attrNameLst>
                                          <p:attrName>style.visibility</p:attrName>
                                        </p:attrNameLst>
                                      </p:cBhvr>
                                      <p:to>
                                        <p:strVal val="visible"/>
                                      </p:to>
                                    </p:set>
                                    <p:animEffect transition="in" filter="wipe(left)">
                                      <p:cBhvr>
                                        <p:cTn id="56" dur="1000"/>
                                        <p:tgtEl>
                                          <p:spTgt spid="5">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5">
                                            <p:txEl>
                                              <p:pRg st="4" end="4"/>
                                            </p:txEl>
                                          </p:spTgt>
                                        </p:tgtEl>
                                        <p:attrNameLst>
                                          <p:attrName>style.visibility</p:attrName>
                                        </p:attrNameLst>
                                      </p:cBhvr>
                                      <p:to>
                                        <p:strVal val="visible"/>
                                      </p:to>
                                    </p:set>
                                    <p:animEffect transition="in" filter="wipe(left)">
                                      <p:cBhvr>
                                        <p:cTn id="61" dur="1000"/>
                                        <p:tgtEl>
                                          <p:spTgt spid="5">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5">
                                            <p:txEl>
                                              <p:pRg st="5" end="5"/>
                                            </p:txEl>
                                          </p:spTgt>
                                        </p:tgtEl>
                                        <p:attrNameLst>
                                          <p:attrName>style.visibility</p:attrName>
                                        </p:attrNameLst>
                                      </p:cBhvr>
                                      <p:to>
                                        <p:strVal val="visible"/>
                                      </p:to>
                                    </p:set>
                                    <p:animEffect transition="in" filter="wipe(left)">
                                      <p:cBhvr>
                                        <p:cTn id="66" dur="1000"/>
                                        <p:tgtEl>
                                          <p:spTgt spid="5">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1000"/>
                                        <p:tgtEl>
                                          <p:spTgt spid="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left)">
                                      <p:cBhvr>
                                        <p:cTn id="76" dur="1000"/>
                                        <p:tgtEl>
                                          <p:spTgt spid="6"/>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fade">
                                      <p:cBhvr>
                                        <p:cTn id="8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build="p"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783358"/>
            <a:ext cx="8229600" cy="4525963"/>
          </a:xfrm>
        </p:spPr>
        <p:txBody>
          <a:bodyPr>
            <a:normAutofit lnSpcReduction="10000"/>
          </a:bodyPr>
          <a:lstStyle/>
          <a:p>
            <a:r>
              <a:rPr lang="en-GB" dirty="0"/>
              <a:t>Carbonic anhydrase</a:t>
            </a:r>
          </a:p>
          <a:p>
            <a:r>
              <a:rPr lang="en-GB" dirty="0"/>
              <a:t>Lower</a:t>
            </a:r>
          </a:p>
          <a:p>
            <a:r>
              <a:rPr lang="en-GB" dirty="0"/>
              <a:t>Released</a:t>
            </a:r>
          </a:p>
          <a:p>
            <a:r>
              <a:rPr lang="en-GB" dirty="0"/>
              <a:t>More</a:t>
            </a:r>
          </a:p>
          <a:p>
            <a:r>
              <a:rPr lang="en-GB" dirty="0"/>
              <a:t>Increases</a:t>
            </a:r>
          </a:p>
          <a:p>
            <a:r>
              <a:rPr lang="en-GB" dirty="0"/>
              <a:t>Readily</a:t>
            </a:r>
          </a:p>
          <a:p>
            <a:r>
              <a:rPr lang="en-GB" dirty="0"/>
              <a:t>Produced</a:t>
            </a:r>
          </a:p>
          <a:p>
            <a:r>
              <a:rPr lang="en-GB" dirty="0"/>
              <a:t>Lowers</a:t>
            </a:r>
          </a:p>
          <a:p>
            <a:r>
              <a:rPr lang="en-GB" dirty="0"/>
              <a:t>More</a:t>
            </a:r>
          </a:p>
          <a:p>
            <a:endParaRPr lang="en-GB" dirty="0"/>
          </a:p>
        </p:txBody>
      </p:sp>
      <p:sp>
        <p:nvSpPr>
          <p:cNvPr id="4" name="TextBox 3"/>
          <p:cNvSpPr txBox="1"/>
          <p:nvPr/>
        </p:nvSpPr>
        <p:spPr>
          <a:xfrm>
            <a:off x="1631504" y="1315790"/>
            <a:ext cx="8928992" cy="5632311"/>
          </a:xfrm>
          <a:prstGeom prst="rect">
            <a:avLst/>
          </a:prstGeom>
          <a:solidFill>
            <a:schemeClr val="bg1"/>
          </a:solidFill>
        </p:spPr>
        <p:txBody>
          <a:bodyPr wrap="square" rtlCol="0">
            <a:spAutoFit/>
          </a:bodyPr>
          <a:lstStyle/>
          <a:p>
            <a:pPr lvl="0"/>
            <a:r>
              <a:rPr lang="en-GB" sz="2400" dirty="0">
                <a:latin typeface="Calibri" panose="020F0502020204030204" pitchFamily="34" charset="0"/>
                <a:cs typeface="Calibri" panose="020F0502020204030204" pitchFamily="34" charset="0"/>
              </a:rPr>
              <a:t>In lungs, CO</a:t>
            </a:r>
            <a:r>
              <a:rPr lang="en-GB" sz="2400" baseline="-25000" dirty="0">
                <a:latin typeface="Calibri" panose="020F0502020204030204" pitchFamily="34" charset="0"/>
                <a:cs typeface="Calibri" panose="020F0502020204030204" pitchFamily="34" charset="0"/>
              </a:rPr>
              <a:t>2</a:t>
            </a:r>
            <a:r>
              <a:rPr lang="en-GB" sz="2400" dirty="0">
                <a:latin typeface="Calibri" panose="020F0502020204030204" pitchFamily="34" charset="0"/>
                <a:cs typeface="Calibri" panose="020F0502020204030204" pitchFamily="34" charset="0"/>
              </a:rPr>
              <a:t> is constantly being removed.</a:t>
            </a:r>
          </a:p>
          <a:p>
            <a:pPr lvl="0"/>
            <a:r>
              <a:rPr lang="en-GB" sz="2400" dirty="0">
                <a:latin typeface="Calibri" panose="020F0502020204030204" pitchFamily="34" charset="0"/>
                <a:cs typeface="Calibri" panose="020F0502020204030204" pitchFamily="34" charset="0"/>
              </a:rPr>
              <a:t>pH is therefore slightly higher</a:t>
            </a:r>
          </a:p>
          <a:p>
            <a:pPr lvl="0"/>
            <a:r>
              <a:rPr lang="en-GB" sz="2400" dirty="0">
                <a:latin typeface="Calibri" panose="020F0502020204030204" pitchFamily="34" charset="0"/>
                <a:cs typeface="Calibri" panose="020F0502020204030204" pitchFamily="34" charset="0"/>
              </a:rPr>
              <a:t>this changes shape of </a:t>
            </a:r>
            <a:r>
              <a:rPr lang="en-GB" sz="2400" dirty="0" err="1">
                <a:latin typeface="Calibri" panose="020F0502020204030204" pitchFamily="34" charset="0"/>
                <a:cs typeface="Calibri" panose="020F0502020204030204" pitchFamily="34" charset="0"/>
              </a:rPr>
              <a:t>Hb</a:t>
            </a:r>
            <a:r>
              <a:rPr lang="en-GB" sz="2400" dirty="0">
                <a:latin typeface="Calibri" panose="020F0502020204030204" pitchFamily="34" charset="0"/>
                <a:cs typeface="Calibri" panose="020F0502020204030204" pitchFamily="34" charset="0"/>
              </a:rPr>
              <a:t> so that it …………………………… the affinity of </a:t>
            </a:r>
            <a:r>
              <a:rPr lang="en-GB" sz="2400" dirty="0" err="1">
                <a:latin typeface="Calibri" panose="020F0502020204030204" pitchFamily="34" charset="0"/>
                <a:cs typeface="Calibri" panose="020F0502020204030204" pitchFamily="34" charset="0"/>
              </a:rPr>
              <a:t>Hb</a:t>
            </a:r>
            <a:r>
              <a:rPr lang="en-GB" sz="2400" dirty="0">
                <a:latin typeface="Calibri" panose="020F0502020204030204" pitchFamily="34" charset="0"/>
                <a:cs typeface="Calibri" panose="020F0502020204030204" pitchFamily="34" charset="0"/>
              </a:rPr>
              <a:t> for oxygen </a:t>
            </a:r>
          </a:p>
          <a:p>
            <a:pPr lvl="0"/>
            <a:r>
              <a:rPr lang="en-GB" sz="2400" dirty="0">
                <a:latin typeface="Calibri" panose="020F0502020204030204" pitchFamily="34" charset="0"/>
                <a:cs typeface="Calibri" panose="020F0502020204030204" pitchFamily="34" charset="0"/>
              </a:rPr>
              <a:t>therefore loads oxygen …………………………</a:t>
            </a:r>
          </a:p>
          <a:p>
            <a:pPr lvl="0"/>
            <a:r>
              <a:rPr lang="en-GB" sz="2400" dirty="0">
                <a:latin typeface="Calibri" panose="020F0502020204030204" pitchFamily="34" charset="0"/>
                <a:cs typeface="Calibri" panose="020F0502020204030204" pitchFamily="34" charset="0"/>
              </a:rPr>
              <a:t>and is not …………………………… while being transported to tissues</a:t>
            </a:r>
          </a:p>
          <a:p>
            <a:pPr lvl="0"/>
            <a:r>
              <a:rPr lang="en-GB" sz="2400" dirty="0">
                <a:latin typeface="Calibri" panose="020F0502020204030204" pitchFamily="34" charset="0"/>
                <a:cs typeface="Calibri" panose="020F0502020204030204" pitchFamily="34" charset="0"/>
              </a:rPr>
              <a:t>In the tissues, CO</a:t>
            </a:r>
            <a:r>
              <a:rPr lang="en-GB" sz="2400" baseline="-25000" dirty="0">
                <a:latin typeface="Calibri" panose="020F0502020204030204" pitchFamily="34" charset="0"/>
                <a:cs typeface="Calibri" panose="020F0502020204030204" pitchFamily="34" charset="0"/>
              </a:rPr>
              <a:t>2</a:t>
            </a:r>
            <a:r>
              <a:rPr lang="en-GB" sz="2400" dirty="0">
                <a:latin typeface="Calibri" panose="020F0502020204030204" pitchFamily="34" charset="0"/>
                <a:cs typeface="Calibri" panose="020F0502020204030204" pitchFamily="34" charset="0"/>
              </a:rPr>
              <a:t> is ………………………………… by respiring cells</a:t>
            </a:r>
          </a:p>
          <a:p>
            <a:pPr lvl="0"/>
            <a:r>
              <a:rPr lang="en-GB" sz="2400" dirty="0">
                <a:latin typeface="Calibri" panose="020F0502020204030204" pitchFamily="34" charset="0"/>
                <a:cs typeface="Calibri" panose="020F0502020204030204" pitchFamily="34" charset="0"/>
              </a:rPr>
              <a:t>It combines with water to release H ions in presence of …………………………………………… in RBC</a:t>
            </a:r>
          </a:p>
          <a:p>
            <a:pPr lvl="0"/>
            <a:r>
              <a:rPr lang="en-GB" sz="2400" dirty="0">
                <a:latin typeface="Calibri" panose="020F0502020204030204" pitchFamily="34" charset="0"/>
                <a:cs typeface="Calibri" panose="020F0502020204030204" pitchFamily="34" charset="0"/>
              </a:rPr>
              <a:t>CO</a:t>
            </a:r>
            <a:r>
              <a:rPr lang="en-GB" sz="2400" baseline="-25000" dirty="0">
                <a:latin typeface="Calibri" panose="020F0502020204030204" pitchFamily="34" charset="0"/>
                <a:cs typeface="Calibri" panose="020F0502020204030204" pitchFamily="34" charset="0"/>
              </a:rPr>
              <a:t>2</a:t>
            </a:r>
            <a:r>
              <a:rPr lang="en-GB" sz="2400" dirty="0">
                <a:latin typeface="Calibri" panose="020F0502020204030204" pitchFamily="34" charset="0"/>
                <a:cs typeface="Calibri" panose="020F0502020204030204" pitchFamily="34" charset="0"/>
              </a:rPr>
              <a:t> therefore ………………………… pH of blood in tissues</a:t>
            </a:r>
          </a:p>
          <a:p>
            <a:pPr lvl="0"/>
            <a:r>
              <a:rPr lang="en-GB" sz="2400" dirty="0">
                <a:latin typeface="Calibri" panose="020F0502020204030204" pitchFamily="34" charset="0"/>
                <a:cs typeface="Calibri" panose="020F0502020204030204" pitchFamily="34" charset="0"/>
              </a:rPr>
              <a:t>This changes shape of </a:t>
            </a:r>
            <a:r>
              <a:rPr lang="en-GB" sz="2400" dirty="0" err="1">
                <a:latin typeface="Calibri" panose="020F0502020204030204" pitchFamily="34" charset="0"/>
                <a:cs typeface="Calibri" panose="020F0502020204030204" pitchFamily="34" charset="0"/>
              </a:rPr>
              <a:t>Hb</a:t>
            </a:r>
            <a:r>
              <a:rPr lang="en-GB" sz="2400" dirty="0">
                <a:latin typeface="Calibri" panose="020F0502020204030204" pitchFamily="34" charset="0"/>
                <a:cs typeface="Calibri" panose="020F0502020204030204" pitchFamily="34" charset="0"/>
              </a:rPr>
              <a:t> so now has a …………………… affinity for oxygen – curve shift to right</a:t>
            </a:r>
          </a:p>
          <a:p>
            <a:pPr lvl="0"/>
            <a:r>
              <a:rPr lang="en-GB" sz="2400" dirty="0">
                <a:latin typeface="Calibri" panose="020F0502020204030204" pitchFamily="34" charset="0"/>
                <a:cs typeface="Calibri" panose="020F0502020204030204" pitchFamily="34" charset="0"/>
              </a:rPr>
              <a:t>Therefore …………………… O</a:t>
            </a:r>
            <a:r>
              <a:rPr lang="en-GB" sz="2400" baseline="-25000" dirty="0">
                <a:latin typeface="Calibri" panose="020F0502020204030204" pitchFamily="34" charset="0"/>
                <a:cs typeface="Calibri" panose="020F0502020204030204" pitchFamily="34" charset="0"/>
              </a:rPr>
              <a:t>2</a:t>
            </a:r>
            <a:r>
              <a:rPr lang="en-GB" sz="2400" dirty="0">
                <a:latin typeface="Calibri" panose="020F0502020204030204" pitchFamily="34" charset="0"/>
                <a:cs typeface="Calibri" panose="020F0502020204030204" pitchFamily="34" charset="0"/>
              </a:rPr>
              <a:t> is released into respiring tissues.</a:t>
            </a:r>
          </a:p>
          <a:p>
            <a:pPr lvl="0"/>
            <a:r>
              <a:rPr lang="en-GB" sz="2400" dirty="0">
                <a:latin typeface="Calibri" panose="020F0502020204030204" pitchFamily="34" charset="0"/>
                <a:cs typeface="Calibri" panose="020F0502020204030204" pitchFamily="34" charset="0"/>
              </a:rPr>
              <a:t>The more active a tissues it, the …………………… oxygen is unloaded.</a:t>
            </a:r>
          </a:p>
          <a:p>
            <a:endParaRPr lang="en-GB" sz="2400" dirty="0">
              <a:latin typeface="Comic Sans MS" panose="030F0702030302020204" pitchFamily="66" charset="0"/>
            </a:endParaRPr>
          </a:p>
        </p:txBody>
      </p:sp>
      <p:sp>
        <p:nvSpPr>
          <p:cNvPr id="2" name="Title 1"/>
          <p:cNvSpPr>
            <a:spLocks noGrp="1"/>
          </p:cNvSpPr>
          <p:nvPr>
            <p:ph type="title"/>
          </p:nvPr>
        </p:nvSpPr>
        <p:spPr>
          <a:xfrm>
            <a:off x="1524000" y="274638"/>
            <a:ext cx="9144000" cy="778098"/>
          </a:xfrm>
        </p:spPr>
        <p:txBody>
          <a:bodyPr>
            <a:normAutofit fontScale="90000"/>
          </a:bodyPr>
          <a:lstStyle/>
          <a:p>
            <a:br>
              <a:rPr lang="en-GB" dirty="0"/>
            </a:br>
            <a:r>
              <a:rPr lang="en-GB" dirty="0"/>
              <a:t>What causes the Bohr Shift?</a:t>
            </a:r>
            <a:br>
              <a:rPr lang="en-GB" dirty="0"/>
            </a:br>
            <a:endParaRPr lang="en-GB" dirty="0"/>
          </a:p>
        </p:txBody>
      </p:sp>
      <p:sp>
        <p:nvSpPr>
          <p:cNvPr id="6" name="TextBox 5"/>
          <p:cNvSpPr txBox="1"/>
          <p:nvPr/>
        </p:nvSpPr>
        <p:spPr>
          <a:xfrm>
            <a:off x="6066371" y="1958611"/>
            <a:ext cx="2304256"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increases</a:t>
            </a:r>
          </a:p>
        </p:txBody>
      </p:sp>
      <p:sp>
        <p:nvSpPr>
          <p:cNvPr id="7" name="TextBox 6"/>
          <p:cNvSpPr txBox="1"/>
          <p:nvPr/>
        </p:nvSpPr>
        <p:spPr>
          <a:xfrm>
            <a:off x="4435846" y="2664139"/>
            <a:ext cx="2286348"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readily</a:t>
            </a:r>
          </a:p>
        </p:txBody>
      </p:sp>
      <p:sp>
        <p:nvSpPr>
          <p:cNvPr id="8" name="TextBox 7"/>
          <p:cNvSpPr txBox="1"/>
          <p:nvPr/>
        </p:nvSpPr>
        <p:spPr>
          <a:xfrm>
            <a:off x="2999656" y="3082390"/>
            <a:ext cx="2304256"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released</a:t>
            </a:r>
          </a:p>
        </p:txBody>
      </p:sp>
      <p:sp>
        <p:nvSpPr>
          <p:cNvPr id="9" name="TextBox 8"/>
          <p:cNvSpPr txBox="1"/>
          <p:nvPr/>
        </p:nvSpPr>
        <p:spPr>
          <a:xfrm>
            <a:off x="4275224" y="3458368"/>
            <a:ext cx="2756768"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produced</a:t>
            </a:r>
          </a:p>
        </p:txBody>
      </p:sp>
      <p:sp>
        <p:nvSpPr>
          <p:cNvPr id="10" name="TextBox 9"/>
          <p:cNvSpPr txBox="1"/>
          <p:nvPr/>
        </p:nvSpPr>
        <p:spPr>
          <a:xfrm>
            <a:off x="1759100" y="4181475"/>
            <a:ext cx="3544812"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carbonic anhydrase</a:t>
            </a:r>
          </a:p>
        </p:txBody>
      </p:sp>
      <p:sp>
        <p:nvSpPr>
          <p:cNvPr id="11" name="TextBox 10"/>
          <p:cNvSpPr txBox="1"/>
          <p:nvPr/>
        </p:nvSpPr>
        <p:spPr>
          <a:xfrm>
            <a:off x="3467256" y="4530626"/>
            <a:ext cx="2058756"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lowers</a:t>
            </a:r>
          </a:p>
        </p:txBody>
      </p:sp>
      <p:sp>
        <p:nvSpPr>
          <p:cNvPr id="12" name="TextBox 11"/>
          <p:cNvSpPr txBox="1"/>
          <p:nvPr/>
        </p:nvSpPr>
        <p:spPr>
          <a:xfrm>
            <a:off x="6627723" y="4883844"/>
            <a:ext cx="1664178"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a:t>
            </a:r>
          </a:p>
        </p:txBody>
      </p:sp>
      <p:sp>
        <p:nvSpPr>
          <p:cNvPr id="13" name="TextBox 12"/>
          <p:cNvSpPr txBox="1"/>
          <p:nvPr/>
        </p:nvSpPr>
        <p:spPr>
          <a:xfrm>
            <a:off x="3095048" y="5611792"/>
            <a:ext cx="1562910"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more</a:t>
            </a:r>
          </a:p>
        </p:txBody>
      </p:sp>
      <p:sp>
        <p:nvSpPr>
          <p:cNvPr id="14" name="TextBox 13"/>
          <p:cNvSpPr txBox="1"/>
          <p:nvPr/>
        </p:nvSpPr>
        <p:spPr>
          <a:xfrm>
            <a:off x="5793426" y="5978377"/>
            <a:ext cx="1499419"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more</a:t>
            </a:r>
          </a:p>
        </p:txBody>
      </p:sp>
    </p:spTree>
    <p:extLst>
      <p:ext uri="{BB962C8B-B14F-4D97-AF65-F5344CB8AC3E}">
        <p14:creationId xmlns:p14="http://schemas.microsoft.com/office/powerpoint/2010/main" val="389595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 grpId="0"/>
      <p:bldP spid="6" grpId="0"/>
      <p:bldP spid="7" grpId="0"/>
      <p:bldP spid="8" grpId="0"/>
      <p:bldP spid="9" grpId="0"/>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18394C-1C6F-4159-8F57-DEDA8DDA32FA}"/>
              </a:ext>
            </a:extLst>
          </p:cNvPr>
          <p:cNvPicPr>
            <a:picLocks noChangeAspect="1"/>
          </p:cNvPicPr>
          <p:nvPr/>
        </p:nvPicPr>
        <p:blipFill>
          <a:blip r:embed="rId2"/>
          <a:stretch>
            <a:fillRect/>
          </a:stretch>
        </p:blipFill>
        <p:spPr>
          <a:xfrm>
            <a:off x="286871" y="549079"/>
            <a:ext cx="10488742" cy="5759841"/>
          </a:xfrm>
          <a:prstGeom prst="rect">
            <a:avLst/>
          </a:prstGeom>
        </p:spPr>
      </p:pic>
      <p:sp>
        <p:nvSpPr>
          <p:cNvPr id="7" name="TextBox 6">
            <a:extLst>
              <a:ext uri="{FF2B5EF4-FFF2-40B4-BE49-F238E27FC236}">
                <a16:creationId xmlns:a16="http://schemas.microsoft.com/office/drawing/2014/main" id="{C2656AAB-0179-4363-BCA3-55A607F3F7E0}"/>
              </a:ext>
            </a:extLst>
          </p:cNvPr>
          <p:cNvSpPr txBox="1"/>
          <p:nvPr/>
        </p:nvSpPr>
        <p:spPr>
          <a:xfrm>
            <a:off x="3870017" y="793200"/>
            <a:ext cx="6278030"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Number of Hydrogen ions in a solution</a:t>
            </a:r>
          </a:p>
        </p:txBody>
      </p:sp>
      <p:sp>
        <p:nvSpPr>
          <p:cNvPr id="8" name="TextBox 7">
            <a:extLst>
              <a:ext uri="{FF2B5EF4-FFF2-40B4-BE49-F238E27FC236}">
                <a16:creationId xmlns:a16="http://schemas.microsoft.com/office/drawing/2014/main" id="{8B3AFED0-8BCC-403B-A84D-8EC03083B0FD}"/>
              </a:ext>
            </a:extLst>
          </p:cNvPr>
          <p:cNvSpPr txBox="1"/>
          <p:nvPr/>
        </p:nvSpPr>
        <p:spPr>
          <a:xfrm>
            <a:off x="4963710" y="1254865"/>
            <a:ext cx="7057959" cy="400110"/>
          </a:xfrm>
          <a:prstGeom prst="rect">
            <a:avLst/>
          </a:prstGeom>
          <a:noFill/>
        </p:spPr>
        <p:txBody>
          <a:bodyPr wrap="square" rtlCol="0">
            <a:spAutoFit/>
          </a:bodyPr>
          <a:lstStyle/>
          <a:p>
            <a:pPr algn="ctr"/>
            <a:r>
              <a:rPr lang="en-GB" sz="2000" dirty="0">
                <a:solidFill>
                  <a:srgbClr val="FF0000"/>
                </a:solidFill>
                <a:latin typeface="Comic Sans MS" panose="030F0702030302020204" pitchFamily="66" charset="0"/>
              </a:rPr>
              <a:t>Reacts with water to from carbonic acid releasing H+ </a:t>
            </a:r>
          </a:p>
        </p:txBody>
      </p:sp>
      <p:sp>
        <p:nvSpPr>
          <p:cNvPr id="9" name="TextBox 8">
            <a:extLst>
              <a:ext uri="{FF2B5EF4-FFF2-40B4-BE49-F238E27FC236}">
                <a16:creationId xmlns:a16="http://schemas.microsoft.com/office/drawing/2014/main" id="{BD7DE060-033D-456C-8A6C-467E5D847A1C}"/>
              </a:ext>
            </a:extLst>
          </p:cNvPr>
          <p:cNvSpPr txBox="1"/>
          <p:nvPr/>
        </p:nvSpPr>
        <p:spPr>
          <a:xfrm>
            <a:off x="797859" y="1960651"/>
            <a:ext cx="10596282" cy="646331"/>
          </a:xfrm>
          <a:prstGeom prst="rect">
            <a:avLst/>
          </a:prstGeom>
          <a:noFill/>
        </p:spPr>
        <p:txBody>
          <a:bodyPr wrap="square" rtlCol="0">
            <a:spAutoFit/>
          </a:bodyPr>
          <a:lstStyle/>
          <a:p>
            <a:r>
              <a:rPr lang="en-GB" dirty="0">
                <a:solidFill>
                  <a:srgbClr val="FF0000"/>
                </a:solidFill>
                <a:latin typeface="Comic Sans MS" panose="030F0702030302020204" pitchFamily="66" charset="0"/>
              </a:rPr>
              <a:t>Hb Denatures, Hydrogen and ionic bonds broken, 3D tertiary structure of AS changes shape. Active site no longer complimentary to oxygen. No ESC</a:t>
            </a:r>
          </a:p>
        </p:txBody>
      </p:sp>
      <p:sp>
        <p:nvSpPr>
          <p:cNvPr id="10" name="TextBox 9">
            <a:extLst>
              <a:ext uri="{FF2B5EF4-FFF2-40B4-BE49-F238E27FC236}">
                <a16:creationId xmlns:a16="http://schemas.microsoft.com/office/drawing/2014/main" id="{27B59904-962F-4A8E-A8C9-DF5EDC5F4BAC}"/>
              </a:ext>
            </a:extLst>
          </p:cNvPr>
          <p:cNvSpPr txBox="1"/>
          <p:nvPr/>
        </p:nvSpPr>
        <p:spPr>
          <a:xfrm>
            <a:off x="4246571" y="2603135"/>
            <a:ext cx="6278030"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Attraction</a:t>
            </a:r>
          </a:p>
        </p:txBody>
      </p:sp>
      <p:sp>
        <p:nvSpPr>
          <p:cNvPr id="11" name="TextBox 10">
            <a:extLst>
              <a:ext uri="{FF2B5EF4-FFF2-40B4-BE49-F238E27FC236}">
                <a16:creationId xmlns:a16="http://schemas.microsoft.com/office/drawing/2014/main" id="{DFBAE62A-64F0-4BF9-BF3B-968DA4A3E575}"/>
              </a:ext>
            </a:extLst>
          </p:cNvPr>
          <p:cNvSpPr txBox="1"/>
          <p:nvPr/>
        </p:nvSpPr>
        <p:spPr>
          <a:xfrm>
            <a:off x="3000441" y="4692847"/>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Higher</a:t>
            </a:r>
          </a:p>
        </p:txBody>
      </p:sp>
      <p:sp>
        <p:nvSpPr>
          <p:cNvPr id="12" name="TextBox 11">
            <a:extLst>
              <a:ext uri="{FF2B5EF4-FFF2-40B4-BE49-F238E27FC236}">
                <a16:creationId xmlns:a16="http://schemas.microsoft.com/office/drawing/2014/main" id="{A7C04D62-3A4F-4314-99C8-3EE40626A81F}"/>
              </a:ext>
            </a:extLst>
          </p:cNvPr>
          <p:cNvSpPr txBox="1"/>
          <p:nvPr/>
        </p:nvSpPr>
        <p:spPr>
          <a:xfrm>
            <a:off x="5035429" y="4692846"/>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a:t>
            </a:r>
          </a:p>
        </p:txBody>
      </p:sp>
      <p:sp>
        <p:nvSpPr>
          <p:cNvPr id="13" name="TextBox 12">
            <a:extLst>
              <a:ext uri="{FF2B5EF4-FFF2-40B4-BE49-F238E27FC236}">
                <a16:creationId xmlns:a16="http://schemas.microsoft.com/office/drawing/2014/main" id="{612187A7-34B1-4B83-A161-5ADD74462158}"/>
              </a:ext>
            </a:extLst>
          </p:cNvPr>
          <p:cNvSpPr txBox="1"/>
          <p:nvPr/>
        </p:nvSpPr>
        <p:spPr>
          <a:xfrm>
            <a:off x="6888027" y="4692845"/>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a:t>
            </a:r>
          </a:p>
        </p:txBody>
      </p:sp>
      <p:sp>
        <p:nvSpPr>
          <p:cNvPr id="14" name="TextBox 13">
            <a:extLst>
              <a:ext uri="{FF2B5EF4-FFF2-40B4-BE49-F238E27FC236}">
                <a16:creationId xmlns:a16="http://schemas.microsoft.com/office/drawing/2014/main" id="{7D624B6C-0A90-4EAD-A6D6-C79AC83AF15F}"/>
              </a:ext>
            </a:extLst>
          </p:cNvPr>
          <p:cNvSpPr txBox="1"/>
          <p:nvPr/>
        </p:nvSpPr>
        <p:spPr>
          <a:xfrm>
            <a:off x="9030592" y="4692845"/>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a:t>
            </a:r>
          </a:p>
        </p:txBody>
      </p:sp>
      <p:sp>
        <p:nvSpPr>
          <p:cNvPr id="15" name="TextBox 14">
            <a:extLst>
              <a:ext uri="{FF2B5EF4-FFF2-40B4-BE49-F238E27FC236}">
                <a16:creationId xmlns:a16="http://schemas.microsoft.com/office/drawing/2014/main" id="{4E4F1A38-D017-4278-96E7-A5FA17C96F60}"/>
              </a:ext>
            </a:extLst>
          </p:cNvPr>
          <p:cNvSpPr txBox="1"/>
          <p:nvPr/>
        </p:nvSpPr>
        <p:spPr>
          <a:xfrm>
            <a:off x="3000441" y="5338305"/>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Lower</a:t>
            </a:r>
          </a:p>
        </p:txBody>
      </p:sp>
      <p:sp>
        <p:nvSpPr>
          <p:cNvPr id="16" name="TextBox 15">
            <a:extLst>
              <a:ext uri="{FF2B5EF4-FFF2-40B4-BE49-F238E27FC236}">
                <a16:creationId xmlns:a16="http://schemas.microsoft.com/office/drawing/2014/main" id="{619E0B40-CBBC-4505-A8AC-F78CF17C081B}"/>
              </a:ext>
            </a:extLst>
          </p:cNvPr>
          <p:cNvSpPr txBox="1"/>
          <p:nvPr/>
        </p:nvSpPr>
        <p:spPr>
          <a:xfrm>
            <a:off x="5068589" y="5326719"/>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Higher</a:t>
            </a:r>
          </a:p>
        </p:txBody>
      </p:sp>
      <p:sp>
        <p:nvSpPr>
          <p:cNvPr id="17" name="TextBox 16">
            <a:extLst>
              <a:ext uri="{FF2B5EF4-FFF2-40B4-BE49-F238E27FC236}">
                <a16:creationId xmlns:a16="http://schemas.microsoft.com/office/drawing/2014/main" id="{347C7D26-4BCD-4A21-9D04-66C650D27A35}"/>
              </a:ext>
            </a:extLst>
          </p:cNvPr>
          <p:cNvSpPr txBox="1"/>
          <p:nvPr/>
        </p:nvSpPr>
        <p:spPr>
          <a:xfrm>
            <a:off x="7049375" y="5326718"/>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Higher</a:t>
            </a:r>
          </a:p>
        </p:txBody>
      </p:sp>
      <p:sp>
        <p:nvSpPr>
          <p:cNvPr id="18" name="TextBox 17">
            <a:extLst>
              <a:ext uri="{FF2B5EF4-FFF2-40B4-BE49-F238E27FC236}">
                <a16:creationId xmlns:a16="http://schemas.microsoft.com/office/drawing/2014/main" id="{8950FB59-CCB2-403A-B75C-05C599D594CE}"/>
              </a:ext>
            </a:extLst>
          </p:cNvPr>
          <p:cNvSpPr txBox="1"/>
          <p:nvPr/>
        </p:nvSpPr>
        <p:spPr>
          <a:xfrm>
            <a:off x="9096477" y="5326718"/>
            <a:ext cx="1428124"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Higher</a:t>
            </a:r>
          </a:p>
        </p:txBody>
      </p:sp>
    </p:spTree>
    <p:extLst>
      <p:ext uri="{BB962C8B-B14F-4D97-AF65-F5344CB8AC3E}">
        <p14:creationId xmlns:p14="http://schemas.microsoft.com/office/powerpoint/2010/main" val="9959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864B3-51E2-470D-BC35-6BA65629DFC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BB37518-E8C7-4D63-A361-5626BCCC2941}"/>
              </a:ext>
            </a:extLst>
          </p:cNvPr>
          <p:cNvSpPr>
            <a:spLocks noGrp="1"/>
          </p:cNvSpPr>
          <p:nvPr>
            <p:ph idx="1"/>
          </p:nvPr>
        </p:nvSpPr>
        <p:spPr/>
        <p:txBody>
          <a:bodyPr/>
          <a:lstStyle/>
          <a:p>
            <a:r>
              <a:rPr lang="en-GB" b="1" u="sng" dirty="0"/>
              <a:t>Outcome:</a:t>
            </a:r>
            <a:endParaRPr lang="en-GB" dirty="0"/>
          </a:p>
          <a:p>
            <a:pPr lvl="0"/>
            <a:r>
              <a:rPr lang="en-GB" dirty="0"/>
              <a:t>Explain differences between the dissociation curves of different species</a:t>
            </a:r>
          </a:p>
          <a:p>
            <a:pPr lvl="0"/>
            <a:r>
              <a:rPr lang="en-GB" dirty="0"/>
              <a:t>Relate these differences to the environment in which the organisms with to explain how these adaptations allow organisms to survive</a:t>
            </a:r>
          </a:p>
          <a:p>
            <a:endParaRPr lang="en-GB" dirty="0"/>
          </a:p>
        </p:txBody>
      </p:sp>
    </p:spTree>
    <p:extLst>
      <p:ext uri="{BB962C8B-B14F-4D97-AF65-F5344CB8AC3E}">
        <p14:creationId xmlns:p14="http://schemas.microsoft.com/office/powerpoint/2010/main" val="1094673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Different Species</a:t>
            </a:r>
          </a:p>
        </p:txBody>
      </p:sp>
      <p:sp>
        <p:nvSpPr>
          <p:cNvPr id="3" name="Content Placeholder 2"/>
          <p:cNvSpPr>
            <a:spLocks noGrp="1"/>
          </p:cNvSpPr>
          <p:nvPr>
            <p:ph idx="1"/>
          </p:nvPr>
        </p:nvSpPr>
        <p:spPr/>
        <p:txBody>
          <a:bodyPr/>
          <a:lstStyle/>
          <a:p>
            <a:r>
              <a:rPr lang="en-GB" dirty="0"/>
              <a:t>Different species have different types of </a:t>
            </a:r>
            <a:r>
              <a:rPr lang="en-GB" dirty="0" err="1"/>
              <a:t>Hb</a:t>
            </a:r>
            <a:r>
              <a:rPr lang="en-GB" dirty="0"/>
              <a:t>, with different dissociation curves</a:t>
            </a:r>
          </a:p>
          <a:p>
            <a:r>
              <a:rPr lang="en-GB" dirty="0"/>
              <a:t>Due to adaptions to the different environments they live in.</a:t>
            </a:r>
          </a:p>
        </p:txBody>
      </p:sp>
    </p:spTree>
    <p:extLst>
      <p:ext uri="{BB962C8B-B14F-4D97-AF65-F5344CB8AC3E}">
        <p14:creationId xmlns:p14="http://schemas.microsoft.com/office/powerpoint/2010/main" val="88177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489539-AF48-45C0-8F17-3CE10F75B8D1}"/>
              </a:ext>
            </a:extLst>
          </p:cNvPr>
          <p:cNvSpPr txBox="1"/>
          <p:nvPr/>
        </p:nvSpPr>
        <p:spPr>
          <a:xfrm>
            <a:off x="1362563" y="1394215"/>
            <a:ext cx="9144000" cy="3416320"/>
          </a:xfrm>
          <a:prstGeom prst="rect">
            <a:avLst/>
          </a:prstGeom>
          <a:solidFill>
            <a:schemeClr val="bg1"/>
          </a:solidFill>
        </p:spPr>
        <p:txBody>
          <a:bodyPr wrap="square" rtlCol="0">
            <a:spAutoFit/>
          </a:bodyPr>
          <a:lstStyle/>
          <a:p>
            <a:pPr lvl="0"/>
            <a:r>
              <a:rPr lang="en-GB" sz="2400" dirty="0">
                <a:latin typeface="Calibri" panose="020F0502020204030204" pitchFamily="34" charset="0"/>
                <a:cs typeface="Calibri" panose="020F0502020204030204" pitchFamily="34" charset="0"/>
              </a:rPr>
              <a:t>The haemoglobin in different organism has different ………………………… for oxygen.</a:t>
            </a:r>
          </a:p>
          <a:p>
            <a:pPr lvl="0"/>
            <a:r>
              <a:rPr lang="en-GB" sz="2400" dirty="0">
                <a:latin typeface="Calibri" panose="020F0502020204030204" pitchFamily="34" charset="0"/>
                <a:cs typeface="Calibri" panose="020F0502020204030204" pitchFamily="34" charset="0"/>
              </a:rPr>
              <a:t>Due to different ……………………… of the haemoglobin molecule</a:t>
            </a:r>
          </a:p>
          <a:p>
            <a:pPr lvl="0"/>
            <a:r>
              <a:rPr lang="en-GB" sz="2400" dirty="0">
                <a:latin typeface="Calibri" panose="020F0502020204030204" pitchFamily="34" charset="0"/>
                <a:cs typeface="Calibri" panose="020F0502020204030204" pitchFamily="34" charset="0"/>
              </a:rPr>
              <a:t>Due to amino acid ……………………………… being slightly different</a:t>
            </a:r>
          </a:p>
          <a:p>
            <a:pPr lvl="0"/>
            <a:r>
              <a:rPr lang="en-GB" sz="2400" dirty="0">
                <a:latin typeface="Calibri" panose="020F0502020204030204" pitchFamily="34" charset="0"/>
                <a:cs typeface="Calibri" panose="020F0502020204030204" pitchFamily="34" charset="0"/>
              </a:rPr>
              <a:t>Resulting in slightly different ………………………… structures. Resulting in different binding properties</a:t>
            </a:r>
          </a:p>
          <a:p>
            <a:pPr lvl="0"/>
            <a:r>
              <a:rPr lang="en-GB" sz="2400" dirty="0">
                <a:latin typeface="Calibri" panose="020F0502020204030204" pitchFamily="34" charset="0"/>
                <a:cs typeface="Calibri" panose="020F0502020204030204" pitchFamily="34" charset="0"/>
              </a:rPr>
              <a:t>Therefore affinity of different haemoglobin molecules ranges from ………………… to …………………… affinity for oxygen.</a:t>
            </a:r>
          </a:p>
          <a:p>
            <a:endParaRPr lang="en-GB" sz="2400" dirty="0">
              <a:latin typeface="Comic Sans MS" panose="030F0702030302020204" pitchFamily="66" charset="0"/>
            </a:endParaRPr>
          </a:p>
        </p:txBody>
      </p:sp>
      <p:sp>
        <p:nvSpPr>
          <p:cNvPr id="5" name="TextBox 4">
            <a:extLst>
              <a:ext uri="{FF2B5EF4-FFF2-40B4-BE49-F238E27FC236}">
                <a16:creationId xmlns:a16="http://schemas.microsoft.com/office/drawing/2014/main" id="{33142CAC-E775-4BB6-A6DA-95DA26297385}"/>
              </a:ext>
            </a:extLst>
          </p:cNvPr>
          <p:cNvSpPr txBox="1"/>
          <p:nvPr/>
        </p:nvSpPr>
        <p:spPr>
          <a:xfrm>
            <a:off x="7799004" y="1264257"/>
            <a:ext cx="2160240"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affinities</a:t>
            </a:r>
          </a:p>
        </p:txBody>
      </p:sp>
      <p:sp>
        <p:nvSpPr>
          <p:cNvPr id="6" name="TextBox 5">
            <a:extLst>
              <a:ext uri="{FF2B5EF4-FFF2-40B4-BE49-F238E27FC236}">
                <a16:creationId xmlns:a16="http://schemas.microsoft.com/office/drawing/2014/main" id="{E9C052FB-409C-477B-903B-A7C1D35AFA65}"/>
              </a:ext>
            </a:extLst>
          </p:cNvPr>
          <p:cNvSpPr txBox="1"/>
          <p:nvPr/>
        </p:nvSpPr>
        <p:spPr>
          <a:xfrm>
            <a:off x="3347175" y="2074416"/>
            <a:ext cx="1914817"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shapes</a:t>
            </a:r>
          </a:p>
        </p:txBody>
      </p:sp>
      <p:sp>
        <p:nvSpPr>
          <p:cNvPr id="7" name="TextBox 6">
            <a:extLst>
              <a:ext uri="{FF2B5EF4-FFF2-40B4-BE49-F238E27FC236}">
                <a16:creationId xmlns:a16="http://schemas.microsoft.com/office/drawing/2014/main" id="{6386A346-921F-4B5C-B889-C561DE80FF2B}"/>
              </a:ext>
            </a:extLst>
          </p:cNvPr>
          <p:cNvSpPr txBox="1"/>
          <p:nvPr/>
        </p:nvSpPr>
        <p:spPr>
          <a:xfrm>
            <a:off x="5021833" y="2812353"/>
            <a:ext cx="2088232"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tertiary</a:t>
            </a:r>
          </a:p>
        </p:txBody>
      </p:sp>
      <p:sp>
        <p:nvSpPr>
          <p:cNvPr id="8" name="TextBox 7">
            <a:extLst>
              <a:ext uri="{FF2B5EF4-FFF2-40B4-BE49-F238E27FC236}">
                <a16:creationId xmlns:a16="http://schemas.microsoft.com/office/drawing/2014/main" id="{692AA57B-4ABC-4AE8-B51E-281D3FC1B1F7}"/>
              </a:ext>
            </a:extLst>
          </p:cNvPr>
          <p:cNvSpPr txBox="1"/>
          <p:nvPr/>
        </p:nvSpPr>
        <p:spPr>
          <a:xfrm>
            <a:off x="3784522" y="2435206"/>
            <a:ext cx="2520280"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sequences</a:t>
            </a:r>
          </a:p>
        </p:txBody>
      </p:sp>
      <p:sp>
        <p:nvSpPr>
          <p:cNvPr id="9" name="TextBox 8">
            <a:extLst>
              <a:ext uri="{FF2B5EF4-FFF2-40B4-BE49-F238E27FC236}">
                <a16:creationId xmlns:a16="http://schemas.microsoft.com/office/drawing/2014/main" id="{A05C8AF6-AB1D-4C5E-AC92-E956C1F8C3A4}"/>
              </a:ext>
            </a:extLst>
          </p:cNvPr>
          <p:cNvSpPr txBox="1"/>
          <p:nvPr/>
        </p:nvSpPr>
        <p:spPr>
          <a:xfrm>
            <a:off x="1362563" y="3875614"/>
            <a:ext cx="1512168"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low</a:t>
            </a:r>
          </a:p>
        </p:txBody>
      </p:sp>
      <p:sp>
        <p:nvSpPr>
          <p:cNvPr id="10" name="TextBox 9">
            <a:extLst>
              <a:ext uri="{FF2B5EF4-FFF2-40B4-BE49-F238E27FC236}">
                <a16:creationId xmlns:a16="http://schemas.microsoft.com/office/drawing/2014/main" id="{32283FFA-394A-4388-B7BC-8114466E8979}"/>
              </a:ext>
            </a:extLst>
          </p:cNvPr>
          <p:cNvSpPr txBox="1"/>
          <p:nvPr/>
        </p:nvSpPr>
        <p:spPr>
          <a:xfrm>
            <a:off x="3358780" y="3875614"/>
            <a:ext cx="1685882" cy="461665"/>
          </a:xfrm>
          <a:prstGeom prst="rect">
            <a:avLst/>
          </a:prstGeom>
          <a:noFill/>
        </p:spPr>
        <p:txBody>
          <a:bodyPr wrap="square" rtlCol="0">
            <a:spAutoFit/>
          </a:bodyPr>
          <a:lstStyle/>
          <a:p>
            <a:pPr algn="ctr"/>
            <a:r>
              <a:rPr lang="en-GB" sz="2400" dirty="0">
                <a:solidFill>
                  <a:srgbClr val="FF0000"/>
                </a:solidFill>
                <a:latin typeface="Comic Sans MS" panose="030F0702030302020204" pitchFamily="66" charset="0"/>
              </a:rPr>
              <a:t>high</a:t>
            </a:r>
          </a:p>
        </p:txBody>
      </p:sp>
      <p:sp>
        <p:nvSpPr>
          <p:cNvPr id="11" name="TextBox 10">
            <a:extLst>
              <a:ext uri="{FF2B5EF4-FFF2-40B4-BE49-F238E27FC236}">
                <a16:creationId xmlns:a16="http://schemas.microsoft.com/office/drawing/2014/main" id="{D6B2B0BE-1ABA-4A41-B7D2-FBBC0DC13F39}"/>
              </a:ext>
            </a:extLst>
          </p:cNvPr>
          <p:cNvSpPr txBox="1"/>
          <p:nvPr/>
        </p:nvSpPr>
        <p:spPr>
          <a:xfrm>
            <a:off x="1488141" y="251012"/>
            <a:ext cx="7655859" cy="584775"/>
          </a:xfrm>
          <a:prstGeom prst="rect">
            <a:avLst/>
          </a:prstGeom>
          <a:noFill/>
        </p:spPr>
        <p:txBody>
          <a:bodyPr wrap="square" rtlCol="0">
            <a:spAutoFit/>
          </a:bodyPr>
          <a:lstStyle/>
          <a:p>
            <a:r>
              <a:rPr lang="en-GB" sz="3200" b="1" u="sng" dirty="0"/>
              <a:t>Complete the gap fill</a:t>
            </a:r>
          </a:p>
        </p:txBody>
      </p:sp>
    </p:spTree>
    <p:extLst>
      <p:ext uri="{BB962C8B-B14F-4D97-AF65-F5344CB8AC3E}">
        <p14:creationId xmlns:p14="http://schemas.microsoft.com/office/powerpoint/2010/main" val="401340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244" y="1523648"/>
            <a:ext cx="4181475"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GB" sz="3200" dirty="0"/>
              <a:t>Low oxygen environments, low pO</a:t>
            </a:r>
            <a:r>
              <a:rPr lang="en-GB" sz="3200" baseline="-25000" dirty="0"/>
              <a:t>2</a:t>
            </a:r>
          </a:p>
        </p:txBody>
      </p:sp>
      <p:grpSp>
        <p:nvGrpSpPr>
          <p:cNvPr id="4" name="Group 3"/>
          <p:cNvGrpSpPr/>
          <p:nvPr/>
        </p:nvGrpSpPr>
        <p:grpSpPr>
          <a:xfrm>
            <a:off x="1487488" y="1523648"/>
            <a:ext cx="4574230" cy="4506932"/>
            <a:chOff x="-36512" y="1523648"/>
            <a:chExt cx="4574230" cy="4506932"/>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43" y="1523648"/>
              <a:ext cx="4181475"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55168" y="5661248"/>
              <a:ext cx="2592288" cy="369332"/>
            </a:xfrm>
            <a:prstGeom prst="rect">
              <a:avLst/>
            </a:prstGeom>
            <a:noFill/>
          </p:spPr>
          <p:txBody>
            <a:bodyPr wrap="square" rtlCol="0">
              <a:spAutoFit/>
            </a:bodyPr>
            <a:lstStyle/>
            <a:p>
              <a:r>
                <a:rPr lang="en-GB" b="1" dirty="0">
                  <a:latin typeface="Comic Sans MS" panose="030F0702030302020204" pitchFamily="66" charset="0"/>
                </a:rPr>
                <a:t>pO</a:t>
              </a:r>
              <a:r>
                <a:rPr lang="en-GB" b="1" baseline="-25000" dirty="0">
                  <a:latin typeface="Comic Sans MS" panose="030F0702030302020204" pitchFamily="66" charset="0"/>
                </a:rPr>
                <a:t>2</a:t>
              </a:r>
            </a:p>
          </p:txBody>
        </p:sp>
        <p:sp>
          <p:nvSpPr>
            <p:cNvPr id="7" name="TextBox 6"/>
            <p:cNvSpPr txBox="1"/>
            <p:nvPr/>
          </p:nvSpPr>
          <p:spPr>
            <a:xfrm>
              <a:off x="-36512" y="3071852"/>
              <a:ext cx="461665" cy="1728192"/>
            </a:xfrm>
            <a:prstGeom prst="rect">
              <a:avLst/>
            </a:prstGeom>
            <a:noFill/>
          </p:spPr>
          <p:txBody>
            <a:bodyPr vert="vert270" wrap="square" rtlCol="0">
              <a:spAutoFit/>
            </a:bodyPr>
            <a:lstStyle/>
            <a:p>
              <a:r>
                <a:rPr lang="en-GB" b="1" dirty="0">
                  <a:latin typeface="Comic Sans MS" panose="030F0702030302020204" pitchFamily="66" charset="0"/>
                </a:rPr>
                <a:t>% Saturation</a:t>
              </a:r>
            </a:p>
          </p:txBody>
        </p:sp>
      </p:grpSp>
      <p:sp>
        <p:nvSpPr>
          <p:cNvPr id="3" name="Content Placeholder 2"/>
          <p:cNvSpPr>
            <a:spLocks noGrp="1"/>
          </p:cNvSpPr>
          <p:nvPr>
            <p:ph idx="1"/>
          </p:nvPr>
        </p:nvSpPr>
        <p:spPr>
          <a:xfrm>
            <a:off x="6055357" y="1307048"/>
            <a:ext cx="4402832" cy="5257800"/>
          </a:xfrm>
        </p:spPr>
        <p:txBody>
          <a:bodyPr>
            <a:noAutofit/>
          </a:bodyPr>
          <a:lstStyle/>
          <a:p>
            <a:pPr marL="0" indent="0">
              <a:buNone/>
            </a:pPr>
            <a:r>
              <a:rPr lang="en-GB" sz="1600" dirty="0"/>
              <a:t>the </a:t>
            </a:r>
            <a:r>
              <a:rPr lang="en-GB" sz="1600" dirty="0" err="1"/>
              <a:t>Hb</a:t>
            </a:r>
            <a:r>
              <a:rPr lang="en-GB" sz="1600" dirty="0"/>
              <a:t> has a </a:t>
            </a:r>
            <a:r>
              <a:rPr lang="en-GB" sz="1600" b="1" dirty="0"/>
              <a:t>higher affinity </a:t>
            </a:r>
            <a:r>
              <a:rPr lang="en-GB" sz="1600" dirty="0"/>
              <a:t>as the pO</a:t>
            </a:r>
            <a:r>
              <a:rPr lang="en-GB" sz="1600" baseline="-25000" dirty="0"/>
              <a:t>2</a:t>
            </a:r>
            <a:r>
              <a:rPr lang="en-GB" sz="1600" dirty="0"/>
              <a:t> is lower</a:t>
            </a:r>
          </a:p>
          <a:p>
            <a:pPr marL="0" indent="0">
              <a:buNone/>
            </a:pPr>
            <a:r>
              <a:rPr lang="en-GB" sz="1600" dirty="0"/>
              <a:t>therefore the </a:t>
            </a:r>
            <a:r>
              <a:rPr lang="en-GB" sz="1600" dirty="0" err="1"/>
              <a:t>Hb</a:t>
            </a:r>
            <a:r>
              <a:rPr lang="en-GB" sz="1600" dirty="0"/>
              <a:t> is able to load </a:t>
            </a:r>
            <a:r>
              <a:rPr lang="en-GB" sz="1600" b="1" dirty="0"/>
              <a:t>more</a:t>
            </a:r>
            <a:r>
              <a:rPr lang="en-GB" sz="1600" dirty="0"/>
              <a:t> of the available oxygen, and</a:t>
            </a:r>
          </a:p>
          <a:p>
            <a:pPr marL="0" indent="0">
              <a:buNone/>
            </a:pPr>
            <a:r>
              <a:rPr lang="en-GB" sz="1600" dirty="0"/>
              <a:t>be </a:t>
            </a:r>
            <a:r>
              <a:rPr lang="en-GB" sz="1600" b="1" dirty="0"/>
              <a:t>saturated at a lower pO</a:t>
            </a:r>
            <a:r>
              <a:rPr lang="en-GB" sz="1600" b="1" baseline="-25000" dirty="0"/>
              <a:t>2</a:t>
            </a:r>
            <a:r>
              <a:rPr lang="en-GB" sz="1600" b="1" dirty="0"/>
              <a:t>.</a:t>
            </a:r>
            <a:endParaRPr lang="en-GB" sz="1600" dirty="0"/>
          </a:p>
          <a:p>
            <a:pPr marL="0" indent="0">
              <a:buNone/>
            </a:pPr>
            <a:r>
              <a:rPr lang="en-GB" sz="1600" dirty="0"/>
              <a:t>and the dissociation curve is </a:t>
            </a:r>
            <a:r>
              <a:rPr lang="en-GB" sz="1600" b="1" dirty="0"/>
              <a:t>shifted to the LEFT</a:t>
            </a:r>
            <a:endParaRPr lang="en-GB" sz="1600" dirty="0"/>
          </a:p>
          <a:p>
            <a:pPr marL="0" indent="0">
              <a:buNone/>
            </a:pPr>
            <a:r>
              <a:rPr lang="en-GB" sz="1600" dirty="0"/>
              <a:t>Examples: a) </a:t>
            </a:r>
            <a:r>
              <a:rPr lang="en-GB" sz="1600" b="1" dirty="0"/>
              <a:t>foetus </a:t>
            </a:r>
            <a:r>
              <a:rPr lang="en-GB" sz="1600" dirty="0"/>
              <a:t>in uterus needs to be able to load more O</a:t>
            </a:r>
            <a:r>
              <a:rPr lang="en-GB" sz="1600" baseline="-25000" dirty="0"/>
              <a:t>2</a:t>
            </a:r>
            <a:r>
              <a:rPr lang="en-GB" sz="1600" dirty="0"/>
              <a:t> than mother at same pO</a:t>
            </a:r>
            <a:r>
              <a:rPr lang="en-GB" sz="1600" baseline="-25000" dirty="0"/>
              <a:t>2</a:t>
            </a:r>
            <a:r>
              <a:rPr lang="en-GB" sz="1600" dirty="0"/>
              <a:t>. Therefore enabling oxygen to move from mother to foetus.  </a:t>
            </a:r>
          </a:p>
          <a:p>
            <a:pPr marL="0" indent="0">
              <a:buNone/>
            </a:pPr>
            <a:r>
              <a:rPr lang="en-GB" sz="1600" dirty="0"/>
              <a:t>b) </a:t>
            </a:r>
            <a:r>
              <a:rPr lang="en-GB" sz="1600" b="1" dirty="0"/>
              <a:t>lugworms</a:t>
            </a:r>
            <a:r>
              <a:rPr lang="en-GB" sz="1600" dirty="0"/>
              <a:t> live in burrows beneath the sand where there is a low pO</a:t>
            </a:r>
            <a:r>
              <a:rPr lang="en-GB" sz="1600" baseline="-25000" dirty="0"/>
              <a:t>2</a:t>
            </a:r>
            <a:r>
              <a:rPr lang="en-GB" sz="1600" dirty="0"/>
              <a:t>. Therefore they need to load as much oxygen as possible even when there is not much in the environment.</a:t>
            </a:r>
          </a:p>
          <a:p>
            <a:pPr marL="0" indent="0">
              <a:buNone/>
            </a:pPr>
            <a:r>
              <a:rPr lang="en-GB" sz="1600" dirty="0"/>
              <a:t>c) </a:t>
            </a:r>
            <a:r>
              <a:rPr lang="en-GB" sz="1600" b="1" dirty="0"/>
              <a:t>llama</a:t>
            </a:r>
            <a:r>
              <a:rPr lang="en-GB" sz="1600" dirty="0"/>
              <a:t> lives at high altitudes where atmospheric oxygen concentration is lower, therefore has to be able to load with more oxygen at these low pO</a:t>
            </a:r>
            <a:r>
              <a:rPr lang="en-GB" sz="1600" baseline="-25000" dirty="0"/>
              <a:t>2</a:t>
            </a:r>
            <a:endParaRPr lang="en-GB" sz="1600" dirty="0"/>
          </a:p>
        </p:txBody>
      </p:sp>
    </p:spTree>
    <p:extLst>
      <p:ext uri="{BB962C8B-B14F-4D97-AF65-F5344CB8AC3E}">
        <p14:creationId xmlns:p14="http://schemas.microsoft.com/office/powerpoint/2010/main" val="360375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wipe(down)">
                                      <p:cBhvr>
                                        <p:cTn id="13" dur="290">
                                          <p:stCondLst>
                                            <p:cond delay="0"/>
                                          </p:stCondLst>
                                        </p:cTn>
                                        <p:tgtEl>
                                          <p:spTgt spid="9218"/>
                                        </p:tgtEl>
                                      </p:cBhvr>
                                    </p:animEffect>
                                    <p:anim calcmode="lin" valueType="num">
                                      <p:cBhvr>
                                        <p:cTn id="14" dur="911" tmFilter="0,0; 0.14,0.36; 0.43,0.73; 0.71,0.91; 1.0,1.0">
                                          <p:stCondLst>
                                            <p:cond delay="0"/>
                                          </p:stCondLst>
                                        </p:cTn>
                                        <p:tgtEl>
                                          <p:spTgt spid="9218"/>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9218"/>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9218"/>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9218"/>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9218"/>
                                        </p:tgtEl>
                                        <p:attrNameLst>
                                          <p:attrName>ppt_y</p:attrName>
                                        </p:attrNameLst>
                                      </p:cBhvr>
                                      <p:tavLst>
                                        <p:tav tm="0" fmla="#ppt_y-sin(pi*$)/81">
                                          <p:val>
                                            <p:fltVal val="0"/>
                                          </p:val>
                                        </p:tav>
                                        <p:tav tm="100000">
                                          <p:val>
                                            <p:fltVal val="1"/>
                                          </p:val>
                                        </p:tav>
                                      </p:tavLst>
                                    </p:anim>
                                    <p:animScale>
                                      <p:cBhvr>
                                        <p:cTn id="19" dur="13">
                                          <p:stCondLst>
                                            <p:cond delay="325"/>
                                          </p:stCondLst>
                                        </p:cTn>
                                        <p:tgtEl>
                                          <p:spTgt spid="9218"/>
                                        </p:tgtEl>
                                      </p:cBhvr>
                                      <p:to x="100000" y="60000"/>
                                    </p:animScale>
                                    <p:animScale>
                                      <p:cBhvr>
                                        <p:cTn id="20" dur="83" decel="50000">
                                          <p:stCondLst>
                                            <p:cond delay="338"/>
                                          </p:stCondLst>
                                        </p:cTn>
                                        <p:tgtEl>
                                          <p:spTgt spid="9218"/>
                                        </p:tgtEl>
                                      </p:cBhvr>
                                      <p:to x="100000" y="100000"/>
                                    </p:animScale>
                                    <p:animScale>
                                      <p:cBhvr>
                                        <p:cTn id="21" dur="13">
                                          <p:stCondLst>
                                            <p:cond delay="656"/>
                                          </p:stCondLst>
                                        </p:cTn>
                                        <p:tgtEl>
                                          <p:spTgt spid="9218"/>
                                        </p:tgtEl>
                                      </p:cBhvr>
                                      <p:to x="100000" y="80000"/>
                                    </p:animScale>
                                    <p:animScale>
                                      <p:cBhvr>
                                        <p:cTn id="22" dur="83" decel="50000">
                                          <p:stCondLst>
                                            <p:cond delay="669"/>
                                          </p:stCondLst>
                                        </p:cTn>
                                        <p:tgtEl>
                                          <p:spTgt spid="9218"/>
                                        </p:tgtEl>
                                      </p:cBhvr>
                                      <p:to x="100000" y="100000"/>
                                    </p:animScale>
                                    <p:animScale>
                                      <p:cBhvr>
                                        <p:cTn id="23" dur="13">
                                          <p:stCondLst>
                                            <p:cond delay="821"/>
                                          </p:stCondLst>
                                        </p:cTn>
                                        <p:tgtEl>
                                          <p:spTgt spid="9218"/>
                                        </p:tgtEl>
                                      </p:cBhvr>
                                      <p:to x="100000" y="90000"/>
                                    </p:animScale>
                                    <p:animScale>
                                      <p:cBhvr>
                                        <p:cTn id="24" dur="83" decel="50000">
                                          <p:stCondLst>
                                            <p:cond delay="834"/>
                                          </p:stCondLst>
                                        </p:cTn>
                                        <p:tgtEl>
                                          <p:spTgt spid="9218"/>
                                        </p:tgtEl>
                                      </p:cBhvr>
                                      <p:to x="100000" y="100000"/>
                                    </p:animScale>
                                    <p:animScale>
                                      <p:cBhvr>
                                        <p:cTn id="25" dur="13">
                                          <p:stCondLst>
                                            <p:cond delay="904"/>
                                          </p:stCondLst>
                                        </p:cTn>
                                        <p:tgtEl>
                                          <p:spTgt spid="9218"/>
                                        </p:tgtEl>
                                      </p:cBhvr>
                                      <p:to x="100000" y="95000"/>
                                    </p:animScale>
                                    <p:animScale>
                                      <p:cBhvr>
                                        <p:cTn id="26" dur="83" decel="50000">
                                          <p:stCondLst>
                                            <p:cond delay="917"/>
                                          </p:stCondLst>
                                        </p:cTn>
                                        <p:tgtEl>
                                          <p:spTgt spid="9218"/>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wipe(left)">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wipe(left)">
                                      <p:cBhvr>
                                        <p:cTn id="36" dur="10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left)">
                                      <p:cBhvr>
                                        <p:cTn id="41" dur="10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left)">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left)">
                                      <p:cBhvr>
                                        <p:cTn id="51" dur="1000"/>
                                        <p:tgtEl>
                                          <p:spTgt spid="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wipe(left)">
                                      <p:cBhvr>
                                        <p:cTn id="56" dur="10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wipe(left)">
                                      <p:cBhvr>
                                        <p:cTn id="61" dur="10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2430" y="1052736"/>
            <a:ext cx="4181475"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1487488" y="1052736"/>
            <a:ext cx="4579560" cy="4536504"/>
            <a:chOff x="-36512" y="1484784"/>
            <a:chExt cx="4579560" cy="4536504"/>
          </a:xfrm>
        </p:grpSpPr>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73" y="1484784"/>
              <a:ext cx="4181475" cy="432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655168" y="5651956"/>
              <a:ext cx="2592288" cy="369332"/>
            </a:xfrm>
            <a:prstGeom prst="rect">
              <a:avLst/>
            </a:prstGeom>
            <a:noFill/>
          </p:spPr>
          <p:txBody>
            <a:bodyPr wrap="square" rtlCol="0">
              <a:spAutoFit/>
            </a:bodyPr>
            <a:lstStyle/>
            <a:p>
              <a:r>
                <a:rPr lang="en-GB" b="1" dirty="0">
                  <a:latin typeface="Comic Sans MS" panose="030F0702030302020204" pitchFamily="66" charset="0"/>
                </a:rPr>
                <a:t>pO</a:t>
              </a:r>
              <a:r>
                <a:rPr lang="en-GB" b="1" baseline="-25000" dirty="0">
                  <a:latin typeface="Comic Sans MS" panose="030F0702030302020204" pitchFamily="66" charset="0"/>
                </a:rPr>
                <a:t>2</a:t>
              </a:r>
            </a:p>
          </p:txBody>
        </p:sp>
        <p:sp>
          <p:nvSpPr>
            <p:cNvPr id="7" name="TextBox 6"/>
            <p:cNvSpPr txBox="1"/>
            <p:nvPr/>
          </p:nvSpPr>
          <p:spPr>
            <a:xfrm>
              <a:off x="-36512" y="3062560"/>
              <a:ext cx="461665" cy="1728192"/>
            </a:xfrm>
            <a:prstGeom prst="rect">
              <a:avLst/>
            </a:prstGeom>
            <a:noFill/>
          </p:spPr>
          <p:txBody>
            <a:bodyPr vert="vert270" wrap="square" rtlCol="0">
              <a:spAutoFit/>
            </a:bodyPr>
            <a:lstStyle/>
            <a:p>
              <a:r>
                <a:rPr lang="en-GB" b="1" dirty="0">
                  <a:latin typeface="Comic Sans MS" panose="030F0702030302020204" pitchFamily="66" charset="0"/>
                </a:rPr>
                <a:t>% Saturation</a:t>
              </a:r>
            </a:p>
          </p:txBody>
        </p:sp>
      </p:grpSp>
      <p:sp>
        <p:nvSpPr>
          <p:cNvPr id="2" name="Title 1"/>
          <p:cNvSpPr>
            <a:spLocks noGrp="1"/>
          </p:cNvSpPr>
          <p:nvPr>
            <p:ph type="title"/>
          </p:nvPr>
        </p:nvSpPr>
        <p:spPr>
          <a:xfrm>
            <a:off x="1981200" y="274638"/>
            <a:ext cx="8229600" cy="778098"/>
          </a:xfrm>
        </p:spPr>
        <p:txBody>
          <a:bodyPr>
            <a:normAutofit/>
          </a:bodyPr>
          <a:lstStyle/>
          <a:p>
            <a:r>
              <a:rPr lang="en-GB" sz="3200" dirty="0"/>
              <a:t>Activity levels &amp; Size</a:t>
            </a:r>
          </a:p>
        </p:txBody>
      </p:sp>
      <p:sp>
        <p:nvSpPr>
          <p:cNvPr id="3" name="Content Placeholder 2"/>
          <p:cNvSpPr>
            <a:spLocks noGrp="1"/>
          </p:cNvSpPr>
          <p:nvPr>
            <p:ph idx="1"/>
          </p:nvPr>
        </p:nvSpPr>
        <p:spPr>
          <a:xfrm>
            <a:off x="6384032" y="1353540"/>
            <a:ext cx="3888432" cy="3515621"/>
          </a:xfrm>
        </p:spPr>
        <p:txBody>
          <a:bodyPr>
            <a:noAutofit/>
          </a:bodyPr>
          <a:lstStyle/>
          <a:p>
            <a:pPr marL="0" indent="0">
              <a:buNone/>
            </a:pPr>
            <a:r>
              <a:rPr lang="en-GB" sz="1600" dirty="0"/>
              <a:t>Organisms that are very active and small, have a high O</a:t>
            </a:r>
            <a:r>
              <a:rPr lang="en-GB" sz="1600" baseline="-25000" dirty="0"/>
              <a:t>2</a:t>
            </a:r>
            <a:r>
              <a:rPr lang="en-GB" sz="1600" dirty="0"/>
              <a:t> demand </a:t>
            </a:r>
          </a:p>
          <a:p>
            <a:pPr lvl="0"/>
            <a:r>
              <a:rPr lang="en-GB" sz="1600" dirty="0"/>
              <a:t>Organisms that are very active and small, have a high O</a:t>
            </a:r>
            <a:r>
              <a:rPr lang="en-GB" sz="1600" baseline="-25000" dirty="0"/>
              <a:t>2</a:t>
            </a:r>
            <a:r>
              <a:rPr lang="en-GB" sz="1600" dirty="0"/>
              <a:t> demand </a:t>
            </a:r>
          </a:p>
          <a:p>
            <a:pPr lvl="0"/>
            <a:r>
              <a:rPr lang="en-GB" sz="1600" dirty="0"/>
              <a:t>Therefore have a </a:t>
            </a:r>
            <a:r>
              <a:rPr lang="en-GB" sz="1600" dirty="0" err="1"/>
              <a:t>Hb</a:t>
            </a:r>
            <a:r>
              <a:rPr lang="en-GB" sz="1600" dirty="0"/>
              <a:t> with a </a:t>
            </a:r>
            <a:r>
              <a:rPr lang="en-GB" sz="1600" b="1" dirty="0"/>
              <a:t>lower affinity </a:t>
            </a:r>
            <a:endParaRPr lang="en-GB" sz="1600" dirty="0"/>
          </a:p>
          <a:p>
            <a:pPr lvl="0"/>
            <a:r>
              <a:rPr lang="en-GB" sz="1600" dirty="0"/>
              <a:t>They need their </a:t>
            </a:r>
            <a:r>
              <a:rPr lang="en-GB" sz="1600" dirty="0" err="1"/>
              <a:t>Hb</a:t>
            </a:r>
            <a:r>
              <a:rPr lang="en-GB" sz="1600" dirty="0"/>
              <a:t> to unload oxygen </a:t>
            </a:r>
            <a:r>
              <a:rPr lang="en-GB" sz="1600" b="1" u="sng" dirty="0"/>
              <a:t>more</a:t>
            </a:r>
            <a:r>
              <a:rPr lang="en-GB" sz="1600" dirty="0"/>
              <a:t> easily </a:t>
            </a:r>
          </a:p>
          <a:p>
            <a:pPr lvl="0"/>
            <a:r>
              <a:rPr lang="en-GB" sz="1600" dirty="0"/>
              <a:t>To supply </a:t>
            </a:r>
            <a:r>
              <a:rPr lang="en-GB" sz="1600" b="1" u="sng" dirty="0"/>
              <a:t>more </a:t>
            </a:r>
            <a:r>
              <a:rPr lang="en-GB" sz="1600" dirty="0"/>
              <a:t>oxygen to tissues</a:t>
            </a:r>
          </a:p>
          <a:p>
            <a:pPr lvl="0"/>
            <a:r>
              <a:rPr lang="en-GB" sz="1600" dirty="0"/>
              <a:t>For a faster respiration</a:t>
            </a:r>
          </a:p>
          <a:p>
            <a:pPr lvl="0"/>
            <a:r>
              <a:rPr lang="en-GB" sz="1600" dirty="0"/>
              <a:t>In all these cases, the dissociation curve is </a:t>
            </a:r>
            <a:r>
              <a:rPr lang="en-GB" sz="1600" b="1" dirty="0"/>
              <a:t>shifted to the RIGHT</a:t>
            </a:r>
            <a:endParaRPr lang="en-GB" sz="1600" dirty="0"/>
          </a:p>
        </p:txBody>
      </p:sp>
    </p:spTree>
    <p:extLst>
      <p:ext uri="{BB962C8B-B14F-4D97-AF65-F5344CB8AC3E}">
        <p14:creationId xmlns:p14="http://schemas.microsoft.com/office/powerpoint/2010/main" val="340557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10242"/>
                                        </p:tgtEl>
                                        <p:attrNameLst>
                                          <p:attrName>style.visibility</p:attrName>
                                        </p:attrNameLst>
                                      </p:cBhvr>
                                      <p:to>
                                        <p:strVal val="visible"/>
                                      </p:to>
                                    </p:set>
                                    <p:animEffect transition="in" filter="wipe(down)">
                                      <p:cBhvr>
                                        <p:cTn id="13" dur="290">
                                          <p:stCondLst>
                                            <p:cond delay="0"/>
                                          </p:stCondLst>
                                        </p:cTn>
                                        <p:tgtEl>
                                          <p:spTgt spid="10242"/>
                                        </p:tgtEl>
                                      </p:cBhvr>
                                    </p:animEffect>
                                    <p:anim calcmode="lin" valueType="num">
                                      <p:cBhvr>
                                        <p:cTn id="14" dur="911"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15" dur="332"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16" dur="332" tmFilter="0, 0; 0.125,0.2665; 0.25,0.4; 0.375,0.465; 0.5,0.5;  0.625,0.535; 0.75,0.6; 0.875,0.7335; 1,1">
                                          <p:stCondLst>
                                            <p:cond delay="332"/>
                                          </p:stCondLst>
                                        </p:cTn>
                                        <p:tgtEl>
                                          <p:spTgt spid="10242"/>
                                        </p:tgtEl>
                                        <p:attrNameLst>
                                          <p:attrName>ppt_y</p:attrName>
                                        </p:attrNameLst>
                                      </p:cBhvr>
                                      <p:tavLst>
                                        <p:tav tm="0" fmla="#ppt_y-sin(pi*$)/9">
                                          <p:val>
                                            <p:fltVal val="0"/>
                                          </p:val>
                                        </p:tav>
                                        <p:tav tm="100000">
                                          <p:val>
                                            <p:fltVal val="1"/>
                                          </p:val>
                                        </p:tav>
                                      </p:tavLst>
                                    </p:anim>
                                    <p:anim calcmode="lin" valueType="num">
                                      <p:cBhvr>
                                        <p:cTn id="17" dur="166" tmFilter="0, 0; 0.125,0.2665; 0.25,0.4; 0.375,0.465; 0.5,0.5;  0.625,0.535; 0.75,0.6; 0.875,0.7335; 1,1">
                                          <p:stCondLst>
                                            <p:cond delay="662"/>
                                          </p:stCondLst>
                                        </p:cTn>
                                        <p:tgtEl>
                                          <p:spTgt spid="10242"/>
                                        </p:tgtEl>
                                        <p:attrNameLst>
                                          <p:attrName>ppt_y</p:attrName>
                                        </p:attrNameLst>
                                      </p:cBhvr>
                                      <p:tavLst>
                                        <p:tav tm="0" fmla="#ppt_y-sin(pi*$)/27">
                                          <p:val>
                                            <p:fltVal val="0"/>
                                          </p:val>
                                        </p:tav>
                                        <p:tav tm="100000">
                                          <p:val>
                                            <p:fltVal val="1"/>
                                          </p:val>
                                        </p:tav>
                                      </p:tavLst>
                                    </p:anim>
                                    <p:anim calcmode="lin" valueType="num">
                                      <p:cBhvr>
                                        <p:cTn id="18" dur="82" tmFilter="0, 0; 0.125,0.2665; 0.25,0.4; 0.375,0.465; 0.5,0.5;  0.625,0.535; 0.75,0.6; 0.875,0.7335; 1,1">
                                          <p:stCondLst>
                                            <p:cond delay="828"/>
                                          </p:stCondLst>
                                        </p:cTn>
                                        <p:tgtEl>
                                          <p:spTgt spid="10242"/>
                                        </p:tgtEl>
                                        <p:attrNameLst>
                                          <p:attrName>ppt_y</p:attrName>
                                        </p:attrNameLst>
                                      </p:cBhvr>
                                      <p:tavLst>
                                        <p:tav tm="0" fmla="#ppt_y-sin(pi*$)/81">
                                          <p:val>
                                            <p:fltVal val="0"/>
                                          </p:val>
                                        </p:tav>
                                        <p:tav tm="100000">
                                          <p:val>
                                            <p:fltVal val="1"/>
                                          </p:val>
                                        </p:tav>
                                      </p:tavLst>
                                    </p:anim>
                                    <p:animScale>
                                      <p:cBhvr>
                                        <p:cTn id="19" dur="13">
                                          <p:stCondLst>
                                            <p:cond delay="325"/>
                                          </p:stCondLst>
                                        </p:cTn>
                                        <p:tgtEl>
                                          <p:spTgt spid="10242"/>
                                        </p:tgtEl>
                                      </p:cBhvr>
                                      <p:to x="100000" y="60000"/>
                                    </p:animScale>
                                    <p:animScale>
                                      <p:cBhvr>
                                        <p:cTn id="20" dur="83" decel="50000">
                                          <p:stCondLst>
                                            <p:cond delay="338"/>
                                          </p:stCondLst>
                                        </p:cTn>
                                        <p:tgtEl>
                                          <p:spTgt spid="10242"/>
                                        </p:tgtEl>
                                      </p:cBhvr>
                                      <p:to x="100000" y="100000"/>
                                    </p:animScale>
                                    <p:animScale>
                                      <p:cBhvr>
                                        <p:cTn id="21" dur="13">
                                          <p:stCondLst>
                                            <p:cond delay="656"/>
                                          </p:stCondLst>
                                        </p:cTn>
                                        <p:tgtEl>
                                          <p:spTgt spid="10242"/>
                                        </p:tgtEl>
                                      </p:cBhvr>
                                      <p:to x="100000" y="80000"/>
                                    </p:animScale>
                                    <p:animScale>
                                      <p:cBhvr>
                                        <p:cTn id="22" dur="83" decel="50000">
                                          <p:stCondLst>
                                            <p:cond delay="669"/>
                                          </p:stCondLst>
                                        </p:cTn>
                                        <p:tgtEl>
                                          <p:spTgt spid="10242"/>
                                        </p:tgtEl>
                                      </p:cBhvr>
                                      <p:to x="100000" y="100000"/>
                                    </p:animScale>
                                    <p:animScale>
                                      <p:cBhvr>
                                        <p:cTn id="23" dur="13">
                                          <p:stCondLst>
                                            <p:cond delay="821"/>
                                          </p:stCondLst>
                                        </p:cTn>
                                        <p:tgtEl>
                                          <p:spTgt spid="10242"/>
                                        </p:tgtEl>
                                      </p:cBhvr>
                                      <p:to x="100000" y="90000"/>
                                    </p:animScale>
                                    <p:animScale>
                                      <p:cBhvr>
                                        <p:cTn id="24" dur="83" decel="50000">
                                          <p:stCondLst>
                                            <p:cond delay="834"/>
                                          </p:stCondLst>
                                        </p:cTn>
                                        <p:tgtEl>
                                          <p:spTgt spid="10242"/>
                                        </p:tgtEl>
                                      </p:cBhvr>
                                      <p:to x="100000" y="100000"/>
                                    </p:animScale>
                                    <p:animScale>
                                      <p:cBhvr>
                                        <p:cTn id="25" dur="13">
                                          <p:stCondLst>
                                            <p:cond delay="904"/>
                                          </p:stCondLst>
                                        </p:cTn>
                                        <p:tgtEl>
                                          <p:spTgt spid="10242"/>
                                        </p:tgtEl>
                                      </p:cBhvr>
                                      <p:to x="100000" y="95000"/>
                                    </p:animScale>
                                    <p:animScale>
                                      <p:cBhvr>
                                        <p:cTn id="26" dur="83" decel="50000">
                                          <p:stCondLst>
                                            <p:cond delay="917"/>
                                          </p:stCondLst>
                                        </p:cTn>
                                        <p:tgtEl>
                                          <p:spTgt spid="1024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wipe(left)">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wipe(left)">
                                      <p:cBhvr>
                                        <p:cTn id="36" dur="1000"/>
                                        <p:tgtEl>
                                          <p:spTgt spid="3">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left)">
                                      <p:cBhvr>
                                        <p:cTn id="41" dur="10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left)">
                                      <p:cBhvr>
                                        <p:cTn id="46" dur="1000"/>
                                        <p:tgtEl>
                                          <p:spTgt spid="3">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left)">
                                      <p:cBhvr>
                                        <p:cTn id="51" dur="1000"/>
                                        <p:tgtEl>
                                          <p:spTgt spid="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wipe(left)">
                                      <p:cBhvr>
                                        <p:cTn id="56" dur="10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wipe(left)">
                                      <p:cBhvr>
                                        <p:cTn id="61" dur="10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2063552" y="332656"/>
            <a:ext cx="7787208" cy="2074414"/>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The larger the animal is,</a:t>
            </a:r>
          </a:p>
          <a:p>
            <a:pPr marL="285750" indent="-285750"/>
            <a:r>
              <a:rPr lang="en-GB" dirty="0">
                <a:latin typeface="Calibri" panose="020F0502020204030204" pitchFamily="34" charset="0"/>
                <a:cs typeface="Calibri" panose="020F0502020204030204" pitchFamily="34" charset="0"/>
              </a:rPr>
              <a:t>The more to the left the curve is</a:t>
            </a:r>
          </a:p>
          <a:p>
            <a:pPr marL="285750" indent="-285750"/>
            <a:r>
              <a:rPr lang="en-GB" dirty="0">
                <a:latin typeface="Calibri" panose="020F0502020204030204" pitchFamily="34" charset="0"/>
                <a:cs typeface="Calibri" panose="020F0502020204030204" pitchFamily="34" charset="0"/>
              </a:rPr>
              <a:t>The steeper the curve is</a:t>
            </a:r>
          </a:p>
          <a:p>
            <a:pPr marL="285750" indent="-285750"/>
            <a:r>
              <a:rPr lang="en-GB" dirty="0">
                <a:latin typeface="Calibri" panose="020F0502020204030204" pitchFamily="34" charset="0"/>
                <a:cs typeface="Calibri" panose="020F0502020204030204" pitchFamily="34" charset="0"/>
              </a:rPr>
              <a:t>The higher the affinity for oxygen</a:t>
            </a:r>
          </a:p>
        </p:txBody>
      </p:sp>
      <p:sp>
        <p:nvSpPr>
          <p:cNvPr id="5" name="TextBox 4"/>
          <p:cNvSpPr txBox="1"/>
          <p:nvPr/>
        </p:nvSpPr>
        <p:spPr>
          <a:xfrm>
            <a:off x="2105116" y="2456796"/>
            <a:ext cx="8239356" cy="4401205"/>
          </a:xfrm>
          <a:prstGeom prst="rect">
            <a:avLst/>
          </a:prstGeom>
          <a:noFill/>
        </p:spPr>
        <p:txBody>
          <a:bodyPr wrap="square" rtlCol="0">
            <a:spAutoFit/>
          </a:bodyPr>
          <a:lstStyle/>
          <a:p>
            <a:r>
              <a:rPr lang="en-GB" sz="2800" dirty="0">
                <a:latin typeface="Calibri" panose="020F0502020204030204" pitchFamily="34" charset="0"/>
                <a:cs typeface="Calibri" panose="020F0502020204030204" pitchFamily="34" charset="0"/>
              </a:rPr>
              <a:t>Examples: </a:t>
            </a:r>
          </a:p>
          <a:p>
            <a:pPr marL="514350" indent="-514350">
              <a:buAutoNum type="alphaLcParenR"/>
            </a:pPr>
            <a:r>
              <a:rPr lang="en-GB" sz="2800" dirty="0">
                <a:latin typeface="Calibri" panose="020F0502020204030204" pitchFamily="34" charset="0"/>
                <a:cs typeface="Calibri" panose="020F0502020204030204" pitchFamily="34" charset="0"/>
              </a:rPr>
              <a:t>Hawk has a very high respiratory rate and lives where there is plenty of oxygen</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b) Small mammals have a higher SA:VOL ratio therefore lose heat more quickly, so have a higher metabolic rate to help them keep warm. Therefore have a higher oxygen demand – need the </a:t>
            </a:r>
            <a:r>
              <a:rPr lang="en-GB" sz="2800" dirty="0" err="1">
                <a:latin typeface="Calibri" panose="020F0502020204030204" pitchFamily="34" charset="0"/>
                <a:cs typeface="Calibri" panose="020F0502020204030204" pitchFamily="34" charset="0"/>
              </a:rPr>
              <a:t>Hb</a:t>
            </a:r>
            <a:r>
              <a:rPr lang="en-GB" sz="2800" dirty="0">
                <a:latin typeface="Calibri" panose="020F0502020204030204" pitchFamily="34" charset="0"/>
                <a:cs typeface="Calibri" panose="020F0502020204030204" pitchFamily="34" charset="0"/>
              </a:rPr>
              <a:t> to unload oxygen more easily. </a:t>
            </a:r>
          </a:p>
          <a:p>
            <a:endParaRPr lang="en-GB" sz="2800" dirty="0">
              <a:latin typeface="Comic Sans MS" panose="030F0702030302020204" pitchFamily="66" charset="0"/>
            </a:endParaRPr>
          </a:p>
        </p:txBody>
      </p:sp>
    </p:spTree>
    <p:extLst>
      <p:ext uri="{BB962C8B-B14F-4D97-AF65-F5344CB8AC3E}">
        <p14:creationId xmlns:p14="http://schemas.microsoft.com/office/powerpoint/2010/main" val="125159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1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1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a:t>What is the advantage of the foetal </a:t>
            </a:r>
            <a:r>
              <a:rPr lang="en-GB" dirty="0" err="1"/>
              <a:t>Hb</a:t>
            </a:r>
            <a:r>
              <a:rPr lang="en-GB" dirty="0"/>
              <a:t> being replaces by adult haemoglobin after birth?</a:t>
            </a:r>
          </a:p>
          <a:p>
            <a:endParaRPr lang="en-GB" dirty="0"/>
          </a:p>
        </p:txBody>
      </p:sp>
      <p:sp>
        <p:nvSpPr>
          <p:cNvPr id="4" name="TextBox 3"/>
          <p:cNvSpPr txBox="1"/>
          <p:nvPr/>
        </p:nvSpPr>
        <p:spPr>
          <a:xfrm>
            <a:off x="2009408" y="3068961"/>
            <a:ext cx="8208912" cy="1846659"/>
          </a:xfrm>
          <a:prstGeom prst="rect">
            <a:avLst/>
          </a:prstGeom>
          <a:noFill/>
        </p:spPr>
        <p:txBody>
          <a:bodyPr wrap="square" rtlCol="0">
            <a:spAutoFit/>
          </a:bodyPr>
          <a:lstStyle/>
          <a:p>
            <a:pPr lvl="0"/>
            <a:r>
              <a:rPr lang="en-GB" sz="3200" dirty="0">
                <a:solidFill>
                  <a:srgbClr val="FF0000"/>
                </a:solidFill>
                <a:latin typeface="Comic Sans MS" panose="030F0702030302020204" pitchFamily="66" charset="0"/>
              </a:rPr>
              <a:t>A: adult </a:t>
            </a:r>
            <a:r>
              <a:rPr lang="en-GB" sz="3200" dirty="0" err="1">
                <a:solidFill>
                  <a:srgbClr val="FF0000"/>
                </a:solidFill>
                <a:latin typeface="Comic Sans MS" panose="030F0702030302020204" pitchFamily="66" charset="0"/>
              </a:rPr>
              <a:t>Hb</a:t>
            </a:r>
            <a:r>
              <a:rPr lang="en-GB" sz="3200" dirty="0">
                <a:solidFill>
                  <a:srgbClr val="FF0000"/>
                </a:solidFill>
                <a:latin typeface="Comic Sans MS" panose="030F0702030302020204" pitchFamily="66" charset="0"/>
              </a:rPr>
              <a:t> has a lower affinity.</a:t>
            </a:r>
          </a:p>
          <a:p>
            <a:pPr lvl="0"/>
            <a:r>
              <a:rPr lang="en-GB" sz="3200" dirty="0">
                <a:solidFill>
                  <a:srgbClr val="FF0000"/>
                </a:solidFill>
                <a:latin typeface="Comic Sans MS" panose="030F0702030302020204" pitchFamily="66" charset="0"/>
              </a:rPr>
              <a:t>Therefore oxygen can more easily dissociate and be released to the tissues.</a:t>
            </a:r>
          </a:p>
          <a:p>
            <a:endParaRPr lang="en-GB"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99268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3512" y="2852936"/>
            <a:ext cx="8784976" cy="3133110"/>
          </a:xfrm>
        </p:spPr>
        <p:txBody>
          <a:bodyPr>
            <a:noAutofit/>
          </a:bodyPr>
          <a:lstStyle/>
          <a:p>
            <a:pPr>
              <a:spcBef>
                <a:spcPts val="0"/>
              </a:spcBef>
            </a:pPr>
            <a:r>
              <a:rPr lang="en-GB" sz="1700" dirty="0"/>
              <a:t>Describe the relationship between the size of mammals and the oxygen dissociation curves of their haemoglobin </a:t>
            </a:r>
          </a:p>
          <a:p>
            <a:pPr marL="0" indent="0">
              <a:spcBef>
                <a:spcPts val="0"/>
              </a:spcBef>
              <a:buNone/>
            </a:pPr>
            <a:r>
              <a:rPr lang="en-GB" sz="1700" dirty="0"/>
              <a:t>The larger the mammal:-</a:t>
            </a:r>
          </a:p>
          <a:p>
            <a:pPr>
              <a:spcBef>
                <a:spcPts val="0"/>
              </a:spcBef>
            </a:pPr>
            <a:r>
              <a:rPr lang="en-GB" sz="1700" dirty="0"/>
              <a:t>Position of curve….....................................................................................................................</a:t>
            </a:r>
          </a:p>
          <a:p>
            <a:pPr>
              <a:spcBef>
                <a:spcPts val="0"/>
              </a:spcBef>
            </a:pPr>
            <a:r>
              <a:rPr lang="en-GB" sz="1700" dirty="0"/>
              <a:t>Steepness….................................................................................................................................</a:t>
            </a:r>
          </a:p>
          <a:p>
            <a:pPr>
              <a:spcBef>
                <a:spcPts val="0"/>
              </a:spcBef>
            </a:pPr>
            <a:r>
              <a:rPr lang="en-GB" sz="1700" dirty="0"/>
              <a:t>Affinity of </a:t>
            </a:r>
            <a:r>
              <a:rPr lang="en-GB" sz="1700" dirty="0" err="1"/>
              <a:t>Hb</a:t>
            </a:r>
            <a:r>
              <a:rPr lang="en-GB" sz="1700" dirty="0"/>
              <a:t> for oxygen…....................................................................................................</a:t>
            </a:r>
          </a:p>
          <a:p>
            <a:pPr marL="0" indent="0">
              <a:spcBef>
                <a:spcPts val="0"/>
              </a:spcBef>
              <a:buNone/>
            </a:pPr>
            <a:r>
              <a:rPr lang="en-GB" sz="1700" dirty="0"/>
              <a:t>Why does the </a:t>
            </a:r>
            <a:r>
              <a:rPr lang="en-GB" sz="1700" dirty="0" err="1"/>
              <a:t>Hb</a:t>
            </a:r>
            <a:r>
              <a:rPr lang="en-GB" sz="1700" dirty="0"/>
              <a:t> of smaller mammals have a lower affinity for oxygen?</a:t>
            </a:r>
          </a:p>
          <a:p>
            <a:pPr>
              <a:spcBef>
                <a:spcPts val="0"/>
              </a:spcBef>
            </a:pPr>
            <a:r>
              <a:rPr lang="en-GB" sz="1700" dirty="0"/>
              <a:t>SA:VOL ratio…...........................................................................................................................</a:t>
            </a:r>
          </a:p>
          <a:p>
            <a:pPr>
              <a:spcBef>
                <a:spcPts val="0"/>
              </a:spcBef>
            </a:pPr>
            <a:r>
              <a:rPr lang="en-GB" sz="1700" dirty="0"/>
              <a:t>Heat loss…...................................................................................................................................</a:t>
            </a:r>
          </a:p>
          <a:p>
            <a:pPr>
              <a:spcBef>
                <a:spcPts val="0"/>
              </a:spcBef>
            </a:pPr>
            <a:r>
              <a:rPr lang="en-GB" sz="1700" dirty="0"/>
              <a:t>Rate of respiration…....................................................................................................................</a:t>
            </a:r>
          </a:p>
          <a:p>
            <a:pPr>
              <a:spcBef>
                <a:spcPts val="0"/>
              </a:spcBef>
            </a:pPr>
            <a:r>
              <a:rPr lang="en-GB" sz="1700" dirty="0"/>
              <a:t>Requirement for respiration …..................................................................................................................................................................................</a:t>
            </a:r>
          </a:p>
        </p:txBody>
      </p:sp>
      <p:pic>
        <p:nvPicPr>
          <p:cNvPr id="4" name="Picture 3"/>
          <p:cNvPicPr/>
          <p:nvPr/>
        </p:nvPicPr>
        <p:blipFill rotWithShape="1">
          <a:blip r:embed="rId2"/>
          <a:srcRect l="14499" t="19570" r="13802" b="19008"/>
          <a:stretch/>
        </p:blipFill>
        <p:spPr bwMode="auto">
          <a:xfrm>
            <a:off x="4002798" y="29769"/>
            <a:ext cx="4252595" cy="2732405"/>
          </a:xfrm>
          <a:prstGeom prst="rect">
            <a:avLst/>
          </a:prstGeom>
          <a:ln>
            <a:noFill/>
          </a:ln>
          <a:extLst>
            <a:ext uri="{53640926-AAD7-44D8-BBD7-CCE9431645EC}">
              <a14:shadowObscured xmlns:a14="http://schemas.microsoft.com/office/drawing/2010/main"/>
            </a:ext>
          </a:extLst>
        </p:spPr>
      </p:pic>
      <p:sp>
        <p:nvSpPr>
          <p:cNvPr id="5" name="Content Placeholder 2"/>
          <p:cNvSpPr txBox="1">
            <a:spLocks/>
          </p:cNvSpPr>
          <p:nvPr/>
        </p:nvSpPr>
        <p:spPr>
          <a:xfrm>
            <a:off x="2373672" y="3170382"/>
            <a:ext cx="8784976" cy="31331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28800" lvl="4" indent="0">
              <a:buNone/>
            </a:pPr>
            <a:endParaRPr lang="en-GB" sz="1700" dirty="0">
              <a:solidFill>
                <a:srgbClr val="FF0000"/>
              </a:solidFill>
            </a:endParaRPr>
          </a:p>
          <a:p>
            <a:pPr marL="0" lvl="4" indent="0">
              <a:spcBef>
                <a:spcPts val="0"/>
              </a:spcBef>
              <a:buNone/>
            </a:pPr>
            <a:r>
              <a:rPr lang="en-GB" sz="1700" dirty="0">
                <a:solidFill>
                  <a:srgbClr val="FF0000"/>
                </a:solidFill>
              </a:rPr>
              <a:t>                            Further to left</a:t>
            </a:r>
          </a:p>
          <a:p>
            <a:pPr marL="0" lvl="4" indent="0">
              <a:spcBef>
                <a:spcPts val="0"/>
              </a:spcBef>
              <a:buNone/>
            </a:pPr>
            <a:r>
              <a:rPr lang="en-GB" sz="1700" dirty="0">
                <a:solidFill>
                  <a:srgbClr val="FF0000"/>
                </a:solidFill>
              </a:rPr>
              <a:t>                  Steeper</a:t>
            </a:r>
          </a:p>
          <a:p>
            <a:pPr marL="0" lvl="4" indent="0">
              <a:spcBef>
                <a:spcPts val="0"/>
              </a:spcBef>
              <a:buNone/>
            </a:pPr>
            <a:r>
              <a:rPr lang="en-GB" sz="1700" dirty="0">
                <a:solidFill>
                  <a:srgbClr val="FF0000"/>
                </a:solidFill>
              </a:rPr>
              <a:t>                                           Higher</a:t>
            </a:r>
          </a:p>
          <a:p>
            <a:pPr marL="0" lvl="4" indent="0">
              <a:spcBef>
                <a:spcPts val="0"/>
              </a:spcBef>
              <a:buNone/>
            </a:pPr>
            <a:endParaRPr lang="en-GB" sz="1700" dirty="0">
              <a:solidFill>
                <a:srgbClr val="FF0000"/>
              </a:solidFill>
            </a:endParaRPr>
          </a:p>
          <a:p>
            <a:pPr marL="0" lvl="4" indent="0">
              <a:spcBef>
                <a:spcPts val="0"/>
              </a:spcBef>
              <a:buNone/>
            </a:pPr>
            <a:r>
              <a:rPr lang="en-GB" sz="1700" dirty="0">
                <a:solidFill>
                  <a:srgbClr val="FF0000"/>
                </a:solidFill>
              </a:rPr>
              <a:t>                        Smaller animals have greater SA:VOL ratio</a:t>
            </a:r>
          </a:p>
          <a:p>
            <a:pPr marL="0" lvl="4" indent="0">
              <a:spcBef>
                <a:spcPts val="0"/>
              </a:spcBef>
              <a:buNone/>
            </a:pPr>
            <a:r>
              <a:rPr lang="en-GB" sz="1700" dirty="0">
                <a:solidFill>
                  <a:srgbClr val="FF0000"/>
                </a:solidFill>
              </a:rPr>
              <a:t>                 Therefore smaller animals have more heat lost (per unit body mass)</a:t>
            </a:r>
          </a:p>
          <a:p>
            <a:pPr marL="0" lvl="4" indent="0">
              <a:spcBef>
                <a:spcPts val="0"/>
              </a:spcBef>
              <a:buNone/>
            </a:pPr>
            <a:r>
              <a:rPr lang="en-GB" sz="1700" dirty="0">
                <a:solidFill>
                  <a:srgbClr val="FF0000"/>
                </a:solidFill>
              </a:rPr>
              <a:t>                    A larger SA:VOL ratio necessitates greater rate of respiration</a:t>
            </a:r>
          </a:p>
          <a:p>
            <a:pPr marL="0" lvl="4" indent="0">
              <a:spcBef>
                <a:spcPts val="0"/>
              </a:spcBef>
              <a:buNone/>
            </a:pPr>
            <a:endParaRPr lang="en-GB" sz="1700" dirty="0">
              <a:solidFill>
                <a:srgbClr val="FF0000"/>
              </a:solidFill>
            </a:endParaRPr>
          </a:p>
          <a:p>
            <a:pPr marL="0" lvl="4" indent="0">
              <a:spcBef>
                <a:spcPts val="0"/>
              </a:spcBef>
              <a:buNone/>
            </a:pPr>
            <a:r>
              <a:rPr lang="en-GB" sz="1700" dirty="0">
                <a:solidFill>
                  <a:srgbClr val="FF0000"/>
                </a:solidFill>
              </a:rPr>
              <a:t>Oxygen required for respiration; therefore </a:t>
            </a:r>
            <a:r>
              <a:rPr lang="en-GB" sz="1700" dirty="0" err="1">
                <a:solidFill>
                  <a:srgbClr val="FF0000"/>
                </a:solidFill>
              </a:rPr>
              <a:t>Hb</a:t>
            </a:r>
            <a:r>
              <a:rPr lang="en-GB" sz="1700" dirty="0">
                <a:solidFill>
                  <a:srgbClr val="FF0000"/>
                </a:solidFill>
              </a:rPr>
              <a:t> releases O</a:t>
            </a:r>
            <a:r>
              <a:rPr lang="en-GB" sz="1700" baseline="-25000" dirty="0">
                <a:solidFill>
                  <a:srgbClr val="FF0000"/>
                </a:solidFill>
              </a:rPr>
              <a:t>2</a:t>
            </a:r>
            <a:r>
              <a:rPr lang="en-GB" sz="1700" dirty="0">
                <a:solidFill>
                  <a:srgbClr val="FF0000"/>
                </a:solidFill>
              </a:rPr>
              <a:t> more readily (</a:t>
            </a:r>
            <a:r>
              <a:rPr lang="en-GB" sz="1700" dirty="0" err="1">
                <a:solidFill>
                  <a:srgbClr val="FF0000"/>
                </a:solidFill>
              </a:rPr>
              <a:t>Hb</a:t>
            </a:r>
            <a:r>
              <a:rPr lang="en-GB" sz="1700" dirty="0">
                <a:solidFill>
                  <a:srgbClr val="FF0000"/>
                </a:solidFill>
              </a:rPr>
              <a:t> has lower affinity)</a:t>
            </a:r>
          </a:p>
        </p:txBody>
      </p:sp>
    </p:spTree>
    <p:extLst>
      <p:ext uri="{BB962C8B-B14F-4D97-AF65-F5344CB8AC3E}">
        <p14:creationId xmlns:p14="http://schemas.microsoft.com/office/powerpoint/2010/main" val="343826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left)">
                                      <p:cBhvr>
                                        <p:cTn id="25" dur="1000"/>
                                        <p:tgtEl>
                                          <p:spTgt spid="3">
                                            <p:txEl>
                                              <p:pRg st="0" end="0"/>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left)">
                                      <p:cBhvr>
                                        <p:cTn id="28" dur="1000"/>
                                        <p:tgtEl>
                                          <p:spTgt spid="3">
                                            <p:txEl>
                                              <p:pRg st="1" end="1"/>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1000"/>
                                        <p:tgtEl>
                                          <p:spTgt spid="3">
                                            <p:txEl>
                                              <p:pRg st="2" end="2"/>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1000"/>
                                        <p:tgtEl>
                                          <p:spTgt spid="3">
                                            <p:txEl>
                                              <p:pRg st="3" end="3"/>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left)">
                                      <p:cBhvr>
                                        <p:cTn id="37" dur="1000"/>
                                        <p:tgtEl>
                                          <p:spTgt spid="3">
                                            <p:txEl>
                                              <p:pRg st="4" end="4"/>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wipe(left)">
                                      <p:cBhvr>
                                        <p:cTn id="40" dur="1000"/>
                                        <p:tgtEl>
                                          <p:spTgt spid="3">
                                            <p:txEl>
                                              <p:pRg st="5" end="5"/>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left)">
                                      <p:cBhvr>
                                        <p:cTn id="43" dur="1000"/>
                                        <p:tgtEl>
                                          <p:spTgt spid="3">
                                            <p:txEl>
                                              <p:pRg st="6" end="6"/>
                                            </p:txEl>
                                          </p:spTgt>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wipe(left)">
                                      <p:cBhvr>
                                        <p:cTn id="46" dur="1000"/>
                                        <p:tgtEl>
                                          <p:spTgt spid="3">
                                            <p:txEl>
                                              <p:pRg st="7" end="7"/>
                                            </p:tx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wipe(left)">
                                      <p:cBhvr>
                                        <p:cTn id="49" dur="1000"/>
                                        <p:tgtEl>
                                          <p:spTgt spid="3">
                                            <p:txEl>
                                              <p:pRg st="8" end="8"/>
                                            </p:tx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10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1" end="1"/>
                                            </p:txEl>
                                          </p:spTgt>
                                        </p:tgtEl>
                                        <p:attrNameLst>
                                          <p:attrName>style.visibility</p:attrName>
                                        </p:attrNameLst>
                                      </p:cBhvr>
                                      <p:to>
                                        <p:strVal val="visible"/>
                                      </p:to>
                                    </p:set>
                                    <p:animEffect transition="in" filter="fade">
                                      <p:cBhvr>
                                        <p:cTn id="57" dur="1000"/>
                                        <p:tgtEl>
                                          <p:spTgt spid="5">
                                            <p:txEl>
                                              <p:pRg st="1" end="1"/>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
                                            <p:txEl>
                                              <p:pRg st="2" end="2"/>
                                            </p:txEl>
                                          </p:spTgt>
                                        </p:tgtEl>
                                        <p:attrNameLst>
                                          <p:attrName>style.visibility</p:attrName>
                                        </p:attrNameLst>
                                      </p:cBhvr>
                                      <p:to>
                                        <p:strVal val="visible"/>
                                      </p:to>
                                    </p:set>
                                    <p:animEffect transition="in" filter="fade">
                                      <p:cBhvr>
                                        <p:cTn id="60" dur="1000"/>
                                        <p:tgtEl>
                                          <p:spTgt spid="5">
                                            <p:txEl>
                                              <p:pRg st="2" end="2"/>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
                                            <p:txEl>
                                              <p:pRg st="3" end="3"/>
                                            </p:txEl>
                                          </p:spTgt>
                                        </p:tgtEl>
                                        <p:attrNameLst>
                                          <p:attrName>style.visibility</p:attrName>
                                        </p:attrNameLst>
                                      </p:cBhvr>
                                      <p:to>
                                        <p:strVal val="visible"/>
                                      </p:to>
                                    </p:set>
                                    <p:animEffect transition="in" filter="fade">
                                      <p:cBhvr>
                                        <p:cTn id="63" dur="1000"/>
                                        <p:tgtEl>
                                          <p:spTgt spid="5">
                                            <p:txEl>
                                              <p:pRg st="3" end="3"/>
                                            </p:tx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
                                            <p:txEl>
                                              <p:pRg st="5" end="5"/>
                                            </p:txEl>
                                          </p:spTgt>
                                        </p:tgtEl>
                                        <p:attrNameLst>
                                          <p:attrName>style.visibility</p:attrName>
                                        </p:attrNameLst>
                                      </p:cBhvr>
                                      <p:to>
                                        <p:strVal val="visible"/>
                                      </p:to>
                                    </p:set>
                                    <p:animEffect transition="in" filter="fade">
                                      <p:cBhvr>
                                        <p:cTn id="66" dur="1000"/>
                                        <p:tgtEl>
                                          <p:spTgt spid="5">
                                            <p:txEl>
                                              <p:pRg st="5" end="5"/>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
                                            <p:txEl>
                                              <p:pRg st="6" end="6"/>
                                            </p:txEl>
                                          </p:spTgt>
                                        </p:tgtEl>
                                        <p:attrNameLst>
                                          <p:attrName>style.visibility</p:attrName>
                                        </p:attrNameLst>
                                      </p:cBhvr>
                                      <p:to>
                                        <p:strVal val="visible"/>
                                      </p:to>
                                    </p:set>
                                    <p:animEffect transition="in" filter="fade">
                                      <p:cBhvr>
                                        <p:cTn id="69" dur="1000"/>
                                        <p:tgtEl>
                                          <p:spTgt spid="5">
                                            <p:txEl>
                                              <p:pRg st="6" end="6"/>
                                            </p:txEl>
                                          </p:spTgt>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
                                            <p:txEl>
                                              <p:pRg st="7" end="7"/>
                                            </p:txEl>
                                          </p:spTgt>
                                        </p:tgtEl>
                                        <p:attrNameLst>
                                          <p:attrName>style.visibility</p:attrName>
                                        </p:attrNameLst>
                                      </p:cBhvr>
                                      <p:to>
                                        <p:strVal val="visible"/>
                                      </p:to>
                                    </p:set>
                                    <p:animEffect transition="in" filter="fade">
                                      <p:cBhvr>
                                        <p:cTn id="72" dur="1000"/>
                                        <p:tgtEl>
                                          <p:spTgt spid="5">
                                            <p:txEl>
                                              <p:pRg st="7" end="7"/>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
                                            <p:txEl>
                                              <p:pRg st="9" end="9"/>
                                            </p:txEl>
                                          </p:spTgt>
                                        </p:tgtEl>
                                        <p:attrNameLst>
                                          <p:attrName>style.visibility</p:attrName>
                                        </p:attrNameLst>
                                      </p:cBhvr>
                                      <p:to>
                                        <p:strVal val="visible"/>
                                      </p:to>
                                    </p:set>
                                    <p:animEffect transition="in" filter="fade">
                                      <p:cBhvr>
                                        <p:cTn id="75" dur="1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94122"/>
          </a:xfrm>
        </p:spPr>
        <p:txBody>
          <a:bodyPr/>
          <a:lstStyle/>
          <a:p>
            <a:r>
              <a:rPr lang="en-GB" dirty="0"/>
              <a:t>Now some questions</a:t>
            </a:r>
          </a:p>
        </p:txBody>
      </p:sp>
      <p:sp>
        <p:nvSpPr>
          <p:cNvPr id="3" name="Content Placeholder 2"/>
          <p:cNvSpPr>
            <a:spLocks noGrp="1"/>
          </p:cNvSpPr>
          <p:nvPr>
            <p:ph idx="1"/>
          </p:nvPr>
        </p:nvSpPr>
        <p:spPr>
          <a:xfrm>
            <a:off x="1524000" y="1196752"/>
            <a:ext cx="9144000" cy="5661248"/>
          </a:xfrm>
        </p:spPr>
        <p:txBody>
          <a:bodyPr>
            <a:normAutofit fontScale="92500" lnSpcReduction="20000"/>
          </a:bodyPr>
          <a:lstStyle/>
          <a:p>
            <a:endParaRPr lang="en-GB" dirty="0"/>
          </a:p>
          <a:p>
            <a:pPr marL="514350" indent="-514350">
              <a:buAutoNum type="arabicPeriod"/>
            </a:pPr>
            <a:r>
              <a:rPr lang="en-GB" dirty="0"/>
              <a:t>Describe the quaternary structure of haemoglobin</a:t>
            </a:r>
          </a:p>
          <a:p>
            <a:pPr marL="514350" indent="-514350">
              <a:buAutoNum type="arabicPeriod"/>
            </a:pPr>
            <a:endParaRPr lang="en-GB" dirty="0"/>
          </a:p>
          <a:p>
            <a:pPr marL="0" indent="0">
              <a:buNone/>
            </a:pPr>
            <a:r>
              <a:rPr lang="en-GB" dirty="0"/>
              <a:t>2. Explain how DNA leads to different haemoglobin molecules having different affinities</a:t>
            </a:r>
          </a:p>
          <a:p>
            <a:pPr marL="0" indent="0">
              <a:buNone/>
            </a:pPr>
            <a:endParaRPr lang="en-GB" dirty="0"/>
          </a:p>
          <a:p>
            <a:pPr marL="0" indent="0">
              <a:buNone/>
            </a:pPr>
            <a:r>
              <a:rPr lang="en-GB" dirty="0"/>
              <a:t>3. When the body is at rest, only one of the four molecules carried by haemoglobin is normally released into the tissues. Suggest why this could be an advantage when the organism becomes more active</a:t>
            </a:r>
          </a:p>
          <a:p>
            <a:pPr marL="0" indent="0">
              <a:buNone/>
            </a:pPr>
            <a:endParaRPr lang="en-GB" dirty="0"/>
          </a:p>
          <a:p>
            <a:pPr marL="0" indent="0">
              <a:buNone/>
            </a:pPr>
            <a:r>
              <a:rPr lang="en-GB" dirty="0"/>
              <a:t>4. Carbon monoxide occurs in car exhaust fumes. It binds permanently to haemoglobin in preference to oxygen. Suggest a reason why a person breathing in car-exhaust fumes might lose consciousness</a:t>
            </a:r>
          </a:p>
        </p:txBody>
      </p:sp>
    </p:spTree>
    <p:extLst>
      <p:ext uri="{BB962C8B-B14F-4D97-AF65-F5344CB8AC3E}">
        <p14:creationId xmlns:p14="http://schemas.microsoft.com/office/powerpoint/2010/main" val="25635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p>
        </p:txBody>
      </p:sp>
      <p:sp>
        <p:nvSpPr>
          <p:cNvPr id="3" name="Content Placeholder 2"/>
          <p:cNvSpPr>
            <a:spLocks noGrp="1"/>
          </p:cNvSpPr>
          <p:nvPr>
            <p:ph idx="1"/>
          </p:nvPr>
        </p:nvSpPr>
        <p:spPr/>
        <p:txBody>
          <a:bodyPr>
            <a:normAutofit/>
          </a:bodyPr>
          <a:lstStyle/>
          <a:p>
            <a:r>
              <a:rPr lang="en-GB" dirty="0"/>
              <a:t>1. two pairs of polypeptides (</a:t>
            </a:r>
            <a:r>
              <a:rPr lang="el-GR" dirty="0"/>
              <a:t>α</a:t>
            </a:r>
            <a:r>
              <a:rPr lang="en-GB" dirty="0"/>
              <a:t> and </a:t>
            </a:r>
            <a:r>
              <a:rPr lang="el-GR" dirty="0"/>
              <a:t>β</a:t>
            </a:r>
            <a:r>
              <a:rPr lang="en-GB" dirty="0"/>
              <a:t>) link to form a spherical molecule. Each polypeptide has a </a:t>
            </a:r>
            <a:r>
              <a:rPr lang="en-GB" dirty="0" err="1"/>
              <a:t>haem</a:t>
            </a:r>
            <a:r>
              <a:rPr lang="en-GB" dirty="0"/>
              <a:t> group that contains a ferrous (Fe</a:t>
            </a:r>
            <a:r>
              <a:rPr lang="en-GB" baseline="30000" dirty="0"/>
              <a:t>2+ </a:t>
            </a:r>
            <a:r>
              <a:rPr lang="en-GB" dirty="0"/>
              <a:t>ion)</a:t>
            </a:r>
          </a:p>
          <a:p>
            <a:r>
              <a:rPr lang="en-GB" dirty="0"/>
              <a:t>2. Different base sequences in DNA  - different amino acid sequences – different tertiary / quaternary structure &amp; shape – different affinities for oxygen.</a:t>
            </a:r>
          </a:p>
        </p:txBody>
      </p:sp>
    </p:spTree>
    <p:extLst>
      <p:ext uri="{BB962C8B-B14F-4D97-AF65-F5344CB8AC3E}">
        <p14:creationId xmlns:p14="http://schemas.microsoft.com/office/powerpoint/2010/main" val="559989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p>
        </p:txBody>
      </p:sp>
      <p:sp>
        <p:nvSpPr>
          <p:cNvPr id="3" name="Content Placeholder 2"/>
          <p:cNvSpPr>
            <a:spLocks noGrp="1"/>
          </p:cNvSpPr>
          <p:nvPr>
            <p:ph idx="1"/>
          </p:nvPr>
        </p:nvSpPr>
        <p:spPr/>
        <p:txBody>
          <a:bodyPr>
            <a:normAutofit/>
          </a:bodyPr>
          <a:lstStyle/>
          <a:p>
            <a:r>
              <a:rPr lang="en-GB" dirty="0"/>
              <a:t>3. if all oxygen molecules were released, there would be none in reserve to supply tissues when they were more active.</a:t>
            </a:r>
          </a:p>
          <a:p>
            <a:r>
              <a:rPr lang="en-GB" dirty="0"/>
              <a:t>4. Carbon monoxide will gradually occupy all the sites on haemoglobin instead of oxygen. No oxygen will be carried to tissues such as the brain. These will cease to respire and function, making the person lose consciousness.</a:t>
            </a:r>
          </a:p>
        </p:txBody>
      </p:sp>
    </p:spTree>
    <p:extLst>
      <p:ext uri="{BB962C8B-B14F-4D97-AF65-F5344CB8AC3E}">
        <p14:creationId xmlns:p14="http://schemas.microsoft.com/office/powerpoint/2010/main" val="1538311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0FFF-C307-44A8-9EA3-9C2A3C6F0893}"/>
              </a:ext>
            </a:extLst>
          </p:cNvPr>
          <p:cNvSpPr>
            <a:spLocks noGrp="1"/>
          </p:cNvSpPr>
          <p:nvPr>
            <p:ph type="title"/>
          </p:nvPr>
        </p:nvSpPr>
        <p:spPr/>
        <p:txBody>
          <a:bodyPr/>
          <a:lstStyle/>
          <a:p>
            <a:r>
              <a:rPr lang="en-GB" dirty="0"/>
              <a:t>Now have a go at exam questions 10 and 11</a:t>
            </a:r>
          </a:p>
        </p:txBody>
      </p:sp>
      <p:sp>
        <p:nvSpPr>
          <p:cNvPr id="3" name="Content Placeholder 2">
            <a:extLst>
              <a:ext uri="{FF2B5EF4-FFF2-40B4-BE49-F238E27FC236}">
                <a16:creationId xmlns:a16="http://schemas.microsoft.com/office/drawing/2014/main" id="{61D24384-8915-48EB-867E-99DA83DDF2C1}"/>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3808774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C4DBC0-E4C3-4C3C-AE6B-6470308DF7ED}"/>
              </a:ext>
            </a:extLst>
          </p:cNvPr>
          <p:cNvPicPr>
            <a:picLocks noChangeAspect="1"/>
          </p:cNvPicPr>
          <p:nvPr/>
        </p:nvPicPr>
        <p:blipFill>
          <a:blip r:embed="rId2"/>
          <a:stretch>
            <a:fillRect/>
          </a:stretch>
        </p:blipFill>
        <p:spPr>
          <a:xfrm>
            <a:off x="627414" y="341108"/>
            <a:ext cx="5468586" cy="6175783"/>
          </a:xfrm>
          <a:prstGeom prst="rect">
            <a:avLst/>
          </a:prstGeom>
        </p:spPr>
      </p:pic>
      <p:sp>
        <p:nvSpPr>
          <p:cNvPr id="2" name="Rectangle 1">
            <a:extLst>
              <a:ext uri="{FF2B5EF4-FFF2-40B4-BE49-F238E27FC236}">
                <a16:creationId xmlns:a16="http://schemas.microsoft.com/office/drawing/2014/main" id="{46A3EF9E-259E-47E9-8DAB-8FB5E99E55A1}"/>
              </a:ext>
            </a:extLst>
          </p:cNvPr>
          <p:cNvSpPr/>
          <p:nvPr/>
        </p:nvSpPr>
        <p:spPr>
          <a:xfrm>
            <a:off x="6176682" y="1013011"/>
            <a:ext cx="5656729" cy="3062377"/>
          </a:xfrm>
          <a:prstGeom prst="rect">
            <a:avLst/>
          </a:prstGeom>
          <a:ln w="19050">
            <a:solidFill>
              <a:schemeClr val="tx1"/>
            </a:solidFill>
          </a:ln>
        </p:spPr>
        <p:txBody>
          <a:bodyPr wrap="square">
            <a:spAutoFit/>
          </a:bodyPr>
          <a:lstStyle/>
          <a:p>
            <a:pPr>
              <a:spcBef>
                <a:spcPts val="1200"/>
              </a:spcBef>
              <a:spcAft>
                <a:spcPts val="0"/>
              </a:spcAft>
            </a:pPr>
            <a:r>
              <a:rPr lang="en-GB" sz="1600" dirty="0">
                <a:solidFill>
                  <a:srgbClr val="222222"/>
                </a:solidFill>
                <a:latin typeface="Arial" panose="020B0604020202020204" pitchFamily="34" charset="0"/>
                <a:ea typeface="Times New Roman" panose="02020603050405020304" pitchFamily="18" charset="0"/>
              </a:rPr>
              <a:t>   First oxygen binds (to Hb) causing change in shape;</a:t>
            </a:r>
            <a:endParaRPr lang="en-GB" dirty="0">
              <a:latin typeface="Times New Roman" panose="02020603050405020304" pitchFamily="18" charset="0"/>
              <a:ea typeface="Times New Roman" panose="02020603050405020304" pitchFamily="18" charset="0"/>
            </a:endParaRPr>
          </a:p>
          <a:p>
            <a:pPr>
              <a:spcAft>
                <a:spcPts val="0"/>
              </a:spcAft>
            </a:pPr>
            <a:r>
              <a:rPr lang="en-GB" sz="1600" dirty="0">
                <a:solidFill>
                  <a:srgbClr val="222222"/>
                </a:solidFill>
                <a:latin typeface="Arial" panose="020B0604020202020204" pitchFamily="34" charset="0"/>
                <a:ea typeface="Times New Roman" panose="02020603050405020304" pitchFamily="18" charset="0"/>
              </a:rPr>
              <a:t>(Shape change of Hb) allows more O</a:t>
            </a:r>
            <a:r>
              <a:rPr lang="en-GB" sz="1200" baseline="-25000" dirty="0">
                <a:solidFill>
                  <a:srgbClr val="222222"/>
                </a:solidFill>
                <a:latin typeface="Arial" panose="020B0604020202020204" pitchFamily="34" charset="0"/>
                <a:ea typeface="Times New Roman" panose="02020603050405020304" pitchFamily="18" charset="0"/>
              </a:rPr>
              <a:t>2</a:t>
            </a:r>
            <a:r>
              <a:rPr lang="en-GB" sz="1600" dirty="0">
                <a:solidFill>
                  <a:srgbClr val="222222"/>
                </a:solidFill>
                <a:latin typeface="Arial" panose="020B0604020202020204" pitchFamily="34" charset="0"/>
                <a:ea typeface="Times New Roman" panose="02020603050405020304" pitchFamily="18" charset="0"/>
              </a:rPr>
              <a:t> to bind (easily) / greater saturation with O</a:t>
            </a:r>
            <a:r>
              <a:rPr lang="en-GB" sz="1200" baseline="-25000" dirty="0">
                <a:solidFill>
                  <a:srgbClr val="222222"/>
                </a:solidFill>
                <a:latin typeface="Arial" panose="020B0604020202020204" pitchFamily="34" charset="0"/>
                <a:ea typeface="Times New Roman" panose="02020603050405020304" pitchFamily="18" charset="0"/>
              </a:rPr>
              <a:t>2</a:t>
            </a:r>
            <a:endParaRPr lang="en-GB" dirty="0">
              <a:latin typeface="Times New Roman" panose="02020603050405020304" pitchFamily="18" charset="0"/>
              <a:ea typeface="Times New Roman" panose="02020603050405020304" pitchFamily="18" charset="0"/>
            </a:endParaRPr>
          </a:p>
          <a:p>
            <a:pPr>
              <a:spcAft>
                <a:spcPts val="0"/>
              </a:spcAft>
            </a:pPr>
            <a:r>
              <a:rPr lang="en-GB" sz="1600" b="1" dirty="0">
                <a:solidFill>
                  <a:srgbClr val="222222"/>
                </a:solidFill>
                <a:latin typeface="Arial" panose="020B0604020202020204" pitchFamily="34" charset="0"/>
                <a:ea typeface="Times New Roman" panose="02020603050405020304" pitchFamily="18" charset="0"/>
              </a:rPr>
              <a:t>OR</a:t>
            </a:r>
            <a:endParaRPr lang="en-GB" dirty="0">
              <a:latin typeface="Times New Roman" panose="02020603050405020304" pitchFamily="18" charset="0"/>
              <a:ea typeface="Times New Roman" panose="02020603050405020304" pitchFamily="18" charset="0"/>
            </a:endParaRPr>
          </a:p>
          <a:p>
            <a:pPr>
              <a:spcAft>
                <a:spcPts val="0"/>
              </a:spcAft>
            </a:pPr>
            <a:r>
              <a:rPr lang="en-GB" sz="1600" dirty="0">
                <a:solidFill>
                  <a:srgbClr val="222222"/>
                </a:solidFill>
                <a:latin typeface="Arial" panose="020B0604020202020204" pitchFamily="34" charset="0"/>
                <a:ea typeface="Times New Roman" panose="02020603050405020304" pitchFamily="18" charset="0"/>
              </a:rPr>
              <a:t>Cooperative binding;</a:t>
            </a:r>
            <a:endParaRPr lang="en-GB" dirty="0">
              <a:latin typeface="Times New Roman" panose="02020603050405020304" pitchFamily="18" charset="0"/>
              <a:ea typeface="Times New Roman" panose="02020603050405020304" pitchFamily="18" charset="0"/>
            </a:endParaRPr>
          </a:p>
          <a:p>
            <a:pPr algn="r">
              <a:spcAft>
                <a:spcPts val="0"/>
              </a:spcAft>
            </a:pPr>
            <a:r>
              <a:rPr lang="en-GB" sz="1100" b="1" dirty="0">
                <a:solidFill>
                  <a:srgbClr val="222222"/>
                </a:solidFill>
                <a:latin typeface="Times New Roman" panose="02020603050405020304" pitchFamily="18" charset="0"/>
                <a:ea typeface="Times New Roman" panose="02020603050405020304" pitchFamily="18" charset="0"/>
              </a:rPr>
              <a:t>2</a:t>
            </a:r>
            <a:endParaRPr lang="en-GB" dirty="0">
              <a:latin typeface="Times New Roman" panose="02020603050405020304" pitchFamily="18" charset="0"/>
              <a:ea typeface="Times New Roman" panose="02020603050405020304" pitchFamily="18" charset="0"/>
            </a:endParaRPr>
          </a:p>
          <a:p>
            <a:pPr>
              <a:spcBef>
                <a:spcPts val="1200"/>
              </a:spcBef>
              <a:spcAft>
                <a:spcPts val="0"/>
              </a:spcAft>
            </a:pPr>
            <a:r>
              <a:rPr lang="en-GB" sz="1600" dirty="0">
                <a:solidFill>
                  <a:srgbClr val="222222"/>
                </a:solidFill>
                <a:latin typeface="Arial" panose="020B0604020202020204" pitchFamily="34" charset="0"/>
                <a:ea typeface="Times New Roman" panose="02020603050405020304" pitchFamily="18" charset="0"/>
              </a:rPr>
              <a:t>(b)     1.      (</a:t>
            </a:r>
            <a:r>
              <a:rPr lang="en-GB" sz="1600" dirty="0" err="1">
                <a:solidFill>
                  <a:srgbClr val="222222"/>
                </a:solidFill>
                <a:latin typeface="Arial" panose="020B0604020202020204" pitchFamily="34" charset="0"/>
                <a:ea typeface="Times New Roman" panose="02020603050405020304" pitchFamily="18" charset="0"/>
              </a:rPr>
              <a:t>HbA</a:t>
            </a:r>
            <a:r>
              <a:rPr lang="en-GB" sz="1600" dirty="0">
                <a:solidFill>
                  <a:srgbClr val="222222"/>
                </a:solidFill>
                <a:latin typeface="Arial" panose="020B0604020202020204" pitchFamily="34" charset="0"/>
                <a:ea typeface="Times New Roman" panose="02020603050405020304" pitchFamily="18" charset="0"/>
              </a:rPr>
              <a:t> has) lower affinity for O</a:t>
            </a:r>
            <a:r>
              <a:rPr lang="en-GB" sz="1200" baseline="-25000" dirty="0">
                <a:solidFill>
                  <a:srgbClr val="222222"/>
                </a:solidFill>
                <a:latin typeface="Arial" panose="020B0604020202020204" pitchFamily="34" charset="0"/>
                <a:ea typeface="Times New Roman" panose="02020603050405020304" pitchFamily="18" charset="0"/>
              </a:rPr>
              <a:t>2</a:t>
            </a:r>
            <a:r>
              <a:rPr lang="en-GB" sz="1600" dirty="0">
                <a:solidFill>
                  <a:srgbClr val="222222"/>
                </a:solidFill>
                <a:latin typeface="Arial" panose="020B0604020202020204" pitchFamily="34" charset="0"/>
                <a:ea typeface="Times New Roman" panose="02020603050405020304" pitchFamily="18" charset="0"/>
              </a:rPr>
              <a:t> at low partial pressures;</a:t>
            </a:r>
            <a:endParaRPr lang="en-GB" dirty="0">
              <a:latin typeface="Times New Roman" panose="02020603050405020304" pitchFamily="18" charset="0"/>
              <a:ea typeface="Times New Roman" panose="02020603050405020304" pitchFamily="18" charset="0"/>
            </a:endParaRPr>
          </a:p>
          <a:p>
            <a:pPr>
              <a:spcAft>
                <a:spcPts val="0"/>
              </a:spcAft>
            </a:pPr>
            <a:r>
              <a:rPr lang="en-GB" sz="1600" b="1" dirty="0">
                <a:solidFill>
                  <a:srgbClr val="222222"/>
                </a:solidFill>
                <a:latin typeface="Arial" panose="020B0604020202020204" pitchFamily="34" charset="0"/>
                <a:ea typeface="Times New Roman" panose="02020603050405020304" pitchFamily="18" charset="0"/>
              </a:rPr>
              <a:t>OR</a:t>
            </a:r>
            <a:endParaRPr lang="en-GB" dirty="0">
              <a:latin typeface="Times New Roman" panose="02020603050405020304" pitchFamily="18" charset="0"/>
              <a:ea typeface="Times New Roman" panose="02020603050405020304" pitchFamily="18" charset="0"/>
            </a:endParaRPr>
          </a:p>
          <a:p>
            <a:pPr>
              <a:spcAft>
                <a:spcPts val="0"/>
              </a:spcAft>
            </a:pPr>
            <a:r>
              <a:rPr lang="en-GB" sz="1600" dirty="0">
                <a:solidFill>
                  <a:srgbClr val="222222"/>
                </a:solidFill>
                <a:latin typeface="Arial" panose="020B0604020202020204" pitchFamily="34" charset="0"/>
                <a:ea typeface="Times New Roman" panose="02020603050405020304" pitchFamily="18" charset="0"/>
              </a:rPr>
              <a:t>(</a:t>
            </a:r>
            <a:r>
              <a:rPr lang="en-GB" sz="1600" dirty="0" err="1">
                <a:solidFill>
                  <a:srgbClr val="222222"/>
                </a:solidFill>
                <a:latin typeface="Arial" panose="020B0604020202020204" pitchFamily="34" charset="0"/>
                <a:ea typeface="Times New Roman" panose="02020603050405020304" pitchFamily="18" charset="0"/>
              </a:rPr>
              <a:t>HbA</a:t>
            </a:r>
            <a:r>
              <a:rPr lang="en-GB" sz="1600" dirty="0">
                <a:solidFill>
                  <a:srgbClr val="222222"/>
                </a:solidFill>
                <a:latin typeface="Arial" panose="020B0604020202020204" pitchFamily="34" charset="0"/>
                <a:ea typeface="Times New Roman" panose="02020603050405020304" pitchFamily="18" charset="0"/>
              </a:rPr>
              <a:t> has) lower affinity for oxygen at pp found in tissues;</a:t>
            </a:r>
            <a:endParaRPr lang="en-GB" dirty="0">
              <a:latin typeface="Times New Roman" panose="02020603050405020304" pitchFamily="18" charset="0"/>
              <a:ea typeface="Times New Roman" panose="02020603050405020304" pitchFamily="18" charset="0"/>
            </a:endParaRPr>
          </a:p>
          <a:p>
            <a:pPr>
              <a:spcAft>
                <a:spcPts val="0"/>
              </a:spcAft>
            </a:pPr>
            <a:r>
              <a:rPr lang="en-GB" sz="1600" dirty="0">
                <a:solidFill>
                  <a:srgbClr val="222222"/>
                </a:solidFill>
                <a:latin typeface="Arial" panose="020B0604020202020204" pitchFamily="34" charset="0"/>
                <a:ea typeface="Times New Roman" panose="02020603050405020304" pitchFamily="18" charset="0"/>
              </a:rPr>
              <a:t>2.      Easier unloading of O</a:t>
            </a:r>
            <a:r>
              <a:rPr lang="en-GB" sz="1200" baseline="-25000" dirty="0">
                <a:solidFill>
                  <a:srgbClr val="222222"/>
                </a:solidFill>
                <a:latin typeface="Arial" panose="020B0604020202020204" pitchFamily="34" charset="0"/>
                <a:ea typeface="Times New Roman" panose="02020603050405020304" pitchFamily="18" charset="0"/>
              </a:rPr>
              <a:t>2</a:t>
            </a:r>
            <a:r>
              <a:rPr lang="en-GB" sz="1600" dirty="0">
                <a:solidFill>
                  <a:srgbClr val="222222"/>
                </a:solidFill>
                <a:latin typeface="Arial" panose="020B0604020202020204" pitchFamily="34" charset="0"/>
                <a:ea typeface="Times New Roman" panose="02020603050405020304" pitchFamily="18" charset="0"/>
              </a:rPr>
              <a:t> for (aerobic) respiration;</a:t>
            </a:r>
            <a:endParaRPr lang="en-GB" dirty="0">
              <a:latin typeface="Times New Roman" panose="02020603050405020304" pitchFamily="18" charset="0"/>
              <a:ea typeface="Times New Roman" panose="02020603050405020304" pitchFamily="18" charset="0"/>
            </a:endParaRPr>
          </a:p>
          <a:p>
            <a:pPr algn="r">
              <a:spcAft>
                <a:spcPts val="0"/>
              </a:spcAft>
            </a:pPr>
            <a:r>
              <a:rPr lang="en-GB" sz="1200" b="1" dirty="0">
                <a:solidFill>
                  <a:srgbClr val="222222"/>
                </a:solidFill>
                <a:latin typeface="Times New Roman" panose="02020603050405020304" pitchFamily="18" charset="0"/>
                <a:ea typeface="Times New Roman" panose="02020603050405020304" pitchFamily="18" charset="0"/>
              </a:rPr>
              <a:t>2</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490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DEDBEA-B148-4FAB-8732-24122D16CB10}"/>
              </a:ext>
            </a:extLst>
          </p:cNvPr>
          <p:cNvPicPr>
            <a:picLocks noChangeAspect="1"/>
          </p:cNvPicPr>
          <p:nvPr/>
        </p:nvPicPr>
        <p:blipFill>
          <a:blip r:embed="rId2"/>
          <a:stretch>
            <a:fillRect/>
          </a:stretch>
        </p:blipFill>
        <p:spPr>
          <a:xfrm>
            <a:off x="728468" y="621392"/>
            <a:ext cx="6647158" cy="5400064"/>
          </a:xfrm>
          <a:prstGeom prst="rect">
            <a:avLst/>
          </a:prstGeom>
        </p:spPr>
      </p:pic>
      <p:sp>
        <p:nvSpPr>
          <p:cNvPr id="2" name="Rectangle 1">
            <a:extLst>
              <a:ext uri="{FF2B5EF4-FFF2-40B4-BE49-F238E27FC236}">
                <a16:creationId xmlns:a16="http://schemas.microsoft.com/office/drawing/2014/main" id="{1B6F4374-0E3F-4595-A6C1-1D7B26D8BA13}"/>
              </a:ext>
            </a:extLst>
          </p:cNvPr>
          <p:cNvSpPr/>
          <p:nvPr/>
        </p:nvSpPr>
        <p:spPr>
          <a:xfrm>
            <a:off x="1066800" y="4297616"/>
            <a:ext cx="6096000" cy="1938992"/>
          </a:xfrm>
          <a:prstGeom prst="rect">
            <a:avLst/>
          </a:prstGeom>
          <a:solidFill>
            <a:schemeClr val="bg1"/>
          </a:solidFill>
          <a:ln>
            <a:solidFill>
              <a:schemeClr val="tx1"/>
            </a:solidFill>
          </a:ln>
        </p:spPr>
        <p:txBody>
          <a:bodyPr>
            <a:spAutoFit/>
          </a:bodyPr>
          <a:lstStyle/>
          <a:p>
            <a:pPr>
              <a:spcBef>
                <a:spcPts val="1200"/>
              </a:spcBef>
              <a:spcAft>
                <a:spcPts val="0"/>
              </a:spcAft>
            </a:pPr>
            <a:r>
              <a:rPr lang="en-GB" dirty="0">
                <a:solidFill>
                  <a:srgbClr val="222222"/>
                </a:solidFill>
                <a:latin typeface="Arial" panose="020B0604020202020204" pitchFamily="34" charset="0"/>
                <a:ea typeface="Times New Roman" panose="02020603050405020304" pitchFamily="18" charset="0"/>
              </a:rPr>
              <a:t>(c)     1.      A large/significant increase in </a:t>
            </a:r>
            <a:r>
              <a:rPr lang="en-GB" dirty="0" err="1">
                <a:solidFill>
                  <a:srgbClr val="222222"/>
                </a:solidFill>
                <a:latin typeface="Arial" panose="020B0604020202020204" pitchFamily="34" charset="0"/>
                <a:ea typeface="Times New Roman" panose="02020603050405020304" pitchFamily="18" charset="0"/>
              </a:rPr>
              <a:t>HbF</a:t>
            </a:r>
            <a:r>
              <a:rPr lang="en-GB" dirty="0">
                <a:solidFill>
                  <a:srgbClr val="222222"/>
                </a:solidFill>
                <a:latin typeface="Arial" panose="020B0604020202020204" pitchFamily="34"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a:spcAft>
                <a:spcPts val="0"/>
              </a:spcAft>
            </a:pPr>
            <a:r>
              <a:rPr lang="en-GB" dirty="0">
                <a:solidFill>
                  <a:srgbClr val="222222"/>
                </a:solidFill>
                <a:latin typeface="Arial" panose="020B0604020202020204" pitchFamily="34" charset="0"/>
                <a:ea typeface="Times New Roman" panose="02020603050405020304" pitchFamily="18" charset="0"/>
              </a:rPr>
              <a:t>2.      (</a:t>
            </a:r>
            <a:r>
              <a:rPr lang="en-GB" dirty="0" err="1">
                <a:solidFill>
                  <a:srgbClr val="222222"/>
                </a:solidFill>
                <a:latin typeface="Arial" panose="020B0604020202020204" pitchFamily="34" charset="0"/>
                <a:ea typeface="Times New Roman" panose="02020603050405020304" pitchFamily="18" charset="0"/>
              </a:rPr>
              <a:t>HbF</a:t>
            </a:r>
            <a:r>
              <a:rPr lang="en-GB" dirty="0">
                <a:solidFill>
                  <a:srgbClr val="222222"/>
                </a:solidFill>
                <a:latin typeface="Arial" panose="020B0604020202020204" pitchFamily="34" charset="0"/>
                <a:ea typeface="Times New Roman" panose="02020603050405020304" pitchFamily="18" charset="0"/>
              </a:rPr>
              <a:t> has) higher affinity for O</a:t>
            </a:r>
            <a:r>
              <a:rPr lang="en-GB" sz="1400" baseline="-25000" dirty="0">
                <a:solidFill>
                  <a:srgbClr val="222222"/>
                </a:solidFill>
                <a:latin typeface="Arial" panose="020B0604020202020204" pitchFamily="34" charset="0"/>
                <a:ea typeface="Times New Roman" panose="02020603050405020304" pitchFamily="18" charset="0"/>
              </a:rPr>
              <a:t>2</a:t>
            </a:r>
            <a:r>
              <a:rPr lang="en-GB" dirty="0">
                <a:solidFill>
                  <a:srgbClr val="222222"/>
                </a:solidFill>
                <a:latin typeface="Arial" panose="020B0604020202020204" pitchFamily="34" charset="0"/>
                <a:ea typeface="Times New Roman" panose="02020603050405020304" pitchFamily="18" charset="0"/>
              </a:rPr>
              <a:t> (than faulty </a:t>
            </a:r>
            <a:r>
              <a:rPr lang="en-GB" dirty="0" err="1">
                <a:solidFill>
                  <a:srgbClr val="222222"/>
                </a:solidFill>
                <a:latin typeface="Arial" panose="020B0604020202020204" pitchFamily="34" charset="0"/>
                <a:ea typeface="Times New Roman" panose="02020603050405020304" pitchFamily="18" charset="0"/>
              </a:rPr>
              <a:t>HbA</a:t>
            </a:r>
            <a:r>
              <a:rPr lang="en-GB" dirty="0">
                <a:solidFill>
                  <a:srgbClr val="222222"/>
                </a:solidFill>
                <a:latin typeface="Arial" panose="020B0604020202020204" pitchFamily="34"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a:spcAft>
                <a:spcPts val="0"/>
              </a:spcAft>
            </a:pPr>
            <a:r>
              <a:rPr lang="en-GB" dirty="0">
                <a:solidFill>
                  <a:srgbClr val="222222"/>
                </a:solidFill>
                <a:latin typeface="Arial" panose="020B0604020202020204" pitchFamily="34" charset="0"/>
                <a:ea typeface="Times New Roman" panose="02020603050405020304" pitchFamily="18" charset="0"/>
              </a:rPr>
              <a:t>3.      Higher proportion of </a:t>
            </a:r>
            <a:r>
              <a:rPr lang="en-GB" dirty="0" err="1">
                <a:solidFill>
                  <a:srgbClr val="222222"/>
                </a:solidFill>
                <a:latin typeface="Arial" panose="020B0604020202020204" pitchFamily="34" charset="0"/>
                <a:ea typeface="Times New Roman" panose="02020603050405020304" pitchFamily="18" charset="0"/>
              </a:rPr>
              <a:t>HbF</a:t>
            </a:r>
            <a:r>
              <a:rPr lang="en-GB" dirty="0">
                <a:solidFill>
                  <a:srgbClr val="222222"/>
                </a:solidFill>
                <a:latin typeface="Arial" panose="020B0604020202020204" pitchFamily="34" charset="0"/>
                <a:ea typeface="Times New Roman" panose="02020603050405020304" pitchFamily="18" charset="0"/>
              </a:rPr>
              <a:t> in blood so more oxygen carried;</a:t>
            </a:r>
            <a:endParaRPr lang="en-GB" sz="2000" dirty="0">
              <a:latin typeface="Times New Roman" panose="02020603050405020304" pitchFamily="18" charset="0"/>
              <a:ea typeface="Times New Roman" panose="02020603050405020304" pitchFamily="18" charset="0"/>
            </a:endParaRPr>
          </a:p>
          <a:p>
            <a:pPr>
              <a:spcAft>
                <a:spcPts val="0"/>
              </a:spcAft>
            </a:pPr>
            <a:r>
              <a:rPr lang="en-GB" b="1" dirty="0">
                <a:solidFill>
                  <a:srgbClr val="222222"/>
                </a:solidFill>
                <a:latin typeface="Arial" panose="020B0604020202020204" pitchFamily="34" charset="0"/>
                <a:ea typeface="Times New Roman" panose="02020603050405020304" pitchFamily="18" charset="0"/>
              </a:rPr>
              <a:t>OR</a:t>
            </a:r>
            <a:endParaRPr lang="en-GB" sz="2000" dirty="0">
              <a:latin typeface="Times New Roman" panose="02020603050405020304" pitchFamily="18" charset="0"/>
              <a:ea typeface="Times New Roman" panose="02020603050405020304" pitchFamily="18" charset="0"/>
            </a:endParaRPr>
          </a:p>
          <a:p>
            <a:pPr>
              <a:spcAft>
                <a:spcPts val="0"/>
              </a:spcAft>
            </a:pPr>
            <a:r>
              <a:rPr lang="en-GB" dirty="0">
                <a:solidFill>
                  <a:srgbClr val="222222"/>
                </a:solidFill>
                <a:latin typeface="Arial" panose="020B0604020202020204" pitchFamily="34" charset="0"/>
                <a:ea typeface="Times New Roman" panose="02020603050405020304" pitchFamily="18" charset="0"/>
              </a:rPr>
              <a:t>More oxygen carried after treatment;</a:t>
            </a:r>
            <a:endParaRPr lang="en-GB" sz="2000" dirty="0">
              <a:latin typeface="Times New Roman" panose="02020603050405020304" pitchFamily="18" charset="0"/>
              <a:ea typeface="Times New Roman" panose="02020603050405020304" pitchFamily="18" charset="0"/>
            </a:endParaRPr>
          </a:p>
          <a:p>
            <a:pPr algn="r">
              <a:spcAft>
                <a:spcPts val="0"/>
              </a:spcAft>
            </a:pPr>
            <a:r>
              <a:rPr lang="en-GB" sz="1200" b="1" dirty="0">
                <a:solidFill>
                  <a:srgbClr val="222222"/>
                </a:solidFill>
                <a:latin typeface="Times New Roman" panose="02020603050405020304" pitchFamily="18" charset="0"/>
                <a:ea typeface="Times New Roman" panose="02020603050405020304" pitchFamily="18" charset="0"/>
              </a:rPr>
              <a:t>3</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8312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B898AF-5D98-4C27-80B0-AA8F1EB929E4}"/>
              </a:ext>
            </a:extLst>
          </p:cNvPr>
          <p:cNvPicPr>
            <a:picLocks noChangeAspect="1"/>
          </p:cNvPicPr>
          <p:nvPr/>
        </p:nvPicPr>
        <p:blipFill>
          <a:blip r:embed="rId2"/>
          <a:stretch>
            <a:fillRect/>
          </a:stretch>
        </p:blipFill>
        <p:spPr>
          <a:xfrm>
            <a:off x="683645" y="749102"/>
            <a:ext cx="6647158" cy="5072925"/>
          </a:xfrm>
          <a:prstGeom prst="rect">
            <a:avLst/>
          </a:prstGeom>
        </p:spPr>
      </p:pic>
      <p:sp>
        <p:nvSpPr>
          <p:cNvPr id="3" name="Rectangle 2">
            <a:extLst>
              <a:ext uri="{FF2B5EF4-FFF2-40B4-BE49-F238E27FC236}">
                <a16:creationId xmlns:a16="http://schemas.microsoft.com/office/drawing/2014/main" id="{8387BD61-EBCD-45DD-8205-383518924916}"/>
              </a:ext>
            </a:extLst>
          </p:cNvPr>
          <p:cNvSpPr/>
          <p:nvPr/>
        </p:nvSpPr>
        <p:spPr>
          <a:xfrm>
            <a:off x="5916706" y="2249842"/>
            <a:ext cx="6096000" cy="2627258"/>
          </a:xfrm>
          <a:prstGeom prst="rect">
            <a:avLst/>
          </a:prstGeom>
          <a:ln>
            <a:solidFill>
              <a:schemeClr val="tx1"/>
            </a:solidFill>
          </a:ln>
        </p:spPr>
        <p:txBody>
          <a:bodyPr>
            <a:spAutoFit/>
          </a:bodyPr>
          <a:lstStyle/>
          <a:p>
            <a:pPr marL="342900" lvl="0" indent="-342900">
              <a:lnSpc>
                <a:spcPct val="107000"/>
              </a:lnSpc>
              <a:spcBef>
                <a:spcPts val="1200"/>
              </a:spcBef>
              <a:spcAft>
                <a:spcPts val="0"/>
              </a:spcAft>
              <a:buFont typeface="+mj-lt"/>
              <a:buAutoNum type="alphaLcParenR"/>
            </a:pPr>
            <a:r>
              <a:rPr lang="en-US" sz="1100" dirty="0">
                <a:latin typeface="Arial" panose="020B0604020202020204" pitchFamily="34" charset="0"/>
                <a:ea typeface="Times New Roman" panose="02020603050405020304" pitchFamily="18" charset="0"/>
                <a:cs typeface="Times New Roman" panose="02020603050405020304" pitchFamily="18" charset="0"/>
              </a:rPr>
              <a:t>Different primary structure / amino acids / different number of polypeptide chains;</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sz="1100" i="1" dirty="0">
                <a:latin typeface="Arial" panose="020B0604020202020204" pitchFamily="34" charset="0"/>
                <a:ea typeface="Times New Roman" panose="02020603050405020304" pitchFamily="18" charset="0"/>
                <a:cs typeface="Times New Roman" panose="02020603050405020304" pitchFamily="18" charset="0"/>
              </a:rPr>
              <a:t>Question is about </a:t>
            </a:r>
            <a:r>
              <a:rPr lang="en-US" sz="1100" i="1" dirty="0" err="1">
                <a:latin typeface="Arial" panose="020B0604020202020204" pitchFamily="34" charset="0"/>
                <a:ea typeface="Times New Roman" panose="02020603050405020304" pitchFamily="18" charset="0"/>
                <a:cs typeface="Times New Roman" panose="02020603050405020304" pitchFamily="18" charset="0"/>
              </a:rPr>
              <a:t>haemoglobin</a:t>
            </a:r>
            <a:r>
              <a:rPr lang="en-US" sz="1100" i="1" dirty="0">
                <a:latin typeface="Arial" panose="020B0604020202020204" pitchFamily="34" charset="0"/>
                <a:ea typeface="Times New Roman" panose="02020603050405020304" pitchFamily="18" charset="0"/>
                <a:cs typeface="Times New Roman" panose="02020603050405020304" pitchFamily="18" charset="0"/>
              </a:rPr>
              <a:t> so do not credit differences in DNA</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900" b="1" dirty="0">
                <a:latin typeface="Times New Roman" panose="02020603050405020304" pitchFamily="18" charset="0"/>
                <a:ea typeface="Times New Roman" panose="02020603050405020304" pitchFamily="18" charset="0"/>
                <a:cs typeface="Times New Roman" panose="02020603050405020304" pitchFamily="18" charset="0"/>
              </a:rPr>
              <a:t>1</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sz="1100" dirty="0">
                <a:latin typeface="Arial" panose="020B0604020202020204" pitchFamily="34" charset="0"/>
                <a:ea typeface="Times New Roman" panose="02020603050405020304" pitchFamily="18" charset="0"/>
                <a:cs typeface="Times New Roman" panose="02020603050405020304" pitchFamily="18" charset="0"/>
              </a:rPr>
              <a:t>(b)     1.      Low partial pressure of oxygen in lungs;</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sz="1100" dirty="0">
                <a:latin typeface="Arial" panose="020B0604020202020204" pitchFamily="34" charset="0"/>
                <a:ea typeface="Times New Roman" panose="02020603050405020304" pitchFamily="18" charset="0"/>
                <a:cs typeface="Times New Roman" panose="02020603050405020304" pitchFamily="18" charset="0"/>
              </a:rPr>
              <a:t>2.      (Llama) </a:t>
            </a:r>
            <a:r>
              <a:rPr lang="en-US" sz="1100" dirty="0" err="1">
                <a:latin typeface="Arial" panose="020B0604020202020204" pitchFamily="34" charset="0"/>
                <a:ea typeface="Times New Roman" panose="02020603050405020304" pitchFamily="18" charset="0"/>
                <a:cs typeface="Times New Roman" panose="02020603050405020304" pitchFamily="18" charset="0"/>
              </a:rPr>
              <a:t>haemoglobin</a:t>
            </a:r>
            <a:r>
              <a:rPr lang="en-US" sz="1100" dirty="0">
                <a:latin typeface="Arial" panose="020B0604020202020204" pitchFamily="34" charset="0"/>
                <a:ea typeface="Times New Roman" panose="02020603050405020304" pitchFamily="18" charset="0"/>
                <a:cs typeface="Times New Roman" panose="02020603050405020304" pitchFamily="18" charset="0"/>
              </a:rPr>
              <a:t> able to load more oxygen / (llama)</a:t>
            </a:r>
            <a:br>
              <a:rPr lang="en-US" sz="1100" dirty="0">
                <a:latin typeface="Arial" panose="020B0604020202020204" pitchFamily="34" charset="0"/>
                <a:ea typeface="Times New Roman" panose="02020603050405020304" pitchFamily="18" charset="0"/>
                <a:cs typeface="Times New Roman" panose="02020603050405020304" pitchFamily="18" charset="0"/>
              </a:rPr>
            </a:br>
            <a:r>
              <a:rPr lang="en-US" sz="1100" dirty="0" err="1">
                <a:latin typeface="Arial" panose="020B0604020202020204" pitchFamily="34" charset="0"/>
                <a:ea typeface="Times New Roman" panose="02020603050405020304" pitchFamily="18" charset="0"/>
                <a:cs typeface="Times New Roman" panose="02020603050405020304" pitchFamily="18" charset="0"/>
              </a:rPr>
              <a:t>haemoglobin</a:t>
            </a:r>
            <a:r>
              <a:rPr lang="en-US" sz="1100" dirty="0">
                <a:latin typeface="Arial" panose="020B0604020202020204" pitchFamily="34" charset="0"/>
                <a:ea typeface="Times New Roman" panose="02020603050405020304" pitchFamily="18" charset="0"/>
                <a:cs typeface="Times New Roman" panose="02020603050405020304" pitchFamily="18" charset="0"/>
              </a:rPr>
              <a:t> saturated (at low / particular partial pressure of oxygen);</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US" sz="1100" dirty="0">
                <a:latin typeface="Arial" panose="020B0604020202020204" pitchFamily="34" charset="0"/>
                <a:ea typeface="Times New Roman" panose="02020603050405020304" pitchFamily="18" charset="0"/>
                <a:cs typeface="Times New Roman" panose="02020603050405020304" pitchFamily="18" charset="0"/>
              </a:rPr>
              <a:t>3.      Higher affinity for oxygen;</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sz="1100" i="1" dirty="0">
                <a:latin typeface="Arial" panose="020B0604020202020204" pitchFamily="34" charset="0"/>
                <a:ea typeface="Times New Roman" panose="02020603050405020304" pitchFamily="18" charset="0"/>
                <a:cs typeface="Times New Roman" panose="02020603050405020304" pitchFamily="18" charset="0"/>
              </a:rPr>
              <a:t>The terms used in the graph (or near approximations) should be used in this answer.</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sz="1100" i="1" dirty="0">
                <a:latin typeface="Arial" panose="020B0604020202020204" pitchFamily="34" charset="0"/>
                <a:ea typeface="Times New Roman" panose="02020603050405020304" pitchFamily="18" charset="0"/>
                <a:cs typeface="Times New Roman" panose="02020603050405020304" pitchFamily="18" charset="0"/>
              </a:rPr>
              <a:t>Ignore references to unloading</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300"/>
              </a:spcBef>
              <a:spcAft>
                <a:spcPts val="0"/>
              </a:spcAft>
            </a:pPr>
            <a:r>
              <a:rPr lang="en-US" sz="1100" i="1" dirty="0">
                <a:latin typeface="Arial" panose="020B0604020202020204" pitchFamily="34" charset="0"/>
                <a:ea typeface="Times New Roman" panose="02020603050405020304" pitchFamily="18" charset="0"/>
                <a:cs typeface="Times New Roman" panose="02020603050405020304" pitchFamily="18" charset="0"/>
              </a:rPr>
              <a:t>The answer must relate to llamas</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0"/>
              </a:spcAft>
            </a:pPr>
            <a:r>
              <a:rPr lang="en-US" sz="900" b="1" dirty="0">
                <a:latin typeface="Times New Roman" panose="02020603050405020304" pitchFamily="18" charset="0"/>
                <a:ea typeface="Times New Roman" panose="02020603050405020304" pitchFamily="18" charset="0"/>
                <a:cs typeface="Times New Roman" panose="02020603050405020304" pitchFamily="18" charset="0"/>
              </a:rPr>
              <a:t>3</a:t>
            </a:r>
            <a:endParaRPr lang="en-GB" sz="11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066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Stretch &amp; challenge Q</a:t>
            </a:r>
          </a:p>
        </p:txBody>
      </p:sp>
      <p:sp>
        <p:nvSpPr>
          <p:cNvPr id="3" name="Content Placeholder 2"/>
          <p:cNvSpPr>
            <a:spLocks noGrp="1"/>
          </p:cNvSpPr>
          <p:nvPr>
            <p:ph idx="1"/>
          </p:nvPr>
        </p:nvSpPr>
        <p:spPr/>
        <p:txBody>
          <a:bodyPr>
            <a:normAutofit/>
          </a:bodyPr>
          <a:lstStyle/>
          <a:p>
            <a:pPr marL="514350" indent="-514350">
              <a:buAutoNum type="arabicPeriod"/>
            </a:pPr>
            <a:r>
              <a:rPr lang="en-GB" dirty="0"/>
              <a:t>Why does haemoglobin have a quaternary structure?</a:t>
            </a:r>
          </a:p>
          <a:p>
            <a:pPr marL="514350" indent="-514350">
              <a:buAutoNum type="arabicPeriod"/>
            </a:pPr>
            <a:r>
              <a:rPr lang="en-GB" dirty="0"/>
              <a:t>What effect does the first oxygen binding have on the structure of haemoglobin?</a:t>
            </a:r>
          </a:p>
          <a:p>
            <a:pPr marL="514350" indent="-514350">
              <a:buAutoNum type="arabicPeriod"/>
            </a:pPr>
            <a:r>
              <a:rPr lang="en-GB" dirty="0"/>
              <a:t>What are the 2 seemingly conflicting roles of haemoglobin (in lungs and respiring tissues)</a:t>
            </a:r>
          </a:p>
          <a:p>
            <a:pPr marL="514350" indent="-514350">
              <a:buAutoNum type="arabicPeriod"/>
            </a:pPr>
            <a:r>
              <a:rPr lang="en-GB" dirty="0"/>
              <a:t>How are  both roles achieved?</a:t>
            </a:r>
          </a:p>
        </p:txBody>
      </p:sp>
    </p:spTree>
    <p:extLst>
      <p:ext uri="{BB962C8B-B14F-4D97-AF65-F5344CB8AC3E}">
        <p14:creationId xmlns:p14="http://schemas.microsoft.com/office/powerpoint/2010/main" val="373933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p>
        </p:txBody>
      </p:sp>
      <p:sp>
        <p:nvSpPr>
          <p:cNvPr id="3" name="Content Placeholder 2"/>
          <p:cNvSpPr>
            <a:spLocks noGrp="1"/>
          </p:cNvSpPr>
          <p:nvPr>
            <p:ph idx="1"/>
          </p:nvPr>
        </p:nvSpPr>
        <p:spPr/>
        <p:txBody>
          <a:bodyPr>
            <a:normAutofit/>
          </a:bodyPr>
          <a:lstStyle/>
          <a:p>
            <a:r>
              <a:rPr lang="en-GB" dirty="0"/>
              <a:t>1. The molecule does not bind oxygen evenly - the shape of the molecule makes it difficult for the first oxygen molecule to bind to one of the sites on its four polypeptide subunits because they are closely united.</a:t>
            </a:r>
          </a:p>
          <a:p>
            <a:r>
              <a:rPr lang="en-GB" dirty="0"/>
              <a:t>2. binding of the first oxygen molecule changes the quaternary structure of the haemoglobin molecule, causing it to change shape.</a:t>
            </a:r>
          </a:p>
          <a:p>
            <a:endParaRPr lang="en-GB" dirty="0"/>
          </a:p>
        </p:txBody>
      </p:sp>
    </p:spTree>
    <p:extLst>
      <p:ext uri="{BB962C8B-B14F-4D97-AF65-F5344CB8AC3E}">
        <p14:creationId xmlns:p14="http://schemas.microsoft.com/office/powerpoint/2010/main" val="95704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 , </a:t>
            </a:r>
            <a:r>
              <a:rPr lang="en-GB" dirty="0" err="1"/>
              <a:t>contd</a:t>
            </a:r>
            <a:endParaRPr lang="en-GB" dirty="0"/>
          </a:p>
        </p:txBody>
      </p:sp>
      <p:sp>
        <p:nvSpPr>
          <p:cNvPr id="3" name="Content Placeholder 2"/>
          <p:cNvSpPr>
            <a:spLocks noGrp="1"/>
          </p:cNvSpPr>
          <p:nvPr>
            <p:ph idx="1"/>
          </p:nvPr>
        </p:nvSpPr>
        <p:spPr>
          <a:xfrm>
            <a:off x="1981200" y="1268761"/>
            <a:ext cx="8229600" cy="4857403"/>
          </a:xfrm>
        </p:spPr>
        <p:txBody>
          <a:bodyPr>
            <a:normAutofit/>
          </a:bodyPr>
          <a:lstStyle/>
          <a:p>
            <a:r>
              <a:rPr lang="en-GB" dirty="0"/>
              <a:t>It readily associates with oxygen at the surface where gas exchange takes place. And readily dissociates from oxygen at those tissues requiring it.</a:t>
            </a:r>
          </a:p>
          <a:p>
            <a:r>
              <a:rPr lang="en-GB" dirty="0"/>
              <a:t>Both roles are achieved by the fact haemoglobin changes its affinity for oxygen UNDER DIFFERENT CONDITIONS.</a:t>
            </a:r>
          </a:p>
          <a:p>
            <a:r>
              <a:rPr lang="en-GB" dirty="0"/>
              <a:t>i.e. in presence of CO2, the new shape of the molecule binds more loosely to oxygen and as a result, it releases its oxygen. </a:t>
            </a:r>
          </a:p>
        </p:txBody>
      </p:sp>
    </p:spTree>
    <p:extLst>
      <p:ext uri="{BB962C8B-B14F-4D97-AF65-F5344CB8AC3E}">
        <p14:creationId xmlns:p14="http://schemas.microsoft.com/office/powerpoint/2010/main" val="225029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1383</Words>
  <Application>Microsoft Office PowerPoint</Application>
  <PresentationFormat>Widescreen</PresentationFormat>
  <Paragraphs>182</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Comic Sans MS</vt:lpstr>
      <vt:lpstr>Times New Roman</vt:lpstr>
      <vt:lpstr>Office Theme</vt:lpstr>
      <vt:lpstr>Effects of Carbon dioxide concentration on Oxygen transport</vt:lpstr>
      <vt:lpstr>PowerPoint Presentation</vt:lpstr>
      <vt:lpstr>Effects of Carbon Dioxide concentration on Oxygen Transport</vt:lpstr>
      <vt:lpstr> What causes the Bohr Shift? </vt:lpstr>
      <vt:lpstr>PowerPoint Presentation</vt:lpstr>
      <vt:lpstr>PowerPoint Presentation</vt:lpstr>
      <vt:lpstr>Different Species</vt:lpstr>
      <vt:lpstr>PowerPoint Presentation</vt:lpstr>
      <vt:lpstr>Low oxygen environments, low pO2</vt:lpstr>
      <vt:lpstr>Activity levels &amp; Size</vt:lpstr>
      <vt:lpstr>PowerPoint Presentation</vt:lpstr>
      <vt:lpstr>PowerPoint Presentation</vt:lpstr>
      <vt:lpstr>PowerPoint Presentation</vt:lpstr>
      <vt:lpstr>Now some questions</vt:lpstr>
      <vt:lpstr>Answers</vt:lpstr>
      <vt:lpstr>Answers</vt:lpstr>
      <vt:lpstr>Now have a go at exam questions 10 and 11</vt:lpstr>
      <vt:lpstr>PowerPoint Presentation</vt:lpstr>
      <vt:lpstr>PowerPoint Presentation</vt:lpstr>
      <vt:lpstr>PowerPoint Presentation</vt:lpstr>
      <vt:lpstr>Stretch &amp; challenge Q</vt:lpstr>
      <vt:lpstr>Answers</vt:lpstr>
      <vt:lpstr>Answers , contd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Carbon dioxide concentration on Oxygen transport</dc:title>
  <dc:creator>Daniel Wilson</dc:creator>
  <cp:lastModifiedBy>Gareth Roberts</cp:lastModifiedBy>
  <cp:revision>9</cp:revision>
  <dcterms:created xsi:type="dcterms:W3CDTF">2019-12-12T11:20:26Z</dcterms:created>
  <dcterms:modified xsi:type="dcterms:W3CDTF">2020-01-20T10:43:11Z</dcterms:modified>
</cp:coreProperties>
</file>