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9" r:id="rId2"/>
    <p:sldId id="287" r:id="rId3"/>
    <p:sldId id="288" r:id="rId4"/>
    <p:sldId id="289" r:id="rId5"/>
    <p:sldId id="290" r:id="rId6"/>
    <p:sldId id="291" r:id="rId7"/>
    <p:sldId id="292" r:id="rId8"/>
    <p:sldId id="293" r:id="rId9"/>
    <p:sldId id="294" r:id="rId10"/>
    <p:sldId id="295" r:id="rId11"/>
    <p:sldId id="296" r:id="rId12"/>
    <p:sldId id="297" r:id="rId13"/>
    <p:sldId id="298" r:id="rId14"/>
    <p:sldId id="300" r:id="rId15"/>
    <p:sldId id="336" r:id="rId16"/>
    <p:sldId id="337" r:id="rId17"/>
    <p:sldId id="260" r:id="rId18"/>
    <p:sldId id="301" r:id="rId19"/>
    <p:sldId id="303" r:id="rId20"/>
    <p:sldId id="302" r:id="rId21"/>
    <p:sldId id="304" r:id="rId22"/>
    <p:sldId id="335" r:id="rId23"/>
    <p:sldId id="334" r:id="rId24"/>
    <p:sldId id="323" r:id="rId25"/>
    <p:sldId id="324" r:id="rId26"/>
    <p:sldId id="325" r:id="rId27"/>
    <p:sldId id="326" r:id="rId28"/>
    <p:sldId id="327" r:id="rId29"/>
    <p:sldId id="261" r:id="rId30"/>
    <p:sldId id="306" r:id="rId31"/>
    <p:sldId id="307" r:id="rId32"/>
    <p:sldId id="308" r:id="rId33"/>
    <p:sldId id="309" r:id="rId34"/>
    <p:sldId id="338" r:id="rId35"/>
    <p:sldId id="310" r:id="rId36"/>
    <p:sldId id="311" r:id="rId37"/>
    <p:sldId id="312" r:id="rId38"/>
    <p:sldId id="328" r:id="rId39"/>
    <p:sldId id="329" r:id="rId40"/>
    <p:sldId id="330" r:id="rId41"/>
    <p:sldId id="331" r:id="rId42"/>
    <p:sldId id="332" r:id="rId43"/>
    <p:sldId id="333" r:id="rId44"/>
    <p:sldId id="339" r:id="rId45"/>
    <p:sldId id="316"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923" autoAdjust="0"/>
    <p:restoredTop sz="94660"/>
  </p:normalViewPr>
  <p:slideViewPr>
    <p:cSldViewPr snapToGrid="0">
      <p:cViewPr varScale="1">
        <p:scale>
          <a:sx n="89" d="100"/>
          <a:sy n="89" d="100"/>
        </p:scale>
        <p:origin x="108" y="4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image" Target="../media/image8.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343507-807C-C24E-B972-AE99DC9E411D}" type="datetimeFigureOut">
              <a:rPr lang="en-US" smtClean="0"/>
              <a:t>1/6/2021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C23405-6FB7-FF4C-8ECF-F181A28EB9E7}" type="slidenum">
              <a:rPr lang="en-US" smtClean="0"/>
              <a:t>‹#›</a:t>
            </a:fld>
            <a:endParaRPr lang="en-US"/>
          </a:p>
        </p:txBody>
      </p:sp>
    </p:spTree>
    <p:extLst>
      <p:ext uri="{BB962C8B-B14F-4D97-AF65-F5344CB8AC3E}">
        <p14:creationId xmlns:p14="http://schemas.microsoft.com/office/powerpoint/2010/main" val="3294568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88B9F21-0005-4AFB-B9DB-7AEE106ACC19}" type="slidenum">
              <a:rPr lang="en-US"/>
              <a:pPr/>
              <a:t>32</a:t>
            </a:fld>
            <a:endParaRPr lang="en-US"/>
          </a:p>
        </p:txBody>
      </p:sp>
      <p:sp>
        <p:nvSpPr>
          <p:cNvPr id="382978" name="Rectangle 2"/>
          <p:cNvSpPr>
            <a:spLocks noGrp="1" noRot="1" noChangeAspect="1" noChangeArrowheads="1" noTextEdit="1"/>
          </p:cNvSpPr>
          <p:nvPr>
            <p:ph type="sldImg"/>
          </p:nvPr>
        </p:nvSpPr>
        <p:spPr>
          <a:ln/>
        </p:spPr>
      </p:sp>
      <p:sp>
        <p:nvSpPr>
          <p:cNvPr id="382979" name="Rectangle 3"/>
          <p:cNvSpPr>
            <a:spLocks noGrp="1" noChangeArrowheads="1"/>
          </p:cNvSpPr>
          <p:nvPr>
            <p:ph type="body" idx="1"/>
          </p:nvPr>
        </p:nvSpPr>
        <p:spPr>
          <a:ln/>
        </p:spPr>
        <p:txBody>
          <a:bodyPr/>
          <a:lstStyle/>
          <a:p>
            <a:endParaRPr lang="en-US"/>
          </a:p>
        </p:txBody>
      </p:sp>
    </p:spTree>
    <p:extLst>
      <p:ext uri="{BB962C8B-B14F-4D97-AF65-F5344CB8AC3E}">
        <p14:creationId xmlns:p14="http://schemas.microsoft.com/office/powerpoint/2010/main" val="3656904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74430-8F80-4A40-AFC1-75F91F57C6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798CFAC-1B4F-4BC2-A0B5-BD33F96F04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C47E41D-E645-41C8-AB66-F4528C7379ED}"/>
              </a:ext>
            </a:extLst>
          </p:cNvPr>
          <p:cNvSpPr>
            <a:spLocks noGrp="1"/>
          </p:cNvSpPr>
          <p:nvPr>
            <p:ph type="dt" sz="half" idx="10"/>
          </p:nvPr>
        </p:nvSpPr>
        <p:spPr/>
        <p:txBody>
          <a:bodyPr/>
          <a:lstStyle/>
          <a:p>
            <a:fld id="{38DDF77D-3EFC-4676-BAAF-0FFEF67F4C45}" type="datetimeFigureOut">
              <a:rPr lang="en-GB" smtClean="0"/>
              <a:t>06/01/2021</a:t>
            </a:fld>
            <a:endParaRPr lang="en-GB"/>
          </a:p>
        </p:txBody>
      </p:sp>
      <p:sp>
        <p:nvSpPr>
          <p:cNvPr id="5" name="Footer Placeholder 4">
            <a:extLst>
              <a:ext uri="{FF2B5EF4-FFF2-40B4-BE49-F238E27FC236}">
                <a16:creationId xmlns:a16="http://schemas.microsoft.com/office/drawing/2014/main" id="{D9EAAE76-78EF-497B-ADFA-A450B3909C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AFFCC81-5CE5-426F-A3B6-84FD60EFB9AE}"/>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3968438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F9D6C-1DA4-4AD8-B57A-EE70E79FE17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A5410DD-33FD-4850-A84D-0BBA14AB5E6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D05ECE-AFED-4727-83BE-909D77147644}"/>
              </a:ext>
            </a:extLst>
          </p:cNvPr>
          <p:cNvSpPr>
            <a:spLocks noGrp="1"/>
          </p:cNvSpPr>
          <p:nvPr>
            <p:ph type="dt" sz="half" idx="10"/>
          </p:nvPr>
        </p:nvSpPr>
        <p:spPr/>
        <p:txBody>
          <a:bodyPr/>
          <a:lstStyle/>
          <a:p>
            <a:fld id="{38DDF77D-3EFC-4676-BAAF-0FFEF67F4C45}" type="datetimeFigureOut">
              <a:rPr lang="en-GB" smtClean="0"/>
              <a:t>06/01/2021</a:t>
            </a:fld>
            <a:endParaRPr lang="en-GB"/>
          </a:p>
        </p:txBody>
      </p:sp>
      <p:sp>
        <p:nvSpPr>
          <p:cNvPr id="5" name="Footer Placeholder 4">
            <a:extLst>
              <a:ext uri="{FF2B5EF4-FFF2-40B4-BE49-F238E27FC236}">
                <a16:creationId xmlns:a16="http://schemas.microsoft.com/office/drawing/2014/main" id="{5292DF39-4DE8-4E5D-A705-FE2F59FE36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A20E65-4221-451E-BB5D-4C03EBBCB936}"/>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4250655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DFE1E-16F4-46C9-A1C5-A25CB0BA9A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B3E221C-8DC4-4E67-AEC9-B5D06F5DCC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463923A-219D-465E-91D7-161AA1DC67FC}"/>
              </a:ext>
            </a:extLst>
          </p:cNvPr>
          <p:cNvSpPr>
            <a:spLocks noGrp="1"/>
          </p:cNvSpPr>
          <p:nvPr>
            <p:ph type="dt" sz="half" idx="10"/>
          </p:nvPr>
        </p:nvSpPr>
        <p:spPr/>
        <p:txBody>
          <a:bodyPr/>
          <a:lstStyle/>
          <a:p>
            <a:fld id="{38DDF77D-3EFC-4676-BAAF-0FFEF67F4C45}" type="datetimeFigureOut">
              <a:rPr lang="en-GB" smtClean="0"/>
              <a:t>06/01/2021</a:t>
            </a:fld>
            <a:endParaRPr lang="en-GB"/>
          </a:p>
        </p:txBody>
      </p:sp>
      <p:sp>
        <p:nvSpPr>
          <p:cNvPr id="5" name="Footer Placeholder 4">
            <a:extLst>
              <a:ext uri="{FF2B5EF4-FFF2-40B4-BE49-F238E27FC236}">
                <a16:creationId xmlns:a16="http://schemas.microsoft.com/office/drawing/2014/main" id="{74218E4A-13CD-4E72-ABCE-9D4FB642161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A1BAE2-261C-44DD-8244-9B2B3AD4119C}"/>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3266839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C5F50-252B-42FF-BB5D-A74144426DF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6A66C7E-F7E2-4FD9-8E33-3B8427BC80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2416111-E1BF-4A02-BA0A-02BA9F88671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265AC92-58A9-42CC-8D43-05E5711A7480}"/>
              </a:ext>
            </a:extLst>
          </p:cNvPr>
          <p:cNvSpPr>
            <a:spLocks noGrp="1"/>
          </p:cNvSpPr>
          <p:nvPr>
            <p:ph type="dt" sz="half" idx="10"/>
          </p:nvPr>
        </p:nvSpPr>
        <p:spPr/>
        <p:txBody>
          <a:bodyPr/>
          <a:lstStyle/>
          <a:p>
            <a:fld id="{38DDF77D-3EFC-4676-BAAF-0FFEF67F4C45}" type="datetimeFigureOut">
              <a:rPr lang="en-GB" smtClean="0"/>
              <a:t>06/01/2021</a:t>
            </a:fld>
            <a:endParaRPr lang="en-GB"/>
          </a:p>
        </p:txBody>
      </p:sp>
      <p:sp>
        <p:nvSpPr>
          <p:cNvPr id="6" name="Footer Placeholder 5">
            <a:extLst>
              <a:ext uri="{FF2B5EF4-FFF2-40B4-BE49-F238E27FC236}">
                <a16:creationId xmlns:a16="http://schemas.microsoft.com/office/drawing/2014/main" id="{60C2709B-A374-437B-9752-B57B40C580F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6EF317-5029-4FD7-BE80-8FD266E02D8F}"/>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3824685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8F3E6-D68D-4FF7-900F-61059176D5C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72C7AEA-AA67-49D5-AB6A-167F447A8C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C107272-12FF-4DEE-B7FE-F8E21753E51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05968C7-88B9-4FBD-A78F-2AFD2D43CC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D0A29A2-3CF9-4D62-B5D6-C750B168F25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214A6A5-18E4-4CC2-AE3C-A3983C4A79CF}"/>
              </a:ext>
            </a:extLst>
          </p:cNvPr>
          <p:cNvSpPr>
            <a:spLocks noGrp="1"/>
          </p:cNvSpPr>
          <p:nvPr>
            <p:ph type="dt" sz="half" idx="10"/>
          </p:nvPr>
        </p:nvSpPr>
        <p:spPr/>
        <p:txBody>
          <a:bodyPr/>
          <a:lstStyle/>
          <a:p>
            <a:fld id="{38DDF77D-3EFC-4676-BAAF-0FFEF67F4C45}" type="datetimeFigureOut">
              <a:rPr lang="en-GB" smtClean="0"/>
              <a:t>06/01/2021</a:t>
            </a:fld>
            <a:endParaRPr lang="en-GB"/>
          </a:p>
        </p:txBody>
      </p:sp>
      <p:sp>
        <p:nvSpPr>
          <p:cNvPr id="8" name="Footer Placeholder 7">
            <a:extLst>
              <a:ext uri="{FF2B5EF4-FFF2-40B4-BE49-F238E27FC236}">
                <a16:creationId xmlns:a16="http://schemas.microsoft.com/office/drawing/2014/main" id="{1D34F4D5-A7E9-47D7-9DC7-CA863E22EA3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5126886-F451-45B7-BDDF-4BD88F884C5B}"/>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536028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D7456-4D9A-4A70-813A-5AB0054604A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EC223F6-16FF-4C5E-AD81-B26C2D159A7B}"/>
              </a:ext>
            </a:extLst>
          </p:cNvPr>
          <p:cNvSpPr>
            <a:spLocks noGrp="1"/>
          </p:cNvSpPr>
          <p:nvPr>
            <p:ph type="dt" sz="half" idx="10"/>
          </p:nvPr>
        </p:nvSpPr>
        <p:spPr/>
        <p:txBody>
          <a:bodyPr/>
          <a:lstStyle/>
          <a:p>
            <a:fld id="{38DDF77D-3EFC-4676-BAAF-0FFEF67F4C45}" type="datetimeFigureOut">
              <a:rPr lang="en-GB" smtClean="0"/>
              <a:t>06/01/2021</a:t>
            </a:fld>
            <a:endParaRPr lang="en-GB"/>
          </a:p>
        </p:txBody>
      </p:sp>
      <p:sp>
        <p:nvSpPr>
          <p:cNvPr id="4" name="Footer Placeholder 3">
            <a:extLst>
              <a:ext uri="{FF2B5EF4-FFF2-40B4-BE49-F238E27FC236}">
                <a16:creationId xmlns:a16="http://schemas.microsoft.com/office/drawing/2014/main" id="{DB96A95D-C6B1-4AC0-8AE3-1325E01A1FF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1A8F04B-974A-4875-A4E8-0FA8C92BFA05}"/>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1811753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6C2332-908A-474D-B60B-A998844610D6}"/>
              </a:ext>
            </a:extLst>
          </p:cNvPr>
          <p:cNvSpPr>
            <a:spLocks noGrp="1"/>
          </p:cNvSpPr>
          <p:nvPr>
            <p:ph type="dt" sz="half" idx="10"/>
          </p:nvPr>
        </p:nvSpPr>
        <p:spPr/>
        <p:txBody>
          <a:bodyPr/>
          <a:lstStyle/>
          <a:p>
            <a:fld id="{38DDF77D-3EFC-4676-BAAF-0FFEF67F4C45}" type="datetimeFigureOut">
              <a:rPr lang="en-GB" smtClean="0"/>
              <a:t>06/01/2021</a:t>
            </a:fld>
            <a:endParaRPr lang="en-GB"/>
          </a:p>
        </p:txBody>
      </p:sp>
      <p:sp>
        <p:nvSpPr>
          <p:cNvPr id="3" name="Footer Placeholder 2">
            <a:extLst>
              <a:ext uri="{FF2B5EF4-FFF2-40B4-BE49-F238E27FC236}">
                <a16:creationId xmlns:a16="http://schemas.microsoft.com/office/drawing/2014/main" id="{4C563243-7AA3-435B-B033-AF7D36EE2E6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5D7DCE8-59F3-45A2-B73E-EF829E36E76C}"/>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3882113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1AAC0-5D0C-4248-9199-2D62CE2677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DFA58DA-6926-45EF-9DCF-715D95C0D0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2EEF99C-7CDA-4AFB-8842-0D0C6755B0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61FAD2D-02D7-4FA0-9B34-0E6D20B132E8}"/>
              </a:ext>
            </a:extLst>
          </p:cNvPr>
          <p:cNvSpPr>
            <a:spLocks noGrp="1"/>
          </p:cNvSpPr>
          <p:nvPr>
            <p:ph type="dt" sz="half" idx="10"/>
          </p:nvPr>
        </p:nvSpPr>
        <p:spPr/>
        <p:txBody>
          <a:bodyPr/>
          <a:lstStyle/>
          <a:p>
            <a:fld id="{38DDF77D-3EFC-4676-BAAF-0FFEF67F4C45}" type="datetimeFigureOut">
              <a:rPr lang="en-GB" smtClean="0"/>
              <a:t>06/01/2021</a:t>
            </a:fld>
            <a:endParaRPr lang="en-GB"/>
          </a:p>
        </p:txBody>
      </p:sp>
      <p:sp>
        <p:nvSpPr>
          <p:cNvPr id="6" name="Footer Placeholder 5">
            <a:extLst>
              <a:ext uri="{FF2B5EF4-FFF2-40B4-BE49-F238E27FC236}">
                <a16:creationId xmlns:a16="http://schemas.microsoft.com/office/drawing/2014/main" id="{0027AFDB-D5F9-4659-A8A2-3D4CAAE43A2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37124C-3669-4816-8A08-804023C0F07D}"/>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146681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92EB3-D4BD-4D62-99DA-30406E2885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BF3FBBD-9107-4203-A9D0-1CCD8ECBE7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92634EB-BB4F-43D9-97A5-D398E2E22C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5144117-D87F-4DC2-AEB0-596199A1C06B}"/>
              </a:ext>
            </a:extLst>
          </p:cNvPr>
          <p:cNvSpPr>
            <a:spLocks noGrp="1"/>
          </p:cNvSpPr>
          <p:nvPr>
            <p:ph type="dt" sz="half" idx="10"/>
          </p:nvPr>
        </p:nvSpPr>
        <p:spPr/>
        <p:txBody>
          <a:bodyPr/>
          <a:lstStyle/>
          <a:p>
            <a:fld id="{38DDF77D-3EFC-4676-BAAF-0FFEF67F4C45}" type="datetimeFigureOut">
              <a:rPr lang="en-GB" smtClean="0"/>
              <a:t>06/01/2021</a:t>
            </a:fld>
            <a:endParaRPr lang="en-GB"/>
          </a:p>
        </p:txBody>
      </p:sp>
      <p:sp>
        <p:nvSpPr>
          <p:cNvPr id="6" name="Footer Placeholder 5">
            <a:extLst>
              <a:ext uri="{FF2B5EF4-FFF2-40B4-BE49-F238E27FC236}">
                <a16:creationId xmlns:a16="http://schemas.microsoft.com/office/drawing/2014/main" id="{7BB72568-3608-4C3D-8D92-65FE0FF85E1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4E9B590-A186-45BD-A3AD-58D1A213CE6C}"/>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3199596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981C6-42C2-4B75-970C-6E23D4F89D7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937E30A-76C4-423F-97FC-4737AF7E527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E0F1261-A992-43A0-A844-56DD94D62F15}"/>
              </a:ext>
            </a:extLst>
          </p:cNvPr>
          <p:cNvSpPr>
            <a:spLocks noGrp="1"/>
          </p:cNvSpPr>
          <p:nvPr>
            <p:ph type="dt" sz="half" idx="10"/>
          </p:nvPr>
        </p:nvSpPr>
        <p:spPr/>
        <p:txBody>
          <a:bodyPr/>
          <a:lstStyle/>
          <a:p>
            <a:fld id="{38DDF77D-3EFC-4676-BAAF-0FFEF67F4C45}" type="datetimeFigureOut">
              <a:rPr lang="en-GB" smtClean="0"/>
              <a:t>06/01/2021</a:t>
            </a:fld>
            <a:endParaRPr lang="en-GB"/>
          </a:p>
        </p:txBody>
      </p:sp>
      <p:sp>
        <p:nvSpPr>
          <p:cNvPr id="5" name="Footer Placeholder 4">
            <a:extLst>
              <a:ext uri="{FF2B5EF4-FFF2-40B4-BE49-F238E27FC236}">
                <a16:creationId xmlns:a16="http://schemas.microsoft.com/office/drawing/2014/main" id="{0C20963B-508D-4E55-AABA-1748448941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DEC506-C4AF-48E2-A54E-BAB5330D8E4D}"/>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952303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583440-FEF2-48A5-836E-5E3A74A2C0F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9204B06-3FF6-4D29-B404-4BD280B98C7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004DE5-F3CF-42F6-90C5-5918BF104540}"/>
              </a:ext>
            </a:extLst>
          </p:cNvPr>
          <p:cNvSpPr>
            <a:spLocks noGrp="1"/>
          </p:cNvSpPr>
          <p:nvPr>
            <p:ph type="dt" sz="half" idx="10"/>
          </p:nvPr>
        </p:nvSpPr>
        <p:spPr/>
        <p:txBody>
          <a:bodyPr/>
          <a:lstStyle/>
          <a:p>
            <a:fld id="{38DDF77D-3EFC-4676-BAAF-0FFEF67F4C45}" type="datetimeFigureOut">
              <a:rPr lang="en-GB" smtClean="0"/>
              <a:t>06/01/2021</a:t>
            </a:fld>
            <a:endParaRPr lang="en-GB"/>
          </a:p>
        </p:txBody>
      </p:sp>
      <p:sp>
        <p:nvSpPr>
          <p:cNvPr id="5" name="Footer Placeholder 4">
            <a:extLst>
              <a:ext uri="{FF2B5EF4-FFF2-40B4-BE49-F238E27FC236}">
                <a16:creationId xmlns:a16="http://schemas.microsoft.com/office/drawing/2014/main" id="{01E9D1BD-F3F8-4054-B893-B437B4516D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5521E7-3208-445C-AC94-0503B7D6D5E5}"/>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3638166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fld id="{975D25AE-EAC2-2747-BAB8-6F5E86EC2307}" type="slidenum">
              <a:rPr lang="en-GB"/>
              <a:pPr/>
              <a:t>‹#›</a:t>
            </a:fld>
            <a:endParaRPr lang="en-GB"/>
          </a:p>
        </p:txBody>
      </p:sp>
    </p:spTree>
    <p:extLst>
      <p:ext uri="{BB962C8B-B14F-4D97-AF65-F5344CB8AC3E}">
        <p14:creationId xmlns:p14="http://schemas.microsoft.com/office/powerpoint/2010/main" val="32637841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4"/>
          <p:cNvSpPr>
            <a:spLocks noGrp="1" noChangeArrowheads="1"/>
          </p:cNvSpPr>
          <p:nvPr>
            <p:ph type="dt" sz="half" idx="10"/>
          </p:nvPr>
        </p:nvSpPr>
        <p:spPr>
          <a:ln/>
        </p:spPr>
        <p:txBody>
          <a:bodyPr/>
          <a:lstStyle>
            <a:lvl1pPr>
              <a:defRPr/>
            </a:lvl1pPr>
          </a:lstStyle>
          <a:p>
            <a:pPr>
              <a:defRPr/>
            </a:pPr>
            <a:endParaRPr lang="en-GB"/>
          </a:p>
        </p:txBody>
      </p:sp>
      <p:sp>
        <p:nvSpPr>
          <p:cNvPr id="7" name="Rectangle 5"/>
          <p:cNvSpPr>
            <a:spLocks noGrp="1" noChangeArrowheads="1"/>
          </p:cNvSpPr>
          <p:nvPr>
            <p:ph type="ftr" sz="quarter" idx="11"/>
          </p:nvPr>
        </p:nvSpPr>
        <p:spPr>
          <a:ln/>
        </p:spPr>
        <p:txBody>
          <a:bodyPr/>
          <a:lstStyle>
            <a:lvl1pPr>
              <a:defRPr/>
            </a:lvl1pPr>
          </a:lstStyle>
          <a:p>
            <a:pPr>
              <a:defRPr/>
            </a:pPr>
            <a:endParaRPr lang="en-GB"/>
          </a:p>
        </p:txBody>
      </p:sp>
      <p:sp>
        <p:nvSpPr>
          <p:cNvPr id="8" name="Rectangle 6"/>
          <p:cNvSpPr>
            <a:spLocks noGrp="1" noChangeArrowheads="1"/>
          </p:cNvSpPr>
          <p:nvPr>
            <p:ph type="sldNum" sz="quarter" idx="12"/>
          </p:nvPr>
        </p:nvSpPr>
        <p:spPr>
          <a:ln/>
        </p:spPr>
        <p:txBody>
          <a:bodyPr/>
          <a:lstStyle>
            <a:lvl1pPr>
              <a:defRPr/>
            </a:lvl1pPr>
          </a:lstStyle>
          <a:p>
            <a:fld id="{E74114F3-FE06-6B4D-9C59-96BCAF1C2951}" type="slidenum">
              <a:rPr lang="en-GB"/>
              <a:pPr/>
              <a:t>‹#›</a:t>
            </a:fld>
            <a:endParaRPr lang="en-GB"/>
          </a:p>
        </p:txBody>
      </p:sp>
    </p:spTree>
    <p:extLst>
      <p:ext uri="{BB962C8B-B14F-4D97-AF65-F5344CB8AC3E}">
        <p14:creationId xmlns:p14="http://schemas.microsoft.com/office/powerpoint/2010/main" val="17542111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01C19C5B-E79C-4049-B3D1-7BC0009D7C28}" type="slidenum">
              <a:rPr lang="en-GB"/>
              <a:pPr>
                <a:defRPr/>
              </a:pPr>
              <a:t>‹#›</a:t>
            </a:fld>
            <a:endParaRPr lang="en-GB"/>
          </a:p>
        </p:txBody>
      </p:sp>
    </p:spTree>
    <p:extLst>
      <p:ext uri="{BB962C8B-B14F-4D97-AF65-F5344CB8AC3E}">
        <p14:creationId xmlns:p14="http://schemas.microsoft.com/office/powerpoint/2010/main" val="1904956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13FAFC-C3ED-4AF6-B654-2BBA0B2DD6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8076DFB-A101-4F9F-8F91-6BC387AD9E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5FD654A-C9DE-4366-856D-E121846EC7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DDF77D-3EFC-4676-BAAF-0FFEF67F4C45}" type="datetimeFigureOut">
              <a:rPr lang="en-GB" smtClean="0"/>
              <a:t>06/01/2021</a:t>
            </a:fld>
            <a:endParaRPr lang="en-GB"/>
          </a:p>
        </p:txBody>
      </p:sp>
      <p:sp>
        <p:nvSpPr>
          <p:cNvPr id="5" name="Footer Placeholder 4">
            <a:extLst>
              <a:ext uri="{FF2B5EF4-FFF2-40B4-BE49-F238E27FC236}">
                <a16:creationId xmlns:a16="http://schemas.microsoft.com/office/drawing/2014/main" id="{51D63A41-C286-47F2-844B-E90B9B133A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41FAF0B-1B51-441C-9969-08298611CB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1F5E24-D21A-4FBD-9011-3929A41326D5}" type="slidenum">
              <a:rPr lang="en-GB" smtClean="0"/>
              <a:t>‹#›</a:t>
            </a:fld>
            <a:endParaRPr lang="en-GB"/>
          </a:p>
        </p:txBody>
      </p:sp>
    </p:spTree>
    <p:extLst>
      <p:ext uri="{BB962C8B-B14F-4D97-AF65-F5344CB8AC3E}">
        <p14:creationId xmlns:p14="http://schemas.microsoft.com/office/powerpoint/2010/main" val="2304124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4.v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3.xml"/><Relationship Id="rId1" Type="http://schemas.openxmlformats.org/officeDocument/2006/relationships/vmlDrawing" Target="../drawings/vmlDrawing5.vml"/><Relationship Id="rId6" Type="http://schemas.openxmlformats.org/officeDocument/2006/relationships/image" Target="../media/image9.png"/><Relationship Id="rId5" Type="http://schemas.openxmlformats.org/officeDocument/2006/relationships/oleObject" Target="../embeddings/oleObject6.bin"/><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3.xml"/><Relationship Id="rId1" Type="http://schemas.openxmlformats.org/officeDocument/2006/relationships/vmlDrawing" Target="../drawings/vmlDrawing6.v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3.xml"/><Relationship Id="rId1" Type="http://schemas.openxmlformats.org/officeDocument/2006/relationships/vmlDrawing" Target="../drawings/vmlDrawing7.v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76D8808-D221-4CE0-907B-370EED3B38FC}"/>
              </a:ext>
            </a:extLst>
          </p:cNvPr>
          <p:cNvSpPr/>
          <p:nvPr/>
        </p:nvSpPr>
        <p:spPr>
          <a:xfrm>
            <a:off x="736039" y="78929"/>
            <a:ext cx="10333579" cy="1477328"/>
          </a:xfrm>
          <a:prstGeom prst="rect">
            <a:avLst/>
          </a:prstGeom>
        </p:spPr>
        <p:txBody>
          <a:bodyPr wrap="square">
            <a:spAutoFit/>
          </a:bodyPr>
          <a:lstStyle/>
          <a:p>
            <a:pPr>
              <a:spcAft>
                <a:spcPts val="0"/>
              </a:spcAft>
            </a:pPr>
            <a:r>
              <a:rPr lang="en-GB" b="1" u="sng" dirty="0">
                <a:latin typeface="Calibri" panose="020F0502020204030204" pitchFamily="34" charset="0"/>
                <a:ea typeface="Times New Roman" panose="02020603050405020304" pitchFamily="18" charset="0"/>
              </a:rPr>
              <a:t>Outcome: </a:t>
            </a:r>
            <a:endParaRPr lang="en-GB"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GB" dirty="0">
                <a:latin typeface="Calibri" panose="020F0502020204030204" pitchFamily="34" charset="0"/>
                <a:ea typeface="Times New Roman" panose="02020603050405020304" pitchFamily="18" charset="0"/>
              </a:rPr>
              <a:t>Explain the different outcomes of meiosis.</a:t>
            </a:r>
            <a:endParaRPr lang="en-GB"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GB" dirty="0">
                <a:latin typeface="Calibri" panose="020F0502020204030204" pitchFamily="34" charset="0"/>
                <a:ea typeface="Times New Roman" panose="02020603050405020304" pitchFamily="18" charset="0"/>
              </a:rPr>
              <a:t>Complete diagrams showing the chromosome content of cells after the first and second meiotic division, when given the chromosome content of the parent cell.</a:t>
            </a:r>
            <a:endParaRPr lang="en-GB"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GB" dirty="0">
                <a:latin typeface="Calibri" panose="020F0502020204030204" pitchFamily="34" charset="0"/>
                <a:ea typeface="Times New Roman" panose="02020603050405020304" pitchFamily="18" charset="0"/>
              </a:rPr>
              <a:t>Recognise where meiosis and mitosis occurs when given information about an unfamiliar life cycle</a:t>
            </a:r>
            <a:endParaRPr lang="en-GB" dirty="0">
              <a:latin typeface="Times New Roman" panose="02020603050405020304" pitchFamily="18" charset="0"/>
              <a:ea typeface="Times New Roman" panose="02020603050405020304" pitchFamily="18" charset="0"/>
            </a:endParaRPr>
          </a:p>
        </p:txBody>
      </p:sp>
      <p:sp>
        <p:nvSpPr>
          <p:cNvPr id="5" name="Rectangle 4">
            <a:extLst>
              <a:ext uri="{FF2B5EF4-FFF2-40B4-BE49-F238E27FC236}">
                <a16:creationId xmlns:a16="http://schemas.microsoft.com/office/drawing/2014/main" id="{7E3019FB-008B-4B59-8C4C-0094ADCFC7BE}"/>
              </a:ext>
            </a:extLst>
          </p:cNvPr>
          <p:cNvSpPr/>
          <p:nvPr/>
        </p:nvSpPr>
        <p:spPr>
          <a:xfrm>
            <a:off x="736040" y="176211"/>
            <a:ext cx="10617760" cy="13298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12281689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Meiosis</a:t>
            </a:r>
          </a:p>
        </p:txBody>
      </p:sp>
      <p:sp>
        <p:nvSpPr>
          <p:cNvPr id="3" name="Content Placeholder 2"/>
          <p:cNvSpPr>
            <a:spLocks noGrp="1"/>
          </p:cNvSpPr>
          <p:nvPr>
            <p:ph idx="1"/>
          </p:nvPr>
        </p:nvSpPr>
        <p:spPr>
          <a:xfrm>
            <a:off x="540660" y="1450891"/>
            <a:ext cx="10515600" cy="4351338"/>
          </a:xfrm>
        </p:spPr>
        <p:txBody>
          <a:bodyPr>
            <a:normAutofit/>
          </a:bodyPr>
          <a:lstStyle/>
          <a:p>
            <a:pPr marL="0" indent="0">
              <a:buNone/>
            </a:pPr>
            <a:r>
              <a:rPr lang="en-GB" sz="2400" dirty="0"/>
              <a:t>Definition:</a:t>
            </a:r>
          </a:p>
          <a:p>
            <a:pPr marL="0" indent="0">
              <a:buNone/>
            </a:pPr>
            <a:r>
              <a:rPr lang="en-GB" sz="2400" dirty="0">
                <a:solidFill>
                  <a:srgbClr val="7030A0"/>
                </a:solidFill>
              </a:rPr>
              <a:t>Production of four daughter cells that have half the number of chromosomes as the parent cell. </a:t>
            </a:r>
            <a:endParaRPr lang="en-GB" sz="2400" dirty="0"/>
          </a:p>
          <a:p>
            <a:pPr marL="0" indent="0">
              <a:buNone/>
            </a:pPr>
            <a:r>
              <a:rPr lang="en-GB" sz="2400" dirty="0"/>
              <a:t>What type of cells undergo mitosis?</a:t>
            </a:r>
          </a:p>
          <a:p>
            <a:pPr marL="0" indent="0">
              <a:buNone/>
            </a:pPr>
            <a:r>
              <a:rPr lang="en-GB" sz="2400" dirty="0">
                <a:solidFill>
                  <a:srgbClr val="7030A0"/>
                </a:solidFill>
              </a:rPr>
              <a:t>Sex cells (gametes)</a:t>
            </a:r>
          </a:p>
        </p:txBody>
      </p:sp>
      <p:sp>
        <p:nvSpPr>
          <p:cNvPr id="39" name="Oval 5"/>
          <p:cNvSpPr>
            <a:spLocks noChangeArrowheads="1"/>
          </p:cNvSpPr>
          <p:nvPr/>
        </p:nvSpPr>
        <p:spPr bwMode="auto">
          <a:xfrm>
            <a:off x="2279576" y="4398558"/>
            <a:ext cx="1414024" cy="1376349"/>
          </a:xfrm>
          <a:prstGeom prst="ellipse">
            <a:avLst/>
          </a:prstGeom>
          <a:solidFill>
            <a:srgbClr val="FFCC99"/>
          </a:solidFill>
          <a:ln w="38100">
            <a:solidFill>
              <a:schemeClr val="tx1"/>
            </a:solidFill>
            <a:round/>
            <a:headEnd/>
            <a:tailEnd/>
          </a:ln>
        </p:spPr>
        <p:txBody>
          <a:bodyPr wrap="none" anchor="ctr"/>
          <a:lstStyle/>
          <a:p>
            <a:endParaRPr lang="en-US"/>
          </a:p>
        </p:txBody>
      </p:sp>
      <p:grpSp>
        <p:nvGrpSpPr>
          <p:cNvPr id="40" name="Group 6"/>
          <p:cNvGrpSpPr>
            <a:grpSpLocks/>
          </p:cNvGrpSpPr>
          <p:nvPr/>
        </p:nvGrpSpPr>
        <p:grpSpPr bwMode="auto">
          <a:xfrm rot="5207639">
            <a:off x="2874707" y="4396494"/>
            <a:ext cx="164108" cy="960568"/>
            <a:chOff x="2517" y="1752"/>
            <a:chExt cx="227" cy="1064"/>
          </a:xfrm>
        </p:grpSpPr>
        <p:sp>
          <p:nvSpPr>
            <p:cNvPr id="41" name="AutoShape 7"/>
            <p:cNvSpPr>
              <a:spLocks noChangeArrowheads="1"/>
            </p:cNvSpPr>
            <p:nvPr/>
          </p:nvSpPr>
          <p:spPr bwMode="auto">
            <a:xfrm>
              <a:off x="2517" y="1752"/>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42" name="AutoShape 8"/>
            <p:cNvSpPr>
              <a:spLocks noChangeArrowheads="1"/>
            </p:cNvSpPr>
            <p:nvPr/>
          </p:nvSpPr>
          <p:spPr bwMode="auto">
            <a:xfrm>
              <a:off x="2517" y="2314"/>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43" name="AutoShape 9"/>
            <p:cNvSpPr>
              <a:spLocks noChangeArrowheads="1"/>
            </p:cNvSpPr>
            <p:nvPr/>
          </p:nvSpPr>
          <p:spPr bwMode="auto">
            <a:xfrm>
              <a:off x="2653" y="1755"/>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44" name="AutoShape 10"/>
            <p:cNvSpPr>
              <a:spLocks noChangeArrowheads="1"/>
            </p:cNvSpPr>
            <p:nvPr/>
          </p:nvSpPr>
          <p:spPr bwMode="auto">
            <a:xfrm>
              <a:off x="2653" y="2317"/>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45" name="Oval 11"/>
            <p:cNvSpPr>
              <a:spLocks noChangeArrowheads="1"/>
            </p:cNvSpPr>
            <p:nvPr/>
          </p:nvSpPr>
          <p:spPr bwMode="auto">
            <a:xfrm>
              <a:off x="2562" y="2205"/>
              <a:ext cx="136" cy="136"/>
            </a:xfrm>
            <a:prstGeom prst="ellipse">
              <a:avLst/>
            </a:prstGeom>
            <a:solidFill>
              <a:schemeClr val="accent1"/>
            </a:solidFill>
            <a:ln w="9525">
              <a:solidFill>
                <a:schemeClr val="tx1"/>
              </a:solidFill>
              <a:round/>
              <a:headEnd/>
              <a:tailEnd/>
            </a:ln>
          </p:spPr>
          <p:txBody>
            <a:bodyPr wrap="none" anchor="ctr"/>
            <a:lstStyle/>
            <a:p>
              <a:endParaRPr lang="en-US"/>
            </a:p>
          </p:txBody>
        </p:sp>
      </p:grpSp>
      <p:grpSp>
        <p:nvGrpSpPr>
          <p:cNvPr id="52" name="Group 6"/>
          <p:cNvGrpSpPr>
            <a:grpSpLocks/>
          </p:cNvGrpSpPr>
          <p:nvPr/>
        </p:nvGrpSpPr>
        <p:grpSpPr bwMode="auto">
          <a:xfrm rot="5207639">
            <a:off x="2904534" y="4712137"/>
            <a:ext cx="164108" cy="960568"/>
            <a:chOff x="2517" y="1752"/>
            <a:chExt cx="227" cy="1064"/>
          </a:xfrm>
        </p:grpSpPr>
        <p:sp>
          <p:nvSpPr>
            <p:cNvPr id="53" name="AutoShape 7"/>
            <p:cNvSpPr>
              <a:spLocks noChangeArrowheads="1"/>
            </p:cNvSpPr>
            <p:nvPr/>
          </p:nvSpPr>
          <p:spPr bwMode="auto">
            <a:xfrm>
              <a:off x="2517" y="1752"/>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54" name="AutoShape 8"/>
            <p:cNvSpPr>
              <a:spLocks noChangeArrowheads="1"/>
            </p:cNvSpPr>
            <p:nvPr/>
          </p:nvSpPr>
          <p:spPr bwMode="auto">
            <a:xfrm>
              <a:off x="2517" y="2314"/>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55" name="AutoShape 9"/>
            <p:cNvSpPr>
              <a:spLocks noChangeArrowheads="1"/>
            </p:cNvSpPr>
            <p:nvPr/>
          </p:nvSpPr>
          <p:spPr bwMode="auto">
            <a:xfrm>
              <a:off x="2653" y="1755"/>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56" name="AutoShape 10"/>
            <p:cNvSpPr>
              <a:spLocks noChangeArrowheads="1"/>
            </p:cNvSpPr>
            <p:nvPr/>
          </p:nvSpPr>
          <p:spPr bwMode="auto">
            <a:xfrm>
              <a:off x="2653" y="2317"/>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57" name="Oval 11"/>
            <p:cNvSpPr>
              <a:spLocks noChangeArrowheads="1"/>
            </p:cNvSpPr>
            <p:nvPr/>
          </p:nvSpPr>
          <p:spPr bwMode="auto">
            <a:xfrm>
              <a:off x="2562" y="2205"/>
              <a:ext cx="136" cy="136"/>
            </a:xfrm>
            <a:prstGeom prst="ellipse">
              <a:avLst/>
            </a:prstGeom>
            <a:solidFill>
              <a:schemeClr val="accent1"/>
            </a:solidFill>
            <a:ln w="9525">
              <a:solidFill>
                <a:schemeClr val="tx1"/>
              </a:solidFill>
              <a:round/>
              <a:headEnd/>
              <a:tailEnd/>
            </a:ln>
          </p:spPr>
          <p:txBody>
            <a:bodyPr wrap="none" anchor="ctr"/>
            <a:lstStyle/>
            <a:p>
              <a:endParaRPr lang="en-US"/>
            </a:p>
          </p:txBody>
        </p:sp>
      </p:grpSp>
      <p:sp>
        <p:nvSpPr>
          <p:cNvPr id="58" name="Oval 5"/>
          <p:cNvSpPr>
            <a:spLocks noChangeArrowheads="1"/>
          </p:cNvSpPr>
          <p:nvPr/>
        </p:nvSpPr>
        <p:spPr bwMode="auto">
          <a:xfrm>
            <a:off x="4295800" y="3789041"/>
            <a:ext cx="1414024" cy="1376349"/>
          </a:xfrm>
          <a:prstGeom prst="ellipse">
            <a:avLst/>
          </a:prstGeom>
          <a:solidFill>
            <a:srgbClr val="FFCC99"/>
          </a:solidFill>
          <a:ln w="38100">
            <a:solidFill>
              <a:schemeClr val="tx1"/>
            </a:solidFill>
            <a:round/>
            <a:headEnd/>
            <a:tailEnd/>
          </a:ln>
        </p:spPr>
        <p:txBody>
          <a:bodyPr wrap="none" anchor="ctr"/>
          <a:lstStyle/>
          <a:p>
            <a:endParaRPr lang="en-US"/>
          </a:p>
        </p:txBody>
      </p:sp>
      <p:sp>
        <p:nvSpPr>
          <p:cNvPr id="59" name="Oval 5"/>
          <p:cNvSpPr>
            <a:spLocks noChangeArrowheads="1"/>
          </p:cNvSpPr>
          <p:nvPr/>
        </p:nvSpPr>
        <p:spPr bwMode="auto">
          <a:xfrm>
            <a:off x="4295800" y="5260598"/>
            <a:ext cx="1414024" cy="1376349"/>
          </a:xfrm>
          <a:prstGeom prst="ellipse">
            <a:avLst/>
          </a:prstGeom>
          <a:solidFill>
            <a:srgbClr val="FFCC99"/>
          </a:solidFill>
          <a:ln w="38100">
            <a:solidFill>
              <a:schemeClr val="tx1"/>
            </a:solidFill>
            <a:round/>
            <a:headEnd/>
            <a:tailEnd/>
          </a:ln>
        </p:spPr>
        <p:txBody>
          <a:bodyPr wrap="none" anchor="ctr"/>
          <a:lstStyle/>
          <a:p>
            <a:endParaRPr lang="en-US"/>
          </a:p>
        </p:txBody>
      </p:sp>
      <p:grpSp>
        <p:nvGrpSpPr>
          <p:cNvPr id="60" name="Group 6"/>
          <p:cNvGrpSpPr>
            <a:grpSpLocks/>
          </p:cNvGrpSpPr>
          <p:nvPr/>
        </p:nvGrpSpPr>
        <p:grpSpPr bwMode="auto">
          <a:xfrm rot="5207639">
            <a:off x="4920757" y="3996929"/>
            <a:ext cx="164108" cy="960568"/>
            <a:chOff x="2517" y="1752"/>
            <a:chExt cx="227" cy="1064"/>
          </a:xfrm>
        </p:grpSpPr>
        <p:sp>
          <p:nvSpPr>
            <p:cNvPr id="61" name="AutoShape 7"/>
            <p:cNvSpPr>
              <a:spLocks noChangeArrowheads="1"/>
            </p:cNvSpPr>
            <p:nvPr/>
          </p:nvSpPr>
          <p:spPr bwMode="auto">
            <a:xfrm>
              <a:off x="2517" y="1752"/>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62" name="AutoShape 8"/>
            <p:cNvSpPr>
              <a:spLocks noChangeArrowheads="1"/>
            </p:cNvSpPr>
            <p:nvPr/>
          </p:nvSpPr>
          <p:spPr bwMode="auto">
            <a:xfrm>
              <a:off x="2517" y="2314"/>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63" name="AutoShape 9"/>
            <p:cNvSpPr>
              <a:spLocks noChangeArrowheads="1"/>
            </p:cNvSpPr>
            <p:nvPr/>
          </p:nvSpPr>
          <p:spPr bwMode="auto">
            <a:xfrm>
              <a:off x="2653" y="1755"/>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64" name="AutoShape 10"/>
            <p:cNvSpPr>
              <a:spLocks noChangeArrowheads="1"/>
            </p:cNvSpPr>
            <p:nvPr/>
          </p:nvSpPr>
          <p:spPr bwMode="auto">
            <a:xfrm>
              <a:off x="2653" y="2317"/>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65" name="Oval 11"/>
            <p:cNvSpPr>
              <a:spLocks noChangeArrowheads="1"/>
            </p:cNvSpPr>
            <p:nvPr/>
          </p:nvSpPr>
          <p:spPr bwMode="auto">
            <a:xfrm>
              <a:off x="2562" y="2205"/>
              <a:ext cx="136" cy="136"/>
            </a:xfrm>
            <a:prstGeom prst="ellipse">
              <a:avLst/>
            </a:prstGeom>
            <a:solidFill>
              <a:schemeClr val="accent1"/>
            </a:solidFill>
            <a:ln w="9525">
              <a:solidFill>
                <a:schemeClr val="tx1"/>
              </a:solidFill>
              <a:round/>
              <a:headEnd/>
              <a:tailEnd/>
            </a:ln>
          </p:spPr>
          <p:txBody>
            <a:bodyPr wrap="none" anchor="ctr"/>
            <a:lstStyle/>
            <a:p>
              <a:endParaRPr lang="en-US"/>
            </a:p>
          </p:txBody>
        </p:sp>
      </p:grpSp>
      <p:grpSp>
        <p:nvGrpSpPr>
          <p:cNvPr id="66" name="Group 6"/>
          <p:cNvGrpSpPr>
            <a:grpSpLocks/>
          </p:cNvGrpSpPr>
          <p:nvPr/>
        </p:nvGrpSpPr>
        <p:grpSpPr bwMode="auto">
          <a:xfrm rot="5207639">
            <a:off x="4945912" y="5468486"/>
            <a:ext cx="164108" cy="960568"/>
            <a:chOff x="2517" y="1752"/>
            <a:chExt cx="227" cy="1064"/>
          </a:xfrm>
        </p:grpSpPr>
        <p:sp>
          <p:nvSpPr>
            <p:cNvPr id="67" name="AutoShape 7"/>
            <p:cNvSpPr>
              <a:spLocks noChangeArrowheads="1"/>
            </p:cNvSpPr>
            <p:nvPr/>
          </p:nvSpPr>
          <p:spPr bwMode="auto">
            <a:xfrm>
              <a:off x="2517" y="1752"/>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68" name="AutoShape 8"/>
            <p:cNvSpPr>
              <a:spLocks noChangeArrowheads="1"/>
            </p:cNvSpPr>
            <p:nvPr/>
          </p:nvSpPr>
          <p:spPr bwMode="auto">
            <a:xfrm>
              <a:off x="2517" y="2314"/>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69" name="AutoShape 9"/>
            <p:cNvSpPr>
              <a:spLocks noChangeArrowheads="1"/>
            </p:cNvSpPr>
            <p:nvPr/>
          </p:nvSpPr>
          <p:spPr bwMode="auto">
            <a:xfrm>
              <a:off x="2653" y="1755"/>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70" name="AutoShape 10"/>
            <p:cNvSpPr>
              <a:spLocks noChangeArrowheads="1"/>
            </p:cNvSpPr>
            <p:nvPr/>
          </p:nvSpPr>
          <p:spPr bwMode="auto">
            <a:xfrm>
              <a:off x="2653" y="2317"/>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71" name="Oval 11"/>
            <p:cNvSpPr>
              <a:spLocks noChangeArrowheads="1"/>
            </p:cNvSpPr>
            <p:nvPr/>
          </p:nvSpPr>
          <p:spPr bwMode="auto">
            <a:xfrm>
              <a:off x="2562" y="2205"/>
              <a:ext cx="136" cy="136"/>
            </a:xfrm>
            <a:prstGeom prst="ellipse">
              <a:avLst/>
            </a:prstGeom>
            <a:solidFill>
              <a:schemeClr val="accent1"/>
            </a:solidFill>
            <a:ln w="9525">
              <a:solidFill>
                <a:schemeClr val="tx1"/>
              </a:solidFill>
              <a:round/>
              <a:headEnd/>
              <a:tailEnd/>
            </a:ln>
          </p:spPr>
          <p:txBody>
            <a:bodyPr wrap="none" anchor="ctr"/>
            <a:lstStyle/>
            <a:p>
              <a:endParaRPr lang="en-US"/>
            </a:p>
          </p:txBody>
        </p:sp>
      </p:grpSp>
      <p:sp>
        <p:nvSpPr>
          <p:cNvPr id="72" name="Oval 5"/>
          <p:cNvSpPr>
            <a:spLocks noChangeArrowheads="1"/>
          </p:cNvSpPr>
          <p:nvPr/>
        </p:nvSpPr>
        <p:spPr bwMode="auto">
          <a:xfrm>
            <a:off x="6744072" y="3612079"/>
            <a:ext cx="1414024" cy="1376349"/>
          </a:xfrm>
          <a:prstGeom prst="ellipse">
            <a:avLst/>
          </a:prstGeom>
          <a:solidFill>
            <a:srgbClr val="FFCC99"/>
          </a:solidFill>
          <a:ln w="38100">
            <a:solidFill>
              <a:schemeClr val="tx1"/>
            </a:solidFill>
            <a:round/>
            <a:headEnd/>
            <a:tailEnd/>
          </a:ln>
        </p:spPr>
        <p:txBody>
          <a:bodyPr wrap="none" anchor="ctr"/>
          <a:lstStyle/>
          <a:p>
            <a:endParaRPr lang="en-US"/>
          </a:p>
        </p:txBody>
      </p:sp>
      <p:sp>
        <p:nvSpPr>
          <p:cNvPr id="73" name="Oval 5"/>
          <p:cNvSpPr>
            <a:spLocks noChangeArrowheads="1"/>
          </p:cNvSpPr>
          <p:nvPr/>
        </p:nvSpPr>
        <p:spPr bwMode="auto">
          <a:xfrm>
            <a:off x="6744072" y="5083636"/>
            <a:ext cx="1414024" cy="1376349"/>
          </a:xfrm>
          <a:prstGeom prst="ellipse">
            <a:avLst/>
          </a:prstGeom>
          <a:solidFill>
            <a:srgbClr val="FFCC99"/>
          </a:solidFill>
          <a:ln w="38100">
            <a:solidFill>
              <a:schemeClr val="tx1"/>
            </a:solidFill>
            <a:round/>
            <a:headEnd/>
            <a:tailEnd/>
          </a:ln>
        </p:spPr>
        <p:txBody>
          <a:bodyPr wrap="none" anchor="ctr"/>
          <a:lstStyle/>
          <a:p>
            <a:endParaRPr lang="en-US"/>
          </a:p>
        </p:txBody>
      </p:sp>
      <p:sp>
        <p:nvSpPr>
          <p:cNvPr id="74" name="Oval 5"/>
          <p:cNvSpPr>
            <a:spLocks noChangeArrowheads="1"/>
          </p:cNvSpPr>
          <p:nvPr/>
        </p:nvSpPr>
        <p:spPr bwMode="auto">
          <a:xfrm>
            <a:off x="8310496" y="3615175"/>
            <a:ext cx="1414024" cy="1376349"/>
          </a:xfrm>
          <a:prstGeom prst="ellipse">
            <a:avLst/>
          </a:prstGeom>
          <a:solidFill>
            <a:srgbClr val="FFCC99"/>
          </a:solidFill>
          <a:ln w="38100">
            <a:solidFill>
              <a:schemeClr val="tx1"/>
            </a:solidFill>
            <a:round/>
            <a:headEnd/>
            <a:tailEnd/>
          </a:ln>
        </p:spPr>
        <p:txBody>
          <a:bodyPr wrap="none" anchor="ctr"/>
          <a:lstStyle/>
          <a:p>
            <a:endParaRPr lang="en-US"/>
          </a:p>
        </p:txBody>
      </p:sp>
      <p:sp>
        <p:nvSpPr>
          <p:cNvPr id="75" name="Oval 5"/>
          <p:cNvSpPr>
            <a:spLocks noChangeArrowheads="1"/>
          </p:cNvSpPr>
          <p:nvPr/>
        </p:nvSpPr>
        <p:spPr bwMode="auto">
          <a:xfrm>
            <a:off x="8310496" y="5086732"/>
            <a:ext cx="1414024" cy="1376349"/>
          </a:xfrm>
          <a:prstGeom prst="ellipse">
            <a:avLst/>
          </a:prstGeom>
          <a:solidFill>
            <a:srgbClr val="FFCC99"/>
          </a:solidFill>
          <a:ln w="38100">
            <a:solidFill>
              <a:schemeClr val="tx1"/>
            </a:solidFill>
            <a:round/>
            <a:headEnd/>
            <a:tailEnd/>
          </a:ln>
        </p:spPr>
        <p:txBody>
          <a:bodyPr wrap="none" anchor="ctr"/>
          <a:lstStyle/>
          <a:p>
            <a:endParaRPr lang="en-US"/>
          </a:p>
        </p:txBody>
      </p:sp>
      <p:grpSp>
        <p:nvGrpSpPr>
          <p:cNvPr id="76" name="Group 91"/>
          <p:cNvGrpSpPr>
            <a:grpSpLocks/>
          </p:cNvGrpSpPr>
          <p:nvPr/>
        </p:nvGrpSpPr>
        <p:grpSpPr bwMode="auto">
          <a:xfrm>
            <a:off x="6972689" y="4164050"/>
            <a:ext cx="956790" cy="139299"/>
            <a:chOff x="1338" y="3372"/>
            <a:chExt cx="823" cy="61"/>
          </a:xfrm>
        </p:grpSpPr>
        <p:sp>
          <p:nvSpPr>
            <p:cNvPr id="77" name="AutoShape 92"/>
            <p:cNvSpPr>
              <a:spLocks noChangeArrowheads="1"/>
            </p:cNvSpPr>
            <p:nvPr/>
          </p:nvSpPr>
          <p:spPr bwMode="auto">
            <a:xfrm rot="5207639">
              <a:off x="1950" y="3196"/>
              <a:ext cx="36" cy="387"/>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78" name="AutoShape 93"/>
            <p:cNvSpPr>
              <a:spLocks noChangeArrowheads="1"/>
            </p:cNvSpPr>
            <p:nvPr/>
          </p:nvSpPr>
          <p:spPr bwMode="auto">
            <a:xfrm rot="5207639">
              <a:off x="1514" y="3221"/>
              <a:ext cx="36" cy="388"/>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79" name="Oval 94"/>
            <p:cNvSpPr>
              <a:spLocks noChangeArrowheads="1"/>
            </p:cNvSpPr>
            <p:nvPr/>
          </p:nvSpPr>
          <p:spPr bwMode="auto">
            <a:xfrm rot="5207639">
              <a:off x="1730" y="3347"/>
              <a:ext cx="55" cy="105"/>
            </a:xfrm>
            <a:prstGeom prst="ellipse">
              <a:avLst/>
            </a:prstGeom>
            <a:solidFill>
              <a:schemeClr val="accent1"/>
            </a:solidFill>
            <a:ln w="9525">
              <a:solidFill>
                <a:schemeClr val="tx1"/>
              </a:solidFill>
              <a:round/>
              <a:headEnd/>
              <a:tailEnd/>
            </a:ln>
          </p:spPr>
          <p:txBody>
            <a:bodyPr wrap="none" anchor="ctr"/>
            <a:lstStyle/>
            <a:p>
              <a:endParaRPr lang="en-US"/>
            </a:p>
          </p:txBody>
        </p:sp>
      </p:grpSp>
      <p:grpSp>
        <p:nvGrpSpPr>
          <p:cNvPr id="80" name="Group 91"/>
          <p:cNvGrpSpPr>
            <a:grpSpLocks/>
          </p:cNvGrpSpPr>
          <p:nvPr/>
        </p:nvGrpSpPr>
        <p:grpSpPr bwMode="auto">
          <a:xfrm>
            <a:off x="8539113" y="4205224"/>
            <a:ext cx="956790" cy="139299"/>
            <a:chOff x="1338" y="3372"/>
            <a:chExt cx="823" cy="61"/>
          </a:xfrm>
        </p:grpSpPr>
        <p:sp>
          <p:nvSpPr>
            <p:cNvPr id="81" name="AutoShape 92"/>
            <p:cNvSpPr>
              <a:spLocks noChangeArrowheads="1"/>
            </p:cNvSpPr>
            <p:nvPr/>
          </p:nvSpPr>
          <p:spPr bwMode="auto">
            <a:xfrm rot="5207639">
              <a:off x="1950" y="3196"/>
              <a:ext cx="36" cy="387"/>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82" name="AutoShape 93"/>
            <p:cNvSpPr>
              <a:spLocks noChangeArrowheads="1"/>
            </p:cNvSpPr>
            <p:nvPr/>
          </p:nvSpPr>
          <p:spPr bwMode="auto">
            <a:xfrm rot="5207639">
              <a:off x="1514" y="3221"/>
              <a:ext cx="36" cy="388"/>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83" name="Oval 94"/>
            <p:cNvSpPr>
              <a:spLocks noChangeArrowheads="1"/>
            </p:cNvSpPr>
            <p:nvPr/>
          </p:nvSpPr>
          <p:spPr bwMode="auto">
            <a:xfrm rot="5207639">
              <a:off x="1730" y="3347"/>
              <a:ext cx="55" cy="105"/>
            </a:xfrm>
            <a:prstGeom prst="ellipse">
              <a:avLst/>
            </a:prstGeom>
            <a:solidFill>
              <a:schemeClr val="accent1"/>
            </a:solidFill>
            <a:ln w="9525">
              <a:solidFill>
                <a:schemeClr val="tx1"/>
              </a:solidFill>
              <a:round/>
              <a:headEnd/>
              <a:tailEnd/>
            </a:ln>
          </p:spPr>
          <p:txBody>
            <a:bodyPr wrap="none" anchor="ctr"/>
            <a:lstStyle/>
            <a:p>
              <a:endParaRPr lang="en-US"/>
            </a:p>
          </p:txBody>
        </p:sp>
      </p:grpSp>
      <p:grpSp>
        <p:nvGrpSpPr>
          <p:cNvPr id="84" name="Group 91"/>
          <p:cNvGrpSpPr>
            <a:grpSpLocks/>
          </p:cNvGrpSpPr>
          <p:nvPr/>
        </p:nvGrpSpPr>
        <p:grpSpPr bwMode="auto">
          <a:xfrm>
            <a:off x="8537167" y="5700313"/>
            <a:ext cx="956790" cy="139299"/>
            <a:chOff x="1338" y="3372"/>
            <a:chExt cx="823" cy="61"/>
          </a:xfrm>
        </p:grpSpPr>
        <p:sp>
          <p:nvSpPr>
            <p:cNvPr id="85" name="AutoShape 92"/>
            <p:cNvSpPr>
              <a:spLocks noChangeArrowheads="1"/>
            </p:cNvSpPr>
            <p:nvPr/>
          </p:nvSpPr>
          <p:spPr bwMode="auto">
            <a:xfrm rot="5207639">
              <a:off x="1950" y="3196"/>
              <a:ext cx="36" cy="387"/>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86" name="AutoShape 93"/>
            <p:cNvSpPr>
              <a:spLocks noChangeArrowheads="1"/>
            </p:cNvSpPr>
            <p:nvPr/>
          </p:nvSpPr>
          <p:spPr bwMode="auto">
            <a:xfrm rot="5207639">
              <a:off x="1514" y="3221"/>
              <a:ext cx="36" cy="388"/>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87" name="Oval 94"/>
            <p:cNvSpPr>
              <a:spLocks noChangeArrowheads="1"/>
            </p:cNvSpPr>
            <p:nvPr/>
          </p:nvSpPr>
          <p:spPr bwMode="auto">
            <a:xfrm rot="5207639">
              <a:off x="1730" y="3347"/>
              <a:ext cx="55" cy="105"/>
            </a:xfrm>
            <a:prstGeom prst="ellipse">
              <a:avLst/>
            </a:prstGeom>
            <a:solidFill>
              <a:schemeClr val="accent1"/>
            </a:solidFill>
            <a:ln w="9525">
              <a:solidFill>
                <a:schemeClr val="tx1"/>
              </a:solidFill>
              <a:round/>
              <a:headEnd/>
              <a:tailEnd/>
            </a:ln>
          </p:spPr>
          <p:txBody>
            <a:bodyPr wrap="none" anchor="ctr"/>
            <a:lstStyle/>
            <a:p>
              <a:endParaRPr lang="en-US"/>
            </a:p>
          </p:txBody>
        </p:sp>
      </p:grpSp>
      <p:grpSp>
        <p:nvGrpSpPr>
          <p:cNvPr id="88" name="Group 91"/>
          <p:cNvGrpSpPr>
            <a:grpSpLocks/>
          </p:cNvGrpSpPr>
          <p:nvPr/>
        </p:nvGrpSpPr>
        <p:grpSpPr bwMode="auto">
          <a:xfrm>
            <a:off x="6947315" y="5694718"/>
            <a:ext cx="956790" cy="139299"/>
            <a:chOff x="1338" y="3372"/>
            <a:chExt cx="823" cy="61"/>
          </a:xfrm>
        </p:grpSpPr>
        <p:sp>
          <p:nvSpPr>
            <p:cNvPr id="89" name="AutoShape 92"/>
            <p:cNvSpPr>
              <a:spLocks noChangeArrowheads="1"/>
            </p:cNvSpPr>
            <p:nvPr/>
          </p:nvSpPr>
          <p:spPr bwMode="auto">
            <a:xfrm rot="5207639">
              <a:off x="1950" y="3196"/>
              <a:ext cx="36" cy="387"/>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90" name="AutoShape 93"/>
            <p:cNvSpPr>
              <a:spLocks noChangeArrowheads="1"/>
            </p:cNvSpPr>
            <p:nvPr/>
          </p:nvSpPr>
          <p:spPr bwMode="auto">
            <a:xfrm rot="5207639">
              <a:off x="1514" y="3221"/>
              <a:ext cx="36" cy="388"/>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91" name="Oval 94"/>
            <p:cNvSpPr>
              <a:spLocks noChangeArrowheads="1"/>
            </p:cNvSpPr>
            <p:nvPr/>
          </p:nvSpPr>
          <p:spPr bwMode="auto">
            <a:xfrm rot="5207639">
              <a:off x="1730" y="3347"/>
              <a:ext cx="55" cy="105"/>
            </a:xfrm>
            <a:prstGeom prst="ellipse">
              <a:avLst/>
            </a:prstGeom>
            <a:solidFill>
              <a:schemeClr val="accent1"/>
            </a:solidFill>
            <a:ln w="9525">
              <a:solidFill>
                <a:schemeClr val="tx1"/>
              </a:solidFill>
              <a:round/>
              <a:headEnd/>
              <a:tailEnd/>
            </a:ln>
          </p:spPr>
          <p:txBody>
            <a:bodyPr wrap="none" anchor="ctr"/>
            <a:lstStyle/>
            <a:p>
              <a:endParaRPr lang="en-US"/>
            </a:p>
          </p:txBody>
        </p:sp>
      </p:grpSp>
      <p:cxnSp>
        <p:nvCxnSpPr>
          <p:cNvPr id="93" name="Straight Arrow Connector 92"/>
          <p:cNvCxnSpPr/>
          <p:nvPr/>
        </p:nvCxnSpPr>
        <p:spPr>
          <a:xfrm flipV="1">
            <a:off x="3791744" y="4796367"/>
            <a:ext cx="504056" cy="13201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a:off x="3791744" y="5276334"/>
            <a:ext cx="504056" cy="16889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p:nvPr/>
        </p:nvCxnSpPr>
        <p:spPr>
          <a:xfrm>
            <a:off x="5798460" y="5879401"/>
            <a:ext cx="859660" cy="7983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a:off x="5833947" y="4491427"/>
            <a:ext cx="859660" cy="7983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p:nvPr/>
        </p:nvCxnSpPr>
        <p:spPr>
          <a:xfrm flipV="1">
            <a:off x="5856526" y="4201908"/>
            <a:ext cx="743531" cy="15516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flipV="1">
            <a:off x="5798461" y="5562431"/>
            <a:ext cx="743531" cy="15516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4814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barn(inVertical)">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par>
                                <p:cTn id="26" presetID="10" presetClass="entr" presetSubtype="0" fill="hold" nodeType="with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par>
                                <p:cTn id="29" presetID="10" presetClass="entr" presetSubtype="0" fill="hold" nodeType="with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fade">
                                      <p:cBhvr>
                                        <p:cTn id="31" dur="500"/>
                                        <p:tgtEl>
                                          <p:spTgt spid="52"/>
                                        </p:tgtEl>
                                      </p:cBhvr>
                                    </p:animEffect>
                                  </p:childTnLst>
                                </p:cTn>
                              </p:par>
                              <p:par>
                                <p:cTn id="32" presetID="10" presetClass="entr" presetSubtype="0" fill="hold" nodeType="withEffect">
                                  <p:stCondLst>
                                    <p:cond delay="0"/>
                                  </p:stCondLst>
                                  <p:childTnLst>
                                    <p:set>
                                      <p:cBhvr>
                                        <p:cTn id="33" dur="1" fill="hold">
                                          <p:stCondLst>
                                            <p:cond delay="0"/>
                                          </p:stCondLst>
                                        </p:cTn>
                                        <p:tgtEl>
                                          <p:spTgt spid="93"/>
                                        </p:tgtEl>
                                        <p:attrNameLst>
                                          <p:attrName>style.visibility</p:attrName>
                                        </p:attrNameLst>
                                      </p:cBhvr>
                                      <p:to>
                                        <p:strVal val="visible"/>
                                      </p:to>
                                    </p:set>
                                    <p:animEffect transition="in" filter="fade">
                                      <p:cBhvr>
                                        <p:cTn id="34" dur="500"/>
                                        <p:tgtEl>
                                          <p:spTgt spid="93"/>
                                        </p:tgtEl>
                                      </p:cBhvr>
                                    </p:animEffect>
                                  </p:childTnLst>
                                </p:cTn>
                              </p:par>
                              <p:par>
                                <p:cTn id="35" presetID="10" presetClass="entr" presetSubtype="0" fill="hold" nodeType="withEffect">
                                  <p:stCondLst>
                                    <p:cond delay="0"/>
                                  </p:stCondLst>
                                  <p:childTnLst>
                                    <p:set>
                                      <p:cBhvr>
                                        <p:cTn id="36" dur="1" fill="hold">
                                          <p:stCondLst>
                                            <p:cond delay="0"/>
                                          </p:stCondLst>
                                        </p:cTn>
                                        <p:tgtEl>
                                          <p:spTgt spid="95"/>
                                        </p:tgtEl>
                                        <p:attrNameLst>
                                          <p:attrName>style.visibility</p:attrName>
                                        </p:attrNameLst>
                                      </p:cBhvr>
                                      <p:to>
                                        <p:strVal val="visible"/>
                                      </p:to>
                                    </p:set>
                                    <p:animEffect transition="in" filter="fade">
                                      <p:cBhvr>
                                        <p:cTn id="37" dur="500"/>
                                        <p:tgtEl>
                                          <p:spTgt spid="9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fade">
                                      <p:cBhvr>
                                        <p:cTn id="42" dur="500"/>
                                        <p:tgtEl>
                                          <p:spTgt spid="58"/>
                                        </p:tgtEl>
                                      </p:cBhvr>
                                    </p:animEffect>
                                  </p:childTnLst>
                                </p:cTn>
                              </p:par>
                              <p:par>
                                <p:cTn id="43" presetID="10" presetClass="entr" presetSubtype="0" fill="hold" nodeType="with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fade">
                                      <p:cBhvr>
                                        <p:cTn id="45" dur="500"/>
                                        <p:tgtEl>
                                          <p:spTgt spid="6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fade">
                                      <p:cBhvr>
                                        <p:cTn id="48" dur="500"/>
                                        <p:tgtEl>
                                          <p:spTgt spid="59"/>
                                        </p:tgtEl>
                                      </p:cBhvr>
                                    </p:animEffect>
                                  </p:childTnLst>
                                </p:cTn>
                              </p:par>
                              <p:par>
                                <p:cTn id="49" presetID="10" presetClass="entr" presetSubtype="0" fill="hold" nodeType="withEffect">
                                  <p:stCondLst>
                                    <p:cond delay="0"/>
                                  </p:stCondLst>
                                  <p:childTnLst>
                                    <p:set>
                                      <p:cBhvr>
                                        <p:cTn id="50" dur="1" fill="hold">
                                          <p:stCondLst>
                                            <p:cond delay="0"/>
                                          </p:stCondLst>
                                        </p:cTn>
                                        <p:tgtEl>
                                          <p:spTgt spid="66"/>
                                        </p:tgtEl>
                                        <p:attrNameLst>
                                          <p:attrName>style.visibility</p:attrName>
                                        </p:attrNameLst>
                                      </p:cBhvr>
                                      <p:to>
                                        <p:strVal val="visible"/>
                                      </p:to>
                                    </p:set>
                                    <p:animEffect transition="in" filter="fade">
                                      <p:cBhvr>
                                        <p:cTn id="51" dur="500"/>
                                        <p:tgtEl>
                                          <p:spTgt spid="66"/>
                                        </p:tgtEl>
                                      </p:cBhvr>
                                    </p:animEffect>
                                  </p:childTnLst>
                                </p:cTn>
                              </p:par>
                              <p:par>
                                <p:cTn id="52" presetID="10" presetClass="entr" presetSubtype="0" fill="hold" nodeType="withEffect">
                                  <p:stCondLst>
                                    <p:cond delay="0"/>
                                  </p:stCondLst>
                                  <p:childTnLst>
                                    <p:set>
                                      <p:cBhvr>
                                        <p:cTn id="53" dur="1" fill="hold">
                                          <p:stCondLst>
                                            <p:cond delay="0"/>
                                          </p:stCondLst>
                                        </p:cTn>
                                        <p:tgtEl>
                                          <p:spTgt spid="100"/>
                                        </p:tgtEl>
                                        <p:attrNameLst>
                                          <p:attrName>style.visibility</p:attrName>
                                        </p:attrNameLst>
                                      </p:cBhvr>
                                      <p:to>
                                        <p:strVal val="visible"/>
                                      </p:to>
                                    </p:set>
                                    <p:animEffect transition="in" filter="fade">
                                      <p:cBhvr>
                                        <p:cTn id="54" dur="500"/>
                                        <p:tgtEl>
                                          <p:spTgt spid="100"/>
                                        </p:tgtEl>
                                      </p:cBhvr>
                                    </p:animEffect>
                                  </p:childTnLst>
                                </p:cTn>
                              </p:par>
                              <p:par>
                                <p:cTn id="55" presetID="10" presetClass="entr" presetSubtype="0" fill="hold" nodeType="withEffect">
                                  <p:stCondLst>
                                    <p:cond delay="0"/>
                                  </p:stCondLst>
                                  <p:childTnLst>
                                    <p:set>
                                      <p:cBhvr>
                                        <p:cTn id="56" dur="1" fill="hold">
                                          <p:stCondLst>
                                            <p:cond delay="0"/>
                                          </p:stCondLst>
                                        </p:cTn>
                                        <p:tgtEl>
                                          <p:spTgt spid="99"/>
                                        </p:tgtEl>
                                        <p:attrNameLst>
                                          <p:attrName>style.visibility</p:attrName>
                                        </p:attrNameLst>
                                      </p:cBhvr>
                                      <p:to>
                                        <p:strVal val="visible"/>
                                      </p:to>
                                    </p:set>
                                    <p:animEffect transition="in" filter="fade">
                                      <p:cBhvr>
                                        <p:cTn id="57" dur="500"/>
                                        <p:tgtEl>
                                          <p:spTgt spid="99"/>
                                        </p:tgtEl>
                                      </p:cBhvr>
                                    </p:animEffect>
                                  </p:childTnLst>
                                </p:cTn>
                              </p:par>
                              <p:par>
                                <p:cTn id="58" presetID="10" presetClass="entr" presetSubtype="0" fill="hold" nodeType="withEffect">
                                  <p:stCondLst>
                                    <p:cond delay="0"/>
                                  </p:stCondLst>
                                  <p:childTnLst>
                                    <p:set>
                                      <p:cBhvr>
                                        <p:cTn id="59" dur="1" fill="hold">
                                          <p:stCondLst>
                                            <p:cond delay="0"/>
                                          </p:stCondLst>
                                        </p:cTn>
                                        <p:tgtEl>
                                          <p:spTgt spid="102"/>
                                        </p:tgtEl>
                                        <p:attrNameLst>
                                          <p:attrName>style.visibility</p:attrName>
                                        </p:attrNameLst>
                                      </p:cBhvr>
                                      <p:to>
                                        <p:strVal val="visible"/>
                                      </p:to>
                                    </p:set>
                                    <p:animEffect transition="in" filter="fade">
                                      <p:cBhvr>
                                        <p:cTn id="60" dur="500"/>
                                        <p:tgtEl>
                                          <p:spTgt spid="102"/>
                                        </p:tgtEl>
                                      </p:cBhvr>
                                    </p:animEffect>
                                  </p:childTnLst>
                                </p:cTn>
                              </p:par>
                              <p:par>
                                <p:cTn id="61" presetID="10" presetClass="entr" presetSubtype="0" fill="hold" nodeType="withEffect">
                                  <p:stCondLst>
                                    <p:cond delay="0"/>
                                  </p:stCondLst>
                                  <p:childTnLst>
                                    <p:set>
                                      <p:cBhvr>
                                        <p:cTn id="62" dur="1" fill="hold">
                                          <p:stCondLst>
                                            <p:cond delay="0"/>
                                          </p:stCondLst>
                                        </p:cTn>
                                        <p:tgtEl>
                                          <p:spTgt spid="97"/>
                                        </p:tgtEl>
                                        <p:attrNameLst>
                                          <p:attrName>style.visibility</p:attrName>
                                        </p:attrNameLst>
                                      </p:cBhvr>
                                      <p:to>
                                        <p:strVal val="visible"/>
                                      </p:to>
                                    </p:set>
                                    <p:animEffect transition="in" filter="fade">
                                      <p:cBhvr>
                                        <p:cTn id="63" dur="500"/>
                                        <p:tgtEl>
                                          <p:spTgt spid="97"/>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2"/>
                                        </p:tgtEl>
                                        <p:attrNameLst>
                                          <p:attrName>style.visibility</p:attrName>
                                        </p:attrNameLst>
                                      </p:cBhvr>
                                      <p:to>
                                        <p:strVal val="visible"/>
                                      </p:to>
                                    </p:set>
                                    <p:animEffect transition="in" filter="fade">
                                      <p:cBhvr>
                                        <p:cTn id="66" dur="500"/>
                                        <p:tgtEl>
                                          <p:spTgt spid="7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73"/>
                                        </p:tgtEl>
                                        <p:attrNameLst>
                                          <p:attrName>style.visibility</p:attrName>
                                        </p:attrNameLst>
                                      </p:cBhvr>
                                      <p:to>
                                        <p:strVal val="visible"/>
                                      </p:to>
                                    </p:set>
                                    <p:animEffect transition="in" filter="fade">
                                      <p:cBhvr>
                                        <p:cTn id="69" dur="500"/>
                                        <p:tgtEl>
                                          <p:spTgt spid="7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74"/>
                                        </p:tgtEl>
                                        <p:attrNameLst>
                                          <p:attrName>style.visibility</p:attrName>
                                        </p:attrNameLst>
                                      </p:cBhvr>
                                      <p:to>
                                        <p:strVal val="visible"/>
                                      </p:to>
                                    </p:set>
                                    <p:animEffect transition="in" filter="fade">
                                      <p:cBhvr>
                                        <p:cTn id="72" dur="500"/>
                                        <p:tgtEl>
                                          <p:spTgt spid="7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fade">
                                      <p:cBhvr>
                                        <p:cTn id="75" dur="500"/>
                                        <p:tgtEl>
                                          <p:spTgt spid="75"/>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76"/>
                                        </p:tgtEl>
                                        <p:attrNameLst>
                                          <p:attrName>style.visibility</p:attrName>
                                        </p:attrNameLst>
                                      </p:cBhvr>
                                      <p:to>
                                        <p:strVal val="visible"/>
                                      </p:to>
                                    </p:set>
                                    <p:animEffect transition="in" filter="fade">
                                      <p:cBhvr>
                                        <p:cTn id="80" dur="500"/>
                                        <p:tgtEl>
                                          <p:spTgt spid="76"/>
                                        </p:tgtEl>
                                      </p:cBhvr>
                                    </p:animEffect>
                                  </p:childTnLst>
                                </p:cTn>
                              </p:par>
                              <p:par>
                                <p:cTn id="81" presetID="10" presetClass="entr" presetSubtype="0" fill="hold" nodeType="withEffect">
                                  <p:stCondLst>
                                    <p:cond delay="0"/>
                                  </p:stCondLst>
                                  <p:childTnLst>
                                    <p:set>
                                      <p:cBhvr>
                                        <p:cTn id="82" dur="1" fill="hold">
                                          <p:stCondLst>
                                            <p:cond delay="0"/>
                                          </p:stCondLst>
                                        </p:cTn>
                                        <p:tgtEl>
                                          <p:spTgt spid="80"/>
                                        </p:tgtEl>
                                        <p:attrNameLst>
                                          <p:attrName>style.visibility</p:attrName>
                                        </p:attrNameLst>
                                      </p:cBhvr>
                                      <p:to>
                                        <p:strVal val="visible"/>
                                      </p:to>
                                    </p:set>
                                    <p:animEffect transition="in" filter="fade">
                                      <p:cBhvr>
                                        <p:cTn id="83" dur="500"/>
                                        <p:tgtEl>
                                          <p:spTgt spid="80"/>
                                        </p:tgtEl>
                                      </p:cBhvr>
                                    </p:animEffect>
                                  </p:childTnLst>
                                </p:cTn>
                              </p:par>
                              <p:par>
                                <p:cTn id="84" presetID="10" presetClass="entr" presetSubtype="0" fill="hold" nodeType="withEffect">
                                  <p:stCondLst>
                                    <p:cond delay="0"/>
                                  </p:stCondLst>
                                  <p:childTnLst>
                                    <p:set>
                                      <p:cBhvr>
                                        <p:cTn id="85" dur="1" fill="hold">
                                          <p:stCondLst>
                                            <p:cond delay="0"/>
                                          </p:stCondLst>
                                        </p:cTn>
                                        <p:tgtEl>
                                          <p:spTgt spid="84"/>
                                        </p:tgtEl>
                                        <p:attrNameLst>
                                          <p:attrName>style.visibility</p:attrName>
                                        </p:attrNameLst>
                                      </p:cBhvr>
                                      <p:to>
                                        <p:strVal val="visible"/>
                                      </p:to>
                                    </p:set>
                                    <p:animEffect transition="in" filter="fade">
                                      <p:cBhvr>
                                        <p:cTn id="86" dur="500"/>
                                        <p:tgtEl>
                                          <p:spTgt spid="84"/>
                                        </p:tgtEl>
                                      </p:cBhvr>
                                    </p:animEffect>
                                  </p:childTnLst>
                                </p:cTn>
                              </p:par>
                              <p:par>
                                <p:cTn id="87" presetID="10" presetClass="entr" presetSubtype="0" fill="hold" nodeType="withEffect">
                                  <p:stCondLst>
                                    <p:cond delay="0"/>
                                  </p:stCondLst>
                                  <p:childTnLst>
                                    <p:set>
                                      <p:cBhvr>
                                        <p:cTn id="88" dur="1" fill="hold">
                                          <p:stCondLst>
                                            <p:cond delay="0"/>
                                          </p:stCondLst>
                                        </p:cTn>
                                        <p:tgtEl>
                                          <p:spTgt spid="88"/>
                                        </p:tgtEl>
                                        <p:attrNameLst>
                                          <p:attrName>style.visibility</p:attrName>
                                        </p:attrNameLst>
                                      </p:cBhvr>
                                      <p:to>
                                        <p:strVal val="visible"/>
                                      </p:to>
                                    </p:set>
                                    <p:animEffect transition="in" filter="fade">
                                      <p:cBhvr>
                                        <p:cTn id="89"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58" grpId="0" animBg="1"/>
      <p:bldP spid="59" grpId="0" animBg="1"/>
      <p:bldP spid="72" grpId="0" animBg="1"/>
      <p:bldP spid="73" grpId="0" animBg="1"/>
      <p:bldP spid="74" grpId="0" animBg="1"/>
      <p:bldP spid="7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Stages of meiosis</a:t>
            </a:r>
          </a:p>
        </p:txBody>
      </p:sp>
      <p:sp>
        <p:nvSpPr>
          <p:cNvPr id="3" name="Content Placeholder 2"/>
          <p:cNvSpPr>
            <a:spLocks noGrp="1"/>
          </p:cNvSpPr>
          <p:nvPr>
            <p:ph idx="1"/>
          </p:nvPr>
        </p:nvSpPr>
        <p:spPr/>
        <p:txBody>
          <a:bodyPr/>
          <a:lstStyle/>
          <a:p>
            <a:pPr marL="0" indent="0">
              <a:buNone/>
            </a:pPr>
            <a:r>
              <a:rPr lang="en-GB" dirty="0"/>
              <a:t>Meiosis involves the formation of 4 daughter cells. This requires 2 divisions of the cell.</a:t>
            </a:r>
          </a:p>
          <a:p>
            <a:pPr marL="0" indent="0">
              <a:buNone/>
            </a:pPr>
            <a:endParaRPr lang="en-GB" dirty="0"/>
          </a:p>
          <a:p>
            <a:pPr marL="0" indent="0">
              <a:buNone/>
            </a:pPr>
            <a:r>
              <a:rPr lang="en-GB" dirty="0">
                <a:solidFill>
                  <a:srgbClr val="FF0000"/>
                </a:solidFill>
              </a:rPr>
              <a:t>Meiosis 1</a:t>
            </a:r>
            <a:r>
              <a:rPr lang="en-GB" dirty="0"/>
              <a:t> – first division takes place</a:t>
            </a:r>
          </a:p>
          <a:p>
            <a:pPr marL="0" indent="0">
              <a:buNone/>
            </a:pPr>
            <a:r>
              <a:rPr lang="en-GB" dirty="0">
                <a:solidFill>
                  <a:srgbClr val="00B0F0"/>
                </a:solidFill>
              </a:rPr>
              <a:t>Meiosis 2</a:t>
            </a:r>
            <a:r>
              <a:rPr lang="en-GB" dirty="0"/>
              <a:t> – second division takes place</a:t>
            </a:r>
          </a:p>
        </p:txBody>
      </p:sp>
    </p:spTree>
    <p:extLst>
      <p:ext uri="{BB962C8B-B14F-4D97-AF65-F5344CB8AC3E}">
        <p14:creationId xmlns:p14="http://schemas.microsoft.com/office/powerpoint/2010/main" val="3294340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arn(inVertical)">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Why?</a:t>
            </a:r>
          </a:p>
        </p:txBody>
      </p:sp>
      <p:sp>
        <p:nvSpPr>
          <p:cNvPr id="3" name="Content Placeholder 2"/>
          <p:cNvSpPr>
            <a:spLocks noGrp="1"/>
          </p:cNvSpPr>
          <p:nvPr>
            <p:ph idx="1"/>
          </p:nvPr>
        </p:nvSpPr>
        <p:spPr/>
        <p:txBody>
          <a:bodyPr/>
          <a:lstStyle/>
          <a:p>
            <a:r>
              <a:rPr lang="en-GB" dirty="0"/>
              <a:t>Mitosis gives daughter cells with the same chromosome number. </a:t>
            </a:r>
          </a:p>
          <a:p>
            <a:endParaRPr lang="en-GB" dirty="0"/>
          </a:p>
          <a:p>
            <a:r>
              <a:rPr lang="en-GB" dirty="0"/>
              <a:t>If we made sperm/eggs by mitosis, when the sperm and egg meet, what would be the number of chromosomes in one cell?</a:t>
            </a:r>
          </a:p>
          <a:p>
            <a:pPr marL="0" indent="0">
              <a:buNone/>
            </a:pPr>
            <a:r>
              <a:rPr lang="en-GB" dirty="0">
                <a:solidFill>
                  <a:srgbClr val="7030A0"/>
                </a:solidFill>
              </a:rPr>
              <a:t>46 + 46 = 92</a:t>
            </a:r>
          </a:p>
        </p:txBody>
      </p:sp>
    </p:spTree>
    <p:extLst>
      <p:ext uri="{BB962C8B-B14F-4D97-AF65-F5344CB8AC3E}">
        <p14:creationId xmlns:p14="http://schemas.microsoft.com/office/powerpoint/2010/main" val="3280744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7528" y="557808"/>
            <a:ext cx="3754760" cy="1143000"/>
          </a:xfrm>
        </p:spPr>
        <p:txBody>
          <a:bodyPr/>
          <a:lstStyle/>
          <a:p>
            <a:r>
              <a:rPr lang="en-GB" b="1" u="sng" dirty="0">
                <a:solidFill>
                  <a:srgbClr val="FF0000"/>
                </a:solidFill>
              </a:rPr>
              <a:t>Meiosis I</a:t>
            </a:r>
          </a:p>
        </p:txBody>
      </p:sp>
      <p:sp>
        <p:nvSpPr>
          <p:cNvPr id="3" name="Content Placeholder 2"/>
          <p:cNvSpPr>
            <a:spLocks noGrp="1"/>
          </p:cNvSpPr>
          <p:nvPr>
            <p:ph idx="1"/>
          </p:nvPr>
        </p:nvSpPr>
        <p:spPr>
          <a:xfrm>
            <a:off x="2053208" y="1999382"/>
            <a:ext cx="3610744" cy="4525963"/>
          </a:xfrm>
        </p:spPr>
        <p:txBody>
          <a:bodyPr>
            <a:normAutofit/>
          </a:bodyPr>
          <a:lstStyle/>
          <a:p>
            <a:r>
              <a:rPr lang="en-GB" dirty="0"/>
              <a:t>Interphase (pre meiosis)</a:t>
            </a:r>
          </a:p>
          <a:p>
            <a:r>
              <a:rPr lang="en-GB" dirty="0"/>
              <a:t>Prophase I</a:t>
            </a:r>
          </a:p>
          <a:p>
            <a:r>
              <a:rPr lang="en-GB" dirty="0"/>
              <a:t>Metaphase I</a:t>
            </a:r>
          </a:p>
          <a:p>
            <a:r>
              <a:rPr lang="en-GB" dirty="0"/>
              <a:t>Anaphase I</a:t>
            </a:r>
          </a:p>
          <a:p>
            <a:r>
              <a:rPr lang="en-GB" dirty="0"/>
              <a:t>Telophase I</a:t>
            </a:r>
          </a:p>
        </p:txBody>
      </p:sp>
      <p:sp>
        <p:nvSpPr>
          <p:cNvPr id="4" name="Title 1"/>
          <p:cNvSpPr txBox="1">
            <a:spLocks/>
          </p:cNvSpPr>
          <p:nvPr/>
        </p:nvSpPr>
        <p:spPr>
          <a:xfrm>
            <a:off x="6240016" y="548680"/>
            <a:ext cx="375476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b="1" u="sng" dirty="0">
                <a:solidFill>
                  <a:srgbClr val="00B0F0"/>
                </a:solidFill>
              </a:rPr>
              <a:t>Meiosis II</a:t>
            </a:r>
          </a:p>
        </p:txBody>
      </p:sp>
      <p:sp>
        <p:nvSpPr>
          <p:cNvPr id="5" name="Content Placeholder 2"/>
          <p:cNvSpPr txBox="1">
            <a:spLocks/>
          </p:cNvSpPr>
          <p:nvPr/>
        </p:nvSpPr>
        <p:spPr>
          <a:xfrm>
            <a:off x="6301680" y="1916833"/>
            <a:ext cx="3610744"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800" dirty="0"/>
              <a:t>Prophase II</a:t>
            </a:r>
          </a:p>
          <a:p>
            <a:r>
              <a:rPr lang="en-GB" sz="2800" dirty="0"/>
              <a:t>Metaphase II</a:t>
            </a:r>
          </a:p>
          <a:p>
            <a:r>
              <a:rPr lang="en-GB" sz="2800" dirty="0"/>
              <a:t>Anaphase II</a:t>
            </a:r>
          </a:p>
          <a:p>
            <a:r>
              <a:rPr lang="en-GB" sz="2800" dirty="0"/>
              <a:t>Telophase II</a:t>
            </a:r>
          </a:p>
          <a:p>
            <a:endParaRPr lang="en-GB" sz="2800" dirty="0"/>
          </a:p>
          <a:p>
            <a:r>
              <a:rPr lang="en-GB" sz="2800" dirty="0"/>
              <a:t>Followed by cytokinesis</a:t>
            </a:r>
          </a:p>
        </p:txBody>
      </p:sp>
      <p:sp>
        <p:nvSpPr>
          <p:cNvPr id="6" name="Rectangle 5"/>
          <p:cNvSpPr/>
          <p:nvPr/>
        </p:nvSpPr>
        <p:spPr>
          <a:xfrm>
            <a:off x="1919536" y="620688"/>
            <a:ext cx="4032448" cy="568863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6090828" y="620688"/>
            <a:ext cx="4032448" cy="5688632"/>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34742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barn(inVertical)">
                                      <p:cBhvr>
                                        <p:cTn id="15" dur="500"/>
                                        <p:tgtEl>
                                          <p:spTgt spid="3">
                                            <p:txEl>
                                              <p:pRg st="0" end="0"/>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arn(inVertical)">
                                      <p:cBhvr>
                                        <p:cTn id="18" dur="500"/>
                                        <p:tgtEl>
                                          <p:spTgt spid="3">
                                            <p:txEl>
                                              <p:pRg st="1" end="1"/>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barn(inVertical)">
                                      <p:cBhvr>
                                        <p:cTn id="21" dur="500"/>
                                        <p:tgtEl>
                                          <p:spTgt spid="3">
                                            <p:txEl>
                                              <p:pRg st="2" end="2"/>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barn(inVertical)">
                                      <p:cBhvr>
                                        <p:cTn id="24" dur="500"/>
                                        <p:tgtEl>
                                          <p:spTgt spid="3">
                                            <p:txEl>
                                              <p:pRg st="3" end="3"/>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barn(inVertical)">
                                      <p:cBhvr>
                                        <p:cTn id="32" dur="500"/>
                                        <p:tgtEl>
                                          <p:spTgt spid="4"/>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arn(inVertical)">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barn(inVertical)">
                                      <p:cBhvr>
                                        <p:cTn id="4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GB">
                <a:latin typeface="Comic Sans MS" charset="0"/>
              </a:rPr>
              <a:t>Meiosis I</a:t>
            </a:r>
          </a:p>
        </p:txBody>
      </p:sp>
      <p:sp>
        <p:nvSpPr>
          <p:cNvPr id="1028" name="Rectangle 3"/>
          <p:cNvSpPr>
            <a:spLocks noGrp="1" noChangeArrowheads="1"/>
          </p:cNvSpPr>
          <p:nvPr>
            <p:ph type="body" sz="half" idx="1"/>
          </p:nvPr>
        </p:nvSpPr>
        <p:spPr>
          <a:xfrm>
            <a:off x="1981200" y="1600201"/>
            <a:ext cx="7931150" cy="4525963"/>
          </a:xfrm>
        </p:spPr>
        <p:txBody>
          <a:bodyPr/>
          <a:lstStyle/>
          <a:p>
            <a:pPr marL="0" indent="0">
              <a:buNone/>
            </a:pPr>
            <a:endParaRPr lang="en-GB" u="sng" dirty="0">
              <a:latin typeface="Arial" charset="0"/>
            </a:endParaRPr>
          </a:p>
          <a:p>
            <a:pPr eaLnBrk="1" hangingPunct="1">
              <a:buFontTx/>
              <a:buNone/>
            </a:pPr>
            <a:r>
              <a:rPr lang="en-GB" u="sng" dirty="0">
                <a:latin typeface="Comic Sans MS" charset="0"/>
              </a:rPr>
              <a:t>Interphase</a:t>
            </a:r>
          </a:p>
          <a:p>
            <a:r>
              <a:rPr lang="en-GB" dirty="0"/>
              <a:t>Chromosomes are dispersed (so not visible)</a:t>
            </a:r>
          </a:p>
          <a:p>
            <a:r>
              <a:rPr lang="en-GB" dirty="0"/>
              <a:t>Each chromosome replicates.</a:t>
            </a:r>
          </a:p>
          <a:p>
            <a:r>
              <a:rPr lang="en-GB" dirty="0"/>
              <a:t>Chromosomes made of 2 sister chromatids, joined at centromere.</a:t>
            </a:r>
          </a:p>
          <a:p>
            <a:pPr eaLnBrk="1" hangingPunct="1">
              <a:buFontTx/>
              <a:buNone/>
            </a:pPr>
            <a:endParaRPr lang="en-GB" u="sng" dirty="0">
              <a:latin typeface="Comic Sans MS" charset="0"/>
            </a:endParaRPr>
          </a:p>
        </p:txBody>
      </p:sp>
      <p:graphicFrame>
        <p:nvGraphicFramePr>
          <p:cNvPr id="1026" name="Object 4"/>
          <p:cNvGraphicFramePr>
            <a:graphicFrameLocks noGrp="1" noChangeAspect="1"/>
          </p:cNvGraphicFramePr>
          <p:nvPr>
            <p:ph sz="half" idx="2"/>
            <p:extLst>
              <p:ext uri="{D42A27DB-BD31-4B8C-83A1-F6EECF244321}">
                <p14:modId xmlns:p14="http://schemas.microsoft.com/office/powerpoint/2010/main" val="3751441270"/>
              </p:ext>
            </p:extLst>
          </p:nvPr>
        </p:nvGraphicFramePr>
        <p:xfrm>
          <a:off x="8914656" y="4116004"/>
          <a:ext cx="2592288" cy="2467358"/>
        </p:xfrm>
        <a:graphic>
          <a:graphicData uri="http://schemas.openxmlformats.org/presentationml/2006/ole">
            <mc:AlternateContent xmlns:mc="http://schemas.openxmlformats.org/markup-compatibility/2006">
              <mc:Choice xmlns:v="urn:schemas-microsoft-com:vml" Requires="v">
                <p:oleObj spid="_x0000_s1068" name="Bitmap Image" r:id="rId3" imgW="1580952" imgH="1504762" progId="PBrush">
                  <p:embed/>
                </p:oleObj>
              </mc:Choice>
              <mc:Fallback>
                <p:oleObj name="Bitmap Image" r:id="rId3" imgW="1580952" imgH="1504762" progId="PBrush">
                  <p:embed/>
                  <p:pic>
                    <p:nvPicPr>
                      <p:cNvPr id="102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14656" y="4116004"/>
                        <a:ext cx="2592288" cy="2467358"/>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1949192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body" sz="half" idx="1"/>
          </p:nvPr>
        </p:nvSpPr>
        <p:spPr>
          <a:xfrm>
            <a:off x="339791" y="440457"/>
            <a:ext cx="5744870" cy="5977086"/>
          </a:xfrm>
        </p:spPr>
        <p:txBody>
          <a:bodyPr>
            <a:normAutofit/>
          </a:bodyPr>
          <a:lstStyle/>
          <a:p>
            <a:pPr eaLnBrk="1" hangingPunct="1">
              <a:buFontTx/>
              <a:buNone/>
            </a:pPr>
            <a:r>
              <a:rPr lang="en-GB" u="sng" dirty="0">
                <a:latin typeface="Comic Sans MS" charset="0"/>
              </a:rPr>
              <a:t>Prophase I</a:t>
            </a:r>
          </a:p>
          <a:p>
            <a:r>
              <a:rPr lang="en-GB" dirty="0"/>
              <a:t>Chromosomes shorten and thicken to become visible.</a:t>
            </a:r>
          </a:p>
          <a:p>
            <a:r>
              <a:rPr lang="en-US" dirty="0"/>
              <a:t> (Chromosomes) appear as (two sister) chromatids joined at the centromere.</a:t>
            </a:r>
            <a:endParaRPr lang="en-GB" dirty="0"/>
          </a:p>
          <a:p>
            <a:endParaRPr lang="en-GB" dirty="0"/>
          </a:p>
          <a:p>
            <a:pPr eaLnBrk="1" hangingPunct="1"/>
            <a:endParaRPr lang="en-GB" dirty="0">
              <a:latin typeface="Comic Sans MS" charset="0"/>
            </a:endParaRPr>
          </a:p>
          <a:p>
            <a:pPr eaLnBrk="1" hangingPunct="1"/>
            <a:endParaRPr lang="en-GB" dirty="0">
              <a:latin typeface="Comic Sans MS" charset="0"/>
            </a:endParaRPr>
          </a:p>
          <a:p>
            <a:pPr marL="0" indent="0" eaLnBrk="1" hangingPunct="1">
              <a:buNone/>
            </a:pPr>
            <a:endParaRPr lang="en-GB" dirty="0">
              <a:latin typeface="Comic Sans MS" charset="0"/>
            </a:endParaRPr>
          </a:p>
          <a:p>
            <a:pPr eaLnBrk="1" hangingPunct="1"/>
            <a:endParaRPr lang="en-GB" dirty="0">
              <a:latin typeface="Comic Sans MS" charset="0"/>
            </a:endParaRPr>
          </a:p>
        </p:txBody>
      </p:sp>
      <p:graphicFrame>
        <p:nvGraphicFramePr>
          <p:cNvPr id="2050" name="Object 4"/>
          <p:cNvGraphicFramePr>
            <a:graphicFrameLocks noGrp="1" noChangeAspect="1"/>
          </p:cNvGraphicFramePr>
          <p:nvPr>
            <p:ph sz="half" idx="2"/>
            <p:extLst/>
          </p:nvPr>
        </p:nvGraphicFramePr>
        <p:xfrm>
          <a:off x="8256240" y="491948"/>
          <a:ext cx="2009006" cy="1970860"/>
        </p:xfrm>
        <a:graphic>
          <a:graphicData uri="http://schemas.openxmlformats.org/presentationml/2006/ole">
            <mc:AlternateContent xmlns:mc="http://schemas.openxmlformats.org/markup-compatibility/2006">
              <mc:Choice xmlns:v="urn:schemas-microsoft-com:vml" Requires="v">
                <p:oleObj spid="_x0000_s2096" name="Bitmap Image" r:id="rId3" imgW="1504762" imgH="1476190" progId="PBrush">
                  <p:embed/>
                </p:oleObj>
              </mc:Choice>
              <mc:Fallback>
                <p:oleObj name="Bitmap Image" r:id="rId3" imgW="1504762" imgH="1476190" progId="PBrush">
                  <p:embed/>
                  <p:pic>
                    <p:nvPicPr>
                      <p:cNvPr id="205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6240" y="491948"/>
                        <a:ext cx="2009006" cy="1970860"/>
                      </a:xfrm>
                      <a:prstGeom prst="rect">
                        <a:avLst/>
                      </a:prstGeom>
                      <a:noFill/>
                      <a:ln>
                        <a:noFill/>
                      </a:ln>
                      <a:effectLst/>
                      <a:extLst/>
                    </p:spPr>
                  </p:pic>
                </p:oleObj>
              </mc:Fallback>
            </mc:AlternateContent>
          </a:graphicData>
        </a:graphic>
      </p:graphicFrame>
      <p:pic>
        <p:nvPicPr>
          <p:cNvPr id="6146" name="Picture 2" descr="http://cyberbridge.mcb.harvard.edu/images/mitosis6_2.png"/>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t="11908" r="58451"/>
          <a:stretch/>
        </p:blipFill>
        <p:spPr bwMode="auto">
          <a:xfrm>
            <a:off x="8184233" y="3258562"/>
            <a:ext cx="2782197" cy="266429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27573" y="3309000"/>
            <a:ext cx="6243347" cy="3108543"/>
          </a:xfrm>
          <a:prstGeom prst="rect">
            <a:avLst/>
          </a:prstGeom>
        </p:spPr>
        <p:txBody>
          <a:bodyPr wrap="square">
            <a:spAutoFit/>
          </a:bodyPr>
          <a:lstStyle/>
          <a:p>
            <a:r>
              <a:rPr lang="en-GB" sz="2800" dirty="0"/>
              <a:t>Homologous pairs of chromosomes form </a:t>
            </a:r>
            <a:r>
              <a:rPr lang="en-GB" sz="2800" b="1" dirty="0"/>
              <a:t>bivalents</a:t>
            </a:r>
            <a:r>
              <a:rPr lang="en-GB" sz="2800" dirty="0"/>
              <a:t>.</a:t>
            </a:r>
          </a:p>
          <a:p>
            <a:r>
              <a:rPr lang="en-GB" sz="2800" dirty="0"/>
              <a:t> </a:t>
            </a:r>
          </a:p>
          <a:p>
            <a:r>
              <a:rPr lang="en-GB" sz="2800" b="1" dirty="0"/>
              <a:t>Chiasma</a:t>
            </a:r>
            <a:r>
              <a:rPr lang="en-GB" sz="2800" dirty="0"/>
              <a:t> form </a:t>
            </a:r>
            <a:r>
              <a:rPr lang="en-GB" sz="2800" dirty="0">
                <a:sym typeface="Wingdings" charset="0"/>
              </a:rPr>
              <a:t> the point where chromosomes cross over each other.</a:t>
            </a:r>
          </a:p>
          <a:p>
            <a:endParaRPr lang="en-GB" sz="2800" dirty="0">
              <a:sym typeface="Wingdings" charset="0"/>
            </a:endParaRPr>
          </a:p>
          <a:p>
            <a:r>
              <a:rPr lang="en-US" sz="2800" dirty="0"/>
              <a:t> Produces </a:t>
            </a:r>
            <a:r>
              <a:rPr lang="en-US" sz="2800" u="sng" dirty="0"/>
              <a:t>new combination</a:t>
            </a:r>
            <a:r>
              <a:rPr lang="en-US" sz="2800" dirty="0"/>
              <a:t> of </a:t>
            </a:r>
            <a:r>
              <a:rPr lang="en-US" sz="2800" b="1" dirty="0"/>
              <a:t>alleles</a:t>
            </a:r>
            <a:endParaRPr lang="en-GB" sz="2800" dirty="0">
              <a:sym typeface="Wingdings" charset="0"/>
            </a:endParaRPr>
          </a:p>
        </p:txBody>
      </p:sp>
      <p:sp>
        <p:nvSpPr>
          <p:cNvPr id="3" name="Right Brace 2"/>
          <p:cNvSpPr/>
          <p:nvPr/>
        </p:nvSpPr>
        <p:spPr>
          <a:xfrm rot="5400000">
            <a:off x="9832734" y="4878742"/>
            <a:ext cx="504056" cy="2088232"/>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 name="TextBox 3"/>
          <p:cNvSpPr txBox="1"/>
          <p:nvPr/>
        </p:nvSpPr>
        <p:spPr>
          <a:xfrm>
            <a:off x="9264353" y="6252990"/>
            <a:ext cx="1702077" cy="523220"/>
          </a:xfrm>
          <a:prstGeom prst="rect">
            <a:avLst/>
          </a:prstGeom>
          <a:noFill/>
        </p:spPr>
        <p:txBody>
          <a:bodyPr wrap="square" rtlCol="0">
            <a:spAutoFit/>
          </a:bodyPr>
          <a:lstStyle/>
          <a:p>
            <a:pPr algn="ctr"/>
            <a:r>
              <a:rPr lang="en-GB" sz="2800" dirty="0"/>
              <a:t>Bivalent</a:t>
            </a:r>
          </a:p>
        </p:txBody>
      </p:sp>
    </p:spTree>
    <p:extLst>
      <p:ext uri="{BB962C8B-B14F-4D97-AF65-F5344CB8AC3E}">
        <p14:creationId xmlns:p14="http://schemas.microsoft.com/office/powerpoint/2010/main" val="1788403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6146"/>
                                        </p:tgtEl>
                                        <p:attrNameLst>
                                          <p:attrName>style.visibility</p:attrName>
                                        </p:attrNameLst>
                                      </p:cBhvr>
                                      <p:to>
                                        <p:strVal val="visible"/>
                                      </p:to>
                                    </p:set>
                                    <p:animEffect transition="in" filter="barn(inVertical)">
                                      <p:cBhvr>
                                        <p:cTn id="15" dur="500"/>
                                        <p:tgtEl>
                                          <p:spTgt spid="614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inVertical)">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barn(inVertical)">
                                      <p:cBhvr>
                                        <p:cTn id="28" dur="500"/>
                                        <p:tgtEl>
                                          <p:spTgt spid="2">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Effect transition="in" filter="barn(inVertical)">
                                      <p:cBhvr>
                                        <p:cTn id="3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3"/>
          <p:cNvSpPr>
            <a:spLocks noGrp="1" noChangeArrowheads="1"/>
          </p:cNvSpPr>
          <p:nvPr>
            <p:ph type="body" sz="half" idx="1"/>
          </p:nvPr>
        </p:nvSpPr>
        <p:spPr>
          <a:xfrm>
            <a:off x="535172" y="532606"/>
            <a:ext cx="7571184" cy="5792788"/>
          </a:xfrm>
        </p:spPr>
        <p:txBody>
          <a:bodyPr>
            <a:normAutofit/>
          </a:bodyPr>
          <a:lstStyle/>
          <a:p>
            <a:pPr eaLnBrk="1" hangingPunct="1">
              <a:lnSpc>
                <a:spcPct val="90000"/>
              </a:lnSpc>
              <a:buFontTx/>
              <a:buNone/>
            </a:pPr>
            <a:r>
              <a:rPr lang="en-GB" u="sng" dirty="0">
                <a:latin typeface="Comic Sans MS" charset="0"/>
              </a:rPr>
              <a:t>Metaphase I</a:t>
            </a:r>
            <a:r>
              <a:rPr lang="en-GB" dirty="0">
                <a:latin typeface="Comic Sans MS" charset="0"/>
              </a:rPr>
              <a:t> </a:t>
            </a:r>
          </a:p>
          <a:p>
            <a:pPr marL="0" indent="0">
              <a:buNone/>
            </a:pPr>
            <a:r>
              <a:rPr lang="en-US" dirty="0"/>
              <a:t>Homologous chromosomes (in bivalents) line up on the equator.</a:t>
            </a:r>
          </a:p>
          <a:p>
            <a:pPr marL="0" indent="0">
              <a:buNone/>
            </a:pPr>
            <a:endParaRPr lang="en-GB" dirty="0"/>
          </a:p>
          <a:p>
            <a:pPr marL="0" indent="0">
              <a:buNone/>
            </a:pPr>
            <a:r>
              <a:rPr lang="en-US" dirty="0"/>
              <a:t>Chromosomes attached to spindle </a:t>
            </a:r>
            <a:r>
              <a:rPr lang="en-US" dirty="0" err="1"/>
              <a:t>fibres</a:t>
            </a:r>
            <a:r>
              <a:rPr lang="en-US" dirty="0"/>
              <a:t> by their centromere.</a:t>
            </a:r>
            <a:endParaRPr lang="en-GB" dirty="0">
              <a:latin typeface="Comic Sans MS" charset="0"/>
            </a:endParaRPr>
          </a:p>
          <a:p>
            <a:pPr eaLnBrk="1" hangingPunct="1">
              <a:lnSpc>
                <a:spcPct val="90000"/>
              </a:lnSpc>
              <a:buFontTx/>
              <a:buNone/>
            </a:pPr>
            <a:r>
              <a:rPr lang="en-GB" dirty="0">
                <a:latin typeface="Comic Sans MS" charset="0"/>
              </a:rPr>
              <a:t>	</a:t>
            </a:r>
          </a:p>
          <a:p>
            <a:pPr eaLnBrk="1" hangingPunct="1">
              <a:lnSpc>
                <a:spcPct val="90000"/>
              </a:lnSpc>
              <a:buFontTx/>
              <a:buNone/>
            </a:pPr>
            <a:endParaRPr lang="en-GB" dirty="0">
              <a:latin typeface="Comic Sans MS" charset="0"/>
            </a:endParaRPr>
          </a:p>
          <a:p>
            <a:pPr eaLnBrk="1" hangingPunct="1">
              <a:lnSpc>
                <a:spcPct val="90000"/>
              </a:lnSpc>
              <a:buFontTx/>
              <a:buNone/>
            </a:pPr>
            <a:r>
              <a:rPr lang="en-GB" u="sng" dirty="0">
                <a:latin typeface="Comic Sans MS" charset="0"/>
              </a:rPr>
              <a:t>Anaphase I</a:t>
            </a:r>
          </a:p>
          <a:p>
            <a:pPr eaLnBrk="1" hangingPunct="1">
              <a:lnSpc>
                <a:spcPct val="90000"/>
              </a:lnSpc>
              <a:buFontTx/>
              <a:buNone/>
            </a:pPr>
            <a:endParaRPr lang="en-GB" u="sng" dirty="0">
              <a:latin typeface="Comic Sans MS" charset="0"/>
            </a:endParaRPr>
          </a:p>
          <a:p>
            <a:pPr>
              <a:buNone/>
            </a:pPr>
            <a:r>
              <a:rPr lang="en-US" b="1" dirty="0"/>
              <a:t>Homologous chromosomes </a:t>
            </a:r>
            <a:r>
              <a:rPr lang="en-US" dirty="0"/>
              <a:t>are pulled to opposite poles.</a:t>
            </a:r>
            <a:endParaRPr lang="en-GB" dirty="0"/>
          </a:p>
          <a:p>
            <a:pPr eaLnBrk="1" hangingPunct="1">
              <a:lnSpc>
                <a:spcPct val="90000"/>
              </a:lnSpc>
              <a:buFontTx/>
              <a:buNone/>
            </a:pPr>
            <a:endParaRPr lang="en-GB" u="sng" dirty="0">
              <a:latin typeface="Comic Sans MS" charset="0"/>
            </a:endParaRPr>
          </a:p>
        </p:txBody>
      </p:sp>
      <p:pic>
        <p:nvPicPr>
          <p:cNvPr id="5141" name="Picture 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8324056" y="686949"/>
            <a:ext cx="1962150" cy="1809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43" name="Picture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8340733" y="4551496"/>
            <a:ext cx="1977564" cy="18928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7797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76">
                                            <p:txEl>
                                              <p:pRg st="0" end="0"/>
                                            </p:txEl>
                                          </p:spTgt>
                                        </p:tgtEl>
                                        <p:attrNameLst>
                                          <p:attrName>style.visibility</p:attrName>
                                        </p:attrNameLst>
                                      </p:cBhvr>
                                      <p:to>
                                        <p:strVal val="visible"/>
                                      </p:to>
                                    </p:set>
                                    <p:animEffect transition="in" filter="barn(inVertical)">
                                      <p:cBhvr>
                                        <p:cTn id="7" dur="500"/>
                                        <p:tgtEl>
                                          <p:spTgt spid="307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076">
                                            <p:txEl>
                                              <p:pRg st="1" end="1"/>
                                            </p:txEl>
                                          </p:spTgt>
                                        </p:tgtEl>
                                        <p:attrNameLst>
                                          <p:attrName>style.visibility</p:attrName>
                                        </p:attrNameLst>
                                      </p:cBhvr>
                                      <p:to>
                                        <p:strVal val="visible"/>
                                      </p:to>
                                    </p:set>
                                    <p:animEffect transition="in" filter="barn(inVertical)">
                                      <p:cBhvr>
                                        <p:cTn id="12" dur="500"/>
                                        <p:tgtEl>
                                          <p:spTgt spid="307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076">
                                            <p:txEl>
                                              <p:pRg st="3" end="3"/>
                                            </p:txEl>
                                          </p:spTgt>
                                        </p:tgtEl>
                                        <p:attrNameLst>
                                          <p:attrName>style.visibility</p:attrName>
                                        </p:attrNameLst>
                                      </p:cBhvr>
                                      <p:to>
                                        <p:strVal val="visible"/>
                                      </p:to>
                                    </p:set>
                                    <p:animEffect transition="in" filter="barn(inVertical)">
                                      <p:cBhvr>
                                        <p:cTn id="17" dur="500"/>
                                        <p:tgtEl>
                                          <p:spTgt spid="3076">
                                            <p:txEl>
                                              <p:pRg st="3" end="3"/>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3076">
                                            <p:txEl>
                                              <p:pRg st="4" end="4"/>
                                            </p:txEl>
                                          </p:spTgt>
                                        </p:tgtEl>
                                        <p:attrNameLst>
                                          <p:attrName>style.visibility</p:attrName>
                                        </p:attrNameLst>
                                      </p:cBhvr>
                                      <p:to>
                                        <p:strVal val="visible"/>
                                      </p:to>
                                    </p:set>
                                    <p:animEffect transition="in" filter="barn(inVertical)">
                                      <p:cBhvr>
                                        <p:cTn id="20" dur="500"/>
                                        <p:tgtEl>
                                          <p:spTgt spid="3076">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076">
                                            <p:txEl>
                                              <p:pRg st="6" end="6"/>
                                            </p:txEl>
                                          </p:spTgt>
                                        </p:tgtEl>
                                        <p:attrNameLst>
                                          <p:attrName>style.visibility</p:attrName>
                                        </p:attrNameLst>
                                      </p:cBhvr>
                                      <p:to>
                                        <p:strVal val="visible"/>
                                      </p:to>
                                    </p:set>
                                    <p:animEffect transition="in" filter="barn(inVertical)">
                                      <p:cBhvr>
                                        <p:cTn id="25" dur="500"/>
                                        <p:tgtEl>
                                          <p:spTgt spid="3076">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3076">
                                            <p:txEl>
                                              <p:pRg st="8" end="8"/>
                                            </p:txEl>
                                          </p:spTgt>
                                        </p:tgtEl>
                                        <p:attrNameLst>
                                          <p:attrName>style.visibility</p:attrName>
                                        </p:attrNameLst>
                                      </p:cBhvr>
                                      <p:to>
                                        <p:strVal val="visible"/>
                                      </p:to>
                                    </p:set>
                                    <p:animEffect transition="in" filter="barn(inVertical)">
                                      <p:cBhvr>
                                        <p:cTn id="30" dur="500"/>
                                        <p:tgtEl>
                                          <p:spTgt spid="307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sz="half" idx="1"/>
          </p:nvPr>
        </p:nvSpPr>
        <p:spPr>
          <a:xfrm>
            <a:off x="917944" y="476250"/>
            <a:ext cx="8147050" cy="5649913"/>
          </a:xfrm>
        </p:spPr>
        <p:txBody>
          <a:bodyPr/>
          <a:lstStyle/>
          <a:p>
            <a:pPr eaLnBrk="1" hangingPunct="1">
              <a:buFontTx/>
              <a:buNone/>
            </a:pPr>
            <a:r>
              <a:rPr lang="en-GB" u="sng" dirty="0">
                <a:latin typeface="Comic Sans MS" charset="0"/>
              </a:rPr>
              <a:t>Telophase I</a:t>
            </a:r>
          </a:p>
          <a:p>
            <a:pPr eaLnBrk="1" hangingPunct="1"/>
            <a:endParaRPr lang="en-GB" dirty="0">
              <a:latin typeface="Comic Sans MS" charset="0"/>
            </a:endParaRPr>
          </a:p>
          <a:p>
            <a:r>
              <a:rPr lang="en-US" dirty="0"/>
              <a:t>Chromosomes uncoil and become thinner.</a:t>
            </a:r>
            <a:endParaRPr lang="en-GB" dirty="0"/>
          </a:p>
          <a:p>
            <a:r>
              <a:rPr lang="en-GB" u="sng" dirty="0"/>
              <a:t>Cytokinesis</a:t>
            </a:r>
            <a:r>
              <a:rPr lang="en-GB" dirty="0"/>
              <a:t> sometimes begins. </a:t>
            </a:r>
          </a:p>
          <a:p>
            <a:pPr eaLnBrk="1" hangingPunct="1"/>
            <a:endParaRPr lang="en-GB" dirty="0">
              <a:latin typeface="Comic Sans MS" charset="0"/>
            </a:endParaRPr>
          </a:p>
          <a:p>
            <a:pPr eaLnBrk="1" hangingPunct="1">
              <a:buFontTx/>
              <a:buNone/>
            </a:pPr>
            <a:endParaRPr lang="en-GB" sz="2400" i="1" dirty="0">
              <a:latin typeface="Comic Sans MS" charset="0"/>
            </a:endParaRPr>
          </a:p>
        </p:txBody>
      </p:sp>
      <p:graphicFrame>
        <p:nvGraphicFramePr>
          <p:cNvPr id="4098" name="Object 5"/>
          <p:cNvGraphicFramePr>
            <a:graphicFrameLocks noGrp="1" noChangeAspect="1"/>
          </p:cNvGraphicFramePr>
          <p:nvPr>
            <p:ph sz="half" idx="2"/>
            <p:extLst>
              <p:ext uri="{D42A27DB-BD31-4B8C-83A1-F6EECF244321}">
                <p14:modId xmlns:p14="http://schemas.microsoft.com/office/powerpoint/2010/main" val="3246809623"/>
              </p:ext>
            </p:extLst>
          </p:nvPr>
        </p:nvGraphicFramePr>
        <p:xfrm>
          <a:off x="8167135" y="1055724"/>
          <a:ext cx="2568546" cy="2373276"/>
        </p:xfrm>
        <a:graphic>
          <a:graphicData uri="http://schemas.openxmlformats.org/presentationml/2006/ole">
            <mc:AlternateContent xmlns:mc="http://schemas.openxmlformats.org/markup-compatibility/2006">
              <mc:Choice xmlns:v="urn:schemas-microsoft-com:vml" Requires="v">
                <p:oleObj spid="_x0000_s3117" name="Bitmap Image" r:id="rId3" imgW="1628571" imgH="1504762" progId="PBrush">
                  <p:embed/>
                </p:oleObj>
              </mc:Choice>
              <mc:Fallback>
                <p:oleObj name="Bitmap Image" r:id="rId3" imgW="1628571" imgH="1504762" progId="PBrush">
                  <p:embed/>
                  <p:pic>
                    <p:nvPicPr>
                      <p:cNvPr id="4098"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67135" y="1055724"/>
                        <a:ext cx="2568546" cy="2373276"/>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358130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barn(inVertical)">
                                      <p:cBhvr>
                                        <p:cTn id="7" dur="500"/>
                                        <p:tgtEl>
                                          <p:spTgt spid="4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099">
                                            <p:txEl>
                                              <p:pRg st="2" end="2"/>
                                            </p:txEl>
                                          </p:spTgt>
                                        </p:tgtEl>
                                        <p:attrNameLst>
                                          <p:attrName>style.visibility</p:attrName>
                                        </p:attrNameLst>
                                      </p:cBhvr>
                                      <p:to>
                                        <p:strVal val="visible"/>
                                      </p:to>
                                    </p:set>
                                    <p:animEffect transition="in" filter="barn(inVertical)">
                                      <p:cBhvr>
                                        <p:cTn id="12" dur="500"/>
                                        <p:tgtEl>
                                          <p:spTgt spid="409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099">
                                            <p:txEl>
                                              <p:pRg st="3" end="3"/>
                                            </p:txEl>
                                          </p:spTgt>
                                        </p:tgtEl>
                                        <p:attrNameLst>
                                          <p:attrName>style.visibility</p:attrName>
                                        </p:attrNameLst>
                                      </p:cBhvr>
                                      <p:to>
                                        <p:strVal val="visible"/>
                                      </p:to>
                                    </p:set>
                                    <p:animEffect transition="in" filter="barn(inVertical)">
                                      <p:cBhvr>
                                        <p:cTn id="17" dur="500"/>
                                        <p:tgtEl>
                                          <p:spTgt spid="40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1981200" y="413792"/>
            <a:ext cx="8229600" cy="1143000"/>
          </a:xfrm>
        </p:spPr>
        <p:txBody>
          <a:bodyPr>
            <a:normAutofit fontScale="90000"/>
          </a:bodyPr>
          <a:lstStyle/>
          <a:p>
            <a:pPr eaLnBrk="1" hangingPunct="1"/>
            <a:r>
              <a:rPr lang="en-GB" sz="4000" u="sng" dirty="0">
                <a:latin typeface="Comic Sans MS" charset="0"/>
              </a:rPr>
              <a:t>Meiosis II</a:t>
            </a:r>
            <a:br>
              <a:rPr lang="en-GB" sz="4000" u="sng" dirty="0">
                <a:latin typeface="Comic Sans MS" charset="0"/>
              </a:rPr>
            </a:br>
            <a:endParaRPr lang="en-GB" sz="4000" dirty="0">
              <a:latin typeface="Comic Sans MS" charset="0"/>
            </a:endParaRPr>
          </a:p>
        </p:txBody>
      </p:sp>
      <p:sp>
        <p:nvSpPr>
          <p:cNvPr id="5124" name="Rectangle 3"/>
          <p:cNvSpPr>
            <a:spLocks noGrp="1" noChangeArrowheads="1"/>
          </p:cNvSpPr>
          <p:nvPr>
            <p:ph type="body" sz="half" idx="1"/>
          </p:nvPr>
        </p:nvSpPr>
        <p:spPr>
          <a:xfrm>
            <a:off x="531801" y="2272082"/>
            <a:ext cx="8353425" cy="2836862"/>
          </a:xfrm>
        </p:spPr>
        <p:txBody>
          <a:bodyPr/>
          <a:lstStyle/>
          <a:p>
            <a:pPr eaLnBrk="1" hangingPunct="1">
              <a:buFontTx/>
              <a:buNone/>
            </a:pPr>
            <a:r>
              <a:rPr lang="en-GB" u="sng" dirty="0">
                <a:latin typeface="Arial" charset="0"/>
              </a:rPr>
              <a:t>Prophase II</a:t>
            </a:r>
          </a:p>
          <a:p>
            <a:r>
              <a:rPr lang="en-GB" dirty="0"/>
              <a:t>Chromosomes shorten and thicken to become visible.</a:t>
            </a:r>
          </a:p>
          <a:p>
            <a:r>
              <a:rPr lang="en-US" dirty="0"/>
              <a:t> (Chromosomes) appear as (two sister) chromatids joined at the centromere.</a:t>
            </a:r>
            <a:endParaRPr lang="en-GB" dirty="0"/>
          </a:p>
          <a:p>
            <a:pPr marL="0" indent="0" eaLnBrk="1" hangingPunct="1">
              <a:buNone/>
            </a:pPr>
            <a:endParaRPr lang="en-GB" dirty="0">
              <a:latin typeface="Comic Sans MS" charset="0"/>
            </a:endParaRPr>
          </a:p>
        </p:txBody>
      </p:sp>
      <p:graphicFrame>
        <p:nvGraphicFramePr>
          <p:cNvPr id="5122" name="Object 4"/>
          <p:cNvGraphicFramePr>
            <a:graphicFrameLocks noGrp="1" noChangeAspect="1"/>
          </p:cNvGraphicFramePr>
          <p:nvPr>
            <p:ph sz="half" idx="2"/>
            <p:extLst>
              <p:ext uri="{D42A27DB-BD31-4B8C-83A1-F6EECF244321}">
                <p14:modId xmlns:p14="http://schemas.microsoft.com/office/powerpoint/2010/main" val="1885060997"/>
              </p:ext>
            </p:extLst>
          </p:nvPr>
        </p:nvGraphicFramePr>
        <p:xfrm>
          <a:off x="9626889" y="2420888"/>
          <a:ext cx="1834035" cy="2016224"/>
        </p:xfrm>
        <a:graphic>
          <a:graphicData uri="http://schemas.openxmlformats.org/presentationml/2006/ole">
            <mc:AlternateContent xmlns:mc="http://schemas.openxmlformats.org/markup-compatibility/2006">
              <mc:Choice xmlns:v="urn:schemas-microsoft-com:vml" Requires="v">
                <p:oleObj spid="_x0000_s4141" name="Bitmap Image" r:id="rId3" imgW="1438095" imgH="1580952" progId="PBrush">
                  <p:embed/>
                </p:oleObj>
              </mc:Choice>
              <mc:Fallback>
                <p:oleObj name="Bitmap Image" r:id="rId3" imgW="1438095" imgH="1580952" progId="PBrush">
                  <p:embed/>
                  <p:pic>
                    <p:nvPicPr>
                      <p:cNvPr id="512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26889" y="2420888"/>
                        <a:ext cx="1834035" cy="2016224"/>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25020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124">
                                            <p:txEl>
                                              <p:pRg st="0" end="0"/>
                                            </p:txEl>
                                          </p:spTgt>
                                        </p:tgtEl>
                                        <p:attrNameLst>
                                          <p:attrName>style.visibility</p:attrName>
                                        </p:attrNameLst>
                                      </p:cBhvr>
                                      <p:to>
                                        <p:strVal val="visible"/>
                                      </p:to>
                                    </p:set>
                                    <p:animEffect transition="in" filter="barn(inVertical)">
                                      <p:cBhvr>
                                        <p:cTn id="7" dur="500"/>
                                        <p:tgtEl>
                                          <p:spTgt spid="51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124">
                                            <p:txEl>
                                              <p:pRg st="1" end="1"/>
                                            </p:txEl>
                                          </p:spTgt>
                                        </p:tgtEl>
                                        <p:attrNameLst>
                                          <p:attrName>style.visibility</p:attrName>
                                        </p:attrNameLst>
                                      </p:cBhvr>
                                      <p:to>
                                        <p:strVal val="visible"/>
                                      </p:to>
                                    </p:set>
                                    <p:animEffect transition="in" filter="barn(inVertical)">
                                      <p:cBhvr>
                                        <p:cTn id="12" dur="500"/>
                                        <p:tgtEl>
                                          <p:spTgt spid="512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124">
                                            <p:txEl>
                                              <p:pRg st="2" end="2"/>
                                            </p:txEl>
                                          </p:spTgt>
                                        </p:tgtEl>
                                        <p:attrNameLst>
                                          <p:attrName>style.visibility</p:attrName>
                                        </p:attrNameLst>
                                      </p:cBhvr>
                                      <p:to>
                                        <p:strVal val="visible"/>
                                      </p:to>
                                    </p:set>
                                    <p:animEffect transition="in" filter="barn(inVertical)">
                                      <p:cBhvr>
                                        <p:cTn id="17" dur="500"/>
                                        <p:tgtEl>
                                          <p:spTgt spid="51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p:txBody>
          <a:bodyPr/>
          <a:lstStyle/>
          <a:p>
            <a:pPr algn="l" eaLnBrk="1" hangingPunct="1"/>
            <a:r>
              <a:rPr lang="en-GB" sz="3600" u="sng" dirty="0">
                <a:latin typeface="Comic Sans MS" charset="0"/>
              </a:rPr>
              <a:t>Metaphase II</a:t>
            </a:r>
          </a:p>
        </p:txBody>
      </p:sp>
      <p:sp>
        <p:nvSpPr>
          <p:cNvPr id="6149" name="Rectangle 3"/>
          <p:cNvSpPr>
            <a:spLocks noGrp="1" noChangeArrowheads="1"/>
          </p:cNvSpPr>
          <p:nvPr>
            <p:ph type="body" sz="half" idx="1"/>
          </p:nvPr>
        </p:nvSpPr>
        <p:spPr>
          <a:xfrm>
            <a:off x="545418" y="1578936"/>
            <a:ext cx="6491064" cy="4525963"/>
          </a:xfrm>
        </p:spPr>
        <p:txBody>
          <a:bodyPr>
            <a:normAutofit lnSpcReduction="10000"/>
          </a:bodyPr>
          <a:lstStyle/>
          <a:p>
            <a:pPr marL="0" indent="0">
              <a:buNone/>
            </a:pPr>
            <a:r>
              <a:rPr lang="en-US" dirty="0"/>
              <a:t>Chromosomes line up on the equator.</a:t>
            </a:r>
          </a:p>
          <a:p>
            <a:pPr marL="0" indent="0">
              <a:buNone/>
            </a:pPr>
            <a:endParaRPr lang="en-GB" dirty="0"/>
          </a:p>
          <a:p>
            <a:pPr marL="0" indent="0">
              <a:buNone/>
            </a:pPr>
            <a:r>
              <a:rPr lang="en-US" dirty="0"/>
              <a:t>Chromosomes attached to spindle </a:t>
            </a:r>
            <a:r>
              <a:rPr lang="en-US" dirty="0" err="1"/>
              <a:t>fibres</a:t>
            </a:r>
            <a:r>
              <a:rPr lang="en-US" dirty="0"/>
              <a:t> by their centromere.</a:t>
            </a:r>
            <a:endParaRPr lang="en-GB" dirty="0">
              <a:latin typeface="Comic Sans MS" charset="0"/>
            </a:endParaRPr>
          </a:p>
          <a:p>
            <a:pPr eaLnBrk="1" hangingPunct="1">
              <a:buFontTx/>
              <a:buNone/>
            </a:pPr>
            <a:endParaRPr lang="en-GB" dirty="0">
              <a:latin typeface="Comic Sans MS" charset="0"/>
            </a:endParaRPr>
          </a:p>
          <a:p>
            <a:pPr eaLnBrk="1" hangingPunct="1">
              <a:buFontTx/>
              <a:buNone/>
            </a:pPr>
            <a:r>
              <a:rPr lang="en-GB" sz="3600" u="sng" dirty="0">
                <a:latin typeface="Comic Sans MS" charset="0"/>
              </a:rPr>
              <a:t>Anaphase II</a:t>
            </a:r>
          </a:p>
          <a:p>
            <a:pPr eaLnBrk="1" hangingPunct="1">
              <a:buFontTx/>
              <a:buNone/>
            </a:pPr>
            <a:endParaRPr lang="en-GB" sz="3600" u="sng" dirty="0">
              <a:latin typeface="Comic Sans MS" charset="0"/>
            </a:endParaRPr>
          </a:p>
          <a:p>
            <a:pPr>
              <a:buNone/>
            </a:pPr>
            <a:r>
              <a:rPr lang="en-US" dirty="0"/>
              <a:t>Pairs of chromatids</a:t>
            </a:r>
            <a:r>
              <a:rPr lang="en-US" b="1" dirty="0"/>
              <a:t> </a:t>
            </a:r>
            <a:r>
              <a:rPr lang="en-US" dirty="0"/>
              <a:t>are pulled to opposite poles.</a:t>
            </a:r>
            <a:endParaRPr lang="en-GB" dirty="0"/>
          </a:p>
          <a:p>
            <a:pPr eaLnBrk="1" hangingPunct="1">
              <a:buFontTx/>
              <a:buNone/>
            </a:pPr>
            <a:endParaRPr lang="en-GB" sz="3600" u="sng" dirty="0">
              <a:latin typeface="Comic Sans MS" charset="0"/>
            </a:endParaRPr>
          </a:p>
        </p:txBody>
      </p:sp>
      <p:graphicFrame>
        <p:nvGraphicFramePr>
          <p:cNvPr id="6146" name="Object 4"/>
          <p:cNvGraphicFramePr>
            <a:graphicFrameLocks noGrp="1" noChangeAspect="1"/>
          </p:cNvGraphicFramePr>
          <p:nvPr>
            <p:ph sz="quarter" idx="2"/>
            <p:extLst>
              <p:ext uri="{D42A27DB-BD31-4B8C-83A1-F6EECF244321}">
                <p14:modId xmlns:p14="http://schemas.microsoft.com/office/powerpoint/2010/main" val="3459568107"/>
              </p:ext>
            </p:extLst>
          </p:nvPr>
        </p:nvGraphicFramePr>
        <p:xfrm>
          <a:off x="8886546" y="322601"/>
          <a:ext cx="2482397" cy="2512670"/>
        </p:xfrm>
        <a:graphic>
          <a:graphicData uri="http://schemas.openxmlformats.org/presentationml/2006/ole">
            <mc:AlternateContent xmlns:mc="http://schemas.openxmlformats.org/markup-compatibility/2006">
              <mc:Choice xmlns:v="urn:schemas-microsoft-com:vml" Requires="v">
                <p:oleObj spid="_x0000_s5213" name="Bitmap Image" r:id="rId3" imgW="1561905" imgH="1580952" progId="PBrush">
                  <p:embed/>
                </p:oleObj>
              </mc:Choice>
              <mc:Fallback>
                <p:oleObj name="Bitmap Image" r:id="rId3" imgW="1561905" imgH="1580952" progId="PBrush">
                  <p:embed/>
                  <p:pic>
                    <p:nvPicPr>
                      <p:cNvPr id="614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6546" y="322601"/>
                        <a:ext cx="2482397" cy="2512670"/>
                      </a:xfrm>
                      <a:prstGeom prst="rect">
                        <a:avLst/>
                      </a:prstGeom>
                      <a:noFill/>
                      <a:ln>
                        <a:noFill/>
                      </a:ln>
                      <a:effectLst/>
                      <a:extLst/>
                    </p:spPr>
                  </p:pic>
                </p:oleObj>
              </mc:Fallback>
            </mc:AlternateContent>
          </a:graphicData>
        </a:graphic>
      </p:graphicFrame>
      <p:graphicFrame>
        <p:nvGraphicFramePr>
          <p:cNvPr id="6147" name="Object 6"/>
          <p:cNvGraphicFramePr>
            <a:graphicFrameLocks noGrp="1" noChangeAspect="1"/>
          </p:cNvGraphicFramePr>
          <p:nvPr>
            <p:ph sz="quarter" idx="3"/>
            <p:extLst>
              <p:ext uri="{D42A27DB-BD31-4B8C-83A1-F6EECF244321}">
                <p14:modId xmlns:p14="http://schemas.microsoft.com/office/powerpoint/2010/main" val="1794940577"/>
              </p:ext>
            </p:extLst>
          </p:nvPr>
        </p:nvGraphicFramePr>
        <p:xfrm>
          <a:off x="8886547" y="3562323"/>
          <a:ext cx="2482397" cy="2542576"/>
        </p:xfrm>
        <a:graphic>
          <a:graphicData uri="http://schemas.openxmlformats.org/presentationml/2006/ole">
            <mc:AlternateContent xmlns:mc="http://schemas.openxmlformats.org/markup-compatibility/2006">
              <mc:Choice xmlns:v="urn:schemas-microsoft-com:vml" Requires="v">
                <p:oleObj spid="_x0000_s5214" name="Bitmap Image" r:id="rId5" imgW="1571844" imgH="1609524" progId="PBrush">
                  <p:embed/>
                </p:oleObj>
              </mc:Choice>
              <mc:Fallback>
                <p:oleObj name="Bitmap Image" r:id="rId5" imgW="1571844" imgH="1609524" progId="PBrush">
                  <p:embed/>
                  <p:pic>
                    <p:nvPicPr>
                      <p:cNvPr id="6147"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6547" y="3562323"/>
                        <a:ext cx="2482397" cy="2542576"/>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1338581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arn(inVertical)">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148"/>
                                        </p:tgtEl>
                                        <p:attrNameLst>
                                          <p:attrName>style.visibility</p:attrName>
                                        </p:attrNameLst>
                                      </p:cBhvr>
                                      <p:to>
                                        <p:strVal val="visible"/>
                                      </p:to>
                                    </p:set>
                                    <p:animEffect transition="in" filter="barn(inVertical)">
                                      <p:cBhvr>
                                        <p:cTn id="12" dur="500"/>
                                        <p:tgtEl>
                                          <p:spTgt spid="614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147"/>
                                        </p:tgtEl>
                                        <p:attrNameLst>
                                          <p:attrName>style.visibility</p:attrName>
                                        </p:attrNameLst>
                                      </p:cBhvr>
                                      <p:to>
                                        <p:strVal val="visible"/>
                                      </p:to>
                                    </p:set>
                                    <p:animEffect transition="in" filter="barn(inVertical)">
                                      <p:cBhvr>
                                        <p:cTn id="17" dur="500"/>
                                        <p:tgtEl>
                                          <p:spTgt spid="614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149">
                                            <p:txEl>
                                              <p:pRg st="4" end="4"/>
                                            </p:txEl>
                                          </p:spTgt>
                                        </p:tgtEl>
                                        <p:attrNameLst>
                                          <p:attrName>style.visibility</p:attrName>
                                        </p:attrNameLst>
                                      </p:cBhvr>
                                      <p:to>
                                        <p:strVal val="visible"/>
                                      </p:to>
                                    </p:set>
                                    <p:animEffect transition="in" filter="barn(inVertical)">
                                      <p:cBhvr>
                                        <p:cTn id="22" dur="500"/>
                                        <p:tgtEl>
                                          <p:spTgt spid="614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149">
                                            <p:txEl>
                                              <p:pRg st="6" end="6"/>
                                            </p:txEl>
                                          </p:spTgt>
                                        </p:tgtEl>
                                        <p:attrNameLst>
                                          <p:attrName>style.visibility</p:attrName>
                                        </p:attrNameLst>
                                      </p:cBhvr>
                                      <p:to>
                                        <p:strVal val="visible"/>
                                      </p:to>
                                    </p:set>
                                    <p:animEffect transition="in" filter="barn(inVertical)">
                                      <p:cBhvr>
                                        <p:cTn id="27" dur="500"/>
                                        <p:tgtEl>
                                          <p:spTgt spid="6149">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6149">
                                            <p:txEl>
                                              <p:pRg st="0" end="0"/>
                                            </p:txEl>
                                          </p:spTgt>
                                        </p:tgtEl>
                                        <p:attrNameLst>
                                          <p:attrName>style.visibility</p:attrName>
                                        </p:attrNameLst>
                                      </p:cBhvr>
                                      <p:to>
                                        <p:strVal val="visible"/>
                                      </p:to>
                                    </p:set>
                                    <p:animEffect transition="in" filter="barn(inVertical)">
                                      <p:cBhvr>
                                        <p:cTn id="32" dur="500"/>
                                        <p:tgtEl>
                                          <p:spTgt spid="6149">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6149">
                                            <p:txEl>
                                              <p:pRg st="2" end="2"/>
                                            </p:txEl>
                                          </p:spTgt>
                                        </p:tgtEl>
                                        <p:attrNameLst>
                                          <p:attrName>style.visibility</p:attrName>
                                        </p:attrNameLst>
                                      </p:cBhvr>
                                      <p:to>
                                        <p:strVal val="visible"/>
                                      </p:to>
                                    </p:set>
                                    <p:animEffect transition="in" filter="barn(inVertical)">
                                      <p:cBhvr>
                                        <p:cTn id="37" dur="500"/>
                                        <p:tgtEl>
                                          <p:spTgt spid="614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p:txBody>
          <a:bodyPr/>
          <a:lstStyle/>
          <a:p>
            <a:pPr algn="l" eaLnBrk="1" hangingPunct="1"/>
            <a:r>
              <a:rPr lang="en-GB" sz="3600" u="sng">
                <a:latin typeface="Comic Sans MS" charset="0"/>
              </a:rPr>
              <a:t>Telophase II</a:t>
            </a:r>
          </a:p>
        </p:txBody>
      </p:sp>
      <p:sp>
        <p:nvSpPr>
          <p:cNvPr id="7173" name="Rectangle 3"/>
          <p:cNvSpPr>
            <a:spLocks noGrp="1" noChangeArrowheads="1"/>
          </p:cNvSpPr>
          <p:nvPr>
            <p:ph type="body" sz="half" idx="1"/>
          </p:nvPr>
        </p:nvSpPr>
        <p:spPr>
          <a:xfrm>
            <a:off x="609600" y="1515838"/>
            <a:ext cx="5699125" cy="4525963"/>
          </a:xfrm>
        </p:spPr>
        <p:txBody>
          <a:bodyPr/>
          <a:lstStyle/>
          <a:p>
            <a:r>
              <a:rPr lang="en-US" dirty="0"/>
              <a:t>Chromosomes uncoil and become thinner.</a:t>
            </a:r>
            <a:endParaRPr lang="en-GB" dirty="0"/>
          </a:p>
          <a:p>
            <a:pPr marL="0" indent="0" eaLnBrk="1" hangingPunct="1">
              <a:buNone/>
            </a:pPr>
            <a:endParaRPr lang="en-GB" dirty="0">
              <a:latin typeface="Comic Sans MS" charset="0"/>
            </a:endParaRPr>
          </a:p>
        </p:txBody>
      </p:sp>
      <p:graphicFrame>
        <p:nvGraphicFramePr>
          <p:cNvPr id="7170" name="Object 4"/>
          <p:cNvGraphicFramePr>
            <a:graphicFrameLocks noGrp="1" noChangeAspect="1"/>
          </p:cNvGraphicFramePr>
          <p:nvPr>
            <p:ph sz="quarter" idx="2"/>
            <p:extLst>
              <p:ext uri="{D42A27DB-BD31-4B8C-83A1-F6EECF244321}">
                <p14:modId xmlns:p14="http://schemas.microsoft.com/office/powerpoint/2010/main" val="1639280040"/>
              </p:ext>
            </p:extLst>
          </p:nvPr>
        </p:nvGraphicFramePr>
        <p:xfrm>
          <a:off x="6481116" y="846137"/>
          <a:ext cx="3049180" cy="3215499"/>
        </p:xfrm>
        <a:graphic>
          <a:graphicData uri="http://schemas.openxmlformats.org/presentationml/2006/ole">
            <mc:AlternateContent xmlns:mc="http://schemas.openxmlformats.org/markup-compatibility/2006">
              <mc:Choice xmlns:v="urn:schemas-microsoft-com:vml" Requires="v">
                <p:oleObj spid="_x0000_s6216" name="Bitmap Image" r:id="rId3" imgW="1571844" imgH="1657581" progId="PBrush">
                  <p:embed/>
                </p:oleObj>
              </mc:Choice>
              <mc:Fallback>
                <p:oleObj name="Bitmap Image" r:id="rId3" imgW="1571844" imgH="1657581" progId="PBrush">
                  <p:embed/>
                  <p:pic>
                    <p:nvPicPr>
                      <p:cNvPr id="717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1116" y="846137"/>
                        <a:ext cx="3049180" cy="3215499"/>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3050711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173">
                                            <p:txEl>
                                              <p:pRg st="0" end="0"/>
                                            </p:txEl>
                                          </p:spTgt>
                                        </p:tgtEl>
                                        <p:attrNameLst>
                                          <p:attrName>style.visibility</p:attrName>
                                        </p:attrNameLst>
                                      </p:cBhvr>
                                      <p:to>
                                        <p:strVal val="visible"/>
                                      </p:to>
                                    </p:set>
                                    <p:animEffect transition="in" filter="barn(inVertical)">
                                      <p:cBhvr>
                                        <p:cTn id="7" dur="500"/>
                                        <p:tgtEl>
                                          <p:spTgt spid="717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p:txBody>
          <a:bodyPr/>
          <a:lstStyle/>
          <a:p>
            <a:pPr algn="l" eaLnBrk="1" hangingPunct="1"/>
            <a:r>
              <a:rPr lang="en-GB" sz="3600" u="sng" dirty="0">
                <a:latin typeface="Comic Sans MS" charset="0"/>
              </a:rPr>
              <a:t>Cytokinesis</a:t>
            </a:r>
          </a:p>
        </p:txBody>
      </p:sp>
      <p:graphicFrame>
        <p:nvGraphicFramePr>
          <p:cNvPr id="7171" name="Object 6"/>
          <p:cNvGraphicFramePr>
            <a:graphicFrameLocks noGrp="1" noChangeAspect="1"/>
          </p:cNvGraphicFramePr>
          <p:nvPr>
            <p:ph sz="quarter" idx="3"/>
            <p:extLst>
              <p:ext uri="{D42A27DB-BD31-4B8C-83A1-F6EECF244321}">
                <p14:modId xmlns:p14="http://schemas.microsoft.com/office/powerpoint/2010/main" val="3860005815"/>
              </p:ext>
            </p:extLst>
          </p:nvPr>
        </p:nvGraphicFramePr>
        <p:xfrm>
          <a:off x="8463986" y="1671807"/>
          <a:ext cx="3118414" cy="3286472"/>
        </p:xfrm>
        <a:graphic>
          <a:graphicData uri="http://schemas.openxmlformats.org/presentationml/2006/ole">
            <mc:AlternateContent xmlns:mc="http://schemas.openxmlformats.org/markup-compatibility/2006">
              <mc:Choice xmlns:v="urn:schemas-microsoft-com:vml" Requires="v">
                <p:oleObj spid="_x0000_s7214" name="Bitmap Image" r:id="rId3" imgW="1590897" imgH="1676634" progId="PBrush">
                  <p:embed/>
                </p:oleObj>
              </mc:Choice>
              <mc:Fallback>
                <p:oleObj name="Bitmap Image" r:id="rId3" imgW="1590897" imgH="1676634" progId="PBrush">
                  <p:embed/>
                  <p:pic>
                    <p:nvPicPr>
                      <p:cNvPr id="7171"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3986" y="1671807"/>
                        <a:ext cx="3118414" cy="3286472"/>
                      </a:xfrm>
                      <a:prstGeom prst="rect">
                        <a:avLst/>
                      </a:prstGeom>
                      <a:noFill/>
                      <a:ln>
                        <a:noFill/>
                      </a:ln>
                      <a:effectLst/>
                      <a:extLst/>
                    </p:spPr>
                  </p:pic>
                </p:oleObj>
              </mc:Fallback>
            </mc:AlternateContent>
          </a:graphicData>
        </a:graphic>
      </p:graphicFrame>
      <p:sp>
        <p:nvSpPr>
          <p:cNvPr id="4" name="Rectangle 3"/>
          <p:cNvSpPr/>
          <p:nvPr/>
        </p:nvSpPr>
        <p:spPr>
          <a:xfrm>
            <a:off x="609600" y="1772816"/>
            <a:ext cx="6216502" cy="2246769"/>
          </a:xfrm>
          <a:prstGeom prst="rect">
            <a:avLst/>
          </a:prstGeom>
        </p:spPr>
        <p:txBody>
          <a:bodyPr wrap="square">
            <a:spAutoFit/>
          </a:bodyPr>
          <a:lstStyle/>
          <a:p>
            <a:r>
              <a:rPr lang="en-GB" sz="2800" dirty="0">
                <a:latin typeface="Calibri" panose="020F0502020204030204" pitchFamily="34" charset="0"/>
                <a:cs typeface="Calibri" panose="020F0502020204030204" pitchFamily="34" charset="0"/>
              </a:rPr>
              <a:t>Cytoplasm divides (cytokinesis).</a:t>
            </a:r>
          </a:p>
          <a:p>
            <a:endParaRPr lang="en-GB" sz="2800" dirty="0">
              <a:latin typeface="Calibri" panose="020F0502020204030204" pitchFamily="34" charset="0"/>
              <a:cs typeface="Calibri" panose="020F0502020204030204" pitchFamily="34" charset="0"/>
            </a:endParaRPr>
          </a:p>
          <a:p>
            <a:r>
              <a:rPr lang="en-GB" sz="2800" dirty="0">
                <a:latin typeface="Calibri" panose="020F0502020204030204" pitchFamily="34" charset="0"/>
                <a:cs typeface="Calibri" panose="020F0502020204030204" pitchFamily="34" charset="0"/>
              </a:rPr>
              <a:t>Membranes form around new cells.</a:t>
            </a:r>
          </a:p>
          <a:p>
            <a:endParaRPr lang="en-GB" sz="2800" dirty="0">
              <a:latin typeface="Calibri" panose="020F0502020204030204" pitchFamily="34" charset="0"/>
              <a:cs typeface="Calibri" panose="020F0502020204030204" pitchFamily="34" charset="0"/>
            </a:endParaRPr>
          </a:p>
          <a:p>
            <a:r>
              <a:rPr lang="en-GB" sz="2800" dirty="0">
                <a:latin typeface="Calibri" panose="020F0502020204030204" pitchFamily="34" charset="0"/>
                <a:cs typeface="Calibri" panose="020F0502020204030204" pitchFamily="34" charset="0"/>
              </a:rPr>
              <a:t>4 haploid cells produced.</a:t>
            </a:r>
          </a:p>
        </p:txBody>
      </p:sp>
    </p:spTree>
    <p:extLst>
      <p:ext uri="{BB962C8B-B14F-4D97-AF65-F5344CB8AC3E}">
        <p14:creationId xmlns:p14="http://schemas.microsoft.com/office/powerpoint/2010/main" val="1634376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p:nvPr>
        </p:nvSpPr>
        <p:spPr>
          <a:xfrm>
            <a:off x="1992313" y="548680"/>
            <a:ext cx="8675687" cy="6309320"/>
          </a:xfrm>
        </p:spPr>
        <p:txBody>
          <a:bodyPr>
            <a:normAutofit/>
          </a:bodyPr>
          <a:lstStyle/>
          <a:p>
            <a:pPr eaLnBrk="1" hangingPunct="1">
              <a:buFontTx/>
              <a:buNone/>
            </a:pPr>
            <a:r>
              <a:rPr lang="en-GB" sz="2400" dirty="0"/>
              <a:t>Meiosis occurs in 2 divisions (I and II) that </a:t>
            </a:r>
            <a:r>
              <a:rPr lang="en-GB" sz="2400" i="1" dirty="0"/>
              <a:t>superficially</a:t>
            </a:r>
            <a:r>
              <a:rPr lang="en-GB" sz="2400" dirty="0"/>
              <a:t> resemble mitosis:</a:t>
            </a:r>
          </a:p>
          <a:p>
            <a:pPr eaLnBrk="1" hangingPunct="1">
              <a:buFontTx/>
              <a:buNone/>
            </a:pPr>
            <a:endParaRPr lang="en-GB" sz="600" b="1" u="sng" dirty="0"/>
          </a:p>
          <a:p>
            <a:pPr eaLnBrk="1" hangingPunct="1">
              <a:buFontTx/>
              <a:buNone/>
            </a:pPr>
            <a:r>
              <a:rPr lang="en-GB" sz="2400" b="1" u="sng" dirty="0"/>
              <a:t>Meiosis I</a:t>
            </a:r>
          </a:p>
          <a:p>
            <a:pPr eaLnBrk="1" hangingPunct="1">
              <a:buFontTx/>
              <a:buChar char="-"/>
            </a:pPr>
            <a:r>
              <a:rPr lang="en-GB" sz="2400" dirty="0"/>
              <a:t>Homologous </a:t>
            </a:r>
            <a:r>
              <a:rPr lang="en-GB" sz="2400" b="1" dirty="0"/>
              <a:t>pairs</a:t>
            </a:r>
            <a:r>
              <a:rPr lang="en-GB" sz="2400" dirty="0"/>
              <a:t> of chromosomes are separated </a:t>
            </a:r>
          </a:p>
          <a:p>
            <a:pPr eaLnBrk="1" hangingPunct="1">
              <a:buFontTx/>
              <a:buChar char="-"/>
            </a:pPr>
            <a:endParaRPr lang="en-GB" sz="2400" dirty="0"/>
          </a:p>
          <a:p>
            <a:pPr eaLnBrk="1" hangingPunct="1"/>
            <a:endParaRPr lang="en-GB" sz="2400" u="sng" dirty="0"/>
          </a:p>
          <a:p>
            <a:pPr eaLnBrk="1" hangingPunct="1"/>
            <a:endParaRPr lang="en-GB" sz="2400" u="sng" dirty="0"/>
          </a:p>
          <a:p>
            <a:pPr eaLnBrk="1" hangingPunct="1"/>
            <a:r>
              <a:rPr lang="en-GB" sz="2400" b="1" u="sng" dirty="0"/>
              <a:t>Meiosis II</a:t>
            </a:r>
          </a:p>
          <a:p>
            <a:pPr eaLnBrk="1" hangingPunct="1">
              <a:buFontTx/>
              <a:buChar char="-"/>
            </a:pPr>
            <a:r>
              <a:rPr lang="en-GB" sz="2400" dirty="0"/>
              <a:t>Pairs of chromatids are separated</a:t>
            </a:r>
          </a:p>
          <a:p>
            <a:pPr eaLnBrk="1" hangingPunct="1">
              <a:buFontTx/>
              <a:buChar char="-"/>
            </a:pPr>
            <a:endParaRPr lang="en-GB" dirty="0"/>
          </a:p>
        </p:txBody>
      </p:sp>
      <p:pic>
        <p:nvPicPr>
          <p:cNvPr id="7172" name="Picture 4" descr="meiosis"/>
          <p:cNvPicPr>
            <a:picLocks noChangeAspect="1" noChangeArrowheads="1"/>
          </p:cNvPicPr>
          <p:nvPr/>
        </p:nvPicPr>
        <p:blipFill>
          <a:blip r:embed="rId2" cstate="print"/>
          <a:srcRect l="34445" t="28194" r="33667" b="61209"/>
          <a:stretch>
            <a:fillRect/>
          </a:stretch>
        </p:blipFill>
        <p:spPr bwMode="auto">
          <a:xfrm>
            <a:off x="4008438" y="2420939"/>
            <a:ext cx="2951162" cy="1470025"/>
          </a:xfrm>
          <a:prstGeom prst="rect">
            <a:avLst/>
          </a:prstGeom>
          <a:noFill/>
          <a:ln w="9525">
            <a:noFill/>
            <a:miter lim="800000"/>
            <a:headEnd/>
            <a:tailEnd/>
          </a:ln>
        </p:spPr>
      </p:pic>
      <p:pic>
        <p:nvPicPr>
          <p:cNvPr id="7173" name="Picture 5" descr="meiosis"/>
          <p:cNvPicPr>
            <a:picLocks noChangeAspect="1" noChangeArrowheads="1"/>
          </p:cNvPicPr>
          <p:nvPr/>
        </p:nvPicPr>
        <p:blipFill>
          <a:blip r:embed="rId2" cstate="print"/>
          <a:srcRect l="35297" t="40668" r="32814" b="47513"/>
          <a:stretch>
            <a:fillRect/>
          </a:stretch>
        </p:blipFill>
        <p:spPr bwMode="auto">
          <a:xfrm>
            <a:off x="7319964" y="2420938"/>
            <a:ext cx="2808287" cy="1560512"/>
          </a:xfrm>
          <a:prstGeom prst="rect">
            <a:avLst/>
          </a:prstGeom>
          <a:noFill/>
          <a:ln w="9525">
            <a:noFill/>
            <a:miter lim="800000"/>
            <a:headEnd/>
            <a:tailEnd/>
          </a:ln>
        </p:spPr>
      </p:pic>
      <p:pic>
        <p:nvPicPr>
          <p:cNvPr id="7175" name="Picture 7" descr="meiosis"/>
          <p:cNvPicPr>
            <a:picLocks noChangeAspect="1" noChangeArrowheads="1"/>
          </p:cNvPicPr>
          <p:nvPr/>
        </p:nvPicPr>
        <p:blipFill>
          <a:blip r:embed="rId2" cstate="print"/>
          <a:srcRect l="36963" t="67950" r="32816" b="18593"/>
          <a:stretch>
            <a:fillRect/>
          </a:stretch>
        </p:blipFill>
        <p:spPr bwMode="auto">
          <a:xfrm>
            <a:off x="1992313" y="5319714"/>
            <a:ext cx="2303462" cy="1538287"/>
          </a:xfrm>
          <a:prstGeom prst="rect">
            <a:avLst/>
          </a:prstGeom>
          <a:noFill/>
          <a:ln w="9525">
            <a:noFill/>
            <a:miter lim="800000"/>
            <a:headEnd/>
            <a:tailEnd/>
          </a:ln>
        </p:spPr>
      </p:pic>
      <p:pic>
        <p:nvPicPr>
          <p:cNvPr id="7176" name="Picture 8" descr="meiosis"/>
          <p:cNvPicPr>
            <a:picLocks noChangeAspect="1" noChangeArrowheads="1"/>
          </p:cNvPicPr>
          <p:nvPr/>
        </p:nvPicPr>
        <p:blipFill>
          <a:blip r:embed="rId2" cstate="print"/>
          <a:srcRect l="11740" t="80272" r="61371" b="4050"/>
          <a:stretch>
            <a:fillRect/>
          </a:stretch>
        </p:blipFill>
        <p:spPr bwMode="auto">
          <a:xfrm>
            <a:off x="5476876" y="5100638"/>
            <a:ext cx="1871663" cy="1638300"/>
          </a:xfrm>
          <a:prstGeom prst="rect">
            <a:avLst/>
          </a:prstGeom>
          <a:noFill/>
          <a:ln w="9525">
            <a:noFill/>
            <a:miter lim="800000"/>
            <a:headEnd/>
            <a:tailEnd/>
          </a:ln>
        </p:spPr>
      </p:pic>
      <p:pic>
        <p:nvPicPr>
          <p:cNvPr id="7177" name="Picture 9" descr="meiosis"/>
          <p:cNvPicPr>
            <a:picLocks noChangeAspect="1" noChangeArrowheads="1"/>
          </p:cNvPicPr>
          <p:nvPr/>
        </p:nvPicPr>
        <p:blipFill>
          <a:blip r:embed="rId2" cstate="print"/>
          <a:srcRect l="57111" t="82066" r="15979" b="2913"/>
          <a:stretch>
            <a:fillRect/>
          </a:stretch>
        </p:blipFill>
        <p:spPr bwMode="auto">
          <a:xfrm>
            <a:off x="8328025" y="5229226"/>
            <a:ext cx="1944688" cy="1628775"/>
          </a:xfrm>
          <a:prstGeom prst="rect">
            <a:avLst/>
          </a:prstGeom>
          <a:noFill/>
          <a:ln w="9525">
            <a:noFill/>
            <a:miter lim="800000"/>
            <a:headEnd/>
            <a:tailEnd/>
          </a:ln>
        </p:spPr>
      </p:pic>
      <p:sp>
        <p:nvSpPr>
          <p:cNvPr id="6152" name="Line 10"/>
          <p:cNvSpPr>
            <a:spLocks noChangeShapeType="1"/>
          </p:cNvSpPr>
          <p:nvPr/>
        </p:nvSpPr>
        <p:spPr bwMode="auto">
          <a:xfrm flipV="1">
            <a:off x="8472488" y="3068638"/>
            <a:ext cx="0" cy="144462"/>
          </a:xfrm>
          <a:prstGeom prst="line">
            <a:avLst/>
          </a:prstGeom>
          <a:noFill/>
          <a:ln w="9525">
            <a:solidFill>
              <a:schemeClr val="tx1"/>
            </a:solidFill>
            <a:round/>
            <a:headEnd/>
            <a:tailEnd type="triangle" w="med" len="med"/>
          </a:ln>
        </p:spPr>
        <p:txBody>
          <a:bodyPr/>
          <a:lstStyle/>
          <a:p>
            <a:endParaRPr lang="en-GB"/>
          </a:p>
        </p:txBody>
      </p:sp>
      <p:sp>
        <p:nvSpPr>
          <p:cNvPr id="7179" name="Line 11"/>
          <p:cNvSpPr>
            <a:spLocks noChangeShapeType="1"/>
          </p:cNvSpPr>
          <p:nvPr/>
        </p:nvSpPr>
        <p:spPr bwMode="auto">
          <a:xfrm>
            <a:off x="6816726" y="3213100"/>
            <a:ext cx="792163" cy="0"/>
          </a:xfrm>
          <a:prstGeom prst="line">
            <a:avLst/>
          </a:prstGeom>
          <a:noFill/>
          <a:ln w="38100">
            <a:solidFill>
              <a:schemeClr val="tx1"/>
            </a:solidFill>
            <a:round/>
            <a:headEnd/>
            <a:tailEnd type="triangle" w="lg" len="lg"/>
          </a:ln>
        </p:spPr>
        <p:txBody>
          <a:bodyPr/>
          <a:lstStyle/>
          <a:p>
            <a:endParaRPr lang="en-GB"/>
          </a:p>
        </p:txBody>
      </p:sp>
      <p:sp>
        <p:nvSpPr>
          <p:cNvPr id="7180" name="Line 12"/>
          <p:cNvSpPr>
            <a:spLocks noChangeShapeType="1"/>
          </p:cNvSpPr>
          <p:nvPr/>
        </p:nvSpPr>
        <p:spPr bwMode="auto">
          <a:xfrm>
            <a:off x="7608888" y="5876925"/>
            <a:ext cx="792162" cy="0"/>
          </a:xfrm>
          <a:prstGeom prst="line">
            <a:avLst/>
          </a:prstGeom>
          <a:noFill/>
          <a:ln w="38100">
            <a:solidFill>
              <a:schemeClr val="tx1"/>
            </a:solidFill>
            <a:round/>
            <a:headEnd/>
            <a:tailEnd type="triangle" w="lg" len="lg"/>
          </a:ln>
        </p:spPr>
        <p:txBody>
          <a:bodyPr/>
          <a:lstStyle/>
          <a:p>
            <a:endParaRPr lang="en-GB"/>
          </a:p>
        </p:txBody>
      </p:sp>
      <p:sp>
        <p:nvSpPr>
          <p:cNvPr id="7181" name="Line 13"/>
          <p:cNvSpPr>
            <a:spLocks noChangeShapeType="1"/>
          </p:cNvSpPr>
          <p:nvPr/>
        </p:nvSpPr>
        <p:spPr bwMode="auto">
          <a:xfrm>
            <a:off x="4511676" y="6021388"/>
            <a:ext cx="792163" cy="0"/>
          </a:xfrm>
          <a:prstGeom prst="line">
            <a:avLst/>
          </a:prstGeom>
          <a:noFill/>
          <a:ln w="38100">
            <a:solidFill>
              <a:schemeClr val="tx1"/>
            </a:solidFill>
            <a:round/>
            <a:headEnd/>
            <a:tailEnd type="triangle" w="lg" len="lg"/>
          </a:ln>
        </p:spPr>
        <p:txBody>
          <a:bodyPr/>
          <a:lstStyle/>
          <a:p>
            <a:endParaRPr lang="en-GB"/>
          </a:p>
        </p:txBody>
      </p:sp>
      <p:sp>
        <p:nvSpPr>
          <p:cNvPr id="2" name="TextBox 1">
            <a:extLst>
              <a:ext uri="{FF2B5EF4-FFF2-40B4-BE49-F238E27FC236}">
                <a16:creationId xmlns:a16="http://schemas.microsoft.com/office/drawing/2014/main" id="{975167F0-9E1E-4D76-8A0F-7AE72DA33AE9}"/>
              </a:ext>
            </a:extLst>
          </p:cNvPr>
          <p:cNvSpPr txBox="1"/>
          <p:nvPr/>
        </p:nvSpPr>
        <p:spPr>
          <a:xfrm>
            <a:off x="278673" y="139337"/>
            <a:ext cx="3640183" cy="369332"/>
          </a:xfrm>
          <a:prstGeom prst="rect">
            <a:avLst/>
          </a:prstGeom>
          <a:noFill/>
        </p:spPr>
        <p:txBody>
          <a:bodyPr wrap="square" rtlCol="0">
            <a:spAutoFit/>
          </a:bodyPr>
          <a:lstStyle/>
          <a:p>
            <a:r>
              <a:rPr lang="en-GB" dirty="0"/>
              <a:t>Differences between the two</a:t>
            </a:r>
          </a:p>
        </p:txBody>
      </p:sp>
    </p:spTree>
    <p:extLst>
      <p:ext uri="{BB962C8B-B14F-4D97-AF65-F5344CB8AC3E}">
        <p14:creationId xmlns:p14="http://schemas.microsoft.com/office/powerpoint/2010/main" val="2943872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0">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170">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170">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17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179"/>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717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7175"/>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181"/>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nodeType="afterEffect">
                                  <p:stCondLst>
                                    <p:cond delay="0"/>
                                  </p:stCondLst>
                                  <p:childTnLst>
                                    <p:set>
                                      <p:cBhvr>
                                        <p:cTn id="34" dur="1" fill="hold">
                                          <p:stCondLst>
                                            <p:cond delay="0"/>
                                          </p:stCondLst>
                                        </p:cTn>
                                        <p:tgtEl>
                                          <p:spTgt spid="717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180"/>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nodeType="afterEffect">
                                  <p:stCondLst>
                                    <p:cond delay="0"/>
                                  </p:stCondLst>
                                  <p:childTnLst>
                                    <p:set>
                                      <p:cBhvr>
                                        <p:cTn id="41" dur="1" fill="hold">
                                          <p:stCondLst>
                                            <p:cond delay="0"/>
                                          </p:stCondLst>
                                        </p:cTn>
                                        <p:tgtEl>
                                          <p:spTgt spid="7177"/>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fade">
                                      <p:cBhvr>
                                        <p:cTn id="4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9" grpId="0" animBg="1"/>
      <p:bldP spid="7180" grpId="0" animBg="1"/>
      <p:bldP spid="7181" grpId="0" animBg="1"/>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e 16">
            <a:extLst>
              <a:ext uri="{FF2B5EF4-FFF2-40B4-BE49-F238E27FC236}">
                <a16:creationId xmlns:a16="http://schemas.microsoft.com/office/drawing/2014/main" id="{6E72A678-6CE4-456E-A7C4-B7480148D7DB}"/>
              </a:ext>
            </a:extLst>
          </p:cNvPr>
          <p:cNvGraphicFramePr>
            <a:graphicFrameLocks noGrp="1"/>
          </p:cNvGraphicFramePr>
          <p:nvPr>
            <p:extLst>
              <p:ext uri="{D42A27DB-BD31-4B8C-83A1-F6EECF244321}">
                <p14:modId xmlns:p14="http://schemas.microsoft.com/office/powerpoint/2010/main" val="1558675202"/>
              </p:ext>
            </p:extLst>
          </p:nvPr>
        </p:nvGraphicFramePr>
        <p:xfrm>
          <a:off x="765544" y="808075"/>
          <a:ext cx="9548037" cy="5188689"/>
        </p:xfrm>
        <a:graphic>
          <a:graphicData uri="http://schemas.openxmlformats.org/drawingml/2006/table">
            <a:tbl>
              <a:tblPr/>
              <a:tblGrid>
                <a:gridCol w="4604420">
                  <a:extLst>
                    <a:ext uri="{9D8B030D-6E8A-4147-A177-3AD203B41FA5}">
                      <a16:colId xmlns:a16="http://schemas.microsoft.com/office/drawing/2014/main" val="1454747494"/>
                    </a:ext>
                  </a:extLst>
                </a:gridCol>
                <a:gridCol w="4943617">
                  <a:extLst>
                    <a:ext uri="{9D8B030D-6E8A-4147-A177-3AD203B41FA5}">
                      <a16:colId xmlns:a16="http://schemas.microsoft.com/office/drawing/2014/main" val="2488174471"/>
                    </a:ext>
                  </a:extLst>
                </a:gridCol>
              </a:tblGrid>
              <a:tr h="730201">
                <a:tc>
                  <a:txBody>
                    <a:bodyPr/>
                    <a:lstStyle/>
                    <a:p>
                      <a:pPr algn="ctr">
                        <a:lnSpc>
                          <a:spcPct val="107000"/>
                        </a:lnSpc>
                        <a:spcBef>
                          <a:spcPts val="600"/>
                        </a:spcBef>
                        <a:spcAft>
                          <a:spcPts val="600"/>
                        </a:spcAft>
                      </a:pPr>
                      <a:r>
                        <a:rPr lang="en-GB" sz="2400">
                          <a:effectLst/>
                          <a:latin typeface="Arial" panose="020B0604020202020204" pitchFamily="34" charset="0"/>
                          <a:ea typeface="Times New Roman" panose="02020603050405020304" pitchFamily="18" charset="0"/>
                          <a:cs typeface="Times New Roman" panose="02020603050405020304" pitchFamily="18" charset="0"/>
                        </a:rPr>
                        <a:t>Meiosis</a:t>
                      </a:r>
                      <a:endParaRPr lang="en-GB"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600"/>
                        </a:spcAft>
                      </a:pPr>
                      <a:r>
                        <a:rPr lang="en-GB" sz="2400">
                          <a:effectLst/>
                          <a:latin typeface="Arial" panose="020B0604020202020204" pitchFamily="34" charset="0"/>
                          <a:ea typeface="Times New Roman" panose="02020603050405020304" pitchFamily="18" charset="0"/>
                          <a:cs typeface="Times New Roman" panose="02020603050405020304" pitchFamily="18" charset="0"/>
                        </a:rPr>
                        <a:t>Mitosis</a:t>
                      </a:r>
                      <a:endParaRPr lang="en-GB"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043270"/>
                  </a:ext>
                </a:extLst>
              </a:tr>
              <a:tr h="1499043">
                <a:tc>
                  <a:txBody>
                    <a:bodyPr/>
                    <a:lstStyle/>
                    <a:p>
                      <a:pPr>
                        <a:spcBef>
                          <a:spcPts val="1800"/>
                        </a:spcBef>
                        <a:spcAft>
                          <a:spcPts val="1800"/>
                        </a:spcAft>
                      </a:pP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Reduces the chromosome number</a:t>
                      </a:r>
                      <a:endParaRPr lang="en-GB"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1800"/>
                        </a:spcBef>
                        <a:spcAft>
                          <a:spcPts val="1800"/>
                        </a:spcAft>
                      </a:pP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Maintains the same chromosome number as in the parent nucleus</a:t>
                      </a:r>
                      <a:endParaRPr lang="en-GB"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4998052"/>
                  </a:ext>
                </a:extLst>
              </a:tr>
              <a:tr h="730201">
                <a:tc>
                  <a:txBody>
                    <a:bodyPr/>
                    <a:lstStyle/>
                    <a:p>
                      <a:pPr>
                        <a:spcBef>
                          <a:spcPts val="2400"/>
                        </a:spcBef>
                        <a:spcAft>
                          <a:spcPts val="2400"/>
                        </a:spcAft>
                      </a:pPr>
                      <a:r>
                        <a:rPr lang="en-GB" sz="12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Crossing over </a:t>
                      </a:r>
                      <a:endParaRPr lang="en-GB"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2400"/>
                        </a:spcBef>
                        <a:spcAft>
                          <a:spcPts val="2400"/>
                        </a:spcAft>
                      </a:pPr>
                      <a:r>
                        <a:rPr lang="en-GB" sz="12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 No crossing over</a:t>
                      </a:r>
                      <a:endParaRPr lang="en-GB"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5351106"/>
                  </a:ext>
                </a:extLst>
              </a:tr>
              <a:tr h="1499043">
                <a:tc>
                  <a:txBody>
                    <a:bodyPr/>
                    <a:lstStyle/>
                    <a:p>
                      <a:pPr>
                        <a:spcBef>
                          <a:spcPts val="2400"/>
                        </a:spcBef>
                        <a:spcAft>
                          <a:spcPts val="2400"/>
                        </a:spcAft>
                      </a:pPr>
                      <a:r>
                        <a:rPr lang="en-GB" sz="1200" dirty="0">
                          <a:effectLst/>
                          <a:latin typeface="Calibri" panose="020F0502020204030204" pitchFamily="34" charset="0"/>
                          <a:ea typeface="Times New Roman" panose="02020603050405020304" pitchFamily="18" charset="0"/>
                          <a:cs typeface="Times New Roman" panose="02020603050405020304" pitchFamily="18" charset="0"/>
                        </a:rPr>
                        <a:t> </a:t>
                      </a:r>
                      <a:r>
                        <a:rPr lang="en-GB" sz="12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Two divisions</a:t>
                      </a:r>
                      <a:endParaRPr lang="en-GB"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2400"/>
                        </a:spcBef>
                        <a:spcAft>
                          <a:spcPts val="2400"/>
                        </a:spcAft>
                      </a:pPr>
                      <a:r>
                        <a:rPr lang="en-GB" sz="120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One division </a:t>
                      </a:r>
                      <a:endParaRPr lang="en-GB"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0811726"/>
                  </a:ext>
                </a:extLst>
              </a:tr>
              <a:tr h="730201">
                <a:tc>
                  <a:txBody>
                    <a:bodyPr/>
                    <a:lstStyle/>
                    <a:p>
                      <a:pPr>
                        <a:spcBef>
                          <a:spcPts val="2400"/>
                        </a:spcBef>
                        <a:spcAft>
                          <a:spcPts val="2400"/>
                        </a:spcAft>
                      </a:pPr>
                      <a:r>
                        <a:rPr lang="en-GB" sz="120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Genetically different  </a:t>
                      </a:r>
                      <a:endParaRPr lang="en-GB"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Bef>
                          <a:spcPts val="2400"/>
                        </a:spcBef>
                        <a:spcAft>
                          <a:spcPts val="2400"/>
                        </a:spcAft>
                      </a:pPr>
                      <a:r>
                        <a:rPr lang="en-GB" sz="1200"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rPr>
                        <a:t>Genetically identical </a:t>
                      </a:r>
                      <a:endParaRPr lang="en-GB"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945" marR="679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4621441"/>
                  </a:ext>
                </a:extLst>
              </a:tr>
            </a:tbl>
          </a:graphicData>
        </a:graphic>
      </p:graphicFrame>
    </p:spTree>
    <p:extLst>
      <p:ext uri="{BB962C8B-B14F-4D97-AF65-F5344CB8AC3E}">
        <p14:creationId xmlns:p14="http://schemas.microsoft.com/office/powerpoint/2010/main" val="2043291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9283D88-18A0-4130-917B-A7CCC6982283}"/>
              </a:ext>
            </a:extLst>
          </p:cNvPr>
          <p:cNvSpPr>
            <a:spLocks noGrp="1"/>
          </p:cNvSpPr>
          <p:nvPr>
            <p:ph/>
          </p:nvPr>
        </p:nvSpPr>
        <p:spPr/>
        <p:txBody>
          <a:bodyPr/>
          <a:lstStyle/>
          <a:p>
            <a:pPr marL="0" indent="0">
              <a:buNone/>
            </a:pPr>
            <a:r>
              <a:rPr lang="en-GB"/>
              <a:t>The diagram shows the life cycle of an organism. The numbers show how many chromosomes are present in one cell at each stage of the life cycle.</a:t>
            </a:r>
            <a:endParaRPr lang="en-GB" dirty="0"/>
          </a:p>
        </p:txBody>
      </p:sp>
      <p:pic>
        <p:nvPicPr>
          <p:cNvPr id="3" name="Picture 2">
            <a:extLst>
              <a:ext uri="{FF2B5EF4-FFF2-40B4-BE49-F238E27FC236}">
                <a16:creationId xmlns:a16="http://schemas.microsoft.com/office/drawing/2014/main" id="{63D19264-BD34-4A16-838D-99FABE650C7E}"/>
              </a:ext>
            </a:extLst>
          </p:cNvPr>
          <p:cNvPicPr>
            <a:picLocks noChangeAspect="1"/>
          </p:cNvPicPr>
          <p:nvPr/>
        </p:nvPicPr>
        <p:blipFill>
          <a:blip r:embed="rId2"/>
          <a:stretch>
            <a:fillRect/>
          </a:stretch>
        </p:blipFill>
        <p:spPr>
          <a:xfrm>
            <a:off x="446567" y="1678162"/>
            <a:ext cx="6608821" cy="4448002"/>
          </a:xfrm>
          <a:prstGeom prst="rect">
            <a:avLst/>
          </a:prstGeom>
        </p:spPr>
      </p:pic>
      <p:sp>
        <p:nvSpPr>
          <p:cNvPr id="4" name="Rectangle 3">
            <a:extLst>
              <a:ext uri="{FF2B5EF4-FFF2-40B4-BE49-F238E27FC236}">
                <a16:creationId xmlns:a16="http://schemas.microsoft.com/office/drawing/2014/main" id="{5FE06A22-9E11-4451-85F3-EF97F5A4F4B5}"/>
              </a:ext>
            </a:extLst>
          </p:cNvPr>
          <p:cNvSpPr/>
          <p:nvPr/>
        </p:nvSpPr>
        <p:spPr>
          <a:xfrm>
            <a:off x="7513674" y="1499056"/>
            <a:ext cx="4125433" cy="3057312"/>
          </a:xfrm>
          <a:prstGeom prst="rect">
            <a:avLst/>
          </a:prstGeom>
        </p:spPr>
        <p:txBody>
          <a:bodyPr wrap="square">
            <a:spAutoFit/>
          </a:bodyPr>
          <a:lstStyle/>
          <a:p>
            <a:pPr>
              <a:lnSpc>
                <a:spcPct val="107000"/>
              </a:lnSpc>
              <a:spcBef>
                <a:spcPts val="1200"/>
              </a:spcBef>
              <a:spcAft>
                <a:spcPts val="0"/>
              </a:spcAft>
            </a:pPr>
            <a:r>
              <a:rPr lang="en-GB" dirty="0">
                <a:latin typeface="Arial" panose="020B0604020202020204" pitchFamily="34" charset="0"/>
                <a:ea typeface="Times New Roman" panose="02020603050405020304" pitchFamily="18" charset="0"/>
                <a:cs typeface="Times New Roman" panose="02020603050405020304" pitchFamily="18" charset="0"/>
              </a:rPr>
              <a:t>(</a:t>
            </a:r>
            <a:r>
              <a:rPr lang="en-GB" dirty="0" err="1">
                <a:latin typeface="Arial" panose="020B0604020202020204" pitchFamily="34" charset="0"/>
                <a:ea typeface="Times New Roman" panose="02020603050405020304" pitchFamily="18" charset="0"/>
                <a:cs typeface="Times New Roman" panose="02020603050405020304" pitchFamily="18" charset="0"/>
              </a:rPr>
              <a:t>i</a:t>
            </a:r>
            <a:r>
              <a:rPr lang="en-GB" dirty="0">
                <a:latin typeface="Arial" panose="020B0604020202020204" pitchFamily="34" charset="0"/>
                <a:ea typeface="Times New Roman" panose="02020603050405020304" pitchFamily="18" charset="0"/>
                <a:cs typeface="Times New Roman" panose="02020603050405020304" pitchFamily="18" charset="0"/>
              </a:rPr>
              <a:t>)      Name the type of cell division that must be involved in producing the spores.</a:t>
            </a:r>
          </a:p>
          <a:p>
            <a:pPr>
              <a:lnSpc>
                <a:spcPct val="107000"/>
              </a:lnSpc>
              <a:spcBef>
                <a:spcPts val="1200"/>
              </a:spcBef>
              <a:spcAft>
                <a:spcPts val="0"/>
              </a:spcAft>
            </a:pPr>
            <a:r>
              <a:rPr lang="en-GB" dirty="0">
                <a:solidFill>
                  <a:srgbClr val="7030A0"/>
                </a:solidFill>
              </a:rPr>
              <a:t> Meiosis</a:t>
            </a:r>
          </a:p>
          <a:p>
            <a:pPr>
              <a:lnSpc>
                <a:spcPct val="107000"/>
              </a:lnSpc>
              <a:spcBef>
                <a:spcPts val="1200"/>
              </a:spcBef>
              <a:spcAft>
                <a:spcPts val="0"/>
              </a:spcAft>
            </a:pPr>
            <a:endParaRPr lang="en-GB" dirty="0">
              <a:solidFill>
                <a:srgbClr val="7030A0"/>
              </a:solidFill>
              <a:latin typeface="Arial" panose="020B060402020202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dirty="0"/>
              <a:t>(ii) How many chromosomes are there in a male gamete from this organism?</a:t>
            </a:r>
          </a:p>
          <a:p>
            <a:pPr>
              <a:lnSpc>
                <a:spcPct val="107000"/>
              </a:lnSpc>
              <a:spcBef>
                <a:spcPts val="1200"/>
              </a:spcBef>
              <a:spcAft>
                <a:spcPts val="0"/>
              </a:spcAft>
            </a:pPr>
            <a:r>
              <a:rPr lang="en-GB" dirty="0">
                <a:solidFill>
                  <a:srgbClr val="7030A0"/>
                </a:solidFill>
                <a:latin typeface="Arial" panose="020B0604020202020204" pitchFamily="34" charset="0"/>
                <a:ea typeface="Times New Roman" panose="02020603050405020304" pitchFamily="18" charset="0"/>
                <a:cs typeface="Times New Roman" panose="02020603050405020304" pitchFamily="18" charset="0"/>
              </a:rPr>
              <a:t>32</a:t>
            </a:r>
          </a:p>
        </p:txBody>
      </p:sp>
    </p:spTree>
    <p:extLst>
      <p:ext uri="{BB962C8B-B14F-4D97-AF65-F5344CB8AC3E}">
        <p14:creationId xmlns:p14="http://schemas.microsoft.com/office/powerpoint/2010/main" val="2009384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BF6CA4-79FF-499D-AF2B-C18FB32A6474}"/>
              </a:ext>
            </a:extLst>
          </p:cNvPr>
          <p:cNvSpPr>
            <a:spLocks noGrp="1"/>
          </p:cNvSpPr>
          <p:nvPr>
            <p:ph idx="1"/>
          </p:nvPr>
        </p:nvSpPr>
        <p:spPr>
          <a:xfrm>
            <a:off x="838200" y="2108499"/>
            <a:ext cx="10515600" cy="4068464"/>
          </a:xfrm>
        </p:spPr>
        <p:txBody>
          <a:bodyPr/>
          <a:lstStyle/>
          <a:p>
            <a:endParaRPr lang="en-GB" dirty="0"/>
          </a:p>
        </p:txBody>
      </p:sp>
      <p:sp>
        <p:nvSpPr>
          <p:cNvPr id="4" name="Rectangle 3">
            <a:extLst>
              <a:ext uri="{FF2B5EF4-FFF2-40B4-BE49-F238E27FC236}">
                <a16:creationId xmlns:a16="http://schemas.microsoft.com/office/drawing/2014/main" id="{4450B6E1-DF4F-45F5-83E1-F61633ECD334}"/>
              </a:ext>
            </a:extLst>
          </p:cNvPr>
          <p:cNvSpPr/>
          <p:nvPr/>
        </p:nvSpPr>
        <p:spPr>
          <a:xfrm>
            <a:off x="736040" y="176211"/>
            <a:ext cx="6096000" cy="1754326"/>
          </a:xfrm>
          <a:prstGeom prst="rect">
            <a:avLst/>
          </a:prstGeom>
        </p:spPr>
        <p:txBody>
          <a:bodyPr>
            <a:spAutoFit/>
          </a:bodyPr>
          <a:lstStyle/>
          <a:p>
            <a:pPr>
              <a:spcAft>
                <a:spcPts val="0"/>
              </a:spcAft>
            </a:pPr>
            <a:r>
              <a:rPr lang="en-GB" b="1" u="sng" dirty="0">
                <a:latin typeface="Calibri" panose="020F0502020204030204" pitchFamily="34" charset="0"/>
                <a:ea typeface="Times New Roman" panose="02020603050405020304" pitchFamily="18" charset="0"/>
              </a:rPr>
              <a:t>Outcome: </a:t>
            </a:r>
            <a:endParaRPr lang="en-GB" dirty="0">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Times New Roman" panose="02020603050405020304" pitchFamily="18" charset="0"/>
              </a:rPr>
              <a:t>Explain how meiosis results in variation.</a:t>
            </a:r>
            <a:endParaRPr lang="en-GB" dirty="0">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Times New Roman" panose="02020603050405020304" pitchFamily="18" charset="0"/>
              </a:rPr>
              <a:t>Explain how random fertilisation of haploid gametes further increases genetic variation within a species.</a:t>
            </a:r>
            <a:endParaRPr lang="en-GB" dirty="0">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Times New Roman" panose="02020603050405020304" pitchFamily="18" charset="0"/>
              </a:rPr>
              <a:t>Explain what a non-disjunction event is and how it occurs.</a:t>
            </a:r>
            <a:endParaRPr lang="en-GB" dirty="0">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Times New Roman" panose="02020603050405020304" pitchFamily="18" charset="0"/>
              </a:rPr>
              <a:t>Compare and contrast gene and chromosomal mutations.</a:t>
            </a:r>
            <a:endParaRPr lang="en-GB" dirty="0">
              <a:latin typeface="Times New Roman" panose="02020603050405020304" pitchFamily="18" charset="0"/>
              <a:ea typeface="Times New Roman" panose="02020603050405020304" pitchFamily="18" charset="0"/>
            </a:endParaRPr>
          </a:p>
        </p:txBody>
      </p:sp>
      <p:sp>
        <p:nvSpPr>
          <p:cNvPr id="5" name="Rectangle 4">
            <a:extLst>
              <a:ext uri="{FF2B5EF4-FFF2-40B4-BE49-F238E27FC236}">
                <a16:creationId xmlns:a16="http://schemas.microsoft.com/office/drawing/2014/main" id="{350329AF-F7A9-45FD-ACF8-D7E3FC435C13}"/>
              </a:ext>
            </a:extLst>
          </p:cNvPr>
          <p:cNvSpPr/>
          <p:nvPr/>
        </p:nvSpPr>
        <p:spPr>
          <a:xfrm>
            <a:off x="736040" y="176211"/>
            <a:ext cx="10617760" cy="175432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3778418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a:bodyPr>
          <a:lstStyle/>
          <a:p>
            <a:br>
              <a:rPr lang="en-GB" b="1" dirty="0"/>
            </a:br>
            <a:endParaRPr lang="en-GB" u="sng" dirty="0">
              <a:latin typeface="Comic Sans MS" charset="0"/>
            </a:endParaRPr>
          </a:p>
        </p:txBody>
      </p:sp>
      <p:sp>
        <p:nvSpPr>
          <p:cNvPr id="15363" name="Rectangle 3"/>
          <p:cNvSpPr>
            <a:spLocks noGrp="1" noChangeArrowheads="1"/>
          </p:cNvSpPr>
          <p:nvPr>
            <p:ph type="body" idx="1"/>
          </p:nvPr>
        </p:nvSpPr>
        <p:spPr>
          <a:xfrm>
            <a:off x="425302" y="460929"/>
            <a:ext cx="10928498" cy="4525963"/>
          </a:xfrm>
        </p:spPr>
        <p:txBody>
          <a:bodyPr>
            <a:normAutofit/>
          </a:bodyPr>
          <a:lstStyle/>
          <a:p>
            <a:pPr marL="0" indent="0" eaLnBrk="1" hangingPunct="1">
              <a:spcBef>
                <a:spcPct val="50000"/>
              </a:spcBef>
              <a:buNone/>
            </a:pPr>
            <a:r>
              <a:rPr lang="en-GB" dirty="0">
                <a:latin typeface="Comic Sans MS" charset="0"/>
                <a:sym typeface="Wingdings" charset="0"/>
              </a:rPr>
              <a:t>Increases variation in 2 ways:</a:t>
            </a:r>
          </a:p>
          <a:p>
            <a:pPr>
              <a:spcBef>
                <a:spcPct val="50000"/>
              </a:spcBef>
              <a:buNone/>
            </a:pPr>
            <a:r>
              <a:rPr lang="en-GB" dirty="0">
                <a:latin typeface="Comic Sans MS" charset="0"/>
              </a:rPr>
              <a:t>	- c</a:t>
            </a:r>
            <a:r>
              <a:rPr lang="en-GB" sz="2400" dirty="0">
                <a:latin typeface="Comic Sans MS" charset="0"/>
              </a:rPr>
              <a:t>rossing over in prophase I 	</a:t>
            </a:r>
          </a:p>
          <a:p>
            <a:pPr eaLnBrk="1" hangingPunct="1">
              <a:spcBef>
                <a:spcPct val="50000"/>
              </a:spcBef>
              <a:buFontTx/>
              <a:buNone/>
            </a:pPr>
            <a:r>
              <a:rPr lang="en-GB" sz="2400" dirty="0">
                <a:latin typeface="Comic Sans MS" charset="0"/>
              </a:rPr>
              <a:t>	- Independent segregation of maternal &amp; paternal chromosomes in anaphase I</a:t>
            </a:r>
          </a:p>
          <a:p>
            <a:pPr eaLnBrk="1" hangingPunct="1">
              <a:spcBef>
                <a:spcPct val="50000"/>
              </a:spcBef>
              <a:buFontTx/>
              <a:buNone/>
            </a:pPr>
            <a:r>
              <a:rPr lang="en-GB" dirty="0">
                <a:latin typeface="Comic Sans MS" charset="0"/>
              </a:rPr>
              <a:t>	</a:t>
            </a:r>
            <a:endParaRPr lang="en-GB" sz="2400" dirty="0">
              <a:latin typeface="Comic Sans MS" charset="0"/>
            </a:endParaRPr>
          </a:p>
        </p:txBody>
      </p:sp>
    </p:spTree>
    <p:extLst>
      <p:ext uri="{BB962C8B-B14F-4D97-AF65-F5344CB8AC3E}">
        <p14:creationId xmlns:p14="http://schemas.microsoft.com/office/powerpoint/2010/main" val="336484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barn(inVertical)">
                                      <p:cBhvr>
                                        <p:cTn id="7" dur="500"/>
                                        <p:tgtEl>
                                          <p:spTgt spid="153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barn(inVertical)">
                                      <p:cBhvr>
                                        <p:cTn id="12" dur="500"/>
                                        <p:tgtEl>
                                          <p:spTgt spid="153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5363">
                                            <p:txEl>
                                              <p:pRg st="2" end="2"/>
                                            </p:txEl>
                                          </p:spTgt>
                                        </p:tgtEl>
                                        <p:attrNameLst>
                                          <p:attrName>style.visibility</p:attrName>
                                        </p:attrNameLst>
                                      </p:cBhvr>
                                      <p:to>
                                        <p:strVal val="visible"/>
                                      </p:to>
                                    </p:set>
                                    <p:animEffect transition="in" filter="barn(inVertical)">
                                      <p:cBhvr>
                                        <p:cTn id="17" dur="500"/>
                                        <p:tgtEl>
                                          <p:spTgt spid="153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Crossing over</a:t>
            </a:r>
          </a:p>
        </p:txBody>
      </p:sp>
      <p:pic>
        <p:nvPicPr>
          <p:cNvPr id="9218" name="Picture 2" descr="http://www.biologycorner.com/resources/crossingov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585" y="1673525"/>
            <a:ext cx="3377381" cy="25922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728966" y="1830304"/>
            <a:ext cx="4687515" cy="2246769"/>
          </a:xfrm>
          <a:prstGeom prst="rect">
            <a:avLst/>
          </a:prstGeom>
          <a:noFill/>
        </p:spPr>
        <p:txBody>
          <a:bodyPr wrap="square" rtlCol="0">
            <a:spAutoFit/>
          </a:bodyPr>
          <a:lstStyle/>
          <a:p>
            <a:pPr marL="285750" indent="-285750">
              <a:buFont typeface="Arial" panose="020B0604020202020204" pitchFamily="34" charset="0"/>
              <a:buChar char="•"/>
            </a:pPr>
            <a:r>
              <a:rPr lang="en-GB" sz="2000" dirty="0"/>
              <a:t>During meiosis 1, the chromatids of each pair of homologous chromosomes become twisted around each other.</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During this twisting tensions are created and parts of the chromosome break off.</a:t>
            </a:r>
          </a:p>
          <a:p>
            <a:pPr marL="285750" indent="-285750">
              <a:buFont typeface="Arial" panose="020B0604020202020204" pitchFamily="34" charset="0"/>
              <a:buChar char="•"/>
            </a:pPr>
            <a:endParaRPr lang="en-GB" sz="2000" dirty="0"/>
          </a:p>
        </p:txBody>
      </p:sp>
      <p:sp>
        <p:nvSpPr>
          <p:cNvPr id="5" name="Rectangle 4"/>
          <p:cNvSpPr/>
          <p:nvPr/>
        </p:nvSpPr>
        <p:spPr>
          <a:xfrm>
            <a:off x="1991544" y="4444663"/>
            <a:ext cx="8352928" cy="1631216"/>
          </a:xfrm>
          <a:prstGeom prst="rect">
            <a:avLst/>
          </a:prstGeom>
        </p:spPr>
        <p:txBody>
          <a:bodyPr wrap="square">
            <a:spAutoFit/>
          </a:bodyPr>
          <a:lstStyle/>
          <a:p>
            <a:pPr marL="285750" indent="-285750">
              <a:buFont typeface="Arial" panose="020B0604020202020204" pitchFamily="34" charset="0"/>
              <a:buChar char="•"/>
            </a:pPr>
            <a:r>
              <a:rPr lang="en-GB" sz="2000" dirty="0"/>
              <a:t>These broken portions join with the chromatids of its homologous partner.</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It is the equivalent portions of the chromosomes that are exchanged.</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New genetic combinations of alleles are produced.</a:t>
            </a:r>
          </a:p>
        </p:txBody>
      </p:sp>
    </p:spTree>
    <p:extLst>
      <p:ext uri="{BB962C8B-B14F-4D97-AF65-F5344CB8AC3E}">
        <p14:creationId xmlns:p14="http://schemas.microsoft.com/office/powerpoint/2010/main" val="1151993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barn(inVertical)">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arn(inVertical)">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barn(inVertical)">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p:nvPr>
        </p:nvSpPr>
        <p:spPr/>
        <p:txBody>
          <a:bodyPr/>
          <a:lstStyle/>
          <a:p>
            <a:pPr eaLnBrk="1" hangingPunct="1">
              <a:buFontTx/>
              <a:buNone/>
            </a:pPr>
            <a:r>
              <a:rPr lang="en-GB" u="sng" dirty="0"/>
              <a:t>RANDOM COMBINATIONS</a:t>
            </a:r>
          </a:p>
          <a:p>
            <a:pPr eaLnBrk="1" hangingPunct="1"/>
            <a:r>
              <a:rPr lang="en-GB" dirty="0"/>
              <a:t>4 daughter cells have completely different combinations of </a:t>
            </a:r>
            <a:r>
              <a:rPr lang="en-GB" b="1" dirty="0"/>
              <a:t>chromosomes</a:t>
            </a:r>
            <a:endParaRPr lang="en-GB" dirty="0"/>
          </a:p>
          <a:p>
            <a:pPr eaLnBrk="1" hangingPunct="1"/>
            <a:r>
              <a:rPr lang="en-GB" dirty="0"/>
              <a:t>This is because of </a:t>
            </a:r>
            <a:r>
              <a:rPr lang="en-GB" b="1" dirty="0"/>
              <a:t>random assortment (segregation)</a:t>
            </a:r>
            <a:r>
              <a:rPr lang="en-GB" dirty="0"/>
              <a:t> of chromosomes in meiosis I, and of the </a:t>
            </a:r>
            <a:r>
              <a:rPr lang="en-GB" dirty="0" err="1"/>
              <a:t>chromatids</a:t>
            </a:r>
            <a:r>
              <a:rPr lang="en-GB" dirty="0"/>
              <a:t> in meiosis II</a:t>
            </a:r>
          </a:p>
          <a:p>
            <a:pPr eaLnBrk="1" hangingPunct="1">
              <a:buFontTx/>
              <a:buNone/>
            </a:pPr>
            <a:endParaRPr lang="en-GB" dirty="0">
              <a:solidFill>
                <a:schemeClr val="accent3"/>
              </a:solidFill>
            </a:endParaRPr>
          </a:p>
          <a:p>
            <a:pPr eaLnBrk="1" hangingPunct="1">
              <a:buFontTx/>
              <a:buNone/>
            </a:pPr>
            <a:endParaRPr lang="en-US" i="1" dirty="0">
              <a:solidFill>
                <a:schemeClr val="accent3"/>
              </a:solidFill>
            </a:endParaRPr>
          </a:p>
        </p:txBody>
      </p:sp>
    </p:spTree>
    <p:extLst>
      <p:ext uri="{BB962C8B-B14F-4D97-AF65-F5344CB8AC3E}">
        <p14:creationId xmlns:p14="http://schemas.microsoft.com/office/powerpoint/2010/main" val="6934574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4624"/>
            <a:ext cx="8229600" cy="1143000"/>
          </a:xfrm>
        </p:spPr>
        <p:txBody>
          <a:bodyPr>
            <a:normAutofit/>
          </a:bodyPr>
          <a:lstStyle/>
          <a:p>
            <a:r>
              <a:rPr lang="en-GB" sz="2800" b="1" u="sng" dirty="0"/>
              <a:t>Independent segregation/ assortment</a:t>
            </a:r>
          </a:p>
        </p:txBody>
      </p:sp>
      <p:sp>
        <p:nvSpPr>
          <p:cNvPr id="4" name="Oval 3"/>
          <p:cNvSpPr/>
          <p:nvPr/>
        </p:nvSpPr>
        <p:spPr>
          <a:xfrm>
            <a:off x="2561680" y="2060848"/>
            <a:ext cx="1008112" cy="93610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4943872" y="1484784"/>
            <a:ext cx="1008112" cy="93610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4932218" y="2528900"/>
            <a:ext cx="1008112" cy="93610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2561680" y="4545124"/>
            <a:ext cx="1008112" cy="93610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4943872" y="3969060"/>
            <a:ext cx="1008112" cy="93610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4932218" y="5013176"/>
            <a:ext cx="1008112" cy="93610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7815184" y="1769426"/>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7815184" y="1052736"/>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7815184" y="3177538"/>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7815184" y="2460848"/>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7815184" y="4645643"/>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7815184" y="3928953"/>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7815184" y="6093296"/>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7815184" y="5376606"/>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 name="Straight Arrow Connector 19"/>
          <p:cNvCxnSpPr/>
          <p:nvPr/>
        </p:nvCxnSpPr>
        <p:spPr>
          <a:xfrm flipV="1">
            <a:off x="3647728" y="2093462"/>
            <a:ext cx="1152128" cy="25541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3663504" y="2525510"/>
            <a:ext cx="1152128" cy="25541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3647728" y="4660280"/>
            <a:ext cx="1152128" cy="25541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3663504" y="5092328"/>
            <a:ext cx="1152128" cy="25541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6080224" y="1484784"/>
            <a:ext cx="1671960" cy="27172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096000" y="1933140"/>
            <a:ext cx="1656184" cy="16032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6048393" y="2729183"/>
            <a:ext cx="1671960" cy="27172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6064169" y="3177539"/>
            <a:ext cx="1656184" cy="16032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6032617" y="4179311"/>
            <a:ext cx="1671960" cy="27172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6048393" y="4627667"/>
            <a:ext cx="1656184" cy="16032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6032618" y="5644941"/>
            <a:ext cx="168455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951984" y="5877273"/>
            <a:ext cx="1765188" cy="37634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9218"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2772096" y="2029339"/>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2946188" y="2029339"/>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2827810" y="2535522"/>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3001902" y="2537295"/>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 name="Rectangle 45"/>
          <p:cNvSpPr/>
          <p:nvPr/>
        </p:nvSpPr>
        <p:spPr>
          <a:xfrm>
            <a:off x="2855641" y="2132857"/>
            <a:ext cx="146261"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3069420" y="2132857"/>
            <a:ext cx="146261"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2928771" y="2784885"/>
            <a:ext cx="85497"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3081786" y="2784885"/>
            <a:ext cx="73130"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4"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260253" y="5053417"/>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5" name="Rectangle 54"/>
          <p:cNvSpPr/>
          <p:nvPr/>
        </p:nvSpPr>
        <p:spPr>
          <a:xfrm>
            <a:off x="5343798" y="5156935"/>
            <a:ext cx="146261"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6"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2746989" y="4552394"/>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7" name="Rectangle 56"/>
          <p:cNvSpPr/>
          <p:nvPr/>
        </p:nvSpPr>
        <p:spPr>
          <a:xfrm>
            <a:off x="2870221" y="4655912"/>
            <a:ext cx="146261"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8"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335114" y="4535224"/>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9" name="Rectangle 58"/>
          <p:cNvSpPr/>
          <p:nvPr/>
        </p:nvSpPr>
        <p:spPr>
          <a:xfrm>
            <a:off x="5436075" y="4784587"/>
            <a:ext cx="85497"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0"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302922" y="5575694"/>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1" name="Rectangle 60"/>
          <p:cNvSpPr/>
          <p:nvPr/>
        </p:nvSpPr>
        <p:spPr>
          <a:xfrm>
            <a:off x="5382806" y="5823284"/>
            <a:ext cx="73130"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2"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2998934" y="4545124"/>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3" name="Rectangle 62"/>
          <p:cNvSpPr/>
          <p:nvPr/>
        </p:nvSpPr>
        <p:spPr>
          <a:xfrm>
            <a:off x="3082479" y="4648642"/>
            <a:ext cx="146261"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4"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2810392" y="5021472"/>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5" name="Rectangle 64"/>
          <p:cNvSpPr/>
          <p:nvPr/>
        </p:nvSpPr>
        <p:spPr>
          <a:xfrm>
            <a:off x="2890276" y="5269062"/>
            <a:ext cx="73130"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6"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3066206" y="5021172"/>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7" name="Rectangle 66"/>
          <p:cNvSpPr/>
          <p:nvPr/>
        </p:nvSpPr>
        <p:spPr>
          <a:xfrm>
            <a:off x="3167167" y="5270535"/>
            <a:ext cx="85497"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8"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284451" y="4020279"/>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9" name="Rectangle 68"/>
          <p:cNvSpPr/>
          <p:nvPr/>
        </p:nvSpPr>
        <p:spPr>
          <a:xfrm>
            <a:off x="5380363" y="4156452"/>
            <a:ext cx="146261"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p:cNvSpPr txBox="1"/>
          <p:nvPr/>
        </p:nvSpPr>
        <p:spPr>
          <a:xfrm>
            <a:off x="2207568" y="1988840"/>
            <a:ext cx="692780" cy="369332"/>
          </a:xfrm>
          <a:prstGeom prst="rect">
            <a:avLst/>
          </a:prstGeom>
          <a:noFill/>
        </p:spPr>
        <p:txBody>
          <a:bodyPr wrap="square" rtlCol="0">
            <a:spAutoFit/>
          </a:bodyPr>
          <a:lstStyle/>
          <a:p>
            <a:r>
              <a:rPr lang="en-GB" dirty="0"/>
              <a:t>blue</a:t>
            </a:r>
          </a:p>
        </p:txBody>
      </p:sp>
      <p:sp>
        <p:nvSpPr>
          <p:cNvPr id="71" name="TextBox 70"/>
          <p:cNvSpPr txBox="1"/>
          <p:nvPr/>
        </p:nvSpPr>
        <p:spPr>
          <a:xfrm>
            <a:off x="3143672" y="1937899"/>
            <a:ext cx="906678" cy="369332"/>
          </a:xfrm>
          <a:prstGeom prst="rect">
            <a:avLst/>
          </a:prstGeom>
          <a:noFill/>
        </p:spPr>
        <p:txBody>
          <a:bodyPr wrap="square" rtlCol="0">
            <a:spAutoFit/>
          </a:bodyPr>
          <a:lstStyle/>
          <a:p>
            <a:r>
              <a:rPr lang="en-GB" dirty="0"/>
              <a:t>brown</a:t>
            </a:r>
          </a:p>
        </p:txBody>
      </p:sp>
      <p:sp>
        <p:nvSpPr>
          <p:cNvPr id="72" name="TextBox 71"/>
          <p:cNvSpPr txBox="1"/>
          <p:nvPr/>
        </p:nvSpPr>
        <p:spPr>
          <a:xfrm>
            <a:off x="3302962" y="4486834"/>
            <a:ext cx="692780" cy="369332"/>
          </a:xfrm>
          <a:prstGeom prst="rect">
            <a:avLst/>
          </a:prstGeom>
          <a:noFill/>
        </p:spPr>
        <p:txBody>
          <a:bodyPr wrap="square" rtlCol="0">
            <a:spAutoFit/>
          </a:bodyPr>
          <a:lstStyle/>
          <a:p>
            <a:r>
              <a:rPr lang="en-GB" dirty="0"/>
              <a:t>blue</a:t>
            </a:r>
          </a:p>
        </p:txBody>
      </p:sp>
      <p:sp>
        <p:nvSpPr>
          <p:cNvPr id="73" name="TextBox 72"/>
          <p:cNvSpPr txBox="1"/>
          <p:nvPr/>
        </p:nvSpPr>
        <p:spPr>
          <a:xfrm>
            <a:off x="2063552" y="4437112"/>
            <a:ext cx="906678" cy="369332"/>
          </a:xfrm>
          <a:prstGeom prst="rect">
            <a:avLst/>
          </a:prstGeom>
          <a:noFill/>
        </p:spPr>
        <p:txBody>
          <a:bodyPr wrap="square" rtlCol="0">
            <a:spAutoFit/>
          </a:bodyPr>
          <a:lstStyle/>
          <a:p>
            <a:r>
              <a:rPr lang="en-GB" dirty="0"/>
              <a:t>brown</a:t>
            </a:r>
          </a:p>
        </p:txBody>
      </p:sp>
      <p:sp>
        <p:nvSpPr>
          <p:cNvPr id="74" name="TextBox 73"/>
          <p:cNvSpPr txBox="1"/>
          <p:nvPr/>
        </p:nvSpPr>
        <p:spPr>
          <a:xfrm>
            <a:off x="1991932" y="2457763"/>
            <a:ext cx="935717" cy="646331"/>
          </a:xfrm>
          <a:prstGeom prst="rect">
            <a:avLst/>
          </a:prstGeom>
          <a:noFill/>
        </p:spPr>
        <p:txBody>
          <a:bodyPr wrap="square" rtlCol="0">
            <a:spAutoFit/>
          </a:bodyPr>
          <a:lstStyle/>
          <a:p>
            <a:r>
              <a:rPr lang="en-GB" dirty="0"/>
              <a:t>Blood group </a:t>
            </a:r>
            <a:r>
              <a:rPr lang="en-GB" dirty="0">
                <a:solidFill>
                  <a:srgbClr val="FF0000"/>
                </a:solidFill>
              </a:rPr>
              <a:t>A</a:t>
            </a:r>
          </a:p>
        </p:txBody>
      </p:sp>
      <p:sp>
        <p:nvSpPr>
          <p:cNvPr id="75" name="TextBox 74"/>
          <p:cNvSpPr txBox="1"/>
          <p:nvPr/>
        </p:nvSpPr>
        <p:spPr>
          <a:xfrm>
            <a:off x="3216068" y="2492897"/>
            <a:ext cx="935717" cy="646331"/>
          </a:xfrm>
          <a:prstGeom prst="rect">
            <a:avLst/>
          </a:prstGeom>
          <a:noFill/>
        </p:spPr>
        <p:txBody>
          <a:bodyPr wrap="square" rtlCol="0">
            <a:spAutoFit/>
          </a:bodyPr>
          <a:lstStyle/>
          <a:p>
            <a:r>
              <a:rPr lang="en-GB" dirty="0"/>
              <a:t>Blood group </a:t>
            </a:r>
            <a:r>
              <a:rPr lang="en-GB" dirty="0">
                <a:solidFill>
                  <a:srgbClr val="FF0000"/>
                </a:solidFill>
              </a:rPr>
              <a:t>B</a:t>
            </a:r>
          </a:p>
        </p:txBody>
      </p:sp>
      <p:sp>
        <p:nvSpPr>
          <p:cNvPr id="76" name="TextBox 75"/>
          <p:cNvSpPr txBox="1"/>
          <p:nvPr/>
        </p:nvSpPr>
        <p:spPr>
          <a:xfrm>
            <a:off x="3215681" y="5003884"/>
            <a:ext cx="396237" cy="369332"/>
          </a:xfrm>
          <a:prstGeom prst="rect">
            <a:avLst/>
          </a:prstGeom>
          <a:noFill/>
        </p:spPr>
        <p:txBody>
          <a:bodyPr wrap="square" rtlCol="0">
            <a:spAutoFit/>
          </a:bodyPr>
          <a:lstStyle/>
          <a:p>
            <a:r>
              <a:rPr lang="en-GB" dirty="0">
                <a:solidFill>
                  <a:srgbClr val="FF0000"/>
                </a:solidFill>
              </a:rPr>
              <a:t>A</a:t>
            </a:r>
          </a:p>
        </p:txBody>
      </p:sp>
      <p:sp>
        <p:nvSpPr>
          <p:cNvPr id="77" name="TextBox 76"/>
          <p:cNvSpPr txBox="1"/>
          <p:nvPr/>
        </p:nvSpPr>
        <p:spPr>
          <a:xfrm>
            <a:off x="2603420" y="5013176"/>
            <a:ext cx="396237" cy="369332"/>
          </a:xfrm>
          <a:prstGeom prst="rect">
            <a:avLst/>
          </a:prstGeom>
          <a:noFill/>
        </p:spPr>
        <p:txBody>
          <a:bodyPr wrap="square" rtlCol="0">
            <a:spAutoFit/>
          </a:bodyPr>
          <a:lstStyle/>
          <a:p>
            <a:r>
              <a:rPr lang="en-GB" dirty="0">
                <a:solidFill>
                  <a:srgbClr val="FF0000"/>
                </a:solidFill>
              </a:rPr>
              <a:t>B</a:t>
            </a:r>
          </a:p>
        </p:txBody>
      </p:sp>
      <p:pic>
        <p:nvPicPr>
          <p:cNvPr id="78"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262182" y="1495372"/>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9" name="Rectangle 78"/>
          <p:cNvSpPr/>
          <p:nvPr/>
        </p:nvSpPr>
        <p:spPr>
          <a:xfrm>
            <a:off x="5385414" y="1598890"/>
            <a:ext cx="146261"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0"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317896" y="2001008"/>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 name="Rectangle 80"/>
          <p:cNvSpPr/>
          <p:nvPr/>
        </p:nvSpPr>
        <p:spPr>
          <a:xfrm>
            <a:off x="5397780" y="2248598"/>
            <a:ext cx="73130"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2"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223688" y="2537294"/>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3" name="Rectangle 82"/>
          <p:cNvSpPr/>
          <p:nvPr/>
        </p:nvSpPr>
        <p:spPr>
          <a:xfrm>
            <a:off x="5307233" y="2640812"/>
            <a:ext cx="146261"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4"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294918" y="3059571"/>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5" name="Rectangle 84"/>
          <p:cNvSpPr/>
          <p:nvPr/>
        </p:nvSpPr>
        <p:spPr>
          <a:xfrm>
            <a:off x="5395879" y="3308934"/>
            <a:ext cx="85497"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16" name="Rounded Rectangle 9215"/>
          <p:cNvSpPr/>
          <p:nvPr/>
        </p:nvSpPr>
        <p:spPr>
          <a:xfrm>
            <a:off x="7968209" y="1196752"/>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Rectangle 87"/>
          <p:cNvSpPr/>
          <p:nvPr/>
        </p:nvSpPr>
        <p:spPr>
          <a:xfrm>
            <a:off x="7945394" y="1223042"/>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Rounded Rectangle 88"/>
          <p:cNvSpPr/>
          <p:nvPr/>
        </p:nvSpPr>
        <p:spPr>
          <a:xfrm>
            <a:off x="8210522" y="1268760"/>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Rectangle 89"/>
          <p:cNvSpPr/>
          <p:nvPr/>
        </p:nvSpPr>
        <p:spPr>
          <a:xfrm>
            <a:off x="8184232" y="1295050"/>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TextBox 85"/>
          <p:cNvSpPr txBox="1"/>
          <p:nvPr/>
        </p:nvSpPr>
        <p:spPr>
          <a:xfrm>
            <a:off x="4514621" y="1410220"/>
            <a:ext cx="906678" cy="369332"/>
          </a:xfrm>
          <a:prstGeom prst="rect">
            <a:avLst/>
          </a:prstGeom>
          <a:noFill/>
        </p:spPr>
        <p:txBody>
          <a:bodyPr wrap="square" rtlCol="0">
            <a:spAutoFit/>
          </a:bodyPr>
          <a:lstStyle/>
          <a:p>
            <a:r>
              <a:rPr lang="en-GB" dirty="0"/>
              <a:t>brown</a:t>
            </a:r>
          </a:p>
        </p:txBody>
      </p:sp>
      <p:sp>
        <p:nvSpPr>
          <p:cNvPr id="87" name="TextBox 86"/>
          <p:cNvSpPr txBox="1"/>
          <p:nvPr/>
        </p:nvSpPr>
        <p:spPr>
          <a:xfrm>
            <a:off x="4949043" y="1979548"/>
            <a:ext cx="396237" cy="369332"/>
          </a:xfrm>
          <a:prstGeom prst="rect">
            <a:avLst/>
          </a:prstGeom>
          <a:noFill/>
        </p:spPr>
        <p:txBody>
          <a:bodyPr wrap="square" rtlCol="0">
            <a:spAutoFit/>
          </a:bodyPr>
          <a:lstStyle/>
          <a:p>
            <a:r>
              <a:rPr lang="en-GB" dirty="0">
                <a:solidFill>
                  <a:srgbClr val="FF0000"/>
                </a:solidFill>
              </a:rPr>
              <a:t>B</a:t>
            </a:r>
          </a:p>
        </p:txBody>
      </p:sp>
      <p:sp>
        <p:nvSpPr>
          <p:cNvPr id="91" name="TextBox 90"/>
          <p:cNvSpPr txBox="1"/>
          <p:nvPr/>
        </p:nvSpPr>
        <p:spPr>
          <a:xfrm>
            <a:off x="4883783" y="3169986"/>
            <a:ext cx="396237" cy="369332"/>
          </a:xfrm>
          <a:prstGeom prst="rect">
            <a:avLst/>
          </a:prstGeom>
          <a:noFill/>
        </p:spPr>
        <p:txBody>
          <a:bodyPr wrap="square" rtlCol="0">
            <a:spAutoFit/>
          </a:bodyPr>
          <a:lstStyle/>
          <a:p>
            <a:r>
              <a:rPr lang="en-GB" dirty="0">
                <a:solidFill>
                  <a:srgbClr val="FF0000"/>
                </a:solidFill>
              </a:rPr>
              <a:t>A</a:t>
            </a:r>
          </a:p>
        </p:txBody>
      </p:sp>
      <p:sp>
        <p:nvSpPr>
          <p:cNvPr id="92" name="TextBox 91"/>
          <p:cNvSpPr txBox="1"/>
          <p:nvPr/>
        </p:nvSpPr>
        <p:spPr>
          <a:xfrm>
            <a:off x="4636978" y="2535521"/>
            <a:ext cx="692780" cy="369332"/>
          </a:xfrm>
          <a:prstGeom prst="rect">
            <a:avLst/>
          </a:prstGeom>
          <a:noFill/>
        </p:spPr>
        <p:txBody>
          <a:bodyPr wrap="square" rtlCol="0">
            <a:spAutoFit/>
          </a:bodyPr>
          <a:lstStyle/>
          <a:p>
            <a:r>
              <a:rPr lang="en-GB" dirty="0"/>
              <a:t>blue</a:t>
            </a:r>
          </a:p>
        </p:txBody>
      </p:sp>
      <p:sp>
        <p:nvSpPr>
          <p:cNvPr id="93" name="TextBox 92"/>
          <p:cNvSpPr txBox="1"/>
          <p:nvPr/>
        </p:nvSpPr>
        <p:spPr>
          <a:xfrm>
            <a:off x="4703688" y="4067780"/>
            <a:ext cx="906678" cy="369332"/>
          </a:xfrm>
          <a:prstGeom prst="rect">
            <a:avLst/>
          </a:prstGeom>
          <a:noFill/>
        </p:spPr>
        <p:txBody>
          <a:bodyPr wrap="square" rtlCol="0">
            <a:spAutoFit/>
          </a:bodyPr>
          <a:lstStyle/>
          <a:p>
            <a:r>
              <a:rPr lang="en-GB" dirty="0"/>
              <a:t>brown</a:t>
            </a:r>
          </a:p>
        </p:txBody>
      </p:sp>
      <p:sp>
        <p:nvSpPr>
          <p:cNvPr id="94" name="TextBox 93"/>
          <p:cNvSpPr txBox="1"/>
          <p:nvPr/>
        </p:nvSpPr>
        <p:spPr>
          <a:xfrm>
            <a:off x="4906685" y="4535223"/>
            <a:ext cx="396237" cy="369332"/>
          </a:xfrm>
          <a:prstGeom prst="rect">
            <a:avLst/>
          </a:prstGeom>
          <a:noFill/>
        </p:spPr>
        <p:txBody>
          <a:bodyPr wrap="square" rtlCol="0">
            <a:spAutoFit/>
          </a:bodyPr>
          <a:lstStyle/>
          <a:p>
            <a:r>
              <a:rPr lang="en-GB" dirty="0">
                <a:solidFill>
                  <a:srgbClr val="FF0000"/>
                </a:solidFill>
              </a:rPr>
              <a:t>A</a:t>
            </a:r>
          </a:p>
        </p:txBody>
      </p:sp>
      <p:sp>
        <p:nvSpPr>
          <p:cNvPr id="95" name="TextBox 94"/>
          <p:cNvSpPr txBox="1"/>
          <p:nvPr/>
        </p:nvSpPr>
        <p:spPr>
          <a:xfrm>
            <a:off x="4883770" y="5638617"/>
            <a:ext cx="396237" cy="369332"/>
          </a:xfrm>
          <a:prstGeom prst="rect">
            <a:avLst/>
          </a:prstGeom>
          <a:noFill/>
        </p:spPr>
        <p:txBody>
          <a:bodyPr wrap="square" rtlCol="0">
            <a:spAutoFit/>
          </a:bodyPr>
          <a:lstStyle/>
          <a:p>
            <a:r>
              <a:rPr lang="en-GB" dirty="0">
                <a:solidFill>
                  <a:srgbClr val="FF0000"/>
                </a:solidFill>
              </a:rPr>
              <a:t>B</a:t>
            </a:r>
          </a:p>
        </p:txBody>
      </p:sp>
      <p:sp>
        <p:nvSpPr>
          <p:cNvPr id="96" name="TextBox 95"/>
          <p:cNvSpPr txBox="1"/>
          <p:nvPr/>
        </p:nvSpPr>
        <p:spPr>
          <a:xfrm>
            <a:off x="4651017" y="5029780"/>
            <a:ext cx="692780" cy="369332"/>
          </a:xfrm>
          <a:prstGeom prst="rect">
            <a:avLst/>
          </a:prstGeom>
          <a:noFill/>
        </p:spPr>
        <p:txBody>
          <a:bodyPr wrap="square" rtlCol="0">
            <a:spAutoFit/>
          </a:bodyPr>
          <a:lstStyle/>
          <a:p>
            <a:r>
              <a:rPr lang="en-GB" dirty="0"/>
              <a:t>blue</a:t>
            </a:r>
          </a:p>
        </p:txBody>
      </p:sp>
      <p:sp>
        <p:nvSpPr>
          <p:cNvPr id="97" name="TextBox 96"/>
          <p:cNvSpPr txBox="1"/>
          <p:nvPr/>
        </p:nvSpPr>
        <p:spPr>
          <a:xfrm>
            <a:off x="7968208" y="908455"/>
            <a:ext cx="906678" cy="369332"/>
          </a:xfrm>
          <a:prstGeom prst="rect">
            <a:avLst/>
          </a:prstGeom>
          <a:noFill/>
        </p:spPr>
        <p:txBody>
          <a:bodyPr wrap="square" rtlCol="0">
            <a:spAutoFit/>
          </a:bodyPr>
          <a:lstStyle/>
          <a:p>
            <a:r>
              <a:rPr lang="en-GB" dirty="0"/>
              <a:t>brown</a:t>
            </a:r>
          </a:p>
        </p:txBody>
      </p:sp>
      <p:sp>
        <p:nvSpPr>
          <p:cNvPr id="98" name="TextBox 97"/>
          <p:cNvSpPr txBox="1"/>
          <p:nvPr/>
        </p:nvSpPr>
        <p:spPr>
          <a:xfrm>
            <a:off x="8283278" y="1251315"/>
            <a:ext cx="396237" cy="369332"/>
          </a:xfrm>
          <a:prstGeom prst="rect">
            <a:avLst/>
          </a:prstGeom>
          <a:noFill/>
        </p:spPr>
        <p:txBody>
          <a:bodyPr wrap="square" rtlCol="0">
            <a:spAutoFit/>
          </a:bodyPr>
          <a:lstStyle/>
          <a:p>
            <a:r>
              <a:rPr lang="en-GB" dirty="0">
                <a:solidFill>
                  <a:srgbClr val="FF0000"/>
                </a:solidFill>
              </a:rPr>
              <a:t>B</a:t>
            </a:r>
          </a:p>
        </p:txBody>
      </p:sp>
      <p:sp>
        <p:nvSpPr>
          <p:cNvPr id="99" name="Rounded Rectangle 98"/>
          <p:cNvSpPr/>
          <p:nvPr/>
        </p:nvSpPr>
        <p:spPr>
          <a:xfrm>
            <a:off x="7992806" y="1932265"/>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p:cNvSpPr/>
          <p:nvPr/>
        </p:nvSpPr>
        <p:spPr>
          <a:xfrm>
            <a:off x="7969991" y="1958555"/>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ounded Rectangle 100"/>
          <p:cNvSpPr/>
          <p:nvPr/>
        </p:nvSpPr>
        <p:spPr>
          <a:xfrm>
            <a:off x="8235119" y="2004273"/>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p:cNvSpPr/>
          <p:nvPr/>
        </p:nvSpPr>
        <p:spPr>
          <a:xfrm>
            <a:off x="8208829" y="2030563"/>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TextBox 102"/>
          <p:cNvSpPr txBox="1"/>
          <p:nvPr/>
        </p:nvSpPr>
        <p:spPr>
          <a:xfrm>
            <a:off x="7992805" y="1643968"/>
            <a:ext cx="906678" cy="369332"/>
          </a:xfrm>
          <a:prstGeom prst="rect">
            <a:avLst/>
          </a:prstGeom>
          <a:noFill/>
        </p:spPr>
        <p:txBody>
          <a:bodyPr wrap="square" rtlCol="0">
            <a:spAutoFit/>
          </a:bodyPr>
          <a:lstStyle/>
          <a:p>
            <a:r>
              <a:rPr lang="en-GB" dirty="0"/>
              <a:t>brown</a:t>
            </a:r>
          </a:p>
        </p:txBody>
      </p:sp>
      <p:sp>
        <p:nvSpPr>
          <p:cNvPr id="104" name="TextBox 103"/>
          <p:cNvSpPr txBox="1"/>
          <p:nvPr/>
        </p:nvSpPr>
        <p:spPr>
          <a:xfrm>
            <a:off x="8307875" y="1986828"/>
            <a:ext cx="396237" cy="369332"/>
          </a:xfrm>
          <a:prstGeom prst="rect">
            <a:avLst/>
          </a:prstGeom>
          <a:noFill/>
        </p:spPr>
        <p:txBody>
          <a:bodyPr wrap="square" rtlCol="0">
            <a:spAutoFit/>
          </a:bodyPr>
          <a:lstStyle/>
          <a:p>
            <a:r>
              <a:rPr lang="en-GB" dirty="0">
                <a:solidFill>
                  <a:srgbClr val="FF0000"/>
                </a:solidFill>
              </a:rPr>
              <a:t>B</a:t>
            </a:r>
          </a:p>
        </p:txBody>
      </p:sp>
      <p:sp>
        <p:nvSpPr>
          <p:cNvPr id="105" name="Rounded Rectangle 104"/>
          <p:cNvSpPr/>
          <p:nvPr/>
        </p:nvSpPr>
        <p:spPr>
          <a:xfrm>
            <a:off x="8015665" y="2608437"/>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Rounded Rectangle 105"/>
          <p:cNvSpPr/>
          <p:nvPr/>
        </p:nvSpPr>
        <p:spPr>
          <a:xfrm>
            <a:off x="8257978" y="2680445"/>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7" name="Rectangle 106"/>
          <p:cNvSpPr/>
          <p:nvPr/>
        </p:nvSpPr>
        <p:spPr>
          <a:xfrm>
            <a:off x="7994588" y="2636913"/>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107"/>
          <p:cNvSpPr/>
          <p:nvPr/>
        </p:nvSpPr>
        <p:spPr>
          <a:xfrm>
            <a:off x="8233426" y="2708921"/>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Rounded Rectangle 108"/>
          <p:cNvSpPr/>
          <p:nvPr/>
        </p:nvSpPr>
        <p:spPr>
          <a:xfrm>
            <a:off x="8015665" y="3356992"/>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Rounded Rectangle 109"/>
          <p:cNvSpPr/>
          <p:nvPr/>
        </p:nvSpPr>
        <p:spPr>
          <a:xfrm>
            <a:off x="8257978" y="3429000"/>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Rectangle 110"/>
          <p:cNvSpPr/>
          <p:nvPr/>
        </p:nvSpPr>
        <p:spPr>
          <a:xfrm>
            <a:off x="7994588" y="3385468"/>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Rectangle 111"/>
          <p:cNvSpPr/>
          <p:nvPr/>
        </p:nvSpPr>
        <p:spPr>
          <a:xfrm>
            <a:off x="8233426" y="3457476"/>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TextBox 112"/>
          <p:cNvSpPr txBox="1"/>
          <p:nvPr/>
        </p:nvSpPr>
        <p:spPr>
          <a:xfrm>
            <a:off x="8176107" y="2337789"/>
            <a:ext cx="906678" cy="369332"/>
          </a:xfrm>
          <a:prstGeom prst="rect">
            <a:avLst/>
          </a:prstGeom>
          <a:noFill/>
        </p:spPr>
        <p:txBody>
          <a:bodyPr wrap="square" rtlCol="0">
            <a:spAutoFit/>
          </a:bodyPr>
          <a:lstStyle/>
          <a:p>
            <a:r>
              <a:rPr lang="en-GB" dirty="0"/>
              <a:t>blue</a:t>
            </a:r>
          </a:p>
        </p:txBody>
      </p:sp>
      <p:sp>
        <p:nvSpPr>
          <p:cNvPr id="114" name="TextBox 113"/>
          <p:cNvSpPr txBox="1"/>
          <p:nvPr/>
        </p:nvSpPr>
        <p:spPr>
          <a:xfrm>
            <a:off x="8328249" y="2699628"/>
            <a:ext cx="396237" cy="369332"/>
          </a:xfrm>
          <a:prstGeom prst="rect">
            <a:avLst/>
          </a:prstGeom>
          <a:noFill/>
        </p:spPr>
        <p:txBody>
          <a:bodyPr wrap="square" rtlCol="0">
            <a:spAutoFit/>
          </a:bodyPr>
          <a:lstStyle/>
          <a:p>
            <a:r>
              <a:rPr lang="en-GB" dirty="0">
                <a:solidFill>
                  <a:srgbClr val="FF0000"/>
                </a:solidFill>
              </a:rPr>
              <a:t>A</a:t>
            </a:r>
          </a:p>
        </p:txBody>
      </p:sp>
      <p:sp>
        <p:nvSpPr>
          <p:cNvPr id="115" name="TextBox 114"/>
          <p:cNvSpPr txBox="1"/>
          <p:nvPr/>
        </p:nvSpPr>
        <p:spPr>
          <a:xfrm>
            <a:off x="8184232" y="3057869"/>
            <a:ext cx="906678" cy="369332"/>
          </a:xfrm>
          <a:prstGeom prst="rect">
            <a:avLst/>
          </a:prstGeom>
          <a:noFill/>
        </p:spPr>
        <p:txBody>
          <a:bodyPr wrap="square" rtlCol="0">
            <a:spAutoFit/>
          </a:bodyPr>
          <a:lstStyle/>
          <a:p>
            <a:r>
              <a:rPr lang="en-GB" dirty="0"/>
              <a:t>blue</a:t>
            </a:r>
          </a:p>
        </p:txBody>
      </p:sp>
      <p:sp>
        <p:nvSpPr>
          <p:cNvPr id="116" name="TextBox 115"/>
          <p:cNvSpPr txBox="1"/>
          <p:nvPr/>
        </p:nvSpPr>
        <p:spPr>
          <a:xfrm>
            <a:off x="8336374" y="3419708"/>
            <a:ext cx="396237" cy="369332"/>
          </a:xfrm>
          <a:prstGeom prst="rect">
            <a:avLst/>
          </a:prstGeom>
          <a:noFill/>
        </p:spPr>
        <p:txBody>
          <a:bodyPr wrap="square" rtlCol="0">
            <a:spAutoFit/>
          </a:bodyPr>
          <a:lstStyle/>
          <a:p>
            <a:r>
              <a:rPr lang="en-GB" dirty="0">
                <a:solidFill>
                  <a:srgbClr val="FF0000"/>
                </a:solidFill>
              </a:rPr>
              <a:t>A</a:t>
            </a:r>
          </a:p>
        </p:txBody>
      </p:sp>
      <p:sp>
        <p:nvSpPr>
          <p:cNvPr id="117" name="Rounded Rectangle 116"/>
          <p:cNvSpPr/>
          <p:nvPr/>
        </p:nvSpPr>
        <p:spPr>
          <a:xfrm>
            <a:off x="7968209" y="4077072"/>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8" name="Rectangle 117"/>
          <p:cNvSpPr/>
          <p:nvPr/>
        </p:nvSpPr>
        <p:spPr>
          <a:xfrm>
            <a:off x="7945394" y="4103362"/>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9" name="Rounded Rectangle 118"/>
          <p:cNvSpPr/>
          <p:nvPr/>
        </p:nvSpPr>
        <p:spPr>
          <a:xfrm>
            <a:off x="8257978" y="4212704"/>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0" name="Rectangle 119"/>
          <p:cNvSpPr/>
          <p:nvPr/>
        </p:nvSpPr>
        <p:spPr>
          <a:xfrm>
            <a:off x="8233426" y="4241180"/>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1" name="Rounded Rectangle 120"/>
          <p:cNvSpPr/>
          <p:nvPr/>
        </p:nvSpPr>
        <p:spPr>
          <a:xfrm>
            <a:off x="7991023" y="4797152"/>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2" name="Rectangle 121"/>
          <p:cNvSpPr/>
          <p:nvPr/>
        </p:nvSpPr>
        <p:spPr>
          <a:xfrm>
            <a:off x="7968208" y="4823442"/>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3" name="Rounded Rectangle 122"/>
          <p:cNvSpPr/>
          <p:nvPr/>
        </p:nvSpPr>
        <p:spPr>
          <a:xfrm>
            <a:off x="8280792" y="4932784"/>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4" name="Rectangle 123"/>
          <p:cNvSpPr/>
          <p:nvPr/>
        </p:nvSpPr>
        <p:spPr>
          <a:xfrm>
            <a:off x="8256240" y="4961260"/>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5" name="Rounded Rectangle 124"/>
          <p:cNvSpPr/>
          <p:nvPr/>
        </p:nvSpPr>
        <p:spPr>
          <a:xfrm>
            <a:off x="8038479" y="5517232"/>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6" name="Rectangle 125"/>
          <p:cNvSpPr/>
          <p:nvPr/>
        </p:nvSpPr>
        <p:spPr>
          <a:xfrm>
            <a:off x="8017402" y="5545708"/>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Rounded Rectangle 126"/>
          <p:cNvSpPr/>
          <p:nvPr/>
        </p:nvSpPr>
        <p:spPr>
          <a:xfrm>
            <a:off x="8259716" y="5652864"/>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8" name="Rectangle 127"/>
          <p:cNvSpPr/>
          <p:nvPr/>
        </p:nvSpPr>
        <p:spPr>
          <a:xfrm>
            <a:off x="8233426" y="5679154"/>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9" name="Rounded Rectangle 128"/>
          <p:cNvSpPr/>
          <p:nvPr/>
        </p:nvSpPr>
        <p:spPr>
          <a:xfrm>
            <a:off x="8038479" y="6237312"/>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Rectangle 129"/>
          <p:cNvSpPr/>
          <p:nvPr/>
        </p:nvSpPr>
        <p:spPr>
          <a:xfrm>
            <a:off x="8017402" y="6265788"/>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1" name="Rounded Rectangle 130"/>
          <p:cNvSpPr/>
          <p:nvPr/>
        </p:nvSpPr>
        <p:spPr>
          <a:xfrm>
            <a:off x="8259716" y="6372944"/>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2" name="Rectangle 131"/>
          <p:cNvSpPr/>
          <p:nvPr/>
        </p:nvSpPr>
        <p:spPr>
          <a:xfrm>
            <a:off x="8233426" y="6399234"/>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3" name="TextBox 132"/>
          <p:cNvSpPr txBox="1"/>
          <p:nvPr/>
        </p:nvSpPr>
        <p:spPr>
          <a:xfrm>
            <a:off x="8112224" y="3876216"/>
            <a:ext cx="906678" cy="369332"/>
          </a:xfrm>
          <a:prstGeom prst="rect">
            <a:avLst/>
          </a:prstGeom>
          <a:noFill/>
        </p:spPr>
        <p:txBody>
          <a:bodyPr wrap="square" rtlCol="0">
            <a:spAutoFit/>
          </a:bodyPr>
          <a:lstStyle/>
          <a:p>
            <a:r>
              <a:rPr lang="en-GB" dirty="0"/>
              <a:t>brown</a:t>
            </a:r>
          </a:p>
        </p:txBody>
      </p:sp>
      <p:sp>
        <p:nvSpPr>
          <p:cNvPr id="134" name="TextBox 133"/>
          <p:cNvSpPr txBox="1"/>
          <p:nvPr/>
        </p:nvSpPr>
        <p:spPr>
          <a:xfrm>
            <a:off x="8396871" y="4931876"/>
            <a:ext cx="396237" cy="369332"/>
          </a:xfrm>
          <a:prstGeom prst="rect">
            <a:avLst/>
          </a:prstGeom>
          <a:noFill/>
        </p:spPr>
        <p:txBody>
          <a:bodyPr wrap="square" rtlCol="0">
            <a:spAutoFit/>
          </a:bodyPr>
          <a:lstStyle/>
          <a:p>
            <a:r>
              <a:rPr lang="en-GB" dirty="0">
                <a:solidFill>
                  <a:srgbClr val="FF0000"/>
                </a:solidFill>
              </a:rPr>
              <a:t>A</a:t>
            </a:r>
          </a:p>
        </p:txBody>
      </p:sp>
      <p:sp>
        <p:nvSpPr>
          <p:cNvPr id="135" name="TextBox 134"/>
          <p:cNvSpPr txBox="1"/>
          <p:nvPr/>
        </p:nvSpPr>
        <p:spPr>
          <a:xfrm>
            <a:off x="8141650" y="4581128"/>
            <a:ext cx="906678" cy="369332"/>
          </a:xfrm>
          <a:prstGeom prst="rect">
            <a:avLst/>
          </a:prstGeom>
          <a:noFill/>
        </p:spPr>
        <p:txBody>
          <a:bodyPr wrap="square" rtlCol="0">
            <a:spAutoFit/>
          </a:bodyPr>
          <a:lstStyle/>
          <a:p>
            <a:r>
              <a:rPr lang="en-GB" dirty="0"/>
              <a:t>brown</a:t>
            </a:r>
          </a:p>
        </p:txBody>
      </p:sp>
      <p:sp>
        <p:nvSpPr>
          <p:cNvPr id="136" name="TextBox 135"/>
          <p:cNvSpPr txBox="1"/>
          <p:nvPr/>
        </p:nvSpPr>
        <p:spPr>
          <a:xfrm>
            <a:off x="8364060" y="4211796"/>
            <a:ext cx="396237" cy="369332"/>
          </a:xfrm>
          <a:prstGeom prst="rect">
            <a:avLst/>
          </a:prstGeom>
          <a:noFill/>
        </p:spPr>
        <p:txBody>
          <a:bodyPr wrap="square" rtlCol="0">
            <a:spAutoFit/>
          </a:bodyPr>
          <a:lstStyle/>
          <a:p>
            <a:r>
              <a:rPr lang="en-GB" dirty="0">
                <a:solidFill>
                  <a:srgbClr val="FF0000"/>
                </a:solidFill>
              </a:rPr>
              <a:t>A</a:t>
            </a:r>
          </a:p>
        </p:txBody>
      </p:sp>
      <p:sp>
        <p:nvSpPr>
          <p:cNvPr id="137" name="TextBox 136"/>
          <p:cNvSpPr txBox="1"/>
          <p:nvPr/>
        </p:nvSpPr>
        <p:spPr>
          <a:xfrm>
            <a:off x="8184232" y="5363924"/>
            <a:ext cx="906678" cy="369332"/>
          </a:xfrm>
          <a:prstGeom prst="rect">
            <a:avLst/>
          </a:prstGeom>
          <a:noFill/>
        </p:spPr>
        <p:txBody>
          <a:bodyPr wrap="square" rtlCol="0">
            <a:spAutoFit/>
          </a:bodyPr>
          <a:lstStyle/>
          <a:p>
            <a:r>
              <a:rPr lang="en-GB" dirty="0"/>
              <a:t>blue</a:t>
            </a:r>
          </a:p>
        </p:txBody>
      </p:sp>
      <p:sp>
        <p:nvSpPr>
          <p:cNvPr id="138" name="TextBox 137"/>
          <p:cNvSpPr txBox="1"/>
          <p:nvPr/>
        </p:nvSpPr>
        <p:spPr>
          <a:xfrm>
            <a:off x="8328249" y="5651956"/>
            <a:ext cx="396237" cy="369332"/>
          </a:xfrm>
          <a:prstGeom prst="rect">
            <a:avLst/>
          </a:prstGeom>
          <a:noFill/>
        </p:spPr>
        <p:txBody>
          <a:bodyPr wrap="square" rtlCol="0">
            <a:spAutoFit/>
          </a:bodyPr>
          <a:lstStyle/>
          <a:p>
            <a:r>
              <a:rPr lang="en-GB" dirty="0">
                <a:solidFill>
                  <a:srgbClr val="FF0000"/>
                </a:solidFill>
              </a:rPr>
              <a:t>B</a:t>
            </a:r>
          </a:p>
        </p:txBody>
      </p:sp>
      <p:sp>
        <p:nvSpPr>
          <p:cNvPr id="139" name="TextBox 138"/>
          <p:cNvSpPr txBox="1"/>
          <p:nvPr/>
        </p:nvSpPr>
        <p:spPr>
          <a:xfrm>
            <a:off x="8184232" y="6011996"/>
            <a:ext cx="906678" cy="369332"/>
          </a:xfrm>
          <a:prstGeom prst="rect">
            <a:avLst/>
          </a:prstGeom>
          <a:noFill/>
        </p:spPr>
        <p:txBody>
          <a:bodyPr wrap="square" rtlCol="0">
            <a:spAutoFit/>
          </a:bodyPr>
          <a:lstStyle/>
          <a:p>
            <a:r>
              <a:rPr lang="en-GB" dirty="0"/>
              <a:t>blue</a:t>
            </a:r>
          </a:p>
        </p:txBody>
      </p:sp>
      <p:sp>
        <p:nvSpPr>
          <p:cNvPr id="140" name="TextBox 139"/>
          <p:cNvSpPr txBox="1"/>
          <p:nvPr/>
        </p:nvSpPr>
        <p:spPr>
          <a:xfrm>
            <a:off x="8328249" y="6300028"/>
            <a:ext cx="396237" cy="369332"/>
          </a:xfrm>
          <a:prstGeom prst="rect">
            <a:avLst/>
          </a:prstGeom>
          <a:noFill/>
        </p:spPr>
        <p:txBody>
          <a:bodyPr wrap="square" rtlCol="0">
            <a:spAutoFit/>
          </a:bodyPr>
          <a:lstStyle/>
          <a:p>
            <a:r>
              <a:rPr lang="en-GB" dirty="0">
                <a:solidFill>
                  <a:srgbClr val="FF0000"/>
                </a:solidFill>
              </a:rPr>
              <a:t>B</a:t>
            </a:r>
          </a:p>
        </p:txBody>
      </p:sp>
      <p:sp>
        <p:nvSpPr>
          <p:cNvPr id="3" name="TextBox 2">
            <a:extLst>
              <a:ext uri="{FF2B5EF4-FFF2-40B4-BE49-F238E27FC236}">
                <a16:creationId xmlns:a16="http://schemas.microsoft.com/office/drawing/2014/main" id="{BEBA8111-A3CA-4555-ADC9-1D1EDA424DA4}"/>
              </a:ext>
            </a:extLst>
          </p:cNvPr>
          <p:cNvSpPr txBox="1"/>
          <p:nvPr/>
        </p:nvSpPr>
        <p:spPr>
          <a:xfrm>
            <a:off x="9377916" y="1052736"/>
            <a:ext cx="1948771" cy="1754326"/>
          </a:xfrm>
          <a:prstGeom prst="rect">
            <a:avLst/>
          </a:prstGeom>
          <a:noFill/>
        </p:spPr>
        <p:txBody>
          <a:bodyPr wrap="square" rtlCol="0">
            <a:spAutoFit/>
          </a:bodyPr>
          <a:lstStyle/>
          <a:p>
            <a:r>
              <a:rPr lang="en-GB" dirty="0"/>
              <a:t>Independent assortment is important because it gives rise to new combinations of alleles. </a:t>
            </a:r>
          </a:p>
        </p:txBody>
      </p:sp>
    </p:spTree>
    <p:extLst>
      <p:ext uri="{BB962C8B-B14F-4D97-AF65-F5344CB8AC3E}">
        <p14:creationId xmlns:p14="http://schemas.microsoft.com/office/powerpoint/2010/main" val="2674739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barn(inVertical)">
                                      <p:cBhvr>
                                        <p:cTn id="7" dur="500"/>
                                        <p:tgtEl>
                                          <p:spTgt spid="5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barn(inVertical)">
                                      <p:cBhvr>
                                        <p:cTn id="10" dur="500"/>
                                        <p:tgtEl>
                                          <p:spTgt spid="7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3"/>
                                        </p:tgtEl>
                                        <p:attrNameLst>
                                          <p:attrName>style.visibility</p:attrName>
                                        </p:attrNameLst>
                                      </p:cBhvr>
                                      <p:to>
                                        <p:strVal val="visible"/>
                                      </p:to>
                                    </p:set>
                                    <p:animEffect transition="in" filter="barn(inVertical)">
                                      <p:cBhvr>
                                        <p:cTn id="13" dur="500"/>
                                        <p:tgtEl>
                                          <p:spTgt spid="73"/>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barn(inVertical)">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74"/>
                                        </p:tgtEl>
                                        <p:attrNameLst>
                                          <p:attrName>style.visibility</p:attrName>
                                        </p:attrNameLst>
                                      </p:cBhvr>
                                      <p:to>
                                        <p:strVal val="visible"/>
                                      </p:to>
                                    </p:set>
                                    <p:animEffect transition="in" filter="barn(inVertical)">
                                      <p:cBhvr>
                                        <p:cTn id="21" dur="500"/>
                                        <p:tgtEl>
                                          <p:spTgt spid="74"/>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75"/>
                                        </p:tgtEl>
                                        <p:attrNameLst>
                                          <p:attrName>style.visibility</p:attrName>
                                        </p:attrNameLst>
                                      </p:cBhvr>
                                      <p:to>
                                        <p:strVal val="visible"/>
                                      </p:to>
                                    </p:set>
                                    <p:animEffect transition="in" filter="barn(inVertical)">
                                      <p:cBhvr>
                                        <p:cTn id="24" dur="500"/>
                                        <p:tgtEl>
                                          <p:spTgt spid="75"/>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barn(inVertical)">
                                      <p:cBhvr>
                                        <p:cTn id="27" dur="500"/>
                                        <p:tgtEl>
                                          <p:spTgt spid="77"/>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76"/>
                                        </p:tgtEl>
                                        <p:attrNameLst>
                                          <p:attrName>style.visibility</p:attrName>
                                        </p:attrNameLst>
                                      </p:cBhvr>
                                      <p:to>
                                        <p:strVal val="visible"/>
                                      </p:to>
                                    </p:set>
                                    <p:animEffect transition="in" filter="barn(inVertical)">
                                      <p:cBhvr>
                                        <p:cTn id="30" dur="500"/>
                                        <p:tgtEl>
                                          <p:spTgt spid="76"/>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barn(inVertical)">
                                      <p:cBhvr>
                                        <p:cTn id="35" dur="500"/>
                                        <p:tgtEl>
                                          <p:spTgt spid="20"/>
                                        </p:tgtEl>
                                      </p:cBhvr>
                                    </p:animEffect>
                                  </p:childTnLst>
                                </p:cTn>
                              </p:par>
                              <p:par>
                                <p:cTn id="36" presetID="16" presetClass="entr" presetSubtype="21"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barn(inVertical)">
                                      <p:cBhvr>
                                        <p:cTn id="38" dur="500"/>
                                        <p:tgtEl>
                                          <p:spTgt spid="21"/>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barn(inVertical)">
                                      <p:cBhvr>
                                        <p:cTn id="43" dur="500"/>
                                        <p:tgtEl>
                                          <p:spTgt spid="5"/>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barn(inVertical)">
                                      <p:cBhvr>
                                        <p:cTn id="46" dur="500"/>
                                        <p:tgtEl>
                                          <p:spTgt spid="6"/>
                                        </p:tgtEl>
                                      </p:cBhvr>
                                    </p:animEffect>
                                  </p:childTnLst>
                                </p:cTn>
                              </p:par>
                              <p:par>
                                <p:cTn id="47" presetID="16" presetClass="entr" presetSubtype="21" fill="hold" nodeType="withEffect">
                                  <p:stCondLst>
                                    <p:cond delay="0"/>
                                  </p:stCondLst>
                                  <p:childTnLst>
                                    <p:set>
                                      <p:cBhvr>
                                        <p:cTn id="48" dur="1" fill="hold">
                                          <p:stCondLst>
                                            <p:cond delay="0"/>
                                          </p:stCondLst>
                                        </p:cTn>
                                        <p:tgtEl>
                                          <p:spTgt spid="78"/>
                                        </p:tgtEl>
                                        <p:attrNameLst>
                                          <p:attrName>style.visibility</p:attrName>
                                        </p:attrNameLst>
                                      </p:cBhvr>
                                      <p:to>
                                        <p:strVal val="visible"/>
                                      </p:to>
                                    </p:set>
                                    <p:animEffect transition="in" filter="barn(inVertical)">
                                      <p:cBhvr>
                                        <p:cTn id="49" dur="500"/>
                                        <p:tgtEl>
                                          <p:spTgt spid="78"/>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79"/>
                                        </p:tgtEl>
                                        <p:attrNameLst>
                                          <p:attrName>style.visibility</p:attrName>
                                        </p:attrNameLst>
                                      </p:cBhvr>
                                      <p:to>
                                        <p:strVal val="visible"/>
                                      </p:to>
                                    </p:set>
                                    <p:animEffect transition="in" filter="barn(inVertical)">
                                      <p:cBhvr>
                                        <p:cTn id="52" dur="500"/>
                                        <p:tgtEl>
                                          <p:spTgt spid="79"/>
                                        </p:tgtEl>
                                      </p:cBhvr>
                                    </p:animEffect>
                                  </p:childTnLst>
                                </p:cTn>
                              </p:par>
                              <p:par>
                                <p:cTn id="53" presetID="16" presetClass="entr" presetSubtype="21" fill="hold" nodeType="withEffect">
                                  <p:stCondLst>
                                    <p:cond delay="0"/>
                                  </p:stCondLst>
                                  <p:childTnLst>
                                    <p:set>
                                      <p:cBhvr>
                                        <p:cTn id="54" dur="1" fill="hold">
                                          <p:stCondLst>
                                            <p:cond delay="0"/>
                                          </p:stCondLst>
                                        </p:cTn>
                                        <p:tgtEl>
                                          <p:spTgt spid="80"/>
                                        </p:tgtEl>
                                        <p:attrNameLst>
                                          <p:attrName>style.visibility</p:attrName>
                                        </p:attrNameLst>
                                      </p:cBhvr>
                                      <p:to>
                                        <p:strVal val="visible"/>
                                      </p:to>
                                    </p:set>
                                    <p:animEffect transition="in" filter="barn(inVertical)">
                                      <p:cBhvr>
                                        <p:cTn id="55" dur="500"/>
                                        <p:tgtEl>
                                          <p:spTgt spid="80"/>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barn(inVertical)">
                                      <p:cBhvr>
                                        <p:cTn id="58" dur="500"/>
                                        <p:tgtEl>
                                          <p:spTgt spid="81"/>
                                        </p:tgtEl>
                                      </p:cBhvr>
                                    </p:animEffect>
                                  </p:childTnLst>
                                </p:cTn>
                              </p:par>
                              <p:par>
                                <p:cTn id="59" presetID="16" presetClass="entr" presetSubtype="21" fill="hold" nodeType="withEffect">
                                  <p:stCondLst>
                                    <p:cond delay="0"/>
                                  </p:stCondLst>
                                  <p:childTnLst>
                                    <p:set>
                                      <p:cBhvr>
                                        <p:cTn id="60" dur="1" fill="hold">
                                          <p:stCondLst>
                                            <p:cond delay="0"/>
                                          </p:stCondLst>
                                        </p:cTn>
                                        <p:tgtEl>
                                          <p:spTgt spid="82"/>
                                        </p:tgtEl>
                                        <p:attrNameLst>
                                          <p:attrName>style.visibility</p:attrName>
                                        </p:attrNameLst>
                                      </p:cBhvr>
                                      <p:to>
                                        <p:strVal val="visible"/>
                                      </p:to>
                                    </p:set>
                                    <p:animEffect transition="in" filter="barn(inVertical)">
                                      <p:cBhvr>
                                        <p:cTn id="61" dur="500"/>
                                        <p:tgtEl>
                                          <p:spTgt spid="82"/>
                                        </p:tgtEl>
                                      </p:cBhvr>
                                    </p:animEffect>
                                  </p:childTnLst>
                                </p:cTn>
                              </p:par>
                              <p:par>
                                <p:cTn id="62" presetID="16" presetClass="entr" presetSubtype="21" fill="hold" grpId="0" nodeType="withEffect">
                                  <p:stCondLst>
                                    <p:cond delay="0"/>
                                  </p:stCondLst>
                                  <p:childTnLst>
                                    <p:set>
                                      <p:cBhvr>
                                        <p:cTn id="63" dur="1" fill="hold">
                                          <p:stCondLst>
                                            <p:cond delay="0"/>
                                          </p:stCondLst>
                                        </p:cTn>
                                        <p:tgtEl>
                                          <p:spTgt spid="83"/>
                                        </p:tgtEl>
                                        <p:attrNameLst>
                                          <p:attrName>style.visibility</p:attrName>
                                        </p:attrNameLst>
                                      </p:cBhvr>
                                      <p:to>
                                        <p:strVal val="visible"/>
                                      </p:to>
                                    </p:set>
                                    <p:animEffect transition="in" filter="barn(inVertical)">
                                      <p:cBhvr>
                                        <p:cTn id="64" dur="500"/>
                                        <p:tgtEl>
                                          <p:spTgt spid="83"/>
                                        </p:tgtEl>
                                      </p:cBhvr>
                                    </p:animEffect>
                                  </p:childTnLst>
                                </p:cTn>
                              </p:par>
                              <p:par>
                                <p:cTn id="65" presetID="16" presetClass="entr" presetSubtype="21" fill="hold" nodeType="withEffect">
                                  <p:stCondLst>
                                    <p:cond delay="0"/>
                                  </p:stCondLst>
                                  <p:childTnLst>
                                    <p:set>
                                      <p:cBhvr>
                                        <p:cTn id="66" dur="1" fill="hold">
                                          <p:stCondLst>
                                            <p:cond delay="0"/>
                                          </p:stCondLst>
                                        </p:cTn>
                                        <p:tgtEl>
                                          <p:spTgt spid="84"/>
                                        </p:tgtEl>
                                        <p:attrNameLst>
                                          <p:attrName>style.visibility</p:attrName>
                                        </p:attrNameLst>
                                      </p:cBhvr>
                                      <p:to>
                                        <p:strVal val="visible"/>
                                      </p:to>
                                    </p:set>
                                    <p:animEffect transition="in" filter="barn(inVertical)">
                                      <p:cBhvr>
                                        <p:cTn id="67" dur="500"/>
                                        <p:tgtEl>
                                          <p:spTgt spid="84"/>
                                        </p:tgtEl>
                                      </p:cBhvr>
                                    </p:animEffect>
                                  </p:childTnLst>
                                </p:cTn>
                              </p:par>
                              <p:par>
                                <p:cTn id="68" presetID="16" presetClass="entr" presetSubtype="21" fill="hold" grpId="0" nodeType="withEffect">
                                  <p:stCondLst>
                                    <p:cond delay="0"/>
                                  </p:stCondLst>
                                  <p:childTnLst>
                                    <p:set>
                                      <p:cBhvr>
                                        <p:cTn id="69" dur="1" fill="hold">
                                          <p:stCondLst>
                                            <p:cond delay="0"/>
                                          </p:stCondLst>
                                        </p:cTn>
                                        <p:tgtEl>
                                          <p:spTgt spid="85"/>
                                        </p:tgtEl>
                                        <p:attrNameLst>
                                          <p:attrName>style.visibility</p:attrName>
                                        </p:attrNameLst>
                                      </p:cBhvr>
                                      <p:to>
                                        <p:strVal val="visible"/>
                                      </p:to>
                                    </p:set>
                                    <p:animEffect transition="in" filter="barn(inVertical)">
                                      <p:cBhvr>
                                        <p:cTn id="70" dur="500"/>
                                        <p:tgtEl>
                                          <p:spTgt spid="85"/>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barn(inVertical)">
                                      <p:cBhvr>
                                        <p:cTn id="73" dur="500"/>
                                        <p:tgtEl>
                                          <p:spTgt spid="86"/>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87"/>
                                        </p:tgtEl>
                                        <p:attrNameLst>
                                          <p:attrName>style.visibility</p:attrName>
                                        </p:attrNameLst>
                                      </p:cBhvr>
                                      <p:to>
                                        <p:strVal val="visible"/>
                                      </p:to>
                                    </p:set>
                                    <p:animEffect transition="in" filter="barn(inVertical)">
                                      <p:cBhvr>
                                        <p:cTn id="76" dur="500"/>
                                        <p:tgtEl>
                                          <p:spTgt spid="87"/>
                                        </p:tgtEl>
                                      </p:cBhvr>
                                    </p:animEffect>
                                  </p:childTnLst>
                                </p:cTn>
                              </p:par>
                              <p:par>
                                <p:cTn id="77" presetID="16" presetClass="entr" presetSubtype="21" fill="hold" grpId="0" nodeType="withEffect">
                                  <p:stCondLst>
                                    <p:cond delay="0"/>
                                  </p:stCondLst>
                                  <p:childTnLst>
                                    <p:set>
                                      <p:cBhvr>
                                        <p:cTn id="78" dur="1" fill="hold">
                                          <p:stCondLst>
                                            <p:cond delay="0"/>
                                          </p:stCondLst>
                                        </p:cTn>
                                        <p:tgtEl>
                                          <p:spTgt spid="91"/>
                                        </p:tgtEl>
                                        <p:attrNameLst>
                                          <p:attrName>style.visibility</p:attrName>
                                        </p:attrNameLst>
                                      </p:cBhvr>
                                      <p:to>
                                        <p:strVal val="visible"/>
                                      </p:to>
                                    </p:set>
                                    <p:animEffect transition="in" filter="barn(inVertical)">
                                      <p:cBhvr>
                                        <p:cTn id="79" dur="500"/>
                                        <p:tgtEl>
                                          <p:spTgt spid="91"/>
                                        </p:tgtEl>
                                      </p:cBhvr>
                                    </p:animEffect>
                                  </p:childTnLst>
                                </p:cTn>
                              </p:par>
                              <p:par>
                                <p:cTn id="80" presetID="16" presetClass="entr" presetSubtype="21" fill="hold" grpId="0" nodeType="withEffect">
                                  <p:stCondLst>
                                    <p:cond delay="0"/>
                                  </p:stCondLst>
                                  <p:childTnLst>
                                    <p:set>
                                      <p:cBhvr>
                                        <p:cTn id="81" dur="1" fill="hold">
                                          <p:stCondLst>
                                            <p:cond delay="0"/>
                                          </p:stCondLst>
                                        </p:cTn>
                                        <p:tgtEl>
                                          <p:spTgt spid="92"/>
                                        </p:tgtEl>
                                        <p:attrNameLst>
                                          <p:attrName>style.visibility</p:attrName>
                                        </p:attrNameLst>
                                      </p:cBhvr>
                                      <p:to>
                                        <p:strVal val="visible"/>
                                      </p:to>
                                    </p:set>
                                    <p:animEffect transition="in" filter="barn(inVertical)">
                                      <p:cBhvr>
                                        <p:cTn id="82" dur="500"/>
                                        <p:tgtEl>
                                          <p:spTgt spid="92"/>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nodeType="click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barn(inVertical)">
                                      <p:cBhvr>
                                        <p:cTn id="87" dur="500"/>
                                        <p:tgtEl>
                                          <p:spTgt spid="22"/>
                                        </p:tgtEl>
                                      </p:cBhvr>
                                    </p:animEffect>
                                  </p:childTnLst>
                                </p:cTn>
                              </p:par>
                              <p:par>
                                <p:cTn id="88" presetID="16" presetClass="entr" presetSubtype="21" fill="hold" nodeType="with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barn(inVertical)">
                                      <p:cBhvr>
                                        <p:cTn id="90" dur="500"/>
                                        <p:tgtEl>
                                          <p:spTgt spid="23"/>
                                        </p:tgtEl>
                                      </p:cBhvr>
                                    </p:animEffect>
                                  </p:childTnLst>
                                </p:cTn>
                              </p:par>
                            </p:childTnLst>
                          </p:cTn>
                        </p:par>
                      </p:childTnLst>
                    </p:cTn>
                  </p:par>
                  <p:par>
                    <p:cTn id="91" fill="hold">
                      <p:stCondLst>
                        <p:cond delay="indefinite"/>
                      </p:stCondLst>
                      <p:childTnLst>
                        <p:par>
                          <p:cTn id="92" fill="hold">
                            <p:stCondLst>
                              <p:cond delay="0"/>
                            </p:stCondLst>
                            <p:childTnLst>
                              <p:par>
                                <p:cTn id="93" presetID="16" presetClass="entr" presetSubtype="21" fill="hold" grpId="0" nodeType="clickEffect">
                                  <p:stCondLst>
                                    <p:cond delay="0"/>
                                  </p:stCondLst>
                                  <p:childTnLst>
                                    <p:set>
                                      <p:cBhvr>
                                        <p:cTn id="94" dur="1" fill="hold">
                                          <p:stCondLst>
                                            <p:cond delay="0"/>
                                          </p:stCondLst>
                                        </p:cTn>
                                        <p:tgtEl>
                                          <p:spTgt spid="8"/>
                                        </p:tgtEl>
                                        <p:attrNameLst>
                                          <p:attrName>style.visibility</p:attrName>
                                        </p:attrNameLst>
                                      </p:cBhvr>
                                      <p:to>
                                        <p:strVal val="visible"/>
                                      </p:to>
                                    </p:set>
                                    <p:animEffect transition="in" filter="barn(inVertical)">
                                      <p:cBhvr>
                                        <p:cTn id="95" dur="500"/>
                                        <p:tgtEl>
                                          <p:spTgt spid="8"/>
                                        </p:tgtEl>
                                      </p:cBhvr>
                                    </p:animEffect>
                                  </p:childTnLst>
                                </p:cTn>
                              </p:par>
                              <p:par>
                                <p:cTn id="96" presetID="16" presetClass="entr" presetSubtype="21" fill="hold" grpId="0" nodeType="withEffect">
                                  <p:stCondLst>
                                    <p:cond delay="0"/>
                                  </p:stCondLst>
                                  <p:childTnLst>
                                    <p:set>
                                      <p:cBhvr>
                                        <p:cTn id="97" dur="1" fill="hold">
                                          <p:stCondLst>
                                            <p:cond delay="0"/>
                                          </p:stCondLst>
                                        </p:cTn>
                                        <p:tgtEl>
                                          <p:spTgt spid="9"/>
                                        </p:tgtEl>
                                        <p:attrNameLst>
                                          <p:attrName>style.visibility</p:attrName>
                                        </p:attrNameLst>
                                      </p:cBhvr>
                                      <p:to>
                                        <p:strVal val="visible"/>
                                      </p:to>
                                    </p:set>
                                    <p:animEffect transition="in" filter="barn(inVertical)">
                                      <p:cBhvr>
                                        <p:cTn id="98" dur="500"/>
                                        <p:tgtEl>
                                          <p:spTgt spid="9"/>
                                        </p:tgtEl>
                                      </p:cBhvr>
                                    </p:animEffect>
                                  </p:childTnLst>
                                </p:cTn>
                              </p:par>
                              <p:par>
                                <p:cTn id="99" presetID="16" presetClass="entr" presetSubtype="21" fill="hold" nodeType="withEffect">
                                  <p:stCondLst>
                                    <p:cond delay="0"/>
                                  </p:stCondLst>
                                  <p:childTnLst>
                                    <p:set>
                                      <p:cBhvr>
                                        <p:cTn id="100" dur="1" fill="hold">
                                          <p:stCondLst>
                                            <p:cond delay="0"/>
                                          </p:stCondLst>
                                        </p:cTn>
                                        <p:tgtEl>
                                          <p:spTgt spid="54"/>
                                        </p:tgtEl>
                                        <p:attrNameLst>
                                          <p:attrName>style.visibility</p:attrName>
                                        </p:attrNameLst>
                                      </p:cBhvr>
                                      <p:to>
                                        <p:strVal val="visible"/>
                                      </p:to>
                                    </p:set>
                                    <p:animEffect transition="in" filter="barn(inVertical)">
                                      <p:cBhvr>
                                        <p:cTn id="101" dur="500"/>
                                        <p:tgtEl>
                                          <p:spTgt spid="54"/>
                                        </p:tgtEl>
                                      </p:cBhvr>
                                    </p:animEffect>
                                  </p:childTnLst>
                                </p:cTn>
                              </p:par>
                              <p:par>
                                <p:cTn id="102" presetID="16" presetClass="entr" presetSubtype="21" fill="hold" grpId="0" nodeType="withEffect">
                                  <p:stCondLst>
                                    <p:cond delay="0"/>
                                  </p:stCondLst>
                                  <p:childTnLst>
                                    <p:set>
                                      <p:cBhvr>
                                        <p:cTn id="103" dur="1" fill="hold">
                                          <p:stCondLst>
                                            <p:cond delay="0"/>
                                          </p:stCondLst>
                                        </p:cTn>
                                        <p:tgtEl>
                                          <p:spTgt spid="55"/>
                                        </p:tgtEl>
                                        <p:attrNameLst>
                                          <p:attrName>style.visibility</p:attrName>
                                        </p:attrNameLst>
                                      </p:cBhvr>
                                      <p:to>
                                        <p:strVal val="visible"/>
                                      </p:to>
                                    </p:set>
                                    <p:animEffect transition="in" filter="barn(inVertical)">
                                      <p:cBhvr>
                                        <p:cTn id="104" dur="500"/>
                                        <p:tgtEl>
                                          <p:spTgt spid="55"/>
                                        </p:tgtEl>
                                      </p:cBhvr>
                                    </p:animEffect>
                                  </p:childTnLst>
                                </p:cTn>
                              </p:par>
                              <p:par>
                                <p:cTn id="105" presetID="16" presetClass="entr" presetSubtype="21" fill="hold" nodeType="withEffect">
                                  <p:stCondLst>
                                    <p:cond delay="0"/>
                                  </p:stCondLst>
                                  <p:childTnLst>
                                    <p:set>
                                      <p:cBhvr>
                                        <p:cTn id="106" dur="1" fill="hold">
                                          <p:stCondLst>
                                            <p:cond delay="0"/>
                                          </p:stCondLst>
                                        </p:cTn>
                                        <p:tgtEl>
                                          <p:spTgt spid="58"/>
                                        </p:tgtEl>
                                        <p:attrNameLst>
                                          <p:attrName>style.visibility</p:attrName>
                                        </p:attrNameLst>
                                      </p:cBhvr>
                                      <p:to>
                                        <p:strVal val="visible"/>
                                      </p:to>
                                    </p:set>
                                    <p:animEffect transition="in" filter="barn(inVertical)">
                                      <p:cBhvr>
                                        <p:cTn id="107" dur="500"/>
                                        <p:tgtEl>
                                          <p:spTgt spid="58"/>
                                        </p:tgtEl>
                                      </p:cBhvr>
                                    </p:animEffect>
                                  </p:childTnLst>
                                </p:cTn>
                              </p:par>
                              <p:par>
                                <p:cTn id="108" presetID="16" presetClass="entr" presetSubtype="21" fill="hold" grpId="0" nodeType="withEffect">
                                  <p:stCondLst>
                                    <p:cond delay="0"/>
                                  </p:stCondLst>
                                  <p:childTnLst>
                                    <p:set>
                                      <p:cBhvr>
                                        <p:cTn id="109" dur="1" fill="hold">
                                          <p:stCondLst>
                                            <p:cond delay="0"/>
                                          </p:stCondLst>
                                        </p:cTn>
                                        <p:tgtEl>
                                          <p:spTgt spid="59"/>
                                        </p:tgtEl>
                                        <p:attrNameLst>
                                          <p:attrName>style.visibility</p:attrName>
                                        </p:attrNameLst>
                                      </p:cBhvr>
                                      <p:to>
                                        <p:strVal val="visible"/>
                                      </p:to>
                                    </p:set>
                                    <p:animEffect transition="in" filter="barn(inVertical)">
                                      <p:cBhvr>
                                        <p:cTn id="110" dur="500"/>
                                        <p:tgtEl>
                                          <p:spTgt spid="59"/>
                                        </p:tgtEl>
                                      </p:cBhvr>
                                    </p:animEffect>
                                  </p:childTnLst>
                                </p:cTn>
                              </p:par>
                              <p:par>
                                <p:cTn id="111" presetID="16" presetClass="entr" presetSubtype="21" fill="hold" nodeType="withEffect">
                                  <p:stCondLst>
                                    <p:cond delay="0"/>
                                  </p:stCondLst>
                                  <p:childTnLst>
                                    <p:set>
                                      <p:cBhvr>
                                        <p:cTn id="112" dur="1" fill="hold">
                                          <p:stCondLst>
                                            <p:cond delay="0"/>
                                          </p:stCondLst>
                                        </p:cTn>
                                        <p:tgtEl>
                                          <p:spTgt spid="60"/>
                                        </p:tgtEl>
                                        <p:attrNameLst>
                                          <p:attrName>style.visibility</p:attrName>
                                        </p:attrNameLst>
                                      </p:cBhvr>
                                      <p:to>
                                        <p:strVal val="visible"/>
                                      </p:to>
                                    </p:set>
                                    <p:animEffect transition="in" filter="barn(inVertical)">
                                      <p:cBhvr>
                                        <p:cTn id="113" dur="500"/>
                                        <p:tgtEl>
                                          <p:spTgt spid="60"/>
                                        </p:tgtEl>
                                      </p:cBhvr>
                                    </p:animEffect>
                                  </p:childTnLst>
                                </p:cTn>
                              </p:par>
                              <p:par>
                                <p:cTn id="114" presetID="16" presetClass="entr" presetSubtype="21" fill="hold" grpId="0" nodeType="withEffect">
                                  <p:stCondLst>
                                    <p:cond delay="0"/>
                                  </p:stCondLst>
                                  <p:childTnLst>
                                    <p:set>
                                      <p:cBhvr>
                                        <p:cTn id="115" dur="1" fill="hold">
                                          <p:stCondLst>
                                            <p:cond delay="0"/>
                                          </p:stCondLst>
                                        </p:cTn>
                                        <p:tgtEl>
                                          <p:spTgt spid="61"/>
                                        </p:tgtEl>
                                        <p:attrNameLst>
                                          <p:attrName>style.visibility</p:attrName>
                                        </p:attrNameLst>
                                      </p:cBhvr>
                                      <p:to>
                                        <p:strVal val="visible"/>
                                      </p:to>
                                    </p:set>
                                    <p:animEffect transition="in" filter="barn(inVertical)">
                                      <p:cBhvr>
                                        <p:cTn id="116" dur="500"/>
                                        <p:tgtEl>
                                          <p:spTgt spid="61"/>
                                        </p:tgtEl>
                                      </p:cBhvr>
                                    </p:animEffect>
                                  </p:childTnLst>
                                </p:cTn>
                              </p:par>
                              <p:par>
                                <p:cTn id="117" presetID="16" presetClass="entr" presetSubtype="21" fill="hold" nodeType="withEffect">
                                  <p:stCondLst>
                                    <p:cond delay="0"/>
                                  </p:stCondLst>
                                  <p:childTnLst>
                                    <p:set>
                                      <p:cBhvr>
                                        <p:cTn id="118" dur="1" fill="hold">
                                          <p:stCondLst>
                                            <p:cond delay="0"/>
                                          </p:stCondLst>
                                        </p:cTn>
                                        <p:tgtEl>
                                          <p:spTgt spid="68"/>
                                        </p:tgtEl>
                                        <p:attrNameLst>
                                          <p:attrName>style.visibility</p:attrName>
                                        </p:attrNameLst>
                                      </p:cBhvr>
                                      <p:to>
                                        <p:strVal val="visible"/>
                                      </p:to>
                                    </p:set>
                                    <p:animEffect transition="in" filter="barn(inVertical)">
                                      <p:cBhvr>
                                        <p:cTn id="119" dur="500"/>
                                        <p:tgtEl>
                                          <p:spTgt spid="68"/>
                                        </p:tgtEl>
                                      </p:cBhvr>
                                    </p:animEffect>
                                  </p:childTnLst>
                                </p:cTn>
                              </p:par>
                              <p:par>
                                <p:cTn id="120" presetID="16" presetClass="entr" presetSubtype="21" fill="hold" grpId="0" nodeType="withEffect">
                                  <p:stCondLst>
                                    <p:cond delay="0"/>
                                  </p:stCondLst>
                                  <p:childTnLst>
                                    <p:set>
                                      <p:cBhvr>
                                        <p:cTn id="121" dur="1" fill="hold">
                                          <p:stCondLst>
                                            <p:cond delay="0"/>
                                          </p:stCondLst>
                                        </p:cTn>
                                        <p:tgtEl>
                                          <p:spTgt spid="69"/>
                                        </p:tgtEl>
                                        <p:attrNameLst>
                                          <p:attrName>style.visibility</p:attrName>
                                        </p:attrNameLst>
                                      </p:cBhvr>
                                      <p:to>
                                        <p:strVal val="visible"/>
                                      </p:to>
                                    </p:set>
                                    <p:animEffect transition="in" filter="barn(inVertical)">
                                      <p:cBhvr>
                                        <p:cTn id="122" dur="500"/>
                                        <p:tgtEl>
                                          <p:spTgt spid="69"/>
                                        </p:tgtEl>
                                      </p:cBhvr>
                                    </p:animEffect>
                                  </p:childTnLst>
                                </p:cTn>
                              </p:par>
                              <p:par>
                                <p:cTn id="123" presetID="16" presetClass="entr" presetSubtype="21" fill="hold" grpId="0" nodeType="withEffect">
                                  <p:stCondLst>
                                    <p:cond delay="0"/>
                                  </p:stCondLst>
                                  <p:childTnLst>
                                    <p:set>
                                      <p:cBhvr>
                                        <p:cTn id="124" dur="1" fill="hold">
                                          <p:stCondLst>
                                            <p:cond delay="0"/>
                                          </p:stCondLst>
                                        </p:cTn>
                                        <p:tgtEl>
                                          <p:spTgt spid="93"/>
                                        </p:tgtEl>
                                        <p:attrNameLst>
                                          <p:attrName>style.visibility</p:attrName>
                                        </p:attrNameLst>
                                      </p:cBhvr>
                                      <p:to>
                                        <p:strVal val="visible"/>
                                      </p:to>
                                    </p:set>
                                    <p:animEffect transition="in" filter="barn(inVertical)">
                                      <p:cBhvr>
                                        <p:cTn id="125" dur="500"/>
                                        <p:tgtEl>
                                          <p:spTgt spid="93"/>
                                        </p:tgtEl>
                                      </p:cBhvr>
                                    </p:animEffect>
                                  </p:childTnLst>
                                </p:cTn>
                              </p:par>
                              <p:par>
                                <p:cTn id="126" presetID="16" presetClass="entr" presetSubtype="21" fill="hold" grpId="0" nodeType="withEffect">
                                  <p:stCondLst>
                                    <p:cond delay="0"/>
                                  </p:stCondLst>
                                  <p:childTnLst>
                                    <p:set>
                                      <p:cBhvr>
                                        <p:cTn id="127" dur="1" fill="hold">
                                          <p:stCondLst>
                                            <p:cond delay="0"/>
                                          </p:stCondLst>
                                        </p:cTn>
                                        <p:tgtEl>
                                          <p:spTgt spid="94"/>
                                        </p:tgtEl>
                                        <p:attrNameLst>
                                          <p:attrName>style.visibility</p:attrName>
                                        </p:attrNameLst>
                                      </p:cBhvr>
                                      <p:to>
                                        <p:strVal val="visible"/>
                                      </p:to>
                                    </p:set>
                                    <p:animEffect transition="in" filter="barn(inVertical)">
                                      <p:cBhvr>
                                        <p:cTn id="128" dur="500"/>
                                        <p:tgtEl>
                                          <p:spTgt spid="94"/>
                                        </p:tgtEl>
                                      </p:cBhvr>
                                    </p:animEffect>
                                  </p:childTnLst>
                                </p:cTn>
                              </p:par>
                              <p:par>
                                <p:cTn id="129" presetID="16" presetClass="entr" presetSubtype="21" fill="hold" grpId="0" nodeType="withEffect">
                                  <p:stCondLst>
                                    <p:cond delay="0"/>
                                  </p:stCondLst>
                                  <p:childTnLst>
                                    <p:set>
                                      <p:cBhvr>
                                        <p:cTn id="130" dur="1" fill="hold">
                                          <p:stCondLst>
                                            <p:cond delay="0"/>
                                          </p:stCondLst>
                                        </p:cTn>
                                        <p:tgtEl>
                                          <p:spTgt spid="95"/>
                                        </p:tgtEl>
                                        <p:attrNameLst>
                                          <p:attrName>style.visibility</p:attrName>
                                        </p:attrNameLst>
                                      </p:cBhvr>
                                      <p:to>
                                        <p:strVal val="visible"/>
                                      </p:to>
                                    </p:set>
                                    <p:animEffect transition="in" filter="barn(inVertical)">
                                      <p:cBhvr>
                                        <p:cTn id="131" dur="500"/>
                                        <p:tgtEl>
                                          <p:spTgt spid="95"/>
                                        </p:tgtEl>
                                      </p:cBhvr>
                                    </p:animEffect>
                                  </p:childTnLst>
                                </p:cTn>
                              </p:par>
                              <p:par>
                                <p:cTn id="132" presetID="16" presetClass="entr" presetSubtype="21" fill="hold" grpId="0" nodeType="withEffect">
                                  <p:stCondLst>
                                    <p:cond delay="0"/>
                                  </p:stCondLst>
                                  <p:childTnLst>
                                    <p:set>
                                      <p:cBhvr>
                                        <p:cTn id="133" dur="1" fill="hold">
                                          <p:stCondLst>
                                            <p:cond delay="0"/>
                                          </p:stCondLst>
                                        </p:cTn>
                                        <p:tgtEl>
                                          <p:spTgt spid="96"/>
                                        </p:tgtEl>
                                        <p:attrNameLst>
                                          <p:attrName>style.visibility</p:attrName>
                                        </p:attrNameLst>
                                      </p:cBhvr>
                                      <p:to>
                                        <p:strVal val="visible"/>
                                      </p:to>
                                    </p:set>
                                    <p:animEffect transition="in" filter="barn(inVertical)">
                                      <p:cBhvr>
                                        <p:cTn id="134" dur="500"/>
                                        <p:tgtEl>
                                          <p:spTgt spid="96"/>
                                        </p:tgtEl>
                                      </p:cBhvr>
                                    </p:animEffect>
                                  </p:childTnLst>
                                </p:cTn>
                              </p:par>
                            </p:childTnLst>
                          </p:cTn>
                        </p:par>
                      </p:childTnLst>
                    </p:cTn>
                  </p:par>
                  <p:par>
                    <p:cTn id="135" fill="hold">
                      <p:stCondLst>
                        <p:cond delay="indefinite"/>
                      </p:stCondLst>
                      <p:childTnLst>
                        <p:par>
                          <p:cTn id="136" fill="hold">
                            <p:stCondLst>
                              <p:cond delay="0"/>
                            </p:stCondLst>
                            <p:childTnLst>
                              <p:par>
                                <p:cTn id="137" presetID="16" presetClass="entr" presetSubtype="21" fill="hold" nodeType="clickEffect">
                                  <p:stCondLst>
                                    <p:cond delay="0"/>
                                  </p:stCondLst>
                                  <p:childTnLst>
                                    <p:set>
                                      <p:cBhvr>
                                        <p:cTn id="138" dur="1" fill="hold">
                                          <p:stCondLst>
                                            <p:cond delay="0"/>
                                          </p:stCondLst>
                                        </p:cTn>
                                        <p:tgtEl>
                                          <p:spTgt spid="24"/>
                                        </p:tgtEl>
                                        <p:attrNameLst>
                                          <p:attrName>style.visibility</p:attrName>
                                        </p:attrNameLst>
                                      </p:cBhvr>
                                      <p:to>
                                        <p:strVal val="visible"/>
                                      </p:to>
                                    </p:set>
                                    <p:animEffect transition="in" filter="barn(inVertical)">
                                      <p:cBhvr>
                                        <p:cTn id="139" dur="500"/>
                                        <p:tgtEl>
                                          <p:spTgt spid="24"/>
                                        </p:tgtEl>
                                      </p:cBhvr>
                                    </p:animEffect>
                                  </p:childTnLst>
                                </p:cTn>
                              </p:par>
                              <p:par>
                                <p:cTn id="140" presetID="16" presetClass="entr" presetSubtype="21" fill="hold" nodeType="withEffect">
                                  <p:stCondLst>
                                    <p:cond delay="0"/>
                                  </p:stCondLst>
                                  <p:childTnLst>
                                    <p:set>
                                      <p:cBhvr>
                                        <p:cTn id="141" dur="1" fill="hold">
                                          <p:stCondLst>
                                            <p:cond delay="0"/>
                                          </p:stCondLst>
                                        </p:cTn>
                                        <p:tgtEl>
                                          <p:spTgt spid="25"/>
                                        </p:tgtEl>
                                        <p:attrNameLst>
                                          <p:attrName>style.visibility</p:attrName>
                                        </p:attrNameLst>
                                      </p:cBhvr>
                                      <p:to>
                                        <p:strVal val="visible"/>
                                      </p:to>
                                    </p:set>
                                    <p:animEffect transition="in" filter="barn(inVertical)">
                                      <p:cBhvr>
                                        <p:cTn id="142" dur="500"/>
                                        <p:tgtEl>
                                          <p:spTgt spid="25"/>
                                        </p:tgtEl>
                                      </p:cBhvr>
                                    </p:animEffect>
                                  </p:childTnLst>
                                </p:cTn>
                              </p:par>
                            </p:childTnLst>
                          </p:cTn>
                        </p:par>
                      </p:childTnLst>
                    </p:cTn>
                  </p:par>
                  <p:par>
                    <p:cTn id="143" fill="hold">
                      <p:stCondLst>
                        <p:cond delay="indefinite"/>
                      </p:stCondLst>
                      <p:childTnLst>
                        <p:par>
                          <p:cTn id="144" fill="hold">
                            <p:stCondLst>
                              <p:cond delay="0"/>
                            </p:stCondLst>
                            <p:childTnLst>
                              <p:par>
                                <p:cTn id="145" presetID="16" presetClass="entr" presetSubtype="21" fill="hold" grpId="0" nodeType="clickEffect">
                                  <p:stCondLst>
                                    <p:cond delay="0"/>
                                  </p:stCondLst>
                                  <p:childTnLst>
                                    <p:set>
                                      <p:cBhvr>
                                        <p:cTn id="146" dur="1" fill="hold">
                                          <p:stCondLst>
                                            <p:cond delay="0"/>
                                          </p:stCondLst>
                                        </p:cTn>
                                        <p:tgtEl>
                                          <p:spTgt spid="10"/>
                                        </p:tgtEl>
                                        <p:attrNameLst>
                                          <p:attrName>style.visibility</p:attrName>
                                        </p:attrNameLst>
                                      </p:cBhvr>
                                      <p:to>
                                        <p:strVal val="visible"/>
                                      </p:to>
                                    </p:set>
                                    <p:animEffect transition="in" filter="barn(inVertical)">
                                      <p:cBhvr>
                                        <p:cTn id="147" dur="500"/>
                                        <p:tgtEl>
                                          <p:spTgt spid="10"/>
                                        </p:tgtEl>
                                      </p:cBhvr>
                                    </p:animEffect>
                                  </p:childTnLst>
                                </p:cTn>
                              </p:par>
                              <p:par>
                                <p:cTn id="148" presetID="16" presetClass="entr" presetSubtype="21" fill="hold" grpId="0" nodeType="withEffect">
                                  <p:stCondLst>
                                    <p:cond delay="0"/>
                                  </p:stCondLst>
                                  <p:childTnLst>
                                    <p:set>
                                      <p:cBhvr>
                                        <p:cTn id="149" dur="1" fill="hold">
                                          <p:stCondLst>
                                            <p:cond delay="0"/>
                                          </p:stCondLst>
                                        </p:cTn>
                                        <p:tgtEl>
                                          <p:spTgt spid="12"/>
                                        </p:tgtEl>
                                        <p:attrNameLst>
                                          <p:attrName>style.visibility</p:attrName>
                                        </p:attrNameLst>
                                      </p:cBhvr>
                                      <p:to>
                                        <p:strVal val="visible"/>
                                      </p:to>
                                    </p:set>
                                    <p:animEffect transition="in" filter="barn(inVertical)">
                                      <p:cBhvr>
                                        <p:cTn id="150" dur="500"/>
                                        <p:tgtEl>
                                          <p:spTgt spid="12"/>
                                        </p:tgtEl>
                                      </p:cBhvr>
                                    </p:animEffect>
                                  </p:childTnLst>
                                </p:cTn>
                              </p:par>
                              <p:par>
                                <p:cTn id="151" presetID="16" presetClass="entr" presetSubtype="21" fill="hold" grpId="0" nodeType="withEffect">
                                  <p:stCondLst>
                                    <p:cond delay="0"/>
                                  </p:stCondLst>
                                  <p:childTnLst>
                                    <p:set>
                                      <p:cBhvr>
                                        <p:cTn id="152" dur="1" fill="hold">
                                          <p:stCondLst>
                                            <p:cond delay="0"/>
                                          </p:stCondLst>
                                        </p:cTn>
                                        <p:tgtEl>
                                          <p:spTgt spid="9216"/>
                                        </p:tgtEl>
                                        <p:attrNameLst>
                                          <p:attrName>style.visibility</p:attrName>
                                        </p:attrNameLst>
                                      </p:cBhvr>
                                      <p:to>
                                        <p:strVal val="visible"/>
                                      </p:to>
                                    </p:set>
                                    <p:animEffect transition="in" filter="barn(inVertical)">
                                      <p:cBhvr>
                                        <p:cTn id="153" dur="500"/>
                                        <p:tgtEl>
                                          <p:spTgt spid="9216"/>
                                        </p:tgtEl>
                                      </p:cBhvr>
                                    </p:animEffect>
                                  </p:childTnLst>
                                </p:cTn>
                              </p:par>
                              <p:par>
                                <p:cTn id="154" presetID="16" presetClass="entr" presetSubtype="21" fill="hold" grpId="0" nodeType="withEffect">
                                  <p:stCondLst>
                                    <p:cond delay="0"/>
                                  </p:stCondLst>
                                  <p:childTnLst>
                                    <p:set>
                                      <p:cBhvr>
                                        <p:cTn id="155" dur="1" fill="hold">
                                          <p:stCondLst>
                                            <p:cond delay="0"/>
                                          </p:stCondLst>
                                        </p:cTn>
                                        <p:tgtEl>
                                          <p:spTgt spid="88"/>
                                        </p:tgtEl>
                                        <p:attrNameLst>
                                          <p:attrName>style.visibility</p:attrName>
                                        </p:attrNameLst>
                                      </p:cBhvr>
                                      <p:to>
                                        <p:strVal val="visible"/>
                                      </p:to>
                                    </p:set>
                                    <p:animEffect transition="in" filter="barn(inVertical)">
                                      <p:cBhvr>
                                        <p:cTn id="156" dur="500"/>
                                        <p:tgtEl>
                                          <p:spTgt spid="88"/>
                                        </p:tgtEl>
                                      </p:cBhvr>
                                    </p:animEffect>
                                  </p:childTnLst>
                                </p:cTn>
                              </p:par>
                              <p:par>
                                <p:cTn id="157" presetID="16" presetClass="entr" presetSubtype="21" fill="hold" grpId="0" nodeType="withEffect">
                                  <p:stCondLst>
                                    <p:cond delay="0"/>
                                  </p:stCondLst>
                                  <p:childTnLst>
                                    <p:set>
                                      <p:cBhvr>
                                        <p:cTn id="158" dur="1" fill="hold">
                                          <p:stCondLst>
                                            <p:cond delay="0"/>
                                          </p:stCondLst>
                                        </p:cTn>
                                        <p:tgtEl>
                                          <p:spTgt spid="89"/>
                                        </p:tgtEl>
                                        <p:attrNameLst>
                                          <p:attrName>style.visibility</p:attrName>
                                        </p:attrNameLst>
                                      </p:cBhvr>
                                      <p:to>
                                        <p:strVal val="visible"/>
                                      </p:to>
                                    </p:set>
                                    <p:animEffect transition="in" filter="barn(inVertical)">
                                      <p:cBhvr>
                                        <p:cTn id="159" dur="500"/>
                                        <p:tgtEl>
                                          <p:spTgt spid="89"/>
                                        </p:tgtEl>
                                      </p:cBhvr>
                                    </p:animEffect>
                                  </p:childTnLst>
                                </p:cTn>
                              </p:par>
                              <p:par>
                                <p:cTn id="160" presetID="16" presetClass="entr" presetSubtype="21" fill="hold" grpId="0" nodeType="withEffect">
                                  <p:stCondLst>
                                    <p:cond delay="0"/>
                                  </p:stCondLst>
                                  <p:childTnLst>
                                    <p:set>
                                      <p:cBhvr>
                                        <p:cTn id="161" dur="1" fill="hold">
                                          <p:stCondLst>
                                            <p:cond delay="0"/>
                                          </p:stCondLst>
                                        </p:cTn>
                                        <p:tgtEl>
                                          <p:spTgt spid="90"/>
                                        </p:tgtEl>
                                        <p:attrNameLst>
                                          <p:attrName>style.visibility</p:attrName>
                                        </p:attrNameLst>
                                      </p:cBhvr>
                                      <p:to>
                                        <p:strVal val="visible"/>
                                      </p:to>
                                    </p:set>
                                    <p:animEffect transition="in" filter="barn(inVertical)">
                                      <p:cBhvr>
                                        <p:cTn id="162" dur="500"/>
                                        <p:tgtEl>
                                          <p:spTgt spid="90"/>
                                        </p:tgtEl>
                                      </p:cBhvr>
                                    </p:animEffect>
                                  </p:childTnLst>
                                </p:cTn>
                              </p:par>
                              <p:par>
                                <p:cTn id="163" presetID="16" presetClass="entr" presetSubtype="21" fill="hold" grpId="0" nodeType="withEffect">
                                  <p:stCondLst>
                                    <p:cond delay="0"/>
                                  </p:stCondLst>
                                  <p:childTnLst>
                                    <p:set>
                                      <p:cBhvr>
                                        <p:cTn id="164" dur="1" fill="hold">
                                          <p:stCondLst>
                                            <p:cond delay="0"/>
                                          </p:stCondLst>
                                        </p:cTn>
                                        <p:tgtEl>
                                          <p:spTgt spid="97"/>
                                        </p:tgtEl>
                                        <p:attrNameLst>
                                          <p:attrName>style.visibility</p:attrName>
                                        </p:attrNameLst>
                                      </p:cBhvr>
                                      <p:to>
                                        <p:strVal val="visible"/>
                                      </p:to>
                                    </p:set>
                                    <p:animEffect transition="in" filter="barn(inVertical)">
                                      <p:cBhvr>
                                        <p:cTn id="165" dur="500"/>
                                        <p:tgtEl>
                                          <p:spTgt spid="97"/>
                                        </p:tgtEl>
                                      </p:cBhvr>
                                    </p:animEffect>
                                  </p:childTnLst>
                                </p:cTn>
                              </p:par>
                              <p:par>
                                <p:cTn id="166" presetID="16" presetClass="entr" presetSubtype="21" fill="hold" grpId="0" nodeType="withEffect">
                                  <p:stCondLst>
                                    <p:cond delay="0"/>
                                  </p:stCondLst>
                                  <p:childTnLst>
                                    <p:set>
                                      <p:cBhvr>
                                        <p:cTn id="167" dur="1" fill="hold">
                                          <p:stCondLst>
                                            <p:cond delay="0"/>
                                          </p:stCondLst>
                                        </p:cTn>
                                        <p:tgtEl>
                                          <p:spTgt spid="98"/>
                                        </p:tgtEl>
                                        <p:attrNameLst>
                                          <p:attrName>style.visibility</p:attrName>
                                        </p:attrNameLst>
                                      </p:cBhvr>
                                      <p:to>
                                        <p:strVal val="visible"/>
                                      </p:to>
                                    </p:set>
                                    <p:animEffect transition="in" filter="barn(inVertical)">
                                      <p:cBhvr>
                                        <p:cTn id="168" dur="500"/>
                                        <p:tgtEl>
                                          <p:spTgt spid="98"/>
                                        </p:tgtEl>
                                      </p:cBhvr>
                                    </p:animEffect>
                                  </p:childTnLst>
                                </p:cTn>
                              </p:par>
                              <p:par>
                                <p:cTn id="169" presetID="16" presetClass="entr" presetSubtype="21" fill="hold" grpId="0" nodeType="withEffect">
                                  <p:stCondLst>
                                    <p:cond delay="0"/>
                                  </p:stCondLst>
                                  <p:childTnLst>
                                    <p:set>
                                      <p:cBhvr>
                                        <p:cTn id="170" dur="1" fill="hold">
                                          <p:stCondLst>
                                            <p:cond delay="0"/>
                                          </p:stCondLst>
                                        </p:cTn>
                                        <p:tgtEl>
                                          <p:spTgt spid="99"/>
                                        </p:tgtEl>
                                        <p:attrNameLst>
                                          <p:attrName>style.visibility</p:attrName>
                                        </p:attrNameLst>
                                      </p:cBhvr>
                                      <p:to>
                                        <p:strVal val="visible"/>
                                      </p:to>
                                    </p:set>
                                    <p:animEffect transition="in" filter="barn(inVertical)">
                                      <p:cBhvr>
                                        <p:cTn id="171" dur="500"/>
                                        <p:tgtEl>
                                          <p:spTgt spid="99"/>
                                        </p:tgtEl>
                                      </p:cBhvr>
                                    </p:animEffect>
                                  </p:childTnLst>
                                </p:cTn>
                              </p:par>
                              <p:par>
                                <p:cTn id="172" presetID="16" presetClass="entr" presetSubtype="21" fill="hold" grpId="0" nodeType="withEffect">
                                  <p:stCondLst>
                                    <p:cond delay="0"/>
                                  </p:stCondLst>
                                  <p:childTnLst>
                                    <p:set>
                                      <p:cBhvr>
                                        <p:cTn id="173" dur="1" fill="hold">
                                          <p:stCondLst>
                                            <p:cond delay="0"/>
                                          </p:stCondLst>
                                        </p:cTn>
                                        <p:tgtEl>
                                          <p:spTgt spid="100"/>
                                        </p:tgtEl>
                                        <p:attrNameLst>
                                          <p:attrName>style.visibility</p:attrName>
                                        </p:attrNameLst>
                                      </p:cBhvr>
                                      <p:to>
                                        <p:strVal val="visible"/>
                                      </p:to>
                                    </p:set>
                                    <p:animEffect transition="in" filter="barn(inVertical)">
                                      <p:cBhvr>
                                        <p:cTn id="174" dur="500"/>
                                        <p:tgtEl>
                                          <p:spTgt spid="100"/>
                                        </p:tgtEl>
                                      </p:cBhvr>
                                    </p:animEffect>
                                  </p:childTnLst>
                                </p:cTn>
                              </p:par>
                              <p:par>
                                <p:cTn id="175" presetID="16" presetClass="entr" presetSubtype="21" fill="hold" grpId="0" nodeType="withEffect">
                                  <p:stCondLst>
                                    <p:cond delay="0"/>
                                  </p:stCondLst>
                                  <p:childTnLst>
                                    <p:set>
                                      <p:cBhvr>
                                        <p:cTn id="176" dur="1" fill="hold">
                                          <p:stCondLst>
                                            <p:cond delay="0"/>
                                          </p:stCondLst>
                                        </p:cTn>
                                        <p:tgtEl>
                                          <p:spTgt spid="101"/>
                                        </p:tgtEl>
                                        <p:attrNameLst>
                                          <p:attrName>style.visibility</p:attrName>
                                        </p:attrNameLst>
                                      </p:cBhvr>
                                      <p:to>
                                        <p:strVal val="visible"/>
                                      </p:to>
                                    </p:set>
                                    <p:animEffect transition="in" filter="barn(inVertical)">
                                      <p:cBhvr>
                                        <p:cTn id="177" dur="500"/>
                                        <p:tgtEl>
                                          <p:spTgt spid="101"/>
                                        </p:tgtEl>
                                      </p:cBhvr>
                                    </p:animEffect>
                                  </p:childTnLst>
                                </p:cTn>
                              </p:par>
                              <p:par>
                                <p:cTn id="178" presetID="16" presetClass="entr" presetSubtype="21" fill="hold" grpId="0" nodeType="withEffect">
                                  <p:stCondLst>
                                    <p:cond delay="0"/>
                                  </p:stCondLst>
                                  <p:childTnLst>
                                    <p:set>
                                      <p:cBhvr>
                                        <p:cTn id="179" dur="1" fill="hold">
                                          <p:stCondLst>
                                            <p:cond delay="0"/>
                                          </p:stCondLst>
                                        </p:cTn>
                                        <p:tgtEl>
                                          <p:spTgt spid="102"/>
                                        </p:tgtEl>
                                        <p:attrNameLst>
                                          <p:attrName>style.visibility</p:attrName>
                                        </p:attrNameLst>
                                      </p:cBhvr>
                                      <p:to>
                                        <p:strVal val="visible"/>
                                      </p:to>
                                    </p:set>
                                    <p:animEffect transition="in" filter="barn(inVertical)">
                                      <p:cBhvr>
                                        <p:cTn id="180" dur="500"/>
                                        <p:tgtEl>
                                          <p:spTgt spid="102"/>
                                        </p:tgtEl>
                                      </p:cBhvr>
                                    </p:animEffect>
                                  </p:childTnLst>
                                </p:cTn>
                              </p:par>
                              <p:par>
                                <p:cTn id="181" presetID="16" presetClass="entr" presetSubtype="21" fill="hold" grpId="0" nodeType="withEffect">
                                  <p:stCondLst>
                                    <p:cond delay="0"/>
                                  </p:stCondLst>
                                  <p:childTnLst>
                                    <p:set>
                                      <p:cBhvr>
                                        <p:cTn id="182" dur="1" fill="hold">
                                          <p:stCondLst>
                                            <p:cond delay="0"/>
                                          </p:stCondLst>
                                        </p:cTn>
                                        <p:tgtEl>
                                          <p:spTgt spid="103"/>
                                        </p:tgtEl>
                                        <p:attrNameLst>
                                          <p:attrName>style.visibility</p:attrName>
                                        </p:attrNameLst>
                                      </p:cBhvr>
                                      <p:to>
                                        <p:strVal val="visible"/>
                                      </p:to>
                                    </p:set>
                                    <p:animEffect transition="in" filter="barn(inVertical)">
                                      <p:cBhvr>
                                        <p:cTn id="183" dur="500"/>
                                        <p:tgtEl>
                                          <p:spTgt spid="103"/>
                                        </p:tgtEl>
                                      </p:cBhvr>
                                    </p:animEffect>
                                  </p:childTnLst>
                                </p:cTn>
                              </p:par>
                              <p:par>
                                <p:cTn id="184" presetID="16" presetClass="entr" presetSubtype="21" fill="hold" grpId="0" nodeType="withEffect">
                                  <p:stCondLst>
                                    <p:cond delay="0"/>
                                  </p:stCondLst>
                                  <p:childTnLst>
                                    <p:set>
                                      <p:cBhvr>
                                        <p:cTn id="185" dur="1" fill="hold">
                                          <p:stCondLst>
                                            <p:cond delay="0"/>
                                          </p:stCondLst>
                                        </p:cTn>
                                        <p:tgtEl>
                                          <p:spTgt spid="104"/>
                                        </p:tgtEl>
                                        <p:attrNameLst>
                                          <p:attrName>style.visibility</p:attrName>
                                        </p:attrNameLst>
                                      </p:cBhvr>
                                      <p:to>
                                        <p:strVal val="visible"/>
                                      </p:to>
                                    </p:set>
                                    <p:animEffect transition="in" filter="barn(inVertical)">
                                      <p:cBhvr>
                                        <p:cTn id="186" dur="500"/>
                                        <p:tgtEl>
                                          <p:spTgt spid="104"/>
                                        </p:tgtEl>
                                      </p:cBhvr>
                                    </p:animEffect>
                                  </p:childTnLst>
                                </p:cTn>
                              </p:par>
                            </p:childTnLst>
                          </p:cTn>
                        </p:par>
                      </p:childTnLst>
                    </p:cTn>
                  </p:par>
                  <p:par>
                    <p:cTn id="187" fill="hold">
                      <p:stCondLst>
                        <p:cond delay="indefinite"/>
                      </p:stCondLst>
                      <p:childTnLst>
                        <p:par>
                          <p:cTn id="188" fill="hold">
                            <p:stCondLst>
                              <p:cond delay="0"/>
                            </p:stCondLst>
                            <p:childTnLst>
                              <p:par>
                                <p:cTn id="189" presetID="16" presetClass="entr" presetSubtype="21" fill="hold" nodeType="clickEffect">
                                  <p:stCondLst>
                                    <p:cond delay="0"/>
                                  </p:stCondLst>
                                  <p:childTnLst>
                                    <p:set>
                                      <p:cBhvr>
                                        <p:cTn id="190" dur="1" fill="hold">
                                          <p:stCondLst>
                                            <p:cond delay="0"/>
                                          </p:stCondLst>
                                        </p:cTn>
                                        <p:tgtEl>
                                          <p:spTgt spid="31"/>
                                        </p:tgtEl>
                                        <p:attrNameLst>
                                          <p:attrName>style.visibility</p:attrName>
                                        </p:attrNameLst>
                                      </p:cBhvr>
                                      <p:to>
                                        <p:strVal val="visible"/>
                                      </p:to>
                                    </p:set>
                                    <p:animEffect transition="in" filter="barn(inVertical)">
                                      <p:cBhvr>
                                        <p:cTn id="191" dur="500"/>
                                        <p:tgtEl>
                                          <p:spTgt spid="31"/>
                                        </p:tgtEl>
                                      </p:cBhvr>
                                    </p:animEffect>
                                  </p:childTnLst>
                                </p:cTn>
                              </p:par>
                              <p:par>
                                <p:cTn id="192" presetID="16" presetClass="entr" presetSubtype="21" fill="hold" nodeType="withEffect">
                                  <p:stCondLst>
                                    <p:cond delay="0"/>
                                  </p:stCondLst>
                                  <p:childTnLst>
                                    <p:set>
                                      <p:cBhvr>
                                        <p:cTn id="193" dur="1" fill="hold">
                                          <p:stCondLst>
                                            <p:cond delay="0"/>
                                          </p:stCondLst>
                                        </p:cTn>
                                        <p:tgtEl>
                                          <p:spTgt spid="30"/>
                                        </p:tgtEl>
                                        <p:attrNameLst>
                                          <p:attrName>style.visibility</p:attrName>
                                        </p:attrNameLst>
                                      </p:cBhvr>
                                      <p:to>
                                        <p:strVal val="visible"/>
                                      </p:to>
                                    </p:set>
                                    <p:animEffect transition="in" filter="barn(inVertical)">
                                      <p:cBhvr>
                                        <p:cTn id="194" dur="500"/>
                                        <p:tgtEl>
                                          <p:spTgt spid="30"/>
                                        </p:tgtEl>
                                      </p:cBhvr>
                                    </p:animEffect>
                                  </p:childTnLst>
                                </p:cTn>
                              </p:par>
                            </p:childTnLst>
                          </p:cTn>
                        </p:par>
                      </p:childTnLst>
                    </p:cTn>
                  </p:par>
                  <p:par>
                    <p:cTn id="195" fill="hold">
                      <p:stCondLst>
                        <p:cond delay="indefinite"/>
                      </p:stCondLst>
                      <p:childTnLst>
                        <p:par>
                          <p:cTn id="196" fill="hold">
                            <p:stCondLst>
                              <p:cond delay="0"/>
                            </p:stCondLst>
                            <p:childTnLst>
                              <p:par>
                                <p:cTn id="197" presetID="16" presetClass="entr" presetSubtype="21" fill="hold" grpId="0" nodeType="clickEffect">
                                  <p:stCondLst>
                                    <p:cond delay="0"/>
                                  </p:stCondLst>
                                  <p:childTnLst>
                                    <p:set>
                                      <p:cBhvr>
                                        <p:cTn id="198" dur="1" fill="hold">
                                          <p:stCondLst>
                                            <p:cond delay="0"/>
                                          </p:stCondLst>
                                        </p:cTn>
                                        <p:tgtEl>
                                          <p:spTgt spid="13"/>
                                        </p:tgtEl>
                                        <p:attrNameLst>
                                          <p:attrName>style.visibility</p:attrName>
                                        </p:attrNameLst>
                                      </p:cBhvr>
                                      <p:to>
                                        <p:strVal val="visible"/>
                                      </p:to>
                                    </p:set>
                                    <p:animEffect transition="in" filter="barn(inVertical)">
                                      <p:cBhvr>
                                        <p:cTn id="199" dur="500"/>
                                        <p:tgtEl>
                                          <p:spTgt spid="13"/>
                                        </p:tgtEl>
                                      </p:cBhvr>
                                    </p:animEffect>
                                  </p:childTnLst>
                                </p:cTn>
                              </p:par>
                              <p:par>
                                <p:cTn id="200" presetID="16" presetClass="entr" presetSubtype="21" fill="hold" grpId="0" nodeType="withEffect">
                                  <p:stCondLst>
                                    <p:cond delay="0"/>
                                  </p:stCondLst>
                                  <p:childTnLst>
                                    <p:set>
                                      <p:cBhvr>
                                        <p:cTn id="201" dur="1" fill="hold">
                                          <p:stCondLst>
                                            <p:cond delay="0"/>
                                          </p:stCondLst>
                                        </p:cTn>
                                        <p:tgtEl>
                                          <p:spTgt spid="14"/>
                                        </p:tgtEl>
                                        <p:attrNameLst>
                                          <p:attrName>style.visibility</p:attrName>
                                        </p:attrNameLst>
                                      </p:cBhvr>
                                      <p:to>
                                        <p:strVal val="visible"/>
                                      </p:to>
                                    </p:set>
                                    <p:animEffect transition="in" filter="barn(inVertical)">
                                      <p:cBhvr>
                                        <p:cTn id="202" dur="500"/>
                                        <p:tgtEl>
                                          <p:spTgt spid="14"/>
                                        </p:tgtEl>
                                      </p:cBhvr>
                                    </p:animEffect>
                                  </p:childTnLst>
                                </p:cTn>
                              </p:par>
                              <p:par>
                                <p:cTn id="203" presetID="16" presetClass="entr" presetSubtype="21" fill="hold" grpId="0" nodeType="withEffect">
                                  <p:stCondLst>
                                    <p:cond delay="0"/>
                                  </p:stCondLst>
                                  <p:childTnLst>
                                    <p:set>
                                      <p:cBhvr>
                                        <p:cTn id="204" dur="1" fill="hold">
                                          <p:stCondLst>
                                            <p:cond delay="0"/>
                                          </p:stCondLst>
                                        </p:cTn>
                                        <p:tgtEl>
                                          <p:spTgt spid="105"/>
                                        </p:tgtEl>
                                        <p:attrNameLst>
                                          <p:attrName>style.visibility</p:attrName>
                                        </p:attrNameLst>
                                      </p:cBhvr>
                                      <p:to>
                                        <p:strVal val="visible"/>
                                      </p:to>
                                    </p:set>
                                    <p:animEffect transition="in" filter="barn(inVertical)">
                                      <p:cBhvr>
                                        <p:cTn id="205" dur="500"/>
                                        <p:tgtEl>
                                          <p:spTgt spid="105"/>
                                        </p:tgtEl>
                                      </p:cBhvr>
                                    </p:animEffect>
                                  </p:childTnLst>
                                </p:cTn>
                              </p:par>
                              <p:par>
                                <p:cTn id="206" presetID="16" presetClass="entr" presetSubtype="21" fill="hold" grpId="0" nodeType="withEffect">
                                  <p:stCondLst>
                                    <p:cond delay="0"/>
                                  </p:stCondLst>
                                  <p:childTnLst>
                                    <p:set>
                                      <p:cBhvr>
                                        <p:cTn id="207" dur="1" fill="hold">
                                          <p:stCondLst>
                                            <p:cond delay="0"/>
                                          </p:stCondLst>
                                        </p:cTn>
                                        <p:tgtEl>
                                          <p:spTgt spid="106"/>
                                        </p:tgtEl>
                                        <p:attrNameLst>
                                          <p:attrName>style.visibility</p:attrName>
                                        </p:attrNameLst>
                                      </p:cBhvr>
                                      <p:to>
                                        <p:strVal val="visible"/>
                                      </p:to>
                                    </p:set>
                                    <p:animEffect transition="in" filter="barn(inVertical)">
                                      <p:cBhvr>
                                        <p:cTn id="208" dur="500"/>
                                        <p:tgtEl>
                                          <p:spTgt spid="106"/>
                                        </p:tgtEl>
                                      </p:cBhvr>
                                    </p:animEffect>
                                  </p:childTnLst>
                                </p:cTn>
                              </p:par>
                              <p:par>
                                <p:cTn id="209" presetID="16" presetClass="entr" presetSubtype="21" fill="hold" grpId="0" nodeType="withEffect">
                                  <p:stCondLst>
                                    <p:cond delay="0"/>
                                  </p:stCondLst>
                                  <p:childTnLst>
                                    <p:set>
                                      <p:cBhvr>
                                        <p:cTn id="210" dur="1" fill="hold">
                                          <p:stCondLst>
                                            <p:cond delay="0"/>
                                          </p:stCondLst>
                                        </p:cTn>
                                        <p:tgtEl>
                                          <p:spTgt spid="107"/>
                                        </p:tgtEl>
                                        <p:attrNameLst>
                                          <p:attrName>style.visibility</p:attrName>
                                        </p:attrNameLst>
                                      </p:cBhvr>
                                      <p:to>
                                        <p:strVal val="visible"/>
                                      </p:to>
                                    </p:set>
                                    <p:animEffect transition="in" filter="barn(inVertical)">
                                      <p:cBhvr>
                                        <p:cTn id="211" dur="500"/>
                                        <p:tgtEl>
                                          <p:spTgt spid="107"/>
                                        </p:tgtEl>
                                      </p:cBhvr>
                                    </p:animEffect>
                                  </p:childTnLst>
                                </p:cTn>
                              </p:par>
                              <p:par>
                                <p:cTn id="212" presetID="16" presetClass="entr" presetSubtype="21" fill="hold" grpId="0" nodeType="withEffect">
                                  <p:stCondLst>
                                    <p:cond delay="0"/>
                                  </p:stCondLst>
                                  <p:childTnLst>
                                    <p:set>
                                      <p:cBhvr>
                                        <p:cTn id="213" dur="1" fill="hold">
                                          <p:stCondLst>
                                            <p:cond delay="0"/>
                                          </p:stCondLst>
                                        </p:cTn>
                                        <p:tgtEl>
                                          <p:spTgt spid="108"/>
                                        </p:tgtEl>
                                        <p:attrNameLst>
                                          <p:attrName>style.visibility</p:attrName>
                                        </p:attrNameLst>
                                      </p:cBhvr>
                                      <p:to>
                                        <p:strVal val="visible"/>
                                      </p:to>
                                    </p:set>
                                    <p:animEffect transition="in" filter="barn(inVertical)">
                                      <p:cBhvr>
                                        <p:cTn id="214" dur="500"/>
                                        <p:tgtEl>
                                          <p:spTgt spid="108"/>
                                        </p:tgtEl>
                                      </p:cBhvr>
                                    </p:animEffect>
                                  </p:childTnLst>
                                </p:cTn>
                              </p:par>
                              <p:par>
                                <p:cTn id="215" presetID="16" presetClass="entr" presetSubtype="21" fill="hold" grpId="0" nodeType="withEffect">
                                  <p:stCondLst>
                                    <p:cond delay="0"/>
                                  </p:stCondLst>
                                  <p:childTnLst>
                                    <p:set>
                                      <p:cBhvr>
                                        <p:cTn id="216" dur="1" fill="hold">
                                          <p:stCondLst>
                                            <p:cond delay="0"/>
                                          </p:stCondLst>
                                        </p:cTn>
                                        <p:tgtEl>
                                          <p:spTgt spid="109"/>
                                        </p:tgtEl>
                                        <p:attrNameLst>
                                          <p:attrName>style.visibility</p:attrName>
                                        </p:attrNameLst>
                                      </p:cBhvr>
                                      <p:to>
                                        <p:strVal val="visible"/>
                                      </p:to>
                                    </p:set>
                                    <p:animEffect transition="in" filter="barn(inVertical)">
                                      <p:cBhvr>
                                        <p:cTn id="217" dur="500"/>
                                        <p:tgtEl>
                                          <p:spTgt spid="109"/>
                                        </p:tgtEl>
                                      </p:cBhvr>
                                    </p:animEffect>
                                  </p:childTnLst>
                                </p:cTn>
                              </p:par>
                              <p:par>
                                <p:cTn id="218" presetID="16" presetClass="entr" presetSubtype="21" fill="hold" grpId="0" nodeType="withEffect">
                                  <p:stCondLst>
                                    <p:cond delay="0"/>
                                  </p:stCondLst>
                                  <p:childTnLst>
                                    <p:set>
                                      <p:cBhvr>
                                        <p:cTn id="219" dur="1" fill="hold">
                                          <p:stCondLst>
                                            <p:cond delay="0"/>
                                          </p:stCondLst>
                                        </p:cTn>
                                        <p:tgtEl>
                                          <p:spTgt spid="110"/>
                                        </p:tgtEl>
                                        <p:attrNameLst>
                                          <p:attrName>style.visibility</p:attrName>
                                        </p:attrNameLst>
                                      </p:cBhvr>
                                      <p:to>
                                        <p:strVal val="visible"/>
                                      </p:to>
                                    </p:set>
                                    <p:animEffect transition="in" filter="barn(inVertical)">
                                      <p:cBhvr>
                                        <p:cTn id="220" dur="500"/>
                                        <p:tgtEl>
                                          <p:spTgt spid="110"/>
                                        </p:tgtEl>
                                      </p:cBhvr>
                                    </p:animEffect>
                                  </p:childTnLst>
                                </p:cTn>
                              </p:par>
                              <p:par>
                                <p:cTn id="221" presetID="16" presetClass="entr" presetSubtype="21" fill="hold" grpId="0" nodeType="withEffect">
                                  <p:stCondLst>
                                    <p:cond delay="0"/>
                                  </p:stCondLst>
                                  <p:childTnLst>
                                    <p:set>
                                      <p:cBhvr>
                                        <p:cTn id="222" dur="1" fill="hold">
                                          <p:stCondLst>
                                            <p:cond delay="0"/>
                                          </p:stCondLst>
                                        </p:cTn>
                                        <p:tgtEl>
                                          <p:spTgt spid="111"/>
                                        </p:tgtEl>
                                        <p:attrNameLst>
                                          <p:attrName>style.visibility</p:attrName>
                                        </p:attrNameLst>
                                      </p:cBhvr>
                                      <p:to>
                                        <p:strVal val="visible"/>
                                      </p:to>
                                    </p:set>
                                    <p:animEffect transition="in" filter="barn(inVertical)">
                                      <p:cBhvr>
                                        <p:cTn id="223" dur="500"/>
                                        <p:tgtEl>
                                          <p:spTgt spid="111"/>
                                        </p:tgtEl>
                                      </p:cBhvr>
                                    </p:animEffect>
                                  </p:childTnLst>
                                </p:cTn>
                              </p:par>
                              <p:par>
                                <p:cTn id="224" presetID="16" presetClass="entr" presetSubtype="21" fill="hold" grpId="0" nodeType="withEffect">
                                  <p:stCondLst>
                                    <p:cond delay="0"/>
                                  </p:stCondLst>
                                  <p:childTnLst>
                                    <p:set>
                                      <p:cBhvr>
                                        <p:cTn id="225" dur="1" fill="hold">
                                          <p:stCondLst>
                                            <p:cond delay="0"/>
                                          </p:stCondLst>
                                        </p:cTn>
                                        <p:tgtEl>
                                          <p:spTgt spid="112"/>
                                        </p:tgtEl>
                                        <p:attrNameLst>
                                          <p:attrName>style.visibility</p:attrName>
                                        </p:attrNameLst>
                                      </p:cBhvr>
                                      <p:to>
                                        <p:strVal val="visible"/>
                                      </p:to>
                                    </p:set>
                                    <p:animEffect transition="in" filter="barn(inVertical)">
                                      <p:cBhvr>
                                        <p:cTn id="226" dur="500"/>
                                        <p:tgtEl>
                                          <p:spTgt spid="112"/>
                                        </p:tgtEl>
                                      </p:cBhvr>
                                    </p:animEffect>
                                  </p:childTnLst>
                                </p:cTn>
                              </p:par>
                              <p:par>
                                <p:cTn id="227" presetID="16" presetClass="entr" presetSubtype="21" fill="hold" grpId="0" nodeType="withEffect">
                                  <p:stCondLst>
                                    <p:cond delay="0"/>
                                  </p:stCondLst>
                                  <p:childTnLst>
                                    <p:set>
                                      <p:cBhvr>
                                        <p:cTn id="228" dur="1" fill="hold">
                                          <p:stCondLst>
                                            <p:cond delay="0"/>
                                          </p:stCondLst>
                                        </p:cTn>
                                        <p:tgtEl>
                                          <p:spTgt spid="114"/>
                                        </p:tgtEl>
                                        <p:attrNameLst>
                                          <p:attrName>style.visibility</p:attrName>
                                        </p:attrNameLst>
                                      </p:cBhvr>
                                      <p:to>
                                        <p:strVal val="visible"/>
                                      </p:to>
                                    </p:set>
                                    <p:animEffect transition="in" filter="barn(inVertical)">
                                      <p:cBhvr>
                                        <p:cTn id="229" dur="500"/>
                                        <p:tgtEl>
                                          <p:spTgt spid="114"/>
                                        </p:tgtEl>
                                      </p:cBhvr>
                                    </p:animEffect>
                                  </p:childTnLst>
                                </p:cTn>
                              </p:par>
                              <p:par>
                                <p:cTn id="230" presetID="16" presetClass="entr" presetSubtype="21" fill="hold" grpId="0" nodeType="withEffect">
                                  <p:stCondLst>
                                    <p:cond delay="0"/>
                                  </p:stCondLst>
                                  <p:childTnLst>
                                    <p:set>
                                      <p:cBhvr>
                                        <p:cTn id="231" dur="1" fill="hold">
                                          <p:stCondLst>
                                            <p:cond delay="0"/>
                                          </p:stCondLst>
                                        </p:cTn>
                                        <p:tgtEl>
                                          <p:spTgt spid="115"/>
                                        </p:tgtEl>
                                        <p:attrNameLst>
                                          <p:attrName>style.visibility</p:attrName>
                                        </p:attrNameLst>
                                      </p:cBhvr>
                                      <p:to>
                                        <p:strVal val="visible"/>
                                      </p:to>
                                    </p:set>
                                    <p:animEffect transition="in" filter="barn(inVertical)">
                                      <p:cBhvr>
                                        <p:cTn id="232" dur="500"/>
                                        <p:tgtEl>
                                          <p:spTgt spid="115"/>
                                        </p:tgtEl>
                                      </p:cBhvr>
                                    </p:animEffect>
                                  </p:childTnLst>
                                </p:cTn>
                              </p:par>
                              <p:par>
                                <p:cTn id="233" presetID="16" presetClass="entr" presetSubtype="21" fill="hold" grpId="0" nodeType="withEffect">
                                  <p:stCondLst>
                                    <p:cond delay="0"/>
                                  </p:stCondLst>
                                  <p:childTnLst>
                                    <p:set>
                                      <p:cBhvr>
                                        <p:cTn id="234" dur="1" fill="hold">
                                          <p:stCondLst>
                                            <p:cond delay="0"/>
                                          </p:stCondLst>
                                        </p:cTn>
                                        <p:tgtEl>
                                          <p:spTgt spid="116"/>
                                        </p:tgtEl>
                                        <p:attrNameLst>
                                          <p:attrName>style.visibility</p:attrName>
                                        </p:attrNameLst>
                                      </p:cBhvr>
                                      <p:to>
                                        <p:strVal val="visible"/>
                                      </p:to>
                                    </p:set>
                                    <p:animEffect transition="in" filter="barn(inVertical)">
                                      <p:cBhvr>
                                        <p:cTn id="235" dur="500"/>
                                        <p:tgtEl>
                                          <p:spTgt spid="116"/>
                                        </p:tgtEl>
                                      </p:cBhvr>
                                    </p:animEffect>
                                  </p:childTnLst>
                                </p:cTn>
                              </p:par>
                              <p:par>
                                <p:cTn id="236" presetID="16" presetClass="entr" presetSubtype="21" fill="hold" grpId="0" nodeType="withEffect">
                                  <p:stCondLst>
                                    <p:cond delay="0"/>
                                  </p:stCondLst>
                                  <p:childTnLst>
                                    <p:set>
                                      <p:cBhvr>
                                        <p:cTn id="237" dur="1" fill="hold">
                                          <p:stCondLst>
                                            <p:cond delay="0"/>
                                          </p:stCondLst>
                                        </p:cTn>
                                        <p:tgtEl>
                                          <p:spTgt spid="113"/>
                                        </p:tgtEl>
                                        <p:attrNameLst>
                                          <p:attrName>style.visibility</p:attrName>
                                        </p:attrNameLst>
                                      </p:cBhvr>
                                      <p:to>
                                        <p:strVal val="visible"/>
                                      </p:to>
                                    </p:set>
                                    <p:animEffect transition="in" filter="barn(inVertical)">
                                      <p:cBhvr>
                                        <p:cTn id="238" dur="500"/>
                                        <p:tgtEl>
                                          <p:spTgt spid="113"/>
                                        </p:tgtEl>
                                      </p:cBhvr>
                                    </p:animEffect>
                                  </p:childTnLst>
                                </p:cTn>
                              </p:par>
                            </p:childTnLst>
                          </p:cTn>
                        </p:par>
                      </p:childTnLst>
                    </p:cTn>
                  </p:par>
                  <p:par>
                    <p:cTn id="239" fill="hold">
                      <p:stCondLst>
                        <p:cond delay="indefinite"/>
                      </p:stCondLst>
                      <p:childTnLst>
                        <p:par>
                          <p:cTn id="240" fill="hold">
                            <p:stCondLst>
                              <p:cond delay="0"/>
                            </p:stCondLst>
                            <p:childTnLst>
                              <p:par>
                                <p:cTn id="241" presetID="16" presetClass="entr" presetSubtype="21" fill="hold" nodeType="clickEffect">
                                  <p:stCondLst>
                                    <p:cond delay="0"/>
                                  </p:stCondLst>
                                  <p:childTnLst>
                                    <p:set>
                                      <p:cBhvr>
                                        <p:cTn id="242" dur="1" fill="hold">
                                          <p:stCondLst>
                                            <p:cond delay="0"/>
                                          </p:stCondLst>
                                        </p:cTn>
                                        <p:tgtEl>
                                          <p:spTgt spid="32"/>
                                        </p:tgtEl>
                                        <p:attrNameLst>
                                          <p:attrName>style.visibility</p:attrName>
                                        </p:attrNameLst>
                                      </p:cBhvr>
                                      <p:to>
                                        <p:strVal val="visible"/>
                                      </p:to>
                                    </p:set>
                                    <p:animEffect transition="in" filter="barn(inVertical)">
                                      <p:cBhvr>
                                        <p:cTn id="243" dur="500"/>
                                        <p:tgtEl>
                                          <p:spTgt spid="32"/>
                                        </p:tgtEl>
                                      </p:cBhvr>
                                    </p:animEffect>
                                  </p:childTnLst>
                                </p:cTn>
                              </p:par>
                              <p:par>
                                <p:cTn id="244" presetID="16" presetClass="entr" presetSubtype="21" fill="hold" nodeType="withEffect">
                                  <p:stCondLst>
                                    <p:cond delay="0"/>
                                  </p:stCondLst>
                                  <p:childTnLst>
                                    <p:set>
                                      <p:cBhvr>
                                        <p:cTn id="245" dur="1" fill="hold">
                                          <p:stCondLst>
                                            <p:cond delay="0"/>
                                          </p:stCondLst>
                                        </p:cTn>
                                        <p:tgtEl>
                                          <p:spTgt spid="33"/>
                                        </p:tgtEl>
                                        <p:attrNameLst>
                                          <p:attrName>style.visibility</p:attrName>
                                        </p:attrNameLst>
                                      </p:cBhvr>
                                      <p:to>
                                        <p:strVal val="visible"/>
                                      </p:to>
                                    </p:set>
                                    <p:animEffect transition="in" filter="barn(inVertical)">
                                      <p:cBhvr>
                                        <p:cTn id="246" dur="500"/>
                                        <p:tgtEl>
                                          <p:spTgt spid="33"/>
                                        </p:tgtEl>
                                      </p:cBhvr>
                                    </p:animEffect>
                                  </p:childTnLst>
                                </p:cTn>
                              </p:par>
                            </p:childTnLst>
                          </p:cTn>
                        </p:par>
                      </p:childTnLst>
                    </p:cTn>
                  </p:par>
                  <p:par>
                    <p:cTn id="247" fill="hold">
                      <p:stCondLst>
                        <p:cond delay="indefinite"/>
                      </p:stCondLst>
                      <p:childTnLst>
                        <p:par>
                          <p:cTn id="248" fill="hold">
                            <p:stCondLst>
                              <p:cond delay="0"/>
                            </p:stCondLst>
                            <p:childTnLst>
                              <p:par>
                                <p:cTn id="249" presetID="16" presetClass="entr" presetSubtype="21" fill="hold" grpId="0" nodeType="clickEffect">
                                  <p:stCondLst>
                                    <p:cond delay="0"/>
                                  </p:stCondLst>
                                  <p:childTnLst>
                                    <p:set>
                                      <p:cBhvr>
                                        <p:cTn id="250" dur="1" fill="hold">
                                          <p:stCondLst>
                                            <p:cond delay="0"/>
                                          </p:stCondLst>
                                        </p:cTn>
                                        <p:tgtEl>
                                          <p:spTgt spid="15"/>
                                        </p:tgtEl>
                                        <p:attrNameLst>
                                          <p:attrName>style.visibility</p:attrName>
                                        </p:attrNameLst>
                                      </p:cBhvr>
                                      <p:to>
                                        <p:strVal val="visible"/>
                                      </p:to>
                                    </p:set>
                                    <p:animEffect transition="in" filter="barn(inVertical)">
                                      <p:cBhvr>
                                        <p:cTn id="251" dur="500"/>
                                        <p:tgtEl>
                                          <p:spTgt spid="15"/>
                                        </p:tgtEl>
                                      </p:cBhvr>
                                    </p:animEffect>
                                  </p:childTnLst>
                                </p:cTn>
                              </p:par>
                              <p:par>
                                <p:cTn id="252" presetID="16" presetClass="entr" presetSubtype="21" fill="hold" grpId="0" nodeType="withEffect">
                                  <p:stCondLst>
                                    <p:cond delay="0"/>
                                  </p:stCondLst>
                                  <p:childTnLst>
                                    <p:set>
                                      <p:cBhvr>
                                        <p:cTn id="253" dur="1" fill="hold">
                                          <p:stCondLst>
                                            <p:cond delay="0"/>
                                          </p:stCondLst>
                                        </p:cTn>
                                        <p:tgtEl>
                                          <p:spTgt spid="16"/>
                                        </p:tgtEl>
                                        <p:attrNameLst>
                                          <p:attrName>style.visibility</p:attrName>
                                        </p:attrNameLst>
                                      </p:cBhvr>
                                      <p:to>
                                        <p:strVal val="visible"/>
                                      </p:to>
                                    </p:set>
                                    <p:animEffect transition="in" filter="barn(inVertical)">
                                      <p:cBhvr>
                                        <p:cTn id="254" dur="500"/>
                                        <p:tgtEl>
                                          <p:spTgt spid="16"/>
                                        </p:tgtEl>
                                      </p:cBhvr>
                                    </p:animEffect>
                                  </p:childTnLst>
                                </p:cTn>
                              </p:par>
                              <p:par>
                                <p:cTn id="255" presetID="16" presetClass="entr" presetSubtype="21" fill="hold" grpId="0" nodeType="withEffect">
                                  <p:stCondLst>
                                    <p:cond delay="0"/>
                                  </p:stCondLst>
                                  <p:childTnLst>
                                    <p:set>
                                      <p:cBhvr>
                                        <p:cTn id="256" dur="1" fill="hold">
                                          <p:stCondLst>
                                            <p:cond delay="0"/>
                                          </p:stCondLst>
                                        </p:cTn>
                                        <p:tgtEl>
                                          <p:spTgt spid="117"/>
                                        </p:tgtEl>
                                        <p:attrNameLst>
                                          <p:attrName>style.visibility</p:attrName>
                                        </p:attrNameLst>
                                      </p:cBhvr>
                                      <p:to>
                                        <p:strVal val="visible"/>
                                      </p:to>
                                    </p:set>
                                    <p:animEffect transition="in" filter="barn(inVertical)">
                                      <p:cBhvr>
                                        <p:cTn id="257" dur="500"/>
                                        <p:tgtEl>
                                          <p:spTgt spid="117"/>
                                        </p:tgtEl>
                                      </p:cBhvr>
                                    </p:animEffect>
                                  </p:childTnLst>
                                </p:cTn>
                              </p:par>
                              <p:par>
                                <p:cTn id="258" presetID="16" presetClass="entr" presetSubtype="21" fill="hold" grpId="0" nodeType="withEffect">
                                  <p:stCondLst>
                                    <p:cond delay="0"/>
                                  </p:stCondLst>
                                  <p:childTnLst>
                                    <p:set>
                                      <p:cBhvr>
                                        <p:cTn id="259" dur="1" fill="hold">
                                          <p:stCondLst>
                                            <p:cond delay="0"/>
                                          </p:stCondLst>
                                        </p:cTn>
                                        <p:tgtEl>
                                          <p:spTgt spid="118"/>
                                        </p:tgtEl>
                                        <p:attrNameLst>
                                          <p:attrName>style.visibility</p:attrName>
                                        </p:attrNameLst>
                                      </p:cBhvr>
                                      <p:to>
                                        <p:strVal val="visible"/>
                                      </p:to>
                                    </p:set>
                                    <p:animEffect transition="in" filter="barn(inVertical)">
                                      <p:cBhvr>
                                        <p:cTn id="260" dur="500"/>
                                        <p:tgtEl>
                                          <p:spTgt spid="118"/>
                                        </p:tgtEl>
                                      </p:cBhvr>
                                    </p:animEffect>
                                  </p:childTnLst>
                                </p:cTn>
                              </p:par>
                              <p:par>
                                <p:cTn id="261" presetID="16" presetClass="entr" presetSubtype="21" fill="hold" grpId="0" nodeType="withEffect">
                                  <p:stCondLst>
                                    <p:cond delay="0"/>
                                  </p:stCondLst>
                                  <p:childTnLst>
                                    <p:set>
                                      <p:cBhvr>
                                        <p:cTn id="262" dur="1" fill="hold">
                                          <p:stCondLst>
                                            <p:cond delay="0"/>
                                          </p:stCondLst>
                                        </p:cTn>
                                        <p:tgtEl>
                                          <p:spTgt spid="119"/>
                                        </p:tgtEl>
                                        <p:attrNameLst>
                                          <p:attrName>style.visibility</p:attrName>
                                        </p:attrNameLst>
                                      </p:cBhvr>
                                      <p:to>
                                        <p:strVal val="visible"/>
                                      </p:to>
                                    </p:set>
                                    <p:animEffect transition="in" filter="barn(inVertical)">
                                      <p:cBhvr>
                                        <p:cTn id="263" dur="500"/>
                                        <p:tgtEl>
                                          <p:spTgt spid="119"/>
                                        </p:tgtEl>
                                      </p:cBhvr>
                                    </p:animEffect>
                                  </p:childTnLst>
                                </p:cTn>
                              </p:par>
                              <p:par>
                                <p:cTn id="264" presetID="16" presetClass="entr" presetSubtype="21" fill="hold" grpId="0" nodeType="withEffect">
                                  <p:stCondLst>
                                    <p:cond delay="0"/>
                                  </p:stCondLst>
                                  <p:childTnLst>
                                    <p:set>
                                      <p:cBhvr>
                                        <p:cTn id="265" dur="1" fill="hold">
                                          <p:stCondLst>
                                            <p:cond delay="0"/>
                                          </p:stCondLst>
                                        </p:cTn>
                                        <p:tgtEl>
                                          <p:spTgt spid="120"/>
                                        </p:tgtEl>
                                        <p:attrNameLst>
                                          <p:attrName>style.visibility</p:attrName>
                                        </p:attrNameLst>
                                      </p:cBhvr>
                                      <p:to>
                                        <p:strVal val="visible"/>
                                      </p:to>
                                    </p:set>
                                    <p:animEffect transition="in" filter="barn(inVertical)">
                                      <p:cBhvr>
                                        <p:cTn id="266" dur="500"/>
                                        <p:tgtEl>
                                          <p:spTgt spid="120"/>
                                        </p:tgtEl>
                                      </p:cBhvr>
                                    </p:animEffect>
                                  </p:childTnLst>
                                </p:cTn>
                              </p:par>
                              <p:par>
                                <p:cTn id="267" presetID="16" presetClass="entr" presetSubtype="21" fill="hold" grpId="0" nodeType="withEffect">
                                  <p:stCondLst>
                                    <p:cond delay="0"/>
                                  </p:stCondLst>
                                  <p:childTnLst>
                                    <p:set>
                                      <p:cBhvr>
                                        <p:cTn id="268" dur="1" fill="hold">
                                          <p:stCondLst>
                                            <p:cond delay="0"/>
                                          </p:stCondLst>
                                        </p:cTn>
                                        <p:tgtEl>
                                          <p:spTgt spid="121"/>
                                        </p:tgtEl>
                                        <p:attrNameLst>
                                          <p:attrName>style.visibility</p:attrName>
                                        </p:attrNameLst>
                                      </p:cBhvr>
                                      <p:to>
                                        <p:strVal val="visible"/>
                                      </p:to>
                                    </p:set>
                                    <p:animEffect transition="in" filter="barn(inVertical)">
                                      <p:cBhvr>
                                        <p:cTn id="269" dur="500"/>
                                        <p:tgtEl>
                                          <p:spTgt spid="121"/>
                                        </p:tgtEl>
                                      </p:cBhvr>
                                    </p:animEffect>
                                  </p:childTnLst>
                                </p:cTn>
                              </p:par>
                              <p:par>
                                <p:cTn id="270" presetID="16" presetClass="entr" presetSubtype="21" fill="hold" grpId="0" nodeType="withEffect">
                                  <p:stCondLst>
                                    <p:cond delay="0"/>
                                  </p:stCondLst>
                                  <p:childTnLst>
                                    <p:set>
                                      <p:cBhvr>
                                        <p:cTn id="271" dur="1" fill="hold">
                                          <p:stCondLst>
                                            <p:cond delay="0"/>
                                          </p:stCondLst>
                                        </p:cTn>
                                        <p:tgtEl>
                                          <p:spTgt spid="122"/>
                                        </p:tgtEl>
                                        <p:attrNameLst>
                                          <p:attrName>style.visibility</p:attrName>
                                        </p:attrNameLst>
                                      </p:cBhvr>
                                      <p:to>
                                        <p:strVal val="visible"/>
                                      </p:to>
                                    </p:set>
                                    <p:animEffect transition="in" filter="barn(inVertical)">
                                      <p:cBhvr>
                                        <p:cTn id="272" dur="500"/>
                                        <p:tgtEl>
                                          <p:spTgt spid="122"/>
                                        </p:tgtEl>
                                      </p:cBhvr>
                                    </p:animEffect>
                                  </p:childTnLst>
                                </p:cTn>
                              </p:par>
                              <p:par>
                                <p:cTn id="273" presetID="16" presetClass="entr" presetSubtype="21" fill="hold" grpId="0" nodeType="withEffect">
                                  <p:stCondLst>
                                    <p:cond delay="0"/>
                                  </p:stCondLst>
                                  <p:childTnLst>
                                    <p:set>
                                      <p:cBhvr>
                                        <p:cTn id="274" dur="1" fill="hold">
                                          <p:stCondLst>
                                            <p:cond delay="0"/>
                                          </p:stCondLst>
                                        </p:cTn>
                                        <p:tgtEl>
                                          <p:spTgt spid="123"/>
                                        </p:tgtEl>
                                        <p:attrNameLst>
                                          <p:attrName>style.visibility</p:attrName>
                                        </p:attrNameLst>
                                      </p:cBhvr>
                                      <p:to>
                                        <p:strVal val="visible"/>
                                      </p:to>
                                    </p:set>
                                    <p:animEffect transition="in" filter="barn(inVertical)">
                                      <p:cBhvr>
                                        <p:cTn id="275" dur="500"/>
                                        <p:tgtEl>
                                          <p:spTgt spid="123"/>
                                        </p:tgtEl>
                                      </p:cBhvr>
                                    </p:animEffect>
                                  </p:childTnLst>
                                </p:cTn>
                              </p:par>
                              <p:par>
                                <p:cTn id="276" presetID="16" presetClass="entr" presetSubtype="21" fill="hold" grpId="0" nodeType="withEffect">
                                  <p:stCondLst>
                                    <p:cond delay="0"/>
                                  </p:stCondLst>
                                  <p:childTnLst>
                                    <p:set>
                                      <p:cBhvr>
                                        <p:cTn id="277" dur="1" fill="hold">
                                          <p:stCondLst>
                                            <p:cond delay="0"/>
                                          </p:stCondLst>
                                        </p:cTn>
                                        <p:tgtEl>
                                          <p:spTgt spid="124"/>
                                        </p:tgtEl>
                                        <p:attrNameLst>
                                          <p:attrName>style.visibility</p:attrName>
                                        </p:attrNameLst>
                                      </p:cBhvr>
                                      <p:to>
                                        <p:strVal val="visible"/>
                                      </p:to>
                                    </p:set>
                                    <p:animEffect transition="in" filter="barn(inVertical)">
                                      <p:cBhvr>
                                        <p:cTn id="278" dur="500"/>
                                        <p:tgtEl>
                                          <p:spTgt spid="124"/>
                                        </p:tgtEl>
                                      </p:cBhvr>
                                    </p:animEffect>
                                  </p:childTnLst>
                                </p:cTn>
                              </p:par>
                              <p:par>
                                <p:cTn id="279" presetID="16" presetClass="entr" presetSubtype="21" fill="hold" grpId="0" nodeType="withEffect">
                                  <p:stCondLst>
                                    <p:cond delay="0"/>
                                  </p:stCondLst>
                                  <p:childTnLst>
                                    <p:set>
                                      <p:cBhvr>
                                        <p:cTn id="280" dur="1" fill="hold">
                                          <p:stCondLst>
                                            <p:cond delay="0"/>
                                          </p:stCondLst>
                                        </p:cTn>
                                        <p:tgtEl>
                                          <p:spTgt spid="133"/>
                                        </p:tgtEl>
                                        <p:attrNameLst>
                                          <p:attrName>style.visibility</p:attrName>
                                        </p:attrNameLst>
                                      </p:cBhvr>
                                      <p:to>
                                        <p:strVal val="visible"/>
                                      </p:to>
                                    </p:set>
                                    <p:animEffect transition="in" filter="barn(inVertical)">
                                      <p:cBhvr>
                                        <p:cTn id="281" dur="500"/>
                                        <p:tgtEl>
                                          <p:spTgt spid="133"/>
                                        </p:tgtEl>
                                      </p:cBhvr>
                                    </p:animEffect>
                                  </p:childTnLst>
                                </p:cTn>
                              </p:par>
                              <p:par>
                                <p:cTn id="282" presetID="16" presetClass="entr" presetSubtype="21" fill="hold" grpId="0" nodeType="withEffect">
                                  <p:stCondLst>
                                    <p:cond delay="0"/>
                                  </p:stCondLst>
                                  <p:childTnLst>
                                    <p:set>
                                      <p:cBhvr>
                                        <p:cTn id="283" dur="1" fill="hold">
                                          <p:stCondLst>
                                            <p:cond delay="0"/>
                                          </p:stCondLst>
                                        </p:cTn>
                                        <p:tgtEl>
                                          <p:spTgt spid="134"/>
                                        </p:tgtEl>
                                        <p:attrNameLst>
                                          <p:attrName>style.visibility</p:attrName>
                                        </p:attrNameLst>
                                      </p:cBhvr>
                                      <p:to>
                                        <p:strVal val="visible"/>
                                      </p:to>
                                    </p:set>
                                    <p:animEffect transition="in" filter="barn(inVertical)">
                                      <p:cBhvr>
                                        <p:cTn id="284" dur="500"/>
                                        <p:tgtEl>
                                          <p:spTgt spid="134"/>
                                        </p:tgtEl>
                                      </p:cBhvr>
                                    </p:animEffect>
                                  </p:childTnLst>
                                </p:cTn>
                              </p:par>
                              <p:par>
                                <p:cTn id="285" presetID="16" presetClass="entr" presetSubtype="21" fill="hold" grpId="0" nodeType="withEffect">
                                  <p:stCondLst>
                                    <p:cond delay="0"/>
                                  </p:stCondLst>
                                  <p:childTnLst>
                                    <p:set>
                                      <p:cBhvr>
                                        <p:cTn id="286" dur="1" fill="hold">
                                          <p:stCondLst>
                                            <p:cond delay="0"/>
                                          </p:stCondLst>
                                        </p:cTn>
                                        <p:tgtEl>
                                          <p:spTgt spid="135"/>
                                        </p:tgtEl>
                                        <p:attrNameLst>
                                          <p:attrName>style.visibility</p:attrName>
                                        </p:attrNameLst>
                                      </p:cBhvr>
                                      <p:to>
                                        <p:strVal val="visible"/>
                                      </p:to>
                                    </p:set>
                                    <p:animEffect transition="in" filter="barn(inVertical)">
                                      <p:cBhvr>
                                        <p:cTn id="287" dur="500"/>
                                        <p:tgtEl>
                                          <p:spTgt spid="135"/>
                                        </p:tgtEl>
                                      </p:cBhvr>
                                    </p:animEffect>
                                  </p:childTnLst>
                                </p:cTn>
                              </p:par>
                              <p:par>
                                <p:cTn id="288" presetID="16" presetClass="entr" presetSubtype="21" fill="hold" grpId="0" nodeType="withEffect">
                                  <p:stCondLst>
                                    <p:cond delay="0"/>
                                  </p:stCondLst>
                                  <p:childTnLst>
                                    <p:set>
                                      <p:cBhvr>
                                        <p:cTn id="289" dur="1" fill="hold">
                                          <p:stCondLst>
                                            <p:cond delay="0"/>
                                          </p:stCondLst>
                                        </p:cTn>
                                        <p:tgtEl>
                                          <p:spTgt spid="136"/>
                                        </p:tgtEl>
                                        <p:attrNameLst>
                                          <p:attrName>style.visibility</p:attrName>
                                        </p:attrNameLst>
                                      </p:cBhvr>
                                      <p:to>
                                        <p:strVal val="visible"/>
                                      </p:to>
                                    </p:set>
                                    <p:animEffect transition="in" filter="barn(inVertical)">
                                      <p:cBhvr>
                                        <p:cTn id="290" dur="500"/>
                                        <p:tgtEl>
                                          <p:spTgt spid="136"/>
                                        </p:tgtEl>
                                      </p:cBhvr>
                                    </p:animEffect>
                                  </p:childTnLst>
                                </p:cTn>
                              </p:par>
                            </p:childTnLst>
                          </p:cTn>
                        </p:par>
                      </p:childTnLst>
                    </p:cTn>
                  </p:par>
                  <p:par>
                    <p:cTn id="291" fill="hold">
                      <p:stCondLst>
                        <p:cond delay="indefinite"/>
                      </p:stCondLst>
                      <p:childTnLst>
                        <p:par>
                          <p:cTn id="292" fill="hold">
                            <p:stCondLst>
                              <p:cond delay="0"/>
                            </p:stCondLst>
                            <p:childTnLst>
                              <p:par>
                                <p:cTn id="293" presetID="16" presetClass="entr" presetSubtype="21" fill="hold" nodeType="clickEffect">
                                  <p:stCondLst>
                                    <p:cond delay="0"/>
                                  </p:stCondLst>
                                  <p:childTnLst>
                                    <p:set>
                                      <p:cBhvr>
                                        <p:cTn id="294" dur="1" fill="hold">
                                          <p:stCondLst>
                                            <p:cond delay="0"/>
                                          </p:stCondLst>
                                        </p:cTn>
                                        <p:tgtEl>
                                          <p:spTgt spid="34"/>
                                        </p:tgtEl>
                                        <p:attrNameLst>
                                          <p:attrName>style.visibility</p:attrName>
                                        </p:attrNameLst>
                                      </p:cBhvr>
                                      <p:to>
                                        <p:strVal val="visible"/>
                                      </p:to>
                                    </p:set>
                                    <p:animEffect transition="in" filter="barn(inVertical)">
                                      <p:cBhvr>
                                        <p:cTn id="295" dur="500"/>
                                        <p:tgtEl>
                                          <p:spTgt spid="34"/>
                                        </p:tgtEl>
                                      </p:cBhvr>
                                    </p:animEffect>
                                  </p:childTnLst>
                                </p:cTn>
                              </p:par>
                              <p:par>
                                <p:cTn id="296" presetID="16" presetClass="entr" presetSubtype="21" fill="hold" nodeType="withEffect">
                                  <p:stCondLst>
                                    <p:cond delay="0"/>
                                  </p:stCondLst>
                                  <p:childTnLst>
                                    <p:set>
                                      <p:cBhvr>
                                        <p:cTn id="297" dur="1" fill="hold">
                                          <p:stCondLst>
                                            <p:cond delay="0"/>
                                          </p:stCondLst>
                                        </p:cTn>
                                        <p:tgtEl>
                                          <p:spTgt spid="35"/>
                                        </p:tgtEl>
                                        <p:attrNameLst>
                                          <p:attrName>style.visibility</p:attrName>
                                        </p:attrNameLst>
                                      </p:cBhvr>
                                      <p:to>
                                        <p:strVal val="visible"/>
                                      </p:to>
                                    </p:set>
                                    <p:animEffect transition="in" filter="barn(inVertical)">
                                      <p:cBhvr>
                                        <p:cTn id="298" dur="500"/>
                                        <p:tgtEl>
                                          <p:spTgt spid="35"/>
                                        </p:tgtEl>
                                      </p:cBhvr>
                                    </p:animEffect>
                                  </p:childTnLst>
                                </p:cTn>
                              </p:par>
                            </p:childTnLst>
                          </p:cTn>
                        </p:par>
                      </p:childTnLst>
                    </p:cTn>
                  </p:par>
                  <p:par>
                    <p:cTn id="299" fill="hold">
                      <p:stCondLst>
                        <p:cond delay="indefinite"/>
                      </p:stCondLst>
                      <p:childTnLst>
                        <p:par>
                          <p:cTn id="300" fill="hold">
                            <p:stCondLst>
                              <p:cond delay="0"/>
                            </p:stCondLst>
                            <p:childTnLst>
                              <p:par>
                                <p:cTn id="301" presetID="16" presetClass="entr" presetSubtype="21" fill="hold" grpId="0" nodeType="clickEffect">
                                  <p:stCondLst>
                                    <p:cond delay="0"/>
                                  </p:stCondLst>
                                  <p:childTnLst>
                                    <p:set>
                                      <p:cBhvr>
                                        <p:cTn id="302" dur="1" fill="hold">
                                          <p:stCondLst>
                                            <p:cond delay="0"/>
                                          </p:stCondLst>
                                        </p:cTn>
                                        <p:tgtEl>
                                          <p:spTgt spid="17"/>
                                        </p:tgtEl>
                                        <p:attrNameLst>
                                          <p:attrName>style.visibility</p:attrName>
                                        </p:attrNameLst>
                                      </p:cBhvr>
                                      <p:to>
                                        <p:strVal val="visible"/>
                                      </p:to>
                                    </p:set>
                                    <p:animEffect transition="in" filter="barn(inVertical)">
                                      <p:cBhvr>
                                        <p:cTn id="303" dur="500"/>
                                        <p:tgtEl>
                                          <p:spTgt spid="17"/>
                                        </p:tgtEl>
                                      </p:cBhvr>
                                    </p:animEffect>
                                  </p:childTnLst>
                                </p:cTn>
                              </p:par>
                              <p:par>
                                <p:cTn id="304" presetID="16" presetClass="entr" presetSubtype="21" fill="hold" grpId="0" nodeType="withEffect">
                                  <p:stCondLst>
                                    <p:cond delay="0"/>
                                  </p:stCondLst>
                                  <p:childTnLst>
                                    <p:set>
                                      <p:cBhvr>
                                        <p:cTn id="305" dur="1" fill="hold">
                                          <p:stCondLst>
                                            <p:cond delay="0"/>
                                          </p:stCondLst>
                                        </p:cTn>
                                        <p:tgtEl>
                                          <p:spTgt spid="18"/>
                                        </p:tgtEl>
                                        <p:attrNameLst>
                                          <p:attrName>style.visibility</p:attrName>
                                        </p:attrNameLst>
                                      </p:cBhvr>
                                      <p:to>
                                        <p:strVal val="visible"/>
                                      </p:to>
                                    </p:set>
                                    <p:animEffect transition="in" filter="barn(inVertical)">
                                      <p:cBhvr>
                                        <p:cTn id="306" dur="500"/>
                                        <p:tgtEl>
                                          <p:spTgt spid="18"/>
                                        </p:tgtEl>
                                      </p:cBhvr>
                                    </p:animEffect>
                                  </p:childTnLst>
                                </p:cTn>
                              </p:par>
                              <p:par>
                                <p:cTn id="307" presetID="16" presetClass="entr" presetSubtype="21" fill="hold" grpId="0" nodeType="withEffect">
                                  <p:stCondLst>
                                    <p:cond delay="0"/>
                                  </p:stCondLst>
                                  <p:childTnLst>
                                    <p:set>
                                      <p:cBhvr>
                                        <p:cTn id="308" dur="1" fill="hold">
                                          <p:stCondLst>
                                            <p:cond delay="0"/>
                                          </p:stCondLst>
                                        </p:cTn>
                                        <p:tgtEl>
                                          <p:spTgt spid="125"/>
                                        </p:tgtEl>
                                        <p:attrNameLst>
                                          <p:attrName>style.visibility</p:attrName>
                                        </p:attrNameLst>
                                      </p:cBhvr>
                                      <p:to>
                                        <p:strVal val="visible"/>
                                      </p:to>
                                    </p:set>
                                    <p:animEffect transition="in" filter="barn(inVertical)">
                                      <p:cBhvr>
                                        <p:cTn id="309" dur="500"/>
                                        <p:tgtEl>
                                          <p:spTgt spid="125"/>
                                        </p:tgtEl>
                                      </p:cBhvr>
                                    </p:animEffect>
                                  </p:childTnLst>
                                </p:cTn>
                              </p:par>
                              <p:par>
                                <p:cTn id="310" presetID="16" presetClass="entr" presetSubtype="21" fill="hold" grpId="0" nodeType="withEffect">
                                  <p:stCondLst>
                                    <p:cond delay="0"/>
                                  </p:stCondLst>
                                  <p:childTnLst>
                                    <p:set>
                                      <p:cBhvr>
                                        <p:cTn id="311" dur="1" fill="hold">
                                          <p:stCondLst>
                                            <p:cond delay="0"/>
                                          </p:stCondLst>
                                        </p:cTn>
                                        <p:tgtEl>
                                          <p:spTgt spid="126"/>
                                        </p:tgtEl>
                                        <p:attrNameLst>
                                          <p:attrName>style.visibility</p:attrName>
                                        </p:attrNameLst>
                                      </p:cBhvr>
                                      <p:to>
                                        <p:strVal val="visible"/>
                                      </p:to>
                                    </p:set>
                                    <p:animEffect transition="in" filter="barn(inVertical)">
                                      <p:cBhvr>
                                        <p:cTn id="312" dur="500"/>
                                        <p:tgtEl>
                                          <p:spTgt spid="126"/>
                                        </p:tgtEl>
                                      </p:cBhvr>
                                    </p:animEffect>
                                  </p:childTnLst>
                                </p:cTn>
                              </p:par>
                              <p:par>
                                <p:cTn id="313" presetID="16" presetClass="entr" presetSubtype="21" fill="hold" grpId="0" nodeType="withEffect">
                                  <p:stCondLst>
                                    <p:cond delay="0"/>
                                  </p:stCondLst>
                                  <p:childTnLst>
                                    <p:set>
                                      <p:cBhvr>
                                        <p:cTn id="314" dur="1" fill="hold">
                                          <p:stCondLst>
                                            <p:cond delay="0"/>
                                          </p:stCondLst>
                                        </p:cTn>
                                        <p:tgtEl>
                                          <p:spTgt spid="127"/>
                                        </p:tgtEl>
                                        <p:attrNameLst>
                                          <p:attrName>style.visibility</p:attrName>
                                        </p:attrNameLst>
                                      </p:cBhvr>
                                      <p:to>
                                        <p:strVal val="visible"/>
                                      </p:to>
                                    </p:set>
                                    <p:animEffect transition="in" filter="barn(inVertical)">
                                      <p:cBhvr>
                                        <p:cTn id="315" dur="500"/>
                                        <p:tgtEl>
                                          <p:spTgt spid="127"/>
                                        </p:tgtEl>
                                      </p:cBhvr>
                                    </p:animEffect>
                                  </p:childTnLst>
                                </p:cTn>
                              </p:par>
                              <p:par>
                                <p:cTn id="316" presetID="16" presetClass="entr" presetSubtype="21" fill="hold" grpId="0" nodeType="withEffect">
                                  <p:stCondLst>
                                    <p:cond delay="0"/>
                                  </p:stCondLst>
                                  <p:childTnLst>
                                    <p:set>
                                      <p:cBhvr>
                                        <p:cTn id="317" dur="1" fill="hold">
                                          <p:stCondLst>
                                            <p:cond delay="0"/>
                                          </p:stCondLst>
                                        </p:cTn>
                                        <p:tgtEl>
                                          <p:spTgt spid="128"/>
                                        </p:tgtEl>
                                        <p:attrNameLst>
                                          <p:attrName>style.visibility</p:attrName>
                                        </p:attrNameLst>
                                      </p:cBhvr>
                                      <p:to>
                                        <p:strVal val="visible"/>
                                      </p:to>
                                    </p:set>
                                    <p:animEffect transition="in" filter="barn(inVertical)">
                                      <p:cBhvr>
                                        <p:cTn id="318" dur="500"/>
                                        <p:tgtEl>
                                          <p:spTgt spid="128"/>
                                        </p:tgtEl>
                                      </p:cBhvr>
                                    </p:animEffect>
                                  </p:childTnLst>
                                </p:cTn>
                              </p:par>
                              <p:par>
                                <p:cTn id="319" presetID="16" presetClass="entr" presetSubtype="21" fill="hold" grpId="0" nodeType="withEffect">
                                  <p:stCondLst>
                                    <p:cond delay="0"/>
                                  </p:stCondLst>
                                  <p:childTnLst>
                                    <p:set>
                                      <p:cBhvr>
                                        <p:cTn id="320" dur="1" fill="hold">
                                          <p:stCondLst>
                                            <p:cond delay="0"/>
                                          </p:stCondLst>
                                        </p:cTn>
                                        <p:tgtEl>
                                          <p:spTgt spid="129"/>
                                        </p:tgtEl>
                                        <p:attrNameLst>
                                          <p:attrName>style.visibility</p:attrName>
                                        </p:attrNameLst>
                                      </p:cBhvr>
                                      <p:to>
                                        <p:strVal val="visible"/>
                                      </p:to>
                                    </p:set>
                                    <p:animEffect transition="in" filter="barn(inVertical)">
                                      <p:cBhvr>
                                        <p:cTn id="321" dur="500"/>
                                        <p:tgtEl>
                                          <p:spTgt spid="129"/>
                                        </p:tgtEl>
                                      </p:cBhvr>
                                    </p:animEffect>
                                  </p:childTnLst>
                                </p:cTn>
                              </p:par>
                              <p:par>
                                <p:cTn id="322" presetID="16" presetClass="entr" presetSubtype="21" fill="hold" grpId="0" nodeType="withEffect">
                                  <p:stCondLst>
                                    <p:cond delay="0"/>
                                  </p:stCondLst>
                                  <p:childTnLst>
                                    <p:set>
                                      <p:cBhvr>
                                        <p:cTn id="323" dur="1" fill="hold">
                                          <p:stCondLst>
                                            <p:cond delay="0"/>
                                          </p:stCondLst>
                                        </p:cTn>
                                        <p:tgtEl>
                                          <p:spTgt spid="130"/>
                                        </p:tgtEl>
                                        <p:attrNameLst>
                                          <p:attrName>style.visibility</p:attrName>
                                        </p:attrNameLst>
                                      </p:cBhvr>
                                      <p:to>
                                        <p:strVal val="visible"/>
                                      </p:to>
                                    </p:set>
                                    <p:animEffect transition="in" filter="barn(inVertical)">
                                      <p:cBhvr>
                                        <p:cTn id="324" dur="500"/>
                                        <p:tgtEl>
                                          <p:spTgt spid="130"/>
                                        </p:tgtEl>
                                      </p:cBhvr>
                                    </p:animEffect>
                                  </p:childTnLst>
                                </p:cTn>
                              </p:par>
                              <p:par>
                                <p:cTn id="325" presetID="16" presetClass="entr" presetSubtype="21" fill="hold" grpId="0" nodeType="withEffect">
                                  <p:stCondLst>
                                    <p:cond delay="0"/>
                                  </p:stCondLst>
                                  <p:childTnLst>
                                    <p:set>
                                      <p:cBhvr>
                                        <p:cTn id="326" dur="1" fill="hold">
                                          <p:stCondLst>
                                            <p:cond delay="0"/>
                                          </p:stCondLst>
                                        </p:cTn>
                                        <p:tgtEl>
                                          <p:spTgt spid="131"/>
                                        </p:tgtEl>
                                        <p:attrNameLst>
                                          <p:attrName>style.visibility</p:attrName>
                                        </p:attrNameLst>
                                      </p:cBhvr>
                                      <p:to>
                                        <p:strVal val="visible"/>
                                      </p:to>
                                    </p:set>
                                    <p:animEffect transition="in" filter="barn(inVertical)">
                                      <p:cBhvr>
                                        <p:cTn id="327" dur="500"/>
                                        <p:tgtEl>
                                          <p:spTgt spid="131"/>
                                        </p:tgtEl>
                                      </p:cBhvr>
                                    </p:animEffect>
                                  </p:childTnLst>
                                </p:cTn>
                              </p:par>
                              <p:par>
                                <p:cTn id="328" presetID="16" presetClass="entr" presetSubtype="21" fill="hold" grpId="0" nodeType="withEffect">
                                  <p:stCondLst>
                                    <p:cond delay="0"/>
                                  </p:stCondLst>
                                  <p:childTnLst>
                                    <p:set>
                                      <p:cBhvr>
                                        <p:cTn id="329" dur="1" fill="hold">
                                          <p:stCondLst>
                                            <p:cond delay="0"/>
                                          </p:stCondLst>
                                        </p:cTn>
                                        <p:tgtEl>
                                          <p:spTgt spid="132"/>
                                        </p:tgtEl>
                                        <p:attrNameLst>
                                          <p:attrName>style.visibility</p:attrName>
                                        </p:attrNameLst>
                                      </p:cBhvr>
                                      <p:to>
                                        <p:strVal val="visible"/>
                                      </p:to>
                                    </p:set>
                                    <p:animEffect transition="in" filter="barn(inVertical)">
                                      <p:cBhvr>
                                        <p:cTn id="330" dur="500"/>
                                        <p:tgtEl>
                                          <p:spTgt spid="132"/>
                                        </p:tgtEl>
                                      </p:cBhvr>
                                    </p:animEffect>
                                  </p:childTnLst>
                                </p:cTn>
                              </p:par>
                              <p:par>
                                <p:cTn id="331" presetID="16" presetClass="entr" presetSubtype="21" fill="hold" grpId="0" nodeType="withEffect">
                                  <p:stCondLst>
                                    <p:cond delay="0"/>
                                  </p:stCondLst>
                                  <p:childTnLst>
                                    <p:set>
                                      <p:cBhvr>
                                        <p:cTn id="332" dur="1" fill="hold">
                                          <p:stCondLst>
                                            <p:cond delay="0"/>
                                          </p:stCondLst>
                                        </p:cTn>
                                        <p:tgtEl>
                                          <p:spTgt spid="137"/>
                                        </p:tgtEl>
                                        <p:attrNameLst>
                                          <p:attrName>style.visibility</p:attrName>
                                        </p:attrNameLst>
                                      </p:cBhvr>
                                      <p:to>
                                        <p:strVal val="visible"/>
                                      </p:to>
                                    </p:set>
                                    <p:animEffect transition="in" filter="barn(inVertical)">
                                      <p:cBhvr>
                                        <p:cTn id="333" dur="500"/>
                                        <p:tgtEl>
                                          <p:spTgt spid="137"/>
                                        </p:tgtEl>
                                      </p:cBhvr>
                                    </p:animEffect>
                                  </p:childTnLst>
                                </p:cTn>
                              </p:par>
                              <p:par>
                                <p:cTn id="334" presetID="16" presetClass="entr" presetSubtype="21" fill="hold" grpId="0" nodeType="withEffect">
                                  <p:stCondLst>
                                    <p:cond delay="0"/>
                                  </p:stCondLst>
                                  <p:childTnLst>
                                    <p:set>
                                      <p:cBhvr>
                                        <p:cTn id="335" dur="1" fill="hold">
                                          <p:stCondLst>
                                            <p:cond delay="0"/>
                                          </p:stCondLst>
                                        </p:cTn>
                                        <p:tgtEl>
                                          <p:spTgt spid="138"/>
                                        </p:tgtEl>
                                        <p:attrNameLst>
                                          <p:attrName>style.visibility</p:attrName>
                                        </p:attrNameLst>
                                      </p:cBhvr>
                                      <p:to>
                                        <p:strVal val="visible"/>
                                      </p:to>
                                    </p:set>
                                    <p:animEffect transition="in" filter="barn(inVertical)">
                                      <p:cBhvr>
                                        <p:cTn id="336" dur="500"/>
                                        <p:tgtEl>
                                          <p:spTgt spid="138"/>
                                        </p:tgtEl>
                                      </p:cBhvr>
                                    </p:animEffect>
                                  </p:childTnLst>
                                </p:cTn>
                              </p:par>
                              <p:par>
                                <p:cTn id="337" presetID="16" presetClass="entr" presetSubtype="21" fill="hold" grpId="0" nodeType="withEffect">
                                  <p:stCondLst>
                                    <p:cond delay="0"/>
                                  </p:stCondLst>
                                  <p:childTnLst>
                                    <p:set>
                                      <p:cBhvr>
                                        <p:cTn id="338" dur="1" fill="hold">
                                          <p:stCondLst>
                                            <p:cond delay="0"/>
                                          </p:stCondLst>
                                        </p:cTn>
                                        <p:tgtEl>
                                          <p:spTgt spid="139"/>
                                        </p:tgtEl>
                                        <p:attrNameLst>
                                          <p:attrName>style.visibility</p:attrName>
                                        </p:attrNameLst>
                                      </p:cBhvr>
                                      <p:to>
                                        <p:strVal val="visible"/>
                                      </p:to>
                                    </p:set>
                                    <p:animEffect transition="in" filter="barn(inVertical)">
                                      <p:cBhvr>
                                        <p:cTn id="339" dur="500"/>
                                        <p:tgtEl>
                                          <p:spTgt spid="139"/>
                                        </p:tgtEl>
                                      </p:cBhvr>
                                    </p:animEffect>
                                  </p:childTnLst>
                                </p:cTn>
                              </p:par>
                              <p:par>
                                <p:cTn id="340" presetID="16" presetClass="entr" presetSubtype="21" fill="hold" grpId="0" nodeType="withEffect">
                                  <p:stCondLst>
                                    <p:cond delay="0"/>
                                  </p:stCondLst>
                                  <p:childTnLst>
                                    <p:set>
                                      <p:cBhvr>
                                        <p:cTn id="341" dur="1" fill="hold">
                                          <p:stCondLst>
                                            <p:cond delay="0"/>
                                          </p:stCondLst>
                                        </p:cTn>
                                        <p:tgtEl>
                                          <p:spTgt spid="140"/>
                                        </p:tgtEl>
                                        <p:attrNameLst>
                                          <p:attrName>style.visibility</p:attrName>
                                        </p:attrNameLst>
                                      </p:cBhvr>
                                      <p:to>
                                        <p:strVal val="visible"/>
                                      </p:to>
                                    </p:set>
                                    <p:animEffect transition="in" filter="barn(inVertical)">
                                      <p:cBhvr>
                                        <p:cTn id="342"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0" grpId="0" animBg="1"/>
      <p:bldP spid="12" grpId="0" animBg="1"/>
      <p:bldP spid="13" grpId="0" animBg="1"/>
      <p:bldP spid="14" grpId="0" animBg="1"/>
      <p:bldP spid="15" grpId="0" animBg="1"/>
      <p:bldP spid="16" grpId="0" animBg="1"/>
      <p:bldP spid="17" grpId="0" animBg="1"/>
      <p:bldP spid="18" grpId="0" animBg="1"/>
      <p:bldP spid="55" grpId="0" animBg="1"/>
      <p:bldP spid="59" grpId="0" animBg="1"/>
      <p:bldP spid="61" grpId="0" animBg="1"/>
      <p:bldP spid="69" grpId="0" animBg="1"/>
      <p:bldP spid="50" grpId="0"/>
      <p:bldP spid="71" grpId="0"/>
      <p:bldP spid="72" grpId="0"/>
      <p:bldP spid="73" grpId="0"/>
      <p:bldP spid="74" grpId="0"/>
      <p:bldP spid="75" grpId="0"/>
      <p:bldP spid="76" grpId="0"/>
      <p:bldP spid="77" grpId="0"/>
      <p:bldP spid="79" grpId="0" animBg="1"/>
      <p:bldP spid="81" grpId="0" animBg="1"/>
      <p:bldP spid="83" grpId="0" animBg="1"/>
      <p:bldP spid="85" grpId="0" animBg="1"/>
      <p:bldP spid="9216" grpId="0" animBg="1"/>
      <p:bldP spid="88" grpId="0" animBg="1"/>
      <p:bldP spid="89" grpId="0" animBg="1"/>
      <p:bldP spid="90" grpId="0" animBg="1"/>
      <p:bldP spid="86" grpId="0"/>
      <p:bldP spid="87" grpId="0"/>
      <p:bldP spid="91" grpId="0"/>
      <p:bldP spid="92" grpId="0"/>
      <p:bldP spid="93" grpId="0"/>
      <p:bldP spid="94" grpId="0"/>
      <p:bldP spid="95" grpId="0"/>
      <p:bldP spid="96" grpId="0"/>
      <p:bldP spid="97" grpId="0"/>
      <p:bldP spid="98" grpId="0"/>
      <p:bldP spid="99" grpId="0" animBg="1"/>
      <p:bldP spid="100" grpId="0" animBg="1"/>
      <p:bldP spid="101" grpId="0" animBg="1"/>
      <p:bldP spid="102" grpId="0" animBg="1"/>
      <p:bldP spid="103" grpId="0"/>
      <p:bldP spid="104" grpId="0"/>
      <p:bldP spid="105" grpId="0" animBg="1"/>
      <p:bldP spid="106" grpId="0" animBg="1"/>
      <p:bldP spid="107" grpId="0" animBg="1"/>
      <p:bldP spid="108" grpId="0" animBg="1"/>
      <p:bldP spid="109" grpId="0" animBg="1"/>
      <p:bldP spid="110" grpId="0" animBg="1"/>
      <p:bldP spid="111" grpId="0" animBg="1"/>
      <p:bldP spid="112" grpId="0" animBg="1"/>
      <p:bldP spid="113" grpId="0"/>
      <p:bldP spid="114" grpId="0"/>
      <p:bldP spid="115" grpId="0"/>
      <p:bldP spid="116" grpId="0"/>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p:bldP spid="134" grpId="0"/>
      <p:bldP spid="135" grpId="0"/>
      <p:bldP spid="136" grpId="0"/>
      <p:bldP spid="137" grpId="0"/>
      <p:bldP spid="138" grpId="0"/>
      <p:bldP spid="139" grpId="0"/>
      <p:bldP spid="14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8EB70-B762-4779-B6D1-47BD5ED434C3}"/>
              </a:ext>
            </a:extLst>
          </p:cNvPr>
          <p:cNvSpPr>
            <a:spLocks noGrp="1"/>
          </p:cNvSpPr>
          <p:nvPr>
            <p:ph type="title"/>
          </p:nvPr>
        </p:nvSpPr>
        <p:spPr>
          <a:xfrm>
            <a:off x="467833" y="365125"/>
            <a:ext cx="10885967" cy="1325563"/>
          </a:xfrm>
        </p:spPr>
        <p:txBody>
          <a:bodyPr/>
          <a:lstStyle/>
          <a:p>
            <a:r>
              <a:rPr lang="en-GB" b="1" dirty="0"/>
              <a:t>Why meiosis is important in sexual reproduction</a:t>
            </a:r>
            <a:endParaRPr lang="en-GB" dirty="0"/>
          </a:p>
        </p:txBody>
      </p:sp>
      <p:sp>
        <p:nvSpPr>
          <p:cNvPr id="3" name="Content Placeholder 2">
            <a:extLst>
              <a:ext uri="{FF2B5EF4-FFF2-40B4-BE49-F238E27FC236}">
                <a16:creationId xmlns:a16="http://schemas.microsoft.com/office/drawing/2014/main" id="{3B9CB4C6-B192-4FAB-B9AE-9BAF5073E41D}"/>
              </a:ext>
            </a:extLst>
          </p:cNvPr>
          <p:cNvSpPr>
            <a:spLocks noGrp="1"/>
          </p:cNvSpPr>
          <p:nvPr>
            <p:ph idx="1"/>
          </p:nvPr>
        </p:nvSpPr>
        <p:spPr/>
        <p:txBody>
          <a:bodyPr/>
          <a:lstStyle/>
          <a:p>
            <a:r>
              <a:rPr lang="en-GB" dirty="0"/>
              <a:t>Produces haploid cells so fertilisation maintains the chromosome number in next generation.</a:t>
            </a:r>
          </a:p>
          <a:p>
            <a:endParaRPr lang="en-GB" dirty="0"/>
          </a:p>
        </p:txBody>
      </p:sp>
    </p:spTree>
    <p:extLst>
      <p:ext uri="{BB962C8B-B14F-4D97-AF65-F5344CB8AC3E}">
        <p14:creationId xmlns:p14="http://schemas.microsoft.com/office/powerpoint/2010/main" val="1656060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5450AA-DFAE-49EE-8DA0-C3721A2AC158}"/>
              </a:ext>
            </a:extLst>
          </p:cNvPr>
          <p:cNvSpPr>
            <a:spLocks noGrp="1"/>
          </p:cNvSpPr>
          <p:nvPr>
            <p:ph idx="1"/>
          </p:nvPr>
        </p:nvSpPr>
        <p:spPr>
          <a:xfrm>
            <a:off x="838200" y="340242"/>
            <a:ext cx="10515600" cy="5836721"/>
          </a:xfrm>
        </p:spPr>
        <p:txBody>
          <a:bodyPr>
            <a:normAutofit lnSpcReduction="10000"/>
          </a:bodyPr>
          <a:lstStyle/>
          <a:p>
            <a:pPr marL="0" indent="0">
              <a:buNone/>
            </a:pPr>
            <a:r>
              <a:rPr lang="en-GB" u="sng" dirty="0"/>
              <a:t>Non- disjunction events</a:t>
            </a:r>
            <a:endParaRPr lang="en-GB" dirty="0"/>
          </a:p>
          <a:p>
            <a:pPr marL="0" indent="0">
              <a:buNone/>
            </a:pPr>
            <a:endParaRPr lang="en-GB" dirty="0"/>
          </a:p>
          <a:p>
            <a:r>
              <a:rPr lang="en-GB" dirty="0"/>
              <a:t>Sometimes individual homologous pairs of chromosomes fail to sperate during meiosis. This is known as non-disjunction and usually results in the gamete having either one more or fewer chromosomes. When fertilised with a gamete with a normal complete chromosome number this will make the offspring have more or fewer chromosomes than normal. This will be the same in all their body cells. An example of non-disjunction is down syndrome. </a:t>
            </a:r>
          </a:p>
          <a:p>
            <a:pPr marL="0" indent="0">
              <a:buNone/>
            </a:pPr>
            <a:r>
              <a:rPr lang="en-GB" dirty="0"/>
              <a:t> </a:t>
            </a:r>
          </a:p>
          <a:p>
            <a:r>
              <a:rPr lang="en-GB" dirty="0"/>
              <a:t>A non-disjunction event is an example of a ‘chromosome mutation’. A chromosome mutation changes the structure or number of whole chromosomes. This is different to a gene mutation which is a change in the base sequence of a gene.</a:t>
            </a:r>
          </a:p>
          <a:p>
            <a:endParaRPr lang="en-GB" dirty="0"/>
          </a:p>
          <a:p>
            <a:pPr marL="0" indent="0">
              <a:buNone/>
            </a:pPr>
            <a:endParaRPr lang="en-GB" dirty="0"/>
          </a:p>
        </p:txBody>
      </p:sp>
    </p:spTree>
    <p:extLst>
      <p:ext uri="{BB962C8B-B14F-4D97-AF65-F5344CB8AC3E}">
        <p14:creationId xmlns:p14="http://schemas.microsoft.com/office/powerpoint/2010/main" val="24967135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DE6029B-A214-4574-882D-0D22772287E4}"/>
              </a:ext>
            </a:extLst>
          </p:cNvPr>
          <p:cNvPicPr>
            <a:picLocks noChangeAspect="1"/>
          </p:cNvPicPr>
          <p:nvPr/>
        </p:nvPicPr>
        <p:blipFill>
          <a:blip r:embed="rId2"/>
          <a:stretch>
            <a:fillRect/>
          </a:stretch>
        </p:blipFill>
        <p:spPr>
          <a:xfrm>
            <a:off x="0" y="0"/>
            <a:ext cx="7395210" cy="5100145"/>
          </a:xfrm>
          <a:prstGeom prst="rect">
            <a:avLst/>
          </a:prstGeom>
        </p:spPr>
      </p:pic>
      <p:sp>
        <p:nvSpPr>
          <p:cNvPr id="3" name="Content Placeholder 2">
            <a:extLst>
              <a:ext uri="{FF2B5EF4-FFF2-40B4-BE49-F238E27FC236}">
                <a16:creationId xmlns:a16="http://schemas.microsoft.com/office/drawing/2014/main" id="{378D69BC-85B2-3F43-9A83-AADF10A48B82}"/>
              </a:ext>
            </a:extLst>
          </p:cNvPr>
          <p:cNvSpPr>
            <a:spLocks noGrp="1"/>
          </p:cNvSpPr>
          <p:nvPr>
            <p:ph idx="1"/>
          </p:nvPr>
        </p:nvSpPr>
        <p:spPr>
          <a:xfrm>
            <a:off x="6905513" y="3923213"/>
            <a:ext cx="5114365" cy="5702830"/>
          </a:xfrm>
        </p:spPr>
        <p:txBody>
          <a:bodyPr>
            <a:normAutofit/>
          </a:bodyPr>
          <a:lstStyle/>
          <a:p>
            <a:pPr marL="0" indent="0">
              <a:buNone/>
            </a:pPr>
            <a:r>
              <a:rPr lang="en-GB" sz="1200" b="1" dirty="0">
                <a:solidFill>
                  <a:srgbClr val="FF0000"/>
                </a:solidFill>
              </a:rPr>
              <a:t>Q1.</a:t>
            </a:r>
            <a:endParaRPr lang="en-GB" sz="1200" dirty="0">
              <a:solidFill>
                <a:srgbClr val="FF0000"/>
              </a:solidFill>
            </a:endParaRPr>
          </a:p>
          <a:p>
            <a:pPr marL="0" indent="0">
              <a:buNone/>
            </a:pPr>
            <a:r>
              <a:rPr lang="en-GB" sz="1200" dirty="0">
                <a:solidFill>
                  <a:srgbClr val="FF0000"/>
                </a:solidFill>
              </a:rPr>
              <a:t>(a)     (</a:t>
            </a:r>
            <a:r>
              <a:rPr lang="en-GB" sz="1200" dirty="0" err="1">
                <a:solidFill>
                  <a:srgbClr val="FF0000"/>
                </a:solidFill>
              </a:rPr>
              <a:t>i</a:t>
            </a:r>
            <a:r>
              <a:rPr lang="en-GB" sz="1200" dirty="0">
                <a:solidFill>
                  <a:srgbClr val="FF0000"/>
                </a:solidFill>
              </a:rPr>
              <a:t>)      8 ‘chromatids’ each side;</a:t>
            </a:r>
            <a:br>
              <a:rPr lang="en-GB" sz="1200" dirty="0">
                <a:solidFill>
                  <a:srgbClr val="FF0000"/>
                </a:solidFill>
              </a:rPr>
            </a:br>
            <a:r>
              <a:rPr lang="en-GB" sz="1200" dirty="0">
                <a:solidFill>
                  <a:srgbClr val="FF0000"/>
                </a:solidFill>
              </a:rPr>
              <a:t>spindle drawn;</a:t>
            </a:r>
          </a:p>
          <a:p>
            <a:pPr marL="0" indent="0" algn="r">
              <a:buNone/>
            </a:pPr>
            <a:r>
              <a:rPr lang="en-GB" sz="1200" b="1" dirty="0">
                <a:solidFill>
                  <a:srgbClr val="FF0000"/>
                </a:solidFill>
              </a:rPr>
              <a:t>2</a:t>
            </a:r>
            <a:endParaRPr lang="en-GB" sz="1200" dirty="0">
              <a:solidFill>
                <a:srgbClr val="FF0000"/>
              </a:solidFill>
            </a:endParaRPr>
          </a:p>
          <a:p>
            <a:pPr marL="0" indent="0">
              <a:buNone/>
            </a:pPr>
            <a:r>
              <a:rPr lang="en-GB" sz="1200" dirty="0">
                <a:solidFill>
                  <a:srgbClr val="FF0000"/>
                </a:solidFill>
              </a:rPr>
              <a:t>(ii)     4 chromosomes;</a:t>
            </a:r>
            <a:br>
              <a:rPr lang="en-GB" sz="1200" dirty="0">
                <a:solidFill>
                  <a:srgbClr val="FF0000"/>
                </a:solidFill>
              </a:rPr>
            </a:br>
            <a:r>
              <a:rPr lang="en-GB" sz="1200" dirty="0">
                <a:solidFill>
                  <a:srgbClr val="FF0000"/>
                </a:solidFill>
              </a:rPr>
              <a:t>1 from each homologous pair;</a:t>
            </a:r>
          </a:p>
          <a:p>
            <a:pPr marL="0" indent="0" algn="r">
              <a:buNone/>
            </a:pPr>
            <a:r>
              <a:rPr lang="en-GB" sz="1200" b="1" dirty="0">
                <a:solidFill>
                  <a:srgbClr val="FF0000"/>
                </a:solidFill>
              </a:rPr>
              <a:t>2</a:t>
            </a:r>
            <a:endParaRPr lang="en-GB" sz="1200" dirty="0">
              <a:solidFill>
                <a:srgbClr val="FF0000"/>
              </a:solidFill>
            </a:endParaRPr>
          </a:p>
          <a:p>
            <a:pPr marL="0" indent="0">
              <a:buNone/>
            </a:pPr>
            <a:r>
              <a:rPr lang="en-GB" sz="1200" dirty="0">
                <a:solidFill>
                  <a:srgbClr val="FF0000"/>
                </a:solidFill>
              </a:rPr>
              <a:t>(b)     produces haploid cells / chromosome number halved;</a:t>
            </a:r>
            <a:br>
              <a:rPr lang="en-GB" sz="1200" dirty="0">
                <a:solidFill>
                  <a:srgbClr val="FF0000"/>
                </a:solidFill>
              </a:rPr>
            </a:br>
            <a:r>
              <a:rPr lang="en-GB" sz="1200" dirty="0">
                <a:solidFill>
                  <a:srgbClr val="FF0000"/>
                </a:solidFill>
              </a:rPr>
              <a:t>fertilisation maintains the diploid / chromosome number (in next generation);</a:t>
            </a:r>
          </a:p>
          <a:p>
            <a:pPr marL="0" indent="0" algn="r">
              <a:buNone/>
            </a:pPr>
            <a:r>
              <a:rPr lang="en-GB" sz="1200" b="1" dirty="0">
                <a:solidFill>
                  <a:srgbClr val="FF0000"/>
                </a:solidFill>
              </a:rPr>
              <a:t>2</a:t>
            </a:r>
            <a:endParaRPr lang="en-GB" sz="1200" dirty="0">
              <a:solidFill>
                <a:srgbClr val="FF0000"/>
              </a:solidFill>
            </a:endParaRPr>
          </a:p>
          <a:p>
            <a:pPr marL="0" indent="0" algn="r">
              <a:buNone/>
            </a:pPr>
            <a:r>
              <a:rPr lang="en-GB" sz="1200" b="1" dirty="0">
                <a:solidFill>
                  <a:srgbClr val="FF0000"/>
                </a:solidFill>
              </a:rPr>
              <a:t>[6]</a:t>
            </a:r>
            <a:endParaRPr lang="en-GB" sz="1200" dirty="0">
              <a:solidFill>
                <a:srgbClr val="FF0000"/>
              </a:solidFill>
            </a:endParaRPr>
          </a:p>
          <a:p>
            <a:endParaRPr lang="en-US" dirty="0"/>
          </a:p>
        </p:txBody>
      </p:sp>
      <p:pic>
        <p:nvPicPr>
          <p:cNvPr id="4" name="Picture 3">
            <a:extLst>
              <a:ext uri="{FF2B5EF4-FFF2-40B4-BE49-F238E27FC236}">
                <a16:creationId xmlns:a16="http://schemas.microsoft.com/office/drawing/2014/main" id="{40ABA3D7-5752-4B4C-B7D1-C51CD8DA4A51}"/>
              </a:ext>
            </a:extLst>
          </p:cNvPr>
          <p:cNvPicPr>
            <a:picLocks noChangeAspect="1"/>
          </p:cNvPicPr>
          <p:nvPr/>
        </p:nvPicPr>
        <p:blipFill>
          <a:blip r:embed="rId3"/>
          <a:stretch>
            <a:fillRect/>
          </a:stretch>
        </p:blipFill>
        <p:spPr>
          <a:xfrm>
            <a:off x="172122" y="4895346"/>
            <a:ext cx="6325496" cy="1962654"/>
          </a:xfrm>
          <a:prstGeom prst="rect">
            <a:avLst/>
          </a:prstGeom>
        </p:spPr>
      </p:pic>
    </p:spTree>
    <p:extLst>
      <p:ext uri="{BB962C8B-B14F-4D97-AF65-F5344CB8AC3E}">
        <p14:creationId xmlns:p14="http://schemas.microsoft.com/office/powerpoint/2010/main" val="3283049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C1FED2-3966-0448-96B7-41EDE3BB9260}"/>
              </a:ext>
            </a:extLst>
          </p:cNvPr>
          <p:cNvSpPr>
            <a:spLocks noGrp="1"/>
          </p:cNvSpPr>
          <p:nvPr>
            <p:ph idx="1"/>
          </p:nvPr>
        </p:nvSpPr>
        <p:spPr>
          <a:xfrm>
            <a:off x="6840967" y="900719"/>
            <a:ext cx="4490421" cy="5749580"/>
          </a:xfrm>
        </p:spPr>
        <p:txBody>
          <a:bodyPr>
            <a:normAutofit/>
          </a:bodyPr>
          <a:lstStyle/>
          <a:p>
            <a:pPr marL="0" indent="0">
              <a:buNone/>
            </a:pPr>
            <a:r>
              <a:rPr lang="en-GB" sz="1400" b="1" dirty="0">
                <a:solidFill>
                  <a:srgbClr val="FF0000"/>
                </a:solidFill>
              </a:rPr>
              <a:t>Q2.</a:t>
            </a:r>
            <a:endParaRPr lang="en-GB" sz="1400" dirty="0">
              <a:solidFill>
                <a:srgbClr val="FF0000"/>
              </a:solidFill>
            </a:endParaRPr>
          </a:p>
          <a:p>
            <a:pPr marL="0" indent="0">
              <a:buNone/>
            </a:pPr>
            <a:r>
              <a:rPr lang="en-GB" sz="1400" dirty="0">
                <a:solidFill>
                  <a:srgbClr val="FF0000"/>
                </a:solidFill>
              </a:rPr>
              <a:t>(a)     replication / duplication / doubling of chromosomes / </a:t>
            </a:r>
            <a:br>
              <a:rPr lang="en-GB" sz="1400" dirty="0">
                <a:solidFill>
                  <a:srgbClr val="FF0000"/>
                </a:solidFill>
              </a:rPr>
            </a:br>
            <a:r>
              <a:rPr lang="en-GB" sz="1400" dirty="0">
                <a:solidFill>
                  <a:srgbClr val="FF0000"/>
                </a:solidFill>
              </a:rPr>
              <a:t>replication of DNA / transcription of DNA;</a:t>
            </a:r>
          </a:p>
          <a:p>
            <a:pPr marL="0" indent="0" algn="r">
              <a:buNone/>
            </a:pPr>
            <a:r>
              <a:rPr lang="en-GB" sz="1400" b="1" dirty="0">
                <a:solidFill>
                  <a:srgbClr val="FF0000"/>
                </a:solidFill>
              </a:rPr>
              <a:t>1</a:t>
            </a:r>
            <a:endParaRPr lang="en-GB" sz="1400" dirty="0">
              <a:solidFill>
                <a:srgbClr val="FF0000"/>
              </a:solidFill>
            </a:endParaRPr>
          </a:p>
          <a:p>
            <a:pPr marL="0" indent="0">
              <a:buNone/>
            </a:pPr>
            <a:r>
              <a:rPr lang="en-GB" sz="1400" dirty="0">
                <a:solidFill>
                  <a:srgbClr val="FF0000"/>
                </a:solidFill>
              </a:rPr>
              <a:t>(b)     (</a:t>
            </a:r>
            <a:r>
              <a:rPr lang="en-GB" sz="1400" dirty="0" err="1">
                <a:solidFill>
                  <a:srgbClr val="FF0000"/>
                </a:solidFill>
              </a:rPr>
              <a:t>i</a:t>
            </a:r>
            <a:r>
              <a:rPr lang="en-GB" sz="1400" dirty="0">
                <a:solidFill>
                  <a:srgbClr val="FF0000"/>
                </a:solidFill>
              </a:rPr>
              <a:t>)      cell to show correct number of chromosomes; </a:t>
            </a:r>
            <a:br>
              <a:rPr lang="en-GB" sz="1400" dirty="0">
                <a:solidFill>
                  <a:srgbClr val="FF0000"/>
                </a:solidFill>
              </a:rPr>
            </a:br>
            <a:r>
              <a:rPr lang="en-GB" sz="1400" dirty="0">
                <a:solidFill>
                  <a:srgbClr val="FF0000"/>
                </a:solidFill>
              </a:rPr>
              <a:t>correct shape and position of centromere;</a:t>
            </a:r>
          </a:p>
          <a:p>
            <a:pPr marL="0" indent="0" algn="r">
              <a:buNone/>
            </a:pPr>
            <a:r>
              <a:rPr lang="en-GB" sz="1400" b="1" dirty="0">
                <a:solidFill>
                  <a:srgbClr val="FF0000"/>
                </a:solidFill>
              </a:rPr>
              <a:t>2</a:t>
            </a:r>
            <a:endParaRPr lang="en-GB" sz="1400" dirty="0">
              <a:solidFill>
                <a:srgbClr val="FF0000"/>
              </a:solidFill>
            </a:endParaRPr>
          </a:p>
          <a:p>
            <a:pPr marL="0" indent="0">
              <a:buNone/>
            </a:pPr>
            <a:r>
              <a:rPr lang="en-GB" sz="1400" dirty="0">
                <a:solidFill>
                  <a:srgbClr val="FF0000"/>
                </a:solidFill>
              </a:rPr>
              <a:t>(ii)     as (</a:t>
            </a:r>
            <a:r>
              <a:rPr lang="en-GB" sz="1400" dirty="0" err="1">
                <a:solidFill>
                  <a:srgbClr val="FF0000"/>
                </a:solidFill>
              </a:rPr>
              <a:t>i</a:t>
            </a:r>
            <a:r>
              <a:rPr lang="en-GB" sz="1400" dirty="0">
                <a:solidFill>
                  <a:srgbClr val="FF0000"/>
                </a:solidFill>
              </a:rPr>
              <a:t>) except everything halved – </a:t>
            </a:r>
            <a:r>
              <a:rPr lang="en-GB" sz="1400" i="1" dirty="0">
                <a:solidFill>
                  <a:srgbClr val="FF0000"/>
                </a:solidFill>
              </a:rPr>
              <a:t>Ignore crossing over</a:t>
            </a:r>
            <a:r>
              <a:rPr lang="en-GB" sz="1400" dirty="0">
                <a:solidFill>
                  <a:srgbClr val="FF0000"/>
                </a:solidFill>
              </a:rPr>
              <a:t>;</a:t>
            </a:r>
            <a:br>
              <a:rPr lang="en-GB" sz="1400" dirty="0">
                <a:solidFill>
                  <a:srgbClr val="FF0000"/>
                </a:solidFill>
              </a:rPr>
            </a:br>
            <a:r>
              <a:rPr lang="en-GB" sz="1400" dirty="0">
                <a:solidFill>
                  <a:srgbClr val="FF0000"/>
                </a:solidFill>
              </a:rPr>
              <a:t>(if mitosis and meiosis reversed, allow 1 if otherwise correct)</a:t>
            </a:r>
          </a:p>
          <a:p>
            <a:pPr marL="0" indent="0" algn="r">
              <a:buNone/>
            </a:pPr>
            <a:r>
              <a:rPr lang="en-GB" sz="1400" b="1" dirty="0">
                <a:solidFill>
                  <a:srgbClr val="FF0000"/>
                </a:solidFill>
              </a:rPr>
              <a:t>2</a:t>
            </a:r>
            <a:endParaRPr lang="en-GB" sz="1400" dirty="0">
              <a:solidFill>
                <a:srgbClr val="FF0000"/>
              </a:solidFill>
            </a:endParaRPr>
          </a:p>
          <a:p>
            <a:pPr marL="0" indent="0">
              <a:buNone/>
            </a:pPr>
            <a:r>
              <a:rPr lang="en-GB" sz="1400" dirty="0">
                <a:solidFill>
                  <a:srgbClr val="FF0000"/>
                </a:solidFill>
              </a:rPr>
              <a:t>(c)     to replace cells;</a:t>
            </a:r>
          </a:p>
          <a:p>
            <a:pPr marL="0" indent="0" algn="r">
              <a:buNone/>
            </a:pPr>
            <a:r>
              <a:rPr lang="en-GB" sz="1400" b="1" dirty="0">
                <a:solidFill>
                  <a:srgbClr val="FF0000"/>
                </a:solidFill>
              </a:rPr>
              <a:t>1</a:t>
            </a:r>
            <a:endParaRPr lang="en-GB" sz="1400" dirty="0">
              <a:solidFill>
                <a:srgbClr val="FF0000"/>
              </a:solidFill>
            </a:endParaRPr>
          </a:p>
          <a:p>
            <a:pPr marL="0" indent="0" algn="r">
              <a:buNone/>
            </a:pPr>
            <a:r>
              <a:rPr lang="en-GB" sz="1400" b="1" dirty="0">
                <a:solidFill>
                  <a:srgbClr val="FF0000"/>
                </a:solidFill>
              </a:rPr>
              <a:t>[6]</a:t>
            </a:r>
            <a:endParaRPr lang="en-GB" sz="1400" dirty="0">
              <a:solidFill>
                <a:srgbClr val="FF0000"/>
              </a:solidFill>
            </a:endParaRPr>
          </a:p>
          <a:p>
            <a:endParaRPr lang="en-US" dirty="0"/>
          </a:p>
        </p:txBody>
      </p:sp>
      <p:pic>
        <p:nvPicPr>
          <p:cNvPr id="2" name="Picture 1">
            <a:extLst>
              <a:ext uri="{FF2B5EF4-FFF2-40B4-BE49-F238E27FC236}">
                <a16:creationId xmlns:a16="http://schemas.microsoft.com/office/drawing/2014/main" id="{3A61DBDD-C3F6-4DB4-9D7D-C546DA6F93F0}"/>
              </a:ext>
            </a:extLst>
          </p:cNvPr>
          <p:cNvPicPr>
            <a:picLocks noChangeAspect="1"/>
          </p:cNvPicPr>
          <p:nvPr/>
        </p:nvPicPr>
        <p:blipFill>
          <a:blip r:embed="rId2"/>
          <a:stretch>
            <a:fillRect/>
          </a:stretch>
        </p:blipFill>
        <p:spPr>
          <a:xfrm>
            <a:off x="186522" y="165006"/>
            <a:ext cx="6513014" cy="6692994"/>
          </a:xfrm>
          <a:prstGeom prst="rect">
            <a:avLst/>
          </a:prstGeom>
        </p:spPr>
      </p:pic>
    </p:spTree>
    <p:extLst>
      <p:ext uri="{BB962C8B-B14F-4D97-AF65-F5344CB8AC3E}">
        <p14:creationId xmlns:p14="http://schemas.microsoft.com/office/powerpoint/2010/main" val="3394684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A711F8-4C1A-7947-A52A-8D1586BF7A60}"/>
              </a:ext>
            </a:extLst>
          </p:cNvPr>
          <p:cNvSpPr>
            <a:spLocks noGrp="1"/>
          </p:cNvSpPr>
          <p:nvPr>
            <p:ph idx="1"/>
          </p:nvPr>
        </p:nvSpPr>
        <p:spPr>
          <a:xfrm>
            <a:off x="8240358" y="356172"/>
            <a:ext cx="3791174" cy="5799276"/>
          </a:xfrm>
        </p:spPr>
        <p:txBody>
          <a:bodyPr>
            <a:normAutofit/>
          </a:bodyPr>
          <a:lstStyle/>
          <a:p>
            <a:pPr marL="0" indent="0">
              <a:buNone/>
            </a:pPr>
            <a:r>
              <a:rPr lang="en-GB" sz="1500" b="1" dirty="0">
                <a:solidFill>
                  <a:srgbClr val="FF0000"/>
                </a:solidFill>
              </a:rPr>
              <a:t>Q3.</a:t>
            </a:r>
            <a:endParaRPr lang="en-GB" sz="1500" dirty="0">
              <a:solidFill>
                <a:srgbClr val="FF0000"/>
              </a:solidFill>
            </a:endParaRPr>
          </a:p>
          <a:p>
            <a:pPr marL="0" indent="0">
              <a:buNone/>
            </a:pPr>
            <a:r>
              <a:rPr lang="en-GB" sz="1500" dirty="0">
                <a:solidFill>
                  <a:srgbClr val="FF0000"/>
                </a:solidFill>
              </a:rPr>
              <a:t>(a)     (</a:t>
            </a:r>
            <a:r>
              <a:rPr lang="en-GB" sz="1500" dirty="0" err="1">
                <a:solidFill>
                  <a:srgbClr val="FF0000"/>
                </a:solidFill>
              </a:rPr>
              <a:t>i</a:t>
            </a:r>
            <a:r>
              <a:rPr lang="en-GB" sz="1500" dirty="0">
                <a:solidFill>
                  <a:srgbClr val="FF0000"/>
                </a:solidFill>
              </a:rPr>
              <a:t>)      Centromere;</a:t>
            </a:r>
          </a:p>
          <a:p>
            <a:pPr marL="0" indent="0">
              <a:buNone/>
            </a:pPr>
            <a:r>
              <a:rPr lang="en-GB" sz="1500" i="1" dirty="0">
                <a:solidFill>
                  <a:srgbClr val="FF0000"/>
                </a:solidFill>
              </a:rPr>
              <a:t>Accept: if phonetically correct </a:t>
            </a:r>
            <a:endParaRPr lang="en-GB" sz="1500" dirty="0">
              <a:solidFill>
                <a:srgbClr val="FF0000"/>
              </a:solidFill>
            </a:endParaRPr>
          </a:p>
          <a:p>
            <a:pPr marL="0" indent="0">
              <a:buNone/>
            </a:pPr>
            <a:r>
              <a:rPr lang="en-GB" sz="1500" i="1" dirty="0">
                <a:solidFill>
                  <a:srgbClr val="FF0000"/>
                </a:solidFill>
              </a:rPr>
              <a:t>Reject: centriole</a:t>
            </a:r>
            <a:endParaRPr lang="en-GB" sz="1500" dirty="0">
              <a:solidFill>
                <a:srgbClr val="FF0000"/>
              </a:solidFill>
            </a:endParaRPr>
          </a:p>
          <a:p>
            <a:pPr marL="0" indent="0" algn="r">
              <a:buNone/>
            </a:pPr>
            <a:r>
              <a:rPr lang="en-GB" sz="1500" b="1" dirty="0">
                <a:solidFill>
                  <a:srgbClr val="FF0000"/>
                </a:solidFill>
              </a:rPr>
              <a:t>1</a:t>
            </a:r>
            <a:endParaRPr lang="en-GB" sz="1500" dirty="0">
              <a:solidFill>
                <a:srgbClr val="FF0000"/>
              </a:solidFill>
            </a:endParaRPr>
          </a:p>
          <a:p>
            <a:pPr marL="0" indent="0">
              <a:buNone/>
            </a:pPr>
            <a:r>
              <a:rPr lang="en-GB" sz="1500" dirty="0">
                <a:solidFill>
                  <a:srgbClr val="FF0000"/>
                </a:solidFill>
              </a:rPr>
              <a:t>(ii)     1.      Holds chromatids together;</a:t>
            </a:r>
          </a:p>
          <a:p>
            <a:pPr marL="0" indent="0">
              <a:buNone/>
            </a:pPr>
            <a:r>
              <a:rPr lang="en-GB" sz="1500" dirty="0">
                <a:solidFill>
                  <a:srgbClr val="FF0000"/>
                </a:solidFill>
              </a:rPr>
              <a:t>2.      Attaches (chromatids) to spindle;</a:t>
            </a:r>
          </a:p>
          <a:p>
            <a:pPr marL="0" indent="0">
              <a:buNone/>
            </a:pPr>
            <a:r>
              <a:rPr lang="en-GB" sz="1500" dirty="0">
                <a:solidFill>
                  <a:srgbClr val="FF0000"/>
                </a:solidFill>
              </a:rPr>
              <a:t>3.      (Allows) chromatids to be separated / move to (opposite) poles / (centromere) divides / splits at metaphase / anaphase;</a:t>
            </a:r>
          </a:p>
          <a:p>
            <a:pPr marL="0" indent="0">
              <a:buNone/>
            </a:pPr>
            <a:r>
              <a:rPr lang="en-GB" sz="1500" i="1" dirty="0">
                <a:solidFill>
                  <a:srgbClr val="FF0000"/>
                </a:solidFill>
              </a:rPr>
              <a:t>3. </a:t>
            </a:r>
            <a:r>
              <a:rPr lang="en-GB" sz="1500" b="1" i="1" dirty="0">
                <a:solidFill>
                  <a:srgbClr val="FF0000"/>
                </a:solidFill>
              </a:rPr>
              <a:t>Q</a:t>
            </a:r>
            <a:r>
              <a:rPr lang="en-GB" sz="1500" i="1" dirty="0">
                <a:solidFill>
                  <a:srgbClr val="FF0000"/>
                </a:solidFill>
              </a:rPr>
              <a:t> Neutral: chromosomes or chromatids split / halved / divided</a:t>
            </a:r>
            <a:endParaRPr lang="en-GB" sz="1500" dirty="0">
              <a:solidFill>
                <a:srgbClr val="FF0000"/>
              </a:solidFill>
            </a:endParaRPr>
          </a:p>
          <a:p>
            <a:pPr marL="0" indent="0">
              <a:buNone/>
            </a:pPr>
            <a:r>
              <a:rPr lang="en-GB" sz="1500" i="1" dirty="0">
                <a:solidFill>
                  <a:srgbClr val="FF0000"/>
                </a:solidFill>
              </a:rPr>
              <a:t>3. Reject: reference to homologous chromosomes being separated</a:t>
            </a:r>
            <a:endParaRPr lang="en-GB" sz="1500" dirty="0">
              <a:solidFill>
                <a:srgbClr val="FF0000"/>
              </a:solidFill>
            </a:endParaRPr>
          </a:p>
          <a:p>
            <a:pPr marL="0" indent="0">
              <a:buNone/>
            </a:pPr>
            <a:r>
              <a:rPr lang="en-GB" sz="1500" i="1" dirty="0">
                <a:solidFill>
                  <a:srgbClr val="FF0000"/>
                </a:solidFill>
              </a:rPr>
              <a:t>Accept ‘chromosomes’ instead of ‘chromatids’</a:t>
            </a:r>
            <a:endParaRPr lang="en-GB" sz="1500" dirty="0">
              <a:solidFill>
                <a:srgbClr val="FF0000"/>
              </a:solidFill>
            </a:endParaRPr>
          </a:p>
          <a:p>
            <a:pPr marL="0" indent="0">
              <a:buNone/>
            </a:pPr>
            <a:r>
              <a:rPr lang="en-GB" sz="1500" i="1" dirty="0">
                <a:solidFill>
                  <a:srgbClr val="FF0000"/>
                </a:solidFill>
              </a:rPr>
              <a:t>Ignore incorrect names for </a:t>
            </a:r>
            <a:r>
              <a:rPr lang="en-GB" sz="1500" b="1" i="1" dirty="0">
                <a:solidFill>
                  <a:srgbClr val="FF0000"/>
                </a:solidFill>
              </a:rPr>
              <a:t>X</a:t>
            </a:r>
            <a:endParaRPr lang="en-GB" sz="1500" dirty="0">
              <a:solidFill>
                <a:srgbClr val="FF0000"/>
              </a:solidFill>
            </a:endParaRPr>
          </a:p>
          <a:p>
            <a:pPr marL="0" indent="0" algn="r">
              <a:buNone/>
            </a:pPr>
            <a:r>
              <a:rPr lang="en-GB" sz="1500" b="1" dirty="0">
                <a:solidFill>
                  <a:srgbClr val="FF0000"/>
                </a:solidFill>
              </a:rPr>
              <a:t>2 max</a:t>
            </a:r>
            <a:endParaRPr lang="en-GB" sz="1500" dirty="0">
              <a:solidFill>
                <a:srgbClr val="FF0000"/>
              </a:solidFill>
            </a:endParaRPr>
          </a:p>
          <a:p>
            <a:endParaRPr lang="en-US" dirty="0"/>
          </a:p>
        </p:txBody>
      </p:sp>
      <p:pic>
        <p:nvPicPr>
          <p:cNvPr id="2" name="Picture 1">
            <a:extLst>
              <a:ext uri="{FF2B5EF4-FFF2-40B4-BE49-F238E27FC236}">
                <a16:creationId xmlns:a16="http://schemas.microsoft.com/office/drawing/2014/main" id="{82FF0D89-EAB2-4D6B-BCAC-6B43257B0590}"/>
              </a:ext>
            </a:extLst>
          </p:cNvPr>
          <p:cNvPicPr>
            <a:picLocks noChangeAspect="1"/>
          </p:cNvPicPr>
          <p:nvPr/>
        </p:nvPicPr>
        <p:blipFill>
          <a:blip r:embed="rId2"/>
          <a:stretch>
            <a:fillRect/>
          </a:stretch>
        </p:blipFill>
        <p:spPr>
          <a:xfrm>
            <a:off x="317966" y="356172"/>
            <a:ext cx="7199818" cy="5431442"/>
          </a:xfrm>
          <a:prstGeom prst="rect">
            <a:avLst/>
          </a:prstGeom>
        </p:spPr>
      </p:pic>
    </p:spTree>
    <p:extLst>
      <p:ext uri="{BB962C8B-B14F-4D97-AF65-F5344CB8AC3E}">
        <p14:creationId xmlns:p14="http://schemas.microsoft.com/office/powerpoint/2010/main" val="1779179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47980C-27D0-D749-ABB3-BE2F0AF45763}"/>
              </a:ext>
            </a:extLst>
          </p:cNvPr>
          <p:cNvSpPr>
            <a:spLocks noGrp="1"/>
          </p:cNvSpPr>
          <p:nvPr>
            <p:ph idx="1"/>
          </p:nvPr>
        </p:nvSpPr>
        <p:spPr>
          <a:xfrm>
            <a:off x="7476565" y="328108"/>
            <a:ext cx="4533451" cy="5719763"/>
          </a:xfrm>
        </p:spPr>
        <p:txBody>
          <a:bodyPr>
            <a:normAutofit fontScale="92500" lnSpcReduction="20000"/>
          </a:bodyPr>
          <a:lstStyle/>
          <a:p>
            <a:pPr marL="0" indent="0">
              <a:buNone/>
            </a:pPr>
            <a:r>
              <a:rPr lang="en-GB" sz="1600" dirty="0">
                <a:solidFill>
                  <a:srgbClr val="FF0000"/>
                </a:solidFill>
              </a:rPr>
              <a:t>(iii)    (Homologous chromosomes) carry different alleles;</a:t>
            </a:r>
          </a:p>
          <a:p>
            <a:pPr marL="0" indent="0">
              <a:buNone/>
            </a:pPr>
            <a:r>
              <a:rPr lang="en-GB" sz="1600" i="1" dirty="0">
                <a:solidFill>
                  <a:srgbClr val="FF0000"/>
                </a:solidFill>
              </a:rPr>
              <a:t>Accept alternative descriptions for ‘alleles’ </a:t>
            </a:r>
            <a:r>
              <a:rPr lang="en-GB" sz="1600" i="1" dirty="0" err="1">
                <a:solidFill>
                  <a:srgbClr val="FF0000"/>
                </a:solidFill>
              </a:rPr>
              <a:t>eg</a:t>
            </a:r>
            <a:r>
              <a:rPr lang="en-GB" sz="1600" i="1" dirty="0">
                <a:solidFill>
                  <a:srgbClr val="FF0000"/>
                </a:solidFill>
              </a:rPr>
              <a:t> different forms of a gene / different base sequences</a:t>
            </a:r>
            <a:endParaRPr lang="en-GB" sz="1600" dirty="0">
              <a:solidFill>
                <a:srgbClr val="FF0000"/>
              </a:solidFill>
            </a:endParaRPr>
          </a:p>
          <a:p>
            <a:pPr marL="0" indent="0">
              <a:buNone/>
            </a:pPr>
            <a:r>
              <a:rPr lang="en-GB" sz="1600" i="1" dirty="0">
                <a:solidFill>
                  <a:srgbClr val="FF0000"/>
                </a:solidFill>
              </a:rPr>
              <a:t>Neutral: reference to maternal and paternal chromosomes</a:t>
            </a:r>
            <a:endParaRPr lang="en-GB" sz="1600" dirty="0">
              <a:solidFill>
                <a:srgbClr val="FF0000"/>
              </a:solidFill>
            </a:endParaRPr>
          </a:p>
          <a:p>
            <a:pPr marL="0" indent="0" algn="r">
              <a:buNone/>
            </a:pPr>
            <a:r>
              <a:rPr lang="en-GB" sz="1600" b="1" dirty="0">
                <a:solidFill>
                  <a:srgbClr val="FF0000"/>
                </a:solidFill>
              </a:rPr>
              <a:t>1</a:t>
            </a:r>
            <a:endParaRPr lang="en-GB" sz="1600" dirty="0">
              <a:solidFill>
                <a:srgbClr val="FF0000"/>
              </a:solidFill>
            </a:endParaRPr>
          </a:p>
          <a:p>
            <a:pPr marL="0" indent="0">
              <a:buNone/>
            </a:pPr>
            <a:r>
              <a:rPr lang="en-GB" sz="1600" dirty="0">
                <a:solidFill>
                  <a:srgbClr val="FF0000"/>
                </a:solidFill>
              </a:rPr>
              <a:t>(b)     (</a:t>
            </a:r>
            <a:r>
              <a:rPr lang="en-GB" sz="1600" dirty="0" err="1">
                <a:solidFill>
                  <a:srgbClr val="FF0000"/>
                </a:solidFill>
              </a:rPr>
              <a:t>i</a:t>
            </a:r>
            <a:r>
              <a:rPr lang="en-GB" sz="1600" dirty="0">
                <a:solidFill>
                  <a:srgbClr val="FF0000"/>
                </a:solidFill>
              </a:rPr>
              <a:t>)      (In </a:t>
            </a:r>
            <a:r>
              <a:rPr lang="en-GB" sz="1600" b="1" dirty="0">
                <a:solidFill>
                  <a:srgbClr val="FF0000"/>
                </a:solidFill>
              </a:rPr>
              <a:t>Figure 2</a:t>
            </a:r>
            <a:r>
              <a:rPr lang="en-GB" sz="1600" dirty="0">
                <a:solidFill>
                  <a:srgbClr val="FF0000"/>
                </a:solidFill>
              </a:rPr>
              <a:t>)</a:t>
            </a:r>
          </a:p>
          <a:p>
            <a:pPr marL="0" indent="0">
              <a:buNone/>
            </a:pPr>
            <a:r>
              <a:rPr lang="en-GB" sz="1600" dirty="0">
                <a:solidFill>
                  <a:srgbClr val="FF0000"/>
                </a:solidFill>
              </a:rPr>
              <a:t>1.      Chromatids have separated (during anaphase);</a:t>
            </a:r>
          </a:p>
          <a:p>
            <a:pPr marL="0" indent="0">
              <a:buNone/>
            </a:pPr>
            <a:r>
              <a:rPr lang="en-GB" sz="1600" i="1" dirty="0">
                <a:solidFill>
                  <a:srgbClr val="FF0000"/>
                </a:solidFill>
              </a:rPr>
              <a:t>1. </a:t>
            </a:r>
            <a:r>
              <a:rPr lang="en-GB" sz="1600" b="1" i="1" dirty="0">
                <a:solidFill>
                  <a:srgbClr val="FF0000"/>
                </a:solidFill>
              </a:rPr>
              <a:t>Q</a:t>
            </a:r>
            <a:r>
              <a:rPr lang="en-GB" sz="1600" i="1" dirty="0">
                <a:solidFill>
                  <a:srgbClr val="FF0000"/>
                </a:solidFill>
              </a:rPr>
              <a:t> Neutral: split / halved / divided</a:t>
            </a:r>
            <a:endParaRPr lang="en-GB" sz="1600" dirty="0">
              <a:solidFill>
                <a:srgbClr val="FF0000"/>
              </a:solidFill>
            </a:endParaRPr>
          </a:p>
          <a:p>
            <a:pPr marL="0" indent="0">
              <a:buNone/>
            </a:pPr>
            <a:r>
              <a:rPr lang="en-GB" sz="1600" i="1" dirty="0">
                <a:solidFill>
                  <a:srgbClr val="FF0000"/>
                </a:solidFill>
              </a:rPr>
              <a:t>1. Reject: reference to homologous chromosomes</a:t>
            </a:r>
            <a:br>
              <a:rPr lang="en-GB" sz="1600" i="1" dirty="0">
                <a:solidFill>
                  <a:srgbClr val="FF0000"/>
                </a:solidFill>
              </a:rPr>
            </a:br>
            <a:r>
              <a:rPr lang="en-GB" sz="1600" i="1" dirty="0">
                <a:solidFill>
                  <a:srgbClr val="FF0000"/>
                </a:solidFill>
              </a:rPr>
              <a:t>being separated</a:t>
            </a:r>
            <a:endParaRPr lang="en-GB" sz="1600" dirty="0">
              <a:solidFill>
                <a:srgbClr val="FF0000"/>
              </a:solidFill>
            </a:endParaRPr>
          </a:p>
          <a:p>
            <a:pPr marL="0" indent="0">
              <a:buNone/>
            </a:pPr>
            <a:r>
              <a:rPr lang="en-GB" sz="1600" i="1" dirty="0">
                <a:solidFill>
                  <a:srgbClr val="FF0000"/>
                </a:solidFill>
              </a:rPr>
              <a:t>or</a:t>
            </a:r>
            <a:endParaRPr lang="en-GB" sz="1600" dirty="0">
              <a:solidFill>
                <a:srgbClr val="FF0000"/>
              </a:solidFill>
            </a:endParaRPr>
          </a:p>
          <a:p>
            <a:pPr marL="0" indent="0">
              <a:buNone/>
            </a:pPr>
            <a:r>
              <a:rPr lang="en-GB" sz="1600" dirty="0">
                <a:solidFill>
                  <a:srgbClr val="FF0000"/>
                </a:solidFill>
              </a:rPr>
              <a:t>2.      Chromatids have not replicated;</a:t>
            </a:r>
          </a:p>
          <a:p>
            <a:pPr marL="0" indent="0">
              <a:buNone/>
            </a:pPr>
            <a:r>
              <a:rPr lang="en-GB" sz="1600" i="1" dirty="0">
                <a:solidFill>
                  <a:srgbClr val="FF0000"/>
                </a:solidFill>
              </a:rPr>
              <a:t>1. &amp; 2. Accept ‘chromosomes’ instead of ‘chromatids’</a:t>
            </a:r>
            <a:endParaRPr lang="en-GB" sz="1600" dirty="0">
              <a:solidFill>
                <a:srgbClr val="FF0000"/>
              </a:solidFill>
            </a:endParaRPr>
          </a:p>
          <a:p>
            <a:pPr marL="0" indent="0">
              <a:buNone/>
            </a:pPr>
            <a:r>
              <a:rPr lang="en-GB" sz="1600" i="1" dirty="0">
                <a:solidFill>
                  <a:srgbClr val="FF0000"/>
                </a:solidFill>
              </a:rPr>
              <a:t>or</a:t>
            </a:r>
            <a:endParaRPr lang="en-GB" sz="1600" dirty="0">
              <a:solidFill>
                <a:srgbClr val="FF0000"/>
              </a:solidFill>
            </a:endParaRPr>
          </a:p>
          <a:p>
            <a:pPr marL="0" indent="0">
              <a:buNone/>
            </a:pPr>
            <a:r>
              <a:rPr lang="en-GB" sz="1600" dirty="0">
                <a:solidFill>
                  <a:srgbClr val="FF0000"/>
                </a:solidFill>
              </a:rPr>
              <a:t>3.      Chromosomes formed from only one chromatid;</a:t>
            </a:r>
          </a:p>
          <a:p>
            <a:pPr marL="0" indent="0">
              <a:buNone/>
            </a:pPr>
            <a:r>
              <a:rPr lang="en-GB" sz="1600" i="1" dirty="0">
                <a:solidFill>
                  <a:srgbClr val="FF0000"/>
                </a:solidFill>
              </a:rPr>
              <a:t>Accept converse arguments for </a:t>
            </a:r>
            <a:r>
              <a:rPr lang="en-GB" sz="1600" b="1" i="1" dirty="0">
                <a:solidFill>
                  <a:srgbClr val="FF0000"/>
                </a:solidFill>
              </a:rPr>
              <a:t>Figure 1</a:t>
            </a:r>
            <a:endParaRPr lang="en-GB" sz="1600" dirty="0">
              <a:solidFill>
                <a:srgbClr val="FF0000"/>
              </a:solidFill>
            </a:endParaRPr>
          </a:p>
          <a:p>
            <a:pPr marL="0" indent="0">
              <a:buNone/>
            </a:pPr>
            <a:r>
              <a:rPr lang="en-GB" sz="1600" i="1" dirty="0">
                <a:solidFill>
                  <a:srgbClr val="FF0000"/>
                </a:solidFill>
              </a:rPr>
              <a:t>Ignore references to the cell not dividing as in the question stem</a:t>
            </a:r>
            <a:endParaRPr lang="en-GB" sz="1600" dirty="0">
              <a:solidFill>
                <a:srgbClr val="FF0000"/>
              </a:solidFill>
            </a:endParaRPr>
          </a:p>
          <a:p>
            <a:pPr marL="0" indent="0">
              <a:buNone/>
            </a:pPr>
            <a:r>
              <a:rPr lang="en-GB" sz="1600" i="1" dirty="0">
                <a:solidFill>
                  <a:srgbClr val="FF0000"/>
                </a:solidFill>
              </a:rPr>
              <a:t>Ignore: named phases</a:t>
            </a:r>
            <a:endParaRPr lang="en-GB" sz="1600" dirty="0">
              <a:solidFill>
                <a:srgbClr val="FF0000"/>
              </a:solidFill>
            </a:endParaRPr>
          </a:p>
          <a:p>
            <a:pPr marL="0" indent="0" algn="r">
              <a:buNone/>
            </a:pPr>
            <a:r>
              <a:rPr lang="en-GB" sz="1600" b="1" dirty="0">
                <a:solidFill>
                  <a:srgbClr val="FF0000"/>
                </a:solidFill>
              </a:rPr>
              <a:t>1 max</a:t>
            </a:r>
            <a:endParaRPr lang="en-GB" sz="1600" dirty="0">
              <a:solidFill>
                <a:srgbClr val="FF0000"/>
              </a:solidFill>
            </a:endParaRPr>
          </a:p>
          <a:p>
            <a:endParaRPr lang="en-US" dirty="0"/>
          </a:p>
        </p:txBody>
      </p:sp>
      <p:pic>
        <p:nvPicPr>
          <p:cNvPr id="2" name="Picture 1">
            <a:extLst>
              <a:ext uri="{FF2B5EF4-FFF2-40B4-BE49-F238E27FC236}">
                <a16:creationId xmlns:a16="http://schemas.microsoft.com/office/drawing/2014/main" id="{83C71846-5040-44F4-80F3-47EC53C02A60}"/>
              </a:ext>
            </a:extLst>
          </p:cNvPr>
          <p:cNvPicPr>
            <a:picLocks noChangeAspect="1"/>
          </p:cNvPicPr>
          <p:nvPr/>
        </p:nvPicPr>
        <p:blipFill>
          <a:blip r:embed="rId2"/>
          <a:stretch>
            <a:fillRect/>
          </a:stretch>
        </p:blipFill>
        <p:spPr>
          <a:xfrm>
            <a:off x="0" y="79842"/>
            <a:ext cx="5787614" cy="6395093"/>
          </a:xfrm>
          <a:prstGeom prst="rect">
            <a:avLst/>
          </a:prstGeom>
        </p:spPr>
      </p:pic>
    </p:spTree>
    <p:extLst>
      <p:ext uri="{BB962C8B-B14F-4D97-AF65-F5344CB8AC3E}">
        <p14:creationId xmlns:p14="http://schemas.microsoft.com/office/powerpoint/2010/main" val="2870161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5" end="1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05FD17-DD0C-EA45-9E7B-8A850F7445F5}"/>
              </a:ext>
            </a:extLst>
          </p:cNvPr>
          <p:cNvSpPr>
            <a:spLocks noGrp="1"/>
          </p:cNvSpPr>
          <p:nvPr>
            <p:ph idx="1"/>
          </p:nvPr>
        </p:nvSpPr>
        <p:spPr>
          <a:xfrm>
            <a:off x="8122024" y="341322"/>
            <a:ext cx="3780416" cy="5749580"/>
          </a:xfrm>
        </p:spPr>
        <p:txBody>
          <a:bodyPr>
            <a:normAutofit/>
          </a:bodyPr>
          <a:lstStyle/>
          <a:p>
            <a:pPr marL="0" indent="0">
              <a:buNone/>
            </a:pPr>
            <a:r>
              <a:rPr lang="en-GB" sz="1400" dirty="0">
                <a:solidFill>
                  <a:srgbClr val="FF0000"/>
                </a:solidFill>
              </a:rPr>
              <a:t>(ii)     1.      Three chromosomes;</a:t>
            </a:r>
          </a:p>
          <a:p>
            <a:pPr marL="0" indent="0">
              <a:buNone/>
            </a:pPr>
            <a:r>
              <a:rPr lang="en-GB" sz="1400" i="1" dirty="0">
                <a:solidFill>
                  <a:srgbClr val="FF0000"/>
                </a:solidFill>
              </a:rPr>
              <a:t>Ignore shading</a:t>
            </a:r>
            <a:endParaRPr lang="en-GB" sz="1400" dirty="0">
              <a:solidFill>
                <a:srgbClr val="FF0000"/>
              </a:solidFill>
            </a:endParaRPr>
          </a:p>
          <a:p>
            <a:pPr marL="0" indent="0">
              <a:buNone/>
            </a:pPr>
            <a:r>
              <a:rPr lang="en-GB" sz="1400" dirty="0">
                <a:solidFill>
                  <a:srgbClr val="FF0000"/>
                </a:solidFill>
              </a:rPr>
              <a:t>2.      One from each homologous pair;</a:t>
            </a:r>
          </a:p>
          <a:p>
            <a:pPr marL="0" indent="0">
              <a:buNone/>
            </a:pPr>
            <a:r>
              <a:rPr lang="en-GB" sz="1400" i="1" dirty="0">
                <a:solidFill>
                  <a:srgbClr val="FF0000"/>
                </a:solidFill>
              </a:rPr>
              <a:t>Only one mark for three chromosomes shown as pairs of chromatids</a:t>
            </a:r>
            <a:endParaRPr lang="en-GB" sz="1400" dirty="0">
              <a:solidFill>
                <a:srgbClr val="FF0000"/>
              </a:solidFill>
            </a:endParaRPr>
          </a:p>
          <a:p>
            <a:pPr marL="0" indent="0" algn="r">
              <a:buNone/>
            </a:pPr>
            <a:r>
              <a:rPr lang="en-GB" sz="1400" b="1" dirty="0">
                <a:solidFill>
                  <a:srgbClr val="FF0000"/>
                </a:solidFill>
              </a:rPr>
              <a:t>2</a:t>
            </a:r>
            <a:endParaRPr lang="en-GB" sz="1400" dirty="0">
              <a:solidFill>
                <a:srgbClr val="FF0000"/>
              </a:solidFill>
            </a:endParaRPr>
          </a:p>
          <a:p>
            <a:pPr marL="0" indent="0">
              <a:buNone/>
            </a:pPr>
            <a:r>
              <a:rPr lang="en-GB" sz="1400" dirty="0">
                <a:solidFill>
                  <a:srgbClr val="FF0000"/>
                </a:solidFill>
              </a:rPr>
              <a:t>(iii)    Crossing over / alleles exchanged between chromosomes or chromatids / chiasmata formation / genetic recombination;</a:t>
            </a:r>
          </a:p>
          <a:p>
            <a:pPr marL="0" indent="0">
              <a:buNone/>
            </a:pPr>
            <a:r>
              <a:rPr lang="en-GB" sz="1400" i="1" dirty="0">
                <a:solidFill>
                  <a:srgbClr val="FF0000"/>
                </a:solidFill>
              </a:rPr>
              <a:t>Accept: description of crossing over </a:t>
            </a:r>
            <a:r>
              <a:rPr lang="en-GB" sz="1400" i="1" dirty="0" err="1">
                <a:solidFill>
                  <a:srgbClr val="FF0000"/>
                </a:solidFill>
              </a:rPr>
              <a:t>eg</a:t>
            </a:r>
            <a:r>
              <a:rPr lang="en-GB" sz="1400" i="1" dirty="0">
                <a:solidFill>
                  <a:srgbClr val="FF0000"/>
                </a:solidFill>
              </a:rPr>
              <a:t> sections of chromatids break and </a:t>
            </a:r>
            <a:r>
              <a:rPr lang="en-GB" sz="1400" i="1" dirty="0" err="1">
                <a:solidFill>
                  <a:srgbClr val="FF0000"/>
                </a:solidFill>
              </a:rPr>
              <a:t>rejoin</a:t>
            </a:r>
            <a:endParaRPr lang="en-GB" sz="1400" dirty="0">
              <a:solidFill>
                <a:srgbClr val="FF0000"/>
              </a:solidFill>
            </a:endParaRPr>
          </a:p>
          <a:p>
            <a:pPr marL="0" indent="0">
              <a:buNone/>
            </a:pPr>
            <a:r>
              <a:rPr lang="en-GB" sz="1400" i="1" dirty="0">
                <a:solidFill>
                  <a:srgbClr val="FF0000"/>
                </a:solidFill>
              </a:rPr>
              <a:t>Neutral: random fertilisation</a:t>
            </a:r>
            <a:endParaRPr lang="en-GB" sz="1400" dirty="0">
              <a:solidFill>
                <a:srgbClr val="FF0000"/>
              </a:solidFill>
            </a:endParaRPr>
          </a:p>
          <a:p>
            <a:pPr marL="0" indent="0">
              <a:buNone/>
            </a:pPr>
            <a:r>
              <a:rPr lang="en-GB" sz="1400" i="1" dirty="0">
                <a:solidFill>
                  <a:srgbClr val="FF0000"/>
                </a:solidFill>
              </a:rPr>
              <a:t>Reject: reference to sister chromatids</a:t>
            </a:r>
            <a:endParaRPr lang="en-GB" sz="1400" dirty="0">
              <a:solidFill>
                <a:srgbClr val="FF0000"/>
              </a:solidFill>
            </a:endParaRPr>
          </a:p>
          <a:p>
            <a:pPr marL="0" indent="0">
              <a:buNone/>
            </a:pPr>
            <a:r>
              <a:rPr lang="en-GB" sz="1400" b="1" i="1" dirty="0">
                <a:solidFill>
                  <a:srgbClr val="FF0000"/>
                </a:solidFill>
              </a:rPr>
              <a:t>Q</a:t>
            </a:r>
            <a:r>
              <a:rPr lang="en-GB" sz="1400" i="1" dirty="0">
                <a:solidFill>
                  <a:srgbClr val="FF0000"/>
                </a:solidFill>
              </a:rPr>
              <a:t> Neutral: genes exchanged</a:t>
            </a:r>
            <a:endParaRPr lang="en-GB" sz="1400" dirty="0">
              <a:solidFill>
                <a:srgbClr val="FF0000"/>
              </a:solidFill>
            </a:endParaRPr>
          </a:p>
          <a:p>
            <a:pPr marL="0" indent="0">
              <a:buNone/>
            </a:pPr>
            <a:r>
              <a:rPr lang="en-GB" sz="1400" i="1" dirty="0">
                <a:solidFill>
                  <a:srgbClr val="FF0000"/>
                </a:solidFill>
              </a:rPr>
              <a:t>Neutral: mutation</a:t>
            </a:r>
            <a:endParaRPr lang="en-GB" sz="1400" dirty="0">
              <a:solidFill>
                <a:srgbClr val="FF0000"/>
              </a:solidFill>
            </a:endParaRPr>
          </a:p>
          <a:p>
            <a:pPr marL="0" indent="0" algn="r">
              <a:buNone/>
            </a:pPr>
            <a:r>
              <a:rPr lang="en-GB" sz="1400" b="1" dirty="0">
                <a:solidFill>
                  <a:srgbClr val="FF0000"/>
                </a:solidFill>
              </a:rPr>
              <a:t>1</a:t>
            </a:r>
            <a:endParaRPr lang="en-GB" sz="1400" dirty="0">
              <a:solidFill>
                <a:srgbClr val="FF0000"/>
              </a:solidFill>
            </a:endParaRPr>
          </a:p>
          <a:p>
            <a:pPr marL="0" indent="0" algn="r">
              <a:buNone/>
            </a:pPr>
            <a:r>
              <a:rPr lang="en-GB" sz="1400" b="1" dirty="0">
                <a:solidFill>
                  <a:srgbClr val="FF0000"/>
                </a:solidFill>
              </a:rPr>
              <a:t>[8]</a:t>
            </a:r>
            <a:endParaRPr lang="en-GB" sz="1400" dirty="0">
              <a:solidFill>
                <a:srgbClr val="FF0000"/>
              </a:solidFill>
            </a:endParaRPr>
          </a:p>
          <a:p>
            <a:endParaRPr lang="en-US" dirty="0"/>
          </a:p>
        </p:txBody>
      </p:sp>
      <p:pic>
        <p:nvPicPr>
          <p:cNvPr id="2" name="Picture 1">
            <a:extLst>
              <a:ext uri="{FF2B5EF4-FFF2-40B4-BE49-F238E27FC236}">
                <a16:creationId xmlns:a16="http://schemas.microsoft.com/office/drawing/2014/main" id="{2226F3DA-8A8B-4908-97D9-BD9F59BF55EE}"/>
              </a:ext>
            </a:extLst>
          </p:cNvPr>
          <p:cNvPicPr>
            <a:picLocks noChangeAspect="1"/>
          </p:cNvPicPr>
          <p:nvPr/>
        </p:nvPicPr>
        <p:blipFill>
          <a:blip r:embed="rId2"/>
          <a:stretch>
            <a:fillRect/>
          </a:stretch>
        </p:blipFill>
        <p:spPr>
          <a:xfrm>
            <a:off x="0" y="0"/>
            <a:ext cx="7110805" cy="6384938"/>
          </a:xfrm>
          <a:prstGeom prst="rect">
            <a:avLst/>
          </a:prstGeom>
        </p:spPr>
      </p:pic>
    </p:spTree>
    <p:extLst>
      <p:ext uri="{BB962C8B-B14F-4D97-AF65-F5344CB8AC3E}">
        <p14:creationId xmlns:p14="http://schemas.microsoft.com/office/powerpoint/2010/main" val="4101742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889A0C-7A0B-481D-ACF0-CAE428B7B566}"/>
              </a:ext>
            </a:extLst>
          </p:cNvPr>
          <p:cNvSpPr>
            <a:spLocks noGrp="1"/>
          </p:cNvSpPr>
          <p:nvPr>
            <p:ph idx="1"/>
          </p:nvPr>
        </p:nvSpPr>
        <p:spPr/>
        <p:txBody>
          <a:bodyPr/>
          <a:lstStyle/>
          <a:p>
            <a:endParaRPr lang="en-GB"/>
          </a:p>
        </p:txBody>
      </p:sp>
      <p:sp>
        <p:nvSpPr>
          <p:cNvPr id="4" name="Rectangle 3">
            <a:extLst>
              <a:ext uri="{FF2B5EF4-FFF2-40B4-BE49-F238E27FC236}">
                <a16:creationId xmlns:a16="http://schemas.microsoft.com/office/drawing/2014/main" id="{5954BC29-967A-4530-9132-6AAC0B1BAF3F}"/>
              </a:ext>
            </a:extLst>
          </p:cNvPr>
          <p:cNvSpPr/>
          <p:nvPr/>
        </p:nvSpPr>
        <p:spPr>
          <a:xfrm>
            <a:off x="736040" y="176211"/>
            <a:ext cx="9871000" cy="1477328"/>
          </a:xfrm>
          <a:prstGeom prst="rect">
            <a:avLst/>
          </a:prstGeom>
        </p:spPr>
        <p:txBody>
          <a:bodyPr wrap="square">
            <a:spAutoFit/>
          </a:bodyPr>
          <a:lstStyle/>
          <a:p>
            <a:pPr algn="just">
              <a:spcAft>
                <a:spcPts val="0"/>
              </a:spcAft>
            </a:pPr>
            <a:r>
              <a:rPr lang="en-GB" b="1" u="sng" dirty="0">
                <a:latin typeface="Calibri" panose="020F0502020204030204" pitchFamily="34" charset="0"/>
                <a:ea typeface="Times New Roman" panose="02020603050405020304" pitchFamily="18" charset="0"/>
              </a:rPr>
              <a:t>Outcome:</a:t>
            </a:r>
            <a:endParaRPr lang="en-GB"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GB" dirty="0">
                <a:latin typeface="Calibri" panose="020F0502020204030204" pitchFamily="34" charset="0"/>
                <a:ea typeface="Times New Roman" panose="02020603050405020304" pitchFamily="18" charset="0"/>
              </a:rPr>
              <a:t>Explain what the cell cycle is and why it does not occur in some cells from multicellular organisms.</a:t>
            </a:r>
            <a:endParaRPr lang="en-GB"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GB" dirty="0">
                <a:latin typeface="Calibri" panose="020F0502020204030204" pitchFamily="34" charset="0"/>
                <a:ea typeface="Times New Roman" panose="02020603050405020304" pitchFamily="18" charset="0"/>
              </a:rPr>
              <a:t>Describe the stages of the cell cycle.</a:t>
            </a:r>
            <a:endParaRPr lang="en-GB"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GB" dirty="0">
                <a:latin typeface="Calibri" panose="020F0502020204030204" pitchFamily="34" charset="0"/>
                <a:ea typeface="Times New Roman" panose="02020603050405020304" pitchFamily="18" charset="0"/>
              </a:rPr>
              <a:t>Recognise the stages of the cell cycle: interphase, prophase, metaphase, anaphase and telophase (including cytokinesis).</a:t>
            </a:r>
            <a:endParaRPr lang="en-GB" dirty="0">
              <a:latin typeface="Times New Roman" panose="02020603050405020304" pitchFamily="18" charset="0"/>
              <a:ea typeface="Times New Roman" panose="02020603050405020304" pitchFamily="18" charset="0"/>
            </a:endParaRPr>
          </a:p>
        </p:txBody>
      </p:sp>
      <p:sp>
        <p:nvSpPr>
          <p:cNvPr id="5" name="Rectangle 4">
            <a:extLst>
              <a:ext uri="{FF2B5EF4-FFF2-40B4-BE49-F238E27FC236}">
                <a16:creationId xmlns:a16="http://schemas.microsoft.com/office/drawing/2014/main" id="{9BB3A10D-CF34-4844-9CBB-88C91ABDDF1A}"/>
              </a:ext>
            </a:extLst>
          </p:cNvPr>
          <p:cNvSpPr/>
          <p:nvPr/>
        </p:nvSpPr>
        <p:spPr>
          <a:xfrm>
            <a:off x="736040" y="176211"/>
            <a:ext cx="10617760" cy="14773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3699959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cell cycle</a:t>
            </a:r>
          </a:p>
        </p:txBody>
      </p:sp>
      <p:sp>
        <p:nvSpPr>
          <p:cNvPr id="4" name="Rectangle 3"/>
          <p:cNvSpPr/>
          <p:nvPr/>
        </p:nvSpPr>
        <p:spPr>
          <a:xfrm>
            <a:off x="2135560" y="1277157"/>
            <a:ext cx="7992888" cy="830997"/>
          </a:xfrm>
          <a:prstGeom prst="rect">
            <a:avLst/>
          </a:prstGeom>
        </p:spPr>
        <p:txBody>
          <a:bodyPr wrap="square">
            <a:spAutoFit/>
          </a:bodyPr>
          <a:lstStyle/>
          <a:p>
            <a:pPr marL="342900" indent="-342900">
              <a:buFont typeface="Arial" panose="020B0604020202020204" pitchFamily="34" charset="0"/>
              <a:buChar char="•"/>
            </a:pPr>
            <a:r>
              <a:rPr lang="en-US" sz="2400" dirty="0">
                <a:solidFill>
                  <a:srgbClr val="7030A0"/>
                </a:solidFill>
              </a:rPr>
              <a:t>The cell cycle is an ordered set of events, leading to cell growth and division.</a:t>
            </a:r>
          </a:p>
        </p:txBody>
      </p:sp>
      <p:grpSp>
        <p:nvGrpSpPr>
          <p:cNvPr id="5" name="Group 4"/>
          <p:cNvGrpSpPr/>
          <p:nvPr/>
        </p:nvGrpSpPr>
        <p:grpSpPr>
          <a:xfrm>
            <a:off x="5915980" y="2497456"/>
            <a:ext cx="684076" cy="576064"/>
            <a:chOff x="5508104" y="1340768"/>
            <a:chExt cx="1008112" cy="936104"/>
          </a:xfrm>
        </p:grpSpPr>
        <p:sp>
          <p:nvSpPr>
            <p:cNvPr id="6" name="Oval 5"/>
            <p:cNvSpPr/>
            <p:nvPr/>
          </p:nvSpPr>
          <p:spPr>
            <a:xfrm>
              <a:off x="5508104" y="1340768"/>
              <a:ext cx="1008112"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6012160" y="1700808"/>
              <a:ext cx="360040" cy="360040"/>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 name="Group 7"/>
          <p:cNvGrpSpPr/>
          <p:nvPr/>
        </p:nvGrpSpPr>
        <p:grpSpPr>
          <a:xfrm>
            <a:off x="5033882" y="4251979"/>
            <a:ext cx="1224136" cy="1094636"/>
            <a:chOff x="5508104" y="1340768"/>
            <a:chExt cx="1008112" cy="936104"/>
          </a:xfrm>
        </p:grpSpPr>
        <p:sp>
          <p:nvSpPr>
            <p:cNvPr id="9" name="Oval 8"/>
            <p:cNvSpPr/>
            <p:nvPr/>
          </p:nvSpPr>
          <p:spPr>
            <a:xfrm>
              <a:off x="5508104" y="1340768"/>
              <a:ext cx="1008112"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6012160" y="1700808"/>
              <a:ext cx="360040" cy="360040"/>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Circular Arrow 16"/>
          <p:cNvSpPr/>
          <p:nvPr/>
        </p:nvSpPr>
        <p:spPr>
          <a:xfrm>
            <a:off x="6502332" y="3281649"/>
            <a:ext cx="2655695" cy="1517829"/>
          </a:xfrm>
          <a:prstGeom prst="circularArrow">
            <a:avLst>
              <a:gd name="adj1" fmla="val 12500"/>
              <a:gd name="adj2" fmla="val 1181609"/>
              <a:gd name="adj3" fmla="val 20457681"/>
              <a:gd name="adj4" fmla="val 16718626"/>
              <a:gd name="adj5" fmla="val 12844"/>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8" name="Circular Arrow 17"/>
          <p:cNvSpPr/>
          <p:nvPr/>
        </p:nvSpPr>
        <p:spPr>
          <a:xfrm rot="3496620">
            <a:off x="7008465" y="3510620"/>
            <a:ext cx="1820458" cy="3125946"/>
          </a:xfrm>
          <a:prstGeom prst="circularArrow">
            <a:avLst>
              <a:gd name="adj1" fmla="val 12500"/>
              <a:gd name="adj2" fmla="val 1181609"/>
              <a:gd name="adj3" fmla="val 20457681"/>
              <a:gd name="adj4" fmla="val 17763440"/>
              <a:gd name="adj5" fmla="val 12844"/>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19" name="Group 18"/>
          <p:cNvGrpSpPr/>
          <p:nvPr/>
        </p:nvGrpSpPr>
        <p:grpSpPr>
          <a:xfrm>
            <a:off x="7271764" y="5212184"/>
            <a:ext cx="877182" cy="864096"/>
            <a:chOff x="5508104" y="1340768"/>
            <a:chExt cx="1008112" cy="936104"/>
          </a:xfrm>
        </p:grpSpPr>
        <p:sp>
          <p:nvSpPr>
            <p:cNvPr id="20" name="Oval 19"/>
            <p:cNvSpPr/>
            <p:nvPr/>
          </p:nvSpPr>
          <p:spPr>
            <a:xfrm>
              <a:off x="5508104" y="1340768"/>
              <a:ext cx="1008112"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p:cNvSpPr/>
            <p:nvPr/>
          </p:nvSpPr>
          <p:spPr>
            <a:xfrm>
              <a:off x="6012160" y="1700808"/>
              <a:ext cx="360040" cy="360040"/>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2" name="Circular Arrow 21"/>
          <p:cNvSpPr/>
          <p:nvPr/>
        </p:nvSpPr>
        <p:spPr>
          <a:xfrm rot="9571080">
            <a:off x="5847444" y="3979499"/>
            <a:ext cx="2225271" cy="2094532"/>
          </a:xfrm>
          <a:prstGeom prst="circularArrow">
            <a:avLst>
              <a:gd name="adj1" fmla="val 12500"/>
              <a:gd name="adj2" fmla="val 1181609"/>
              <a:gd name="adj3" fmla="val 20457681"/>
              <a:gd name="adj4" fmla="val 16798404"/>
              <a:gd name="adj5" fmla="val 12844"/>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23" name="Group 22"/>
          <p:cNvGrpSpPr/>
          <p:nvPr/>
        </p:nvGrpSpPr>
        <p:grpSpPr>
          <a:xfrm>
            <a:off x="3642282" y="1628800"/>
            <a:ext cx="5231472" cy="4786560"/>
            <a:chOff x="389889" y="581758"/>
            <a:chExt cx="4239360" cy="4027947"/>
          </a:xfrm>
        </p:grpSpPr>
        <p:sp>
          <p:nvSpPr>
            <p:cNvPr id="24" name="Circular Arrow 23"/>
            <p:cNvSpPr/>
            <p:nvPr/>
          </p:nvSpPr>
          <p:spPr>
            <a:xfrm rot="16200000">
              <a:off x="2102060" y="2082516"/>
              <a:ext cx="2476849" cy="2577529"/>
            </a:xfrm>
            <a:prstGeom prst="circularArrow">
              <a:avLst>
                <a:gd name="adj1" fmla="val 12500"/>
                <a:gd name="adj2" fmla="val 759607"/>
                <a:gd name="adj3" fmla="val 20457686"/>
                <a:gd name="adj4" fmla="val 17906592"/>
                <a:gd name="adj5" fmla="val 12606"/>
              </a:avLst>
            </a:prstGeom>
            <a:solidFill>
              <a:schemeClr val="accent2"/>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Circular Arrow 24"/>
            <p:cNvSpPr/>
            <p:nvPr/>
          </p:nvSpPr>
          <p:spPr>
            <a:xfrm rot="10404243" flipH="1">
              <a:off x="389889" y="581758"/>
              <a:ext cx="2476849" cy="2577529"/>
            </a:xfrm>
            <a:prstGeom prst="circularArrow">
              <a:avLst>
                <a:gd name="adj1" fmla="val 12500"/>
                <a:gd name="adj2" fmla="val 759607"/>
                <a:gd name="adj3" fmla="val 20457686"/>
                <a:gd name="adj4" fmla="val 17906592"/>
                <a:gd name="adj5" fmla="val 12606"/>
              </a:avLst>
            </a:prstGeom>
            <a:solidFill>
              <a:schemeClr val="accent2"/>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26" name="TextBox 25"/>
          <p:cNvSpPr txBox="1"/>
          <p:nvPr/>
        </p:nvSpPr>
        <p:spPr>
          <a:xfrm>
            <a:off x="4684909" y="5722230"/>
            <a:ext cx="2016224" cy="369332"/>
          </a:xfrm>
          <a:prstGeom prst="rect">
            <a:avLst/>
          </a:prstGeom>
          <a:noFill/>
        </p:spPr>
        <p:txBody>
          <a:bodyPr wrap="square" rtlCol="0">
            <a:spAutoFit/>
          </a:bodyPr>
          <a:lstStyle/>
          <a:p>
            <a:r>
              <a:rPr lang="en-GB" dirty="0"/>
              <a:t>Gap Phase 2</a:t>
            </a:r>
          </a:p>
        </p:txBody>
      </p:sp>
      <p:sp>
        <p:nvSpPr>
          <p:cNvPr id="27" name="TextBox 26"/>
          <p:cNvSpPr txBox="1"/>
          <p:nvPr/>
        </p:nvSpPr>
        <p:spPr>
          <a:xfrm>
            <a:off x="8555460" y="5387536"/>
            <a:ext cx="1205132" cy="646331"/>
          </a:xfrm>
          <a:prstGeom prst="rect">
            <a:avLst/>
          </a:prstGeom>
          <a:noFill/>
        </p:spPr>
        <p:txBody>
          <a:bodyPr wrap="square" rtlCol="0">
            <a:spAutoFit/>
          </a:bodyPr>
          <a:lstStyle/>
          <a:p>
            <a:r>
              <a:rPr lang="en-GB" dirty="0"/>
              <a:t>DNA replication</a:t>
            </a:r>
          </a:p>
        </p:txBody>
      </p:sp>
      <p:sp>
        <p:nvSpPr>
          <p:cNvPr id="28" name="TextBox 27"/>
          <p:cNvSpPr txBox="1"/>
          <p:nvPr/>
        </p:nvSpPr>
        <p:spPr>
          <a:xfrm>
            <a:off x="5645950" y="3656379"/>
            <a:ext cx="1728192" cy="523220"/>
          </a:xfrm>
          <a:prstGeom prst="rect">
            <a:avLst/>
          </a:prstGeom>
          <a:noFill/>
        </p:spPr>
        <p:txBody>
          <a:bodyPr wrap="square" rtlCol="0">
            <a:spAutoFit/>
          </a:bodyPr>
          <a:lstStyle/>
          <a:p>
            <a:r>
              <a:rPr lang="en-GB" sz="2800" dirty="0"/>
              <a:t>Mitosis</a:t>
            </a:r>
          </a:p>
        </p:txBody>
      </p:sp>
      <p:sp>
        <p:nvSpPr>
          <p:cNvPr id="29" name="TextBox 28"/>
          <p:cNvSpPr txBox="1"/>
          <p:nvPr/>
        </p:nvSpPr>
        <p:spPr>
          <a:xfrm>
            <a:off x="6947728" y="4559613"/>
            <a:ext cx="1524536" cy="400110"/>
          </a:xfrm>
          <a:prstGeom prst="rect">
            <a:avLst/>
          </a:prstGeom>
          <a:solidFill>
            <a:schemeClr val="accent4">
              <a:lumMod val="40000"/>
              <a:lumOff val="60000"/>
            </a:schemeClr>
          </a:solidFill>
        </p:spPr>
        <p:txBody>
          <a:bodyPr wrap="square" rtlCol="0">
            <a:spAutoFit/>
          </a:bodyPr>
          <a:lstStyle/>
          <a:p>
            <a:r>
              <a:rPr lang="en-GB" sz="2000" b="1" dirty="0"/>
              <a:t>INTERPHASE</a:t>
            </a:r>
          </a:p>
        </p:txBody>
      </p:sp>
      <p:grpSp>
        <p:nvGrpSpPr>
          <p:cNvPr id="30" name="Group 29"/>
          <p:cNvGrpSpPr/>
          <p:nvPr/>
        </p:nvGrpSpPr>
        <p:grpSpPr>
          <a:xfrm>
            <a:off x="8633864" y="4022080"/>
            <a:ext cx="877182" cy="864096"/>
            <a:chOff x="5508104" y="1340768"/>
            <a:chExt cx="1008112" cy="936104"/>
          </a:xfrm>
        </p:grpSpPr>
        <p:sp>
          <p:nvSpPr>
            <p:cNvPr id="31" name="Oval 30"/>
            <p:cNvSpPr/>
            <p:nvPr/>
          </p:nvSpPr>
          <p:spPr>
            <a:xfrm>
              <a:off x="5508104" y="1340768"/>
              <a:ext cx="1008112"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p:cNvSpPr/>
            <p:nvPr/>
          </p:nvSpPr>
          <p:spPr>
            <a:xfrm>
              <a:off x="6012160" y="1700808"/>
              <a:ext cx="360040" cy="360040"/>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 name="Group 32"/>
          <p:cNvGrpSpPr/>
          <p:nvPr/>
        </p:nvGrpSpPr>
        <p:grpSpPr>
          <a:xfrm>
            <a:off x="7182918" y="3368347"/>
            <a:ext cx="684076" cy="576064"/>
            <a:chOff x="5508104" y="1340768"/>
            <a:chExt cx="1008112" cy="936104"/>
          </a:xfrm>
        </p:grpSpPr>
        <p:sp>
          <p:nvSpPr>
            <p:cNvPr id="34" name="Oval 33"/>
            <p:cNvSpPr/>
            <p:nvPr/>
          </p:nvSpPr>
          <p:spPr>
            <a:xfrm>
              <a:off x="5508104" y="1340768"/>
              <a:ext cx="1008112"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p:cNvSpPr/>
            <p:nvPr/>
          </p:nvSpPr>
          <p:spPr>
            <a:xfrm>
              <a:off x="6012160" y="1700808"/>
              <a:ext cx="360040" cy="360040"/>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7" name="TextBox 36"/>
          <p:cNvSpPr txBox="1"/>
          <p:nvPr/>
        </p:nvSpPr>
        <p:spPr>
          <a:xfrm>
            <a:off x="8112224" y="3096982"/>
            <a:ext cx="2016224" cy="369332"/>
          </a:xfrm>
          <a:prstGeom prst="rect">
            <a:avLst/>
          </a:prstGeom>
          <a:noFill/>
        </p:spPr>
        <p:txBody>
          <a:bodyPr wrap="square" rtlCol="0">
            <a:spAutoFit/>
          </a:bodyPr>
          <a:lstStyle/>
          <a:p>
            <a:r>
              <a:rPr lang="en-GB" dirty="0"/>
              <a:t>Gap Phase 1</a:t>
            </a:r>
          </a:p>
        </p:txBody>
      </p:sp>
      <p:sp>
        <p:nvSpPr>
          <p:cNvPr id="40" name="Circular Arrow 39"/>
          <p:cNvSpPr/>
          <p:nvPr/>
        </p:nvSpPr>
        <p:spPr>
          <a:xfrm rot="13606097">
            <a:off x="8718050" y="1535284"/>
            <a:ext cx="1425214" cy="2522468"/>
          </a:xfrm>
          <a:prstGeom prst="circularArrow">
            <a:avLst>
              <a:gd name="adj1" fmla="val 12500"/>
              <a:gd name="adj2" fmla="val 1181609"/>
              <a:gd name="adj3" fmla="val 20457681"/>
              <a:gd name="adj4" fmla="val 17763440"/>
              <a:gd name="adj5" fmla="val 12844"/>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1" name="TextBox 40"/>
          <p:cNvSpPr txBox="1"/>
          <p:nvPr/>
        </p:nvSpPr>
        <p:spPr>
          <a:xfrm>
            <a:off x="8220982" y="1924368"/>
            <a:ext cx="2016224" cy="369332"/>
          </a:xfrm>
          <a:prstGeom prst="rect">
            <a:avLst/>
          </a:prstGeom>
          <a:noFill/>
        </p:spPr>
        <p:txBody>
          <a:bodyPr wrap="square" rtlCol="0">
            <a:spAutoFit/>
          </a:bodyPr>
          <a:lstStyle/>
          <a:p>
            <a:r>
              <a:rPr lang="en-GB" dirty="0"/>
              <a:t>G0: Resting phase</a:t>
            </a:r>
          </a:p>
        </p:txBody>
      </p:sp>
    </p:spTree>
    <p:extLst>
      <p:ext uri="{BB962C8B-B14F-4D97-AF65-F5344CB8AC3E}">
        <p14:creationId xmlns:p14="http://schemas.microsoft.com/office/powerpoint/2010/main" val="3849945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par>
                                <p:cTn id="18" presetID="10"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childTnLst>
                          </p:cTn>
                        </p:par>
                        <p:par>
                          <p:cTn id="21" fill="hold">
                            <p:stCondLst>
                              <p:cond delay="500"/>
                            </p:stCondLst>
                            <p:childTnLst>
                              <p:par>
                                <p:cTn id="22" presetID="16" presetClass="entr" presetSubtype="21" fill="hold" nodeType="afterEffect">
                                  <p:stCondLst>
                                    <p:cond delay="50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par>
                                <p:cTn id="25" presetID="16" presetClass="entr" presetSubtype="21" fill="hold" nodeType="withEffect">
                                  <p:stCondLst>
                                    <p:cond delay="500"/>
                                  </p:stCondLst>
                                  <p:childTnLst>
                                    <p:set>
                                      <p:cBhvr>
                                        <p:cTn id="26" dur="1" fill="hold">
                                          <p:stCondLst>
                                            <p:cond delay="0"/>
                                          </p:stCondLst>
                                        </p:cTn>
                                        <p:tgtEl>
                                          <p:spTgt spid="33"/>
                                        </p:tgtEl>
                                        <p:attrNameLst>
                                          <p:attrName>style.visibility</p:attrName>
                                        </p:attrNameLst>
                                      </p:cBhvr>
                                      <p:to>
                                        <p:strVal val="visible"/>
                                      </p:to>
                                    </p:set>
                                    <p:animEffect transition="in" filter="barn(inVertical)">
                                      <p:cBhvr>
                                        <p:cTn id="27" dur="500"/>
                                        <p:tgtEl>
                                          <p:spTgt spid="3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childTnLst>
                          </p:cTn>
                        </p:par>
                        <p:par>
                          <p:cTn id="36" fill="hold">
                            <p:stCondLst>
                              <p:cond delay="500"/>
                            </p:stCondLst>
                            <p:childTnLst>
                              <p:par>
                                <p:cTn id="37" presetID="22" presetClass="entr" presetSubtype="8"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500"/>
                                        <p:tgtEl>
                                          <p:spTgt spid="30"/>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2"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right)">
                                      <p:cBhvr>
                                        <p:cTn id="44" dur="500"/>
                                        <p:tgtEl>
                                          <p:spTgt spid="18"/>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right)">
                                      <p:cBhvr>
                                        <p:cTn id="47" dur="500"/>
                                        <p:tgtEl>
                                          <p:spTgt spid="27"/>
                                        </p:tgtEl>
                                      </p:cBhvr>
                                    </p:animEffect>
                                  </p:childTnLst>
                                </p:cTn>
                              </p:par>
                            </p:childTnLst>
                          </p:cTn>
                        </p:par>
                        <p:par>
                          <p:cTn id="48" fill="hold">
                            <p:stCondLst>
                              <p:cond delay="500"/>
                            </p:stCondLst>
                            <p:childTnLst>
                              <p:par>
                                <p:cTn id="49" presetID="10" presetClass="entr" presetSubtype="0"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grpId="0" nodeType="click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right)">
                                      <p:cBhvr>
                                        <p:cTn id="56" dur="500"/>
                                        <p:tgtEl>
                                          <p:spTgt spid="22"/>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right)">
                                      <p:cBhvr>
                                        <p:cTn id="59" dur="500"/>
                                        <p:tgtEl>
                                          <p:spTgt spid="26"/>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barn(inVertical)">
                                      <p:cBhvr>
                                        <p:cTn id="64" dur="500"/>
                                        <p:tgtEl>
                                          <p:spTgt spid="29"/>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wipe(down)">
                                      <p:cBhvr>
                                        <p:cTn id="69" dur="500"/>
                                        <p:tgtEl>
                                          <p:spTgt spid="40"/>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wipe(down)">
                                      <p:cBhvr>
                                        <p:cTn id="7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animBg="1"/>
      <p:bldP spid="18" grpId="0" animBg="1"/>
      <p:bldP spid="22" grpId="0" animBg="1"/>
      <p:bldP spid="26" grpId="0"/>
      <p:bldP spid="27" grpId="0"/>
      <p:bldP spid="28" grpId="0"/>
      <p:bldP spid="29" grpId="0" animBg="1"/>
      <p:bldP spid="37" grpId="0"/>
      <p:bldP spid="40" grpId="0" animBg="1"/>
      <p:bldP spid="4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50106"/>
          </a:xfrm>
        </p:spPr>
        <p:txBody>
          <a:bodyPr/>
          <a:lstStyle/>
          <a:p>
            <a:r>
              <a:rPr lang="en-GB" u="sng" dirty="0"/>
              <a:t>The cell cycle</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1545" y="2181169"/>
            <a:ext cx="3344943" cy="3337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447929" y="1196753"/>
            <a:ext cx="4837923" cy="5324535"/>
          </a:xfrm>
          <a:prstGeom prst="rect">
            <a:avLst/>
          </a:prstGeom>
          <a:noFill/>
        </p:spPr>
        <p:txBody>
          <a:bodyPr wrap="square" rtlCol="0">
            <a:spAutoFit/>
          </a:bodyPr>
          <a:lstStyle/>
          <a:p>
            <a:r>
              <a:rPr lang="en-GB" sz="3200" b="1" u="sng" dirty="0">
                <a:solidFill>
                  <a:srgbClr val="7030A0"/>
                </a:solidFill>
              </a:rPr>
              <a:t>Interphase</a:t>
            </a:r>
            <a:r>
              <a:rPr lang="en-GB" sz="3200" dirty="0">
                <a:solidFill>
                  <a:srgbClr val="7030A0"/>
                </a:solidFill>
              </a:rPr>
              <a:t> </a:t>
            </a:r>
            <a:r>
              <a:rPr lang="en-GB" sz="2400" dirty="0"/>
              <a:t>occupies most of the cell cycle. </a:t>
            </a:r>
          </a:p>
          <a:p>
            <a:endParaRPr lang="en-GB" sz="2400" dirty="0"/>
          </a:p>
          <a:p>
            <a:pPr marL="342900" indent="-342900">
              <a:buFont typeface="+mj-lt"/>
              <a:buAutoNum type="arabicPeriod"/>
            </a:pPr>
            <a:r>
              <a:rPr lang="en-GB" sz="2400" u="sng" dirty="0">
                <a:solidFill>
                  <a:srgbClr val="FF0000"/>
                </a:solidFill>
              </a:rPr>
              <a:t>G1 phase</a:t>
            </a:r>
            <a:r>
              <a:rPr lang="en-GB" sz="2400" dirty="0"/>
              <a:t>: synthesis of proteins</a:t>
            </a:r>
          </a:p>
          <a:p>
            <a:pPr marL="342900" indent="-342900">
              <a:buFont typeface="+mj-lt"/>
              <a:buAutoNum type="arabicPeriod"/>
            </a:pPr>
            <a:r>
              <a:rPr lang="en-GB" sz="2400" u="sng" dirty="0">
                <a:solidFill>
                  <a:srgbClr val="FF0000"/>
                </a:solidFill>
              </a:rPr>
              <a:t>S phase</a:t>
            </a:r>
            <a:r>
              <a:rPr lang="en-GB" sz="2400" dirty="0"/>
              <a:t>: DNA is replicated.</a:t>
            </a:r>
          </a:p>
          <a:p>
            <a:pPr marL="342900" indent="-342900">
              <a:buFont typeface="+mj-lt"/>
              <a:buAutoNum type="arabicPeriod"/>
            </a:pPr>
            <a:r>
              <a:rPr lang="en-GB" sz="2400" u="sng" dirty="0">
                <a:solidFill>
                  <a:srgbClr val="FF0000"/>
                </a:solidFill>
              </a:rPr>
              <a:t>G2 phase</a:t>
            </a:r>
            <a:r>
              <a:rPr lang="en-GB" sz="2400" dirty="0"/>
              <a:t>: organelles grow and divide, ATP stores increased.</a:t>
            </a:r>
          </a:p>
          <a:p>
            <a:pPr marL="342900" indent="-342900">
              <a:buFont typeface="+mj-lt"/>
              <a:buAutoNum type="arabicPeriod"/>
            </a:pPr>
            <a:endParaRPr lang="en-GB" sz="2400" dirty="0"/>
          </a:p>
          <a:p>
            <a:r>
              <a:rPr lang="en-GB" sz="3200" b="1" u="sng" dirty="0">
                <a:solidFill>
                  <a:srgbClr val="7030A0"/>
                </a:solidFill>
              </a:rPr>
              <a:t>Nuclear division</a:t>
            </a:r>
          </a:p>
          <a:p>
            <a:pPr marL="285750" indent="-285750">
              <a:buFont typeface="Wingdings" panose="05000000000000000000" pitchFamily="2" charset="2"/>
              <a:buChar char="Ø"/>
            </a:pPr>
            <a:r>
              <a:rPr lang="en-GB" sz="2400" u="sng" dirty="0">
                <a:solidFill>
                  <a:srgbClr val="FF0000"/>
                </a:solidFill>
              </a:rPr>
              <a:t>Mitosis (PMAT)</a:t>
            </a:r>
          </a:p>
          <a:p>
            <a:pPr marL="285750" indent="-285750">
              <a:buFont typeface="Wingdings" panose="05000000000000000000" pitchFamily="2" charset="2"/>
              <a:buChar char="Ø"/>
            </a:pPr>
            <a:endParaRPr lang="en-GB" sz="2400" dirty="0"/>
          </a:p>
          <a:p>
            <a:r>
              <a:rPr lang="en-GB" sz="3200" b="1" u="sng" dirty="0">
                <a:solidFill>
                  <a:srgbClr val="7030A0"/>
                </a:solidFill>
              </a:rPr>
              <a:t>Cell division </a:t>
            </a:r>
          </a:p>
          <a:p>
            <a:pPr marL="285750" indent="-285750">
              <a:buFont typeface="Wingdings" panose="05000000000000000000" pitchFamily="2" charset="2"/>
              <a:buChar char="Ø"/>
            </a:pPr>
            <a:r>
              <a:rPr lang="en-GB" sz="2400" u="sng" dirty="0">
                <a:solidFill>
                  <a:srgbClr val="FF0000"/>
                </a:solidFill>
              </a:rPr>
              <a:t>Cytokinesis</a:t>
            </a:r>
            <a:endParaRPr lang="en-GB" sz="2400" b="1" u="sng" dirty="0">
              <a:solidFill>
                <a:srgbClr val="FF0000"/>
              </a:solidFill>
            </a:endParaRPr>
          </a:p>
        </p:txBody>
      </p:sp>
    </p:spTree>
    <p:extLst>
      <p:ext uri="{BB962C8B-B14F-4D97-AF65-F5344CB8AC3E}">
        <p14:creationId xmlns:p14="http://schemas.microsoft.com/office/powerpoint/2010/main" val="1627746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arn(inVertical)">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barn(inVertical)">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barn(inVertical)">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barn(inVertical)">
                                      <p:cBhvr>
                                        <p:cTn id="27" dur="5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barn(inVertical)">
                                      <p:cBhvr>
                                        <p:cTn id="32" dur="500"/>
                                        <p:tgtEl>
                                          <p:spTgt spid="5">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animEffect transition="in" filter="barn(inVertical)">
                                      <p:cBhvr>
                                        <p:cTn id="37" dur="500"/>
                                        <p:tgtEl>
                                          <p:spTgt spid="5">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5">
                                            <p:txEl>
                                              <p:pRg st="10" end="10"/>
                                            </p:txEl>
                                          </p:spTgt>
                                        </p:tgtEl>
                                        <p:attrNameLst>
                                          <p:attrName>style.visibility</p:attrName>
                                        </p:attrNameLst>
                                      </p:cBhvr>
                                      <p:to>
                                        <p:strVal val="visible"/>
                                      </p:to>
                                    </p:set>
                                    <p:animEffect transition="in" filter="barn(inVertical)">
                                      <p:cBhvr>
                                        <p:cTn id="42"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81963" name="Picture 11" descr="11_16"/>
          <p:cNvPicPr>
            <a:picLocks noChangeAspect="1" noChangeArrowheads="1"/>
          </p:cNvPicPr>
          <p:nvPr/>
        </p:nvPicPr>
        <p:blipFill>
          <a:blip r:embed="rId3" cstate="print"/>
          <a:srcRect l="6250" t="2499" r="6250"/>
          <a:stretch>
            <a:fillRect/>
          </a:stretch>
        </p:blipFill>
        <p:spPr bwMode="auto">
          <a:xfrm>
            <a:off x="6382072" y="1524795"/>
            <a:ext cx="3962400" cy="3309937"/>
          </a:xfrm>
          <a:prstGeom prst="rect">
            <a:avLst/>
          </a:prstGeom>
          <a:noFill/>
        </p:spPr>
      </p:pic>
      <p:sp>
        <p:nvSpPr>
          <p:cNvPr id="381955" name="Rectangle 3"/>
          <p:cNvSpPr>
            <a:spLocks noGrp="1" noChangeArrowheads="1"/>
          </p:cNvSpPr>
          <p:nvPr>
            <p:ph type="title"/>
          </p:nvPr>
        </p:nvSpPr>
        <p:spPr/>
        <p:txBody>
          <a:bodyPr/>
          <a:lstStyle/>
          <a:p>
            <a:r>
              <a:rPr lang="en-US" u="sng" dirty="0"/>
              <a:t>Checkpoint control system</a:t>
            </a:r>
          </a:p>
        </p:txBody>
      </p:sp>
      <p:sp>
        <p:nvSpPr>
          <p:cNvPr id="381956" name="Rectangle 4" descr="Rectangle: Click to edit Master text styles&#10;Second level&#10;Third level&#10;Fourth level&#10;Fifth level"/>
          <p:cNvSpPr>
            <a:spLocks noGrp="1" noChangeArrowheads="1"/>
          </p:cNvSpPr>
          <p:nvPr>
            <p:ph type="body" idx="1"/>
          </p:nvPr>
        </p:nvSpPr>
        <p:spPr>
          <a:xfrm>
            <a:off x="1775520" y="1371600"/>
            <a:ext cx="5638800" cy="5181600"/>
          </a:xfrm>
        </p:spPr>
        <p:txBody>
          <a:bodyPr/>
          <a:lstStyle/>
          <a:p>
            <a:pPr>
              <a:lnSpc>
                <a:spcPct val="90000"/>
              </a:lnSpc>
              <a:buClrTx/>
            </a:pPr>
            <a:r>
              <a:rPr lang="en-US" dirty="0"/>
              <a:t>3 major checkpoints:</a:t>
            </a:r>
          </a:p>
          <a:p>
            <a:pPr lvl="1">
              <a:lnSpc>
                <a:spcPct val="90000"/>
              </a:lnSpc>
            </a:pPr>
            <a:r>
              <a:rPr lang="en-US" u="sng" dirty="0">
                <a:solidFill>
                  <a:srgbClr val="CC0000"/>
                </a:solidFill>
              </a:rPr>
              <a:t>G</a:t>
            </a:r>
            <a:r>
              <a:rPr lang="en-US" baseline="-25000" dirty="0">
                <a:solidFill>
                  <a:srgbClr val="CC0000"/>
                </a:solidFill>
              </a:rPr>
              <a:t>1</a:t>
            </a:r>
            <a:r>
              <a:rPr lang="en-US" u="sng" dirty="0">
                <a:solidFill>
                  <a:srgbClr val="CC0000"/>
                </a:solidFill>
              </a:rPr>
              <a:t>/S</a:t>
            </a:r>
            <a:endParaRPr lang="en-US" dirty="0">
              <a:solidFill>
                <a:srgbClr val="0F116A"/>
              </a:solidFill>
            </a:endParaRPr>
          </a:p>
          <a:p>
            <a:pPr marL="1085850" lvl="2"/>
            <a:r>
              <a:rPr lang="en-US" dirty="0"/>
              <a:t>can DNA synthesis begin?</a:t>
            </a:r>
          </a:p>
          <a:p>
            <a:pPr lvl="1">
              <a:lnSpc>
                <a:spcPct val="90000"/>
              </a:lnSpc>
            </a:pPr>
            <a:r>
              <a:rPr lang="en-US" u="sng" dirty="0">
                <a:solidFill>
                  <a:srgbClr val="CC0000"/>
                </a:solidFill>
              </a:rPr>
              <a:t>G</a:t>
            </a:r>
            <a:r>
              <a:rPr lang="en-US" baseline="-25000" dirty="0">
                <a:solidFill>
                  <a:srgbClr val="CC0000"/>
                </a:solidFill>
              </a:rPr>
              <a:t>2</a:t>
            </a:r>
            <a:r>
              <a:rPr lang="en-US" u="sng" dirty="0">
                <a:solidFill>
                  <a:srgbClr val="CC0000"/>
                </a:solidFill>
              </a:rPr>
              <a:t>/M</a:t>
            </a:r>
            <a:endParaRPr lang="en-US" baseline="-25000" dirty="0"/>
          </a:p>
          <a:p>
            <a:pPr marL="1085850" lvl="2"/>
            <a:r>
              <a:rPr lang="en-US" dirty="0"/>
              <a:t>has DNA synthesis been </a:t>
            </a:r>
          </a:p>
          <a:p>
            <a:pPr marL="857250" lvl="2" indent="0">
              <a:buNone/>
            </a:pPr>
            <a:r>
              <a:rPr lang="en-US" dirty="0"/>
              <a:t>	   completed correctly?</a:t>
            </a:r>
          </a:p>
          <a:p>
            <a:pPr marL="1085850" lvl="2"/>
            <a:r>
              <a:rPr lang="en-US" dirty="0"/>
              <a:t>commitment to mitosis</a:t>
            </a:r>
          </a:p>
          <a:p>
            <a:pPr lvl="1">
              <a:lnSpc>
                <a:spcPct val="90000"/>
              </a:lnSpc>
            </a:pPr>
            <a:r>
              <a:rPr lang="en-US" u="sng" dirty="0">
                <a:solidFill>
                  <a:srgbClr val="CC0000"/>
                </a:solidFill>
              </a:rPr>
              <a:t>spindle checkpoint</a:t>
            </a:r>
            <a:endParaRPr lang="en-US" dirty="0"/>
          </a:p>
          <a:p>
            <a:pPr marL="1085850" lvl="2"/>
            <a:r>
              <a:rPr lang="en-US" dirty="0"/>
              <a:t>are all chromosomes attached to spindle?</a:t>
            </a:r>
          </a:p>
          <a:p>
            <a:pPr marL="1085850" lvl="2"/>
            <a:r>
              <a:rPr lang="en-US" dirty="0"/>
              <a:t>can sister chromatids separate correctly?</a:t>
            </a:r>
          </a:p>
        </p:txBody>
      </p:sp>
      <p:sp>
        <p:nvSpPr>
          <p:cNvPr id="381964" name="AutoShape 12"/>
          <p:cNvSpPr>
            <a:spLocks noChangeArrowheads="1"/>
          </p:cNvSpPr>
          <p:nvPr/>
        </p:nvSpPr>
        <p:spPr bwMode="auto">
          <a:xfrm>
            <a:off x="7896201" y="4415631"/>
            <a:ext cx="2365375" cy="419100"/>
          </a:xfrm>
          <a:prstGeom prst="roundRect">
            <a:avLst>
              <a:gd name="adj" fmla="val 16667"/>
            </a:avLst>
          </a:prstGeom>
          <a:noFill/>
          <a:ln w="38100">
            <a:solidFill>
              <a:srgbClr val="CC0000"/>
            </a:solidFill>
            <a:round/>
            <a:headEnd/>
            <a:tailEnd/>
          </a:ln>
          <a:effectLst/>
        </p:spPr>
        <p:txBody>
          <a:bodyPr wrap="none" anchor="ctr"/>
          <a:lstStyle/>
          <a:p>
            <a:endParaRPr lang="en-GB"/>
          </a:p>
        </p:txBody>
      </p:sp>
      <p:sp>
        <p:nvSpPr>
          <p:cNvPr id="381965" name="AutoShape 13"/>
          <p:cNvSpPr>
            <a:spLocks noChangeArrowheads="1"/>
          </p:cNvSpPr>
          <p:nvPr/>
        </p:nvSpPr>
        <p:spPr bwMode="auto">
          <a:xfrm>
            <a:off x="6456041" y="1412776"/>
            <a:ext cx="1566863" cy="350838"/>
          </a:xfrm>
          <a:prstGeom prst="roundRect">
            <a:avLst>
              <a:gd name="adj" fmla="val 16667"/>
            </a:avLst>
          </a:prstGeom>
          <a:noFill/>
          <a:ln w="38100">
            <a:solidFill>
              <a:srgbClr val="CC0000"/>
            </a:solidFill>
            <a:round/>
            <a:headEnd/>
            <a:tailEnd/>
          </a:ln>
          <a:effectLst/>
        </p:spPr>
        <p:txBody>
          <a:bodyPr wrap="none" anchor="ctr"/>
          <a:lstStyle/>
          <a:p>
            <a:endParaRPr lang="en-GB"/>
          </a:p>
        </p:txBody>
      </p:sp>
      <p:sp>
        <p:nvSpPr>
          <p:cNvPr id="381966" name="AutoShape 14"/>
          <p:cNvSpPr>
            <a:spLocks noChangeArrowheads="1"/>
          </p:cNvSpPr>
          <p:nvPr/>
        </p:nvSpPr>
        <p:spPr bwMode="auto">
          <a:xfrm>
            <a:off x="8472265" y="1412778"/>
            <a:ext cx="1665287" cy="350837"/>
          </a:xfrm>
          <a:prstGeom prst="roundRect">
            <a:avLst>
              <a:gd name="adj" fmla="val 16667"/>
            </a:avLst>
          </a:prstGeom>
          <a:noFill/>
          <a:ln w="38100">
            <a:solidFill>
              <a:srgbClr val="CC0000"/>
            </a:solidFill>
            <a:round/>
            <a:headEnd/>
            <a:tailEnd/>
          </a:ln>
          <a:effectLst/>
        </p:spPr>
        <p:txBody>
          <a:bodyPr wrap="none" anchor="ctr"/>
          <a:lstStyle/>
          <a:p>
            <a:endParaRPr lang="en-GB"/>
          </a:p>
        </p:txBody>
      </p:sp>
      <p:sp>
        <p:nvSpPr>
          <p:cNvPr id="2" name="Rectangle 1"/>
          <p:cNvSpPr/>
          <p:nvPr/>
        </p:nvSpPr>
        <p:spPr>
          <a:xfrm>
            <a:off x="7392145" y="5013176"/>
            <a:ext cx="2591817" cy="1446550"/>
          </a:xfrm>
          <a:prstGeom prst="rect">
            <a:avLst/>
          </a:prstGeom>
          <a:solidFill>
            <a:schemeClr val="accent4">
              <a:lumMod val="40000"/>
              <a:lumOff val="60000"/>
            </a:schemeClr>
          </a:solidFill>
          <a:ln w="38100">
            <a:solidFill>
              <a:schemeClr val="tx1"/>
            </a:solidFill>
          </a:ln>
        </p:spPr>
        <p:txBody>
          <a:bodyPr wrap="square">
            <a:spAutoFit/>
          </a:bodyPr>
          <a:lstStyle/>
          <a:p>
            <a:r>
              <a:rPr lang="en-US" sz="2200" dirty="0"/>
              <a:t>cell cycle controlled by </a:t>
            </a:r>
            <a:r>
              <a:rPr lang="en-US" sz="2200" u="sng" dirty="0">
                <a:solidFill>
                  <a:srgbClr val="CC0000"/>
                </a:solidFill>
              </a:rPr>
              <a:t>STOP</a:t>
            </a:r>
            <a:r>
              <a:rPr lang="en-US" sz="2200" dirty="0"/>
              <a:t> &amp; </a:t>
            </a:r>
            <a:r>
              <a:rPr lang="en-US" sz="2200" u="sng" dirty="0">
                <a:solidFill>
                  <a:srgbClr val="186813"/>
                </a:solidFill>
              </a:rPr>
              <a:t>GO</a:t>
            </a:r>
            <a:r>
              <a:rPr lang="en-US" sz="2200" dirty="0"/>
              <a:t> chemical signals at critical points</a:t>
            </a:r>
          </a:p>
        </p:txBody>
      </p:sp>
    </p:spTree>
    <p:extLst>
      <p:ext uri="{BB962C8B-B14F-4D97-AF65-F5344CB8AC3E}">
        <p14:creationId xmlns:p14="http://schemas.microsoft.com/office/powerpoint/2010/main" val="146685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1956">
                                            <p:txEl>
                                              <p:pRg st="1" end="1"/>
                                            </p:txEl>
                                          </p:spTgt>
                                        </p:tgtEl>
                                        <p:attrNameLst>
                                          <p:attrName>style.visibility</p:attrName>
                                        </p:attrNameLst>
                                      </p:cBhvr>
                                      <p:to>
                                        <p:strVal val="visible"/>
                                      </p:to>
                                    </p:set>
                                    <p:anim calcmode="lin" valueType="num">
                                      <p:cBhvr additive="base">
                                        <p:cTn id="7" dur="500" fill="hold"/>
                                        <p:tgtEl>
                                          <p:spTgt spid="381956">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8195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81964"/>
                                        </p:tgtEl>
                                        <p:attrNameLst>
                                          <p:attrName>style.visibility</p:attrName>
                                        </p:attrNameLst>
                                      </p:cBhvr>
                                      <p:to>
                                        <p:strVal val="visible"/>
                                      </p:to>
                                    </p:set>
                                    <p:animEffect transition="in" filter="wipe(left)">
                                      <p:cBhvr>
                                        <p:cTn id="13" dur="500"/>
                                        <p:tgtEl>
                                          <p:spTgt spid="381964"/>
                                        </p:tgtEl>
                                      </p:cBhvr>
                                    </p:animEffect>
                                  </p:childTnLst>
                                </p:cTn>
                              </p:par>
                              <p:par>
                                <p:cTn id="14" presetID="2" presetClass="entr" presetSubtype="8" fill="hold" grpId="0" nodeType="withEffect">
                                  <p:stCondLst>
                                    <p:cond delay="0"/>
                                  </p:stCondLst>
                                  <p:childTnLst>
                                    <p:set>
                                      <p:cBhvr>
                                        <p:cTn id="15" dur="1" fill="hold">
                                          <p:stCondLst>
                                            <p:cond delay="0"/>
                                          </p:stCondLst>
                                        </p:cTn>
                                        <p:tgtEl>
                                          <p:spTgt spid="381956">
                                            <p:txEl>
                                              <p:pRg st="2" end="2"/>
                                            </p:txEl>
                                          </p:spTgt>
                                        </p:tgtEl>
                                        <p:attrNameLst>
                                          <p:attrName>style.visibility</p:attrName>
                                        </p:attrNameLst>
                                      </p:cBhvr>
                                      <p:to>
                                        <p:strVal val="visible"/>
                                      </p:to>
                                    </p:set>
                                    <p:anim calcmode="lin" valueType="num">
                                      <p:cBhvr additive="base">
                                        <p:cTn id="16" dur="500" fill="hold"/>
                                        <p:tgtEl>
                                          <p:spTgt spid="381956">
                                            <p:txEl>
                                              <p:pRg st="2" end="2"/>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381956">
                                            <p:txEl>
                                              <p:pRg st="2" end="2"/>
                                            </p:txEl>
                                          </p:spTgt>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381956">
                                            <p:txEl>
                                              <p:pRg st="3" end="3"/>
                                            </p:txEl>
                                          </p:spTgt>
                                        </p:tgtEl>
                                        <p:attrNameLst>
                                          <p:attrName>style.visibility</p:attrName>
                                        </p:attrNameLst>
                                      </p:cBhvr>
                                      <p:to>
                                        <p:strVal val="visible"/>
                                      </p:to>
                                    </p:set>
                                    <p:anim calcmode="lin" valueType="num">
                                      <p:cBhvr additive="base">
                                        <p:cTn id="20" dur="500" fill="hold"/>
                                        <p:tgtEl>
                                          <p:spTgt spid="381956">
                                            <p:txEl>
                                              <p:pRg st="3" end="3"/>
                                            </p:txEl>
                                          </p:spTgt>
                                        </p:tgtEl>
                                        <p:attrNameLst>
                                          <p:attrName>ppt_x</p:attrName>
                                        </p:attrNameLst>
                                      </p:cBhvr>
                                      <p:tavLst>
                                        <p:tav tm="0">
                                          <p:val>
                                            <p:strVal val="0-#ppt_w/2"/>
                                          </p:val>
                                        </p:tav>
                                        <p:tav tm="100000">
                                          <p:val>
                                            <p:strVal val="#ppt_x"/>
                                          </p:val>
                                        </p:tav>
                                      </p:tavLst>
                                    </p:anim>
                                    <p:anim calcmode="lin" valueType="num">
                                      <p:cBhvr additive="base">
                                        <p:cTn id="21" dur="500" fill="hold"/>
                                        <p:tgtEl>
                                          <p:spTgt spid="38195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9" presetClass="exit" presetSubtype="0" fill="hold" grpId="1" nodeType="clickEffect">
                                  <p:stCondLst>
                                    <p:cond delay="0"/>
                                  </p:stCondLst>
                                  <p:childTnLst>
                                    <p:animEffect transition="out" filter="dissolve">
                                      <p:cBhvr>
                                        <p:cTn id="25" dur="500"/>
                                        <p:tgtEl>
                                          <p:spTgt spid="381964"/>
                                        </p:tgtEl>
                                      </p:cBhvr>
                                    </p:animEffect>
                                    <p:set>
                                      <p:cBhvr>
                                        <p:cTn id="26" dur="1" fill="hold">
                                          <p:stCondLst>
                                            <p:cond delay="499"/>
                                          </p:stCondLst>
                                        </p:cTn>
                                        <p:tgtEl>
                                          <p:spTgt spid="381964"/>
                                        </p:tgtEl>
                                        <p:attrNameLst>
                                          <p:attrName>style.visibility</p:attrName>
                                        </p:attrNameLst>
                                      </p:cBhvr>
                                      <p:to>
                                        <p:strVal val="hidden"/>
                                      </p:to>
                                    </p:se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381965"/>
                                        </p:tgtEl>
                                        <p:attrNameLst>
                                          <p:attrName>style.visibility</p:attrName>
                                        </p:attrNameLst>
                                      </p:cBhvr>
                                      <p:to>
                                        <p:strVal val="visible"/>
                                      </p:to>
                                    </p:set>
                                    <p:animEffect transition="in" filter="wipe(left)">
                                      <p:cBhvr>
                                        <p:cTn id="30" dur="500"/>
                                        <p:tgtEl>
                                          <p:spTgt spid="381965"/>
                                        </p:tgtEl>
                                      </p:cBhvr>
                                    </p:animEffect>
                                  </p:childTnLst>
                                </p:cTn>
                              </p:par>
                              <p:par>
                                <p:cTn id="31" presetID="2" presetClass="entr" presetSubtype="8" fill="hold" grpId="0" nodeType="withEffect">
                                  <p:stCondLst>
                                    <p:cond delay="0"/>
                                  </p:stCondLst>
                                  <p:childTnLst>
                                    <p:set>
                                      <p:cBhvr>
                                        <p:cTn id="32" dur="1" fill="hold">
                                          <p:stCondLst>
                                            <p:cond delay="0"/>
                                          </p:stCondLst>
                                        </p:cTn>
                                        <p:tgtEl>
                                          <p:spTgt spid="381956">
                                            <p:txEl>
                                              <p:pRg st="4" end="4"/>
                                            </p:txEl>
                                          </p:spTgt>
                                        </p:tgtEl>
                                        <p:attrNameLst>
                                          <p:attrName>style.visibility</p:attrName>
                                        </p:attrNameLst>
                                      </p:cBhvr>
                                      <p:to>
                                        <p:strVal val="visible"/>
                                      </p:to>
                                    </p:set>
                                    <p:anim calcmode="lin" valueType="num">
                                      <p:cBhvr additive="base">
                                        <p:cTn id="33" dur="500" fill="hold"/>
                                        <p:tgtEl>
                                          <p:spTgt spid="381956">
                                            <p:txEl>
                                              <p:pRg st="4" end="4"/>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81956">
                                            <p:txEl>
                                              <p:pRg st="4" end="4"/>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381956">
                                            <p:txEl>
                                              <p:pRg st="5" end="5"/>
                                            </p:txEl>
                                          </p:spTgt>
                                        </p:tgtEl>
                                        <p:attrNameLst>
                                          <p:attrName>style.visibility</p:attrName>
                                        </p:attrNameLst>
                                      </p:cBhvr>
                                      <p:to>
                                        <p:strVal val="visible"/>
                                      </p:to>
                                    </p:set>
                                    <p:anim calcmode="lin" valueType="num">
                                      <p:cBhvr additive="base">
                                        <p:cTn id="37" dur="500" fill="hold"/>
                                        <p:tgtEl>
                                          <p:spTgt spid="381956">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81956">
                                            <p:txEl>
                                              <p:pRg st="5" end="5"/>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381956">
                                            <p:txEl>
                                              <p:pRg st="6" end="6"/>
                                            </p:txEl>
                                          </p:spTgt>
                                        </p:tgtEl>
                                        <p:attrNameLst>
                                          <p:attrName>style.visibility</p:attrName>
                                        </p:attrNameLst>
                                      </p:cBhvr>
                                      <p:to>
                                        <p:strVal val="visible"/>
                                      </p:to>
                                    </p:set>
                                    <p:anim calcmode="lin" valueType="num">
                                      <p:cBhvr additive="base">
                                        <p:cTn id="41" dur="500" fill="hold"/>
                                        <p:tgtEl>
                                          <p:spTgt spid="381956">
                                            <p:txEl>
                                              <p:pRg st="6" end="6"/>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381956">
                                            <p:txEl>
                                              <p:pRg st="6" end="6"/>
                                            </p:txEl>
                                          </p:spTgt>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381956">
                                            <p:txEl>
                                              <p:pRg st="7" end="7"/>
                                            </p:txEl>
                                          </p:spTgt>
                                        </p:tgtEl>
                                        <p:attrNameLst>
                                          <p:attrName>style.visibility</p:attrName>
                                        </p:attrNameLst>
                                      </p:cBhvr>
                                      <p:to>
                                        <p:strVal val="visible"/>
                                      </p:to>
                                    </p:set>
                                    <p:anim calcmode="lin" valueType="num">
                                      <p:cBhvr additive="base">
                                        <p:cTn id="45" dur="500" fill="hold"/>
                                        <p:tgtEl>
                                          <p:spTgt spid="381956">
                                            <p:txEl>
                                              <p:pRg st="7" end="7"/>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381956">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9" presetClass="exit" presetSubtype="0" fill="hold" grpId="1" nodeType="clickEffect">
                                  <p:stCondLst>
                                    <p:cond delay="0"/>
                                  </p:stCondLst>
                                  <p:childTnLst>
                                    <p:animEffect transition="out" filter="dissolve">
                                      <p:cBhvr>
                                        <p:cTn id="50" dur="500"/>
                                        <p:tgtEl>
                                          <p:spTgt spid="381965"/>
                                        </p:tgtEl>
                                      </p:cBhvr>
                                    </p:animEffect>
                                    <p:set>
                                      <p:cBhvr>
                                        <p:cTn id="51" dur="1" fill="hold">
                                          <p:stCondLst>
                                            <p:cond delay="499"/>
                                          </p:stCondLst>
                                        </p:cTn>
                                        <p:tgtEl>
                                          <p:spTgt spid="381965"/>
                                        </p:tgtEl>
                                        <p:attrNameLst>
                                          <p:attrName>style.visibility</p:attrName>
                                        </p:attrNameLst>
                                      </p:cBhvr>
                                      <p:to>
                                        <p:strVal val="hidden"/>
                                      </p:to>
                                    </p:set>
                                  </p:childTnLst>
                                </p:cTn>
                              </p:par>
                            </p:childTnLst>
                          </p:cTn>
                        </p:par>
                        <p:par>
                          <p:cTn id="52" fill="hold">
                            <p:stCondLst>
                              <p:cond delay="500"/>
                            </p:stCondLst>
                            <p:childTnLst>
                              <p:par>
                                <p:cTn id="53" presetID="22" presetClass="entr" presetSubtype="8" fill="hold" grpId="0" nodeType="afterEffect">
                                  <p:stCondLst>
                                    <p:cond delay="0"/>
                                  </p:stCondLst>
                                  <p:childTnLst>
                                    <p:set>
                                      <p:cBhvr>
                                        <p:cTn id="54" dur="1" fill="hold">
                                          <p:stCondLst>
                                            <p:cond delay="0"/>
                                          </p:stCondLst>
                                        </p:cTn>
                                        <p:tgtEl>
                                          <p:spTgt spid="381966"/>
                                        </p:tgtEl>
                                        <p:attrNameLst>
                                          <p:attrName>style.visibility</p:attrName>
                                        </p:attrNameLst>
                                      </p:cBhvr>
                                      <p:to>
                                        <p:strVal val="visible"/>
                                      </p:to>
                                    </p:set>
                                    <p:animEffect transition="in" filter="wipe(left)">
                                      <p:cBhvr>
                                        <p:cTn id="55" dur="500"/>
                                        <p:tgtEl>
                                          <p:spTgt spid="381966"/>
                                        </p:tgtEl>
                                      </p:cBhvr>
                                    </p:animEffect>
                                  </p:childTnLst>
                                </p:cTn>
                              </p:par>
                              <p:par>
                                <p:cTn id="56" presetID="2" presetClass="entr" presetSubtype="8" fill="hold" grpId="0" nodeType="withEffect">
                                  <p:stCondLst>
                                    <p:cond delay="0"/>
                                  </p:stCondLst>
                                  <p:childTnLst>
                                    <p:set>
                                      <p:cBhvr>
                                        <p:cTn id="57" dur="1" fill="hold">
                                          <p:stCondLst>
                                            <p:cond delay="0"/>
                                          </p:stCondLst>
                                        </p:cTn>
                                        <p:tgtEl>
                                          <p:spTgt spid="381956">
                                            <p:txEl>
                                              <p:pRg st="8" end="8"/>
                                            </p:txEl>
                                          </p:spTgt>
                                        </p:tgtEl>
                                        <p:attrNameLst>
                                          <p:attrName>style.visibility</p:attrName>
                                        </p:attrNameLst>
                                      </p:cBhvr>
                                      <p:to>
                                        <p:strVal val="visible"/>
                                      </p:to>
                                    </p:set>
                                    <p:anim calcmode="lin" valueType="num">
                                      <p:cBhvr additive="base">
                                        <p:cTn id="58" dur="500" fill="hold"/>
                                        <p:tgtEl>
                                          <p:spTgt spid="381956">
                                            <p:txEl>
                                              <p:pRg st="8" end="8"/>
                                            </p:txEl>
                                          </p:spTgt>
                                        </p:tgtEl>
                                        <p:attrNameLst>
                                          <p:attrName>ppt_x</p:attrName>
                                        </p:attrNameLst>
                                      </p:cBhvr>
                                      <p:tavLst>
                                        <p:tav tm="0">
                                          <p:val>
                                            <p:strVal val="0-#ppt_w/2"/>
                                          </p:val>
                                        </p:tav>
                                        <p:tav tm="100000">
                                          <p:val>
                                            <p:strVal val="#ppt_x"/>
                                          </p:val>
                                        </p:tav>
                                      </p:tavLst>
                                    </p:anim>
                                    <p:anim calcmode="lin" valueType="num">
                                      <p:cBhvr additive="base">
                                        <p:cTn id="59" dur="500" fill="hold"/>
                                        <p:tgtEl>
                                          <p:spTgt spid="381956">
                                            <p:txEl>
                                              <p:pRg st="8" end="8"/>
                                            </p:txEl>
                                          </p:spTgt>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381956">
                                            <p:txEl>
                                              <p:pRg st="9" end="9"/>
                                            </p:txEl>
                                          </p:spTgt>
                                        </p:tgtEl>
                                        <p:attrNameLst>
                                          <p:attrName>style.visibility</p:attrName>
                                        </p:attrNameLst>
                                      </p:cBhvr>
                                      <p:to>
                                        <p:strVal val="visible"/>
                                      </p:to>
                                    </p:set>
                                    <p:anim calcmode="lin" valueType="num">
                                      <p:cBhvr additive="base">
                                        <p:cTn id="62" dur="500" fill="hold"/>
                                        <p:tgtEl>
                                          <p:spTgt spid="381956">
                                            <p:txEl>
                                              <p:pRg st="9" end="9"/>
                                            </p:txEl>
                                          </p:spTgt>
                                        </p:tgtEl>
                                        <p:attrNameLst>
                                          <p:attrName>ppt_x</p:attrName>
                                        </p:attrNameLst>
                                      </p:cBhvr>
                                      <p:tavLst>
                                        <p:tav tm="0">
                                          <p:val>
                                            <p:strVal val="0-#ppt_w/2"/>
                                          </p:val>
                                        </p:tav>
                                        <p:tav tm="100000">
                                          <p:val>
                                            <p:strVal val="#ppt_x"/>
                                          </p:val>
                                        </p:tav>
                                      </p:tavLst>
                                    </p:anim>
                                    <p:anim calcmode="lin" valueType="num">
                                      <p:cBhvr additive="base">
                                        <p:cTn id="63" dur="500" fill="hold"/>
                                        <p:tgtEl>
                                          <p:spTgt spid="381956">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grpId="0" nodeType="clickEffect">
                                  <p:stCondLst>
                                    <p:cond delay="0"/>
                                  </p:stCondLst>
                                  <p:childTnLst>
                                    <p:set>
                                      <p:cBhvr>
                                        <p:cTn id="67" dur="1" fill="hold">
                                          <p:stCondLst>
                                            <p:cond delay="0"/>
                                          </p:stCondLst>
                                        </p:cTn>
                                        <p:tgtEl>
                                          <p:spTgt spid="2"/>
                                        </p:tgtEl>
                                        <p:attrNameLst>
                                          <p:attrName>style.visibility</p:attrName>
                                        </p:attrNameLst>
                                      </p:cBhvr>
                                      <p:to>
                                        <p:strVal val="visible"/>
                                      </p:to>
                                    </p:set>
                                    <p:animEffect transition="in" filter="barn(inVertical)">
                                      <p:cBhvr>
                                        <p:cTn id="6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1956" grpId="0" uiExpand="1" build="p" autoUpdateAnimBg="0"/>
      <p:bldP spid="381964" grpId="0" uiExpand="1" animBg="1"/>
      <p:bldP spid="381964" grpId="1" uiExpand="1" animBg="1"/>
      <p:bldP spid="381965" grpId="0" uiExpand="1" animBg="1"/>
      <p:bldP spid="381965" grpId="1" uiExpand="1" animBg="1"/>
      <p:bldP spid="381966" grpId="0" uiExpand="1" animBg="1"/>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a:spLocks noChangeArrowheads="1"/>
          </p:cNvSpPr>
          <p:nvPr/>
        </p:nvSpPr>
        <p:spPr bwMode="auto">
          <a:xfrm>
            <a:off x="1941553" y="1118930"/>
            <a:ext cx="8280920" cy="532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US" altLang="en-US" sz="2000" dirty="0">
                <a:latin typeface="Arial" pitchFamily="34" charset="0"/>
                <a:ea typeface="Times New Roman" pitchFamily="18" charset="0"/>
                <a:cs typeface="Arial" pitchFamily="34" charset="0"/>
              </a:rPr>
              <a:t>The number of cells at each stage of mitosis was counted. The results are shown in the table.</a:t>
            </a: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Calibri"/>
                <a:ea typeface="Times New Roman" pitchFamily="18" charset="0"/>
                <a:cs typeface="Arial" pitchFamily="34" charset="0"/>
              </a:rPr>
              <a:t> </a:t>
            </a: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Arial" pitchFamily="34" charset="0"/>
                <a:ea typeface="Times New Roman" pitchFamily="18" charset="0"/>
                <a:cs typeface="Arial" pitchFamily="34" charset="0"/>
              </a:rPr>
              <a:t>One complete cell cycle takes 24 hours. The number of cells at each stage is proportional to the time spent at that stage. Calculate the length of time spent in metaphase. Show your working.</a:t>
            </a: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Calibri"/>
                <a:ea typeface="Times New Roman" pitchFamily="18" charset="0"/>
                <a:cs typeface="Arial" pitchFamily="34" charset="0"/>
              </a:rPr>
              <a:t> </a:t>
            </a: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Calibri"/>
                <a:ea typeface="Times New Roman" pitchFamily="18" charset="0"/>
                <a:cs typeface="Arial" pitchFamily="34" charset="0"/>
              </a:rPr>
              <a:t> </a:t>
            </a: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Calibri"/>
                <a:ea typeface="Times New Roman" pitchFamily="18" charset="0"/>
                <a:cs typeface="Arial" pitchFamily="34" charset="0"/>
              </a:rPr>
              <a:t> </a:t>
            </a:r>
          </a:p>
          <a:p>
            <a:pPr eaLnBrk="0" fontAlgn="base" hangingPunct="0">
              <a:spcBef>
                <a:spcPct val="0"/>
              </a:spcBef>
              <a:spcAft>
                <a:spcPct val="0"/>
              </a:spcAft>
            </a:pP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Calibri"/>
                <a:ea typeface="Times New Roman" pitchFamily="18" charset="0"/>
                <a:cs typeface="Arial" pitchFamily="34" charset="0"/>
              </a:rPr>
              <a:t> </a:t>
            </a: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Calibri"/>
                <a:ea typeface="Times New Roman" pitchFamily="18" charset="0"/>
                <a:cs typeface="Arial" pitchFamily="34" charset="0"/>
              </a:rPr>
              <a:t> </a:t>
            </a: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Calibri"/>
                <a:ea typeface="Times New Roman" pitchFamily="18" charset="0"/>
                <a:cs typeface="Arial" pitchFamily="34" charset="0"/>
              </a:rPr>
              <a:t> </a:t>
            </a:r>
          </a:p>
          <a:p>
            <a:pPr eaLnBrk="0" fontAlgn="base" hangingPunct="0">
              <a:spcBef>
                <a:spcPct val="0"/>
              </a:spcBef>
              <a:spcAft>
                <a:spcPct val="0"/>
              </a:spcAft>
            </a:pPr>
            <a:endParaRPr lang="en-US" altLang="en-US" sz="2000" dirty="0">
              <a:latin typeface="Calibri"/>
              <a:cs typeface="Arial" pitchFamily="34" charset="0"/>
            </a:endParaRPr>
          </a:p>
          <a:p>
            <a:pPr eaLnBrk="0" fontAlgn="base" hangingPunct="0">
              <a:spcBef>
                <a:spcPct val="0"/>
              </a:spcBef>
              <a:spcAft>
                <a:spcPct val="0"/>
              </a:spcAft>
            </a:pPr>
            <a:endParaRPr lang="en-US" altLang="en-US" sz="2000" dirty="0">
              <a:latin typeface="Calibri"/>
              <a:cs typeface="Arial" pitchFamily="34" charset="0"/>
            </a:endParaRPr>
          </a:p>
          <a:p>
            <a:pPr eaLnBrk="0" fontAlgn="base" hangingPunct="0">
              <a:spcBef>
                <a:spcPct val="0"/>
              </a:spcBef>
              <a:spcAft>
                <a:spcPct val="0"/>
              </a:spcAft>
            </a:pP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Arial" pitchFamily="34" charset="0"/>
                <a:ea typeface="Times New Roman" pitchFamily="18" charset="0"/>
                <a:cs typeface="Arial" pitchFamily="34" charset="0"/>
              </a:rPr>
              <a:t>Answer ........................................................... Hours</a:t>
            </a:r>
            <a:r>
              <a:rPr lang="en-GB" altLang="en-US" sz="2000" dirty="0">
                <a:latin typeface="Arial" pitchFamily="34" charset="0"/>
                <a:cs typeface="Arial" pitchFamily="34" charset="0"/>
              </a:rPr>
              <a:t>		</a:t>
            </a:r>
            <a:r>
              <a:rPr lang="en-US" altLang="en-US" sz="2000" b="1" dirty="0">
                <a:latin typeface="Arial" pitchFamily="34" charset="0"/>
                <a:ea typeface="Times New Roman" pitchFamily="18" charset="0"/>
                <a:cs typeface="Arial" pitchFamily="34" charset="0"/>
              </a:rPr>
              <a:t>(2)</a:t>
            </a:r>
            <a:endParaRPr lang="en-US" altLang="en-US" sz="2000" dirty="0">
              <a:latin typeface="Arial" pitchFamily="34" charset="0"/>
              <a:cs typeface="Arial" pitchFamily="34" charset="0"/>
            </a:endParaRPr>
          </a:p>
        </p:txBody>
      </p:sp>
      <p:sp>
        <p:nvSpPr>
          <p:cNvPr id="2" name="Title 1"/>
          <p:cNvSpPr>
            <a:spLocks noGrp="1"/>
          </p:cNvSpPr>
          <p:nvPr>
            <p:ph type="title"/>
          </p:nvPr>
        </p:nvSpPr>
        <p:spPr>
          <a:xfrm>
            <a:off x="1981200" y="274638"/>
            <a:ext cx="8229600" cy="634082"/>
          </a:xfrm>
        </p:spPr>
        <p:txBody>
          <a:bodyPr>
            <a:normAutofit/>
          </a:bodyPr>
          <a:lstStyle/>
          <a:p>
            <a:r>
              <a:rPr lang="en-GB" sz="3200" u="sng" dirty="0"/>
              <a:t>Exam questions</a:t>
            </a:r>
          </a:p>
        </p:txBody>
      </p:sp>
      <p:graphicFrame>
        <p:nvGraphicFramePr>
          <p:cNvPr id="5" name="Table 4"/>
          <p:cNvGraphicFramePr>
            <a:graphicFrameLocks noGrp="1"/>
          </p:cNvGraphicFramePr>
          <p:nvPr>
            <p:extLst/>
          </p:nvPr>
        </p:nvGraphicFramePr>
        <p:xfrm>
          <a:off x="2063552" y="3266846"/>
          <a:ext cx="3384376" cy="2250384"/>
        </p:xfrm>
        <a:graphic>
          <a:graphicData uri="http://schemas.openxmlformats.org/drawingml/2006/table">
            <a:tbl>
              <a:tblPr>
                <a:tableStyleId>{5C22544A-7EE6-4342-B048-85BDC9FD1C3A}</a:tableStyleId>
              </a:tblPr>
              <a:tblGrid>
                <a:gridCol w="1728192">
                  <a:extLst>
                    <a:ext uri="{9D8B030D-6E8A-4147-A177-3AD203B41FA5}">
                      <a16:colId xmlns:a16="http://schemas.microsoft.com/office/drawing/2014/main" val="20000"/>
                    </a:ext>
                  </a:extLst>
                </a:gridCol>
                <a:gridCol w="1656184">
                  <a:extLst>
                    <a:ext uri="{9D8B030D-6E8A-4147-A177-3AD203B41FA5}">
                      <a16:colId xmlns:a16="http://schemas.microsoft.com/office/drawing/2014/main" val="20001"/>
                    </a:ext>
                  </a:extLst>
                </a:gridCol>
              </a:tblGrid>
              <a:tr h="375064">
                <a:tc>
                  <a:txBody>
                    <a:bodyPr/>
                    <a:lstStyle/>
                    <a:p>
                      <a:pPr algn="ctr">
                        <a:lnSpc>
                          <a:spcPct val="107000"/>
                        </a:lnSpc>
                        <a:spcBef>
                          <a:spcPts val="600"/>
                        </a:spcBef>
                        <a:spcAft>
                          <a:spcPts val="600"/>
                        </a:spcAft>
                      </a:pPr>
                      <a:r>
                        <a:rPr lang="en-US" sz="2000" dirty="0">
                          <a:effectLst/>
                        </a:rPr>
                        <a:t>Stage of mitosis</a:t>
                      </a:r>
                      <a:endParaRPr lang="en-GB" sz="2000" dirty="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07000"/>
                        </a:lnSpc>
                        <a:spcBef>
                          <a:spcPts val="600"/>
                        </a:spcBef>
                        <a:spcAft>
                          <a:spcPts val="600"/>
                        </a:spcAft>
                      </a:pPr>
                      <a:r>
                        <a:rPr lang="en-US" sz="2000" dirty="0">
                          <a:effectLst/>
                        </a:rPr>
                        <a:t>Number of cells</a:t>
                      </a:r>
                      <a:endParaRPr lang="en-GB" sz="2000" dirty="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375064">
                <a:tc>
                  <a:txBody>
                    <a:bodyPr/>
                    <a:lstStyle/>
                    <a:p>
                      <a:pPr algn="ctr">
                        <a:lnSpc>
                          <a:spcPct val="107000"/>
                        </a:lnSpc>
                        <a:spcBef>
                          <a:spcPts val="600"/>
                        </a:spcBef>
                        <a:spcAft>
                          <a:spcPts val="600"/>
                        </a:spcAft>
                      </a:pPr>
                      <a:r>
                        <a:rPr lang="en-US" sz="2000" dirty="0">
                          <a:effectLst/>
                        </a:rPr>
                        <a:t>Interphase</a:t>
                      </a:r>
                      <a:endParaRPr lang="en-GB" sz="2000" dirty="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Bef>
                          <a:spcPts val="600"/>
                        </a:spcBef>
                        <a:spcAft>
                          <a:spcPts val="600"/>
                        </a:spcAft>
                      </a:pPr>
                      <a:r>
                        <a:rPr lang="en-US" sz="2000">
                          <a:effectLst/>
                        </a:rPr>
                        <a:t>123</a:t>
                      </a:r>
                      <a:endParaRPr lang="en-GB" sz="200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5064">
                <a:tc>
                  <a:txBody>
                    <a:bodyPr/>
                    <a:lstStyle/>
                    <a:p>
                      <a:pPr algn="ctr">
                        <a:lnSpc>
                          <a:spcPct val="107000"/>
                        </a:lnSpc>
                        <a:spcBef>
                          <a:spcPts val="600"/>
                        </a:spcBef>
                        <a:spcAft>
                          <a:spcPts val="600"/>
                        </a:spcAft>
                      </a:pPr>
                      <a:r>
                        <a:rPr lang="en-US" sz="2000">
                          <a:effectLst/>
                        </a:rPr>
                        <a:t>Prophase</a:t>
                      </a:r>
                      <a:endParaRPr lang="en-GB" sz="200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Bef>
                          <a:spcPts val="600"/>
                        </a:spcBef>
                        <a:spcAft>
                          <a:spcPts val="600"/>
                        </a:spcAft>
                      </a:pPr>
                      <a:r>
                        <a:rPr lang="en-US" sz="2000">
                          <a:effectLst/>
                        </a:rPr>
                        <a:t>32</a:t>
                      </a:r>
                      <a:endParaRPr lang="en-GB" sz="200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5064">
                <a:tc>
                  <a:txBody>
                    <a:bodyPr/>
                    <a:lstStyle/>
                    <a:p>
                      <a:pPr algn="ctr">
                        <a:lnSpc>
                          <a:spcPct val="107000"/>
                        </a:lnSpc>
                        <a:spcBef>
                          <a:spcPts val="600"/>
                        </a:spcBef>
                        <a:spcAft>
                          <a:spcPts val="600"/>
                        </a:spcAft>
                      </a:pPr>
                      <a:r>
                        <a:rPr lang="en-US" sz="2000" dirty="0">
                          <a:effectLst/>
                        </a:rPr>
                        <a:t>Metaphase</a:t>
                      </a:r>
                      <a:endParaRPr lang="en-GB" sz="2000" dirty="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Bef>
                          <a:spcPts val="600"/>
                        </a:spcBef>
                        <a:spcAft>
                          <a:spcPts val="600"/>
                        </a:spcAft>
                      </a:pPr>
                      <a:r>
                        <a:rPr lang="en-US" sz="2000" dirty="0">
                          <a:effectLst/>
                        </a:rPr>
                        <a:t>12</a:t>
                      </a:r>
                      <a:endParaRPr lang="en-GB" sz="2000" dirty="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75064">
                <a:tc>
                  <a:txBody>
                    <a:bodyPr/>
                    <a:lstStyle/>
                    <a:p>
                      <a:pPr algn="ctr">
                        <a:lnSpc>
                          <a:spcPct val="107000"/>
                        </a:lnSpc>
                        <a:spcBef>
                          <a:spcPts val="600"/>
                        </a:spcBef>
                        <a:spcAft>
                          <a:spcPts val="600"/>
                        </a:spcAft>
                      </a:pPr>
                      <a:r>
                        <a:rPr lang="en-US" sz="2000">
                          <a:effectLst/>
                        </a:rPr>
                        <a:t>Anaphase</a:t>
                      </a:r>
                      <a:endParaRPr lang="en-GB" sz="200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Bef>
                          <a:spcPts val="600"/>
                        </a:spcBef>
                        <a:spcAft>
                          <a:spcPts val="600"/>
                        </a:spcAft>
                      </a:pPr>
                      <a:r>
                        <a:rPr lang="en-US" sz="2000">
                          <a:effectLst/>
                        </a:rPr>
                        <a:t>6</a:t>
                      </a:r>
                      <a:endParaRPr lang="en-GB" sz="200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75064">
                <a:tc>
                  <a:txBody>
                    <a:bodyPr/>
                    <a:lstStyle/>
                    <a:p>
                      <a:pPr algn="ctr">
                        <a:lnSpc>
                          <a:spcPct val="107000"/>
                        </a:lnSpc>
                        <a:spcBef>
                          <a:spcPts val="600"/>
                        </a:spcBef>
                        <a:spcAft>
                          <a:spcPts val="600"/>
                        </a:spcAft>
                      </a:pPr>
                      <a:r>
                        <a:rPr lang="en-US" sz="2000">
                          <a:effectLst/>
                        </a:rPr>
                        <a:t>Telophase</a:t>
                      </a:r>
                      <a:endParaRPr lang="en-GB" sz="200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Bef>
                          <a:spcPts val="600"/>
                        </a:spcBef>
                        <a:spcAft>
                          <a:spcPts val="600"/>
                        </a:spcAft>
                      </a:pPr>
                      <a:r>
                        <a:rPr lang="en-US" sz="2000" dirty="0">
                          <a:effectLst/>
                        </a:rPr>
                        <a:t>27</a:t>
                      </a:r>
                      <a:endParaRPr lang="en-GB" sz="2000" dirty="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8" name="TextBox 7"/>
          <p:cNvSpPr txBox="1"/>
          <p:nvPr/>
        </p:nvSpPr>
        <p:spPr>
          <a:xfrm>
            <a:off x="5569927" y="3848293"/>
            <a:ext cx="3240359" cy="707886"/>
          </a:xfrm>
          <a:prstGeom prst="rect">
            <a:avLst/>
          </a:prstGeom>
          <a:noFill/>
        </p:spPr>
        <p:txBody>
          <a:bodyPr wrap="square" rtlCol="0">
            <a:spAutoFit/>
          </a:bodyPr>
          <a:lstStyle/>
          <a:p>
            <a:r>
              <a:rPr lang="en-GB" sz="2000" u="sng" dirty="0"/>
              <a:t>Number of cells in that stage</a:t>
            </a:r>
          </a:p>
          <a:p>
            <a:pPr algn="ctr"/>
            <a:r>
              <a:rPr lang="en-GB" sz="2000" dirty="0"/>
              <a:t>Total Number of Cells</a:t>
            </a:r>
          </a:p>
        </p:txBody>
      </p:sp>
      <p:sp>
        <p:nvSpPr>
          <p:cNvPr id="9" name="Freeform 8"/>
          <p:cNvSpPr/>
          <p:nvPr/>
        </p:nvSpPr>
        <p:spPr>
          <a:xfrm>
            <a:off x="5591944" y="3867410"/>
            <a:ext cx="201880" cy="688769"/>
          </a:xfrm>
          <a:custGeom>
            <a:avLst/>
            <a:gdLst>
              <a:gd name="connsiteX0" fmla="*/ 71252 w 201880"/>
              <a:gd name="connsiteY0" fmla="*/ 0 h 688769"/>
              <a:gd name="connsiteX1" fmla="*/ 11875 w 201880"/>
              <a:gd name="connsiteY1" fmla="*/ 130629 h 688769"/>
              <a:gd name="connsiteX2" fmla="*/ 0 w 201880"/>
              <a:gd name="connsiteY2" fmla="*/ 166255 h 688769"/>
              <a:gd name="connsiteX3" fmla="*/ 11875 w 201880"/>
              <a:gd name="connsiteY3" fmla="*/ 439387 h 688769"/>
              <a:gd name="connsiteX4" fmla="*/ 35626 w 201880"/>
              <a:gd name="connsiteY4" fmla="*/ 510639 h 688769"/>
              <a:gd name="connsiteX5" fmla="*/ 71252 w 201880"/>
              <a:gd name="connsiteY5" fmla="*/ 546265 h 688769"/>
              <a:gd name="connsiteX6" fmla="*/ 118753 w 201880"/>
              <a:gd name="connsiteY6" fmla="*/ 617517 h 688769"/>
              <a:gd name="connsiteX7" fmla="*/ 166254 w 201880"/>
              <a:gd name="connsiteY7" fmla="*/ 665018 h 688769"/>
              <a:gd name="connsiteX8" fmla="*/ 201880 w 201880"/>
              <a:gd name="connsiteY8" fmla="*/ 688769 h 688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880" h="688769">
                <a:moveTo>
                  <a:pt x="71252" y="0"/>
                </a:moveTo>
                <a:cubicBezTo>
                  <a:pt x="22746" y="80843"/>
                  <a:pt x="42924" y="37482"/>
                  <a:pt x="11875" y="130629"/>
                </a:cubicBezTo>
                <a:lnTo>
                  <a:pt x="0" y="166255"/>
                </a:lnTo>
                <a:cubicBezTo>
                  <a:pt x="3958" y="257299"/>
                  <a:pt x="2498" y="348741"/>
                  <a:pt x="11875" y="439387"/>
                </a:cubicBezTo>
                <a:cubicBezTo>
                  <a:pt x="14451" y="464290"/>
                  <a:pt x="17923" y="492936"/>
                  <a:pt x="35626" y="510639"/>
                </a:cubicBezTo>
                <a:lnTo>
                  <a:pt x="71252" y="546265"/>
                </a:lnTo>
                <a:cubicBezTo>
                  <a:pt x="99488" y="630975"/>
                  <a:pt x="59450" y="528562"/>
                  <a:pt x="118753" y="617517"/>
                </a:cubicBezTo>
                <a:cubicBezTo>
                  <a:pt x="154944" y="671804"/>
                  <a:pt x="98395" y="642399"/>
                  <a:pt x="166254" y="665018"/>
                </a:cubicBezTo>
                <a:lnTo>
                  <a:pt x="201880" y="688769"/>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9"/>
          <p:cNvSpPr/>
          <p:nvPr/>
        </p:nvSpPr>
        <p:spPr>
          <a:xfrm flipH="1">
            <a:off x="8581206" y="3873243"/>
            <a:ext cx="201880" cy="688769"/>
          </a:xfrm>
          <a:custGeom>
            <a:avLst/>
            <a:gdLst>
              <a:gd name="connsiteX0" fmla="*/ 71252 w 201880"/>
              <a:gd name="connsiteY0" fmla="*/ 0 h 688769"/>
              <a:gd name="connsiteX1" fmla="*/ 11875 w 201880"/>
              <a:gd name="connsiteY1" fmla="*/ 130629 h 688769"/>
              <a:gd name="connsiteX2" fmla="*/ 0 w 201880"/>
              <a:gd name="connsiteY2" fmla="*/ 166255 h 688769"/>
              <a:gd name="connsiteX3" fmla="*/ 11875 w 201880"/>
              <a:gd name="connsiteY3" fmla="*/ 439387 h 688769"/>
              <a:gd name="connsiteX4" fmla="*/ 35626 w 201880"/>
              <a:gd name="connsiteY4" fmla="*/ 510639 h 688769"/>
              <a:gd name="connsiteX5" fmla="*/ 71252 w 201880"/>
              <a:gd name="connsiteY5" fmla="*/ 546265 h 688769"/>
              <a:gd name="connsiteX6" fmla="*/ 118753 w 201880"/>
              <a:gd name="connsiteY6" fmla="*/ 617517 h 688769"/>
              <a:gd name="connsiteX7" fmla="*/ 166254 w 201880"/>
              <a:gd name="connsiteY7" fmla="*/ 665018 h 688769"/>
              <a:gd name="connsiteX8" fmla="*/ 201880 w 201880"/>
              <a:gd name="connsiteY8" fmla="*/ 688769 h 688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880" h="688769">
                <a:moveTo>
                  <a:pt x="71252" y="0"/>
                </a:moveTo>
                <a:cubicBezTo>
                  <a:pt x="22746" y="80843"/>
                  <a:pt x="42924" y="37482"/>
                  <a:pt x="11875" y="130629"/>
                </a:cubicBezTo>
                <a:lnTo>
                  <a:pt x="0" y="166255"/>
                </a:lnTo>
                <a:cubicBezTo>
                  <a:pt x="3958" y="257299"/>
                  <a:pt x="2498" y="348741"/>
                  <a:pt x="11875" y="439387"/>
                </a:cubicBezTo>
                <a:cubicBezTo>
                  <a:pt x="14451" y="464290"/>
                  <a:pt x="17923" y="492936"/>
                  <a:pt x="35626" y="510639"/>
                </a:cubicBezTo>
                <a:lnTo>
                  <a:pt x="71252" y="546265"/>
                </a:lnTo>
                <a:cubicBezTo>
                  <a:pt x="99488" y="630975"/>
                  <a:pt x="59450" y="528562"/>
                  <a:pt x="118753" y="617517"/>
                </a:cubicBezTo>
                <a:cubicBezTo>
                  <a:pt x="154944" y="671804"/>
                  <a:pt x="98395" y="642399"/>
                  <a:pt x="166254" y="665018"/>
                </a:cubicBezTo>
                <a:lnTo>
                  <a:pt x="201880" y="688769"/>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8853029" y="3926744"/>
            <a:ext cx="1431033" cy="369332"/>
          </a:xfrm>
          <a:prstGeom prst="rect">
            <a:avLst/>
          </a:prstGeom>
          <a:noFill/>
        </p:spPr>
        <p:txBody>
          <a:bodyPr wrap="none" rtlCol="0">
            <a:spAutoFit/>
          </a:bodyPr>
          <a:lstStyle/>
          <a:p>
            <a:r>
              <a:rPr lang="en-GB" dirty="0"/>
              <a:t>X n</a:t>
            </a:r>
            <a:r>
              <a:rPr lang="en-GB" u="sng" baseline="30000" dirty="0"/>
              <a:t>o</a:t>
            </a:r>
            <a:r>
              <a:rPr lang="en-GB" dirty="0"/>
              <a:t> of hours</a:t>
            </a:r>
          </a:p>
        </p:txBody>
      </p:sp>
      <p:sp>
        <p:nvSpPr>
          <p:cNvPr id="3" name="TextBox 2">
            <a:extLst>
              <a:ext uri="{FF2B5EF4-FFF2-40B4-BE49-F238E27FC236}">
                <a16:creationId xmlns:a16="http://schemas.microsoft.com/office/drawing/2014/main" id="{BA9865D0-2C9C-4B9A-B40F-06B358D3C807}"/>
              </a:ext>
            </a:extLst>
          </p:cNvPr>
          <p:cNvSpPr txBox="1"/>
          <p:nvPr/>
        </p:nvSpPr>
        <p:spPr>
          <a:xfrm>
            <a:off x="5911702" y="4869712"/>
            <a:ext cx="3240359" cy="923330"/>
          </a:xfrm>
          <a:prstGeom prst="rect">
            <a:avLst/>
          </a:prstGeom>
          <a:noFill/>
        </p:spPr>
        <p:txBody>
          <a:bodyPr wrap="square" rtlCol="0">
            <a:spAutoFit/>
          </a:bodyPr>
          <a:lstStyle/>
          <a:p>
            <a:r>
              <a:rPr lang="en-GB" dirty="0">
                <a:solidFill>
                  <a:srgbClr val="7030A0"/>
                </a:solidFill>
              </a:rPr>
              <a:t>123+32+12+6+27 = 200 cells</a:t>
            </a:r>
          </a:p>
          <a:p>
            <a:r>
              <a:rPr lang="en-GB" dirty="0">
                <a:solidFill>
                  <a:srgbClr val="7030A0"/>
                </a:solidFill>
              </a:rPr>
              <a:t>12/200= 0.06</a:t>
            </a:r>
          </a:p>
          <a:p>
            <a:r>
              <a:rPr lang="en-GB" dirty="0">
                <a:solidFill>
                  <a:srgbClr val="7030A0"/>
                </a:solidFill>
              </a:rPr>
              <a:t>0.06 x 24 = 1.44 hours</a:t>
            </a:r>
          </a:p>
        </p:txBody>
      </p:sp>
    </p:spTree>
    <p:extLst>
      <p:ext uri="{BB962C8B-B14F-4D97-AF65-F5344CB8AC3E}">
        <p14:creationId xmlns:p14="http://schemas.microsoft.com/office/powerpoint/2010/main" val="1453361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arn(inVertical)">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793B2-26D9-4ABF-B213-71A42B5112F4}"/>
              </a:ext>
            </a:extLst>
          </p:cNvPr>
          <p:cNvSpPr>
            <a:spLocks noGrp="1"/>
          </p:cNvSpPr>
          <p:nvPr>
            <p:ph type="title"/>
          </p:nvPr>
        </p:nvSpPr>
        <p:spPr>
          <a:xfrm>
            <a:off x="838200" y="365125"/>
            <a:ext cx="10515600" cy="507711"/>
          </a:xfrm>
        </p:spPr>
        <p:txBody>
          <a:bodyPr>
            <a:normAutofit fontScale="90000"/>
          </a:bodyPr>
          <a:lstStyle/>
          <a:p>
            <a:r>
              <a:rPr lang="en-GB" dirty="0"/>
              <a:t>Cancer </a:t>
            </a:r>
          </a:p>
        </p:txBody>
      </p:sp>
      <p:pic>
        <p:nvPicPr>
          <p:cNvPr id="4" name="Picture 3">
            <a:extLst>
              <a:ext uri="{FF2B5EF4-FFF2-40B4-BE49-F238E27FC236}">
                <a16:creationId xmlns:a16="http://schemas.microsoft.com/office/drawing/2014/main" id="{5730BF36-6189-40EF-8774-24B57B833E6B}"/>
              </a:ext>
            </a:extLst>
          </p:cNvPr>
          <p:cNvPicPr>
            <a:picLocks noChangeAspect="1"/>
          </p:cNvPicPr>
          <p:nvPr/>
        </p:nvPicPr>
        <p:blipFill>
          <a:blip r:embed="rId2"/>
          <a:stretch>
            <a:fillRect/>
          </a:stretch>
        </p:blipFill>
        <p:spPr>
          <a:xfrm>
            <a:off x="838200" y="1237831"/>
            <a:ext cx="10037618" cy="2224144"/>
          </a:xfrm>
          <a:prstGeom prst="rect">
            <a:avLst/>
          </a:prstGeom>
        </p:spPr>
      </p:pic>
    </p:spTree>
    <p:extLst>
      <p:ext uri="{BB962C8B-B14F-4D97-AF65-F5344CB8AC3E}">
        <p14:creationId xmlns:p14="http://schemas.microsoft.com/office/powerpoint/2010/main" val="8428091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81200" y="274638"/>
            <a:ext cx="8229600" cy="1143000"/>
          </a:xfrm>
        </p:spPr>
        <p:txBody>
          <a:bodyPr/>
          <a:lstStyle/>
          <a:p>
            <a:r>
              <a:rPr lang="en-GB" b="1" u="sng" dirty="0"/>
              <a:t>Cancer</a:t>
            </a:r>
          </a:p>
        </p:txBody>
      </p:sp>
      <p:sp>
        <p:nvSpPr>
          <p:cNvPr id="5" name="Content Placeholder 2"/>
          <p:cNvSpPr>
            <a:spLocks noGrp="1"/>
          </p:cNvSpPr>
          <p:nvPr>
            <p:ph idx="1"/>
          </p:nvPr>
        </p:nvSpPr>
        <p:spPr>
          <a:xfrm>
            <a:off x="1981200" y="1340769"/>
            <a:ext cx="8229600" cy="4525963"/>
          </a:xfrm>
        </p:spPr>
        <p:txBody>
          <a:bodyPr>
            <a:normAutofit/>
          </a:bodyPr>
          <a:lstStyle/>
          <a:p>
            <a:r>
              <a:rPr lang="en-GB" sz="2400" dirty="0"/>
              <a:t>Cancer is essentially the incorrect replication of DNA. It is the result of damage to the genes that control cell mitosis and the cell cycle.</a:t>
            </a:r>
          </a:p>
          <a:p>
            <a:r>
              <a:rPr lang="en-GB" sz="2400" dirty="0"/>
              <a:t>Results in uncontrolled cell growth, developing a tumour.</a:t>
            </a:r>
          </a:p>
        </p:txBody>
      </p:sp>
      <p:pic>
        <p:nvPicPr>
          <p:cNvPr id="7" name="Picture 2" descr="http://www.macmillan.org.uk/Images/Cancerinfo/Longdescriptions/Aboutcancer/Forming-a-tumour_2011_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866" y="3174684"/>
            <a:ext cx="6423670" cy="292063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12718810-EED3-4F09-8786-ABBF08E4C871}"/>
              </a:ext>
            </a:extLst>
          </p:cNvPr>
          <p:cNvSpPr/>
          <p:nvPr/>
        </p:nvSpPr>
        <p:spPr>
          <a:xfrm>
            <a:off x="7287490" y="3174684"/>
            <a:ext cx="3796145" cy="2540888"/>
          </a:xfrm>
          <a:prstGeom prst="rect">
            <a:avLst/>
          </a:prstGeom>
        </p:spPr>
        <p:txBody>
          <a:bodyPr wrap="square">
            <a:spAutoFit/>
          </a:bodyPr>
          <a:lstStyle/>
          <a:p>
            <a:pPr>
              <a:lnSpc>
                <a:spcPct val="150000"/>
              </a:lnSpc>
              <a:spcAft>
                <a:spcPts val="0"/>
              </a:spcAft>
            </a:pPr>
            <a:r>
              <a:rPr lang="en-GB" b="1" dirty="0">
                <a:latin typeface="Calibri" panose="020F0502020204030204" pitchFamily="34" charset="0"/>
                <a:ea typeface="Times New Roman" panose="02020603050405020304" pitchFamily="18" charset="0"/>
              </a:rPr>
              <a:t>Why are tumours damaging to the body?</a:t>
            </a:r>
          </a:p>
          <a:p>
            <a:pPr>
              <a:lnSpc>
                <a:spcPct val="150000"/>
              </a:lnSpc>
              <a:spcAft>
                <a:spcPts val="0"/>
              </a:spcAft>
            </a:pPr>
            <a:r>
              <a:rPr lang="en-US" dirty="0"/>
              <a:t>may damage organ concerned;</a:t>
            </a:r>
            <a:br>
              <a:rPr lang="en-US" dirty="0"/>
            </a:br>
            <a:r>
              <a:rPr lang="en-US" dirty="0"/>
              <a:t>may cause blockages / obstructions;</a:t>
            </a:r>
            <a:br>
              <a:rPr lang="en-US" dirty="0"/>
            </a:br>
            <a:r>
              <a:rPr lang="en-US" dirty="0"/>
              <a:t>may damage / exert pressure on other organs;</a:t>
            </a:r>
            <a:endParaRPr lang="en-GB"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89418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arn(inVertical)">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3752"/>
            <a:ext cx="8229600" cy="1143000"/>
          </a:xfrm>
        </p:spPr>
        <p:txBody>
          <a:bodyPr/>
          <a:lstStyle/>
          <a:p>
            <a:r>
              <a:rPr lang="en-GB" u="sng" dirty="0"/>
              <a:t>Cancer treatment</a:t>
            </a:r>
          </a:p>
        </p:txBody>
      </p:sp>
      <p:sp>
        <p:nvSpPr>
          <p:cNvPr id="4" name="TextBox 3"/>
          <p:cNvSpPr txBox="1"/>
          <p:nvPr/>
        </p:nvSpPr>
        <p:spPr>
          <a:xfrm>
            <a:off x="1991544" y="908720"/>
            <a:ext cx="8280920" cy="1569660"/>
          </a:xfrm>
          <a:prstGeom prst="rect">
            <a:avLst/>
          </a:prstGeom>
          <a:noFill/>
        </p:spPr>
        <p:txBody>
          <a:bodyPr wrap="square" rtlCol="0">
            <a:spAutoFit/>
          </a:bodyPr>
          <a:lstStyle/>
          <a:p>
            <a:r>
              <a:rPr lang="en-GB" sz="2400" dirty="0"/>
              <a:t>Cancer is often treated by blocking some part of the cell cycle.</a:t>
            </a:r>
          </a:p>
          <a:p>
            <a:endParaRPr lang="en-GB" sz="2400" dirty="0"/>
          </a:p>
          <a:p>
            <a:pPr marL="285750" indent="-285750">
              <a:buFont typeface="Arial" panose="020B0604020202020204" pitchFamily="34" charset="0"/>
              <a:buChar char="•"/>
            </a:pPr>
            <a:r>
              <a:rPr lang="en-GB" sz="2400" dirty="0"/>
              <a:t>Preventing DNA replication</a:t>
            </a:r>
          </a:p>
          <a:p>
            <a:pPr marL="285750" indent="-285750">
              <a:buFont typeface="Arial" panose="020B0604020202020204" pitchFamily="34" charset="0"/>
              <a:buChar char="•"/>
            </a:pPr>
            <a:r>
              <a:rPr lang="en-GB" sz="2400" dirty="0"/>
              <a:t>Inhibiting the metaphase by interfering with spindle formation</a:t>
            </a:r>
          </a:p>
        </p:txBody>
      </p:sp>
      <p:sp>
        <p:nvSpPr>
          <p:cNvPr id="5" name="TextBox 4"/>
          <p:cNvSpPr txBox="1"/>
          <p:nvPr/>
        </p:nvSpPr>
        <p:spPr>
          <a:xfrm>
            <a:off x="2513602" y="3140968"/>
            <a:ext cx="7236804" cy="2308324"/>
          </a:xfrm>
          <a:prstGeom prst="rect">
            <a:avLst/>
          </a:prstGeom>
          <a:solidFill>
            <a:schemeClr val="accent3">
              <a:lumMod val="40000"/>
              <a:lumOff val="60000"/>
            </a:schemeClr>
          </a:solidFill>
          <a:ln>
            <a:solidFill>
              <a:schemeClr val="tx1"/>
            </a:solidFill>
          </a:ln>
        </p:spPr>
        <p:txBody>
          <a:bodyPr wrap="square" rtlCol="0">
            <a:spAutoFit/>
          </a:bodyPr>
          <a:lstStyle/>
          <a:p>
            <a:r>
              <a:rPr lang="en-GB" sz="2400" b="1" u="sng" dirty="0">
                <a:solidFill>
                  <a:srgbClr val="FF0000"/>
                </a:solidFill>
              </a:rPr>
              <a:t>Problems</a:t>
            </a:r>
            <a:r>
              <a:rPr lang="en-GB" sz="2400" dirty="0"/>
              <a:t>:</a:t>
            </a:r>
          </a:p>
          <a:p>
            <a:pPr marL="285750" indent="-285750">
              <a:buFont typeface="Arial" panose="020B0604020202020204" pitchFamily="34" charset="0"/>
              <a:buChar char="•"/>
            </a:pPr>
            <a:r>
              <a:rPr lang="en-GB" sz="2400" dirty="0"/>
              <a:t>Drugs are most effective against rapidly dividing cells, but they also disrupt the cell cycle of healthy cells. </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Hair producing cells divide rapidly, explaining hair loss.</a:t>
            </a:r>
          </a:p>
        </p:txBody>
      </p:sp>
    </p:spTree>
    <p:extLst>
      <p:ext uri="{BB962C8B-B14F-4D97-AF65-F5344CB8AC3E}">
        <p14:creationId xmlns:p14="http://schemas.microsoft.com/office/powerpoint/2010/main" val="3144669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barn(inVertical)">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barn(inVertical)">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barn(inVertical)">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barn(inVertical)">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19326"/>
            <a:ext cx="4812050" cy="4133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a:extLst>
              <a:ext uri="{FF2B5EF4-FFF2-40B4-BE49-F238E27FC236}">
                <a16:creationId xmlns:a16="http://schemas.microsoft.com/office/drawing/2014/main" id="{ABB50AE8-0A51-4F1F-85E7-2D580BAB6E27}"/>
              </a:ext>
            </a:extLst>
          </p:cNvPr>
          <p:cNvSpPr/>
          <p:nvPr/>
        </p:nvSpPr>
        <p:spPr>
          <a:xfrm>
            <a:off x="5791200" y="343655"/>
            <a:ext cx="6096000" cy="4766946"/>
          </a:xfrm>
          <a:prstGeom prst="rect">
            <a:avLst/>
          </a:prstGeom>
        </p:spPr>
        <p:txBody>
          <a:bodyPr>
            <a:spAutoFit/>
          </a:bodyPr>
          <a:lstStyle/>
          <a:p>
            <a:pPr>
              <a:spcBef>
                <a:spcPts val="1200"/>
              </a:spcBef>
              <a:spcAft>
                <a:spcPts val="0"/>
              </a:spcAft>
            </a:pPr>
            <a:r>
              <a:rPr lang="en-GB" dirty="0">
                <a:solidFill>
                  <a:srgbClr val="222222"/>
                </a:solidFill>
                <a:latin typeface="Calibri" panose="020F0502020204030204" pitchFamily="34" charset="0"/>
                <a:ea typeface="Times New Roman" panose="02020603050405020304" pitchFamily="18" charset="0"/>
              </a:rPr>
              <a:t>It would be possible to kill more cancer cells by administering the drug more frequently or giving a larger dose. Suggest why</a:t>
            </a:r>
            <a:endParaRPr lang="en-GB" dirty="0">
              <a:latin typeface="Times New Roman" panose="02020603050405020304" pitchFamily="18" charset="0"/>
              <a:ea typeface="Times New Roman" panose="02020603050405020304" pitchFamily="18" charset="0"/>
            </a:endParaRPr>
          </a:p>
          <a:p>
            <a:pPr>
              <a:spcBef>
                <a:spcPts val="1200"/>
              </a:spcBef>
              <a:spcAft>
                <a:spcPts val="0"/>
              </a:spcAft>
            </a:pPr>
            <a:r>
              <a:rPr lang="en-GB" dirty="0">
                <a:solidFill>
                  <a:srgbClr val="222222"/>
                </a:solidFill>
                <a:latin typeface="Calibri" panose="020F0502020204030204" pitchFamily="34" charset="0"/>
                <a:ea typeface="Times New Roman" panose="02020603050405020304" pitchFamily="18" charset="0"/>
              </a:rPr>
              <a:t>The drug was not given more frequently</a:t>
            </a:r>
            <a:endParaRPr lang="en-GB" dirty="0">
              <a:latin typeface="Times New Roman" panose="02020603050405020304" pitchFamily="18" charset="0"/>
              <a:ea typeface="Times New Roman" panose="02020603050405020304" pitchFamily="18" charset="0"/>
            </a:endParaRPr>
          </a:p>
          <a:p>
            <a:pPr>
              <a:lnSpc>
                <a:spcPct val="150000"/>
              </a:lnSpc>
              <a:spcAft>
                <a:spcPts val="0"/>
              </a:spcAft>
            </a:pPr>
            <a:endParaRPr lang="en-GB" dirty="0">
              <a:solidFill>
                <a:srgbClr val="222222"/>
              </a:solidFill>
              <a:latin typeface="Calibri" panose="020F0502020204030204" pitchFamily="34" charset="0"/>
              <a:ea typeface="Times New Roman" panose="02020603050405020304" pitchFamily="18" charset="0"/>
            </a:endParaRPr>
          </a:p>
          <a:p>
            <a:pPr>
              <a:lnSpc>
                <a:spcPct val="150000"/>
              </a:lnSpc>
              <a:spcAft>
                <a:spcPts val="0"/>
              </a:spcAft>
            </a:pPr>
            <a:endParaRPr lang="en-GB" dirty="0">
              <a:solidFill>
                <a:srgbClr val="222222"/>
              </a:solidFill>
              <a:latin typeface="Calibri" panose="020F0502020204030204" pitchFamily="34" charset="0"/>
              <a:ea typeface="Times New Roman" panose="02020603050405020304" pitchFamily="18" charset="0"/>
            </a:endParaRPr>
          </a:p>
          <a:p>
            <a:pPr>
              <a:lnSpc>
                <a:spcPct val="150000"/>
              </a:lnSpc>
              <a:spcAft>
                <a:spcPts val="0"/>
              </a:spcAft>
            </a:pPr>
            <a:endParaRPr lang="en-GB" dirty="0">
              <a:solidFill>
                <a:srgbClr val="222222"/>
              </a:solidFill>
              <a:latin typeface="Calibri" panose="020F0502020204030204" pitchFamily="34" charset="0"/>
              <a:ea typeface="Times New Roman" panose="02020603050405020304" pitchFamily="18" charset="0"/>
            </a:endParaRPr>
          </a:p>
          <a:p>
            <a:pPr>
              <a:lnSpc>
                <a:spcPct val="150000"/>
              </a:lnSpc>
              <a:spcAft>
                <a:spcPts val="0"/>
              </a:spcAft>
            </a:pPr>
            <a:endParaRPr lang="en-GB" dirty="0">
              <a:solidFill>
                <a:srgbClr val="222222"/>
              </a:solidFill>
              <a:latin typeface="Calibri" panose="020F0502020204030204" pitchFamily="34" charset="0"/>
              <a:ea typeface="Times New Roman" panose="02020603050405020304" pitchFamily="18" charset="0"/>
            </a:endParaRPr>
          </a:p>
          <a:p>
            <a:pPr>
              <a:lnSpc>
                <a:spcPct val="150000"/>
              </a:lnSpc>
              <a:spcAft>
                <a:spcPts val="0"/>
              </a:spcAft>
            </a:pPr>
            <a:r>
              <a:rPr lang="en-GB" dirty="0">
                <a:solidFill>
                  <a:srgbClr val="222222"/>
                </a:solidFill>
                <a:latin typeface="Calibri" panose="020F0502020204030204" pitchFamily="34" charset="0"/>
                <a:ea typeface="Times New Roman" panose="02020603050405020304" pitchFamily="18" charset="0"/>
              </a:rPr>
              <a:t>The dose of the drug was not increased</a:t>
            </a:r>
          </a:p>
          <a:p>
            <a:pPr>
              <a:lnSpc>
                <a:spcPct val="150000"/>
              </a:lnSpc>
              <a:spcAft>
                <a:spcPts val="0"/>
              </a:spcAft>
            </a:pPr>
            <a:endParaRPr lang="en-GB" dirty="0">
              <a:solidFill>
                <a:srgbClr val="222222"/>
              </a:solidFill>
              <a:latin typeface="Calibri" panose="020F0502020204030204" pitchFamily="34" charset="0"/>
              <a:ea typeface="Times New Roman" panose="02020603050405020304" pitchFamily="18" charset="0"/>
            </a:endParaRPr>
          </a:p>
          <a:p>
            <a:pPr>
              <a:lnSpc>
                <a:spcPct val="150000"/>
              </a:lnSpc>
              <a:spcAft>
                <a:spcPts val="0"/>
              </a:spcAft>
            </a:pPr>
            <a:endParaRPr lang="en-GB" dirty="0">
              <a:solidFill>
                <a:srgbClr val="222222"/>
              </a:solidFill>
              <a:latin typeface="Calibri" panose="020F0502020204030204" pitchFamily="34" charset="0"/>
              <a:ea typeface="Times New Roman" panose="02020603050405020304" pitchFamily="18" charset="0"/>
            </a:endParaRPr>
          </a:p>
          <a:p>
            <a:pPr>
              <a:lnSpc>
                <a:spcPct val="150000"/>
              </a:lnSpc>
              <a:spcAft>
                <a:spcPts val="0"/>
              </a:spcAft>
            </a:pPr>
            <a:endParaRPr lang="en-GB" dirty="0">
              <a:solidFill>
                <a:srgbClr val="222222"/>
              </a:solidFill>
              <a:latin typeface="Calibri" panose="020F0502020204030204" pitchFamily="34" charset="0"/>
              <a:ea typeface="Times New Roman" panose="02020603050405020304" pitchFamily="18" charset="0"/>
            </a:endParaRPr>
          </a:p>
          <a:p>
            <a:pPr>
              <a:lnSpc>
                <a:spcPct val="150000"/>
              </a:lnSpc>
              <a:spcAft>
                <a:spcPts val="0"/>
              </a:spcAft>
            </a:pPr>
            <a:endParaRPr lang="en-GB" dirty="0">
              <a:latin typeface="Times New Roman" panose="02020603050405020304" pitchFamily="18" charset="0"/>
              <a:ea typeface="Times New Roman" panose="02020603050405020304" pitchFamily="18" charset="0"/>
            </a:endParaRPr>
          </a:p>
        </p:txBody>
      </p:sp>
      <p:sp>
        <p:nvSpPr>
          <p:cNvPr id="3" name="TextBox 2">
            <a:extLst>
              <a:ext uri="{FF2B5EF4-FFF2-40B4-BE49-F238E27FC236}">
                <a16:creationId xmlns:a16="http://schemas.microsoft.com/office/drawing/2014/main" id="{81C6F836-C847-4375-9241-8B6667B7750F}"/>
              </a:ext>
            </a:extLst>
          </p:cNvPr>
          <p:cNvSpPr txBox="1"/>
          <p:nvPr/>
        </p:nvSpPr>
        <p:spPr>
          <a:xfrm>
            <a:off x="5791200" y="1478101"/>
            <a:ext cx="5741582" cy="1477328"/>
          </a:xfrm>
          <a:prstGeom prst="rect">
            <a:avLst/>
          </a:prstGeom>
          <a:noFill/>
        </p:spPr>
        <p:txBody>
          <a:bodyPr wrap="square" rtlCol="0">
            <a:spAutoFit/>
          </a:bodyPr>
          <a:lstStyle/>
          <a:p>
            <a:r>
              <a:rPr lang="en-GB" dirty="0">
                <a:solidFill>
                  <a:srgbClr val="7030A0"/>
                </a:solidFill>
              </a:rPr>
              <a:t>If frequency was increased healthy cells would not have time to increase numbers to near normal between treatments;</a:t>
            </a:r>
          </a:p>
          <a:p>
            <a:r>
              <a:rPr lang="en-GB" dirty="0">
                <a:solidFill>
                  <a:srgbClr val="7030A0"/>
                </a:solidFill>
              </a:rPr>
              <a:t>Healthy cell count would become too low and patient may die.</a:t>
            </a:r>
          </a:p>
        </p:txBody>
      </p:sp>
      <p:sp>
        <p:nvSpPr>
          <p:cNvPr id="5" name="TextBox 4">
            <a:extLst>
              <a:ext uri="{FF2B5EF4-FFF2-40B4-BE49-F238E27FC236}">
                <a16:creationId xmlns:a16="http://schemas.microsoft.com/office/drawing/2014/main" id="{36C89923-7A69-42CB-9CD9-BFB0193AC63A}"/>
              </a:ext>
            </a:extLst>
          </p:cNvPr>
          <p:cNvSpPr txBox="1"/>
          <p:nvPr/>
        </p:nvSpPr>
        <p:spPr>
          <a:xfrm>
            <a:off x="5791200" y="3507467"/>
            <a:ext cx="5837275" cy="923330"/>
          </a:xfrm>
          <a:prstGeom prst="rect">
            <a:avLst/>
          </a:prstGeom>
          <a:noFill/>
        </p:spPr>
        <p:txBody>
          <a:bodyPr wrap="square" rtlCol="0">
            <a:spAutoFit/>
          </a:bodyPr>
          <a:lstStyle/>
          <a:p>
            <a:r>
              <a:rPr lang="en-GB" dirty="0">
                <a:solidFill>
                  <a:srgbClr val="7030A0"/>
                </a:solidFill>
              </a:rPr>
              <a:t>Increased dose would kill too many healthy cells each treatment,</a:t>
            </a:r>
          </a:p>
          <a:p>
            <a:r>
              <a:rPr lang="en-GB" dirty="0">
                <a:solidFill>
                  <a:srgbClr val="7030A0"/>
                </a:solidFill>
              </a:rPr>
              <a:t>Healthy cell count would be too low and patient may die. </a:t>
            </a:r>
          </a:p>
        </p:txBody>
      </p:sp>
    </p:spTree>
    <p:extLst>
      <p:ext uri="{BB962C8B-B14F-4D97-AF65-F5344CB8AC3E}">
        <p14:creationId xmlns:p14="http://schemas.microsoft.com/office/powerpoint/2010/main" val="3953687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6114CF-4730-F542-BB97-3FCEDCBC7F24}"/>
              </a:ext>
            </a:extLst>
          </p:cNvPr>
          <p:cNvSpPr>
            <a:spLocks noGrp="1"/>
          </p:cNvSpPr>
          <p:nvPr>
            <p:ph idx="1"/>
          </p:nvPr>
        </p:nvSpPr>
        <p:spPr>
          <a:xfrm>
            <a:off x="5959736" y="526785"/>
            <a:ext cx="5878158" cy="5804430"/>
          </a:xfrm>
        </p:spPr>
        <p:txBody>
          <a:bodyPr>
            <a:normAutofit/>
          </a:bodyPr>
          <a:lstStyle/>
          <a:p>
            <a:pPr marL="0" indent="0">
              <a:buNone/>
            </a:pPr>
            <a:r>
              <a:rPr lang="en-GB" sz="1200" b="1" dirty="0">
                <a:solidFill>
                  <a:srgbClr val="FF0000"/>
                </a:solidFill>
              </a:rPr>
              <a:t>Q1.</a:t>
            </a:r>
            <a:endParaRPr lang="en-GB" sz="1200" dirty="0">
              <a:solidFill>
                <a:srgbClr val="FF0000"/>
              </a:solidFill>
            </a:endParaRPr>
          </a:p>
          <a:p>
            <a:pPr marL="0" indent="0">
              <a:buNone/>
            </a:pPr>
            <a:r>
              <a:rPr lang="en-GB" sz="1200" dirty="0">
                <a:solidFill>
                  <a:srgbClr val="FF0000"/>
                </a:solidFill>
              </a:rPr>
              <a:t>(a)     (</a:t>
            </a:r>
            <a:r>
              <a:rPr lang="en-GB" sz="1200" dirty="0" err="1">
                <a:solidFill>
                  <a:srgbClr val="FF0000"/>
                </a:solidFill>
              </a:rPr>
              <a:t>i</a:t>
            </a:r>
            <a:r>
              <a:rPr lang="en-GB" sz="1200" dirty="0">
                <a:solidFill>
                  <a:srgbClr val="FF0000"/>
                </a:solidFill>
              </a:rPr>
              <a:t>)      Cells are in interphase;</a:t>
            </a:r>
          </a:p>
          <a:p>
            <a:pPr marL="0" indent="0">
              <a:buNone/>
            </a:pPr>
            <a:r>
              <a:rPr lang="en-GB" sz="1200" i="1" dirty="0">
                <a:solidFill>
                  <a:srgbClr val="FF0000"/>
                </a:solidFill>
              </a:rPr>
              <a:t>Accept G phase / S phase.</a:t>
            </a:r>
            <a:endParaRPr lang="en-GB" sz="1200" dirty="0">
              <a:solidFill>
                <a:srgbClr val="FF0000"/>
              </a:solidFill>
            </a:endParaRPr>
          </a:p>
          <a:p>
            <a:pPr marL="0" indent="0" algn="r">
              <a:buNone/>
            </a:pPr>
            <a:r>
              <a:rPr lang="en-GB" sz="1200" b="1" dirty="0">
                <a:solidFill>
                  <a:srgbClr val="FF0000"/>
                </a:solidFill>
              </a:rPr>
              <a:t>1</a:t>
            </a:r>
            <a:endParaRPr lang="en-GB" sz="1200" dirty="0">
              <a:solidFill>
                <a:srgbClr val="FF0000"/>
              </a:solidFill>
            </a:endParaRPr>
          </a:p>
          <a:p>
            <a:pPr marL="0" indent="0">
              <a:buNone/>
            </a:pPr>
            <a:r>
              <a:rPr lang="en-GB" sz="1200" dirty="0">
                <a:solidFill>
                  <a:srgbClr val="FF0000"/>
                </a:solidFill>
              </a:rPr>
              <a:t>(ii)     Cells undergoing mitosis / in telophase / cytokinesis;</a:t>
            </a:r>
          </a:p>
          <a:p>
            <a:pPr marL="0" indent="0">
              <a:buNone/>
            </a:pPr>
            <a:r>
              <a:rPr lang="en-GB" sz="1200" i="1" dirty="0">
                <a:solidFill>
                  <a:srgbClr val="FF0000"/>
                </a:solidFill>
              </a:rPr>
              <a:t>Accept all named stages but reject prophase, metaphase or anaphase on their own.</a:t>
            </a:r>
            <a:endParaRPr lang="en-GB" sz="1200" dirty="0">
              <a:solidFill>
                <a:srgbClr val="FF0000"/>
              </a:solidFill>
            </a:endParaRPr>
          </a:p>
          <a:p>
            <a:pPr marL="0" indent="0" algn="r">
              <a:buNone/>
            </a:pPr>
            <a:r>
              <a:rPr lang="en-GB" sz="1200" b="1" dirty="0">
                <a:solidFill>
                  <a:srgbClr val="FF0000"/>
                </a:solidFill>
              </a:rPr>
              <a:t>1</a:t>
            </a:r>
            <a:endParaRPr lang="en-GB" sz="1200" dirty="0">
              <a:solidFill>
                <a:srgbClr val="FF0000"/>
              </a:solidFill>
            </a:endParaRPr>
          </a:p>
          <a:p>
            <a:pPr marL="0" indent="0">
              <a:buNone/>
            </a:pPr>
            <a:r>
              <a:rPr lang="en-GB" sz="1200" dirty="0">
                <a:solidFill>
                  <a:srgbClr val="FF0000"/>
                </a:solidFill>
              </a:rPr>
              <a:t>(b)     1.      3 hours;</a:t>
            </a:r>
          </a:p>
          <a:p>
            <a:pPr marL="0" indent="0">
              <a:buNone/>
            </a:pPr>
            <a:r>
              <a:rPr lang="en-GB" sz="1200" dirty="0">
                <a:solidFill>
                  <a:srgbClr val="FF0000"/>
                </a:solidFill>
              </a:rPr>
              <a:t>2.      Time between beginnings / endings DNA replication / Increases / levelling outs of DNA concentration / for shape (of curve for replication) to be repeated;</a:t>
            </a:r>
          </a:p>
          <a:p>
            <a:pPr marL="0" indent="0">
              <a:buNone/>
            </a:pPr>
            <a:r>
              <a:rPr lang="en-GB" sz="1200" dirty="0">
                <a:solidFill>
                  <a:srgbClr val="FF0000"/>
                </a:solidFill>
              </a:rPr>
              <a:t>3.      (DNA) replication takes place once per cell cycle;</a:t>
            </a:r>
          </a:p>
          <a:p>
            <a:pPr marL="0" indent="0">
              <a:buNone/>
            </a:pPr>
            <a:r>
              <a:rPr lang="en-GB" sz="1200" i="1" dirty="0">
                <a:solidFill>
                  <a:srgbClr val="FF0000"/>
                </a:solidFill>
              </a:rPr>
              <a:t>Allow close approximation where candidate attempts to be more accurate.</a:t>
            </a:r>
            <a:endParaRPr lang="en-GB" sz="1200" dirty="0">
              <a:solidFill>
                <a:srgbClr val="FF0000"/>
              </a:solidFill>
            </a:endParaRPr>
          </a:p>
          <a:p>
            <a:pPr marL="0" indent="0">
              <a:buNone/>
            </a:pPr>
            <a:r>
              <a:rPr lang="en-GB" sz="1200" i="1" dirty="0">
                <a:solidFill>
                  <a:srgbClr val="FF0000"/>
                </a:solidFill>
              </a:rPr>
              <a:t>Principle</a:t>
            </a:r>
            <a:br>
              <a:rPr lang="en-GB" sz="1200" i="1" dirty="0">
                <a:solidFill>
                  <a:srgbClr val="FF0000"/>
                </a:solidFill>
              </a:rPr>
            </a:br>
            <a:r>
              <a:rPr lang="en-GB" sz="1200" i="1" dirty="0">
                <a:solidFill>
                  <a:srgbClr val="FF0000"/>
                </a:solidFill>
              </a:rPr>
              <a:t>What is shown on the graph</a:t>
            </a:r>
            <a:endParaRPr lang="en-GB" sz="1200" dirty="0">
              <a:solidFill>
                <a:srgbClr val="FF0000"/>
              </a:solidFill>
            </a:endParaRPr>
          </a:p>
          <a:p>
            <a:pPr marL="0" indent="0" algn="r">
              <a:buNone/>
            </a:pPr>
            <a:r>
              <a:rPr lang="en-GB" sz="1200" b="1" dirty="0">
                <a:solidFill>
                  <a:srgbClr val="FF0000"/>
                </a:solidFill>
              </a:rPr>
              <a:t>3</a:t>
            </a:r>
            <a:endParaRPr lang="en-GB" sz="1200" dirty="0">
              <a:solidFill>
                <a:srgbClr val="FF0000"/>
              </a:solidFill>
            </a:endParaRPr>
          </a:p>
          <a:p>
            <a:pPr marL="0" indent="0" algn="r">
              <a:buNone/>
            </a:pPr>
            <a:r>
              <a:rPr lang="en-GB" sz="1200" b="1" dirty="0">
                <a:solidFill>
                  <a:srgbClr val="FF0000"/>
                </a:solidFill>
              </a:rPr>
              <a:t>[5]</a:t>
            </a:r>
            <a:endParaRPr lang="en-GB" sz="1200" dirty="0">
              <a:solidFill>
                <a:srgbClr val="FF0000"/>
              </a:solidFill>
            </a:endParaRPr>
          </a:p>
        </p:txBody>
      </p:sp>
      <p:pic>
        <p:nvPicPr>
          <p:cNvPr id="2" name="Picture 1">
            <a:extLst>
              <a:ext uri="{FF2B5EF4-FFF2-40B4-BE49-F238E27FC236}">
                <a16:creationId xmlns:a16="http://schemas.microsoft.com/office/drawing/2014/main" id="{18D1A5E5-1E5A-4543-9DDE-358E83854752}"/>
              </a:ext>
            </a:extLst>
          </p:cNvPr>
          <p:cNvPicPr>
            <a:picLocks noChangeAspect="1"/>
          </p:cNvPicPr>
          <p:nvPr/>
        </p:nvPicPr>
        <p:blipFill>
          <a:blip r:embed="rId2"/>
          <a:stretch>
            <a:fillRect/>
          </a:stretch>
        </p:blipFill>
        <p:spPr>
          <a:xfrm>
            <a:off x="529926" y="138112"/>
            <a:ext cx="5086350" cy="6581775"/>
          </a:xfrm>
          <a:prstGeom prst="rect">
            <a:avLst/>
          </a:prstGeom>
        </p:spPr>
      </p:pic>
    </p:spTree>
    <p:extLst>
      <p:ext uri="{BB962C8B-B14F-4D97-AF65-F5344CB8AC3E}">
        <p14:creationId xmlns:p14="http://schemas.microsoft.com/office/powerpoint/2010/main" val="466614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3FB6BE-8D83-2B46-B22D-33CC5ABB5BBA}"/>
              </a:ext>
            </a:extLst>
          </p:cNvPr>
          <p:cNvSpPr>
            <a:spLocks noGrp="1"/>
          </p:cNvSpPr>
          <p:nvPr>
            <p:ph idx="1"/>
          </p:nvPr>
        </p:nvSpPr>
        <p:spPr>
          <a:xfrm>
            <a:off x="7637928" y="474133"/>
            <a:ext cx="3715871" cy="5702830"/>
          </a:xfrm>
        </p:spPr>
        <p:txBody>
          <a:bodyPr>
            <a:normAutofit/>
          </a:bodyPr>
          <a:lstStyle/>
          <a:p>
            <a:pPr marL="0" indent="0">
              <a:buNone/>
            </a:pPr>
            <a:r>
              <a:rPr lang="en-GB" sz="1200" b="1" dirty="0">
                <a:solidFill>
                  <a:srgbClr val="FF0000"/>
                </a:solidFill>
              </a:rPr>
              <a:t>Q2.</a:t>
            </a:r>
            <a:endParaRPr lang="en-GB" sz="1200" dirty="0">
              <a:solidFill>
                <a:srgbClr val="FF0000"/>
              </a:solidFill>
            </a:endParaRPr>
          </a:p>
          <a:p>
            <a:pPr marL="0" indent="0">
              <a:buNone/>
            </a:pPr>
            <a:r>
              <a:rPr lang="en-GB" sz="1200" dirty="0">
                <a:solidFill>
                  <a:srgbClr val="FF0000"/>
                </a:solidFill>
              </a:rPr>
              <a:t>(a)     (</a:t>
            </a:r>
            <a:r>
              <a:rPr lang="en-GB" sz="1200" dirty="0" err="1">
                <a:solidFill>
                  <a:srgbClr val="FF0000"/>
                </a:solidFill>
              </a:rPr>
              <a:t>i</a:t>
            </a:r>
            <a:r>
              <a:rPr lang="en-GB" sz="1200" dirty="0">
                <a:solidFill>
                  <a:srgbClr val="FF0000"/>
                </a:solidFill>
              </a:rPr>
              <a:t>)      Spindle formed / chromosome / centromere / chromatids</a:t>
            </a:r>
            <a:br>
              <a:rPr lang="en-GB" sz="1200" dirty="0">
                <a:solidFill>
                  <a:srgbClr val="FF0000"/>
                </a:solidFill>
              </a:rPr>
            </a:br>
            <a:r>
              <a:rPr lang="en-GB" sz="1200" dirty="0">
                <a:solidFill>
                  <a:srgbClr val="FF0000"/>
                </a:solidFill>
              </a:rPr>
              <a:t>attaches to spindle;</a:t>
            </a:r>
          </a:p>
          <a:p>
            <a:pPr marL="0" indent="0">
              <a:buNone/>
            </a:pPr>
            <a:r>
              <a:rPr lang="en-GB" sz="1200" dirty="0">
                <a:solidFill>
                  <a:srgbClr val="FF0000"/>
                </a:solidFill>
              </a:rPr>
              <a:t>Chromosomes / chromatids line up / move to middle / equator</a:t>
            </a:r>
            <a:br>
              <a:rPr lang="en-GB" sz="1200" dirty="0">
                <a:solidFill>
                  <a:srgbClr val="FF0000"/>
                </a:solidFill>
              </a:rPr>
            </a:br>
            <a:r>
              <a:rPr lang="en-GB" sz="1200" dirty="0">
                <a:solidFill>
                  <a:srgbClr val="FF0000"/>
                </a:solidFill>
              </a:rPr>
              <a:t>(of cell);</a:t>
            </a:r>
          </a:p>
          <a:p>
            <a:pPr marL="0" indent="0">
              <a:buNone/>
            </a:pPr>
            <a:r>
              <a:rPr lang="en-GB" sz="1200" i="1" dirty="0">
                <a:solidFill>
                  <a:srgbClr val="FF0000"/>
                </a:solidFill>
              </a:rPr>
              <a:t>Do not award second mark for answers referring to chromosomes ‘pairing up’.</a:t>
            </a:r>
            <a:endParaRPr lang="en-GB" sz="1200" dirty="0">
              <a:solidFill>
                <a:srgbClr val="FF0000"/>
              </a:solidFill>
            </a:endParaRPr>
          </a:p>
          <a:p>
            <a:pPr marL="0" indent="0">
              <a:buNone/>
            </a:pPr>
            <a:r>
              <a:rPr lang="en-GB" sz="1200" i="1" dirty="0">
                <a:solidFill>
                  <a:srgbClr val="FF0000"/>
                </a:solidFill>
              </a:rPr>
              <a:t>Ignore reference to homologous chromosomes unless context suggests pairing which negates second mark.</a:t>
            </a:r>
            <a:endParaRPr lang="en-GB" sz="1200" dirty="0">
              <a:solidFill>
                <a:srgbClr val="FF0000"/>
              </a:solidFill>
            </a:endParaRPr>
          </a:p>
          <a:p>
            <a:pPr marL="0" indent="0">
              <a:buNone/>
            </a:pPr>
            <a:r>
              <a:rPr lang="en-GB" sz="1200" i="1" dirty="0">
                <a:solidFill>
                  <a:srgbClr val="FF0000"/>
                </a:solidFill>
              </a:rPr>
              <a:t>Neutral: Details on nuclear membrane.</a:t>
            </a:r>
            <a:endParaRPr lang="en-GB" sz="1200" dirty="0">
              <a:solidFill>
                <a:srgbClr val="FF0000"/>
              </a:solidFill>
            </a:endParaRPr>
          </a:p>
          <a:p>
            <a:pPr marL="0" indent="0">
              <a:buNone/>
            </a:pPr>
            <a:r>
              <a:rPr lang="en-GB" sz="1200" i="1" dirty="0">
                <a:solidFill>
                  <a:srgbClr val="FF0000"/>
                </a:solidFill>
              </a:rPr>
              <a:t>Accept: Diagram for second marking point.</a:t>
            </a:r>
            <a:endParaRPr lang="en-GB" sz="1200" dirty="0">
              <a:solidFill>
                <a:srgbClr val="FF0000"/>
              </a:solidFill>
            </a:endParaRPr>
          </a:p>
          <a:p>
            <a:pPr marL="0" indent="0" algn="r">
              <a:buNone/>
            </a:pPr>
            <a:r>
              <a:rPr lang="en-GB" sz="1200" b="1" dirty="0">
                <a:solidFill>
                  <a:srgbClr val="FF0000"/>
                </a:solidFill>
              </a:rPr>
              <a:t>2</a:t>
            </a:r>
            <a:endParaRPr lang="en-GB" sz="1200" dirty="0">
              <a:solidFill>
                <a:srgbClr val="FF0000"/>
              </a:solidFill>
            </a:endParaRPr>
          </a:p>
          <a:p>
            <a:pPr marL="0" indent="0">
              <a:buNone/>
            </a:pPr>
            <a:r>
              <a:rPr lang="en-GB" sz="1200" dirty="0">
                <a:solidFill>
                  <a:srgbClr val="FF0000"/>
                </a:solidFill>
              </a:rPr>
              <a:t>(ii)     Chromosome / centromere splits / chromatids / ‘chromosomes’ separate / pulled apart;</a:t>
            </a:r>
          </a:p>
          <a:p>
            <a:pPr marL="0" indent="0">
              <a:buNone/>
            </a:pPr>
            <a:r>
              <a:rPr lang="en-GB" sz="1200" dirty="0">
                <a:solidFill>
                  <a:srgbClr val="FF0000"/>
                </a:solidFill>
              </a:rPr>
              <a:t>To (opposite) sides / poles / centrioles (of cell);</a:t>
            </a:r>
          </a:p>
          <a:p>
            <a:pPr marL="0" indent="0">
              <a:buNone/>
            </a:pPr>
            <a:r>
              <a:rPr lang="en-GB" sz="1200" i="1" dirty="0">
                <a:solidFill>
                  <a:srgbClr val="FF0000"/>
                </a:solidFill>
              </a:rPr>
              <a:t>Reject: Homologous chromosomes separate for first marking point.</a:t>
            </a:r>
            <a:endParaRPr lang="en-GB" sz="1200" dirty="0">
              <a:solidFill>
                <a:srgbClr val="FF0000"/>
              </a:solidFill>
            </a:endParaRPr>
          </a:p>
          <a:p>
            <a:pPr marL="0" indent="0">
              <a:buNone/>
            </a:pPr>
            <a:r>
              <a:rPr lang="en-GB" sz="1200" i="1" dirty="0">
                <a:solidFill>
                  <a:srgbClr val="FF0000"/>
                </a:solidFill>
              </a:rPr>
              <a:t>Accept: Diagram for second marking point.</a:t>
            </a:r>
            <a:endParaRPr lang="en-GB" sz="1200" dirty="0">
              <a:solidFill>
                <a:srgbClr val="FF0000"/>
              </a:solidFill>
            </a:endParaRPr>
          </a:p>
          <a:p>
            <a:pPr marL="0" indent="0">
              <a:buNone/>
            </a:pPr>
            <a:r>
              <a:rPr lang="en-GB" sz="1200" i="1" dirty="0">
                <a:solidFill>
                  <a:srgbClr val="FF0000"/>
                </a:solidFill>
              </a:rPr>
              <a:t>Chromatids / ‘chromosomes’ move to poles / sides / centrioles = 2 marks.</a:t>
            </a:r>
            <a:endParaRPr lang="en-GB" sz="1200" dirty="0">
              <a:solidFill>
                <a:srgbClr val="FF0000"/>
              </a:solidFill>
            </a:endParaRPr>
          </a:p>
          <a:p>
            <a:pPr marL="0" indent="0" algn="r">
              <a:buNone/>
            </a:pPr>
            <a:r>
              <a:rPr lang="en-GB" sz="1200" b="1" dirty="0">
                <a:solidFill>
                  <a:srgbClr val="FF0000"/>
                </a:solidFill>
              </a:rPr>
              <a:t>2</a:t>
            </a:r>
            <a:endParaRPr lang="en-GB" sz="1200" dirty="0">
              <a:solidFill>
                <a:srgbClr val="FF0000"/>
              </a:solidFill>
            </a:endParaRPr>
          </a:p>
          <a:p>
            <a:endParaRPr lang="en-US" dirty="0"/>
          </a:p>
        </p:txBody>
      </p:sp>
      <p:pic>
        <p:nvPicPr>
          <p:cNvPr id="2" name="Picture 1">
            <a:extLst>
              <a:ext uri="{FF2B5EF4-FFF2-40B4-BE49-F238E27FC236}">
                <a16:creationId xmlns:a16="http://schemas.microsoft.com/office/drawing/2014/main" id="{2E0562F7-83FC-42D6-90E3-83F9C042964D}"/>
              </a:ext>
            </a:extLst>
          </p:cNvPr>
          <p:cNvPicPr>
            <a:picLocks noChangeAspect="1"/>
          </p:cNvPicPr>
          <p:nvPr/>
        </p:nvPicPr>
        <p:blipFill>
          <a:blip r:embed="rId2"/>
          <a:stretch>
            <a:fillRect/>
          </a:stretch>
        </p:blipFill>
        <p:spPr>
          <a:xfrm>
            <a:off x="147973" y="79169"/>
            <a:ext cx="5948027" cy="6472502"/>
          </a:xfrm>
          <a:prstGeom prst="rect">
            <a:avLst/>
          </a:prstGeom>
        </p:spPr>
      </p:pic>
    </p:spTree>
    <p:extLst>
      <p:ext uri="{BB962C8B-B14F-4D97-AF65-F5344CB8AC3E}">
        <p14:creationId xmlns:p14="http://schemas.microsoft.com/office/powerpoint/2010/main" val="1398688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944AC1-C0DD-8A4B-BD03-4BBA6AD81282}"/>
              </a:ext>
            </a:extLst>
          </p:cNvPr>
          <p:cNvSpPr>
            <a:spLocks noGrp="1"/>
          </p:cNvSpPr>
          <p:nvPr>
            <p:ph idx="1"/>
          </p:nvPr>
        </p:nvSpPr>
        <p:spPr>
          <a:xfrm>
            <a:off x="8616874" y="440267"/>
            <a:ext cx="2736925" cy="5736696"/>
          </a:xfrm>
        </p:spPr>
        <p:txBody>
          <a:bodyPr/>
          <a:lstStyle/>
          <a:p>
            <a:pPr marL="0" indent="0">
              <a:buNone/>
            </a:pPr>
            <a:r>
              <a:rPr lang="en-GB" sz="1200" dirty="0">
                <a:solidFill>
                  <a:srgbClr val="FF0000"/>
                </a:solidFill>
              </a:rPr>
              <a:t>(b)     (</a:t>
            </a:r>
            <a:r>
              <a:rPr lang="en-GB" sz="1200" dirty="0" err="1">
                <a:solidFill>
                  <a:srgbClr val="FF0000"/>
                </a:solidFill>
              </a:rPr>
              <a:t>i</a:t>
            </a:r>
            <a:r>
              <a:rPr lang="en-GB" sz="1200" dirty="0">
                <a:solidFill>
                  <a:srgbClr val="FF0000"/>
                </a:solidFill>
              </a:rPr>
              <a:t>)      Form / replace cells quickly / rapidly / divide / multiply / replicate rapidly;</a:t>
            </a:r>
          </a:p>
          <a:p>
            <a:pPr marL="0" indent="0">
              <a:buNone/>
            </a:pPr>
            <a:r>
              <a:rPr lang="en-GB" sz="1200" i="1" dirty="0">
                <a:solidFill>
                  <a:srgbClr val="FF0000"/>
                </a:solidFill>
              </a:rPr>
              <a:t>Neutral: Repair cells.</a:t>
            </a:r>
            <a:endParaRPr lang="en-GB" sz="1200" dirty="0">
              <a:solidFill>
                <a:srgbClr val="FF0000"/>
              </a:solidFill>
            </a:endParaRPr>
          </a:p>
          <a:p>
            <a:pPr marL="0" indent="0">
              <a:buNone/>
            </a:pPr>
            <a:r>
              <a:rPr lang="en-GB" sz="1200" i="1" dirty="0">
                <a:solidFill>
                  <a:srgbClr val="FF0000"/>
                </a:solidFill>
              </a:rPr>
              <a:t>Answers must convey idea of ‘speed’.</a:t>
            </a:r>
            <a:endParaRPr lang="en-GB" sz="1200" dirty="0">
              <a:solidFill>
                <a:srgbClr val="FF0000"/>
              </a:solidFill>
            </a:endParaRPr>
          </a:p>
          <a:p>
            <a:pPr marL="0" indent="0" algn="r">
              <a:buNone/>
            </a:pPr>
            <a:r>
              <a:rPr lang="en-GB" sz="1200" b="1" dirty="0">
                <a:solidFill>
                  <a:srgbClr val="FF0000"/>
                </a:solidFill>
              </a:rPr>
              <a:t>1</a:t>
            </a:r>
            <a:endParaRPr lang="en-GB" sz="1200" dirty="0">
              <a:solidFill>
                <a:srgbClr val="FF0000"/>
              </a:solidFill>
            </a:endParaRPr>
          </a:p>
          <a:p>
            <a:pPr marL="0" indent="0">
              <a:buNone/>
            </a:pPr>
            <a:r>
              <a:rPr lang="en-GB" sz="1200" dirty="0">
                <a:solidFill>
                  <a:srgbClr val="FF0000"/>
                </a:solidFill>
              </a:rPr>
              <a:t>(Ii)     Correct answer = 774 minutes / 12 hours 54mins = 2 marks;;</a:t>
            </a:r>
          </a:p>
          <a:p>
            <a:pPr marL="0" indent="0">
              <a:buNone/>
            </a:pPr>
            <a:r>
              <a:rPr lang="en-GB" sz="1200" dirty="0">
                <a:solidFill>
                  <a:srgbClr val="FF0000"/>
                </a:solidFill>
              </a:rPr>
              <a:t>Incorrect answer but indicates 3 cell cycles involved = one mark;</a:t>
            </a:r>
          </a:p>
          <a:p>
            <a:pPr marL="0" indent="0" algn="r">
              <a:buNone/>
            </a:pPr>
            <a:r>
              <a:rPr lang="en-GB" sz="1200" b="1" dirty="0">
                <a:solidFill>
                  <a:srgbClr val="FF0000"/>
                </a:solidFill>
              </a:rPr>
              <a:t>2</a:t>
            </a:r>
            <a:endParaRPr lang="en-GB" sz="1200" dirty="0">
              <a:solidFill>
                <a:srgbClr val="FF0000"/>
              </a:solidFill>
            </a:endParaRPr>
          </a:p>
          <a:p>
            <a:endParaRPr lang="en-US" dirty="0"/>
          </a:p>
        </p:txBody>
      </p:sp>
      <p:pic>
        <p:nvPicPr>
          <p:cNvPr id="2" name="Picture 1">
            <a:extLst>
              <a:ext uri="{FF2B5EF4-FFF2-40B4-BE49-F238E27FC236}">
                <a16:creationId xmlns:a16="http://schemas.microsoft.com/office/drawing/2014/main" id="{CE159A1D-1640-472C-BCCD-BDA9B0046119}"/>
              </a:ext>
            </a:extLst>
          </p:cNvPr>
          <p:cNvPicPr>
            <a:picLocks noChangeAspect="1"/>
          </p:cNvPicPr>
          <p:nvPr/>
        </p:nvPicPr>
        <p:blipFill>
          <a:blip r:embed="rId2"/>
          <a:stretch>
            <a:fillRect/>
          </a:stretch>
        </p:blipFill>
        <p:spPr>
          <a:xfrm>
            <a:off x="107744" y="72614"/>
            <a:ext cx="6906242" cy="4414162"/>
          </a:xfrm>
          <a:prstGeom prst="rect">
            <a:avLst/>
          </a:prstGeom>
        </p:spPr>
      </p:pic>
    </p:spTree>
    <p:extLst>
      <p:ext uri="{BB962C8B-B14F-4D97-AF65-F5344CB8AC3E}">
        <p14:creationId xmlns:p14="http://schemas.microsoft.com/office/powerpoint/2010/main" val="637998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26C0DF-9628-E14B-9E58-B11FAFF27589}"/>
              </a:ext>
            </a:extLst>
          </p:cNvPr>
          <p:cNvSpPr>
            <a:spLocks noGrp="1"/>
          </p:cNvSpPr>
          <p:nvPr>
            <p:ph idx="1"/>
          </p:nvPr>
        </p:nvSpPr>
        <p:spPr>
          <a:xfrm>
            <a:off x="8638390" y="406400"/>
            <a:ext cx="2715409" cy="5770563"/>
          </a:xfrm>
        </p:spPr>
        <p:txBody>
          <a:bodyPr>
            <a:normAutofit/>
          </a:bodyPr>
          <a:lstStyle/>
          <a:p>
            <a:pPr marL="0" indent="0">
              <a:buNone/>
            </a:pPr>
            <a:r>
              <a:rPr lang="en-GB" sz="1200" dirty="0">
                <a:solidFill>
                  <a:srgbClr val="FF0000"/>
                </a:solidFill>
              </a:rPr>
              <a:t>(c)     Prevents / slows DNA replication / doubling / prevents / slows mitosis;</a:t>
            </a:r>
          </a:p>
          <a:p>
            <a:pPr marL="0" indent="0">
              <a:buNone/>
            </a:pPr>
            <a:r>
              <a:rPr lang="en-GB" sz="1200" dirty="0">
                <a:solidFill>
                  <a:srgbClr val="FF0000"/>
                </a:solidFill>
              </a:rPr>
              <a:t>New strand not formed / nucleotides (of new strand) not joined</a:t>
            </a:r>
            <a:br>
              <a:rPr lang="en-GB" sz="1200" dirty="0">
                <a:solidFill>
                  <a:srgbClr val="FF0000"/>
                </a:solidFill>
              </a:rPr>
            </a:br>
            <a:r>
              <a:rPr lang="en-GB" sz="1200" dirty="0">
                <a:solidFill>
                  <a:srgbClr val="FF0000"/>
                </a:solidFill>
              </a:rPr>
              <a:t>together / sugar-phosphate bonds not formed;</a:t>
            </a:r>
          </a:p>
          <a:p>
            <a:pPr marL="0" indent="0">
              <a:buNone/>
            </a:pPr>
            <a:r>
              <a:rPr lang="en-GB" sz="1200" i="1" dirty="0">
                <a:solidFill>
                  <a:srgbClr val="FF0000"/>
                </a:solidFill>
              </a:rPr>
              <a:t>First marking point must be in context of DNA replication not cell replication.</a:t>
            </a:r>
            <a:endParaRPr lang="en-GB" sz="1200" dirty="0">
              <a:solidFill>
                <a:srgbClr val="FF0000"/>
              </a:solidFill>
            </a:endParaRPr>
          </a:p>
          <a:p>
            <a:pPr marL="0" indent="0">
              <a:buNone/>
            </a:pPr>
            <a:r>
              <a:rPr lang="en-GB" sz="1200" i="1" dirty="0">
                <a:solidFill>
                  <a:srgbClr val="FF0000"/>
                </a:solidFill>
              </a:rPr>
              <a:t>Do not negate first marking point if role of DNA polymerase is described incorrectly e.g. Reject: ‘joins bases / strands together’.</a:t>
            </a:r>
            <a:endParaRPr lang="en-GB" sz="1200" dirty="0">
              <a:solidFill>
                <a:srgbClr val="FF0000"/>
              </a:solidFill>
            </a:endParaRPr>
          </a:p>
          <a:p>
            <a:pPr marL="0" indent="0">
              <a:buNone/>
            </a:pPr>
            <a:r>
              <a:rPr lang="en-GB" sz="1200" i="1" dirty="0">
                <a:solidFill>
                  <a:srgbClr val="FF0000"/>
                </a:solidFill>
              </a:rPr>
              <a:t>Role of DNA polymerase must be correct for last marking point.</a:t>
            </a:r>
            <a:endParaRPr lang="en-GB" sz="1200" dirty="0">
              <a:solidFill>
                <a:srgbClr val="FF0000"/>
              </a:solidFill>
            </a:endParaRPr>
          </a:p>
          <a:p>
            <a:pPr marL="0" indent="0" algn="r">
              <a:buNone/>
            </a:pPr>
            <a:r>
              <a:rPr lang="en-GB" sz="1200" b="1" dirty="0">
                <a:solidFill>
                  <a:srgbClr val="FF0000"/>
                </a:solidFill>
              </a:rPr>
              <a:t>2</a:t>
            </a:r>
            <a:endParaRPr lang="en-GB" sz="1200" dirty="0">
              <a:solidFill>
                <a:srgbClr val="FF0000"/>
              </a:solidFill>
            </a:endParaRPr>
          </a:p>
          <a:p>
            <a:pPr marL="0" indent="0" algn="r">
              <a:buNone/>
            </a:pPr>
            <a:r>
              <a:rPr lang="en-GB" sz="1200" b="1" dirty="0">
                <a:solidFill>
                  <a:srgbClr val="FF0000"/>
                </a:solidFill>
              </a:rPr>
              <a:t>[9]</a:t>
            </a:r>
            <a:endParaRPr lang="en-GB" sz="1200" dirty="0">
              <a:solidFill>
                <a:srgbClr val="FF0000"/>
              </a:solidFill>
            </a:endParaRPr>
          </a:p>
        </p:txBody>
      </p:sp>
      <p:pic>
        <p:nvPicPr>
          <p:cNvPr id="2" name="Picture 1">
            <a:extLst>
              <a:ext uri="{FF2B5EF4-FFF2-40B4-BE49-F238E27FC236}">
                <a16:creationId xmlns:a16="http://schemas.microsoft.com/office/drawing/2014/main" id="{C7B3E0C1-4A88-469C-83A1-AA2123BC77E7}"/>
              </a:ext>
            </a:extLst>
          </p:cNvPr>
          <p:cNvPicPr>
            <a:picLocks noChangeAspect="1"/>
          </p:cNvPicPr>
          <p:nvPr/>
        </p:nvPicPr>
        <p:blipFill>
          <a:blip r:embed="rId2"/>
          <a:stretch>
            <a:fillRect/>
          </a:stretch>
        </p:blipFill>
        <p:spPr>
          <a:xfrm>
            <a:off x="144611" y="233307"/>
            <a:ext cx="7763413" cy="2370044"/>
          </a:xfrm>
          <a:prstGeom prst="rect">
            <a:avLst/>
          </a:prstGeom>
        </p:spPr>
      </p:pic>
    </p:spTree>
    <p:extLst>
      <p:ext uri="{BB962C8B-B14F-4D97-AF65-F5344CB8AC3E}">
        <p14:creationId xmlns:p14="http://schemas.microsoft.com/office/powerpoint/2010/main" val="4176786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6828613-1A3C-554B-9CA7-250C9316F0CD}"/>
              </a:ext>
            </a:extLst>
          </p:cNvPr>
          <p:cNvGraphicFramePr>
            <a:graphicFrameLocks noGrp="1"/>
          </p:cNvGraphicFramePr>
          <p:nvPr>
            <p:ph idx="1"/>
            <p:extLst>
              <p:ext uri="{D42A27DB-BD31-4B8C-83A1-F6EECF244321}">
                <p14:modId xmlns:p14="http://schemas.microsoft.com/office/powerpoint/2010/main" val="3167968903"/>
              </p:ext>
            </p:extLst>
          </p:nvPr>
        </p:nvGraphicFramePr>
        <p:xfrm>
          <a:off x="7885354" y="1463041"/>
          <a:ext cx="4072939" cy="966093"/>
        </p:xfrm>
        <a:graphic>
          <a:graphicData uri="http://schemas.openxmlformats.org/drawingml/2006/table">
            <a:tbl>
              <a:tblPr>
                <a:tableStyleId>{5C22544A-7EE6-4342-B048-85BDC9FD1C3A}</a:tableStyleId>
              </a:tblPr>
              <a:tblGrid>
                <a:gridCol w="1364272">
                  <a:extLst>
                    <a:ext uri="{9D8B030D-6E8A-4147-A177-3AD203B41FA5}">
                      <a16:colId xmlns:a16="http://schemas.microsoft.com/office/drawing/2014/main" val="3655379714"/>
                    </a:ext>
                  </a:extLst>
                </a:gridCol>
                <a:gridCol w="1233567">
                  <a:extLst>
                    <a:ext uri="{9D8B030D-6E8A-4147-A177-3AD203B41FA5}">
                      <a16:colId xmlns:a16="http://schemas.microsoft.com/office/drawing/2014/main" val="3773495298"/>
                    </a:ext>
                  </a:extLst>
                </a:gridCol>
                <a:gridCol w="1475100">
                  <a:extLst>
                    <a:ext uri="{9D8B030D-6E8A-4147-A177-3AD203B41FA5}">
                      <a16:colId xmlns:a16="http://schemas.microsoft.com/office/drawing/2014/main" val="2707289119"/>
                    </a:ext>
                  </a:extLst>
                </a:gridCol>
              </a:tblGrid>
              <a:tr h="420542">
                <a:tc>
                  <a:txBody>
                    <a:bodyPr/>
                    <a:lstStyle/>
                    <a:p>
                      <a:pPr algn="ctr">
                        <a:spcBef>
                          <a:spcPts val="600"/>
                        </a:spcBef>
                        <a:spcAft>
                          <a:spcPts val="600"/>
                        </a:spcAft>
                      </a:pPr>
                      <a:r>
                        <a:rPr lang="en-GB" sz="1100" dirty="0">
                          <a:effectLst/>
                        </a:rPr>
                        <a:t>Nucleus</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Bef>
                          <a:spcPts val="600"/>
                        </a:spcBef>
                        <a:spcAft>
                          <a:spcPts val="600"/>
                        </a:spcAft>
                      </a:pPr>
                      <a:r>
                        <a:rPr lang="en-GB" sz="1100">
                          <a:effectLst/>
                        </a:rPr>
                        <a:t>Number of chromosomes</a:t>
                      </a:r>
                      <a:endParaRPr lang="en-GB"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Bef>
                          <a:spcPts val="600"/>
                        </a:spcBef>
                        <a:spcAft>
                          <a:spcPts val="600"/>
                        </a:spcAft>
                      </a:pPr>
                      <a:r>
                        <a:rPr lang="en-GB" sz="1100">
                          <a:effectLst/>
                        </a:rPr>
                        <a:t>Mass of DNA / arbitrary units</a:t>
                      </a:r>
                      <a:endParaRPr lang="en-GB"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58343668"/>
                  </a:ext>
                </a:extLst>
              </a:tr>
              <a:tr h="210271">
                <a:tc>
                  <a:txBody>
                    <a:bodyPr/>
                    <a:lstStyle/>
                    <a:p>
                      <a:pPr>
                        <a:spcBef>
                          <a:spcPts val="600"/>
                        </a:spcBef>
                        <a:spcAft>
                          <a:spcPts val="600"/>
                        </a:spcAft>
                      </a:pPr>
                      <a:r>
                        <a:rPr lang="en-GB" sz="1100">
                          <a:effectLst/>
                        </a:rPr>
                        <a:t>At telophase of mitosis</a:t>
                      </a:r>
                      <a:endParaRPr lang="en-GB"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Bef>
                          <a:spcPts val="600"/>
                        </a:spcBef>
                        <a:spcAft>
                          <a:spcPts val="600"/>
                        </a:spcAft>
                      </a:pPr>
                      <a:r>
                        <a:rPr lang="en-GB" sz="1100">
                          <a:effectLst/>
                        </a:rPr>
                        <a:t>26;</a:t>
                      </a:r>
                      <a:endParaRPr lang="en-GB"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Bef>
                          <a:spcPts val="600"/>
                        </a:spcBef>
                        <a:spcAft>
                          <a:spcPts val="600"/>
                        </a:spcAft>
                      </a:pPr>
                      <a:r>
                        <a:rPr lang="en-GB" sz="1100">
                          <a:effectLst/>
                        </a:rPr>
                        <a:t>30;</a:t>
                      </a:r>
                      <a:endParaRPr lang="en-GB"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139278806"/>
                  </a:ext>
                </a:extLst>
              </a:tr>
              <a:tr h="210271">
                <a:tc>
                  <a:txBody>
                    <a:bodyPr/>
                    <a:lstStyle/>
                    <a:p>
                      <a:pPr>
                        <a:spcBef>
                          <a:spcPts val="600"/>
                        </a:spcBef>
                        <a:spcAft>
                          <a:spcPts val="600"/>
                        </a:spcAft>
                      </a:pPr>
                      <a:r>
                        <a:rPr lang="en-GB" sz="1100">
                          <a:effectLst/>
                        </a:rPr>
                        <a:t>From a sperm cell</a:t>
                      </a:r>
                      <a:endParaRPr lang="en-GB"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Bef>
                          <a:spcPts val="600"/>
                        </a:spcBef>
                        <a:spcAft>
                          <a:spcPts val="600"/>
                        </a:spcAft>
                      </a:pPr>
                      <a:r>
                        <a:rPr lang="en-GB" sz="1100" dirty="0">
                          <a:effectLst/>
                        </a:rPr>
                        <a:t>13;</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Bef>
                          <a:spcPts val="600"/>
                        </a:spcBef>
                        <a:spcAft>
                          <a:spcPts val="600"/>
                        </a:spcAft>
                      </a:pPr>
                      <a:r>
                        <a:rPr lang="en-GB" sz="1100" dirty="0">
                          <a:effectLst/>
                        </a:rPr>
                        <a:t>15;</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38919286"/>
                  </a:ext>
                </a:extLst>
              </a:tr>
            </a:tbl>
          </a:graphicData>
        </a:graphic>
      </p:graphicFrame>
      <p:sp>
        <p:nvSpPr>
          <p:cNvPr id="5" name="Rectangle 1">
            <a:extLst>
              <a:ext uri="{FF2B5EF4-FFF2-40B4-BE49-F238E27FC236}">
                <a16:creationId xmlns:a16="http://schemas.microsoft.com/office/drawing/2014/main" id="{4F1F1C1F-CB1A-7C40-8A0E-F59B59C1FDCC}"/>
              </a:ext>
            </a:extLst>
          </p:cNvPr>
          <p:cNvSpPr>
            <a:spLocks noChangeArrowheads="1"/>
          </p:cNvSpPr>
          <p:nvPr/>
        </p:nvSpPr>
        <p:spPr bwMode="auto">
          <a:xfrm>
            <a:off x="8240357" y="797510"/>
            <a:ext cx="3030655"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Q3.</a:t>
            </a:r>
            <a:endParaRPr kumimoji="0" lang="en-US" altLang="en-US" sz="1200" b="0" i="0" u="none" strike="noStrike" cap="none" normalizeH="0" baseline="0" dirty="0">
              <a:ln>
                <a:noFill/>
              </a:ln>
              <a:solidFill>
                <a:srgbClr val="FF0000"/>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(a)</a:t>
            </a:r>
            <a:r>
              <a:rPr kumimoji="0" lang="en-US" altLang="en-US" sz="12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Arial" panose="020B0604020202020204" pitchFamily="34" charset="0"/>
              </a:rPr>
              <a:t>    </a:t>
            </a:r>
          </a:p>
          <a:p>
            <a:pPr marL="0" marR="0" lvl="0" indent="0" defTabSz="914400" rtl="0" eaLnBrk="0" fontAlgn="base" latinLnBrk="0" hangingPunct="0">
              <a:lnSpc>
                <a:spcPct val="100000"/>
              </a:lnSpc>
              <a:spcBef>
                <a:spcPct val="0"/>
              </a:spcBef>
              <a:spcAft>
                <a:spcPct val="0"/>
              </a:spcAft>
              <a:buClrTx/>
              <a:buSzTx/>
              <a:buFontTx/>
              <a:buNone/>
              <a:tabLst/>
            </a:pPr>
            <a:endParaRPr lang="en-US" altLang="en-US" sz="1200" dirty="0">
              <a:solidFill>
                <a:srgbClr val="FF0000"/>
              </a:solidFill>
              <a:latin typeface="Calibri" panose="020F0502020204030204" pitchFamily="34" charset="0"/>
              <a:ea typeface="Times New Roman" panose="02020603050405020304" pitchFamily="18" charset="0"/>
              <a:cs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lang="en-US" altLang="en-US" sz="1200" dirty="0">
              <a:solidFill>
                <a:srgbClr val="FF0000"/>
              </a:solidFill>
              <a:latin typeface="Calibri" panose="020F0502020204030204" pitchFamily="34" charset="0"/>
              <a:ea typeface="Times New Roman" panose="02020603050405020304" pitchFamily="18" charset="0"/>
              <a:cs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lang="en-US" altLang="en-US" sz="1200" dirty="0">
              <a:solidFill>
                <a:srgbClr val="FF0000"/>
              </a:solidFill>
              <a:latin typeface="Calibri" panose="020F0502020204030204" pitchFamily="34" charset="0"/>
              <a:ea typeface="Times New Roman" panose="02020603050405020304" pitchFamily="18" charset="0"/>
              <a:cs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lang="en-US" altLang="en-US" sz="1200" dirty="0">
              <a:solidFill>
                <a:srgbClr val="FF0000"/>
              </a:solidFill>
              <a:latin typeface="Calibri" panose="020F0502020204030204" pitchFamily="34" charset="0"/>
              <a:ea typeface="Times New Roman" panose="02020603050405020304" pitchFamily="18" charset="0"/>
              <a:cs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1200" b="0" i="0" u="none" strike="noStrike" cap="none" normalizeH="0" baseline="0" dirty="0">
              <a:ln>
                <a:noFill/>
              </a:ln>
              <a:solidFill>
                <a:srgbClr val="FF0000"/>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kumimoji="0" lang="en-US" altLang="en-US" sz="1200" b="0" i="0" u="none" strike="noStrike" cap="none" normalizeH="0" baseline="0" dirty="0">
              <a:ln>
                <a:noFill/>
              </a:ln>
              <a:solidFill>
                <a:srgbClr val="FF0000"/>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(b)</a:t>
            </a:r>
            <a:r>
              <a:rPr kumimoji="0" lang="en-US" altLang="en-US" sz="12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Arial" panose="020B0604020202020204" pitchFamily="34" charset="0"/>
              </a:rPr>
              <a:t>    </a:t>
            </a:r>
            <a:r>
              <a:rPr kumimoji="0" lang="en-US" altLang="en-US" sz="1200" b="0"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 Cancer cells often have faulty / damaged DNA;</a:t>
            </a:r>
            <a:endParaRPr kumimoji="0" lang="en-US" altLang="en-US" sz="1200" b="0" i="0" u="none" strike="noStrike" cap="none" normalizeH="0" baseline="0" dirty="0">
              <a:ln>
                <a:noFill/>
              </a:ln>
              <a:solidFill>
                <a:srgbClr val="FF0000"/>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Protein / p53 faulty / not made;</a:t>
            </a:r>
            <a:endParaRPr kumimoji="0" lang="en-US" altLang="en-US" sz="1200" b="0" i="0" u="none" strike="noStrike" cap="none" normalizeH="0" baseline="0" dirty="0">
              <a:ln>
                <a:noFill/>
              </a:ln>
              <a:solidFill>
                <a:srgbClr val="FF0000"/>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Cell (with faulty / DNA) divides / completes cell cycle;</a:t>
            </a:r>
            <a:endParaRPr kumimoji="0" lang="en-US" altLang="en-US" sz="1200" b="0" i="0" u="none" strike="noStrike" cap="none" normalizeH="0" baseline="0" dirty="0">
              <a:ln>
                <a:noFill/>
              </a:ln>
              <a:solidFill>
                <a:srgbClr val="FF0000"/>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Uncontrolled division produces cancer;</a:t>
            </a:r>
            <a:endParaRPr kumimoji="0" lang="en-US" altLang="en-US" sz="1200" b="0" i="0" u="none" strike="noStrike" cap="none" normalizeH="0" baseline="0" dirty="0">
              <a:ln>
                <a:noFill/>
              </a:ln>
              <a:solidFill>
                <a:srgbClr val="FF0000"/>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200" b="0" i="1"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p53 refers to the protein so do not accept reference to p53 mutating.</a:t>
            </a:r>
            <a:endParaRPr kumimoji="0" lang="en-US" altLang="en-US" sz="1200" b="0" i="0" u="none" strike="noStrike" cap="none" normalizeH="0" baseline="0" dirty="0">
              <a:ln>
                <a:noFill/>
              </a:ln>
              <a:solidFill>
                <a:srgbClr val="FF0000"/>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kumimoji="0" lang="en-US" altLang="en-US" sz="1200" b="0" i="0" u="none" strike="noStrike" cap="none" normalizeH="0" baseline="0" dirty="0">
              <a:ln>
                <a:noFill/>
              </a:ln>
              <a:solidFill>
                <a:srgbClr val="FF0000"/>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(c)</a:t>
            </a:r>
            <a:r>
              <a:rPr kumimoji="0" lang="en-US" altLang="en-US" sz="12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Arial" panose="020B0604020202020204" pitchFamily="34" charset="0"/>
              </a:rPr>
              <a:t>    </a:t>
            </a:r>
            <a:r>
              <a:rPr kumimoji="0" lang="en-US" altLang="en-US" sz="1200" b="0"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 (</a:t>
            </a:r>
            <a:r>
              <a:rPr kumimoji="0" lang="en-US" altLang="en-US" sz="1200" b="0" i="0" u="none" strike="noStrike" cap="none" normalizeH="0" baseline="0" dirty="0" err="1">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i</a:t>
            </a:r>
            <a:r>
              <a:rPr kumimoji="0" lang="en-US" altLang="en-US" sz="1200" b="0"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a:t>
            </a:r>
            <a:r>
              <a:rPr kumimoji="0" lang="en-US" altLang="en-US" sz="12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Arial" panose="020B0604020202020204" pitchFamily="34" charset="0"/>
              </a:rPr>
              <a:t>      </a:t>
            </a:r>
            <a:r>
              <a:rPr kumimoji="0" lang="en-US" altLang="en-US" sz="1200" b="0"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Interphase / S phase / synthesis phase;</a:t>
            </a:r>
            <a:endParaRPr kumimoji="0" lang="en-US" altLang="en-US" sz="1200" b="0" i="0" u="none" strike="noStrike" cap="none" normalizeH="0" baseline="0" dirty="0">
              <a:ln>
                <a:noFill/>
              </a:ln>
              <a:solidFill>
                <a:srgbClr val="FF0000"/>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kumimoji="0" lang="en-US" altLang="en-US" sz="1200" b="0" i="0" u="none" strike="noStrike" cap="none" normalizeH="0" baseline="0" dirty="0">
              <a:ln>
                <a:noFill/>
              </a:ln>
              <a:solidFill>
                <a:srgbClr val="FF0000"/>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(ii)</a:t>
            </a:r>
            <a:r>
              <a:rPr kumimoji="0" lang="en-US" altLang="en-US" sz="1200" b="0" i="0" u="none" strike="noStrike" cap="none" normalizeH="0" baseline="0" dirty="0">
                <a:ln>
                  <a:noFill/>
                </a:ln>
                <a:solidFill>
                  <a:srgbClr val="FF0000"/>
                </a:solidFill>
                <a:effectLst/>
                <a:latin typeface="Calibri" panose="020F0502020204030204" pitchFamily="34" charset="0"/>
                <a:ea typeface="Times New Roman" panose="02020603050405020304" pitchFamily="18" charset="0"/>
                <a:cs typeface="Arial" panose="020B0604020202020204" pitchFamily="34" charset="0"/>
              </a:rPr>
              <a:t>     </a:t>
            </a:r>
            <a:r>
              <a:rPr kumimoji="0" lang="en-US" altLang="en-US" sz="1200" b="0"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Anaphase / </a:t>
            </a:r>
            <a:r>
              <a:rPr kumimoji="0" lang="en-US" altLang="en-US" sz="1200" b="1"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A</a:t>
            </a:r>
            <a:r>
              <a:rPr kumimoji="0" lang="en-US" altLang="en-US" sz="1200" b="0"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a:t>
            </a:r>
            <a:endParaRPr kumimoji="0" lang="en-US" altLang="en-US" sz="1200" b="0" i="0" u="none" strike="noStrike" cap="none" normalizeH="0" baseline="0" dirty="0">
              <a:ln>
                <a:noFill/>
              </a:ln>
              <a:solidFill>
                <a:srgbClr val="FF0000"/>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kumimoji="0" lang="en-US" altLang="en-US" sz="1200" b="0" i="0" u="none" strike="noStrike" cap="none" normalizeH="0" baseline="0" dirty="0">
              <a:ln>
                <a:noFill/>
              </a:ln>
              <a:solidFill>
                <a:srgbClr val="FF0000"/>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lang="en-US" altLang="en-US" sz="1200" b="1" dirty="0">
                <a:solidFill>
                  <a:srgbClr val="FF0000"/>
                </a:solidFill>
                <a:latin typeface="Arial" panose="020B0604020202020204" pitchFamily="34" charset="0"/>
                <a:ea typeface="Times New Roman" panose="02020603050405020304" pitchFamily="18" charset="0"/>
                <a:cs typeface="Arial" panose="020B0604020202020204" pitchFamily="34" charset="0"/>
              </a:rPr>
              <a:t>[</a:t>
            </a:r>
            <a:r>
              <a:rPr kumimoji="0" lang="en-US" altLang="en-US" sz="1200" b="1" i="0" u="none" strike="noStrike" cap="none" normalizeH="0" baseline="0" dirty="0">
                <a:ln>
                  <a:noFill/>
                </a:ln>
                <a:solidFill>
                  <a:srgbClr val="FF0000"/>
                </a:solidFill>
                <a:effectLst/>
                <a:latin typeface="Arial" panose="020B0604020202020204" pitchFamily="34" charset="0"/>
                <a:ea typeface="Times New Roman" panose="02020603050405020304" pitchFamily="18" charset="0"/>
                <a:cs typeface="Arial" panose="020B0604020202020204" pitchFamily="34" charset="0"/>
              </a:rPr>
              <a:t>9]</a:t>
            </a:r>
            <a:endParaRPr kumimoji="0" lang="en-US" altLang="en-US" sz="1200" b="0" i="0" u="none" strike="noStrike" cap="none" normalizeH="0" baseline="0" dirty="0">
              <a:ln>
                <a:noFill/>
              </a:ln>
              <a:solidFill>
                <a:srgbClr val="FF0000"/>
              </a:solidFill>
              <a:effectLst/>
              <a:latin typeface="Arial" panose="020B0604020202020204" pitchFamily="34" charset="0"/>
            </a:endParaRPr>
          </a:p>
        </p:txBody>
      </p:sp>
      <p:pic>
        <p:nvPicPr>
          <p:cNvPr id="3" name="Picture 2">
            <a:extLst>
              <a:ext uri="{FF2B5EF4-FFF2-40B4-BE49-F238E27FC236}">
                <a16:creationId xmlns:a16="http://schemas.microsoft.com/office/drawing/2014/main" id="{E65920BF-525C-400C-93ED-36234091276C}"/>
              </a:ext>
            </a:extLst>
          </p:cNvPr>
          <p:cNvPicPr>
            <a:picLocks noChangeAspect="1"/>
          </p:cNvPicPr>
          <p:nvPr/>
        </p:nvPicPr>
        <p:blipFill>
          <a:blip r:embed="rId2"/>
          <a:stretch>
            <a:fillRect/>
          </a:stretch>
        </p:blipFill>
        <p:spPr>
          <a:xfrm>
            <a:off x="233707" y="0"/>
            <a:ext cx="4610100" cy="6648450"/>
          </a:xfrm>
          <a:prstGeom prst="rect">
            <a:avLst/>
          </a:prstGeom>
        </p:spPr>
      </p:pic>
    </p:spTree>
    <p:extLst>
      <p:ext uri="{BB962C8B-B14F-4D97-AF65-F5344CB8AC3E}">
        <p14:creationId xmlns:p14="http://schemas.microsoft.com/office/powerpoint/2010/main" val="1662816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3" end="1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14" end="1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15" end="1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16" end="1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17" end="1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18" end="1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19" end="1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
                                            <p:txEl>
                                              <p:pRg st="20" end="2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21" end="2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22" end="2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FC9931-B02D-5D4A-A8E2-9BE22DEB8E88}"/>
              </a:ext>
            </a:extLst>
          </p:cNvPr>
          <p:cNvSpPr>
            <a:spLocks noGrp="1"/>
          </p:cNvSpPr>
          <p:nvPr>
            <p:ph idx="1"/>
          </p:nvPr>
        </p:nvSpPr>
        <p:spPr>
          <a:xfrm>
            <a:off x="6745045" y="4703083"/>
            <a:ext cx="3554506" cy="5906030"/>
          </a:xfrm>
        </p:spPr>
        <p:txBody>
          <a:bodyPr>
            <a:normAutofit/>
          </a:bodyPr>
          <a:lstStyle/>
          <a:p>
            <a:pPr marL="0" indent="0">
              <a:buNone/>
            </a:pPr>
            <a:r>
              <a:rPr lang="en-GB" sz="1300" b="1" dirty="0">
                <a:solidFill>
                  <a:srgbClr val="FF0000"/>
                </a:solidFill>
              </a:rPr>
              <a:t>Q4.</a:t>
            </a:r>
            <a:endParaRPr lang="en-GB" sz="1300" dirty="0">
              <a:solidFill>
                <a:srgbClr val="FF0000"/>
              </a:solidFill>
            </a:endParaRPr>
          </a:p>
          <a:p>
            <a:pPr marL="0" indent="0">
              <a:buNone/>
            </a:pPr>
            <a:r>
              <a:rPr lang="en-GB" sz="1300" dirty="0">
                <a:solidFill>
                  <a:srgbClr val="FF0000"/>
                </a:solidFill>
              </a:rPr>
              <a:t>(a)     (</a:t>
            </a:r>
            <a:r>
              <a:rPr lang="en-GB" sz="1300" dirty="0" err="1">
                <a:solidFill>
                  <a:srgbClr val="FF0000"/>
                </a:solidFill>
              </a:rPr>
              <a:t>i</a:t>
            </a:r>
            <a:r>
              <a:rPr lang="en-GB" sz="1300" dirty="0">
                <a:solidFill>
                  <a:srgbClr val="FF0000"/>
                </a:solidFill>
              </a:rPr>
              <a:t>)      (D) B E A C;</a:t>
            </a:r>
          </a:p>
          <a:p>
            <a:pPr marL="0" indent="0" algn="r">
              <a:buNone/>
            </a:pPr>
            <a:r>
              <a:rPr lang="en-GB" sz="1300" b="1" dirty="0">
                <a:solidFill>
                  <a:srgbClr val="FF0000"/>
                </a:solidFill>
              </a:rPr>
              <a:t>1</a:t>
            </a:r>
            <a:endParaRPr lang="en-GB" sz="1300" dirty="0">
              <a:solidFill>
                <a:srgbClr val="FF0000"/>
              </a:solidFill>
            </a:endParaRPr>
          </a:p>
          <a:p>
            <a:pPr marL="0" indent="0">
              <a:buNone/>
            </a:pPr>
            <a:r>
              <a:rPr lang="en-GB" sz="1300" dirty="0">
                <a:solidFill>
                  <a:srgbClr val="FF0000"/>
                </a:solidFill>
              </a:rPr>
              <a:t>(ii)     </a:t>
            </a:r>
            <a:r>
              <a:rPr lang="en-GB" sz="1300" u="sng" dirty="0">
                <a:solidFill>
                  <a:srgbClr val="FF0000"/>
                </a:solidFill>
              </a:rPr>
              <a:t>metaphase</a:t>
            </a:r>
            <a:r>
              <a:rPr lang="en-GB" sz="1300" dirty="0">
                <a:solidFill>
                  <a:srgbClr val="FF0000"/>
                </a:solidFill>
              </a:rPr>
              <a:t>;</a:t>
            </a:r>
          </a:p>
          <a:p>
            <a:pPr marL="0" indent="0" algn="r">
              <a:buNone/>
            </a:pPr>
            <a:r>
              <a:rPr lang="en-GB" sz="1300" b="1" dirty="0">
                <a:solidFill>
                  <a:srgbClr val="FF0000"/>
                </a:solidFill>
              </a:rPr>
              <a:t>1</a:t>
            </a:r>
            <a:endParaRPr lang="en-GB" sz="1300" dirty="0">
              <a:solidFill>
                <a:srgbClr val="FF0000"/>
              </a:solidFill>
            </a:endParaRPr>
          </a:p>
          <a:p>
            <a:pPr marL="0" indent="0">
              <a:buNone/>
            </a:pPr>
            <a:r>
              <a:rPr lang="en-GB" sz="1300" dirty="0">
                <a:solidFill>
                  <a:srgbClr val="FF0000"/>
                </a:solidFill>
              </a:rPr>
              <a:t>(b)     interphase / S phase;</a:t>
            </a:r>
          </a:p>
          <a:p>
            <a:pPr marL="0" indent="0" algn="r">
              <a:buNone/>
            </a:pPr>
            <a:r>
              <a:rPr lang="en-GB" sz="1300" b="1" dirty="0">
                <a:solidFill>
                  <a:srgbClr val="FF0000"/>
                </a:solidFill>
              </a:rPr>
              <a:t>1</a:t>
            </a:r>
            <a:endParaRPr lang="en-GB" sz="1300" dirty="0">
              <a:solidFill>
                <a:srgbClr val="FF0000"/>
              </a:solidFill>
            </a:endParaRPr>
          </a:p>
          <a:p>
            <a:pPr marL="0" indent="0">
              <a:buNone/>
            </a:pPr>
            <a:endParaRPr lang="en-US" dirty="0"/>
          </a:p>
        </p:txBody>
      </p:sp>
      <p:pic>
        <p:nvPicPr>
          <p:cNvPr id="2" name="Picture 1">
            <a:extLst>
              <a:ext uri="{FF2B5EF4-FFF2-40B4-BE49-F238E27FC236}">
                <a16:creationId xmlns:a16="http://schemas.microsoft.com/office/drawing/2014/main" id="{E3C9784C-5945-4433-B69A-5CB748328F29}"/>
              </a:ext>
            </a:extLst>
          </p:cNvPr>
          <p:cNvPicPr>
            <a:picLocks noChangeAspect="1"/>
          </p:cNvPicPr>
          <p:nvPr/>
        </p:nvPicPr>
        <p:blipFill>
          <a:blip r:embed="rId2"/>
          <a:stretch>
            <a:fillRect/>
          </a:stretch>
        </p:blipFill>
        <p:spPr>
          <a:xfrm>
            <a:off x="380440" y="0"/>
            <a:ext cx="6267786" cy="6671292"/>
          </a:xfrm>
          <a:prstGeom prst="rect">
            <a:avLst/>
          </a:prstGeom>
        </p:spPr>
      </p:pic>
    </p:spTree>
    <p:extLst>
      <p:ext uri="{BB962C8B-B14F-4D97-AF65-F5344CB8AC3E}">
        <p14:creationId xmlns:p14="http://schemas.microsoft.com/office/powerpoint/2010/main" val="215116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996F4C-60EE-4743-80A0-F6DE7B30850C}"/>
              </a:ext>
            </a:extLst>
          </p:cNvPr>
          <p:cNvSpPr/>
          <p:nvPr/>
        </p:nvSpPr>
        <p:spPr>
          <a:xfrm>
            <a:off x="7465807" y="1204473"/>
            <a:ext cx="4378362" cy="3970318"/>
          </a:xfrm>
          <a:prstGeom prst="rect">
            <a:avLst/>
          </a:prstGeom>
        </p:spPr>
        <p:txBody>
          <a:bodyPr wrap="square">
            <a:spAutoFit/>
          </a:bodyPr>
          <a:lstStyle/>
          <a:p>
            <a:r>
              <a:rPr lang="en-GB" dirty="0">
                <a:solidFill>
                  <a:srgbClr val="FF0000"/>
                </a:solidFill>
              </a:rPr>
              <a:t>(c)     (</a:t>
            </a:r>
            <a:r>
              <a:rPr lang="en-GB" dirty="0" err="1">
                <a:solidFill>
                  <a:srgbClr val="FF0000"/>
                </a:solidFill>
              </a:rPr>
              <a:t>i</a:t>
            </a:r>
            <a:r>
              <a:rPr lang="en-GB" dirty="0">
                <a:solidFill>
                  <a:srgbClr val="FF0000"/>
                </a:solidFill>
              </a:rPr>
              <a:t>)      0.06 × 100;</a:t>
            </a:r>
            <a:br>
              <a:rPr lang="en-GB" dirty="0">
                <a:solidFill>
                  <a:srgbClr val="FF0000"/>
                </a:solidFill>
              </a:rPr>
            </a:br>
            <a:r>
              <a:rPr lang="en-GB" dirty="0">
                <a:solidFill>
                  <a:srgbClr val="FF0000"/>
                </a:solidFill>
              </a:rPr>
              <a:t>6(%);</a:t>
            </a:r>
          </a:p>
          <a:p>
            <a:r>
              <a:rPr lang="en-GB" i="1" dirty="0">
                <a:solidFill>
                  <a:srgbClr val="FF0000"/>
                </a:solidFill>
              </a:rPr>
              <a:t>(correct answer 2 marks)</a:t>
            </a:r>
            <a:endParaRPr lang="en-GB" dirty="0">
              <a:solidFill>
                <a:srgbClr val="FF0000"/>
              </a:solidFill>
            </a:endParaRPr>
          </a:p>
          <a:p>
            <a:pPr algn="r"/>
            <a:r>
              <a:rPr lang="en-GB" b="1" dirty="0">
                <a:solidFill>
                  <a:srgbClr val="FF0000"/>
                </a:solidFill>
              </a:rPr>
              <a:t>2</a:t>
            </a:r>
            <a:endParaRPr lang="en-GB" dirty="0">
              <a:solidFill>
                <a:srgbClr val="FF0000"/>
              </a:solidFill>
            </a:endParaRPr>
          </a:p>
          <a:p>
            <a:r>
              <a:rPr lang="en-GB" dirty="0">
                <a:solidFill>
                  <a:srgbClr val="FF0000"/>
                </a:solidFill>
              </a:rPr>
              <a:t>(ii)     more(cancer cells) killed, cancer cells divide more (often)</a:t>
            </a:r>
            <a:br>
              <a:rPr lang="en-GB" dirty="0">
                <a:solidFill>
                  <a:srgbClr val="FF0000"/>
                </a:solidFill>
              </a:rPr>
            </a:br>
            <a:r>
              <a:rPr lang="en-GB" dirty="0">
                <a:solidFill>
                  <a:srgbClr val="FF0000"/>
                </a:solidFill>
              </a:rPr>
              <a:t>(so are more likely to be killed, more susceptible);</a:t>
            </a:r>
          </a:p>
          <a:p>
            <a:pPr algn="r"/>
            <a:r>
              <a:rPr lang="en-GB" b="1" dirty="0">
                <a:solidFill>
                  <a:srgbClr val="FF0000"/>
                </a:solidFill>
              </a:rPr>
              <a:t>1</a:t>
            </a:r>
            <a:endParaRPr lang="en-GB" dirty="0">
              <a:solidFill>
                <a:srgbClr val="FF0000"/>
              </a:solidFill>
            </a:endParaRPr>
          </a:p>
          <a:p>
            <a:r>
              <a:rPr lang="en-GB" dirty="0">
                <a:solidFill>
                  <a:srgbClr val="FF0000"/>
                </a:solidFill>
              </a:rPr>
              <a:t>(iii)     longer time to recover;</a:t>
            </a:r>
            <a:br>
              <a:rPr lang="en-GB" dirty="0">
                <a:solidFill>
                  <a:srgbClr val="FF0000"/>
                </a:solidFill>
              </a:rPr>
            </a:br>
            <a:r>
              <a:rPr lang="en-GB" dirty="0">
                <a:solidFill>
                  <a:srgbClr val="FF0000"/>
                </a:solidFill>
              </a:rPr>
              <a:t>reduced rate of mitosis / divide more slowly / increased doubling time;</a:t>
            </a:r>
          </a:p>
          <a:p>
            <a:pPr algn="r"/>
            <a:r>
              <a:rPr lang="en-GB" b="1" dirty="0">
                <a:solidFill>
                  <a:srgbClr val="FF0000"/>
                </a:solidFill>
              </a:rPr>
              <a:t>2</a:t>
            </a:r>
            <a:endParaRPr lang="en-GB" dirty="0">
              <a:solidFill>
                <a:srgbClr val="FF0000"/>
              </a:solidFill>
            </a:endParaRPr>
          </a:p>
          <a:p>
            <a:pPr algn="r"/>
            <a:r>
              <a:rPr lang="en-GB" b="1" dirty="0">
                <a:solidFill>
                  <a:srgbClr val="FF0000"/>
                </a:solidFill>
              </a:rPr>
              <a:t>[8]</a:t>
            </a:r>
            <a:endParaRPr lang="en-GB" dirty="0">
              <a:solidFill>
                <a:srgbClr val="FF0000"/>
              </a:solidFill>
            </a:endParaRPr>
          </a:p>
        </p:txBody>
      </p:sp>
      <p:pic>
        <p:nvPicPr>
          <p:cNvPr id="5" name="Picture 4">
            <a:extLst>
              <a:ext uri="{FF2B5EF4-FFF2-40B4-BE49-F238E27FC236}">
                <a16:creationId xmlns:a16="http://schemas.microsoft.com/office/drawing/2014/main" id="{3875B320-08E0-4BBB-9F42-982DDFEA2D35}"/>
              </a:ext>
            </a:extLst>
          </p:cNvPr>
          <p:cNvPicPr>
            <a:picLocks noChangeAspect="1"/>
          </p:cNvPicPr>
          <p:nvPr/>
        </p:nvPicPr>
        <p:blipFill>
          <a:blip r:embed="rId2"/>
          <a:stretch>
            <a:fillRect/>
          </a:stretch>
        </p:blipFill>
        <p:spPr>
          <a:xfrm>
            <a:off x="168816" y="8668"/>
            <a:ext cx="4410075" cy="6638925"/>
          </a:xfrm>
          <a:prstGeom prst="rect">
            <a:avLst/>
          </a:prstGeom>
        </p:spPr>
      </p:pic>
    </p:spTree>
    <p:extLst>
      <p:ext uri="{BB962C8B-B14F-4D97-AF65-F5344CB8AC3E}">
        <p14:creationId xmlns:p14="http://schemas.microsoft.com/office/powerpoint/2010/main" val="21511984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B37DF9-A21A-8A43-8A59-6C08DF4AAC9D}"/>
              </a:ext>
            </a:extLst>
          </p:cNvPr>
          <p:cNvSpPr>
            <a:spLocks noGrp="1"/>
          </p:cNvSpPr>
          <p:nvPr>
            <p:ph idx="1"/>
          </p:nvPr>
        </p:nvSpPr>
        <p:spPr>
          <a:xfrm>
            <a:off x="8573844" y="318053"/>
            <a:ext cx="2779955" cy="3414852"/>
          </a:xfrm>
        </p:spPr>
        <p:txBody>
          <a:bodyPr/>
          <a:lstStyle/>
          <a:p>
            <a:pPr marL="0" indent="0">
              <a:buNone/>
            </a:pPr>
            <a:r>
              <a:rPr lang="en-GB" sz="1200" b="1" dirty="0">
                <a:solidFill>
                  <a:srgbClr val="FF0000"/>
                </a:solidFill>
              </a:rPr>
              <a:t>Q5.</a:t>
            </a:r>
            <a:endParaRPr lang="en-GB" sz="1200" dirty="0">
              <a:solidFill>
                <a:srgbClr val="FF0000"/>
              </a:solidFill>
            </a:endParaRPr>
          </a:p>
          <a:p>
            <a:pPr marL="0" indent="0">
              <a:buNone/>
            </a:pPr>
            <a:r>
              <a:rPr lang="en-GB" sz="1200" dirty="0">
                <a:solidFill>
                  <a:srgbClr val="FF0000"/>
                </a:solidFill>
              </a:rPr>
              <a:t>(a) Sequence: C,A,D,B;</a:t>
            </a:r>
          </a:p>
          <a:p>
            <a:pPr marL="0" indent="0">
              <a:buNone/>
            </a:pPr>
            <a:r>
              <a:rPr lang="en-GB" sz="1200" i="1" dirty="0">
                <a:solidFill>
                  <a:srgbClr val="FF0000"/>
                </a:solidFill>
              </a:rPr>
              <a:t>1 mark per correct box to 3 max</a:t>
            </a:r>
            <a:endParaRPr lang="en-GB" sz="1200" dirty="0">
              <a:solidFill>
                <a:srgbClr val="FF0000"/>
              </a:solidFill>
            </a:endParaRPr>
          </a:p>
          <a:p>
            <a:pPr marL="0" indent="0" algn="r">
              <a:buNone/>
            </a:pPr>
            <a:r>
              <a:rPr lang="en-GB" sz="1200" b="1" dirty="0">
                <a:solidFill>
                  <a:srgbClr val="FF0000"/>
                </a:solidFill>
              </a:rPr>
              <a:t>3 max</a:t>
            </a:r>
            <a:endParaRPr lang="en-GB" sz="1200" dirty="0">
              <a:solidFill>
                <a:srgbClr val="FF0000"/>
              </a:solidFill>
            </a:endParaRPr>
          </a:p>
          <a:p>
            <a:pPr marL="0" indent="0">
              <a:buNone/>
            </a:pPr>
            <a:r>
              <a:rPr lang="en-GB" sz="1200" dirty="0">
                <a:solidFill>
                  <a:srgbClr val="FF0000"/>
                </a:solidFill>
              </a:rPr>
              <a:t>(b)(</a:t>
            </a:r>
            <a:r>
              <a:rPr lang="en-GB" sz="1200" dirty="0" err="1">
                <a:solidFill>
                  <a:srgbClr val="FF0000"/>
                </a:solidFill>
              </a:rPr>
              <a:t>i</a:t>
            </a:r>
            <a:r>
              <a:rPr lang="en-GB" sz="1200" dirty="0">
                <a:solidFill>
                  <a:srgbClr val="FF0000"/>
                </a:solidFill>
              </a:rPr>
              <a:t>)      Q;</a:t>
            </a:r>
          </a:p>
          <a:p>
            <a:pPr marL="0" indent="0" algn="r">
              <a:buNone/>
            </a:pPr>
            <a:r>
              <a:rPr lang="en-GB" sz="1200" b="1" dirty="0">
                <a:solidFill>
                  <a:srgbClr val="FF0000"/>
                </a:solidFill>
              </a:rPr>
              <a:t>1</a:t>
            </a:r>
            <a:endParaRPr lang="en-GB" sz="1200" dirty="0">
              <a:solidFill>
                <a:srgbClr val="FF0000"/>
              </a:solidFill>
            </a:endParaRPr>
          </a:p>
          <a:p>
            <a:pPr marL="0" indent="0">
              <a:buNone/>
            </a:pPr>
            <a:r>
              <a:rPr lang="en-GB" sz="1200" dirty="0">
                <a:solidFill>
                  <a:srgbClr val="FF0000"/>
                </a:solidFill>
              </a:rPr>
              <a:t>(ii)     Cell/nucleus has divided / is dividing (into two);</a:t>
            </a:r>
          </a:p>
          <a:p>
            <a:pPr marL="0" indent="0">
              <a:buNone/>
            </a:pPr>
            <a:r>
              <a:rPr lang="en-GB" sz="1200" i="1" dirty="0">
                <a:solidFill>
                  <a:srgbClr val="FF0000"/>
                </a:solidFill>
              </a:rPr>
              <a:t>Accept ‒ mitosis (occurring)</a:t>
            </a:r>
            <a:endParaRPr lang="en-GB" sz="1200" dirty="0">
              <a:solidFill>
                <a:srgbClr val="FF0000"/>
              </a:solidFill>
            </a:endParaRPr>
          </a:p>
          <a:p>
            <a:pPr marL="0" indent="0">
              <a:buNone/>
            </a:pPr>
            <a:r>
              <a:rPr lang="en-GB" sz="1200" i="1" dirty="0">
                <a:solidFill>
                  <a:srgbClr val="FF0000"/>
                </a:solidFill>
              </a:rPr>
              <a:t>Ignore refs to chromosomes dividing</a:t>
            </a:r>
            <a:endParaRPr lang="en-GB" sz="1200" dirty="0">
              <a:solidFill>
                <a:srgbClr val="FF0000"/>
              </a:solidFill>
            </a:endParaRPr>
          </a:p>
          <a:p>
            <a:pPr marL="0" indent="0" algn="r">
              <a:buNone/>
            </a:pPr>
            <a:r>
              <a:rPr lang="en-GB" sz="1200" b="1" dirty="0">
                <a:solidFill>
                  <a:srgbClr val="FF0000"/>
                </a:solidFill>
              </a:rPr>
              <a:t>1</a:t>
            </a:r>
            <a:endParaRPr lang="en-GB" sz="1200" dirty="0">
              <a:solidFill>
                <a:srgbClr val="FF0000"/>
              </a:solidFill>
            </a:endParaRPr>
          </a:p>
          <a:p>
            <a:pPr marL="0" indent="0" algn="r">
              <a:buNone/>
            </a:pPr>
            <a:r>
              <a:rPr lang="en-GB" sz="1200" b="1" dirty="0">
                <a:solidFill>
                  <a:srgbClr val="FF0000"/>
                </a:solidFill>
              </a:rPr>
              <a:t>[5]</a:t>
            </a:r>
            <a:endParaRPr lang="en-GB" sz="1200" dirty="0">
              <a:solidFill>
                <a:srgbClr val="FF0000"/>
              </a:solidFill>
            </a:endParaRPr>
          </a:p>
          <a:p>
            <a:endParaRPr lang="en-US" dirty="0"/>
          </a:p>
        </p:txBody>
      </p:sp>
      <p:pic>
        <p:nvPicPr>
          <p:cNvPr id="2" name="Picture 1">
            <a:extLst>
              <a:ext uri="{FF2B5EF4-FFF2-40B4-BE49-F238E27FC236}">
                <a16:creationId xmlns:a16="http://schemas.microsoft.com/office/drawing/2014/main" id="{76E679D6-E5F6-4582-BA86-47A0710CAB2B}"/>
              </a:ext>
            </a:extLst>
          </p:cNvPr>
          <p:cNvPicPr>
            <a:picLocks noChangeAspect="1"/>
          </p:cNvPicPr>
          <p:nvPr/>
        </p:nvPicPr>
        <p:blipFill>
          <a:blip r:embed="rId2"/>
          <a:stretch>
            <a:fillRect/>
          </a:stretch>
        </p:blipFill>
        <p:spPr>
          <a:xfrm>
            <a:off x="475465" y="161925"/>
            <a:ext cx="4743450" cy="6534150"/>
          </a:xfrm>
          <a:prstGeom prst="rect">
            <a:avLst/>
          </a:prstGeom>
        </p:spPr>
      </p:pic>
    </p:spTree>
    <p:extLst>
      <p:ext uri="{BB962C8B-B14F-4D97-AF65-F5344CB8AC3E}">
        <p14:creationId xmlns:p14="http://schemas.microsoft.com/office/powerpoint/2010/main" val="2272213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1201</TotalTime>
  <Words>1246</Words>
  <Application>Microsoft Office PowerPoint</Application>
  <PresentationFormat>Widescreen</PresentationFormat>
  <Paragraphs>433</Paragraphs>
  <Slides>45</Slides>
  <Notes>1</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4" baseType="lpstr">
      <vt:lpstr>Arial</vt:lpstr>
      <vt:lpstr>Calibri</vt:lpstr>
      <vt:lpstr>Calibri Light</vt:lpstr>
      <vt:lpstr>Comic Sans MS</vt:lpstr>
      <vt:lpstr>Symbol</vt:lpstr>
      <vt:lpstr>Times New Roman</vt:lpstr>
      <vt:lpstr>Wingdings</vt:lpstr>
      <vt:lpstr>Office Theme</vt:lpstr>
      <vt:lpstr>Bitmap Image</vt:lpstr>
      <vt:lpstr>PowerPoint Presentation</vt:lpstr>
      <vt:lpstr>Meiosis</vt:lpstr>
      <vt:lpstr>Stages of meiosis</vt:lpstr>
      <vt:lpstr>Why?</vt:lpstr>
      <vt:lpstr>Meiosis I</vt:lpstr>
      <vt:lpstr>Meiosis I</vt:lpstr>
      <vt:lpstr>PowerPoint Presentation</vt:lpstr>
      <vt:lpstr>PowerPoint Presentation</vt:lpstr>
      <vt:lpstr>PowerPoint Presentation</vt:lpstr>
      <vt:lpstr>Meiosis II </vt:lpstr>
      <vt:lpstr>Metaphase II</vt:lpstr>
      <vt:lpstr>Telophase II</vt:lpstr>
      <vt:lpstr>Cytokinesis</vt:lpstr>
      <vt:lpstr>PowerPoint Presentation</vt:lpstr>
      <vt:lpstr>PowerPoint Presentation</vt:lpstr>
      <vt:lpstr>PowerPoint Presentation</vt:lpstr>
      <vt:lpstr>PowerPoint Presentation</vt:lpstr>
      <vt:lpstr> </vt:lpstr>
      <vt:lpstr>Crossing over</vt:lpstr>
      <vt:lpstr>PowerPoint Presentation</vt:lpstr>
      <vt:lpstr>Independent segregation/ assortment</vt:lpstr>
      <vt:lpstr>Why meiosis is important in sexual reproduction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cell cycle</vt:lpstr>
      <vt:lpstr>The cell cycle</vt:lpstr>
      <vt:lpstr>Checkpoint control system</vt:lpstr>
      <vt:lpstr>Exam questions</vt:lpstr>
      <vt:lpstr>Cancer </vt:lpstr>
      <vt:lpstr>Cancer</vt:lpstr>
      <vt:lpstr>Cancer treatment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Bethannie Freeman</dc:creator>
  <cp:lastModifiedBy>Bethannie Freeman</cp:lastModifiedBy>
  <cp:revision>90</cp:revision>
  <dcterms:created xsi:type="dcterms:W3CDTF">2020-02-25T21:04:02Z</dcterms:created>
  <dcterms:modified xsi:type="dcterms:W3CDTF">2021-01-06T14:46:38Z</dcterms:modified>
</cp:coreProperties>
</file>