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5"/>
  </p:notesMasterIdLst>
  <p:sldIdLst>
    <p:sldId id="257" r:id="rId2"/>
    <p:sldId id="263" r:id="rId3"/>
    <p:sldId id="264" r:id="rId4"/>
    <p:sldId id="265" r:id="rId5"/>
    <p:sldId id="313" r:id="rId6"/>
    <p:sldId id="322" r:id="rId7"/>
    <p:sldId id="267" r:id="rId8"/>
    <p:sldId id="319" r:id="rId9"/>
    <p:sldId id="320" r:id="rId10"/>
    <p:sldId id="321" r:id="rId11"/>
    <p:sldId id="258" r:id="rId12"/>
    <p:sldId id="271" r:id="rId13"/>
    <p:sldId id="273" r:id="rId14"/>
    <p:sldId id="274" r:id="rId15"/>
    <p:sldId id="275" r:id="rId16"/>
    <p:sldId id="276" r:id="rId17"/>
    <p:sldId id="277" r:id="rId18"/>
    <p:sldId id="278" r:id="rId19"/>
    <p:sldId id="279" r:id="rId20"/>
    <p:sldId id="280" r:id="rId21"/>
    <p:sldId id="282" r:id="rId22"/>
    <p:sldId id="283" r:id="rId23"/>
    <p:sldId id="284" r:id="rId24"/>
    <p:sldId id="285" r:id="rId25"/>
    <p:sldId id="286" r:id="rId26"/>
    <p:sldId id="314" r:id="rId27"/>
    <p:sldId id="270" r:id="rId28"/>
    <p:sldId id="315" r:id="rId29"/>
    <p:sldId id="317" r:id="rId30"/>
    <p:sldId id="259"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300" r:id="rId44"/>
    <p:sldId id="336" r:id="rId45"/>
    <p:sldId id="337" r:id="rId46"/>
    <p:sldId id="260" r:id="rId47"/>
    <p:sldId id="301" r:id="rId48"/>
    <p:sldId id="303" r:id="rId49"/>
    <p:sldId id="302" r:id="rId50"/>
    <p:sldId id="304" r:id="rId51"/>
    <p:sldId id="335" r:id="rId52"/>
    <p:sldId id="334" r:id="rId53"/>
    <p:sldId id="323" r:id="rId54"/>
    <p:sldId id="324" r:id="rId55"/>
    <p:sldId id="325" r:id="rId56"/>
    <p:sldId id="326" r:id="rId57"/>
    <p:sldId id="327" r:id="rId58"/>
    <p:sldId id="261" r:id="rId59"/>
    <p:sldId id="306" r:id="rId60"/>
    <p:sldId id="307" r:id="rId61"/>
    <p:sldId id="308" r:id="rId62"/>
    <p:sldId id="309" r:id="rId63"/>
    <p:sldId id="338" r:id="rId64"/>
    <p:sldId id="310" r:id="rId65"/>
    <p:sldId id="311" r:id="rId66"/>
    <p:sldId id="312" r:id="rId67"/>
    <p:sldId id="328" r:id="rId68"/>
    <p:sldId id="329" r:id="rId69"/>
    <p:sldId id="330" r:id="rId70"/>
    <p:sldId id="331" r:id="rId71"/>
    <p:sldId id="332" r:id="rId72"/>
    <p:sldId id="333" r:id="rId73"/>
    <p:sldId id="316" r:id="rId7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5923" autoAdjust="0"/>
    <p:restoredTop sz="94660"/>
  </p:normalViewPr>
  <p:slideViewPr>
    <p:cSldViewPr snapToGrid="0">
      <p:cViewPr varScale="1">
        <p:scale>
          <a:sx n="69" d="100"/>
          <a:sy n="69" d="100"/>
        </p:scale>
        <p:origin x="96" y="1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7.png"/></Relationships>
</file>

<file path=ppt/drawings/_rels/vmlDrawing5.v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image" Target="../media/image28.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0.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1.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A343507-807C-C24E-B972-AE99DC9E411D}" type="datetimeFigureOut">
              <a:rPr lang="en-US" smtClean="0"/>
              <a:t>8/25/2020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7C23405-6FB7-FF4C-8ECF-F181A28EB9E7}" type="slidenum">
              <a:rPr lang="en-US" smtClean="0"/>
              <a:t>‹#›</a:t>
            </a:fld>
            <a:endParaRPr lang="en-US"/>
          </a:p>
        </p:txBody>
      </p:sp>
    </p:spTree>
    <p:extLst>
      <p:ext uri="{BB962C8B-B14F-4D97-AF65-F5344CB8AC3E}">
        <p14:creationId xmlns:p14="http://schemas.microsoft.com/office/powerpoint/2010/main" val="3294568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Also- Increase in volume of cell/volume of cytoplasm / increase in mass / cell bigger;  increase in number of organelles; synthesis of protein/named protein; DNA replication/increase / chromosomes copied; ATP synthesis / respiration;</a:t>
            </a:r>
          </a:p>
          <a:p>
            <a:endParaRPr lang="en-GB" dirty="0"/>
          </a:p>
        </p:txBody>
      </p:sp>
      <p:sp>
        <p:nvSpPr>
          <p:cNvPr id="4" name="Slide Number Placeholder 3"/>
          <p:cNvSpPr>
            <a:spLocks noGrp="1"/>
          </p:cNvSpPr>
          <p:nvPr>
            <p:ph type="sldNum" sz="quarter" idx="10"/>
          </p:nvPr>
        </p:nvSpPr>
        <p:spPr/>
        <p:txBody>
          <a:bodyPr/>
          <a:lstStyle/>
          <a:p>
            <a:fld id="{AF9D4712-9D0B-4F0D-A5E4-F82BE8E28310}" type="slidenum">
              <a:rPr lang="en-GB" smtClean="0"/>
              <a:t>12</a:t>
            </a:fld>
            <a:endParaRPr lang="en-GB"/>
          </a:p>
        </p:txBody>
      </p:sp>
    </p:spTree>
    <p:extLst>
      <p:ext uri="{BB962C8B-B14F-4D97-AF65-F5344CB8AC3E}">
        <p14:creationId xmlns:p14="http://schemas.microsoft.com/office/powerpoint/2010/main" val="39881839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A88B9F21-0005-4AFB-B9DB-7AEE106ACC19}" type="slidenum">
              <a:rPr lang="en-US"/>
              <a:pPr/>
              <a:t>61</a:t>
            </a:fld>
            <a:endParaRPr lang="en-US"/>
          </a:p>
        </p:txBody>
      </p:sp>
      <p:sp>
        <p:nvSpPr>
          <p:cNvPr id="382978" name="Rectangle 2"/>
          <p:cNvSpPr>
            <a:spLocks noGrp="1" noRot="1" noChangeAspect="1" noChangeArrowheads="1" noTextEdit="1"/>
          </p:cNvSpPr>
          <p:nvPr>
            <p:ph type="sldImg"/>
          </p:nvPr>
        </p:nvSpPr>
        <p:spPr>
          <a:ln/>
        </p:spPr>
      </p:sp>
      <p:sp>
        <p:nvSpPr>
          <p:cNvPr id="382979" name="Rectangle 3"/>
          <p:cNvSpPr>
            <a:spLocks noGrp="1" noChangeArrowheads="1"/>
          </p:cNvSpPr>
          <p:nvPr>
            <p:ph type="body" idx="1"/>
          </p:nvPr>
        </p:nvSpPr>
        <p:spPr>
          <a:ln/>
        </p:spPr>
        <p:txBody>
          <a:bodyPr/>
          <a:lstStyle/>
          <a:p>
            <a:endParaRPr lang="en-US"/>
          </a:p>
        </p:txBody>
      </p:sp>
    </p:spTree>
    <p:extLst>
      <p:ext uri="{BB962C8B-B14F-4D97-AF65-F5344CB8AC3E}">
        <p14:creationId xmlns:p14="http://schemas.microsoft.com/office/powerpoint/2010/main" val="36569046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74430-8F80-4A40-AFC1-75F91F57C66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798CFAC-1B4F-4BC2-A0B5-BD33F96F04E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2C47E41D-E645-41C8-AB66-F4528C7379ED}"/>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D9EAAE76-78EF-497B-ADFA-A450B3909C2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FAFFCC81-5CE5-426F-A3B6-84FD60EFB9AE}"/>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96843824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9D6C-1DA4-4AD8-B57A-EE70E79FE17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A5410DD-33FD-4850-A84D-0BBA14AB5E6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6D05ECE-AFED-4727-83BE-909D77147644}"/>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5292DF39-4DE8-4E5D-A705-FE2F59FE36EA}"/>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4A20E65-4221-451E-BB5D-4C03EBBCB936}"/>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425065500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DFE1E-16F4-46C9-A1C5-A25CB0BA9AA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FB3E221C-8DC4-4E67-AEC9-B5D06F5DCCA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6463923A-219D-465E-91D7-161AA1DC67FC}"/>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74218E4A-13CD-4E72-ABCE-9D4FB6421613}"/>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A1BAE2-261C-44DD-8244-9B2B3AD4119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2668390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C5F50-252B-42FF-BB5D-A74144426D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6A66C7E-F7E2-4FD9-8E33-3B8427BC8088}"/>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A2416111-E1BF-4A02-BA0A-02BA9F88671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265AC92-58A9-42CC-8D43-05E5711A7480}"/>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6" name="Footer Placeholder 5">
            <a:extLst>
              <a:ext uri="{FF2B5EF4-FFF2-40B4-BE49-F238E27FC236}">
                <a16:creationId xmlns:a16="http://schemas.microsoft.com/office/drawing/2014/main" id="{60C2709B-A374-437B-9752-B57B40C580F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16EF317-5029-4FD7-BE80-8FD266E02D8F}"/>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246856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C8F3E6-D68D-4FF7-900F-61059176D5C4}"/>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72C7AEA-AA67-49D5-AB6A-167F447A8C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4C107272-12FF-4DEE-B7FE-F8E21753E518}"/>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C05968C7-88B9-4FBD-A78F-2AFD2D43CCF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4D0A29A2-3CF9-4D62-B5D6-C750B168F25C}"/>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B214A6A5-18E4-4CC2-AE3C-A3983C4A79CF}"/>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8" name="Footer Placeholder 7">
            <a:extLst>
              <a:ext uri="{FF2B5EF4-FFF2-40B4-BE49-F238E27FC236}">
                <a16:creationId xmlns:a16="http://schemas.microsoft.com/office/drawing/2014/main" id="{1D34F4D5-A7E9-47D7-9DC7-CA863E22EA3F}"/>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35126886-F451-45B7-BDDF-4BD88F884C5B}"/>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536028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D7456-4D9A-4A70-813A-5AB0054604A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BEC223F6-16FF-4C5E-AD81-B26C2D159A7B}"/>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4" name="Footer Placeholder 3">
            <a:extLst>
              <a:ext uri="{FF2B5EF4-FFF2-40B4-BE49-F238E27FC236}">
                <a16:creationId xmlns:a16="http://schemas.microsoft.com/office/drawing/2014/main" id="{DB96A95D-C6B1-4AC0-8AE3-1325E01A1FFB}"/>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11A8F04B-974A-4875-A4E8-0FA8C92BFA0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8117536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A6C2332-908A-474D-B60B-A998844610D6}"/>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3" name="Footer Placeholder 2">
            <a:extLst>
              <a:ext uri="{FF2B5EF4-FFF2-40B4-BE49-F238E27FC236}">
                <a16:creationId xmlns:a16="http://schemas.microsoft.com/office/drawing/2014/main" id="{4C563243-7AA3-435B-B033-AF7D36EE2E6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5D7DCE8-59F3-45A2-B73E-EF829E36E7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882113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A1AAC0-5D0C-4248-9199-2D62CE2677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9DFA58DA-6926-45EF-9DCF-715D95C0D06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2EEF99C-7CDA-4AFB-8842-0D0C6755B0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61FAD2D-02D7-4FA0-9B34-0E6D20B132E8}"/>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6" name="Footer Placeholder 5">
            <a:extLst>
              <a:ext uri="{FF2B5EF4-FFF2-40B4-BE49-F238E27FC236}">
                <a16:creationId xmlns:a16="http://schemas.microsoft.com/office/drawing/2014/main" id="{0027AFDB-D5F9-4659-A8A2-3D4CAAE43A2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A37124C-3669-4816-8A08-804023C0F07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1466818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592EB3-D4BD-4D62-99DA-30406E2885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8BF3FBBD-9107-4203-A9D0-1CCD8ECBE7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792634EB-BB4F-43D9-97A5-D398E2E22C9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95144117-D87F-4DC2-AEB0-596199A1C06B}"/>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6" name="Footer Placeholder 5">
            <a:extLst>
              <a:ext uri="{FF2B5EF4-FFF2-40B4-BE49-F238E27FC236}">
                <a16:creationId xmlns:a16="http://schemas.microsoft.com/office/drawing/2014/main" id="{7BB72568-3608-4C3D-8D92-65FE0FF85E1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4E9B590-A186-45BD-A3AD-58D1A213CE6C}"/>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1995962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981C6-42C2-4B75-970C-6E23D4F89D72}"/>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2937E30A-76C4-423F-97FC-4737AF7E527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E0F1261-A992-43A0-A844-56DD94D62F15}"/>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0C20963B-508D-4E55-AABA-17484489415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1DEC506-C4AF-48E2-A54E-BAB5330D8E4D}"/>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9523036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7583440-FEF2-48A5-836E-5E3A74A2C0FE}"/>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19204B06-3FF6-4D29-B404-4BD280B98C78}"/>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E004DE5-F3CF-42F6-90C5-5918BF104540}"/>
              </a:ext>
            </a:extLst>
          </p:cNvPr>
          <p:cNvSpPr>
            <a:spLocks noGrp="1"/>
          </p:cNvSpPr>
          <p:nvPr>
            <p:ph type="dt" sz="half" idx="10"/>
          </p:nvPr>
        </p:nvSpPr>
        <p:spPr/>
        <p:txBody>
          <a:body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01E9D1BD-F3F8-4054-B893-B437B4516D3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C5521E7-3208-445C-AC94-0503B7D6D5E5}"/>
              </a:ext>
            </a:extLst>
          </p:cNvPr>
          <p:cNvSpPr>
            <a:spLocks noGrp="1"/>
          </p:cNvSpPr>
          <p:nvPr>
            <p:ph type="sldNum" sz="quarter" idx="12"/>
          </p:nvPr>
        </p:nvSpPr>
        <p:spPr/>
        <p:txBody>
          <a:bodyPr/>
          <a:lstStyle/>
          <a:p>
            <a:fld id="{B01F5E24-D21A-4FBD-9011-3929A41326D5}" type="slidenum">
              <a:rPr lang="en-GB" smtClean="0"/>
              <a:t>‹#›</a:t>
            </a:fld>
            <a:endParaRPr lang="en-GB"/>
          </a:p>
        </p:txBody>
      </p:sp>
    </p:spTree>
    <p:extLst>
      <p:ext uri="{BB962C8B-B14F-4D97-AF65-F5344CB8AC3E}">
        <p14:creationId xmlns:p14="http://schemas.microsoft.com/office/powerpoint/2010/main" val="36381666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fld id="{975D25AE-EAC2-2747-BAB8-6F5E86EC2307}" type="slidenum">
              <a:rPr lang="en-GB"/>
              <a:pPr/>
              <a:t>‹#›</a:t>
            </a:fld>
            <a:endParaRPr lang="en-GB"/>
          </a:p>
        </p:txBody>
      </p:sp>
    </p:spTree>
    <p:extLst>
      <p:ext uri="{BB962C8B-B14F-4D97-AF65-F5344CB8AC3E}">
        <p14:creationId xmlns:p14="http://schemas.microsoft.com/office/powerpoint/2010/main" val="32637841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endParaRPr lang="en-GB"/>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Rectangle 4"/>
          <p:cNvSpPr>
            <a:spLocks noGrp="1" noChangeArrowheads="1"/>
          </p:cNvSpPr>
          <p:nvPr>
            <p:ph type="dt" sz="half" idx="10"/>
          </p:nvPr>
        </p:nvSpPr>
        <p:spPr>
          <a:ln/>
        </p:spPr>
        <p:txBody>
          <a:bodyPr/>
          <a:lstStyle>
            <a:lvl1pPr>
              <a:defRPr/>
            </a:lvl1pPr>
          </a:lstStyle>
          <a:p>
            <a:pPr>
              <a:defRPr/>
            </a:pPr>
            <a:endParaRPr lang="en-GB"/>
          </a:p>
        </p:txBody>
      </p:sp>
      <p:sp>
        <p:nvSpPr>
          <p:cNvPr id="7" name="Rectangle 5"/>
          <p:cNvSpPr>
            <a:spLocks noGrp="1" noChangeArrowheads="1"/>
          </p:cNvSpPr>
          <p:nvPr>
            <p:ph type="ftr" sz="quarter" idx="11"/>
          </p:nvPr>
        </p:nvSpPr>
        <p:spPr>
          <a:ln/>
        </p:spPr>
        <p:txBody>
          <a:bodyPr/>
          <a:lstStyle>
            <a:lvl1pPr>
              <a:defRPr/>
            </a:lvl1pPr>
          </a:lstStyle>
          <a:p>
            <a:pPr>
              <a:defRPr/>
            </a:pPr>
            <a:endParaRPr lang="en-GB"/>
          </a:p>
        </p:txBody>
      </p:sp>
      <p:sp>
        <p:nvSpPr>
          <p:cNvPr id="8" name="Rectangle 6"/>
          <p:cNvSpPr>
            <a:spLocks noGrp="1" noChangeArrowheads="1"/>
          </p:cNvSpPr>
          <p:nvPr>
            <p:ph type="sldNum" sz="quarter" idx="12"/>
          </p:nvPr>
        </p:nvSpPr>
        <p:spPr>
          <a:ln/>
        </p:spPr>
        <p:txBody>
          <a:bodyPr/>
          <a:lstStyle>
            <a:lvl1pPr>
              <a:defRPr/>
            </a:lvl1pPr>
          </a:lstStyle>
          <a:p>
            <a:fld id="{E74114F3-FE06-6B4D-9C59-96BCAF1C2951}" type="slidenum">
              <a:rPr lang="en-GB"/>
              <a:pPr/>
              <a:t>‹#›</a:t>
            </a:fld>
            <a:endParaRPr lang="en-GB"/>
          </a:p>
        </p:txBody>
      </p:sp>
    </p:spTree>
    <p:extLst>
      <p:ext uri="{BB962C8B-B14F-4D97-AF65-F5344CB8AC3E}">
        <p14:creationId xmlns:p14="http://schemas.microsoft.com/office/powerpoint/2010/main" val="175421113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609600" y="274639"/>
            <a:ext cx="109728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01C19C5B-E79C-4049-B3D1-7BC0009D7C28}" type="slidenum">
              <a:rPr lang="en-GB"/>
              <a:pPr>
                <a:defRPr/>
              </a:pPr>
              <a:t>‹#›</a:t>
            </a:fld>
            <a:endParaRPr lang="en-GB"/>
          </a:p>
        </p:txBody>
      </p:sp>
    </p:spTree>
    <p:extLst>
      <p:ext uri="{BB962C8B-B14F-4D97-AF65-F5344CB8AC3E}">
        <p14:creationId xmlns:p14="http://schemas.microsoft.com/office/powerpoint/2010/main" val="190495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113FAFC-C3ED-4AF6-B654-2BBA0B2DD6E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58076DFB-A101-4F9F-8F91-6BC387AD9E0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5FD654A-C9DE-4366-856D-E121846EC7F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DDF77D-3EFC-4676-BAAF-0FFEF67F4C45}" type="datetimeFigureOut">
              <a:rPr lang="en-GB" smtClean="0"/>
              <a:t>25/08/2020</a:t>
            </a:fld>
            <a:endParaRPr lang="en-GB"/>
          </a:p>
        </p:txBody>
      </p:sp>
      <p:sp>
        <p:nvSpPr>
          <p:cNvPr id="5" name="Footer Placeholder 4">
            <a:extLst>
              <a:ext uri="{FF2B5EF4-FFF2-40B4-BE49-F238E27FC236}">
                <a16:creationId xmlns:a16="http://schemas.microsoft.com/office/drawing/2014/main" id="{51D63A41-C286-47F2-844B-E90B9B133A3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641FAF0B-1B51-441C-9969-08298611CB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1F5E24-D21A-4FBD-9011-3929A41326D5}" type="slidenum">
              <a:rPr lang="en-GB" smtClean="0"/>
              <a:t>‹#›</a:t>
            </a:fld>
            <a:endParaRPr lang="en-GB"/>
          </a:p>
        </p:txBody>
      </p:sp>
    </p:spTree>
    <p:extLst>
      <p:ext uri="{BB962C8B-B14F-4D97-AF65-F5344CB8AC3E}">
        <p14:creationId xmlns:p14="http://schemas.microsoft.com/office/powerpoint/2010/main" val="230412497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2.xml"/><Relationship Id="rId1" Type="http://schemas.openxmlformats.org/officeDocument/2006/relationships/vmlDrawing" Target="../drawings/vmlDrawing1.vml"/><Relationship Id="rId4" Type="http://schemas.openxmlformats.org/officeDocument/2006/relationships/image" Target="../media/image21.png"/></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12.xml"/><Relationship Id="rId1" Type="http://schemas.openxmlformats.org/officeDocument/2006/relationships/vmlDrawing" Target="../drawings/vmlDrawing2.vml"/><Relationship Id="rId5" Type="http://schemas.openxmlformats.org/officeDocument/2006/relationships/image" Target="../media/image23.png"/><Relationship Id="rId4" Type="http://schemas.openxmlformats.org/officeDocument/2006/relationships/image" Target="../media/image22.png"/></Relationships>
</file>

<file path=ppt/slides/_rels/slide3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 Id="rId4" Type="http://schemas.openxmlformats.org/officeDocument/2006/relationships/image" Target="../media/image26.png"/></Relationships>
</file>

<file path=ppt/slides/_rels/slide39.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2.xml"/><Relationship Id="rId1" Type="http://schemas.openxmlformats.org/officeDocument/2006/relationships/vmlDrawing" Target="../drawings/vmlDrawing4.vml"/><Relationship Id="rId4" Type="http://schemas.openxmlformats.org/officeDocument/2006/relationships/image" Target="../media/image27.png"/></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13.xml"/><Relationship Id="rId1" Type="http://schemas.openxmlformats.org/officeDocument/2006/relationships/vmlDrawing" Target="../drawings/vmlDrawing5.vml"/><Relationship Id="rId6" Type="http://schemas.openxmlformats.org/officeDocument/2006/relationships/image" Target="../media/image29.png"/><Relationship Id="rId5" Type="http://schemas.openxmlformats.org/officeDocument/2006/relationships/oleObject" Target="../embeddings/oleObject6.bin"/><Relationship Id="rId4" Type="http://schemas.openxmlformats.org/officeDocument/2006/relationships/image" Target="../media/image28.png"/></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6.vml"/><Relationship Id="rId4" Type="http://schemas.openxmlformats.org/officeDocument/2006/relationships/image" Target="../media/image30.png"/></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7.vml"/><Relationship Id="rId4" Type="http://schemas.openxmlformats.org/officeDocument/2006/relationships/image" Target="../media/image31.png"/></Relationships>
</file>

<file path=ppt/slides/_rels/slide43.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4.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5C60A08-BF6E-4A88-8B06-E6B26EAC335B}"/>
              </a:ext>
            </a:extLst>
          </p:cNvPr>
          <p:cNvSpPr>
            <a:spLocks noGrp="1"/>
          </p:cNvSpPr>
          <p:nvPr>
            <p:ph idx="1"/>
          </p:nvPr>
        </p:nvSpPr>
        <p:spPr>
          <a:xfrm>
            <a:off x="838200" y="2205317"/>
            <a:ext cx="10515600" cy="3971645"/>
          </a:xfrm>
        </p:spPr>
        <p:txBody>
          <a:bodyPr>
            <a:normAutofit/>
          </a:bodyPr>
          <a:lstStyle/>
          <a:p>
            <a:pPr marL="0" indent="0">
              <a:buNone/>
            </a:pPr>
            <a:r>
              <a:rPr lang="en-GB" dirty="0"/>
              <a:t>	</a:t>
            </a:r>
          </a:p>
          <a:p>
            <a:endParaRPr lang="en-GB" dirty="0"/>
          </a:p>
        </p:txBody>
      </p:sp>
      <p:sp>
        <p:nvSpPr>
          <p:cNvPr id="4" name="Rectangle 2">
            <a:extLst>
              <a:ext uri="{FF2B5EF4-FFF2-40B4-BE49-F238E27FC236}">
                <a16:creationId xmlns:a16="http://schemas.microsoft.com/office/drawing/2014/main" id="{AF894B3F-EBAF-4978-9266-B6686E3A0D18}"/>
              </a:ext>
            </a:extLst>
          </p:cNvPr>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GB"/>
          </a:p>
        </p:txBody>
      </p:sp>
      <p:sp>
        <p:nvSpPr>
          <p:cNvPr id="5" name="Rectangle 4">
            <a:extLst>
              <a:ext uri="{FF2B5EF4-FFF2-40B4-BE49-F238E27FC236}">
                <a16:creationId xmlns:a16="http://schemas.microsoft.com/office/drawing/2014/main" id="{97C28B4E-5CA6-4AB2-A440-33DFFE93B05C}"/>
              </a:ext>
            </a:extLst>
          </p:cNvPr>
          <p:cNvSpPr/>
          <p:nvPr/>
        </p:nvSpPr>
        <p:spPr>
          <a:xfrm>
            <a:off x="609600" y="176212"/>
            <a:ext cx="10972800" cy="1674103"/>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6" name="Rectangle 3">
            <a:extLst>
              <a:ext uri="{FF2B5EF4-FFF2-40B4-BE49-F238E27FC236}">
                <a16:creationId xmlns:a16="http://schemas.microsoft.com/office/drawing/2014/main" id="{731F6BF2-792A-4380-8982-C37C9F7C2CC8}"/>
              </a:ext>
            </a:extLst>
          </p:cNvPr>
          <p:cNvSpPr>
            <a:spLocks noChangeArrowheads="1"/>
          </p:cNvSpPr>
          <p:nvPr/>
        </p:nvSpPr>
        <p:spPr bwMode="auto">
          <a:xfrm>
            <a:off x="652631" y="228600"/>
            <a:ext cx="10008197" cy="18466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altLang="en-US" sz="1600" b="1" i="0" u="sng"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Outcomes: </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what binary fission is and the organisms which carry out binary fission.</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Describe the process of binary fission.</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why viruses are not classified as being living organisms.</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Describe the sequence of events by which viruses replicate.</a:t>
            </a:r>
            <a:endParaRPr kumimoji="0" lang="en-GB" altLang="en-US" sz="1600" b="0" i="0" u="none" strike="noStrike" cap="none" normalizeH="0" baseline="0" dirty="0">
              <a:ln>
                <a:noFill/>
              </a:ln>
              <a:solidFill>
                <a:schemeClr val="tx1"/>
              </a:solidFill>
              <a:effectLst/>
              <a:ea typeface="Times New Roman" panose="02020603050405020304" pitchFamily="18"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n-GB" altLang="en-US" sz="16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Calibri" panose="020F0502020204030204" pitchFamily="34" charset="0"/>
              </a:rPr>
              <a:t>Explain why viruses are so difficult to treat and develop medicines against.</a:t>
            </a:r>
            <a:endParaRPr kumimoji="0" lang="en-GB" altLang="en-US" sz="16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en-GB"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430014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2189EA-758C-4F62-8B80-61F5ED8C327B}"/>
              </a:ext>
            </a:extLst>
          </p:cNvPr>
          <p:cNvSpPr>
            <a:spLocks noGrp="1"/>
          </p:cNvSpPr>
          <p:nvPr>
            <p:ph type="title"/>
          </p:nvPr>
        </p:nvSpPr>
        <p:spPr>
          <a:xfrm>
            <a:off x="257287" y="1086522"/>
            <a:ext cx="10515600" cy="739103"/>
          </a:xfrm>
        </p:spPr>
        <p:txBody>
          <a:bodyPr/>
          <a:lstStyle/>
          <a:p>
            <a:r>
              <a:rPr lang="en-GB" dirty="0"/>
              <a:t>What is Binary fission?</a:t>
            </a:r>
          </a:p>
        </p:txBody>
      </p:sp>
      <p:sp>
        <p:nvSpPr>
          <p:cNvPr id="3" name="Content Placeholder 2">
            <a:extLst>
              <a:ext uri="{FF2B5EF4-FFF2-40B4-BE49-F238E27FC236}">
                <a16:creationId xmlns:a16="http://schemas.microsoft.com/office/drawing/2014/main" id="{2DD3A4DB-77B6-4F6D-A3DC-2F6C9549CF4E}"/>
              </a:ext>
            </a:extLst>
          </p:cNvPr>
          <p:cNvSpPr>
            <a:spLocks noGrp="1"/>
          </p:cNvSpPr>
          <p:nvPr>
            <p:ph idx="1"/>
          </p:nvPr>
        </p:nvSpPr>
        <p:spPr>
          <a:xfrm>
            <a:off x="257287" y="2331234"/>
            <a:ext cx="6035936" cy="4351338"/>
          </a:xfrm>
        </p:spPr>
        <p:txBody>
          <a:bodyPr/>
          <a:lstStyle/>
          <a:p>
            <a:r>
              <a:rPr lang="en-GB" dirty="0"/>
              <a:t>Binary fission occurs in </a:t>
            </a:r>
            <a:r>
              <a:rPr lang="en-GB" b="1" dirty="0"/>
              <a:t>prokaryotic cells</a:t>
            </a:r>
          </a:p>
          <a:p>
            <a:endParaRPr lang="en-GB" b="1" dirty="0"/>
          </a:p>
          <a:p>
            <a:r>
              <a:rPr lang="en-GB" dirty="0"/>
              <a:t>Where in this cell will DNA replication need to occur? </a:t>
            </a:r>
          </a:p>
          <a:p>
            <a:pPr marL="0" indent="0">
              <a:buNone/>
            </a:pPr>
            <a:r>
              <a:rPr lang="en-GB" dirty="0">
                <a:solidFill>
                  <a:srgbClr val="7030A0"/>
                </a:solidFill>
              </a:rPr>
              <a:t>Circular DNA and plasmids</a:t>
            </a:r>
          </a:p>
          <a:p>
            <a:pPr marL="0" indent="0">
              <a:buNone/>
            </a:pPr>
            <a:endParaRPr lang="en-GB" dirty="0"/>
          </a:p>
          <a:p>
            <a:r>
              <a:rPr lang="en-GB" b="1" dirty="0"/>
              <a:t>Plasmids can be found in variable amounts.</a:t>
            </a:r>
          </a:p>
        </p:txBody>
      </p:sp>
      <p:pic>
        <p:nvPicPr>
          <p:cNvPr id="3074" name="Picture 2" descr="Image result for bacterial cell">
            <a:extLst>
              <a:ext uri="{FF2B5EF4-FFF2-40B4-BE49-F238E27FC236}">
                <a16:creationId xmlns:a16="http://schemas.microsoft.com/office/drawing/2014/main" id="{FF3147BA-A665-4C08-B9E8-DA29767CCAC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75395" y="2041320"/>
            <a:ext cx="4762500" cy="3371850"/>
          </a:xfrm>
          <a:prstGeom prst="rect">
            <a:avLst/>
          </a:prstGeom>
          <a:noFill/>
          <a:extLst>
            <a:ext uri="{909E8E84-426E-40DD-AFC4-6F175D3DCCD1}">
              <a14:hiddenFill xmlns:a14="http://schemas.microsoft.com/office/drawing/2010/main">
                <a:solidFill>
                  <a:srgbClr val="FFFFFF"/>
                </a:solidFill>
              </a14:hiddenFill>
            </a:ext>
          </a:extLst>
        </p:spPr>
      </p:pic>
      <p:sp>
        <p:nvSpPr>
          <p:cNvPr id="5" name="Rectangle 4">
            <a:extLst>
              <a:ext uri="{FF2B5EF4-FFF2-40B4-BE49-F238E27FC236}">
                <a16:creationId xmlns:a16="http://schemas.microsoft.com/office/drawing/2014/main" id="{B155E636-F0D3-4AB7-AD79-1C5C46FC913D}"/>
              </a:ext>
            </a:extLst>
          </p:cNvPr>
          <p:cNvSpPr/>
          <p:nvPr/>
        </p:nvSpPr>
        <p:spPr>
          <a:xfrm>
            <a:off x="609600" y="176212"/>
            <a:ext cx="10972800" cy="587581"/>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4" name="TextBox 3">
            <a:extLst>
              <a:ext uri="{FF2B5EF4-FFF2-40B4-BE49-F238E27FC236}">
                <a16:creationId xmlns:a16="http://schemas.microsoft.com/office/drawing/2014/main" id="{4E540FB5-1BC9-4FC9-B8C5-0303D9095FD5}"/>
              </a:ext>
            </a:extLst>
          </p:cNvPr>
          <p:cNvSpPr txBox="1"/>
          <p:nvPr/>
        </p:nvSpPr>
        <p:spPr>
          <a:xfrm>
            <a:off x="609600" y="176212"/>
            <a:ext cx="8362278" cy="646331"/>
          </a:xfrm>
          <a:prstGeom prst="rect">
            <a:avLst/>
          </a:prstGeom>
          <a:noFill/>
        </p:spPr>
        <p:txBody>
          <a:bodyPr wrap="square" rtlCol="0">
            <a:spAutoFit/>
          </a:bodyPr>
          <a:lstStyle/>
          <a:p>
            <a:r>
              <a:rPr lang="en-GB" altLang="en-US" dirty="0">
                <a:latin typeface="Calibri" panose="020F0502020204030204" pitchFamily="34" charset="0"/>
                <a:ea typeface="Times New Roman" panose="02020603050405020304" pitchFamily="18" charset="0"/>
                <a:cs typeface="Calibri" panose="020F0502020204030204" pitchFamily="34" charset="0"/>
              </a:rPr>
              <a:t>Explain what binary fission is and the organisms which carry out binary fission.</a:t>
            </a:r>
            <a:endParaRPr lang="en-GB" altLang="en-US" dirty="0">
              <a:ea typeface="Times New Roman" panose="02020603050405020304" pitchFamily="18" charset="0"/>
            </a:endParaRPr>
          </a:p>
          <a:p>
            <a:endParaRPr lang="en-GB" dirty="0"/>
          </a:p>
        </p:txBody>
      </p:sp>
    </p:spTree>
    <p:extLst>
      <p:ext uri="{BB962C8B-B14F-4D97-AF65-F5344CB8AC3E}">
        <p14:creationId xmlns:p14="http://schemas.microsoft.com/office/powerpoint/2010/main" val="2368176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animEffect transition="in" filter="fade">
                                      <p:cBhvr>
                                        <p:cTn id="1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8FC265-C040-4BCF-991C-9B17A55EAE0B}"/>
              </a:ext>
            </a:extLst>
          </p:cNvPr>
          <p:cNvSpPr txBox="1"/>
          <p:nvPr/>
        </p:nvSpPr>
        <p:spPr>
          <a:xfrm>
            <a:off x="7057018" y="1086522"/>
            <a:ext cx="4851697" cy="5632311"/>
          </a:xfrm>
          <a:prstGeom prst="rect">
            <a:avLst/>
          </a:prstGeom>
          <a:noFill/>
        </p:spPr>
        <p:txBody>
          <a:bodyPr wrap="square" rtlCol="0">
            <a:spAutoFit/>
          </a:bodyPr>
          <a:lstStyle/>
          <a:p>
            <a:r>
              <a:rPr lang="en-GB" b="1" dirty="0"/>
              <a:t>Question:</a:t>
            </a:r>
          </a:p>
          <a:p>
            <a:r>
              <a:rPr lang="en-GB" dirty="0"/>
              <a:t>1.A bacterial cell undergoes binary fission every twenty minutes. Starting with a single bacterium how may bacteria will be formed at the end of 3 hours?</a:t>
            </a:r>
          </a:p>
          <a:p>
            <a:endParaRPr lang="en-GB" dirty="0"/>
          </a:p>
          <a:p>
            <a:r>
              <a:rPr lang="en-GB" dirty="0">
                <a:solidFill>
                  <a:srgbClr val="7030A0"/>
                </a:solidFill>
              </a:rPr>
              <a:t>3 Hours = 180 minutes</a:t>
            </a:r>
          </a:p>
          <a:p>
            <a:r>
              <a:rPr lang="en-GB" dirty="0">
                <a:solidFill>
                  <a:srgbClr val="7030A0"/>
                </a:solidFill>
              </a:rPr>
              <a:t>180/20= 9 divisions take place</a:t>
            </a:r>
          </a:p>
          <a:p>
            <a:r>
              <a:rPr lang="en-GB" dirty="0">
                <a:solidFill>
                  <a:srgbClr val="7030A0"/>
                </a:solidFill>
              </a:rPr>
              <a:t>2</a:t>
            </a:r>
            <a:r>
              <a:rPr lang="en-GB" baseline="30000" dirty="0">
                <a:solidFill>
                  <a:srgbClr val="7030A0"/>
                </a:solidFill>
              </a:rPr>
              <a:t>9 </a:t>
            </a:r>
            <a:r>
              <a:rPr lang="en-GB" dirty="0">
                <a:solidFill>
                  <a:srgbClr val="7030A0"/>
                </a:solidFill>
              </a:rPr>
              <a:t>= </a:t>
            </a:r>
            <a:r>
              <a:rPr lang="en-GB" u="sng" dirty="0">
                <a:solidFill>
                  <a:srgbClr val="7030A0"/>
                </a:solidFill>
              </a:rPr>
              <a:t>512 cells</a:t>
            </a:r>
            <a:r>
              <a:rPr lang="en-GB" dirty="0">
                <a:solidFill>
                  <a:srgbClr val="7030A0"/>
                </a:solidFill>
              </a:rPr>
              <a:t>.</a:t>
            </a:r>
            <a:r>
              <a:rPr lang="en-GB" dirty="0"/>
              <a:t> </a:t>
            </a:r>
          </a:p>
          <a:p>
            <a:endParaRPr lang="en-GB" dirty="0"/>
          </a:p>
          <a:p>
            <a:r>
              <a:rPr lang="en-GB" dirty="0"/>
              <a:t>2. A bacterial cell undergoes binary fission every twenty minutes. Starting with a single bacterium how may bacteria will be formed at the end of 7 hours?</a:t>
            </a:r>
          </a:p>
          <a:p>
            <a:r>
              <a:rPr lang="en-GB" dirty="0"/>
              <a:t>Give your answer in standard form.</a:t>
            </a:r>
          </a:p>
          <a:p>
            <a:r>
              <a:rPr lang="en-GB" dirty="0">
                <a:solidFill>
                  <a:srgbClr val="7030A0"/>
                </a:solidFill>
              </a:rPr>
              <a:t>7 hours= 420 minutes</a:t>
            </a:r>
          </a:p>
          <a:p>
            <a:r>
              <a:rPr lang="en-GB" dirty="0">
                <a:solidFill>
                  <a:srgbClr val="7030A0"/>
                </a:solidFill>
              </a:rPr>
              <a:t>420/20= 21 divisions</a:t>
            </a:r>
          </a:p>
          <a:p>
            <a:r>
              <a:rPr lang="en-GB" dirty="0">
                <a:solidFill>
                  <a:srgbClr val="7030A0"/>
                </a:solidFill>
              </a:rPr>
              <a:t>2</a:t>
            </a:r>
            <a:r>
              <a:rPr lang="en-GB" baseline="30000" dirty="0">
                <a:solidFill>
                  <a:srgbClr val="7030A0"/>
                </a:solidFill>
              </a:rPr>
              <a:t>21= </a:t>
            </a:r>
            <a:r>
              <a:rPr lang="en-GB" dirty="0">
                <a:solidFill>
                  <a:srgbClr val="7030A0"/>
                </a:solidFill>
              </a:rPr>
              <a:t>2097152</a:t>
            </a:r>
          </a:p>
          <a:p>
            <a:r>
              <a:rPr lang="en-GB" u="sng" dirty="0">
                <a:solidFill>
                  <a:srgbClr val="7030A0"/>
                </a:solidFill>
              </a:rPr>
              <a:t>2.1 x 10</a:t>
            </a:r>
            <a:r>
              <a:rPr lang="en-GB" u="sng" baseline="30000" dirty="0">
                <a:solidFill>
                  <a:srgbClr val="7030A0"/>
                </a:solidFill>
              </a:rPr>
              <a:t>6 </a:t>
            </a:r>
            <a:r>
              <a:rPr lang="en-GB" u="sng" dirty="0">
                <a:solidFill>
                  <a:srgbClr val="7030A0"/>
                </a:solidFill>
              </a:rPr>
              <a:t> bacteria </a:t>
            </a:r>
            <a:endParaRPr lang="en-GB" u="sng" baseline="30000" dirty="0">
              <a:solidFill>
                <a:srgbClr val="7030A0"/>
              </a:solidFill>
            </a:endParaRPr>
          </a:p>
          <a:p>
            <a:endParaRPr lang="en-GB" dirty="0"/>
          </a:p>
        </p:txBody>
      </p:sp>
      <p:pic>
        <p:nvPicPr>
          <p:cNvPr id="2" name="Picture 1">
            <a:extLst>
              <a:ext uri="{FF2B5EF4-FFF2-40B4-BE49-F238E27FC236}">
                <a16:creationId xmlns:a16="http://schemas.microsoft.com/office/drawing/2014/main" id="{F8050BDF-6D13-4213-BB9F-17D6B7B310AE}"/>
              </a:ext>
            </a:extLst>
          </p:cNvPr>
          <p:cNvPicPr>
            <a:picLocks noChangeAspect="1"/>
          </p:cNvPicPr>
          <p:nvPr/>
        </p:nvPicPr>
        <p:blipFill>
          <a:blip r:embed="rId2"/>
          <a:stretch>
            <a:fillRect/>
          </a:stretch>
        </p:blipFill>
        <p:spPr>
          <a:xfrm>
            <a:off x="479836" y="868032"/>
            <a:ext cx="6088830" cy="5513774"/>
          </a:xfrm>
          <a:prstGeom prst="rect">
            <a:avLst/>
          </a:prstGeom>
        </p:spPr>
      </p:pic>
      <p:sp>
        <p:nvSpPr>
          <p:cNvPr id="6" name="Rectangle 5">
            <a:extLst>
              <a:ext uri="{FF2B5EF4-FFF2-40B4-BE49-F238E27FC236}">
                <a16:creationId xmlns:a16="http://schemas.microsoft.com/office/drawing/2014/main" id="{CB2C0607-1F64-43CE-BDCB-3B13D5D4CB8F}"/>
              </a:ext>
            </a:extLst>
          </p:cNvPr>
          <p:cNvSpPr/>
          <p:nvPr/>
        </p:nvSpPr>
        <p:spPr>
          <a:xfrm>
            <a:off x="609600" y="176213"/>
            <a:ext cx="10972800" cy="555307"/>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3" name="TextBox 2">
            <a:extLst>
              <a:ext uri="{FF2B5EF4-FFF2-40B4-BE49-F238E27FC236}">
                <a16:creationId xmlns:a16="http://schemas.microsoft.com/office/drawing/2014/main" id="{7E4E00FD-72E3-4194-AF88-3B8751C97EA3}"/>
              </a:ext>
            </a:extLst>
          </p:cNvPr>
          <p:cNvSpPr txBox="1"/>
          <p:nvPr/>
        </p:nvSpPr>
        <p:spPr>
          <a:xfrm>
            <a:off x="753035" y="268941"/>
            <a:ext cx="4292301" cy="646331"/>
          </a:xfrm>
          <a:prstGeom prst="rect">
            <a:avLst/>
          </a:prstGeom>
          <a:noFill/>
        </p:spPr>
        <p:txBody>
          <a:bodyPr wrap="square" rtlCol="0">
            <a:spAutoFit/>
          </a:bodyPr>
          <a:lstStyle/>
          <a:p>
            <a:r>
              <a:rPr lang="en-GB" altLang="en-US" dirty="0">
                <a:latin typeface="Calibri" panose="020F0502020204030204" pitchFamily="34" charset="0"/>
                <a:ea typeface="Times New Roman" panose="02020603050405020304" pitchFamily="18" charset="0"/>
                <a:cs typeface="Calibri" panose="020F0502020204030204" pitchFamily="34" charset="0"/>
              </a:rPr>
              <a:t>Describe the process of binary fission.</a:t>
            </a:r>
            <a:endParaRPr lang="en-GB" altLang="en-US" dirty="0">
              <a:ea typeface="Times New Roman" panose="02020603050405020304" pitchFamily="18" charset="0"/>
            </a:endParaRPr>
          </a:p>
          <a:p>
            <a:endParaRPr lang="en-GB" dirty="0"/>
          </a:p>
        </p:txBody>
      </p:sp>
      <p:sp>
        <p:nvSpPr>
          <p:cNvPr id="7" name="TextBox 6">
            <a:extLst>
              <a:ext uri="{FF2B5EF4-FFF2-40B4-BE49-F238E27FC236}">
                <a16:creationId xmlns:a16="http://schemas.microsoft.com/office/drawing/2014/main" id="{F37939D9-7205-43B7-BED4-A3F5391ABEDE}"/>
              </a:ext>
            </a:extLst>
          </p:cNvPr>
          <p:cNvSpPr txBox="1"/>
          <p:nvPr/>
        </p:nvSpPr>
        <p:spPr>
          <a:xfrm>
            <a:off x="968188" y="915272"/>
            <a:ext cx="1452283" cy="584775"/>
          </a:xfrm>
          <a:prstGeom prst="rect">
            <a:avLst/>
          </a:prstGeom>
          <a:noFill/>
        </p:spPr>
        <p:txBody>
          <a:bodyPr wrap="square" rtlCol="0">
            <a:spAutoFit/>
          </a:bodyPr>
          <a:lstStyle/>
          <a:p>
            <a:r>
              <a:rPr lang="en-GB" sz="1600" dirty="0"/>
              <a:t>Replication of circular DNA.</a:t>
            </a:r>
          </a:p>
        </p:txBody>
      </p:sp>
      <p:sp>
        <p:nvSpPr>
          <p:cNvPr id="8" name="TextBox 7">
            <a:extLst>
              <a:ext uri="{FF2B5EF4-FFF2-40B4-BE49-F238E27FC236}">
                <a16:creationId xmlns:a16="http://schemas.microsoft.com/office/drawing/2014/main" id="{1650574A-D530-47E9-BE58-BCB3950FF8B2}"/>
              </a:ext>
            </a:extLst>
          </p:cNvPr>
          <p:cNvSpPr txBox="1"/>
          <p:nvPr/>
        </p:nvSpPr>
        <p:spPr>
          <a:xfrm>
            <a:off x="968188" y="2420471"/>
            <a:ext cx="1721224" cy="830997"/>
          </a:xfrm>
          <a:prstGeom prst="rect">
            <a:avLst/>
          </a:prstGeom>
          <a:noFill/>
        </p:spPr>
        <p:txBody>
          <a:bodyPr wrap="square" rtlCol="0">
            <a:spAutoFit/>
          </a:bodyPr>
          <a:lstStyle/>
          <a:p>
            <a:r>
              <a:rPr lang="en-GB" sz="1600" dirty="0"/>
              <a:t>Cell wall and plasma membrane begin to constrict.</a:t>
            </a:r>
          </a:p>
        </p:txBody>
      </p:sp>
      <p:sp>
        <p:nvSpPr>
          <p:cNvPr id="9" name="TextBox 8">
            <a:extLst>
              <a:ext uri="{FF2B5EF4-FFF2-40B4-BE49-F238E27FC236}">
                <a16:creationId xmlns:a16="http://schemas.microsoft.com/office/drawing/2014/main" id="{C488764D-6110-4BA6-928C-FC5C5EB51146}"/>
              </a:ext>
            </a:extLst>
          </p:cNvPr>
          <p:cNvSpPr txBox="1"/>
          <p:nvPr/>
        </p:nvSpPr>
        <p:spPr>
          <a:xfrm>
            <a:off x="1043492" y="3711388"/>
            <a:ext cx="1645920" cy="584775"/>
          </a:xfrm>
          <a:prstGeom prst="rect">
            <a:avLst/>
          </a:prstGeom>
          <a:noFill/>
        </p:spPr>
        <p:txBody>
          <a:bodyPr wrap="square" rtlCol="0">
            <a:spAutoFit/>
          </a:bodyPr>
          <a:lstStyle/>
          <a:p>
            <a:r>
              <a:rPr lang="en-GB" sz="1600" dirty="0"/>
              <a:t>Division of cytoplasm.</a:t>
            </a:r>
          </a:p>
        </p:txBody>
      </p:sp>
      <p:sp>
        <p:nvSpPr>
          <p:cNvPr id="10" name="TextBox 9">
            <a:extLst>
              <a:ext uri="{FF2B5EF4-FFF2-40B4-BE49-F238E27FC236}">
                <a16:creationId xmlns:a16="http://schemas.microsoft.com/office/drawing/2014/main" id="{F372D701-A018-4138-9ADE-E565509DC29F}"/>
              </a:ext>
            </a:extLst>
          </p:cNvPr>
          <p:cNvSpPr txBox="1"/>
          <p:nvPr/>
        </p:nvSpPr>
        <p:spPr>
          <a:xfrm>
            <a:off x="968188" y="5002305"/>
            <a:ext cx="1204857" cy="1569660"/>
          </a:xfrm>
          <a:prstGeom prst="rect">
            <a:avLst/>
          </a:prstGeom>
          <a:noFill/>
        </p:spPr>
        <p:txBody>
          <a:bodyPr wrap="square" rtlCol="0">
            <a:spAutoFit/>
          </a:bodyPr>
          <a:lstStyle/>
          <a:p>
            <a:r>
              <a:rPr lang="en-GB" sz="1600" dirty="0"/>
              <a:t>Two new daughter cells with single copy of circular DNA. </a:t>
            </a:r>
          </a:p>
        </p:txBody>
      </p:sp>
    </p:spTree>
    <p:extLst>
      <p:ext uri="{BB962C8B-B14F-4D97-AF65-F5344CB8AC3E}">
        <p14:creationId xmlns:p14="http://schemas.microsoft.com/office/powerpoint/2010/main" val="93108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4">
                                            <p:txEl>
                                              <p:pRg st="7" end="7"/>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4">
                                            <p:txEl>
                                              <p:pRg st="9" end="9"/>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
                                            <p:txEl>
                                              <p:pRg st="10" end="1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nodeType="clickEffect">
                                  <p:stCondLst>
                                    <p:cond delay="0"/>
                                  </p:stCondLst>
                                  <p:childTnLst>
                                    <p:set>
                                      <p:cBhvr>
                                        <p:cTn id="52" dur="1" fill="hold">
                                          <p:stCondLst>
                                            <p:cond delay="0"/>
                                          </p:stCondLst>
                                        </p:cTn>
                                        <p:tgtEl>
                                          <p:spTgt spid="4">
                                            <p:txEl>
                                              <p:pRg st="11" end="11"/>
                                            </p:txEl>
                                          </p:spTgt>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4">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64C40815-859B-49B0-BCB0-58D0B54A4E2C}"/>
              </a:ext>
            </a:extLst>
          </p:cNvPr>
          <p:cNvSpPr>
            <a:spLocks noGrp="1"/>
          </p:cNvSpPr>
          <p:nvPr>
            <p:ph idx="1"/>
          </p:nvPr>
        </p:nvSpPr>
        <p:spPr>
          <a:xfrm>
            <a:off x="571500" y="606425"/>
            <a:ext cx="10515600" cy="4351338"/>
          </a:xfrm>
        </p:spPr>
        <p:txBody>
          <a:bodyPr/>
          <a:lstStyle/>
          <a:p>
            <a:pPr marL="0" indent="0">
              <a:buNone/>
            </a:pPr>
            <a:r>
              <a:rPr lang="en-GB" dirty="0"/>
              <a:t>Viruses are classed as been non-living so do not undergo cell division. </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You can be asked to describe the sequence of events by which viruses replicate.</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indent="0" eaLnBrk="0" fontAlgn="base" hangingPunct="0">
              <a:spcBef>
                <a:spcPct val="0"/>
              </a:spcBef>
              <a:spcAft>
                <a:spcPct val="0"/>
              </a:spcAft>
              <a:buNone/>
            </a:pPr>
            <a:r>
              <a:rPr lang="en-GB" dirty="0">
                <a:latin typeface="Calibri" panose="020F0502020204030204" pitchFamily="34" charset="0"/>
                <a:cs typeface="Calibri" panose="020F0502020204030204" pitchFamily="34" charset="0"/>
              </a:rPr>
              <a:t>So you will need to make sure you recap this from the immunity topic. </a:t>
            </a:r>
            <a:endParaRPr lang="en-GB" altLang="en-US" dirty="0">
              <a:ea typeface="Times New Roman" panose="02020603050405020304" pitchFamily="18" charset="0"/>
            </a:endParaRP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And also…</a:t>
            </a:r>
          </a:p>
          <a:p>
            <a:pPr marL="0" lvl="0" indent="0" eaLnBrk="0" fontAlgn="base" hangingPunct="0">
              <a:spcBef>
                <a:spcPct val="0"/>
              </a:spcBef>
              <a:spcAft>
                <a:spcPct val="0"/>
              </a:spcAft>
              <a:buNone/>
            </a:pPr>
            <a:endParaRPr lang="en-GB" altLang="en-US" dirty="0">
              <a:latin typeface="Calibri" panose="020F0502020204030204" pitchFamily="34" charset="0"/>
              <a:ea typeface="Times New Roman" panose="02020603050405020304" pitchFamily="18" charset="0"/>
              <a:cs typeface="Calibri" panose="020F0502020204030204" pitchFamily="34" charset="0"/>
            </a:endParaRPr>
          </a:p>
          <a:p>
            <a:pPr marL="0" lvl="0" indent="0" eaLnBrk="0" fontAlgn="base" hangingPunct="0">
              <a:spcBef>
                <a:spcPct val="0"/>
              </a:spcBef>
              <a:spcAft>
                <a:spcPct val="0"/>
              </a:spcAft>
              <a:buNone/>
            </a:pPr>
            <a:r>
              <a:rPr lang="en-GB" altLang="en-US" dirty="0">
                <a:latin typeface="Calibri" panose="020F0502020204030204" pitchFamily="34" charset="0"/>
                <a:ea typeface="Times New Roman" panose="02020603050405020304" pitchFamily="18" charset="0"/>
                <a:cs typeface="Calibri" panose="020F0502020204030204" pitchFamily="34" charset="0"/>
              </a:rPr>
              <a:t>Explain why viruses are so difficult to treat and develop medicines against which will be summarised on the next slide.</a:t>
            </a:r>
          </a:p>
          <a:p>
            <a:pPr marL="0" lvl="0" indent="0" eaLnBrk="0" fontAlgn="base" hangingPunct="0">
              <a:spcBef>
                <a:spcPct val="0"/>
              </a:spcBef>
              <a:spcAft>
                <a:spcPct val="0"/>
              </a:spcAft>
              <a:buNone/>
            </a:pPr>
            <a:endParaRPr lang="en-GB" dirty="0">
              <a:latin typeface="Calibri" panose="020F0502020204030204" pitchFamily="34" charset="0"/>
              <a:cs typeface="Calibri" panose="020F0502020204030204" pitchFamily="34" charset="0"/>
            </a:endParaRPr>
          </a:p>
          <a:p>
            <a:pPr marL="0" indent="0">
              <a:buNone/>
            </a:pPr>
            <a:endParaRPr lang="en-GB" dirty="0"/>
          </a:p>
        </p:txBody>
      </p:sp>
    </p:spTree>
    <p:extLst>
      <p:ext uri="{BB962C8B-B14F-4D97-AF65-F5344CB8AC3E}">
        <p14:creationId xmlns:p14="http://schemas.microsoft.com/office/powerpoint/2010/main" val="42405897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Viruses and antibiotics</a:t>
            </a:r>
          </a:p>
        </p:txBody>
      </p:sp>
      <p:sp>
        <p:nvSpPr>
          <p:cNvPr id="3" name="Content Placeholder 2"/>
          <p:cNvSpPr>
            <a:spLocks noGrp="1"/>
          </p:cNvSpPr>
          <p:nvPr>
            <p:ph idx="1"/>
          </p:nvPr>
        </p:nvSpPr>
        <p:spPr>
          <a:xfrm>
            <a:off x="838200" y="1446106"/>
            <a:ext cx="4042792" cy="4925144"/>
          </a:xfrm>
        </p:spPr>
        <p:txBody>
          <a:bodyPr>
            <a:normAutofit lnSpcReduction="10000"/>
          </a:bodyPr>
          <a:lstStyle/>
          <a:p>
            <a:r>
              <a:rPr lang="en-GB" sz="2000" dirty="0"/>
              <a:t>Antibiotics work by inhibiting enzymes that catalyse the formation of </a:t>
            </a:r>
            <a:r>
              <a:rPr lang="en-GB" sz="2000" b="1" u="sng" dirty="0" err="1">
                <a:solidFill>
                  <a:srgbClr val="00B050"/>
                </a:solidFill>
              </a:rPr>
              <a:t>murein</a:t>
            </a:r>
            <a:r>
              <a:rPr lang="en-GB" sz="2000" dirty="0">
                <a:solidFill>
                  <a:srgbClr val="00B050"/>
                </a:solidFill>
              </a:rPr>
              <a:t> </a:t>
            </a:r>
            <a:r>
              <a:rPr lang="en-GB" sz="2000" dirty="0"/>
              <a:t>(peptidoglycan) cross linkages in bacterial cell walls. </a:t>
            </a:r>
          </a:p>
          <a:p>
            <a:endParaRPr lang="en-GB" sz="2000" dirty="0"/>
          </a:p>
          <a:p>
            <a:r>
              <a:rPr lang="en-GB" sz="2000" dirty="0"/>
              <a:t>These cell walls prevent bacterial cells undergoing </a:t>
            </a:r>
            <a:r>
              <a:rPr lang="en-GB" sz="2000" b="1" u="sng" dirty="0">
                <a:solidFill>
                  <a:srgbClr val="00B050"/>
                </a:solidFill>
              </a:rPr>
              <a:t>osmotic</a:t>
            </a:r>
            <a:r>
              <a:rPr lang="en-GB" sz="2000" dirty="0">
                <a:solidFill>
                  <a:srgbClr val="00B050"/>
                </a:solidFill>
              </a:rPr>
              <a:t> </a:t>
            </a:r>
            <a:r>
              <a:rPr lang="en-GB" sz="2000" b="1" u="sng" dirty="0">
                <a:solidFill>
                  <a:srgbClr val="00B050"/>
                </a:solidFill>
              </a:rPr>
              <a:t>lysis</a:t>
            </a:r>
          </a:p>
          <a:p>
            <a:endParaRPr lang="en-GB" sz="2000" dirty="0"/>
          </a:p>
          <a:p>
            <a:r>
              <a:rPr lang="en-GB" sz="2000" dirty="0"/>
              <a:t>Viruses </a:t>
            </a:r>
            <a:r>
              <a:rPr lang="en-GB" sz="2000" b="1" u="sng" dirty="0"/>
              <a:t>do not have cell walls </a:t>
            </a:r>
            <a:r>
              <a:rPr lang="en-GB" sz="2000" dirty="0"/>
              <a:t>– therefore antibiotics are </a:t>
            </a:r>
            <a:r>
              <a:rPr lang="en-GB" sz="2000" b="1" u="sng" dirty="0">
                <a:solidFill>
                  <a:srgbClr val="00B050"/>
                </a:solidFill>
              </a:rPr>
              <a:t>ineffective</a:t>
            </a:r>
          </a:p>
          <a:p>
            <a:endParaRPr lang="en-GB" sz="2000" dirty="0"/>
          </a:p>
          <a:p>
            <a:r>
              <a:rPr lang="en-GB" sz="2000" dirty="0"/>
              <a:t>Also, once a virus has entered a body cell, antibiotics cannot reach it</a:t>
            </a:r>
          </a:p>
        </p:txBody>
      </p:sp>
      <p:pic>
        <p:nvPicPr>
          <p:cNvPr id="1026" name="Picture 2" descr="http://2.bp.blogspot.com/-nc5SQNzk8MQ/UfQtynLjbnI/AAAAAAAAA3Q/bsXLJmf-EMc/s1600/peptidoglycan-02.png"/>
          <p:cNvPicPr>
            <a:picLocks noChangeAspect="1" noChangeArrowheads="1"/>
          </p:cNvPicPr>
          <p:nvPr/>
        </p:nvPicPr>
        <p:blipFill rotWithShape="1">
          <a:blip r:embed="rId2">
            <a:extLst>
              <a:ext uri="{28A0092B-C50C-407E-A947-70E740481C1C}">
                <a14:useLocalDpi xmlns:a14="http://schemas.microsoft.com/office/drawing/2010/main" val="0"/>
              </a:ext>
            </a:extLst>
          </a:blip>
          <a:srcRect l="8904" t="4198" r="44670" b="59228"/>
          <a:stretch/>
        </p:blipFill>
        <p:spPr bwMode="auto">
          <a:xfrm>
            <a:off x="6285141" y="1484784"/>
            <a:ext cx="3656086" cy="2016224"/>
          </a:xfrm>
          <a:prstGeom prst="rect">
            <a:avLst/>
          </a:prstGeom>
          <a:noFill/>
          <a:ln w="28575">
            <a:solidFill>
              <a:schemeClr val="tx1"/>
            </a:solidFill>
          </a:ln>
          <a:extLst>
            <a:ext uri="{909E8E84-426E-40DD-AFC4-6F175D3DCCD1}">
              <a14:hiddenFill xmlns:a14="http://schemas.microsoft.com/office/drawing/2010/main">
                <a:solidFill>
                  <a:srgbClr val="FFFFFF"/>
                </a:solidFill>
              </a14:hiddenFill>
            </a:ext>
          </a:extLst>
        </p:spPr>
      </p:pic>
      <p:pic>
        <p:nvPicPr>
          <p:cNvPr id="1028" name="Picture 4" descr="http://static.enotes.com/images/nursing/genh_01_img003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1321" y="3717033"/>
            <a:ext cx="4043727" cy="26542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623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026"/>
                                        </p:tgtEl>
                                        <p:attrNameLst>
                                          <p:attrName>style.visibility</p:attrName>
                                        </p:attrNameLst>
                                      </p:cBhvr>
                                      <p:to>
                                        <p:strVal val="visible"/>
                                      </p:to>
                                    </p:set>
                                    <p:animEffect transition="in" filter="barn(inVertical)">
                                      <p:cBhvr>
                                        <p:cTn id="12" dur="500"/>
                                        <p:tgtEl>
                                          <p:spTgt spid="1026"/>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arn(inVertic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028"/>
                                        </p:tgtEl>
                                        <p:attrNameLst>
                                          <p:attrName>style.visibility</p:attrName>
                                        </p:attrNameLst>
                                      </p:cBhvr>
                                      <p:to>
                                        <p:strVal val="visible"/>
                                      </p:to>
                                    </p:set>
                                    <p:animEffect transition="in" filter="barn(inVertical)">
                                      <p:cBhvr>
                                        <p:cTn id="22" dur="500"/>
                                        <p:tgtEl>
                                          <p:spTgt spid="1028"/>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arn(inVertical)">
                                      <p:cBhvr>
                                        <p:cTn id="32"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7BDFBC-6390-2149-B0E4-0E0AD3E0A618}"/>
              </a:ext>
            </a:extLst>
          </p:cNvPr>
          <p:cNvSpPr>
            <a:spLocks noGrp="1"/>
          </p:cNvSpPr>
          <p:nvPr>
            <p:ph type="title"/>
          </p:nvPr>
        </p:nvSpPr>
        <p:spPr/>
        <p:txBody>
          <a:bodyPr/>
          <a:lstStyle/>
          <a:p>
            <a:r>
              <a:rPr lang="en-US" dirty="0"/>
              <a:t>Complete exam questions.</a:t>
            </a:r>
          </a:p>
        </p:txBody>
      </p:sp>
      <p:sp>
        <p:nvSpPr>
          <p:cNvPr id="3" name="Content Placeholder 2">
            <a:extLst>
              <a:ext uri="{FF2B5EF4-FFF2-40B4-BE49-F238E27FC236}">
                <a16:creationId xmlns:a16="http://schemas.microsoft.com/office/drawing/2014/main" id="{1123A0AB-C8F4-5E48-88CD-C8670A4F9D3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8886923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D0A290-7661-4746-AA10-D50B021DDA94}"/>
              </a:ext>
            </a:extLst>
          </p:cNvPr>
          <p:cNvSpPr>
            <a:spLocks noGrp="1"/>
          </p:cNvSpPr>
          <p:nvPr>
            <p:ph idx="1"/>
          </p:nvPr>
        </p:nvSpPr>
        <p:spPr>
          <a:xfrm>
            <a:off x="590550" y="454025"/>
            <a:ext cx="10725150" cy="3813175"/>
          </a:xfrm>
        </p:spPr>
        <p:txBody>
          <a:bodyPr>
            <a:normAutofit fontScale="70000" lnSpcReduction="20000"/>
          </a:bodyPr>
          <a:lstStyle/>
          <a:p>
            <a:pPr marL="0" indent="0">
              <a:buNone/>
            </a:pPr>
            <a:r>
              <a:rPr lang="en-GB" b="1" dirty="0"/>
              <a:t>Q1.</a:t>
            </a:r>
            <a:endParaRPr lang="en-GB" dirty="0"/>
          </a:p>
          <a:p>
            <a:pPr marL="0" indent="0">
              <a:buNone/>
            </a:pPr>
            <a:r>
              <a:rPr lang="en-GB" dirty="0"/>
              <a:t>(a)     </a:t>
            </a:r>
          </a:p>
          <a:p>
            <a:pPr marL="0" indent="0">
              <a:buNone/>
            </a:pPr>
            <a:r>
              <a:rPr lang="en-GB" dirty="0"/>
              <a:t>1.      Binary fission;</a:t>
            </a:r>
          </a:p>
          <a:p>
            <a:pPr marL="0" indent="0">
              <a:buNone/>
            </a:pPr>
            <a:r>
              <a:rPr lang="en-GB" dirty="0"/>
              <a:t>2.      Replication of (circular) DNA;</a:t>
            </a:r>
          </a:p>
          <a:p>
            <a:pPr marL="0" indent="0">
              <a:buNone/>
            </a:pPr>
            <a:r>
              <a:rPr lang="en-GB" dirty="0"/>
              <a:t>3.      Division of cytoplasm to produce 2 daughter cells;</a:t>
            </a:r>
          </a:p>
          <a:p>
            <a:pPr marL="0" indent="0">
              <a:buNone/>
            </a:pPr>
            <a:r>
              <a:rPr lang="en-GB" dirty="0"/>
              <a:t>4.      Each with single copy of (circular) DNA;</a:t>
            </a:r>
          </a:p>
          <a:p>
            <a:pPr marL="0" indent="0">
              <a:buNone/>
            </a:pPr>
            <a:endParaRPr lang="en-GB" dirty="0"/>
          </a:p>
          <a:p>
            <a:pPr marL="0" indent="0">
              <a:buNone/>
            </a:pPr>
            <a:r>
              <a:rPr lang="en-GB" i="1" dirty="0"/>
              <a:t>1.      Ignore reference to ‘chromosome’</a:t>
            </a:r>
          </a:p>
          <a:p>
            <a:pPr marL="0" indent="0">
              <a:buNone/>
            </a:pPr>
            <a:r>
              <a:rPr lang="en-GB" i="1" dirty="0"/>
              <a:t>2.      Ignore ‘copy’.</a:t>
            </a:r>
          </a:p>
          <a:p>
            <a:pPr marL="0" indent="0">
              <a:buNone/>
            </a:pPr>
            <a:r>
              <a:rPr lang="en-GB" i="1" dirty="0"/>
              <a:t>4.      Ignore references to number of plasmids.</a:t>
            </a:r>
          </a:p>
          <a:p>
            <a:pPr marL="0" indent="0" algn="r">
              <a:buNone/>
            </a:pPr>
            <a:r>
              <a:rPr lang="en-GB" b="1" dirty="0"/>
              <a:t>2 max</a:t>
            </a:r>
            <a:endParaRPr lang="en-GB" dirty="0"/>
          </a:p>
          <a:p>
            <a:pPr marL="0" indent="0">
              <a:buNone/>
            </a:pPr>
            <a:endParaRPr lang="en-GB" dirty="0"/>
          </a:p>
        </p:txBody>
      </p:sp>
    </p:spTree>
    <p:extLst>
      <p:ext uri="{BB962C8B-B14F-4D97-AF65-F5344CB8AC3E}">
        <p14:creationId xmlns:p14="http://schemas.microsoft.com/office/powerpoint/2010/main" val="4155066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E86D93D-C09B-204D-A8BD-06CB08DE3503}"/>
              </a:ext>
            </a:extLst>
          </p:cNvPr>
          <p:cNvSpPr>
            <a:spLocks noGrp="1"/>
          </p:cNvSpPr>
          <p:nvPr>
            <p:ph idx="1"/>
          </p:nvPr>
        </p:nvSpPr>
        <p:spPr>
          <a:xfrm>
            <a:off x="838200" y="361950"/>
            <a:ext cx="10515600" cy="5815013"/>
          </a:xfrm>
        </p:spPr>
        <p:txBody>
          <a:bodyPr>
            <a:normAutofit/>
          </a:bodyPr>
          <a:lstStyle/>
          <a:p>
            <a:pPr marL="0" indent="0">
              <a:buNone/>
            </a:pPr>
            <a:r>
              <a:rPr lang="en-GB" dirty="0"/>
              <a:t>(b)     </a:t>
            </a:r>
          </a:p>
          <a:p>
            <a:pPr marL="0" indent="0">
              <a:buNone/>
            </a:pPr>
            <a:r>
              <a:rPr lang="en-GB" dirty="0"/>
              <a:t>1.      Both denatured (by high temperature);</a:t>
            </a:r>
          </a:p>
          <a:p>
            <a:pPr marL="0" indent="0">
              <a:buNone/>
            </a:pPr>
            <a:r>
              <a:rPr lang="en-GB" dirty="0"/>
              <a:t>2.      Denaturation faster at 60 °C due to more (kinetic) </a:t>
            </a:r>
            <a:r>
              <a:rPr lang="en-GB" u="sng" dirty="0"/>
              <a:t>energy;</a:t>
            </a:r>
            <a:endParaRPr lang="en-GB" dirty="0"/>
          </a:p>
          <a:p>
            <a:pPr marL="0" indent="0">
              <a:buNone/>
            </a:pPr>
            <a:r>
              <a:rPr lang="en-GB" dirty="0"/>
              <a:t>3.      Breaks hydrogen / ionic bonds (between amino acids / R groups);</a:t>
            </a:r>
          </a:p>
          <a:p>
            <a:pPr marL="0" indent="0">
              <a:buNone/>
            </a:pPr>
            <a:r>
              <a:rPr lang="en-GB" dirty="0"/>
              <a:t>4.      Change in shape of the active site / active site no longer complementary </a:t>
            </a:r>
            <a:r>
              <a:rPr lang="en-GB" b="1" dirty="0"/>
              <a:t>so</a:t>
            </a:r>
            <a:r>
              <a:rPr lang="en-GB" dirty="0"/>
              <a:t> fewer enzyme-substrate complexes formed / substrate does not fit;</a:t>
            </a:r>
          </a:p>
          <a:p>
            <a:pPr marL="0" indent="0">
              <a:buNone/>
            </a:pPr>
            <a:r>
              <a:rPr lang="en-GB" i="1" dirty="0"/>
              <a:t>3.      Ignore references to disulphide bonds</a:t>
            </a:r>
            <a:endParaRPr lang="en-GB" dirty="0"/>
          </a:p>
          <a:p>
            <a:pPr marL="0" indent="0">
              <a:buNone/>
            </a:pPr>
            <a:r>
              <a:rPr lang="en-GB" i="1" dirty="0"/>
              <a:t>3.      Accept (at 60 °C) Change in shape of the active site / active site no longer complementary </a:t>
            </a:r>
            <a:r>
              <a:rPr lang="en-GB" b="1" i="1" dirty="0"/>
              <a:t>so</a:t>
            </a:r>
            <a:r>
              <a:rPr lang="en-GB" i="1" dirty="0"/>
              <a:t> no enzyme-substrate complexes formed / substrate does not fit;</a:t>
            </a:r>
            <a:endParaRPr lang="en-GB" dirty="0"/>
          </a:p>
          <a:p>
            <a:pPr marL="0" indent="0" algn="r">
              <a:buNone/>
            </a:pPr>
            <a:r>
              <a:rPr lang="en-GB" b="1" dirty="0"/>
              <a:t>4</a:t>
            </a:r>
            <a:endParaRPr lang="en-GB" dirty="0"/>
          </a:p>
          <a:p>
            <a:endParaRPr lang="en-US" dirty="0"/>
          </a:p>
        </p:txBody>
      </p:sp>
    </p:spTree>
    <p:extLst>
      <p:ext uri="{BB962C8B-B14F-4D97-AF65-F5344CB8AC3E}">
        <p14:creationId xmlns:p14="http://schemas.microsoft.com/office/powerpoint/2010/main" val="2190828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A982498-D3CD-E442-94A0-2F9BE6F8CA00}"/>
              </a:ext>
            </a:extLst>
          </p:cNvPr>
          <p:cNvSpPr>
            <a:spLocks noGrp="1"/>
          </p:cNvSpPr>
          <p:nvPr>
            <p:ph idx="1"/>
          </p:nvPr>
        </p:nvSpPr>
        <p:spPr>
          <a:xfrm>
            <a:off x="838200" y="514350"/>
            <a:ext cx="10515600" cy="5662613"/>
          </a:xfrm>
        </p:spPr>
        <p:txBody>
          <a:bodyPr/>
          <a:lstStyle/>
          <a:p>
            <a:pPr marL="0" indent="0">
              <a:buNone/>
            </a:pPr>
            <a:r>
              <a:rPr lang="en-GB" dirty="0"/>
              <a:t>(c)     </a:t>
            </a:r>
          </a:p>
          <a:p>
            <a:pPr marL="0" indent="0">
              <a:buNone/>
            </a:pPr>
            <a:r>
              <a:rPr lang="en-GB" dirty="0"/>
              <a:t>1.      To digest protein;</a:t>
            </a:r>
          </a:p>
          <a:p>
            <a:pPr marL="0" indent="0">
              <a:buNone/>
            </a:pPr>
            <a:r>
              <a:rPr lang="en-GB" dirty="0"/>
              <a:t>2.      (So) they can absorb </a:t>
            </a:r>
            <a:r>
              <a:rPr lang="en-GB" u="sng" dirty="0"/>
              <a:t>amino acids</a:t>
            </a:r>
            <a:r>
              <a:rPr lang="en-GB" dirty="0"/>
              <a:t> for growth / reproduction / protein synthesis / synthesis of named cell component;</a:t>
            </a:r>
          </a:p>
          <a:p>
            <a:pPr marL="0" indent="0">
              <a:buNone/>
            </a:pPr>
            <a:r>
              <a:rPr lang="en-GB" b="1" dirty="0"/>
              <a:t>OR</a:t>
            </a:r>
            <a:endParaRPr lang="en-GB" dirty="0"/>
          </a:p>
          <a:p>
            <a:pPr marL="0" indent="0">
              <a:buNone/>
            </a:pPr>
            <a:r>
              <a:rPr lang="en-GB" dirty="0"/>
              <a:t>(So) they can destroy a toxic substance / protein;</a:t>
            </a:r>
          </a:p>
          <a:p>
            <a:pPr marL="0" indent="0">
              <a:buNone/>
            </a:pPr>
            <a:r>
              <a:rPr lang="en-GB" i="1" dirty="0"/>
              <a:t>1.      For ‘digest’ accept ‘break down’ here.</a:t>
            </a:r>
            <a:endParaRPr lang="en-GB" dirty="0"/>
          </a:p>
          <a:p>
            <a:pPr marL="0" indent="0">
              <a:buNone/>
            </a:pPr>
            <a:r>
              <a:rPr lang="en-GB" i="1" dirty="0"/>
              <a:t>2.      Accept ‘(so) they can destroy antibodies / antibiotics / viral antigens / bacterial antigens’</a:t>
            </a:r>
            <a:endParaRPr lang="en-GB" dirty="0"/>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41003294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AD9D751-991E-8447-B971-E0FAD1CF0DF1}"/>
              </a:ext>
            </a:extLst>
          </p:cNvPr>
          <p:cNvSpPr>
            <a:spLocks noGrp="1"/>
          </p:cNvSpPr>
          <p:nvPr>
            <p:ph idx="1"/>
          </p:nvPr>
        </p:nvSpPr>
        <p:spPr>
          <a:xfrm>
            <a:off x="838200" y="516835"/>
            <a:ext cx="10515600" cy="5660128"/>
          </a:xfrm>
        </p:spPr>
        <p:txBody>
          <a:bodyPr>
            <a:normAutofit fontScale="92500" lnSpcReduction="20000"/>
          </a:bodyPr>
          <a:lstStyle/>
          <a:p>
            <a:pPr marL="0" indent="0">
              <a:buNone/>
            </a:pPr>
            <a:r>
              <a:rPr lang="en-GB" dirty="0"/>
              <a:t>(d)    </a:t>
            </a:r>
          </a:p>
          <a:p>
            <a:pPr marL="0" indent="0">
              <a:buNone/>
            </a:pPr>
            <a:r>
              <a:rPr lang="en-GB" dirty="0"/>
              <a:t>1.      </a:t>
            </a:r>
            <a:r>
              <a:rPr lang="en-GB" u="sng" dirty="0"/>
              <a:t>Hydrolyse</a:t>
            </a:r>
            <a:r>
              <a:rPr lang="en-GB" dirty="0"/>
              <a:t> (peptide bonds) to release amino acids;</a:t>
            </a:r>
          </a:p>
          <a:p>
            <a:pPr marL="0" indent="0">
              <a:buNone/>
            </a:pPr>
            <a:r>
              <a:rPr lang="en-GB" dirty="0"/>
              <a:t>2.      Amino acids can cross (cell) membrane;</a:t>
            </a:r>
          </a:p>
          <a:p>
            <a:pPr marL="0" indent="0">
              <a:buNone/>
            </a:pPr>
            <a:r>
              <a:rPr lang="en-GB" b="1" dirty="0"/>
              <a:t>OR</a:t>
            </a:r>
            <a:endParaRPr lang="en-GB" dirty="0"/>
          </a:p>
          <a:p>
            <a:pPr marL="0" indent="0">
              <a:buNone/>
            </a:pPr>
            <a:r>
              <a:rPr lang="en-GB" dirty="0"/>
              <a:t>Dipeptides cannot cross (cell) membrane;</a:t>
            </a:r>
          </a:p>
          <a:p>
            <a:pPr marL="0" indent="0">
              <a:buNone/>
            </a:pPr>
            <a:r>
              <a:rPr lang="en-GB" b="1" dirty="0"/>
              <a:t>OR</a:t>
            </a:r>
            <a:endParaRPr lang="en-GB" dirty="0"/>
          </a:p>
          <a:p>
            <a:pPr marL="0" indent="0">
              <a:buNone/>
            </a:pPr>
            <a:r>
              <a:rPr lang="en-GB" dirty="0"/>
              <a:t>Maintain concentration gradient of amino acids for absorption;</a:t>
            </a:r>
          </a:p>
          <a:p>
            <a:pPr marL="0" indent="0">
              <a:buNone/>
            </a:pPr>
            <a:r>
              <a:rPr lang="en-GB" b="1" dirty="0"/>
              <a:t>OR</a:t>
            </a:r>
            <a:endParaRPr lang="en-GB" dirty="0"/>
          </a:p>
          <a:p>
            <a:pPr marL="0" indent="0">
              <a:buNone/>
            </a:pPr>
            <a:r>
              <a:rPr lang="en-GB" dirty="0"/>
              <a:t>Ensure (nearly) maximum yield from protein breakdown;</a:t>
            </a:r>
          </a:p>
          <a:p>
            <a:pPr marL="0" indent="0">
              <a:buNone/>
            </a:pPr>
            <a:r>
              <a:rPr lang="en-GB" i="1" dirty="0"/>
              <a:t>2.      Ignore references to crossing gut membranes.</a:t>
            </a:r>
            <a:endParaRPr lang="en-GB" dirty="0"/>
          </a:p>
          <a:p>
            <a:pPr marL="0" indent="0">
              <a:buNone/>
            </a:pPr>
            <a:r>
              <a:rPr lang="en-GB" i="1" dirty="0"/>
              <a:t>2.      Accept ‘there are carrier proteins for amino acids’</a:t>
            </a:r>
            <a:endParaRPr lang="en-GB" dirty="0"/>
          </a:p>
          <a:p>
            <a:pPr marL="0" indent="0">
              <a:buNone/>
            </a:pPr>
            <a:r>
              <a:rPr lang="en-GB" i="1" dirty="0"/>
              <a:t>2.      Accept ‘no carrier proteins for dipeptides’</a:t>
            </a:r>
            <a:endParaRPr lang="en-GB" dirty="0"/>
          </a:p>
          <a:p>
            <a:pPr marL="0" indent="0" algn="r">
              <a:buNone/>
            </a:pPr>
            <a:r>
              <a:rPr lang="en-GB" b="1" dirty="0"/>
              <a:t>2</a:t>
            </a:r>
            <a:endParaRPr lang="en-GB" dirty="0"/>
          </a:p>
          <a:p>
            <a:pPr marL="0" indent="0" algn="r">
              <a:buNone/>
            </a:pPr>
            <a:r>
              <a:rPr lang="en-GB" b="1" dirty="0"/>
              <a:t>[10]</a:t>
            </a:r>
            <a:endParaRPr lang="en-GB" dirty="0"/>
          </a:p>
        </p:txBody>
      </p:sp>
    </p:spTree>
    <p:extLst>
      <p:ext uri="{BB962C8B-B14F-4D97-AF65-F5344CB8AC3E}">
        <p14:creationId xmlns:p14="http://schemas.microsoft.com/office/powerpoint/2010/main" val="571196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58404A0-0929-4CCA-906F-AD71C81F4FEC}"/>
              </a:ext>
            </a:extLst>
          </p:cNvPr>
          <p:cNvSpPr>
            <a:spLocks noGrp="1"/>
          </p:cNvSpPr>
          <p:nvPr>
            <p:ph idx="1"/>
          </p:nvPr>
        </p:nvSpPr>
        <p:spPr/>
        <p:txBody>
          <a:bodyPr/>
          <a:lstStyle/>
          <a:p>
            <a:pPr marL="0" indent="0">
              <a:buNone/>
            </a:pPr>
            <a:r>
              <a:rPr lang="en-GB" dirty="0"/>
              <a:t>Mitosis </a:t>
            </a:r>
          </a:p>
          <a:p>
            <a:pPr marL="0" indent="0">
              <a:buNone/>
            </a:pPr>
            <a:r>
              <a:rPr lang="en-GB" dirty="0"/>
              <a:t>Definition:</a:t>
            </a:r>
          </a:p>
          <a:p>
            <a:pPr marL="0" indent="0">
              <a:buNone/>
            </a:pPr>
            <a:r>
              <a:rPr lang="en-GB" dirty="0">
                <a:solidFill>
                  <a:srgbClr val="7030A0"/>
                </a:solidFill>
              </a:rPr>
              <a:t>Production of two daughter cells that have the same number of chromosomes as the parent cell and each other. </a:t>
            </a:r>
          </a:p>
          <a:p>
            <a:pPr marL="0" indent="0">
              <a:buNone/>
            </a:pPr>
            <a:endParaRPr lang="en-GB" dirty="0"/>
          </a:p>
          <a:p>
            <a:pPr marL="0" indent="0">
              <a:buNone/>
            </a:pPr>
            <a:r>
              <a:rPr lang="en-GB" dirty="0"/>
              <a:t>What type of cells undergo mitosis?</a:t>
            </a:r>
          </a:p>
          <a:p>
            <a:pPr marL="0" indent="0">
              <a:buNone/>
            </a:pPr>
            <a:r>
              <a:rPr lang="en-GB" dirty="0">
                <a:solidFill>
                  <a:srgbClr val="7030A0"/>
                </a:solidFill>
              </a:rPr>
              <a:t>Body cells</a:t>
            </a:r>
          </a:p>
          <a:p>
            <a:pPr marL="0" indent="0">
              <a:buNone/>
            </a:pPr>
            <a:endParaRPr lang="en-GB" dirty="0"/>
          </a:p>
        </p:txBody>
      </p:sp>
      <p:sp>
        <p:nvSpPr>
          <p:cNvPr id="4" name="Rectangle 3">
            <a:extLst>
              <a:ext uri="{FF2B5EF4-FFF2-40B4-BE49-F238E27FC236}">
                <a16:creationId xmlns:a16="http://schemas.microsoft.com/office/drawing/2014/main" id="{AA301F59-0402-4024-B03B-743E78373AE1}"/>
              </a:ext>
            </a:extLst>
          </p:cNvPr>
          <p:cNvSpPr/>
          <p:nvPr/>
        </p:nvSpPr>
        <p:spPr>
          <a:xfrm>
            <a:off x="736040" y="176212"/>
            <a:ext cx="10617760" cy="10178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
        <p:nvSpPr>
          <p:cNvPr id="5" name="Rectangle 4">
            <a:extLst>
              <a:ext uri="{FF2B5EF4-FFF2-40B4-BE49-F238E27FC236}">
                <a16:creationId xmlns:a16="http://schemas.microsoft.com/office/drawing/2014/main" id="{755BAC9C-66CC-4EAC-B890-1E283166688B}"/>
              </a:ext>
            </a:extLst>
          </p:cNvPr>
          <p:cNvSpPr/>
          <p:nvPr/>
        </p:nvSpPr>
        <p:spPr>
          <a:xfrm>
            <a:off x="838200" y="102476"/>
            <a:ext cx="6096000" cy="923330"/>
          </a:xfrm>
          <a:prstGeom prst="rect">
            <a:avLst/>
          </a:prstGeom>
        </p:spPr>
        <p:txBody>
          <a:bodyPr>
            <a:spAutoFit/>
          </a:bodyPr>
          <a:lstStyle/>
          <a:p>
            <a:pPr>
              <a:spcAft>
                <a:spcPts val="0"/>
              </a:spcAft>
            </a:pPr>
            <a:r>
              <a:rPr lang="en-GB" b="1" u="sng" dirty="0">
                <a:latin typeface="Calibri" panose="020F0502020204030204" pitchFamily="34" charset="0"/>
                <a:ea typeface="Times New Roman" panose="02020603050405020304" pitchFamily="18" charset="0"/>
              </a:rPr>
              <a:t>Outcomes: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outcome of mitosis.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the appearance of cells in each stage of mitosis.</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8425697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u="sng" dirty="0"/>
              <a:t>Interphase (not a true stage of mitosis!)</a:t>
            </a:r>
          </a:p>
        </p:txBody>
      </p:sp>
      <p:sp>
        <p:nvSpPr>
          <p:cNvPr id="3" name="TextBox 2"/>
          <p:cNvSpPr txBox="1"/>
          <p:nvPr/>
        </p:nvSpPr>
        <p:spPr>
          <a:xfrm>
            <a:off x="404037" y="1421227"/>
            <a:ext cx="4539835" cy="4893647"/>
          </a:xfrm>
          <a:prstGeom prst="rect">
            <a:avLst/>
          </a:prstGeom>
          <a:noFill/>
        </p:spPr>
        <p:txBody>
          <a:bodyPr wrap="square" rtlCol="0">
            <a:spAutoFit/>
          </a:bodyPr>
          <a:lstStyle/>
          <a:p>
            <a:pPr marL="457200" indent="-457200">
              <a:buFont typeface="Arial" panose="020B0604020202020204" pitchFamily="34" charset="0"/>
              <a:buChar char="•"/>
            </a:pPr>
            <a:r>
              <a:rPr lang="en-GB" sz="2400" dirty="0"/>
              <a:t>Chromosomes are dispersed (so not visible)</a:t>
            </a:r>
          </a:p>
          <a:p>
            <a:pPr marL="457200" indent="-457200">
              <a:buFont typeface="Arial" panose="020B0604020202020204" pitchFamily="34" charset="0"/>
              <a:buChar char="•"/>
            </a:pPr>
            <a:endParaRPr lang="en-GB" sz="2400" dirty="0"/>
          </a:p>
          <a:p>
            <a:pPr marL="457200" indent="-457200">
              <a:buFont typeface="Arial" panose="020B0604020202020204" pitchFamily="34" charset="0"/>
              <a:buChar char="•"/>
            </a:pPr>
            <a:r>
              <a:rPr lang="en-GB" sz="2400" dirty="0"/>
              <a:t>Each chromosome replicates.</a:t>
            </a:r>
          </a:p>
          <a:p>
            <a:endParaRPr lang="en-GB" sz="2400" dirty="0"/>
          </a:p>
          <a:p>
            <a:pPr marL="457200" indent="-457200">
              <a:buFont typeface="Arial" panose="020B0604020202020204" pitchFamily="34" charset="0"/>
              <a:buChar char="•"/>
            </a:pPr>
            <a:r>
              <a:rPr lang="en-GB" sz="2400" dirty="0"/>
              <a:t>Chromosomes made of 2 sister chromatids, joined at centromere.</a:t>
            </a:r>
          </a:p>
          <a:p>
            <a:pPr marL="457200" indent="-457200">
              <a:buFont typeface="Arial" panose="020B0604020202020204" pitchFamily="34" charset="0"/>
              <a:buChar char="•"/>
            </a:pPr>
            <a:endParaRPr lang="en-GB" sz="2400" dirty="0"/>
          </a:p>
          <a:p>
            <a:r>
              <a:rPr lang="en-GB" sz="2400" b="1" u="sng" dirty="0"/>
              <a:t>Homologous pair</a:t>
            </a:r>
          </a:p>
          <a:p>
            <a:r>
              <a:rPr lang="en-US" sz="2400" dirty="0"/>
              <a:t>Two chromosomes that carry the same gene</a:t>
            </a:r>
            <a:r>
              <a:rPr lang="en-US" sz="2400" u="sng" dirty="0"/>
              <a:t>s</a:t>
            </a:r>
            <a:endParaRPr lang="en-GB" sz="2400" b="1" u="sng" dirty="0"/>
          </a:p>
          <a:p>
            <a:endParaRPr lang="en-GB" sz="2400" b="1" u="sng" dirty="0"/>
          </a:p>
        </p:txBody>
      </p:sp>
      <p:sp>
        <p:nvSpPr>
          <p:cNvPr id="7" name="Freeform 1" descr="Light horizontal"/>
          <p:cNvSpPr>
            <a:spLocks/>
          </p:cNvSpPr>
          <p:nvPr/>
        </p:nvSpPr>
        <p:spPr bwMode="auto">
          <a:xfrm>
            <a:off x="6185440" y="1303204"/>
            <a:ext cx="428625"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6491828" y="1303204"/>
            <a:ext cx="427037"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3" descr="Dark horizontal"/>
          <p:cNvSpPr>
            <a:spLocks/>
          </p:cNvSpPr>
          <p:nvPr/>
        </p:nvSpPr>
        <p:spPr bwMode="auto">
          <a:xfrm>
            <a:off x="8436044" y="1303204"/>
            <a:ext cx="428625"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4" descr="Dark horizontal"/>
          <p:cNvSpPr>
            <a:spLocks/>
          </p:cNvSpPr>
          <p:nvPr/>
        </p:nvSpPr>
        <p:spPr bwMode="auto">
          <a:xfrm flipH="1">
            <a:off x="8758307" y="1303204"/>
            <a:ext cx="427037" cy="22955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Oval 10"/>
          <p:cNvSpPr/>
          <p:nvPr/>
        </p:nvSpPr>
        <p:spPr>
          <a:xfrm>
            <a:off x="6278678" y="2311315"/>
            <a:ext cx="504056" cy="139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8506278" y="2326926"/>
            <a:ext cx="504056" cy="13965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p:cNvSpPr txBox="1"/>
          <p:nvPr/>
        </p:nvSpPr>
        <p:spPr>
          <a:xfrm>
            <a:off x="6969832" y="1459890"/>
            <a:ext cx="1291496" cy="369332"/>
          </a:xfrm>
          <a:prstGeom prst="rect">
            <a:avLst/>
          </a:prstGeom>
          <a:noFill/>
        </p:spPr>
        <p:txBody>
          <a:bodyPr wrap="square" rtlCol="0">
            <a:spAutoFit/>
          </a:bodyPr>
          <a:lstStyle/>
          <a:p>
            <a:r>
              <a:rPr lang="en-GB" dirty="0">
                <a:solidFill>
                  <a:srgbClr val="FF0000"/>
                </a:solidFill>
              </a:rPr>
              <a:t>centromere</a:t>
            </a:r>
          </a:p>
        </p:txBody>
      </p:sp>
      <p:cxnSp>
        <p:nvCxnSpPr>
          <p:cNvPr id="14" name="Straight Arrow Connector 13"/>
          <p:cNvCxnSpPr/>
          <p:nvPr/>
        </p:nvCxnSpPr>
        <p:spPr>
          <a:xfrm>
            <a:off x="7992434" y="1829223"/>
            <a:ext cx="508950" cy="4820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801168" y="3837876"/>
            <a:ext cx="1977896" cy="369332"/>
          </a:xfrm>
          <a:prstGeom prst="rect">
            <a:avLst/>
          </a:prstGeom>
          <a:noFill/>
        </p:spPr>
        <p:txBody>
          <a:bodyPr wrap="square" rtlCol="0">
            <a:spAutoFit/>
          </a:bodyPr>
          <a:lstStyle/>
          <a:p>
            <a:r>
              <a:rPr lang="en-GB" dirty="0">
                <a:solidFill>
                  <a:srgbClr val="FF0000"/>
                </a:solidFill>
              </a:rPr>
              <a:t>2 sister chromatids</a:t>
            </a:r>
          </a:p>
        </p:txBody>
      </p:sp>
      <p:cxnSp>
        <p:nvCxnSpPr>
          <p:cNvPr id="16" name="Straight Arrow Connector 15"/>
          <p:cNvCxnSpPr/>
          <p:nvPr/>
        </p:nvCxnSpPr>
        <p:spPr>
          <a:xfrm flipH="1" flipV="1">
            <a:off x="6399751" y="3598728"/>
            <a:ext cx="19710" cy="3051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flipV="1">
            <a:off x="6705345" y="3623292"/>
            <a:ext cx="50988" cy="305148"/>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a:off x="6790116" y="1829223"/>
            <a:ext cx="316514" cy="482093"/>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33" name="Picture 2"/>
          <p:cNvPicPr>
            <a:picLocks noChangeAspect="1" noChangeArrowheads="1"/>
          </p:cNvPicPr>
          <p:nvPr/>
        </p:nvPicPr>
        <p:blipFill>
          <a:blip r:embed="rId3">
            <a:clrChange>
              <a:clrFrom>
                <a:srgbClr val="FEFEFE"/>
              </a:clrFrom>
              <a:clrTo>
                <a:srgbClr val="FEFEFE">
                  <a:alpha val="0"/>
                </a:srgbClr>
              </a:clrTo>
            </a:clrChange>
            <a:extLst>
              <a:ext uri="{28A0092B-C50C-407E-A947-70E740481C1C}">
                <a14:useLocalDpi xmlns:a14="http://schemas.microsoft.com/office/drawing/2010/main" val="0"/>
              </a:ext>
            </a:extLst>
          </a:blip>
          <a:srcRect/>
          <a:stretch>
            <a:fillRect/>
          </a:stretch>
        </p:blipFill>
        <p:spPr bwMode="auto">
          <a:xfrm>
            <a:off x="5050235" y="4211266"/>
            <a:ext cx="2305050" cy="233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7">
            <a:extLst>
              <a:ext uri="{FF2B5EF4-FFF2-40B4-BE49-F238E27FC236}">
                <a16:creationId xmlns:a16="http://schemas.microsoft.com/office/drawing/2014/main" id="{B60697DD-7021-544C-A1EA-727C8F0D0314}"/>
              </a:ext>
            </a:extLst>
          </p:cNvPr>
          <p:cNvPicPr/>
          <p:nvPr/>
        </p:nvPicPr>
        <p:blipFill>
          <a:blip r:embed="rId4">
            <a:extLst>
              <a:ext uri="{28A0092B-C50C-407E-A947-70E740481C1C}">
                <a14:useLocalDpi xmlns:a14="http://schemas.microsoft.com/office/drawing/2010/main" val="0"/>
              </a:ext>
            </a:extLst>
          </a:blip>
          <a:stretch>
            <a:fillRect/>
          </a:stretch>
        </p:blipFill>
        <p:spPr>
          <a:xfrm>
            <a:off x="7720016" y="4207208"/>
            <a:ext cx="2300284" cy="2147188"/>
          </a:xfrm>
          <a:prstGeom prst="rect">
            <a:avLst/>
          </a:prstGeom>
        </p:spPr>
      </p:pic>
      <p:pic>
        <p:nvPicPr>
          <p:cNvPr id="4" name="Picture 3">
            <a:extLst>
              <a:ext uri="{FF2B5EF4-FFF2-40B4-BE49-F238E27FC236}">
                <a16:creationId xmlns:a16="http://schemas.microsoft.com/office/drawing/2014/main" id="{0FBBEE15-771F-4946-AE1F-7E3DE5804406}"/>
              </a:ext>
            </a:extLst>
          </p:cNvPr>
          <p:cNvPicPr>
            <a:picLocks noChangeAspect="1"/>
          </p:cNvPicPr>
          <p:nvPr/>
        </p:nvPicPr>
        <p:blipFill>
          <a:blip r:embed="rId5"/>
          <a:stretch>
            <a:fillRect/>
          </a:stretch>
        </p:blipFill>
        <p:spPr>
          <a:xfrm>
            <a:off x="3024169" y="4614938"/>
            <a:ext cx="463310" cy="427671"/>
          </a:xfrm>
          <a:prstGeom prst="rect">
            <a:avLst/>
          </a:prstGeom>
        </p:spPr>
      </p:pic>
    </p:spTree>
    <p:extLst>
      <p:ext uri="{BB962C8B-B14F-4D97-AF65-F5344CB8AC3E}">
        <p14:creationId xmlns:p14="http://schemas.microsoft.com/office/powerpoint/2010/main" val="27937197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barn(inVertical)">
                                      <p:cBhvr>
                                        <p:cTn id="10" dur="500"/>
                                        <p:tgtEl>
                                          <p:spTgt spid="10"/>
                                        </p:tgtEl>
                                      </p:cBhvr>
                                    </p:animEffect>
                                  </p:childTnLst>
                                </p:cTn>
                              </p:par>
                              <p:par>
                                <p:cTn id="11" presetID="16" presetClass="entr" presetSubtype="21"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arn(inVertic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6" presetClass="entr" presetSubtype="21" fill="hold" grpId="0" nodeType="clickEffect">
                                  <p:stCondLst>
                                    <p:cond delay="0"/>
                                  </p:stCondLst>
                                  <p:childTnLst>
                                    <p:set>
                                      <p:cBhvr>
                                        <p:cTn id="17" dur="1" fill="hold">
                                          <p:stCondLst>
                                            <p:cond delay="0"/>
                                          </p:stCondLst>
                                        </p:cTn>
                                        <p:tgtEl>
                                          <p:spTgt spid="11"/>
                                        </p:tgtEl>
                                        <p:attrNameLst>
                                          <p:attrName>style.visibility</p:attrName>
                                        </p:attrNameLst>
                                      </p:cBhvr>
                                      <p:to>
                                        <p:strVal val="visible"/>
                                      </p:to>
                                    </p:set>
                                    <p:animEffect transition="in" filter="barn(inVertical)">
                                      <p:cBhvr>
                                        <p:cTn id="18" dur="500"/>
                                        <p:tgtEl>
                                          <p:spTgt spid="11"/>
                                        </p:tgtEl>
                                      </p:cBhvr>
                                    </p:animEffect>
                                  </p:childTnLst>
                                </p:cTn>
                              </p:par>
                              <p:par>
                                <p:cTn id="19" presetID="16" presetClass="entr" presetSubtype="21"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inVertical)">
                                      <p:cBhvr>
                                        <p:cTn id="21" dur="500"/>
                                        <p:tgtEl>
                                          <p:spTgt spid="12"/>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down)">
                                      <p:cBhvr>
                                        <p:cTn id="24" dur="500"/>
                                        <p:tgtEl>
                                          <p:spTgt spid="13"/>
                                        </p:tgtEl>
                                      </p:cBhvr>
                                    </p:animEffect>
                                  </p:childTnLst>
                                </p:cTn>
                              </p:par>
                              <p:par>
                                <p:cTn id="25" presetID="22" presetClass="entr" presetSubtype="4"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wipe(down)">
                                      <p:cBhvr>
                                        <p:cTn id="27" dur="500"/>
                                        <p:tgtEl>
                                          <p:spTgt spid="14"/>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Effect transition="in" filter="wipe(down)">
                                      <p:cBhvr>
                                        <p:cTn id="30" dur="500"/>
                                        <p:tgtEl>
                                          <p:spTgt spid="15"/>
                                        </p:tgtEl>
                                      </p:cBhvr>
                                    </p:animEffect>
                                  </p:childTnLst>
                                </p:cTn>
                              </p:par>
                              <p:par>
                                <p:cTn id="31" presetID="22" presetClass="entr" presetSubtype="4" fill="hold" nodeType="with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wipe(down)">
                                      <p:cBhvr>
                                        <p:cTn id="33" dur="500"/>
                                        <p:tgtEl>
                                          <p:spTgt spid="16"/>
                                        </p:tgtEl>
                                      </p:cBhvr>
                                    </p:animEffect>
                                  </p:childTnLst>
                                </p:cTn>
                              </p:par>
                              <p:par>
                                <p:cTn id="34" presetID="22" presetClass="entr" presetSubtype="4" fill="hold"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par>
                                <p:cTn id="37" presetID="22" presetClass="entr" presetSubtype="4"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wipe(down)">
                                      <p:cBhvr>
                                        <p:cTn id="39" dur="500"/>
                                        <p:tgtEl>
                                          <p:spTgt spid="31"/>
                                        </p:tgtEl>
                                      </p:cBhvr>
                                    </p:animEffect>
                                  </p:childTnLst>
                                </p:cTn>
                              </p:par>
                              <p:par>
                                <p:cTn id="40" presetID="16" presetClass="entr" presetSubtype="21" fill="hold" nodeType="withEffect">
                                  <p:stCondLst>
                                    <p:cond delay="0"/>
                                  </p:stCondLst>
                                  <p:childTnLst>
                                    <p:set>
                                      <p:cBhvr>
                                        <p:cTn id="41" dur="1" fill="hold">
                                          <p:stCondLst>
                                            <p:cond delay="0"/>
                                          </p:stCondLst>
                                        </p:cTn>
                                        <p:tgtEl>
                                          <p:spTgt spid="3">
                                            <p:txEl>
                                              <p:pRg st="4" end="4"/>
                                            </p:txEl>
                                          </p:spTgt>
                                        </p:tgtEl>
                                        <p:attrNameLst>
                                          <p:attrName>style.visibility</p:attrName>
                                        </p:attrNameLst>
                                      </p:cBhvr>
                                      <p:to>
                                        <p:strVal val="visible"/>
                                      </p:to>
                                    </p:set>
                                    <p:animEffect transition="in" filter="barn(inVertical)">
                                      <p:cBhvr>
                                        <p:cTn id="42" dur="500"/>
                                        <p:tgtEl>
                                          <p:spTgt spid="3">
                                            <p:txEl>
                                              <p:pRg st="4" end="4"/>
                                            </p:txEl>
                                          </p:spTgt>
                                        </p:tgtEl>
                                      </p:cBhvr>
                                    </p:animEffect>
                                  </p:childTnLst>
                                </p:cTn>
                              </p:par>
                              <p:par>
                                <p:cTn id="43" presetID="16" presetClass="entr" presetSubtype="21" fill="hold" nodeType="withEffect">
                                  <p:stCondLst>
                                    <p:cond delay="0"/>
                                  </p:stCondLst>
                                  <p:childTnLst>
                                    <p:set>
                                      <p:cBhvr>
                                        <p:cTn id="44" dur="1" fill="hold">
                                          <p:stCondLst>
                                            <p:cond delay="0"/>
                                          </p:stCondLst>
                                        </p:cTn>
                                        <p:tgtEl>
                                          <p:spTgt spid="3">
                                            <p:txEl>
                                              <p:pRg st="6" end="6"/>
                                            </p:txEl>
                                          </p:spTgt>
                                        </p:tgtEl>
                                        <p:attrNameLst>
                                          <p:attrName>style.visibility</p:attrName>
                                        </p:attrNameLst>
                                      </p:cBhvr>
                                      <p:to>
                                        <p:strVal val="visible"/>
                                      </p:to>
                                    </p:set>
                                    <p:animEffect transition="in" filter="barn(inVertical)">
                                      <p:cBhvr>
                                        <p:cTn id="45" dur="500"/>
                                        <p:tgtEl>
                                          <p:spTgt spid="3">
                                            <p:txEl>
                                              <p:pRg st="6" end="6"/>
                                            </p:txEl>
                                          </p:spTgt>
                                        </p:tgtEl>
                                      </p:cBhvr>
                                    </p:animEffect>
                                  </p:childTnLst>
                                </p:cTn>
                              </p:par>
                              <p:par>
                                <p:cTn id="46" presetID="16" presetClass="entr" presetSubtype="21" fill="hold" nodeType="withEffect">
                                  <p:stCondLst>
                                    <p:cond delay="0"/>
                                  </p:stCondLst>
                                  <p:childTnLst>
                                    <p:set>
                                      <p:cBhvr>
                                        <p:cTn id="47" dur="1" fill="hold">
                                          <p:stCondLst>
                                            <p:cond delay="0"/>
                                          </p:stCondLst>
                                        </p:cTn>
                                        <p:tgtEl>
                                          <p:spTgt spid="3">
                                            <p:txEl>
                                              <p:pRg st="7" end="7"/>
                                            </p:txEl>
                                          </p:spTgt>
                                        </p:tgtEl>
                                        <p:attrNameLst>
                                          <p:attrName>style.visibility</p:attrName>
                                        </p:attrNameLst>
                                      </p:cBhvr>
                                      <p:to>
                                        <p:strVal val="visible"/>
                                      </p:to>
                                    </p:set>
                                    <p:animEffect transition="in" filter="barn(inVertical)">
                                      <p:cBhvr>
                                        <p:cTn id="48"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P spid="11" grpId="0" animBg="1"/>
      <p:bldP spid="12" grpId="0" animBg="1"/>
      <p:bldP spid="13" grpId="0"/>
      <p:bldP spid="1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Prophase</a:t>
            </a:r>
          </a:p>
        </p:txBody>
      </p:sp>
      <p:sp>
        <p:nvSpPr>
          <p:cNvPr id="4" name="Oval 3"/>
          <p:cNvSpPr/>
          <p:nvPr/>
        </p:nvSpPr>
        <p:spPr>
          <a:xfrm>
            <a:off x="1922649"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3578834" y="2564905"/>
            <a:ext cx="2492585" cy="2255437"/>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6" name="Group 17"/>
          <p:cNvGrpSpPr/>
          <p:nvPr/>
        </p:nvGrpSpPr>
        <p:grpSpPr>
          <a:xfrm rot="2740271">
            <a:off x="4364695" y="3770388"/>
            <a:ext cx="444500" cy="952103"/>
            <a:chOff x="3053606" y="3770387"/>
            <a:chExt cx="444500" cy="952103"/>
          </a:xfrm>
        </p:grpSpPr>
        <p:sp>
          <p:nvSpPr>
            <p:cNvPr id="7" name="Freeform 1" descr="Light horizontal"/>
            <p:cNvSpPr>
              <a:spLocks/>
            </p:cNvSpPr>
            <p:nvPr/>
          </p:nvSpPr>
          <p:spPr bwMode="auto">
            <a:xfrm>
              <a:off x="3053606" y="3770387"/>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3275856" y="378904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9" name="Group 18"/>
          <p:cNvGrpSpPr/>
          <p:nvPr/>
        </p:nvGrpSpPr>
        <p:grpSpPr>
          <a:xfrm rot="20741806">
            <a:off x="4839378" y="2749360"/>
            <a:ext cx="444500" cy="933450"/>
            <a:chOff x="3053606" y="2636912"/>
            <a:chExt cx="444500" cy="933450"/>
          </a:xfrm>
        </p:grpSpPr>
        <p:sp>
          <p:nvSpPr>
            <p:cNvPr id="10" name="Freeform 5" descr="Dark horizontal"/>
            <p:cNvSpPr>
              <a:spLocks/>
            </p:cNvSpPr>
            <p:nvPr/>
          </p:nvSpPr>
          <p:spPr bwMode="auto">
            <a:xfrm>
              <a:off x="305360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flipH="1">
              <a:off x="327585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22"/>
          <p:cNvGrpSpPr/>
          <p:nvPr/>
        </p:nvGrpSpPr>
        <p:grpSpPr>
          <a:xfrm>
            <a:off x="4154897" y="2852937"/>
            <a:ext cx="366266" cy="533053"/>
            <a:chOff x="8028384" y="3645024"/>
            <a:chExt cx="366266" cy="533053"/>
          </a:xfrm>
        </p:grpSpPr>
        <p:sp>
          <p:nvSpPr>
            <p:cNvPr id="13" name="Freeform 7" descr="Light horizontal"/>
            <p:cNvSpPr>
              <a:spLocks/>
            </p:cNvSpPr>
            <p:nvPr/>
          </p:nvSpPr>
          <p:spPr bwMode="auto">
            <a:xfrm flipH="1">
              <a:off x="8172400" y="3673252"/>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8" descr="Light horizontal"/>
            <p:cNvSpPr>
              <a:spLocks/>
            </p:cNvSpPr>
            <p:nvPr/>
          </p:nvSpPr>
          <p:spPr bwMode="auto">
            <a:xfrm>
              <a:off x="8028384" y="3645024"/>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5" name="Group 21"/>
          <p:cNvGrpSpPr/>
          <p:nvPr/>
        </p:nvGrpSpPr>
        <p:grpSpPr>
          <a:xfrm>
            <a:off x="5091001" y="4005065"/>
            <a:ext cx="366266" cy="515541"/>
            <a:chOff x="8028384" y="4642420"/>
            <a:chExt cx="366266" cy="515541"/>
          </a:xfrm>
        </p:grpSpPr>
        <p:sp>
          <p:nvSpPr>
            <p:cNvPr id="16" name="Freeform 3" descr="Dark horizontal"/>
            <p:cNvSpPr>
              <a:spLocks/>
            </p:cNvSpPr>
            <p:nvPr/>
          </p:nvSpPr>
          <p:spPr bwMode="auto">
            <a:xfrm flipH="1">
              <a:off x="8172400" y="4653136"/>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4" descr="Dark horizontal"/>
            <p:cNvSpPr>
              <a:spLocks/>
            </p:cNvSpPr>
            <p:nvPr/>
          </p:nvSpPr>
          <p:spPr bwMode="auto">
            <a:xfrm>
              <a:off x="8028384" y="4642420"/>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8" name="Explosion 1 17"/>
          <p:cNvSpPr/>
          <p:nvPr/>
        </p:nvSpPr>
        <p:spPr>
          <a:xfrm>
            <a:off x="6528048" y="3610784"/>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Explosion 1 18"/>
          <p:cNvSpPr/>
          <p:nvPr/>
        </p:nvSpPr>
        <p:spPr>
          <a:xfrm>
            <a:off x="2351584" y="3548606"/>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p:cNvSpPr txBox="1"/>
          <p:nvPr/>
        </p:nvSpPr>
        <p:spPr>
          <a:xfrm>
            <a:off x="8061323" y="1394042"/>
            <a:ext cx="3024336" cy="3416320"/>
          </a:xfrm>
          <a:prstGeom prst="rect">
            <a:avLst/>
          </a:prstGeom>
          <a:noFill/>
        </p:spPr>
        <p:txBody>
          <a:bodyPr wrap="square" rtlCol="0">
            <a:spAutoFit/>
          </a:bodyPr>
          <a:lstStyle/>
          <a:p>
            <a:pPr marL="342900" indent="-342900">
              <a:buFont typeface="Arial" panose="020B0604020202020204" pitchFamily="34" charset="0"/>
              <a:buChar char="•"/>
            </a:pPr>
            <a:r>
              <a:rPr lang="en-GB" sz="2400" dirty="0"/>
              <a:t>Chromosomes shorten and thicken to become visible.</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US" sz="2400" dirty="0"/>
              <a:t> (Chromosomes) appear as (two sister) chromatids joined at the centromere</a:t>
            </a:r>
            <a:endParaRPr lang="en-GB" sz="2400" dirty="0"/>
          </a:p>
        </p:txBody>
      </p:sp>
      <p:sp>
        <p:nvSpPr>
          <p:cNvPr id="3" name="Freeform 2"/>
          <p:cNvSpPr/>
          <p:nvPr/>
        </p:nvSpPr>
        <p:spPr>
          <a:xfrm>
            <a:off x="2479965" y="2327564"/>
            <a:ext cx="886691" cy="1288472"/>
          </a:xfrm>
          <a:custGeom>
            <a:avLst/>
            <a:gdLst>
              <a:gd name="connsiteX0" fmla="*/ 0 w 886691"/>
              <a:gd name="connsiteY0" fmla="*/ 1288472 h 1288472"/>
              <a:gd name="connsiteX1" fmla="*/ 41563 w 886691"/>
              <a:gd name="connsiteY1" fmla="*/ 1177636 h 1288472"/>
              <a:gd name="connsiteX2" fmla="*/ 69272 w 886691"/>
              <a:gd name="connsiteY2" fmla="*/ 1094509 h 1288472"/>
              <a:gd name="connsiteX3" fmla="*/ 83127 w 886691"/>
              <a:gd name="connsiteY3" fmla="*/ 1039091 h 1288472"/>
              <a:gd name="connsiteX4" fmla="*/ 110836 w 886691"/>
              <a:gd name="connsiteY4" fmla="*/ 1011381 h 1288472"/>
              <a:gd name="connsiteX5" fmla="*/ 152400 w 886691"/>
              <a:gd name="connsiteY5" fmla="*/ 928254 h 1288472"/>
              <a:gd name="connsiteX6" fmla="*/ 180109 w 886691"/>
              <a:gd name="connsiteY6" fmla="*/ 845127 h 1288472"/>
              <a:gd name="connsiteX7" fmla="*/ 207818 w 886691"/>
              <a:gd name="connsiteY7" fmla="*/ 789709 h 1288472"/>
              <a:gd name="connsiteX8" fmla="*/ 221672 w 886691"/>
              <a:gd name="connsiteY8" fmla="*/ 748145 h 1288472"/>
              <a:gd name="connsiteX9" fmla="*/ 263236 w 886691"/>
              <a:gd name="connsiteY9" fmla="*/ 706581 h 1288472"/>
              <a:gd name="connsiteX10" fmla="*/ 290945 w 886691"/>
              <a:gd name="connsiteY10" fmla="*/ 623454 h 1288472"/>
              <a:gd name="connsiteX11" fmla="*/ 304800 w 886691"/>
              <a:gd name="connsiteY11" fmla="*/ 581891 h 1288472"/>
              <a:gd name="connsiteX12" fmla="*/ 387927 w 886691"/>
              <a:gd name="connsiteY12" fmla="*/ 457200 h 1288472"/>
              <a:gd name="connsiteX13" fmla="*/ 415636 w 886691"/>
              <a:gd name="connsiteY13" fmla="*/ 415636 h 1288472"/>
              <a:gd name="connsiteX14" fmla="*/ 429491 w 886691"/>
              <a:gd name="connsiteY14" fmla="*/ 374072 h 1288472"/>
              <a:gd name="connsiteX15" fmla="*/ 471054 w 886691"/>
              <a:gd name="connsiteY15" fmla="*/ 346363 h 1288472"/>
              <a:gd name="connsiteX16" fmla="*/ 484909 w 886691"/>
              <a:gd name="connsiteY16" fmla="*/ 304800 h 1288472"/>
              <a:gd name="connsiteX17" fmla="*/ 581891 w 886691"/>
              <a:gd name="connsiteY17" fmla="*/ 193963 h 1288472"/>
              <a:gd name="connsiteX18" fmla="*/ 665018 w 886691"/>
              <a:gd name="connsiteY18" fmla="*/ 138545 h 1288472"/>
              <a:gd name="connsiteX19" fmla="*/ 720436 w 886691"/>
              <a:gd name="connsiteY19" fmla="*/ 96981 h 1288472"/>
              <a:gd name="connsiteX20" fmla="*/ 775854 w 886691"/>
              <a:gd name="connsiteY20" fmla="*/ 69272 h 1288472"/>
              <a:gd name="connsiteX21" fmla="*/ 817418 w 886691"/>
              <a:gd name="connsiteY21" fmla="*/ 27709 h 1288472"/>
              <a:gd name="connsiteX22" fmla="*/ 858981 w 886691"/>
              <a:gd name="connsiteY22" fmla="*/ 13854 h 1288472"/>
              <a:gd name="connsiteX23" fmla="*/ 886691 w 886691"/>
              <a:gd name="connsiteY23" fmla="*/ 0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6691" h="1288472">
                <a:moveTo>
                  <a:pt x="0" y="1288472"/>
                </a:moveTo>
                <a:cubicBezTo>
                  <a:pt x="32843" y="1124250"/>
                  <a:pt x="-10327" y="1294388"/>
                  <a:pt x="41563" y="1177636"/>
                </a:cubicBezTo>
                <a:cubicBezTo>
                  <a:pt x="53425" y="1150946"/>
                  <a:pt x="62188" y="1122845"/>
                  <a:pt x="69272" y="1094509"/>
                </a:cubicBezTo>
                <a:cubicBezTo>
                  <a:pt x="73890" y="1076036"/>
                  <a:pt x="74612" y="1056122"/>
                  <a:pt x="83127" y="1039091"/>
                </a:cubicBezTo>
                <a:cubicBezTo>
                  <a:pt x="88969" y="1027408"/>
                  <a:pt x="101600" y="1020618"/>
                  <a:pt x="110836" y="1011381"/>
                </a:cubicBezTo>
                <a:cubicBezTo>
                  <a:pt x="161370" y="859788"/>
                  <a:pt x="80774" y="1089414"/>
                  <a:pt x="152400" y="928254"/>
                </a:cubicBezTo>
                <a:cubicBezTo>
                  <a:pt x="164262" y="901564"/>
                  <a:pt x="167047" y="871251"/>
                  <a:pt x="180109" y="845127"/>
                </a:cubicBezTo>
                <a:cubicBezTo>
                  <a:pt x="189345" y="826654"/>
                  <a:pt x="199682" y="808692"/>
                  <a:pt x="207818" y="789709"/>
                </a:cubicBezTo>
                <a:cubicBezTo>
                  <a:pt x="213571" y="776286"/>
                  <a:pt x="213571" y="760296"/>
                  <a:pt x="221672" y="748145"/>
                </a:cubicBezTo>
                <a:cubicBezTo>
                  <a:pt x="232540" y="731842"/>
                  <a:pt x="249381" y="720436"/>
                  <a:pt x="263236" y="706581"/>
                </a:cubicBezTo>
                <a:lnTo>
                  <a:pt x="290945" y="623454"/>
                </a:lnTo>
                <a:cubicBezTo>
                  <a:pt x="295563" y="609600"/>
                  <a:pt x="296699" y="594042"/>
                  <a:pt x="304800" y="581891"/>
                </a:cubicBezTo>
                <a:lnTo>
                  <a:pt x="387927" y="457200"/>
                </a:lnTo>
                <a:cubicBezTo>
                  <a:pt x="397163" y="443345"/>
                  <a:pt x="410370" y="431433"/>
                  <a:pt x="415636" y="415636"/>
                </a:cubicBezTo>
                <a:cubicBezTo>
                  <a:pt x="420254" y="401781"/>
                  <a:pt x="420368" y="385476"/>
                  <a:pt x="429491" y="374072"/>
                </a:cubicBezTo>
                <a:cubicBezTo>
                  <a:pt x="439893" y="361070"/>
                  <a:pt x="457200" y="355599"/>
                  <a:pt x="471054" y="346363"/>
                </a:cubicBezTo>
                <a:cubicBezTo>
                  <a:pt x="475672" y="332509"/>
                  <a:pt x="478378" y="317862"/>
                  <a:pt x="484909" y="304800"/>
                </a:cubicBezTo>
                <a:cubicBezTo>
                  <a:pt x="503218" y="268183"/>
                  <a:pt x="554804" y="212021"/>
                  <a:pt x="581891" y="193963"/>
                </a:cubicBezTo>
                <a:cubicBezTo>
                  <a:pt x="609600" y="175490"/>
                  <a:pt x="638376" y="158526"/>
                  <a:pt x="665018" y="138545"/>
                </a:cubicBezTo>
                <a:cubicBezTo>
                  <a:pt x="683491" y="124690"/>
                  <a:pt x="700855" y="109219"/>
                  <a:pt x="720436" y="96981"/>
                </a:cubicBezTo>
                <a:cubicBezTo>
                  <a:pt x="737950" y="86035"/>
                  <a:pt x="759048" y="81276"/>
                  <a:pt x="775854" y="69272"/>
                </a:cubicBezTo>
                <a:cubicBezTo>
                  <a:pt x="791798" y="57884"/>
                  <a:pt x="801115" y="38577"/>
                  <a:pt x="817418" y="27709"/>
                </a:cubicBezTo>
                <a:cubicBezTo>
                  <a:pt x="829569" y="19608"/>
                  <a:pt x="845422" y="19278"/>
                  <a:pt x="858981" y="13854"/>
                </a:cubicBezTo>
                <a:cubicBezTo>
                  <a:pt x="868569" y="10019"/>
                  <a:pt x="877454" y="4618"/>
                  <a:pt x="88669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20"/>
          <p:cNvSpPr/>
          <p:nvPr/>
        </p:nvSpPr>
        <p:spPr>
          <a:xfrm>
            <a:off x="2618509" y="3269673"/>
            <a:ext cx="498764" cy="401782"/>
          </a:xfrm>
          <a:custGeom>
            <a:avLst/>
            <a:gdLst>
              <a:gd name="connsiteX0" fmla="*/ 0 w 498764"/>
              <a:gd name="connsiteY0" fmla="*/ 401782 h 401782"/>
              <a:gd name="connsiteX1" fmla="*/ 27709 w 498764"/>
              <a:gd name="connsiteY1" fmla="*/ 332509 h 401782"/>
              <a:gd name="connsiteX2" fmla="*/ 110836 w 498764"/>
              <a:gd name="connsiteY2" fmla="*/ 263236 h 401782"/>
              <a:gd name="connsiteX3" fmla="*/ 180109 w 498764"/>
              <a:gd name="connsiteY3" fmla="*/ 207818 h 401782"/>
              <a:gd name="connsiteX4" fmla="*/ 221673 w 498764"/>
              <a:gd name="connsiteY4" fmla="*/ 193963 h 401782"/>
              <a:gd name="connsiteX5" fmla="*/ 290946 w 498764"/>
              <a:gd name="connsiteY5" fmla="*/ 138545 h 401782"/>
              <a:gd name="connsiteX6" fmla="*/ 346364 w 498764"/>
              <a:gd name="connsiteY6" fmla="*/ 110836 h 401782"/>
              <a:gd name="connsiteX7" fmla="*/ 429491 w 498764"/>
              <a:gd name="connsiteY7" fmla="*/ 55418 h 401782"/>
              <a:gd name="connsiteX8" fmla="*/ 498764 w 498764"/>
              <a:gd name="connsiteY8" fmla="*/ 0 h 4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764" h="401782">
                <a:moveTo>
                  <a:pt x="0" y="401782"/>
                </a:moveTo>
                <a:cubicBezTo>
                  <a:pt x="9236" y="378691"/>
                  <a:pt x="14528" y="353599"/>
                  <a:pt x="27709" y="332509"/>
                </a:cubicBezTo>
                <a:cubicBezTo>
                  <a:pt x="52391" y="293018"/>
                  <a:pt x="77323" y="290046"/>
                  <a:pt x="110836" y="263236"/>
                </a:cubicBezTo>
                <a:cubicBezTo>
                  <a:pt x="153788" y="228875"/>
                  <a:pt x="123257" y="236244"/>
                  <a:pt x="180109" y="207818"/>
                </a:cubicBezTo>
                <a:cubicBezTo>
                  <a:pt x="193171" y="201287"/>
                  <a:pt x="208611" y="200494"/>
                  <a:pt x="221673" y="193963"/>
                </a:cubicBezTo>
                <a:cubicBezTo>
                  <a:pt x="322331" y="143634"/>
                  <a:pt x="213629" y="190089"/>
                  <a:pt x="290946" y="138545"/>
                </a:cubicBezTo>
                <a:cubicBezTo>
                  <a:pt x="308130" y="127089"/>
                  <a:pt x="328654" y="121462"/>
                  <a:pt x="346364" y="110836"/>
                </a:cubicBezTo>
                <a:cubicBezTo>
                  <a:pt x="374920" y="93702"/>
                  <a:pt x="401782" y="73891"/>
                  <a:pt x="429491" y="55418"/>
                </a:cubicBezTo>
                <a:cubicBezTo>
                  <a:pt x="481924" y="20463"/>
                  <a:pt x="459280" y="39484"/>
                  <a:pt x="4987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1"/>
          <p:cNvSpPr/>
          <p:nvPr/>
        </p:nvSpPr>
        <p:spPr>
          <a:xfrm>
            <a:off x="2576945" y="3754582"/>
            <a:ext cx="498764" cy="346400"/>
          </a:xfrm>
          <a:custGeom>
            <a:avLst/>
            <a:gdLst>
              <a:gd name="connsiteX0" fmla="*/ 0 w 498764"/>
              <a:gd name="connsiteY0" fmla="*/ 0 h 346400"/>
              <a:gd name="connsiteX1" fmla="*/ 13855 w 498764"/>
              <a:gd name="connsiteY1" fmla="*/ 69273 h 346400"/>
              <a:gd name="connsiteX2" fmla="*/ 83128 w 498764"/>
              <a:gd name="connsiteY2" fmla="*/ 138545 h 346400"/>
              <a:gd name="connsiteX3" fmla="*/ 166255 w 498764"/>
              <a:gd name="connsiteY3" fmla="*/ 207818 h 346400"/>
              <a:gd name="connsiteX4" fmla="*/ 207819 w 498764"/>
              <a:gd name="connsiteY4" fmla="*/ 221673 h 346400"/>
              <a:gd name="connsiteX5" fmla="*/ 249382 w 498764"/>
              <a:gd name="connsiteY5" fmla="*/ 249382 h 346400"/>
              <a:gd name="connsiteX6" fmla="*/ 304800 w 498764"/>
              <a:gd name="connsiteY6" fmla="*/ 277091 h 346400"/>
              <a:gd name="connsiteX7" fmla="*/ 346364 w 498764"/>
              <a:gd name="connsiteY7" fmla="*/ 304800 h 346400"/>
              <a:gd name="connsiteX8" fmla="*/ 443346 w 498764"/>
              <a:gd name="connsiteY8" fmla="*/ 332509 h 346400"/>
              <a:gd name="connsiteX9" fmla="*/ 498764 w 498764"/>
              <a:gd name="connsiteY9" fmla="*/ 346363 h 3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764" h="346400">
                <a:moveTo>
                  <a:pt x="0" y="0"/>
                </a:moveTo>
                <a:cubicBezTo>
                  <a:pt x="4618" y="23091"/>
                  <a:pt x="5587" y="47224"/>
                  <a:pt x="13855" y="69273"/>
                </a:cubicBezTo>
                <a:cubicBezTo>
                  <a:pt x="32328" y="118534"/>
                  <a:pt x="46182" y="107757"/>
                  <a:pt x="83128" y="138545"/>
                </a:cubicBezTo>
                <a:cubicBezTo>
                  <a:pt x="129093" y="176849"/>
                  <a:pt x="114654" y="182017"/>
                  <a:pt x="166255" y="207818"/>
                </a:cubicBezTo>
                <a:cubicBezTo>
                  <a:pt x="179317" y="214349"/>
                  <a:pt x="194757" y="215142"/>
                  <a:pt x="207819" y="221673"/>
                </a:cubicBezTo>
                <a:cubicBezTo>
                  <a:pt x="222712" y="229120"/>
                  <a:pt x="234925" y="241121"/>
                  <a:pt x="249382" y="249382"/>
                </a:cubicBezTo>
                <a:cubicBezTo>
                  <a:pt x="267314" y="259629"/>
                  <a:pt x="286868" y="266844"/>
                  <a:pt x="304800" y="277091"/>
                </a:cubicBezTo>
                <a:cubicBezTo>
                  <a:pt x="319257" y="285352"/>
                  <a:pt x="331471" y="297354"/>
                  <a:pt x="346364" y="304800"/>
                </a:cubicBezTo>
                <a:cubicBezTo>
                  <a:pt x="368504" y="315870"/>
                  <a:pt x="422638" y="326593"/>
                  <a:pt x="443346" y="332509"/>
                </a:cubicBezTo>
                <a:cubicBezTo>
                  <a:pt x="496946" y="347823"/>
                  <a:pt x="467885" y="346363"/>
                  <a:pt x="498764" y="3463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22"/>
          <p:cNvSpPr/>
          <p:nvPr/>
        </p:nvSpPr>
        <p:spPr>
          <a:xfrm>
            <a:off x="2479964" y="3699164"/>
            <a:ext cx="623454" cy="1288472"/>
          </a:xfrm>
          <a:custGeom>
            <a:avLst/>
            <a:gdLst>
              <a:gd name="connsiteX0" fmla="*/ 13854 w 623454"/>
              <a:gd name="connsiteY0" fmla="*/ 0 h 1288472"/>
              <a:gd name="connsiteX1" fmla="*/ 0 w 623454"/>
              <a:gd name="connsiteY1" fmla="*/ 69272 h 1288472"/>
              <a:gd name="connsiteX2" fmla="*/ 27709 w 623454"/>
              <a:gd name="connsiteY2" fmla="*/ 346363 h 1288472"/>
              <a:gd name="connsiteX3" fmla="*/ 41563 w 623454"/>
              <a:gd name="connsiteY3" fmla="*/ 387927 h 1288472"/>
              <a:gd name="connsiteX4" fmla="*/ 83127 w 623454"/>
              <a:gd name="connsiteY4" fmla="*/ 498763 h 1288472"/>
              <a:gd name="connsiteX5" fmla="*/ 110836 w 623454"/>
              <a:gd name="connsiteY5" fmla="*/ 581891 h 1288472"/>
              <a:gd name="connsiteX6" fmla="*/ 124691 w 623454"/>
              <a:gd name="connsiteY6" fmla="*/ 623454 h 1288472"/>
              <a:gd name="connsiteX7" fmla="*/ 180109 w 623454"/>
              <a:gd name="connsiteY7" fmla="*/ 706581 h 1288472"/>
              <a:gd name="connsiteX8" fmla="*/ 207818 w 623454"/>
              <a:gd name="connsiteY8" fmla="*/ 748145 h 1288472"/>
              <a:gd name="connsiteX9" fmla="*/ 263236 w 623454"/>
              <a:gd name="connsiteY9" fmla="*/ 831272 h 1288472"/>
              <a:gd name="connsiteX10" fmla="*/ 290945 w 623454"/>
              <a:gd name="connsiteY10" fmla="*/ 872836 h 1288472"/>
              <a:gd name="connsiteX11" fmla="*/ 332509 w 623454"/>
              <a:gd name="connsiteY11" fmla="*/ 928254 h 1288472"/>
              <a:gd name="connsiteX12" fmla="*/ 360218 w 623454"/>
              <a:gd name="connsiteY12" fmla="*/ 983672 h 1288472"/>
              <a:gd name="connsiteX13" fmla="*/ 429491 w 623454"/>
              <a:gd name="connsiteY13" fmla="*/ 1052945 h 1288472"/>
              <a:gd name="connsiteX14" fmla="*/ 457200 w 623454"/>
              <a:gd name="connsiteY14" fmla="*/ 1108363 h 1288472"/>
              <a:gd name="connsiteX15" fmla="*/ 540327 w 623454"/>
              <a:gd name="connsiteY15" fmla="*/ 1191491 h 1288472"/>
              <a:gd name="connsiteX16" fmla="*/ 568036 w 623454"/>
              <a:gd name="connsiteY16" fmla="*/ 1233054 h 1288472"/>
              <a:gd name="connsiteX17" fmla="*/ 623454 w 623454"/>
              <a:gd name="connsiteY17" fmla="*/ 1288472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3454" h="1288472">
                <a:moveTo>
                  <a:pt x="13854" y="0"/>
                </a:moveTo>
                <a:cubicBezTo>
                  <a:pt x="9236" y="23091"/>
                  <a:pt x="0" y="45724"/>
                  <a:pt x="0" y="69272"/>
                </a:cubicBezTo>
                <a:cubicBezTo>
                  <a:pt x="0" y="117659"/>
                  <a:pt x="14210" y="278867"/>
                  <a:pt x="27709" y="346363"/>
                </a:cubicBezTo>
                <a:cubicBezTo>
                  <a:pt x="30573" y="360683"/>
                  <a:pt x="38021" y="373759"/>
                  <a:pt x="41563" y="387927"/>
                </a:cubicBezTo>
                <a:cubicBezTo>
                  <a:pt x="65530" y="483798"/>
                  <a:pt x="37514" y="430345"/>
                  <a:pt x="83127" y="498763"/>
                </a:cubicBezTo>
                <a:lnTo>
                  <a:pt x="110836" y="581891"/>
                </a:lnTo>
                <a:cubicBezTo>
                  <a:pt x="115454" y="595745"/>
                  <a:pt x="116590" y="611303"/>
                  <a:pt x="124691" y="623454"/>
                </a:cubicBezTo>
                <a:lnTo>
                  <a:pt x="180109" y="706581"/>
                </a:lnTo>
                <a:lnTo>
                  <a:pt x="207818" y="748145"/>
                </a:lnTo>
                <a:cubicBezTo>
                  <a:pt x="232165" y="821190"/>
                  <a:pt x="205580" y="762085"/>
                  <a:pt x="263236" y="831272"/>
                </a:cubicBezTo>
                <a:cubicBezTo>
                  <a:pt x="273896" y="844064"/>
                  <a:pt x="281267" y="859286"/>
                  <a:pt x="290945" y="872836"/>
                </a:cubicBezTo>
                <a:cubicBezTo>
                  <a:pt x="304366" y="891626"/>
                  <a:pt x="320271" y="908673"/>
                  <a:pt x="332509" y="928254"/>
                </a:cubicBezTo>
                <a:cubicBezTo>
                  <a:pt x="343455" y="945768"/>
                  <a:pt x="347538" y="967369"/>
                  <a:pt x="360218" y="983672"/>
                </a:cubicBezTo>
                <a:cubicBezTo>
                  <a:pt x="380267" y="1009449"/>
                  <a:pt x="429491" y="1052945"/>
                  <a:pt x="429491" y="1052945"/>
                </a:cubicBezTo>
                <a:cubicBezTo>
                  <a:pt x="438727" y="1071418"/>
                  <a:pt x="444298" y="1092236"/>
                  <a:pt x="457200" y="1108363"/>
                </a:cubicBezTo>
                <a:cubicBezTo>
                  <a:pt x="481680" y="1138963"/>
                  <a:pt x="518590" y="1158886"/>
                  <a:pt x="540327" y="1191491"/>
                </a:cubicBezTo>
                <a:cubicBezTo>
                  <a:pt x="549563" y="1205345"/>
                  <a:pt x="557376" y="1220262"/>
                  <a:pt x="568036" y="1233054"/>
                </a:cubicBezTo>
                <a:lnTo>
                  <a:pt x="623454" y="128847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23"/>
          <p:cNvSpPr/>
          <p:nvPr/>
        </p:nvSpPr>
        <p:spPr>
          <a:xfrm flipH="1">
            <a:off x="5793758" y="2379871"/>
            <a:ext cx="886691" cy="1288472"/>
          </a:xfrm>
          <a:custGeom>
            <a:avLst/>
            <a:gdLst>
              <a:gd name="connsiteX0" fmla="*/ 0 w 886691"/>
              <a:gd name="connsiteY0" fmla="*/ 1288472 h 1288472"/>
              <a:gd name="connsiteX1" fmla="*/ 41563 w 886691"/>
              <a:gd name="connsiteY1" fmla="*/ 1177636 h 1288472"/>
              <a:gd name="connsiteX2" fmla="*/ 69272 w 886691"/>
              <a:gd name="connsiteY2" fmla="*/ 1094509 h 1288472"/>
              <a:gd name="connsiteX3" fmla="*/ 83127 w 886691"/>
              <a:gd name="connsiteY3" fmla="*/ 1039091 h 1288472"/>
              <a:gd name="connsiteX4" fmla="*/ 110836 w 886691"/>
              <a:gd name="connsiteY4" fmla="*/ 1011381 h 1288472"/>
              <a:gd name="connsiteX5" fmla="*/ 152400 w 886691"/>
              <a:gd name="connsiteY5" fmla="*/ 928254 h 1288472"/>
              <a:gd name="connsiteX6" fmla="*/ 180109 w 886691"/>
              <a:gd name="connsiteY6" fmla="*/ 845127 h 1288472"/>
              <a:gd name="connsiteX7" fmla="*/ 207818 w 886691"/>
              <a:gd name="connsiteY7" fmla="*/ 789709 h 1288472"/>
              <a:gd name="connsiteX8" fmla="*/ 221672 w 886691"/>
              <a:gd name="connsiteY8" fmla="*/ 748145 h 1288472"/>
              <a:gd name="connsiteX9" fmla="*/ 263236 w 886691"/>
              <a:gd name="connsiteY9" fmla="*/ 706581 h 1288472"/>
              <a:gd name="connsiteX10" fmla="*/ 290945 w 886691"/>
              <a:gd name="connsiteY10" fmla="*/ 623454 h 1288472"/>
              <a:gd name="connsiteX11" fmla="*/ 304800 w 886691"/>
              <a:gd name="connsiteY11" fmla="*/ 581891 h 1288472"/>
              <a:gd name="connsiteX12" fmla="*/ 387927 w 886691"/>
              <a:gd name="connsiteY12" fmla="*/ 457200 h 1288472"/>
              <a:gd name="connsiteX13" fmla="*/ 415636 w 886691"/>
              <a:gd name="connsiteY13" fmla="*/ 415636 h 1288472"/>
              <a:gd name="connsiteX14" fmla="*/ 429491 w 886691"/>
              <a:gd name="connsiteY14" fmla="*/ 374072 h 1288472"/>
              <a:gd name="connsiteX15" fmla="*/ 471054 w 886691"/>
              <a:gd name="connsiteY15" fmla="*/ 346363 h 1288472"/>
              <a:gd name="connsiteX16" fmla="*/ 484909 w 886691"/>
              <a:gd name="connsiteY16" fmla="*/ 304800 h 1288472"/>
              <a:gd name="connsiteX17" fmla="*/ 581891 w 886691"/>
              <a:gd name="connsiteY17" fmla="*/ 193963 h 1288472"/>
              <a:gd name="connsiteX18" fmla="*/ 665018 w 886691"/>
              <a:gd name="connsiteY18" fmla="*/ 138545 h 1288472"/>
              <a:gd name="connsiteX19" fmla="*/ 720436 w 886691"/>
              <a:gd name="connsiteY19" fmla="*/ 96981 h 1288472"/>
              <a:gd name="connsiteX20" fmla="*/ 775854 w 886691"/>
              <a:gd name="connsiteY20" fmla="*/ 69272 h 1288472"/>
              <a:gd name="connsiteX21" fmla="*/ 817418 w 886691"/>
              <a:gd name="connsiteY21" fmla="*/ 27709 h 1288472"/>
              <a:gd name="connsiteX22" fmla="*/ 858981 w 886691"/>
              <a:gd name="connsiteY22" fmla="*/ 13854 h 1288472"/>
              <a:gd name="connsiteX23" fmla="*/ 886691 w 886691"/>
              <a:gd name="connsiteY23" fmla="*/ 0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886691" h="1288472">
                <a:moveTo>
                  <a:pt x="0" y="1288472"/>
                </a:moveTo>
                <a:cubicBezTo>
                  <a:pt x="32843" y="1124250"/>
                  <a:pt x="-10327" y="1294388"/>
                  <a:pt x="41563" y="1177636"/>
                </a:cubicBezTo>
                <a:cubicBezTo>
                  <a:pt x="53425" y="1150946"/>
                  <a:pt x="62188" y="1122845"/>
                  <a:pt x="69272" y="1094509"/>
                </a:cubicBezTo>
                <a:cubicBezTo>
                  <a:pt x="73890" y="1076036"/>
                  <a:pt x="74612" y="1056122"/>
                  <a:pt x="83127" y="1039091"/>
                </a:cubicBezTo>
                <a:cubicBezTo>
                  <a:pt x="88969" y="1027408"/>
                  <a:pt x="101600" y="1020618"/>
                  <a:pt x="110836" y="1011381"/>
                </a:cubicBezTo>
                <a:cubicBezTo>
                  <a:pt x="161370" y="859788"/>
                  <a:pt x="80774" y="1089414"/>
                  <a:pt x="152400" y="928254"/>
                </a:cubicBezTo>
                <a:cubicBezTo>
                  <a:pt x="164262" y="901564"/>
                  <a:pt x="167047" y="871251"/>
                  <a:pt x="180109" y="845127"/>
                </a:cubicBezTo>
                <a:cubicBezTo>
                  <a:pt x="189345" y="826654"/>
                  <a:pt x="199682" y="808692"/>
                  <a:pt x="207818" y="789709"/>
                </a:cubicBezTo>
                <a:cubicBezTo>
                  <a:pt x="213571" y="776286"/>
                  <a:pt x="213571" y="760296"/>
                  <a:pt x="221672" y="748145"/>
                </a:cubicBezTo>
                <a:cubicBezTo>
                  <a:pt x="232540" y="731842"/>
                  <a:pt x="249381" y="720436"/>
                  <a:pt x="263236" y="706581"/>
                </a:cubicBezTo>
                <a:lnTo>
                  <a:pt x="290945" y="623454"/>
                </a:lnTo>
                <a:cubicBezTo>
                  <a:pt x="295563" y="609600"/>
                  <a:pt x="296699" y="594042"/>
                  <a:pt x="304800" y="581891"/>
                </a:cubicBezTo>
                <a:lnTo>
                  <a:pt x="387927" y="457200"/>
                </a:lnTo>
                <a:cubicBezTo>
                  <a:pt x="397163" y="443345"/>
                  <a:pt x="410370" y="431433"/>
                  <a:pt x="415636" y="415636"/>
                </a:cubicBezTo>
                <a:cubicBezTo>
                  <a:pt x="420254" y="401781"/>
                  <a:pt x="420368" y="385476"/>
                  <a:pt x="429491" y="374072"/>
                </a:cubicBezTo>
                <a:cubicBezTo>
                  <a:pt x="439893" y="361070"/>
                  <a:pt x="457200" y="355599"/>
                  <a:pt x="471054" y="346363"/>
                </a:cubicBezTo>
                <a:cubicBezTo>
                  <a:pt x="475672" y="332509"/>
                  <a:pt x="478378" y="317862"/>
                  <a:pt x="484909" y="304800"/>
                </a:cubicBezTo>
                <a:cubicBezTo>
                  <a:pt x="503218" y="268183"/>
                  <a:pt x="554804" y="212021"/>
                  <a:pt x="581891" y="193963"/>
                </a:cubicBezTo>
                <a:cubicBezTo>
                  <a:pt x="609600" y="175490"/>
                  <a:pt x="638376" y="158526"/>
                  <a:pt x="665018" y="138545"/>
                </a:cubicBezTo>
                <a:cubicBezTo>
                  <a:pt x="683491" y="124690"/>
                  <a:pt x="700855" y="109219"/>
                  <a:pt x="720436" y="96981"/>
                </a:cubicBezTo>
                <a:cubicBezTo>
                  <a:pt x="737950" y="86035"/>
                  <a:pt x="759048" y="81276"/>
                  <a:pt x="775854" y="69272"/>
                </a:cubicBezTo>
                <a:cubicBezTo>
                  <a:pt x="791798" y="57884"/>
                  <a:pt x="801115" y="38577"/>
                  <a:pt x="817418" y="27709"/>
                </a:cubicBezTo>
                <a:cubicBezTo>
                  <a:pt x="829569" y="19608"/>
                  <a:pt x="845422" y="19278"/>
                  <a:pt x="858981" y="13854"/>
                </a:cubicBezTo>
                <a:cubicBezTo>
                  <a:pt x="868569" y="10019"/>
                  <a:pt x="877454" y="4618"/>
                  <a:pt x="886691"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24"/>
          <p:cNvSpPr/>
          <p:nvPr/>
        </p:nvSpPr>
        <p:spPr>
          <a:xfrm flipH="1">
            <a:off x="6071418" y="3315250"/>
            <a:ext cx="498764" cy="401782"/>
          </a:xfrm>
          <a:custGeom>
            <a:avLst/>
            <a:gdLst>
              <a:gd name="connsiteX0" fmla="*/ 0 w 498764"/>
              <a:gd name="connsiteY0" fmla="*/ 401782 h 401782"/>
              <a:gd name="connsiteX1" fmla="*/ 27709 w 498764"/>
              <a:gd name="connsiteY1" fmla="*/ 332509 h 401782"/>
              <a:gd name="connsiteX2" fmla="*/ 110836 w 498764"/>
              <a:gd name="connsiteY2" fmla="*/ 263236 h 401782"/>
              <a:gd name="connsiteX3" fmla="*/ 180109 w 498764"/>
              <a:gd name="connsiteY3" fmla="*/ 207818 h 401782"/>
              <a:gd name="connsiteX4" fmla="*/ 221673 w 498764"/>
              <a:gd name="connsiteY4" fmla="*/ 193963 h 401782"/>
              <a:gd name="connsiteX5" fmla="*/ 290946 w 498764"/>
              <a:gd name="connsiteY5" fmla="*/ 138545 h 401782"/>
              <a:gd name="connsiteX6" fmla="*/ 346364 w 498764"/>
              <a:gd name="connsiteY6" fmla="*/ 110836 h 401782"/>
              <a:gd name="connsiteX7" fmla="*/ 429491 w 498764"/>
              <a:gd name="connsiteY7" fmla="*/ 55418 h 401782"/>
              <a:gd name="connsiteX8" fmla="*/ 498764 w 498764"/>
              <a:gd name="connsiteY8" fmla="*/ 0 h 401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8764" h="401782">
                <a:moveTo>
                  <a:pt x="0" y="401782"/>
                </a:moveTo>
                <a:cubicBezTo>
                  <a:pt x="9236" y="378691"/>
                  <a:pt x="14528" y="353599"/>
                  <a:pt x="27709" y="332509"/>
                </a:cubicBezTo>
                <a:cubicBezTo>
                  <a:pt x="52391" y="293018"/>
                  <a:pt x="77323" y="290046"/>
                  <a:pt x="110836" y="263236"/>
                </a:cubicBezTo>
                <a:cubicBezTo>
                  <a:pt x="153788" y="228875"/>
                  <a:pt x="123257" y="236244"/>
                  <a:pt x="180109" y="207818"/>
                </a:cubicBezTo>
                <a:cubicBezTo>
                  <a:pt x="193171" y="201287"/>
                  <a:pt x="208611" y="200494"/>
                  <a:pt x="221673" y="193963"/>
                </a:cubicBezTo>
                <a:cubicBezTo>
                  <a:pt x="322331" y="143634"/>
                  <a:pt x="213629" y="190089"/>
                  <a:pt x="290946" y="138545"/>
                </a:cubicBezTo>
                <a:cubicBezTo>
                  <a:pt x="308130" y="127089"/>
                  <a:pt x="328654" y="121462"/>
                  <a:pt x="346364" y="110836"/>
                </a:cubicBezTo>
                <a:cubicBezTo>
                  <a:pt x="374920" y="93702"/>
                  <a:pt x="401782" y="73891"/>
                  <a:pt x="429491" y="55418"/>
                </a:cubicBezTo>
                <a:cubicBezTo>
                  <a:pt x="481924" y="20463"/>
                  <a:pt x="459280" y="39484"/>
                  <a:pt x="498764" y="0"/>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25"/>
          <p:cNvSpPr/>
          <p:nvPr/>
        </p:nvSpPr>
        <p:spPr>
          <a:xfrm flipH="1">
            <a:off x="6071418" y="3800211"/>
            <a:ext cx="498764" cy="346400"/>
          </a:xfrm>
          <a:custGeom>
            <a:avLst/>
            <a:gdLst>
              <a:gd name="connsiteX0" fmla="*/ 0 w 498764"/>
              <a:gd name="connsiteY0" fmla="*/ 0 h 346400"/>
              <a:gd name="connsiteX1" fmla="*/ 13855 w 498764"/>
              <a:gd name="connsiteY1" fmla="*/ 69273 h 346400"/>
              <a:gd name="connsiteX2" fmla="*/ 83128 w 498764"/>
              <a:gd name="connsiteY2" fmla="*/ 138545 h 346400"/>
              <a:gd name="connsiteX3" fmla="*/ 166255 w 498764"/>
              <a:gd name="connsiteY3" fmla="*/ 207818 h 346400"/>
              <a:gd name="connsiteX4" fmla="*/ 207819 w 498764"/>
              <a:gd name="connsiteY4" fmla="*/ 221673 h 346400"/>
              <a:gd name="connsiteX5" fmla="*/ 249382 w 498764"/>
              <a:gd name="connsiteY5" fmla="*/ 249382 h 346400"/>
              <a:gd name="connsiteX6" fmla="*/ 304800 w 498764"/>
              <a:gd name="connsiteY6" fmla="*/ 277091 h 346400"/>
              <a:gd name="connsiteX7" fmla="*/ 346364 w 498764"/>
              <a:gd name="connsiteY7" fmla="*/ 304800 h 346400"/>
              <a:gd name="connsiteX8" fmla="*/ 443346 w 498764"/>
              <a:gd name="connsiteY8" fmla="*/ 332509 h 346400"/>
              <a:gd name="connsiteX9" fmla="*/ 498764 w 498764"/>
              <a:gd name="connsiteY9" fmla="*/ 346363 h 34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98764" h="346400">
                <a:moveTo>
                  <a:pt x="0" y="0"/>
                </a:moveTo>
                <a:cubicBezTo>
                  <a:pt x="4618" y="23091"/>
                  <a:pt x="5587" y="47224"/>
                  <a:pt x="13855" y="69273"/>
                </a:cubicBezTo>
                <a:cubicBezTo>
                  <a:pt x="32328" y="118534"/>
                  <a:pt x="46182" y="107757"/>
                  <a:pt x="83128" y="138545"/>
                </a:cubicBezTo>
                <a:cubicBezTo>
                  <a:pt x="129093" y="176849"/>
                  <a:pt x="114654" y="182017"/>
                  <a:pt x="166255" y="207818"/>
                </a:cubicBezTo>
                <a:cubicBezTo>
                  <a:pt x="179317" y="214349"/>
                  <a:pt x="194757" y="215142"/>
                  <a:pt x="207819" y="221673"/>
                </a:cubicBezTo>
                <a:cubicBezTo>
                  <a:pt x="222712" y="229120"/>
                  <a:pt x="234925" y="241121"/>
                  <a:pt x="249382" y="249382"/>
                </a:cubicBezTo>
                <a:cubicBezTo>
                  <a:pt x="267314" y="259629"/>
                  <a:pt x="286868" y="266844"/>
                  <a:pt x="304800" y="277091"/>
                </a:cubicBezTo>
                <a:cubicBezTo>
                  <a:pt x="319257" y="285352"/>
                  <a:pt x="331471" y="297354"/>
                  <a:pt x="346364" y="304800"/>
                </a:cubicBezTo>
                <a:cubicBezTo>
                  <a:pt x="368504" y="315870"/>
                  <a:pt x="422638" y="326593"/>
                  <a:pt x="443346" y="332509"/>
                </a:cubicBezTo>
                <a:cubicBezTo>
                  <a:pt x="496946" y="347823"/>
                  <a:pt x="467885" y="346363"/>
                  <a:pt x="498764" y="346363"/>
                </a:cubicBez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p:cNvSpPr/>
          <p:nvPr/>
        </p:nvSpPr>
        <p:spPr>
          <a:xfrm flipH="1">
            <a:off x="6084614" y="3776567"/>
            <a:ext cx="623454" cy="1288472"/>
          </a:xfrm>
          <a:custGeom>
            <a:avLst/>
            <a:gdLst>
              <a:gd name="connsiteX0" fmla="*/ 13854 w 623454"/>
              <a:gd name="connsiteY0" fmla="*/ 0 h 1288472"/>
              <a:gd name="connsiteX1" fmla="*/ 0 w 623454"/>
              <a:gd name="connsiteY1" fmla="*/ 69272 h 1288472"/>
              <a:gd name="connsiteX2" fmla="*/ 27709 w 623454"/>
              <a:gd name="connsiteY2" fmla="*/ 346363 h 1288472"/>
              <a:gd name="connsiteX3" fmla="*/ 41563 w 623454"/>
              <a:gd name="connsiteY3" fmla="*/ 387927 h 1288472"/>
              <a:gd name="connsiteX4" fmla="*/ 83127 w 623454"/>
              <a:gd name="connsiteY4" fmla="*/ 498763 h 1288472"/>
              <a:gd name="connsiteX5" fmla="*/ 110836 w 623454"/>
              <a:gd name="connsiteY5" fmla="*/ 581891 h 1288472"/>
              <a:gd name="connsiteX6" fmla="*/ 124691 w 623454"/>
              <a:gd name="connsiteY6" fmla="*/ 623454 h 1288472"/>
              <a:gd name="connsiteX7" fmla="*/ 180109 w 623454"/>
              <a:gd name="connsiteY7" fmla="*/ 706581 h 1288472"/>
              <a:gd name="connsiteX8" fmla="*/ 207818 w 623454"/>
              <a:gd name="connsiteY8" fmla="*/ 748145 h 1288472"/>
              <a:gd name="connsiteX9" fmla="*/ 263236 w 623454"/>
              <a:gd name="connsiteY9" fmla="*/ 831272 h 1288472"/>
              <a:gd name="connsiteX10" fmla="*/ 290945 w 623454"/>
              <a:gd name="connsiteY10" fmla="*/ 872836 h 1288472"/>
              <a:gd name="connsiteX11" fmla="*/ 332509 w 623454"/>
              <a:gd name="connsiteY11" fmla="*/ 928254 h 1288472"/>
              <a:gd name="connsiteX12" fmla="*/ 360218 w 623454"/>
              <a:gd name="connsiteY12" fmla="*/ 983672 h 1288472"/>
              <a:gd name="connsiteX13" fmla="*/ 429491 w 623454"/>
              <a:gd name="connsiteY13" fmla="*/ 1052945 h 1288472"/>
              <a:gd name="connsiteX14" fmla="*/ 457200 w 623454"/>
              <a:gd name="connsiteY14" fmla="*/ 1108363 h 1288472"/>
              <a:gd name="connsiteX15" fmla="*/ 540327 w 623454"/>
              <a:gd name="connsiteY15" fmla="*/ 1191491 h 1288472"/>
              <a:gd name="connsiteX16" fmla="*/ 568036 w 623454"/>
              <a:gd name="connsiteY16" fmla="*/ 1233054 h 1288472"/>
              <a:gd name="connsiteX17" fmla="*/ 623454 w 623454"/>
              <a:gd name="connsiteY17" fmla="*/ 1288472 h 1288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623454" h="1288472">
                <a:moveTo>
                  <a:pt x="13854" y="0"/>
                </a:moveTo>
                <a:cubicBezTo>
                  <a:pt x="9236" y="23091"/>
                  <a:pt x="0" y="45724"/>
                  <a:pt x="0" y="69272"/>
                </a:cubicBezTo>
                <a:cubicBezTo>
                  <a:pt x="0" y="117659"/>
                  <a:pt x="14210" y="278867"/>
                  <a:pt x="27709" y="346363"/>
                </a:cubicBezTo>
                <a:cubicBezTo>
                  <a:pt x="30573" y="360683"/>
                  <a:pt x="38021" y="373759"/>
                  <a:pt x="41563" y="387927"/>
                </a:cubicBezTo>
                <a:cubicBezTo>
                  <a:pt x="65530" y="483798"/>
                  <a:pt x="37514" y="430345"/>
                  <a:pt x="83127" y="498763"/>
                </a:cubicBezTo>
                <a:lnTo>
                  <a:pt x="110836" y="581891"/>
                </a:lnTo>
                <a:cubicBezTo>
                  <a:pt x="115454" y="595745"/>
                  <a:pt x="116590" y="611303"/>
                  <a:pt x="124691" y="623454"/>
                </a:cubicBezTo>
                <a:lnTo>
                  <a:pt x="180109" y="706581"/>
                </a:lnTo>
                <a:lnTo>
                  <a:pt x="207818" y="748145"/>
                </a:lnTo>
                <a:cubicBezTo>
                  <a:pt x="232165" y="821190"/>
                  <a:pt x="205580" y="762085"/>
                  <a:pt x="263236" y="831272"/>
                </a:cubicBezTo>
                <a:cubicBezTo>
                  <a:pt x="273896" y="844064"/>
                  <a:pt x="281267" y="859286"/>
                  <a:pt x="290945" y="872836"/>
                </a:cubicBezTo>
                <a:cubicBezTo>
                  <a:pt x="304366" y="891626"/>
                  <a:pt x="320271" y="908673"/>
                  <a:pt x="332509" y="928254"/>
                </a:cubicBezTo>
                <a:cubicBezTo>
                  <a:pt x="343455" y="945768"/>
                  <a:pt x="347538" y="967369"/>
                  <a:pt x="360218" y="983672"/>
                </a:cubicBezTo>
                <a:cubicBezTo>
                  <a:pt x="380267" y="1009449"/>
                  <a:pt x="429491" y="1052945"/>
                  <a:pt x="429491" y="1052945"/>
                </a:cubicBezTo>
                <a:cubicBezTo>
                  <a:pt x="438727" y="1071418"/>
                  <a:pt x="444298" y="1092236"/>
                  <a:pt x="457200" y="1108363"/>
                </a:cubicBezTo>
                <a:cubicBezTo>
                  <a:pt x="481680" y="1138963"/>
                  <a:pt x="518590" y="1158886"/>
                  <a:pt x="540327" y="1191491"/>
                </a:cubicBezTo>
                <a:cubicBezTo>
                  <a:pt x="549563" y="1205345"/>
                  <a:pt x="557376" y="1220262"/>
                  <a:pt x="568036" y="1233054"/>
                </a:cubicBezTo>
                <a:lnTo>
                  <a:pt x="623454" y="1288472"/>
                </a:lnTo>
              </a:path>
            </a:pathLst>
          </a:cu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33643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2000"/>
                                        <p:tgtEl>
                                          <p:spTgt spid="1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20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Effect transition="in" filter="fade">
                                      <p:cBhvr>
                                        <p:cTn id="16" dur="2000"/>
                                        <p:tgtEl>
                                          <p:spTgt spid="15"/>
                                        </p:tgtEl>
                                      </p:cBhvr>
                                    </p:animEffect>
                                  </p:childTnLst>
                                </p:cTn>
                              </p:par>
                              <p:par>
                                <p:cTn id="17" presetID="16" presetClass="entr" presetSubtype="21" fill="hold" nodeType="withEffect">
                                  <p:stCondLst>
                                    <p:cond delay="0"/>
                                  </p:stCondLst>
                                  <p:childTnLst>
                                    <p:set>
                                      <p:cBhvr>
                                        <p:cTn id="18" dur="1" fill="hold">
                                          <p:stCondLst>
                                            <p:cond delay="0"/>
                                          </p:stCondLst>
                                        </p:cTn>
                                        <p:tgtEl>
                                          <p:spTgt spid="20">
                                            <p:txEl>
                                              <p:pRg st="0" end="0"/>
                                            </p:txEl>
                                          </p:spTgt>
                                        </p:tgtEl>
                                        <p:attrNameLst>
                                          <p:attrName>style.visibility</p:attrName>
                                        </p:attrNameLst>
                                      </p:cBhvr>
                                      <p:to>
                                        <p:strVal val="visible"/>
                                      </p:to>
                                    </p:set>
                                    <p:animEffect transition="in" filter="barn(inVertical)">
                                      <p:cBhvr>
                                        <p:cTn id="19" dur="500"/>
                                        <p:tgtEl>
                                          <p:spTgt spid="20">
                                            <p:txEl>
                                              <p:pRg st="0" end="0"/>
                                            </p:txEl>
                                          </p:spTgt>
                                        </p:tgtEl>
                                      </p:cBhvr>
                                    </p:animEffect>
                                  </p:childTnLst>
                                </p:cTn>
                              </p:par>
                              <p:par>
                                <p:cTn id="20" presetID="16" presetClass="entr" presetSubtype="21" fill="hold" nodeType="withEffect">
                                  <p:stCondLst>
                                    <p:cond delay="0"/>
                                  </p:stCondLst>
                                  <p:childTnLst>
                                    <p:set>
                                      <p:cBhvr>
                                        <p:cTn id="21" dur="1" fill="hold">
                                          <p:stCondLst>
                                            <p:cond delay="0"/>
                                          </p:stCondLst>
                                        </p:cTn>
                                        <p:tgtEl>
                                          <p:spTgt spid="20">
                                            <p:txEl>
                                              <p:pRg st="2" end="2"/>
                                            </p:txEl>
                                          </p:spTgt>
                                        </p:tgtEl>
                                        <p:attrNameLst>
                                          <p:attrName>style.visibility</p:attrName>
                                        </p:attrNameLst>
                                      </p:cBhvr>
                                      <p:to>
                                        <p:strVal val="visible"/>
                                      </p:to>
                                    </p:set>
                                    <p:animEffect transition="in" filter="barn(inVertical)">
                                      <p:cBhvr>
                                        <p:cTn id="22" dur="500"/>
                                        <p:tgtEl>
                                          <p:spTgt spid="20">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2000"/>
                                        <p:tgtEl>
                                          <p:spTgt spid="5"/>
                                        </p:tgtEl>
                                      </p:cBhvr>
                                    </p:animEffect>
                                    <p:set>
                                      <p:cBhvr>
                                        <p:cTn id="27" dur="1" fill="hold">
                                          <p:stCondLst>
                                            <p:cond delay="1999"/>
                                          </p:stCondLst>
                                        </p:cTn>
                                        <p:tgtEl>
                                          <p:spTgt spid="5"/>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fade">
                                      <p:cBhvr>
                                        <p:cTn id="32" dur="500"/>
                                        <p:tgtEl>
                                          <p:spTgt spid="1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fade">
                                      <p:cBhvr>
                                        <p:cTn id="35" dur="500"/>
                                        <p:tgtEl>
                                          <p:spTgt spid="19"/>
                                        </p:tgtEl>
                                      </p:cBhvr>
                                    </p:animEffect>
                                  </p:childTnLst>
                                </p:cTn>
                              </p:par>
                            </p:childTnLst>
                          </p:cTn>
                        </p:par>
                        <p:par>
                          <p:cTn id="36" fill="hold">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wipe(left)">
                                      <p:cBhvr>
                                        <p:cTn id="42" dur="500"/>
                                        <p:tgtEl>
                                          <p:spTgt spid="2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wipe(left)">
                                      <p:cBhvr>
                                        <p:cTn id="45" dur="500"/>
                                        <p:tgtEl>
                                          <p:spTgt spid="2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ipe(right)">
                                      <p:cBhvr>
                                        <p:cTn id="51" dur="500"/>
                                        <p:tgtEl>
                                          <p:spTgt spid="24"/>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25"/>
                                        </p:tgtEl>
                                        <p:attrNameLst>
                                          <p:attrName>style.visibility</p:attrName>
                                        </p:attrNameLst>
                                      </p:cBhvr>
                                      <p:to>
                                        <p:strVal val="visible"/>
                                      </p:to>
                                    </p:set>
                                    <p:animEffect transition="in" filter="wipe(right)">
                                      <p:cBhvr>
                                        <p:cTn id="54" dur="500"/>
                                        <p:tgtEl>
                                          <p:spTgt spid="25"/>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right)">
                                      <p:cBhvr>
                                        <p:cTn id="57" dur="500"/>
                                        <p:tgtEl>
                                          <p:spTgt spid="26"/>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27"/>
                                        </p:tgtEl>
                                        <p:attrNameLst>
                                          <p:attrName>style.visibility</p:attrName>
                                        </p:attrNameLst>
                                      </p:cBhvr>
                                      <p:to>
                                        <p:strVal val="visible"/>
                                      </p:to>
                                    </p:set>
                                    <p:animEffect transition="in" filter="wipe(right)">
                                      <p:cBhvr>
                                        <p:cTn id="60"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8" grpId="0" animBg="1"/>
      <p:bldP spid="19" grpId="0" animBg="1"/>
      <p:bldP spid="3" grpId="0" animBg="1"/>
      <p:bldP spid="21" grpId="0" animBg="1"/>
      <p:bldP spid="22" grpId="0" animBg="1"/>
      <p:bldP spid="23" grpId="0" animBg="1"/>
      <p:bldP spid="24" grpId="0" animBg="1"/>
      <p:bldP spid="25" grpId="0" animBg="1"/>
      <p:bldP spid="26" grpId="0" animBg="1"/>
      <p:bldP spid="27"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Metaphase</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40017" y="1772816"/>
            <a:ext cx="3314005" cy="38884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423592" y="2276872"/>
            <a:ext cx="3096344" cy="2736304"/>
          </a:xfrm>
          <a:prstGeom prst="rect">
            <a:avLst/>
          </a:prstGeom>
          <a:noFill/>
          <a:ln>
            <a:noFill/>
          </a:ln>
        </p:spPr>
      </p:pic>
    </p:spTree>
    <p:extLst>
      <p:ext uri="{BB962C8B-B14F-4D97-AF65-F5344CB8AC3E}">
        <p14:creationId xmlns:p14="http://schemas.microsoft.com/office/powerpoint/2010/main" val="30023416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Metaphase</a:t>
            </a:r>
          </a:p>
        </p:txBody>
      </p:sp>
      <p:sp>
        <p:nvSpPr>
          <p:cNvPr id="4" name="Oval 3"/>
          <p:cNvSpPr/>
          <p:nvPr/>
        </p:nvSpPr>
        <p:spPr>
          <a:xfrm>
            <a:off x="2135560"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p:cNvSpPr>
            <a:spLocks noGrp="1"/>
          </p:cNvSpPr>
          <p:nvPr>
            <p:ph idx="1"/>
          </p:nvPr>
        </p:nvSpPr>
        <p:spPr>
          <a:xfrm>
            <a:off x="7608167" y="1567334"/>
            <a:ext cx="4065163" cy="4525963"/>
          </a:xfrm>
        </p:spPr>
        <p:txBody>
          <a:bodyPr>
            <a:normAutofit/>
          </a:bodyPr>
          <a:lstStyle/>
          <a:p>
            <a:endParaRPr lang="en-GB" sz="2600" dirty="0"/>
          </a:p>
          <a:p>
            <a:r>
              <a:rPr lang="en-US" dirty="0"/>
              <a:t>Chromosomes line up on the equator.</a:t>
            </a:r>
          </a:p>
          <a:p>
            <a:r>
              <a:rPr lang="en-US" dirty="0"/>
              <a:t>Chromosomes attached to spindle </a:t>
            </a:r>
            <a:r>
              <a:rPr lang="en-US" dirty="0" err="1"/>
              <a:t>fibres</a:t>
            </a:r>
            <a:r>
              <a:rPr lang="en-US" dirty="0"/>
              <a:t> by their centromere.</a:t>
            </a:r>
          </a:p>
          <a:p>
            <a:endParaRPr lang="en-GB" sz="2600" dirty="0"/>
          </a:p>
        </p:txBody>
      </p:sp>
      <p:grpSp>
        <p:nvGrpSpPr>
          <p:cNvPr id="6" name="Group 17"/>
          <p:cNvGrpSpPr/>
          <p:nvPr/>
        </p:nvGrpSpPr>
        <p:grpSpPr>
          <a:xfrm rot="1010760">
            <a:off x="4577606" y="3770388"/>
            <a:ext cx="444500" cy="952103"/>
            <a:chOff x="3053606" y="3770387"/>
            <a:chExt cx="444500" cy="952103"/>
          </a:xfrm>
        </p:grpSpPr>
        <p:sp>
          <p:nvSpPr>
            <p:cNvPr id="7" name="Freeform 1" descr="Light horizontal"/>
            <p:cNvSpPr>
              <a:spLocks/>
            </p:cNvSpPr>
            <p:nvPr/>
          </p:nvSpPr>
          <p:spPr bwMode="auto">
            <a:xfrm>
              <a:off x="3053606" y="3770387"/>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2" descr="Light horizontal"/>
            <p:cNvSpPr>
              <a:spLocks/>
            </p:cNvSpPr>
            <p:nvPr/>
          </p:nvSpPr>
          <p:spPr bwMode="auto">
            <a:xfrm flipH="1">
              <a:off x="3275856" y="378904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9" name="Group 18"/>
          <p:cNvGrpSpPr/>
          <p:nvPr/>
        </p:nvGrpSpPr>
        <p:grpSpPr>
          <a:xfrm rot="21304874">
            <a:off x="5052289" y="2749360"/>
            <a:ext cx="444500" cy="933450"/>
            <a:chOff x="3053606" y="2636912"/>
            <a:chExt cx="444500" cy="933450"/>
          </a:xfrm>
        </p:grpSpPr>
        <p:sp>
          <p:nvSpPr>
            <p:cNvPr id="10" name="Freeform 5" descr="Dark horizontal"/>
            <p:cNvSpPr>
              <a:spLocks/>
            </p:cNvSpPr>
            <p:nvPr/>
          </p:nvSpPr>
          <p:spPr bwMode="auto">
            <a:xfrm>
              <a:off x="305360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flipH="1">
              <a:off x="3275856" y="2636912"/>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2" name="Group 22"/>
          <p:cNvGrpSpPr/>
          <p:nvPr/>
        </p:nvGrpSpPr>
        <p:grpSpPr>
          <a:xfrm>
            <a:off x="4367808" y="2852937"/>
            <a:ext cx="366266" cy="533053"/>
            <a:chOff x="8028384" y="3645024"/>
            <a:chExt cx="366266" cy="533053"/>
          </a:xfrm>
        </p:grpSpPr>
        <p:sp>
          <p:nvSpPr>
            <p:cNvPr id="13" name="Freeform 7" descr="Light horizontal"/>
            <p:cNvSpPr>
              <a:spLocks/>
            </p:cNvSpPr>
            <p:nvPr/>
          </p:nvSpPr>
          <p:spPr bwMode="auto">
            <a:xfrm flipH="1">
              <a:off x="8172400" y="3673252"/>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8" descr="Light horizontal"/>
            <p:cNvSpPr>
              <a:spLocks/>
            </p:cNvSpPr>
            <p:nvPr/>
          </p:nvSpPr>
          <p:spPr bwMode="auto">
            <a:xfrm>
              <a:off x="8028384" y="3645024"/>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grpSp>
        <p:nvGrpSpPr>
          <p:cNvPr id="15" name="Group 21"/>
          <p:cNvGrpSpPr/>
          <p:nvPr/>
        </p:nvGrpSpPr>
        <p:grpSpPr>
          <a:xfrm>
            <a:off x="5303912" y="4005065"/>
            <a:ext cx="366266" cy="515541"/>
            <a:chOff x="8028384" y="4642420"/>
            <a:chExt cx="366266" cy="515541"/>
          </a:xfrm>
        </p:grpSpPr>
        <p:sp>
          <p:nvSpPr>
            <p:cNvPr id="16" name="Freeform 3" descr="Dark horizontal"/>
            <p:cNvSpPr>
              <a:spLocks/>
            </p:cNvSpPr>
            <p:nvPr/>
          </p:nvSpPr>
          <p:spPr bwMode="auto">
            <a:xfrm flipH="1">
              <a:off x="8172400" y="4653136"/>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7" name="Freeform 4" descr="Dark horizontal"/>
            <p:cNvSpPr>
              <a:spLocks/>
            </p:cNvSpPr>
            <p:nvPr/>
          </p:nvSpPr>
          <p:spPr bwMode="auto">
            <a:xfrm>
              <a:off x="8028384" y="4642420"/>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grpSp>
      <p:sp>
        <p:nvSpPr>
          <p:cNvPr id="18" name="Explosion 1 17"/>
          <p:cNvSpPr/>
          <p:nvPr/>
        </p:nvSpPr>
        <p:spPr>
          <a:xfrm>
            <a:off x="6744072" y="3429000"/>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Explosion 1 18"/>
          <p:cNvSpPr/>
          <p:nvPr/>
        </p:nvSpPr>
        <p:spPr>
          <a:xfrm>
            <a:off x="2495600" y="3501008"/>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20" name="Group 19"/>
          <p:cNvGrpSpPr/>
          <p:nvPr/>
        </p:nvGrpSpPr>
        <p:grpSpPr>
          <a:xfrm>
            <a:off x="2775857" y="2307772"/>
            <a:ext cx="1917700" cy="2626771"/>
            <a:chOff x="1251857" y="2307771"/>
            <a:chExt cx="1917700" cy="2626771"/>
          </a:xfrm>
        </p:grpSpPr>
        <p:sp>
          <p:nvSpPr>
            <p:cNvPr id="21" name="Freeform 20"/>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2" name="Freeform 21"/>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Freeform 22"/>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Freeform 23"/>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5" name="Group 24"/>
          <p:cNvGrpSpPr/>
          <p:nvPr/>
        </p:nvGrpSpPr>
        <p:grpSpPr>
          <a:xfrm flipH="1">
            <a:off x="4943872" y="2276873"/>
            <a:ext cx="1917700" cy="2626771"/>
            <a:chOff x="1251857" y="2307771"/>
            <a:chExt cx="1917700" cy="2626771"/>
          </a:xfrm>
        </p:grpSpPr>
        <p:sp>
          <p:nvSpPr>
            <p:cNvPr id="26" name="Freeform 25"/>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7" name="Freeform 26"/>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8" name="Freeform 27"/>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9" name="Freeform 28"/>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9980031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nodeType="clickEffect">
                                  <p:stCondLst>
                                    <p:cond delay="0"/>
                                  </p:stCondLst>
                                  <p:childTnLst>
                                    <p:animMotion origin="layout" path="M 5.27778E-6 5.92593E-6 C 0.0047 -0.01504 0.01095 -0.02916 0.01563 -0.04444 C 0.01858 -0.0537 0.01841 -0.06296 0.02275 -0.07129 C 0.02466 -0.08148 0.02674 -0.0912 0.03108 -0.09999 C 0.03178 -0.1037 0.03456 -0.10925 0.03456 -0.11273 " pathEditMode="relative" ptsTypes="ffffA">
                                      <p:cBhvr>
                                        <p:cTn id="6" dur="2000" fill="hold"/>
                                        <p:tgtEl>
                                          <p:spTgt spid="12"/>
                                        </p:tgtEl>
                                        <p:attrNameLst>
                                          <p:attrName>ppt_x</p:attrName>
                                          <p:attrName>ppt_y</p:attrName>
                                        </p:attrNameLst>
                                      </p:cBhvr>
                                    </p:animMotion>
                                  </p:childTnLst>
                                </p:cTn>
                              </p:par>
                              <p:par>
                                <p:cTn id="7" presetID="0" presetClass="path" presetSubtype="0" accel="50000" decel="50000" fill="hold" nodeType="withEffect">
                                  <p:stCondLst>
                                    <p:cond delay="0"/>
                                  </p:stCondLst>
                                  <p:childTnLst>
                                    <p:animMotion origin="layout" path="M 3.88889E-6 4.07407E-6 C -0.00278 0.00023 -0.0382 -0.00648 -0.04896 0.00787 " pathEditMode="relative" ptsTypes="fA">
                                      <p:cBhvr>
                                        <p:cTn id="8" dur="2000" fill="hold"/>
                                        <p:tgtEl>
                                          <p:spTgt spid="9"/>
                                        </p:tgtEl>
                                        <p:attrNameLst>
                                          <p:attrName>ppt_x</p:attrName>
                                          <p:attrName>ppt_y</p:attrName>
                                        </p:attrNameLst>
                                      </p:cBhvr>
                                    </p:animMotion>
                                  </p:childTnLst>
                                </p:cTn>
                              </p:par>
                              <p:par>
                                <p:cTn id="9" presetID="0" presetClass="path" presetSubtype="0" accel="50000" decel="50000" fill="hold" nodeType="withEffect">
                                  <p:stCondLst>
                                    <p:cond delay="0"/>
                                  </p:stCondLst>
                                  <p:childTnLst>
                                    <p:animMotion origin="layout" path="M -3.33333E-6 1.11111E-6 C 0.00157 -0.00116 0.0033 -0.00162 0.00469 -0.00324 C 0.00573 -0.0044 0.00591 -0.00694 0.00712 -0.0081 C 0.01337 -0.01458 0.00886 -0.00463 0.01198 -0.01273 " pathEditMode="relative" ptsTypes="fffA">
                                      <p:cBhvr>
                                        <p:cTn id="10" dur="2000" fill="hold"/>
                                        <p:tgtEl>
                                          <p:spTgt spid="6"/>
                                        </p:tgtEl>
                                        <p:attrNameLst>
                                          <p:attrName>ppt_x</p:attrName>
                                          <p:attrName>ppt_y</p:attrName>
                                        </p:attrNameLst>
                                      </p:cBhvr>
                                    </p:animMotion>
                                  </p:childTnLst>
                                </p:cTn>
                              </p:par>
                              <p:par>
                                <p:cTn id="11" presetID="0" presetClass="path" presetSubtype="0" accel="50000" decel="50000" fill="hold" nodeType="withEffect">
                                  <p:stCondLst>
                                    <p:cond delay="0"/>
                                  </p:stCondLst>
                                  <p:childTnLst>
                                    <p:animMotion origin="layout" path="M -5.55556E-7 -3.7037E-6 C -0.00243 0.00486 -0.00364 0.00949 -0.00607 0.01435 C -0.00729 0.02338 -0.00937 0.02708 -0.01441 0.03333 C -0.01788 0.04977 -0.02899 0.06366 -0.03576 0.07778 C -0.03975 0.08611 -0.04045 0.09005 -0.04652 0.09537 C -0.04722 0.09792 -0.04739 0.10116 -0.04878 0.10324 C -0.0493 0.10417 -0.05816 0.1088 -0.05954 0.10949 C -0.06198 0.11042 -0.06666 0.11273 -0.06666 0.11273 " pathEditMode="relative" ptsTypes="fffffffA">
                                      <p:cBhvr>
                                        <p:cTn id="12" dur="2000" fill="hold"/>
                                        <p:tgtEl>
                                          <p:spTgt spid="15"/>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Anaphase</a:t>
            </a: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1" y="1830016"/>
            <a:ext cx="3858017" cy="3113754"/>
          </a:xfrm>
          <a:prstGeom prst="rect">
            <a:avLst/>
          </a:prstGeom>
          <a:noFill/>
          <a:ln w="9525">
            <a:solidFill>
              <a:schemeClr val="tx1"/>
            </a:solidFill>
            <a:miter lim="800000"/>
            <a:headEnd/>
            <a:tailEnd/>
          </a:ln>
          <a:extLst>
            <a:ext uri="{909E8E84-426E-40DD-AFC4-6F175D3DCCD1}">
              <a14:hiddenFill xmlns:a14="http://schemas.microsoft.com/office/drawing/2010/main">
                <a:solidFill>
                  <a:schemeClr val="accent1"/>
                </a:solidFill>
              </a14:hiddenFill>
            </a:ext>
          </a:extLst>
        </p:spPr>
      </p:pic>
      <p:pic>
        <p:nvPicPr>
          <p:cNvPr id="5" name="Picture 4"/>
          <p:cNvPicPr/>
          <p:nvPr/>
        </p:nvPicPr>
        <p:blipFill>
          <a:blip r:embed="rId3">
            <a:extLst>
              <a:ext uri="{28A0092B-C50C-407E-A947-70E740481C1C}">
                <a14:useLocalDpi xmlns:a14="http://schemas.microsoft.com/office/drawing/2010/main" val="0"/>
              </a:ext>
            </a:extLst>
          </a:blip>
          <a:stretch>
            <a:fillRect/>
          </a:stretch>
        </p:blipFill>
        <p:spPr>
          <a:xfrm>
            <a:off x="2162470" y="2092996"/>
            <a:ext cx="3528392" cy="2823120"/>
          </a:xfrm>
          <a:prstGeom prst="rect">
            <a:avLst/>
          </a:prstGeom>
        </p:spPr>
      </p:pic>
    </p:spTree>
    <p:extLst>
      <p:ext uri="{BB962C8B-B14F-4D97-AF65-F5344CB8AC3E}">
        <p14:creationId xmlns:p14="http://schemas.microsoft.com/office/powerpoint/2010/main" val="5541325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Anaphase</a:t>
            </a:r>
          </a:p>
        </p:txBody>
      </p:sp>
      <p:sp>
        <p:nvSpPr>
          <p:cNvPr id="4" name="Oval 3"/>
          <p:cNvSpPr/>
          <p:nvPr/>
        </p:nvSpPr>
        <p:spPr>
          <a:xfrm>
            <a:off x="2135560" y="1340768"/>
            <a:ext cx="5400600" cy="4752528"/>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Content Placeholder 2"/>
          <p:cNvSpPr>
            <a:spLocks noGrp="1"/>
          </p:cNvSpPr>
          <p:nvPr>
            <p:ph idx="1"/>
          </p:nvPr>
        </p:nvSpPr>
        <p:spPr>
          <a:xfrm>
            <a:off x="8007817" y="920472"/>
            <a:ext cx="3817640" cy="4525963"/>
          </a:xfrm>
        </p:spPr>
        <p:txBody>
          <a:bodyPr>
            <a:normAutofit/>
          </a:bodyPr>
          <a:lstStyle/>
          <a:p>
            <a:r>
              <a:rPr lang="en-US" dirty="0"/>
              <a:t>The centromere splits.</a:t>
            </a:r>
          </a:p>
          <a:p>
            <a:r>
              <a:rPr lang="en-US" dirty="0"/>
              <a:t>Sister chromatids are pulled to opposite poles.</a:t>
            </a:r>
            <a:endParaRPr lang="en-GB" dirty="0"/>
          </a:p>
        </p:txBody>
      </p:sp>
      <p:sp>
        <p:nvSpPr>
          <p:cNvPr id="6" name="Freeform 1" descr="Light horizontal"/>
          <p:cNvSpPr>
            <a:spLocks/>
          </p:cNvSpPr>
          <p:nvPr/>
        </p:nvSpPr>
        <p:spPr bwMode="auto">
          <a:xfrm rot="1010760">
            <a:off x="4731579" y="3655444"/>
            <a:ext cx="210657" cy="93696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7" name="Freeform 2" descr="Light horizontal"/>
          <p:cNvSpPr>
            <a:spLocks/>
          </p:cNvSpPr>
          <p:nvPr/>
        </p:nvSpPr>
        <p:spPr bwMode="auto">
          <a:xfrm rot="1010760" flipH="1">
            <a:off x="4927032" y="3739460"/>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8" name="Freeform 5" descr="Dark horizontal"/>
          <p:cNvSpPr>
            <a:spLocks/>
          </p:cNvSpPr>
          <p:nvPr/>
        </p:nvSpPr>
        <p:spPr bwMode="auto">
          <a:xfrm rot="21304874">
            <a:off x="4695448" y="2735785"/>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6" descr="Dark horizontal"/>
          <p:cNvSpPr>
            <a:spLocks/>
          </p:cNvSpPr>
          <p:nvPr/>
        </p:nvSpPr>
        <p:spPr bwMode="auto">
          <a:xfrm rot="21304874" flipH="1">
            <a:off x="4916880" y="2716729"/>
            <a:ext cx="222250" cy="93345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7" descr="Light horizontal"/>
          <p:cNvSpPr>
            <a:spLocks/>
          </p:cNvSpPr>
          <p:nvPr/>
        </p:nvSpPr>
        <p:spPr bwMode="auto">
          <a:xfrm flipH="1">
            <a:off x="4871864" y="2089077"/>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8" descr="Light horizontal"/>
          <p:cNvSpPr>
            <a:spLocks/>
          </p:cNvSpPr>
          <p:nvPr/>
        </p:nvSpPr>
        <p:spPr bwMode="auto">
          <a:xfrm>
            <a:off x="4727848" y="2060849"/>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3" descr="Dark horizontal"/>
          <p:cNvSpPr>
            <a:spLocks/>
          </p:cNvSpPr>
          <p:nvPr/>
        </p:nvSpPr>
        <p:spPr bwMode="auto">
          <a:xfrm flipH="1">
            <a:off x="4799856" y="4735861"/>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4" descr="Dark horizontal"/>
          <p:cNvSpPr>
            <a:spLocks/>
          </p:cNvSpPr>
          <p:nvPr/>
        </p:nvSpPr>
        <p:spPr bwMode="auto">
          <a:xfrm>
            <a:off x="4655840" y="4725145"/>
            <a:ext cx="222250" cy="504825"/>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Explosion 1 13"/>
          <p:cNvSpPr/>
          <p:nvPr/>
        </p:nvSpPr>
        <p:spPr>
          <a:xfrm>
            <a:off x="6744072" y="3429000"/>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Explosion 1 14"/>
          <p:cNvSpPr/>
          <p:nvPr/>
        </p:nvSpPr>
        <p:spPr>
          <a:xfrm>
            <a:off x="2495600" y="3501008"/>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6" name="Group 27"/>
          <p:cNvGrpSpPr/>
          <p:nvPr/>
        </p:nvGrpSpPr>
        <p:grpSpPr>
          <a:xfrm>
            <a:off x="2775857" y="2307772"/>
            <a:ext cx="1917700" cy="2626771"/>
            <a:chOff x="1251857" y="2307771"/>
            <a:chExt cx="1917700" cy="2626771"/>
          </a:xfrm>
        </p:grpSpPr>
        <p:sp>
          <p:nvSpPr>
            <p:cNvPr id="17" name="Freeform 16"/>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8" name="Freeform 17"/>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9" name="Freeform 18"/>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0" name="Freeform 19"/>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1" name="Group 28"/>
          <p:cNvGrpSpPr/>
          <p:nvPr/>
        </p:nvGrpSpPr>
        <p:grpSpPr>
          <a:xfrm flipH="1">
            <a:off x="4943872" y="2276873"/>
            <a:ext cx="1917700" cy="2626771"/>
            <a:chOff x="1251857" y="2307771"/>
            <a:chExt cx="1917700" cy="2626771"/>
          </a:xfrm>
        </p:grpSpPr>
        <p:sp>
          <p:nvSpPr>
            <p:cNvPr id="22" name="Freeform 21"/>
            <p:cNvSpPr/>
            <p:nvPr/>
          </p:nvSpPr>
          <p:spPr>
            <a:xfrm>
              <a:off x="1251857" y="2307771"/>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3" name="Freeform 22"/>
            <p:cNvSpPr/>
            <p:nvPr/>
          </p:nvSpPr>
          <p:spPr>
            <a:xfrm flipV="1">
              <a:off x="1259632" y="3933056"/>
              <a:ext cx="1807029" cy="1001486"/>
            </a:xfrm>
            <a:custGeom>
              <a:avLst/>
              <a:gdLst>
                <a:gd name="connsiteX0" fmla="*/ 0 w 1807029"/>
                <a:gd name="connsiteY0" fmla="*/ 1001486 h 1001486"/>
                <a:gd name="connsiteX1" fmla="*/ 348343 w 1807029"/>
                <a:gd name="connsiteY1" fmla="*/ 653143 h 1001486"/>
                <a:gd name="connsiteX2" fmla="*/ 925286 w 1807029"/>
                <a:gd name="connsiteY2" fmla="*/ 304800 h 1001486"/>
                <a:gd name="connsiteX3" fmla="*/ 1807029 w 1807029"/>
                <a:gd name="connsiteY3" fmla="*/ 0 h 1001486"/>
                <a:gd name="connsiteX4" fmla="*/ 1807029 w 1807029"/>
                <a:gd name="connsiteY4" fmla="*/ 0 h 100148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7029" h="1001486">
                  <a:moveTo>
                    <a:pt x="0" y="1001486"/>
                  </a:moveTo>
                  <a:cubicBezTo>
                    <a:pt x="97064" y="885371"/>
                    <a:pt x="194129" y="769257"/>
                    <a:pt x="348343" y="653143"/>
                  </a:cubicBezTo>
                  <a:cubicBezTo>
                    <a:pt x="502557" y="537029"/>
                    <a:pt x="682172" y="413657"/>
                    <a:pt x="925286" y="304800"/>
                  </a:cubicBezTo>
                  <a:cubicBezTo>
                    <a:pt x="1168400" y="195943"/>
                    <a:pt x="1807029" y="0"/>
                    <a:pt x="1807029" y="0"/>
                  </a:cubicBezTo>
                  <a:lnTo>
                    <a:pt x="1807029" y="0"/>
                  </a:ln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Freeform 23"/>
            <p:cNvSpPr/>
            <p:nvPr/>
          </p:nvSpPr>
          <p:spPr>
            <a:xfrm>
              <a:off x="1426029" y="3167743"/>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 name="Freeform 24"/>
            <p:cNvSpPr/>
            <p:nvPr/>
          </p:nvSpPr>
          <p:spPr>
            <a:xfrm flipV="1">
              <a:off x="1403648" y="3717032"/>
              <a:ext cx="1743528" cy="424543"/>
            </a:xfrm>
            <a:custGeom>
              <a:avLst/>
              <a:gdLst>
                <a:gd name="connsiteX0" fmla="*/ 0 w 1743528"/>
                <a:gd name="connsiteY0" fmla="*/ 424543 h 424543"/>
                <a:gd name="connsiteX1" fmla="*/ 315685 w 1743528"/>
                <a:gd name="connsiteY1" fmla="*/ 315686 h 424543"/>
                <a:gd name="connsiteX2" fmla="*/ 1251857 w 1743528"/>
                <a:gd name="connsiteY2" fmla="*/ 54428 h 424543"/>
                <a:gd name="connsiteX3" fmla="*/ 1665514 w 1743528"/>
                <a:gd name="connsiteY3" fmla="*/ 21771 h 424543"/>
                <a:gd name="connsiteX4" fmla="*/ 1719942 w 1743528"/>
                <a:gd name="connsiteY4" fmla="*/ 0 h 4245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43528" h="424543">
                  <a:moveTo>
                    <a:pt x="0" y="424543"/>
                  </a:moveTo>
                  <a:cubicBezTo>
                    <a:pt x="53521" y="400957"/>
                    <a:pt x="107042" y="377372"/>
                    <a:pt x="315685" y="315686"/>
                  </a:cubicBezTo>
                  <a:cubicBezTo>
                    <a:pt x="524328" y="254000"/>
                    <a:pt x="1026886" y="103414"/>
                    <a:pt x="1251857" y="54428"/>
                  </a:cubicBezTo>
                  <a:cubicBezTo>
                    <a:pt x="1476828" y="5442"/>
                    <a:pt x="1587500" y="30842"/>
                    <a:pt x="1665514" y="21771"/>
                  </a:cubicBezTo>
                  <a:cubicBezTo>
                    <a:pt x="1743528" y="12700"/>
                    <a:pt x="1719942" y="0"/>
                    <a:pt x="1719942" y="0"/>
                  </a:cubicBezTo>
                </a:path>
              </a:pathLst>
            </a:custGeom>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Tree>
    <p:extLst>
      <p:ext uri="{BB962C8B-B14F-4D97-AF65-F5344CB8AC3E}">
        <p14:creationId xmlns:p14="http://schemas.microsoft.com/office/powerpoint/2010/main" val="42908184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1000"/>
                                        <p:tgtEl>
                                          <p:spTgt spid="5">
                                            <p:txEl>
                                              <p:pRg st="0" end="0"/>
                                            </p:txEl>
                                          </p:spTgt>
                                        </p:tgtEl>
                                      </p:cBhvr>
                                    </p:animEffect>
                                    <p:anim calcmode="lin" valueType="num">
                                      <p:cBhvr>
                                        <p:cTn id="8" dur="10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5">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Effect transition="in" filter="fade">
                                      <p:cBhvr>
                                        <p:cTn id="14" dur="1000"/>
                                        <p:tgtEl>
                                          <p:spTgt spid="5">
                                            <p:txEl>
                                              <p:pRg st="1" end="1"/>
                                            </p:txEl>
                                          </p:spTgt>
                                        </p:tgtEl>
                                      </p:cBhvr>
                                    </p:animEffect>
                                    <p:anim calcmode="lin" valueType="num">
                                      <p:cBhvr>
                                        <p:cTn id="15" dur="1000" fill="hold"/>
                                        <p:tgtEl>
                                          <p:spTgt spid="5">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5">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xit" presetSubtype="8" fill="hold" nodeType="clickEffect">
                                  <p:stCondLst>
                                    <p:cond delay="0"/>
                                  </p:stCondLst>
                                  <p:childTnLst>
                                    <p:animEffect transition="out" filter="wipe(left)">
                                      <p:cBhvr>
                                        <p:cTn id="20" dur="2000"/>
                                        <p:tgtEl>
                                          <p:spTgt spid="21"/>
                                        </p:tgtEl>
                                      </p:cBhvr>
                                    </p:animEffect>
                                    <p:set>
                                      <p:cBhvr>
                                        <p:cTn id="21" dur="1" fill="hold">
                                          <p:stCondLst>
                                            <p:cond delay="1999"/>
                                          </p:stCondLst>
                                        </p:cTn>
                                        <p:tgtEl>
                                          <p:spTgt spid="21"/>
                                        </p:tgtEl>
                                        <p:attrNameLst>
                                          <p:attrName>style.visibility</p:attrName>
                                        </p:attrNameLst>
                                      </p:cBhvr>
                                      <p:to>
                                        <p:strVal val="hidden"/>
                                      </p:to>
                                    </p:set>
                                  </p:childTnLst>
                                </p:cTn>
                              </p:par>
                              <p:par>
                                <p:cTn id="22" presetID="22" presetClass="exit" presetSubtype="2" fill="hold" nodeType="withEffect">
                                  <p:stCondLst>
                                    <p:cond delay="0"/>
                                  </p:stCondLst>
                                  <p:childTnLst>
                                    <p:animEffect transition="out" filter="wipe(right)">
                                      <p:cBhvr>
                                        <p:cTn id="23" dur="2000"/>
                                        <p:tgtEl>
                                          <p:spTgt spid="16"/>
                                        </p:tgtEl>
                                      </p:cBhvr>
                                    </p:animEffect>
                                    <p:set>
                                      <p:cBhvr>
                                        <p:cTn id="24" dur="1" fill="hold">
                                          <p:stCondLst>
                                            <p:cond delay="1999"/>
                                          </p:stCondLst>
                                        </p:cTn>
                                        <p:tgtEl>
                                          <p:spTgt spid="16"/>
                                        </p:tgtEl>
                                        <p:attrNameLst>
                                          <p:attrName>style.visibility</p:attrName>
                                        </p:attrNameLst>
                                      </p:cBhvr>
                                      <p:to>
                                        <p:strVal val="hidden"/>
                                      </p:to>
                                    </p:set>
                                  </p:childTnLst>
                                </p:cTn>
                              </p:par>
                              <p:par>
                                <p:cTn id="25" presetID="0" presetClass="path" presetSubtype="0" accel="50000" decel="50000" fill="hold" grpId="0" nodeType="withEffect">
                                  <p:stCondLst>
                                    <p:cond delay="0"/>
                                  </p:stCondLst>
                                  <p:childTnLst>
                                    <p:animMotion origin="layout" path="M 1.66667E-6 -5.92593E-6 C 0.03542 0.01041 0.07101 0.02106 0.09462 0.03148 C 0.11823 0.04189 0.13003 0.05231 0.14184 0.06296 " pathEditMode="relative" ptsTypes="aaA">
                                      <p:cBhvr>
                                        <p:cTn id="26" dur="2000" fill="hold"/>
                                        <p:tgtEl>
                                          <p:spTgt spid="11"/>
                                        </p:tgtEl>
                                        <p:attrNameLst>
                                          <p:attrName>ppt_x</p:attrName>
                                          <p:attrName>ppt_y</p:attrName>
                                        </p:attrNameLst>
                                      </p:cBhvr>
                                    </p:animMotion>
                                  </p:childTnLst>
                                </p:cTn>
                              </p:par>
                              <p:par>
                                <p:cTn id="27" presetID="0" presetClass="path" presetSubtype="0" accel="50000" decel="50000" fill="hold" grpId="0" nodeType="withEffect">
                                  <p:stCondLst>
                                    <p:cond delay="0"/>
                                  </p:stCondLst>
                                  <p:childTnLst>
                                    <p:animMotion origin="layout" path="M 1.94444E-6 -3.7037E-7 C 0.00711 -0.00602 0.01441 -0.01204 0.03142 -0.01042 C 0.04843 -0.0088 0.08541 0.00509 0.10243 0.01042 C 0.11944 0.01574 0.12604 0.01759 0.13385 0.02106 C 0.14166 0.02454 0.14566 0.02801 0.14965 0.03148 " pathEditMode="relative" ptsTypes="aaaaA">
                                      <p:cBhvr>
                                        <p:cTn id="28" dur="2000" fill="hold"/>
                                        <p:tgtEl>
                                          <p:spTgt spid="8"/>
                                        </p:tgtEl>
                                        <p:attrNameLst>
                                          <p:attrName>ppt_x</p:attrName>
                                          <p:attrName>ppt_y</p:attrName>
                                        </p:attrNameLst>
                                      </p:cBhvr>
                                    </p:animMotion>
                                  </p:childTnLst>
                                </p:cTn>
                              </p:par>
                              <p:par>
                                <p:cTn id="29" presetID="0" presetClass="path" presetSubtype="0" accel="50000" decel="50000" fill="hold" grpId="0" nodeType="withEffect">
                                  <p:stCondLst>
                                    <p:cond delay="0"/>
                                  </p:stCondLst>
                                  <p:childTnLst>
                                    <p:animMotion origin="layout" path="M 5.55556E-7 -3.7037E-6 C 0.00191 -0.0044 0.00399 -0.00879 0.01579 -0.01065 C 0.0276 -0.0125 0.04861 -0.00717 0.07083 -0.01065 C 0.09305 -0.01412 0.12135 -0.02291 0.14965 -0.03148 " pathEditMode="relative" ptsTypes="aaaA">
                                      <p:cBhvr>
                                        <p:cTn id="30" dur="2000" fill="hold"/>
                                        <p:tgtEl>
                                          <p:spTgt spid="6"/>
                                        </p:tgtEl>
                                        <p:attrNameLst>
                                          <p:attrName>ppt_x</p:attrName>
                                          <p:attrName>ppt_y</p:attrName>
                                        </p:attrNameLst>
                                      </p:cBhvr>
                                    </p:animMotion>
                                  </p:childTnLst>
                                </p:cTn>
                              </p:par>
                              <p:par>
                                <p:cTn id="31" presetID="0" presetClass="path" presetSubtype="0" accel="50000" decel="50000" fill="hold" grpId="0" nodeType="withEffect">
                                  <p:stCondLst>
                                    <p:cond delay="0"/>
                                  </p:stCondLst>
                                  <p:childTnLst>
                                    <p:animMotion origin="layout" path="M -5.83333E-6 5.92593E-6 C 0.0111 -0.00346 0.02222 -0.00694 0.04722 -0.02106 C 0.07222 -0.03518 0.11076 -0.05971 0.14947 -0.08402 " pathEditMode="relative" ptsTypes="aaA">
                                      <p:cBhvr>
                                        <p:cTn id="32" dur="2000" fill="hold"/>
                                        <p:tgtEl>
                                          <p:spTgt spid="13"/>
                                        </p:tgtEl>
                                        <p:attrNameLst>
                                          <p:attrName>ppt_x</p:attrName>
                                          <p:attrName>ppt_y</p:attrName>
                                        </p:attrNameLst>
                                      </p:cBhvr>
                                    </p:animMotion>
                                  </p:childTnLst>
                                </p:cTn>
                              </p:par>
                              <p:par>
                                <p:cTn id="33" presetID="0" presetClass="path" presetSubtype="0" accel="50000" decel="50000" fill="hold" grpId="0" nodeType="withEffect">
                                  <p:stCondLst>
                                    <p:cond delay="0"/>
                                  </p:stCondLst>
                                  <p:childTnLst>
                                    <p:animMotion origin="layout" path="M 2.77778E-7 -7.40741E-6 C -0.01129 -0.00186 -0.0224 -0.00348 -0.03941 -7.40741E-6 C -0.05643 0.00346 -0.08386 0.01203 -0.10226 0.02083 C -0.12066 0.02962 -0.13524 0.04096 -0.14965 0.05231 " pathEditMode="relative" ptsTypes="aaaA">
                                      <p:cBhvr>
                                        <p:cTn id="34" dur="2000" fill="hold"/>
                                        <p:tgtEl>
                                          <p:spTgt spid="10"/>
                                        </p:tgtEl>
                                        <p:attrNameLst>
                                          <p:attrName>ppt_x</p:attrName>
                                          <p:attrName>ppt_y</p:attrName>
                                        </p:attrNameLst>
                                      </p:cBhvr>
                                    </p:animMotion>
                                  </p:childTnLst>
                                </p:cTn>
                              </p:par>
                              <p:par>
                                <p:cTn id="35" presetID="0" presetClass="path" presetSubtype="0" accel="50000" decel="50000" fill="hold" grpId="0" nodeType="withEffect">
                                  <p:stCondLst>
                                    <p:cond delay="0"/>
                                  </p:stCondLst>
                                  <p:childTnLst>
                                    <p:animMotion origin="layout" path="M -4.72222E-6 -1.48148E-6 C -0.02309 0.00255 -0.046 0.00509 -0.071 0.01042 C -0.096 0.01574 -0.12291 0.02361 -0.14965 0.03148 " pathEditMode="relative" ptsTypes="aaA">
                                      <p:cBhvr>
                                        <p:cTn id="36" dur="2000" fill="hold"/>
                                        <p:tgtEl>
                                          <p:spTgt spid="9"/>
                                        </p:tgtEl>
                                        <p:attrNameLst>
                                          <p:attrName>ppt_x</p:attrName>
                                          <p:attrName>ppt_y</p:attrName>
                                        </p:attrNameLst>
                                      </p:cBhvr>
                                    </p:animMotion>
                                  </p:childTnLst>
                                </p:cTn>
                              </p:par>
                              <p:par>
                                <p:cTn id="37" presetID="0" presetClass="path" presetSubtype="0" accel="50000" decel="50000" fill="hold" grpId="0" nodeType="withEffect">
                                  <p:stCondLst>
                                    <p:cond delay="0"/>
                                  </p:stCondLst>
                                  <p:childTnLst>
                                    <p:animMotion origin="layout" path="M 5.55556E-7 -6.66667E-6 C -0.02639 -0.00279 -0.0526 -0.00533 -0.07882 -0.01066 C -0.10504 -0.01598 -0.13143 -0.02385 -0.15764 -0.03149 " pathEditMode="relative" ptsTypes="aaA">
                                      <p:cBhvr>
                                        <p:cTn id="38" dur="2000" fill="hold"/>
                                        <p:tgtEl>
                                          <p:spTgt spid="7"/>
                                        </p:tgtEl>
                                        <p:attrNameLst>
                                          <p:attrName>ppt_x</p:attrName>
                                          <p:attrName>ppt_y</p:attrName>
                                        </p:attrNameLst>
                                      </p:cBhvr>
                                    </p:animMotion>
                                  </p:childTnLst>
                                </p:cTn>
                              </p:par>
                              <p:par>
                                <p:cTn id="39" presetID="0" presetClass="path" presetSubtype="0" accel="50000" decel="50000" fill="hold" grpId="0" nodeType="withEffect">
                                  <p:stCondLst>
                                    <p:cond delay="0"/>
                                  </p:stCondLst>
                                  <p:childTnLst>
                                    <p:animMotion origin="layout" path="M 2.77778E-7 6.2963E-6 C -0.02639 -0.00439 -0.05261 -0.00879 -0.07882 -0.02106 C -0.10504 -0.03332 -0.13125 -0.05346 -0.15747 -0.0736 " pathEditMode="relative" ptsTypes="aaA">
                                      <p:cBhvr>
                                        <p:cTn id="40" dur="2000" fill="hold"/>
                                        <p:tgtEl>
                                          <p:spTgt spid="12"/>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P spid="6" grpId="0" animBg="1"/>
      <p:bldP spid="7" grpId="0" animBg="1"/>
      <p:bldP spid="8" grpId="0" animBg="1"/>
      <p:bldP spid="9" grpId="0" animBg="1"/>
      <p:bldP spid="10" grpId="0" animBg="1"/>
      <p:bldP spid="11" grpId="0" animBg="1"/>
      <p:bldP spid="12" grpId="0" animBg="1"/>
      <p:bldP spid="13"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Telophase</a:t>
            </a: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07969" y="2132856"/>
            <a:ext cx="3998353" cy="261913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p:nvPr/>
        </p:nvPicPr>
        <p:blipFill>
          <a:blip r:embed="rId3">
            <a:extLst>
              <a:ext uri="{28A0092B-C50C-407E-A947-70E740481C1C}">
                <a14:useLocalDpi xmlns:a14="http://schemas.microsoft.com/office/drawing/2010/main" val="0"/>
              </a:ext>
            </a:extLst>
          </a:blip>
          <a:srcRect/>
          <a:stretch>
            <a:fillRect/>
          </a:stretch>
        </p:blipFill>
        <p:spPr bwMode="auto">
          <a:xfrm>
            <a:off x="2351584" y="2012048"/>
            <a:ext cx="3024336" cy="2739938"/>
          </a:xfrm>
          <a:prstGeom prst="rect">
            <a:avLst/>
          </a:prstGeom>
          <a:noFill/>
          <a:ln>
            <a:noFill/>
          </a:ln>
        </p:spPr>
      </p:pic>
    </p:spTree>
    <p:extLst>
      <p:ext uri="{BB962C8B-B14F-4D97-AF65-F5344CB8AC3E}">
        <p14:creationId xmlns:p14="http://schemas.microsoft.com/office/powerpoint/2010/main" val="23929567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Telophase</a:t>
            </a:r>
          </a:p>
        </p:txBody>
      </p:sp>
      <p:sp>
        <p:nvSpPr>
          <p:cNvPr id="4" name="Oval 3"/>
          <p:cNvSpPr/>
          <p:nvPr/>
        </p:nvSpPr>
        <p:spPr>
          <a:xfrm>
            <a:off x="2427037" y="2050725"/>
            <a:ext cx="4989565" cy="3940646"/>
          </a:xfrm>
          <a:prstGeom prst="ellipse">
            <a:avLst/>
          </a:prstGeom>
          <a:solidFill>
            <a:schemeClr val="bg2">
              <a:lumMod val="9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2860157" y="3332944"/>
            <a:ext cx="834144" cy="1505755"/>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6440758" y="3150122"/>
            <a:ext cx="623449" cy="1605724"/>
          </a:xfrm>
          <a:prstGeom prst="ellipse">
            <a:avLst/>
          </a:prstGeom>
          <a:blipFill>
            <a:blip r:embed="rId2" cstate="print">
              <a:duotone>
                <a:schemeClr val="bg2">
                  <a:shade val="45000"/>
                  <a:satMod val="135000"/>
                </a:schemeClr>
                <a:prstClr val="white"/>
              </a:duotone>
            </a:blip>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Content Placeholder 2"/>
          <p:cNvSpPr>
            <a:spLocks noGrp="1"/>
          </p:cNvSpPr>
          <p:nvPr>
            <p:ph idx="1"/>
          </p:nvPr>
        </p:nvSpPr>
        <p:spPr>
          <a:xfrm>
            <a:off x="8311816" y="1211212"/>
            <a:ext cx="2808312" cy="5328592"/>
          </a:xfrm>
        </p:spPr>
        <p:txBody>
          <a:bodyPr>
            <a:noAutofit/>
          </a:bodyPr>
          <a:lstStyle/>
          <a:p>
            <a:r>
              <a:rPr lang="en-US" dirty="0"/>
              <a:t>Chromosomes uncoil and become thinner.</a:t>
            </a:r>
          </a:p>
          <a:p>
            <a:endParaRPr lang="en-GB" u="sng" dirty="0"/>
          </a:p>
          <a:p>
            <a:endParaRPr lang="en-GB" u="sng" dirty="0"/>
          </a:p>
          <a:p>
            <a:r>
              <a:rPr lang="en-GB" u="sng" dirty="0"/>
              <a:t>Cytokinesis</a:t>
            </a:r>
            <a:r>
              <a:rPr lang="en-GB" dirty="0"/>
              <a:t> begins. </a:t>
            </a:r>
          </a:p>
          <a:p>
            <a:endParaRPr lang="en-GB" dirty="0"/>
          </a:p>
        </p:txBody>
      </p:sp>
      <p:sp>
        <p:nvSpPr>
          <p:cNvPr id="8" name="Freeform 1" descr="Light horizontal"/>
          <p:cNvSpPr>
            <a:spLocks/>
          </p:cNvSpPr>
          <p:nvPr/>
        </p:nvSpPr>
        <p:spPr bwMode="auto">
          <a:xfrm rot="1010760">
            <a:off x="6789053" y="3771972"/>
            <a:ext cx="93876" cy="627122"/>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9" name="Freeform 2" descr="Light horizontal"/>
          <p:cNvSpPr>
            <a:spLocks/>
          </p:cNvSpPr>
          <p:nvPr/>
        </p:nvSpPr>
        <p:spPr bwMode="auto">
          <a:xfrm rot="1010760" flipH="1">
            <a:off x="3342799" y="3733679"/>
            <a:ext cx="131045" cy="40243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0" name="Freeform 5" descr="Dark horizontal"/>
          <p:cNvSpPr>
            <a:spLocks/>
          </p:cNvSpPr>
          <p:nvPr/>
        </p:nvSpPr>
        <p:spPr bwMode="auto">
          <a:xfrm rot="21304874" flipH="1">
            <a:off x="6566021" y="3881576"/>
            <a:ext cx="153636" cy="282166"/>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1" name="Freeform 6" descr="Dark horizontal"/>
          <p:cNvSpPr>
            <a:spLocks/>
          </p:cNvSpPr>
          <p:nvPr/>
        </p:nvSpPr>
        <p:spPr bwMode="auto">
          <a:xfrm rot="21304874" flipH="1">
            <a:off x="3056814" y="3629662"/>
            <a:ext cx="49941" cy="416214"/>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2" name="Freeform 7" descr="Light horizontal"/>
          <p:cNvSpPr>
            <a:spLocks/>
          </p:cNvSpPr>
          <p:nvPr/>
        </p:nvSpPr>
        <p:spPr bwMode="auto">
          <a:xfrm>
            <a:off x="3124507" y="3519402"/>
            <a:ext cx="113886" cy="347581"/>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3" name="Freeform 8" descr="Light horizontal"/>
          <p:cNvSpPr>
            <a:spLocks/>
          </p:cNvSpPr>
          <p:nvPr/>
        </p:nvSpPr>
        <p:spPr bwMode="auto">
          <a:xfrm>
            <a:off x="6809929" y="4238975"/>
            <a:ext cx="72008" cy="252259"/>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ltHorz">
            <a:fgClr>
              <a:srgbClr val="365F91"/>
            </a:fgClr>
            <a:bgClr>
              <a:srgbClr val="DCE6F2"/>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4" name="Freeform 3" descr="Dark horizontal"/>
          <p:cNvSpPr>
            <a:spLocks/>
          </p:cNvSpPr>
          <p:nvPr/>
        </p:nvSpPr>
        <p:spPr bwMode="auto">
          <a:xfrm flipH="1">
            <a:off x="3238392" y="4399241"/>
            <a:ext cx="163254" cy="206940"/>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5" name="Freeform 4" descr="Dark horizontal"/>
          <p:cNvSpPr>
            <a:spLocks/>
          </p:cNvSpPr>
          <p:nvPr/>
        </p:nvSpPr>
        <p:spPr bwMode="auto">
          <a:xfrm>
            <a:off x="6590353" y="3332943"/>
            <a:ext cx="141120" cy="428693"/>
          </a:xfrm>
          <a:custGeom>
            <a:avLst/>
            <a:gdLst/>
            <a:ahLst/>
            <a:cxnLst>
              <a:cxn ang="0">
                <a:pos x="146" y="3452"/>
              </a:cxn>
              <a:cxn ang="0">
                <a:pos x="79" y="3033"/>
              </a:cxn>
              <a:cxn ang="0">
                <a:pos x="213" y="2095"/>
              </a:cxn>
              <a:cxn ang="0">
                <a:pos x="246" y="1995"/>
              </a:cxn>
              <a:cxn ang="0">
                <a:pos x="263" y="1945"/>
              </a:cxn>
              <a:cxn ang="0">
                <a:pos x="196" y="1175"/>
              </a:cxn>
              <a:cxn ang="0">
                <a:pos x="146" y="974"/>
              </a:cxn>
              <a:cxn ang="0">
                <a:pos x="213" y="187"/>
              </a:cxn>
              <a:cxn ang="0">
                <a:pos x="229" y="136"/>
              </a:cxn>
              <a:cxn ang="0">
                <a:pos x="296" y="69"/>
              </a:cxn>
              <a:cxn ang="0">
                <a:pos x="347" y="153"/>
              </a:cxn>
              <a:cxn ang="0">
                <a:pos x="414" y="220"/>
              </a:cxn>
              <a:cxn ang="0">
                <a:pos x="497" y="438"/>
              </a:cxn>
              <a:cxn ang="0">
                <a:pos x="548" y="1074"/>
              </a:cxn>
              <a:cxn ang="0">
                <a:pos x="598" y="1308"/>
              </a:cxn>
              <a:cxn ang="0">
                <a:pos x="665" y="1677"/>
              </a:cxn>
              <a:cxn ang="0">
                <a:pos x="531" y="2213"/>
              </a:cxn>
              <a:cxn ang="0">
                <a:pos x="430" y="2481"/>
              </a:cxn>
              <a:cxn ang="0">
                <a:pos x="363" y="3586"/>
              </a:cxn>
              <a:cxn ang="0">
                <a:pos x="146" y="3452"/>
              </a:cxn>
            </a:cxnLst>
            <a:rect l="0" t="0" r="r" b="b"/>
            <a:pathLst>
              <a:path w="674" h="3615">
                <a:moveTo>
                  <a:pt x="146" y="3452"/>
                </a:moveTo>
                <a:cubicBezTo>
                  <a:pt x="101" y="3316"/>
                  <a:pt x="106" y="3173"/>
                  <a:pt x="79" y="3033"/>
                </a:cubicBezTo>
                <a:cubicBezTo>
                  <a:pt x="83" y="2858"/>
                  <a:pt x="0" y="2308"/>
                  <a:pt x="213" y="2095"/>
                </a:cubicBezTo>
                <a:cubicBezTo>
                  <a:pt x="224" y="2062"/>
                  <a:pt x="235" y="2028"/>
                  <a:pt x="246" y="1995"/>
                </a:cubicBezTo>
                <a:cubicBezTo>
                  <a:pt x="252" y="1978"/>
                  <a:pt x="263" y="1945"/>
                  <a:pt x="263" y="1945"/>
                </a:cubicBezTo>
                <a:cubicBezTo>
                  <a:pt x="272" y="1712"/>
                  <a:pt x="338" y="1391"/>
                  <a:pt x="196" y="1175"/>
                </a:cubicBezTo>
                <a:cubicBezTo>
                  <a:pt x="182" y="1107"/>
                  <a:pt x="167" y="1040"/>
                  <a:pt x="146" y="974"/>
                </a:cubicBezTo>
                <a:cubicBezTo>
                  <a:pt x="153" y="687"/>
                  <a:pt x="58" y="415"/>
                  <a:pt x="213" y="187"/>
                </a:cubicBezTo>
                <a:cubicBezTo>
                  <a:pt x="218" y="170"/>
                  <a:pt x="219" y="151"/>
                  <a:pt x="229" y="136"/>
                </a:cubicBezTo>
                <a:cubicBezTo>
                  <a:pt x="247" y="110"/>
                  <a:pt x="296" y="69"/>
                  <a:pt x="296" y="69"/>
                </a:cubicBezTo>
                <a:cubicBezTo>
                  <a:pt x="422" y="195"/>
                  <a:pt x="238" y="0"/>
                  <a:pt x="347" y="153"/>
                </a:cubicBezTo>
                <a:cubicBezTo>
                  <a:pt x="365" y="179"/>
                  <a:pt x="414" y="220"/>
                  <a:pt x="414" y="220"/>
                </a:cubicBezTo>
                <a:cubicBezTo>
                  <a:pt x="439" y="299"/>
                  <a:pt x="438" y="377"/>
                  <a:pt x="497" y="438"/>
                </a:cubicBezTo>
                <a:cubicBezTo>
                  <a:pt x="546" y="675"/>
                  <a:pt x="530" y="755"/>
                  <a:pt x="548" y="1074"/>
                </a:cubicBezTo>
                <a:cubicBezTo>
                  <a:pt x="555" y="1207"/>
                  <a:pt x="577" y="1159"/>
                  <a:pt x="598" y="1308"/>
                </a:cubicBezTo>
                <a:cubicBezTo>
                  <a:pt x="616" y="1432"/>
                  <a:pt x="644" y="1553"/>
                  <a:pt x="665" y="1677"/>
                </a:cubicBezTo>
                <a:cubicBezTo>
                  <a:pt x="655" y="1878"/>
                  <a:pt x="674" y="2065"/>
                  <a:pt x="531" y="2213"/>
                </a:cubicBezTo>
                <a:cubicBezTo>
                  <a:pt x="499" y="2307"/>
                  <a:pt x="454" y="2385"/>
                  <a:pt x="430" y="2481"/>
                </a:cubicBezTo>
                <a:cubicBezTo>
                  <a:pt x="410" y="2802"/>
                  <a:pt x="498" y="3451"/>
                  <a:pt x="363" y="3586"/>
                </a:cubicBezTo>
                <a:cubicBezTo>
                  <a:pt x="143" y="3566"/>
                  <a:pt x="185" y="3615"/>
                  <a:pt x="146" y="3452"/>
                </a:cubicBezTo>
                <a:close/>
              </a:path>
            </a:pathLst>
          </a:custGeom>
          <a:pattFill prst="dkHorz">
            <a:fgClr>
              <a:srgbClr val="943634"/>
            </a:fgClr>
            <a:bgClr>
              <a:srgbClr val="F3DCDC"/>
            </a:bgClr>
          </a:pattFill>
          <a:ln w="9525">
            <a:solidFill>
              <a:srgbClr val="000000"/>
            </a:solidFill>
            <a:round/>
            <a:headEnd/>
            <a:tailEnd/>
          </a:ln>
        </p:spPr>
        <p:txBody>
          <a:bodyPr vert="horz" wrap="square" lIns="91440" tIns="45720" rIns="91440" bIns="45720" numCol="1" anchor="t" anchorCtr="0" compatLnSpc="1">
            <a:prstTxWarp prst="textNoShape">
              <a:avLst/>
            </a:prstTxWarp>
          </a:bodyPr>
          <a:lstStyle/>
          <a:p>
            <a:endParaRPr lang="en-GB"/>
          </a:p>
        </p:txBody>
      </p:sp>
      <p:sp>
        <p:nvSpPr>
          <p:cNvPr id="16" name="Explosion 1 15"/>
          <p:cNvSpPr/>
          <p:nvPr/>
        </p:nvSpPr>
        <p:spPr>
          <a:xfrm>
            <a:off x="6260738" y="2893762"/>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Explosion 1 16"/>
          <p:cNvSpPr/>
          <p:nvPr/>
        </p:nvSpPr>
        <p:spPr>
          <a:xfrm>
            <a:off x="3363779" y="3017696"/>
            <a:ext cx="360040" cy="288032"/>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8" name="Group 17"/>
          <p:cNvGrpSpPr/>
          <p:nvPr/>
        </p:nvGrpSpPr>
        <p:grpSpPr>
          <a:xfrm>
            <a:off x="4343399" y="2040537"/>
            <a:ext cx="1246843" cy="1651521"/>
            <a:chOff x="2627784" y="1268760"/>
            <a:chExt cx="1382486" cy="1795016"/>
          </a:xfrm>
          <a:solidFill>
            <a:schemeClr val="accent6">
              <a:lumMod val="20000"/>
              <a:lumOff val="80000"/>
            </a:schemeClr>
          </a:solidFill>
        </p:grpSpPr>
        <p:grpSp>
          <p:nvGrpSpPr>
            <p:cNvPr id="19" name="Group 18"/>
            <p:cNvGrpSpPr/>
            <p:nvPr/>
          </p:nvGrpSpPr>
          <p:grpSpPr>
            <a:xfrm>
              <a:off x="2627784" y="1268760"/>
              <a:ext cx="1382486" cy="1795016"/>
              <a:chOff x="2627784" y="1268760"/>
              <a:chExt cx="1382486" cy="1795016"/>
            </a:xfrm>
            <a:grpFill/>
          </p:grpSpPr>
          <p:sp>
            <p:nvSpPr>
              <p:cNvPr id="21" name="Rectangle 20"/>
              <p:cNvSpPr/>
              <p:nvPr/>
            </p:nvSpPr>
            <p:spPr>
              <a:xfrm>
                <a:off x="2699792" y="1268760"/>
                <a:ext cx="1296144" cy="1440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21"/>
              <p:cNvSpPr/>
              <p:nvPr/>
            </p:nvSpPr>
            <p:spPr>
              <a:xfrm>
                <a:off x="2627784" y="1412776"/>
                <a:ext cx="1382486" cy="1651000"/>
              </a:xfrm>
              <a:custGeom>
                <a:avLst/>
                <a:gdLst>
                  <a:gd name="connsiteX0" fmla="*/ 0 w 1382486"/>
                  <a:gd name="connsiteY0" fmla="*/ 39915 h 1651000"/>
                  <a:gd name="connsiteX1" fmla="*/ 87086 w 1382486"/>
                  <a:gd name="connsiteY1" fmla="*/ 29029 h 1651000"/>
                  <a:gd name="connsiteX2" fmla="*/ 239486 w 1382486"/>
                  <a:gd name="connsiteY2" fmla="*/ 170543 h 1651000"/>
                  <a:gd name="connsiteX3" fmla="*/ 293914 w 1382486"/>
                  <a:gd name="connsiteY3" fmla="*/ 627743 h 1651000"/>
                  <a:gd name="connsiteX4" fmla="*/ 370114 w 1382486"/>
                  <a:gd name="connsiteY4" fmla="*/ 1019629 h 1651000"/>
                  <a:gd name="connsiteX5" fmla="*/ 533400 w 1382486"/>
                  <a:gd name="connsiteY5" fmla="*/ 1553029 h 1651000"/>
                  <a:gd name="connsiteX6" fmla="*/ 783772 w 1382486"/>
                  <a:gd name="connsiteY6" fmla="*/ 1607457 h 1651000"/>
                  <a:gd name="connsiteX7" fmla="*/ 957943 w 1382486"/>
                  <a:gd name="connsiteY7" fmla="*/ 1389743 h 1651000"/>
                  <a:gd name="connsiteX8" fmla="*/ 1055914 w 1382486"/>
                  <a:gd name="connsiteY8" fmla="*/ 1008743 h 1651000"/>
                  <a:gd name="connsiteX9" fmla="*/ 1132114 w 1382486"/>
                  <a:gd name="connsiteY9" fmla="*/ 529772 h 1651000"/>
                  <a:gd name="connsiteX10" fmla="*/ 1208314 w 1382486"/>
                  <a:gd name="connsiteY10" fmla="*/ 83457 h 1651000"/>
                  <a:gd name="connsiteX11" fmla="*/ 1382486 w 1382486"/>
                  <a:gd name="connsiteY11" fmla="*/ 29029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2486" h="1651000">
                    <a:moveTo>
                      <a:pt x="0" y="39915"/>
                    </a:moveTo>
                    <a:cubicBezTo>
                      <a:pt x="23586" y="23586"/>
                      <a:pt x="47172" y="7258"/>
                      <a:pt x="87086" y="29029"/>
                    </a:cubicBezTo>
                    <a:cubicBezTo>
                      <a:pt x="127000" y="50800"/>
                      <a:pt x="205015" y="70757"/>
                      <a:pt x="239486" y="170543"/>
                    </a:cubicBezTo>
                    <a:cubicBezTo>
                      <a:pt x="273957" y="270329"/>
                      <a:pt x="272143" y="486229"/>
                      <a:pt x="293914" y="627743"/>
                    </a:cubicBezTo>
                    <a:cubicBezTo>
                      <a:pt x="315685" y="769257"/>
                      <a:pt x="330200" y="865415"/>
                      <a:pt x="370114" y="1019629"/>
                    </a:cubicBezTo>
                    <a:cubicBezTo>
                      <a:pt x="410028" y="1173843"/>
                      <a:pt x="464457" y="1455058"/>
                      <a:pt x="533400" y="1553029"/>
                    </a:cubicBezTo>
                    <a:cubicBezTo>
                      <a:pt x="602343" y="1651000"/>
                      <a:pt x="713015" y="1634671"/>
                      <a:pt x="783772" y="1607457"/>
                    </a:cubicBezTo>
                    <a:cubicBezTo>
                      <a:pt x="854529" y="1580243"/>
                      <a:pt x="912586" y="1489529"/>
                      <a:pt x="957943" y="1389743"/>
                    </a:cubicBezTo>
                    <a:cubicBezTo>
                      <a:pt x="1003300" y="1289957"/>
                      <a:pt x="1026886" y="1152071"/>
                      <a:pt x="1055914" y="1008743"/>
                    </a:cubicBezTo>
                    <a:cubicBezTo>
                      <a:pt x="1084942" y="865415"/>
                      <a:pt x="1106714" y="683986"/>
                      <a:pt x="1132114" y="529772"/>
                    </a:cubicBezTo>
                    <a:cubicBezTo>
                      <a:pt x="1157514" y="375558"/>
                      <a:pt x="1166585" y="166914"/>
                      <a:pt x="1208314" y="83457"/>
                    </a:cubicBezTo>
                    <a:cubicBezTo>
                      <a:pt x="1250043" y="0"/>
                      <a:pt x="1382486" y="29029"/>
                      <a:pt x="1382486" y="29029"/>
                    </a:cubicBezTo>
                  </a:path>
                </a:pathLst>
              </a:custGeom>
              <a:grpFill/>
              <a:ln w="50800"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0" name="Rounded Rectangle 19"/>
            <p:cNvSpPr/>
            <p:nvPr/>
          </p:nvSpPr>
          <p:spPr>
            <a:xfrm>
              <a:off x="2771800" y="1340768"/>
              <a:ext cx="1080120" cy="14401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3" name="Group 22"/>
          <p:cNvGrpSpPr/>
          <p:nvPr/>
        </p:nvGrpSpPr>
        <p:grpSpPr>
          <a:xfrm flipV="1">
            <a:off x="4424225" y="4429204"/>
            <a:ext cx="1153089" cy="1630994"/>
            <a:chOff x="2627784" y="1268760"/>
            <a:chExt cx="1382486" cy="1795016"/>
          </a:xfrm>
          <a:solidFill>
            <a:schemeClr val="accent6">
              <a:lumMod val="20000"/>
              <a:lumOff val="80000"/>
            </a:schemeClr>
          </a:solidFill>
        </p:grpSpPr>
        <p:grpSp>
          <p:nvGrpSpPr>
            <p:cNvPr id="24" name="Group 39"/>
            <p:cNvGrpSpPr/>
            <p:nvPr/>
          </p:nvGrpSpPr>
          <p:grpSpPr>
            <a:xfrm>
              <a:off x="2627784" y="1268760"/>
              <a:ext cx="1382486" cy="1795016"/>
              <a:chOff x="2627784" y="1268760"/>
              <a:chExt cx="1382486" cy="1795016"/>
            </a:xfrm>
            <a:grpFill/>
          </p:grpSpPr>
          <p:sp>
            <p:nvSpPr>
              <p:cNvPr id="26" name="Rectangle 25"/>
              <p:cNvSpPr/>
              <p:nvPr/>
            </p:nvSpPr>
            <p:spPr>
              <a:xfrm>
                <a:off x="2699792" y="1268760"/>
                <a:ext cx="1296144" cy="14401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26"/>
              <p:cNvSpPr/>
              <p:nvPr/>
            </p:nvSpPr>
            <p:spPr>
              <a:xfrm>
                <a:off x="2627784" y="1412776"/>
                <a:ext cx="1382486" cy="1651000"/>
              </a:xfrm>
              <a:custGeom>
                <a:avLst/>
                <a:gdLst>
                  <a:gd name="connsiteX0" fmla="*/ 0 w 1382486"/>
                  <a:gd name="connsiteY0" fmla="*/ 39915 h 1651000"/>
                  <a:gd name="connsiteX1" fmla="*/ 87086 w 1382486"/>
                  <a:gd name="connsiteY1" fmla="*/ 29029 h 1651000"/>
                  <a:gd name="connsiteX2" fmla="*/ 239486 w 1382486"/>
                  <a:gd name="connsiteY2" fmla="*/ 170543 h 1651000"/>
                  <a:gd name="connsiteX3" fmla="*/ 293914 w 1382486"/>
                  <a:gd name="connsiteY3" fmla="*/ 627743 h 1651000"/>
                  <a:gd name="connsiteX4" fmla="*/ 370114 w 1382486"/>
                  <a:gd name="connsiteY4" fmla="*/ 1019629 h 1651000"/>
                  <a:gd name="connsiteX5" fmla="*/ 533400 w 1382486"/>
                  <a:gd name="connsiteY5" fmla="*/ 1553029 h 1651000"/>
                  <a:gd name="connsiteX6" fmla="*/ 783772 w 1382486"/>
                  <a:gd name="connsiteY6" fmla="*/ 1607457 h 1651000"/>
                  <a:gd name="connsiteX7" fmla="*/ 957943 w 1382486"/>
                  <a:gd name="connsiteY7" fmla="*/ 1389743 h 1651000"/>
                  <a:gd name="connsiteX8" fmla="*/ 1055914 w 1382486"/>
                  <a:gd name="connsiteY8" fmla="*/ 1008743 h 1651000"/>
                  <a:gd name="connsiteX9" fmla="*/ 1132114 w 1382486"/>
                  <a:gd name="connsiteY9" fmla="*/ 529772 h 1651000"/>
                  <a:gd name="connsiteX10" fmla="*/ 1208314 w 1382486"/>
                  <a:gd name="connsiteY10" fmla="*/ 83457 h 1651000"/>
                  <a:gd name="connsiteX11" fmla="*/ 1382486 w 1382486"/>
                  <a:gd name="connsiteY11" fmla="*/ 29029 h 165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2486" h="1651000">
                    <a:moveTo>
                      <a:pt x="0" y="39915"/>
                    </a:moveTo>
                    <a:cubicBezTo>
                      <a:pt x="23586" y="23586"/>
                      <a:pt x="47172" y="7258"/>
                      <a:pt x="87086" y="29029"/>
                    </a:cubicBezTo>
                    <a:cubicBezTo>
                      <a:pt x="127000" y="50800"/>
                      <a:pt x="205015" y="70757"/>
                      <a:pt x="239486" y="170543"/>
                    </a:cubicBezTo>
                    <a:cubicBezTo>
                      <a:pt x="273957" y="270329"/>
                      <a:pt x="272143" y="486229"/>
                      <a:pt x="293914" y="627743"/>
                    </a:cubicBezTo>
                    <a:cubicBezTo>
                      <a:pt x="315685" y="769257"/>
                      <a:pt x="330200" y="865415"/>
                      <a:pt x="370114" y="1019629"/>
                    </a:cubicBezTo>
                    <a:cubicBezTo>
                      <a:pt x="410028" y="1173843"/>
                      <a:pt x="464457" y="1455058"/>
                      <a:pt x="533400" y="1553029"/>
                    </a:cubicBezTo>
                    <a:cubicBezTo>
                      <a:pt x="602343" y="1651000"/>
                      <a:pt x="713015" y="1634671"/>
                      <a:pt x="783772" y="1607457"/>
                    </a:cubicBezTo>
                    <a:cubicBezTo>
                      <a:pt x="854529" y="1580243"/>
                      <a:pt x="912586" y="1489529"/>
                      <a:pt x="957943" y="1389743"/>
                    </a:cubicBezTo>
                    <a:cubicBezTo>
                      <a:pt x="1003300" y="1289957"/>
                      <a:pt x="1026886" y="1152071"/>
                      <a:pt x="1055914" y="1008743"/>
                    </a:cubicBezTo>
                    <a:cubicBezTo>
                      <a:pt x="1084942" y="865415"/>
                      <a:pt x="1106714" y="683986"/>
                      <a:pt x="1132114" y="529772"/>
                    </a:cubicBezTo>
                    <a:cubicBezTo>
                      <a:pt x="1157514" y="375558"/>
                      <a:pt x="1166585" y="166914"/>
                      <a:pt x="1208314" y="83457"/>
                    </a:cubicBezTo>
                    <a:cubicBezTo>
                      <a:pt x="1250043" y="0"/>
                      <a:pt x="1382486" y="29029"/>
                      <a:pt x="1382486" y="29029"/>
                    </a:cubicBezTo>
                  </a:path>
                </a:pathLst>
              </a:custGeom>
              <a:grpFill/>
              <a:ln w="50800" cmpd="thickThin">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sp>
          <p:nvSpPr>
            <p:cNvPr id="25" name="Rounded Rectangle 24"/>
            <p:cNvSpPr/>
            <p:nvPr/>
          </p:nvSpPr>
          <p:spPr>
            <a:xfrm>
              <a:off x="2771800" y="1340768"/>
              <a:ext cx="1080120" cy="144016"/>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0107406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2000"/>
                                        <p:tgtEl>
                                          <p:spTgt spid="5"/>
                                        </p:tgtEl>
                                      </p:cBhvr>
                                    </p:animEffect>
                                  </p:childTnLst>
                                </p:cTn>
                              </p:par>
                              <p:par>
                                <p:cTn id="11" presetID="10" presetClass="exit" presetSubtype="0" fill="hold" grpId="0" nodeType="withEffect">
                                  <p:stCondLst>
                                    <p:cond delay="0"/>
                                  </p:stCondLst>
                                  <p:childTnLst>
                                    <p:animEffect transition="out" filter="fade">
                                      <p:cBhvr>
                                        <p:cTn id="12" dur="2000"/>
                                        <p:tgtEl>
                                          <p:spTgt spid="16"/>
                                        </p:tgtEl>
                                      </p:cBhvr>
                                    </p:animEffect>
                                    <p:set>
                                      <p:cBhvr>
                                        <p:cTn id="13" dur="1" fill="hold">
                                          <p:stCondLst>
                                            <p:cond delay="1999"/>
                                          </p:stCondLst>
                                        </p:cTn>
                                        <p:tgtEl>
                                          <p:spTgt spid="16"/>
                                        </p:tgtEl>
                                        <p:attrNameLst>
                                          <p:attrName>style.visibility</p:attrName>
                                        </p:attrNameLst>
                                      </p:cBhvr>
                                      <p:to>
                                        <p:strVal val="hidden"/>
                                      </p:to>
                                    </p:set>
                                  </p:childTnLst>
                                </p:cTn>
                              </p:par>
                              <p:par>
                                <p:cTn id="14" presetID="10" presetClass="exit" presetSubtype="0" fill="hold" grpId="0" nodeType="withEffect">
                                  <p:stCondLst>
                                    <p:cond delay="0"/>
                                  </p:stCondLst>
                                  <p:childTnLst>
                                    <p:animEffect transition="out" filter="fade">
                                      <p:cBhvr>
                                        <p:cTn id="15" dur="2000"/>
                                        <p:tgtEl>
                                          <p:spTgt spid="17"/>
                                        </p:tgtEl>
                                      </p:cBhvr>
                                    </p:animEffect>
                                    <p:set>
                                      <p:cBhvr>
                                        <p:cTn id="16" dur="1" fill="hold">
                                          <p:stCondLst>
                                            <p:cond delay="1999"/>
                                          </p:stCondLst>
                                        </p:cTn>
                                        <p:tgtEl>
                                          <p:spTgt spid="17"/>
                                        </p:tgtEl>
                                        <p:attrNameLst>
                                          <p:attrName>style.visibility</p:attrName>
                                        </p:attrNameLst>
                                      </p:cBhvr>
                                      <p:to>
                                        <p:strVal val="hidden"/>
                                      </p:to>
                                    </p:set>
                                  </p:childTnLst>
                                </p:cTn>
                              </p:par>
                            </p:childTnLst>
                          </p:cTn>
                        </p:par>
                      </p:childTnLst>
                    </p:cTn>
                  </p:par>
                  <p:par>
                    <p:cTn id="17" fill="hold">
                      <p:stCondLst>
                        <p:cond delay="indefinite"/>
                      </p:stCondLst>
                      <p:childTnLst>
                        <p:par>
                          <p:cTn id="18" fill="hold">
                            <p:stCondLst>
                              <p:cond delay="0"/>
                            </p:stCondLst>
                            <p:childTnLst>
                              <p:par>
                                <p:cTn id="19" presetID="10" presetClass="exit" presetSubtype="0" fill="hold" grpId="0" nodeType="clickEffect">
                                  <p:stCondLst>
                                    <p:cond delay="0"/>
                                  </p:stCondLst>
                                  <p:childTnLst>
                                    <p:animEffect transition="out" filter="fade">
                                      <p:cBhvr>
                                        <p:cTn id="20" dur="2000"/>
                                        <p:tgtEl>
                                          <p:spTgt spid="13"/>
                                        </p:tgtEl>
                                      </p:cBhvr>
                                    </p:animEffect>
                                    <p:set>
                                      <p:cBhvr>
                                        <p:cTn id="21" dur="1" fill="hold">
                                          <p:stCondLst>
                                            <p:cond delay="1999"/>
                                          </p:stCondLst>
                                        </p:cTn>
                                        <p:tgtEl>
                                          <p:spTgt spid="13"/>
                                        </p:tgtEl>
                                        <p:attrNameLst>
                                          <p:attrName>style.visibility</p:attrName>
                                        </p:attrNameLst>
                                      </p:cBhvr>
                                      <p:to>
                                        <p:strVal val="hidden"/>
                                      </p:to>
                                    </p:set>
                                  </p:childTnLst>
                                </p:cTn>
                              </p:par>
                              <p:par>
                                <p:cTn id="22" presetID="10" presetClass="exit" presetSubtype="0" fill="hold" grpId="0" nodeType="withEffect">
                                  <p:stCondLst>
                                    <p:cond delay="0"/>
                                  </p:stCondLst>
                                  <p:childTnLst>
                                    <p:animEffect transition="out" filter="fade">
                                      <p:cBhvr>
                                        <p:cTn id="23" dur="2000"/>
                                        <p:tgtEl>
                                          <p:spTgt spid="10"/>
                                        </p:tgtEl>
                                      </p:cBhvr>
                                    </p:animEffect>
                                    <p:set>
                                      <p:cBhvr>
                                        <p:cTn id="24" dur="1" fill="hold">
                                          <p:stCondLst>
                                            <p:cond delay="1999"/>
                                          </p:stCondLst>
                                        </p:cTn>
                                        <p:tgtEl>
                                          <p:spTgt spid="10"/>
                                        </p:tgtEl>
                                        <p:attrNameLst>
                                          <p:attrName>style.visibility</p:attrName>
                                        </p:attrNameLst>
                                      </p:cBhvr>
                                      <p:to>
                                        <p:strVal val="hidden"/>
                                      </p:to>
                                    </p:set>
                                  </p:childTnLst>
                                </p:cTn>
                              </p:par>
                              <p:par>
                                <p:cTn id="25" presetID="10" presetClass="exit" presetSubtype="0" fill="hold" grpId="0" nodeType="withEffect">
                                  <p:stCondLst>
                                    <p:cond delay="0"/>
                                  </p:stCondLst>
                                  <p:childTnLst>
                                    <p:animEffect transition="out" filter="fade">
                                      <p:cBhvr>
                                        <p:cTn id="26" dur="2000"/>
                                        <p:tgtEl>
                                          <p:spTgt spid="8"/>
                                        </p:tgtEl>
                                      </p:cBhvr>
                                    </p:animEffect>
                                    <p:set>
                                      <p:cBhvr>
                                        <p:cTn id="27" dur="1" fill="hold">
                                          <p:stCondLst>
                                            <p:cond delay="1999"/>
                                          </p:stCondLst>
                                        </p:cTn>
                                        <p:tgtEl>
                                          <p:spTgt spid="8"/>
                                        </p:tgtEl>
                                        <p:attrNameLst>
                                          <p:attrName>style.visibility</p:attrName>
                                        </p:attrNameLst>
                                      </p:cBhvr>
                                      <p:to>
                                        <p:strVal val="hidden"/>
                                      </p:to>
                                    </p:set>
                                  </p:childTnLst>
                                </p:cTn>
                              </p:par>
                              <p:par>
                                <p:cTn id="28" presetID="10" presetClass="exit" presetSubtype="0" fill="hold" grpId="0" nodeType="withEffect">
                                  <p:stCondLst>
                                    <p:cond delay="0"/>
                                  </p:stCondLst>
                                  <p:childTnLst>
                                    <p:animEffect transition="out" filter="fade">
                                      <p:cBhvr>
                                        <p:cTn id="29" dur="2000"/>
                                        <p:tgtEl>
                                          <p:spTgt spid="15"/>
                                        </p:tgtEl>
                                      </p:cBhvr>
                                    </p:animEffect>
                                    <p:set>
                                      <p:cBhvr>
                                        <p:cTn id="30" dur="1" fill="hold">
                                          <p:stCondLst>
                                            <p:cond delay="1999"/>
                                          </p:stCondLst>
                                        </p:cTn>
                                        <p:tgtEl>
                                          <p:spTgt spid="15"/>
                                        </p:tgtEl>
                                        <p:attrNameLst>
                                          <p:attrName>style.visibility</p:attrName>
                                        </p:attrNameLst>
                                      </p:cBhvr>
                                      <p:to>
                                        <p:strVal val="hidden"/>
                                      </p:to>
                                    </p:set>
                                  </p:childTnLst>
                                </p:cTn>
                              </p:par>
                              <p:par>
                                <p:cTn id="31" presetID="10" presetClass="exit" presetSubtype="0" fill="hold" grpId="1" nodeType="withEffect">
                                  <p:stCondLst>
                                    <p:cond delay="0"/>
                                  </p:stCondLst>
                                  <p:childTnLst>
                                    <p:animEffect transition="out" filter="fade">
                                      <p:cBhvr>
                                        <p:cTn id="32" dur="2000"/>
                                        <p:tgtEl>
                                          <p:spTgt spid="13"/>
                                        </p:tgtEl>
                                      </p:cBhvr>
                                    </p:animEffect>
                                    <p:set>
                                      <p:cBhvr>
                                        <p:cTn id="33" dur="1" fill="hold">
                                          <p:stCondLst>
                                            <p:cond delay="1999"/>
                                          </p:stCondLst>
                                        </p:cTn>
                                        <p:tgtEl>
                                          <p:spTgt spid="13"/>
                                        </p:tgtEl>
                                        <p:attrNameLst>
                                          <p:attrName>style.visibility</p:attrName>
                                        </p:attrNameLst>
                                      </p:cBhvr>
                                      <p:to>
                                        <p:strVal val="hidden"/>
                                      </p:to>
                                    </p:set>
                                  </p:childTnLst>
                                </p:cTn>
                              </p:par>
                              <p:par>
                                <p:cTn id="34" presetID="10" presetClass="exit" presetSubtype="0" fill="hold" grpId="1" nodeType="withEffect">
                                  <p:stCondLst>
                                    <p:cond delay="0"/>
                                  </p:stCondLst>
                                  <p:childTnLst>
                                    <p:animEffect transition="out" filter="fade">
                                      <p:cBhvr>
                                        <p:cTn id="35" dur="2000"/>
                                        <p:tgtEl>
                                          <p:spTgt spid="10"/>
                                        </p:tgtEl>
                                      </p:cBhvr>
                                    </p:animEffect>
                                    <p:set>
                                      <p:cBhvr>
                                        <p:cTn id="36" dur="1" fill="hold">
                                          <p:stCondLst>
                                            <p:cond delay="1999"/>
                                          </p:stCondLst>
                                        </p:cTn>
                                        <p:tgtEl>
                                          <p:spTgt spid="10"/>
                                        </p:tgtEl>
                                        <p:attrNameLst>
                                          <p:attrName>style.visibility</p:attrName>
                                        </p:attrNameLst>
                                      </p:cBhvr>
                                      <p:to>
                                        <p:strVal val="hidden"/>
                                      </p:to>
                                    </p:set>
                                  </p:childTnLst>
                                </p:cTn>
                              </p:par>
                              <p:par>
                                <p:cTn id="37" presetID="10" presetClass="exit" presetSubtype="0" fill="hold" grpId="1" nodeType="withEffect">
                                  <p:stCondLst>
                                    <p:cond delay="0"/>
                                  </p:stCondLst>
                                  <p:childTnLst>
                                    <p:animEffect transition="out" filter="fade">
                                      <p:cBhvr>
                                        <p:cTn id="38" dur="2000"/>
                                        <p:tgtEl>
                                          <p:spTgt spid="8"/>
                                        </p:tgtEl>
                                      </p:cBhvr>
                                    </p:animEffect>
                                    <p:set>
                                      <p:cBhvr>
                                        <p:cTn id="39" dur="1" fill="hold">
                                          <p:stCondLst>
                                            <p:cond delay="1999"/>
                                          </p:stCondLst>
                                        </p:cTn>
                                        <p:tgtEl>
                                          <p:spTgt spid="8"/>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2000"/>
                                        <p:tgtEl>
                                          <p:spTgt spid="15"/>
                                        </p:tgtEl>
                                      </p:cBhvr>
                                    </p:animEffect>
                                    <p:set>
                                      <p:cBhvr>
                                        <p:cTn id="42" dur="1" fill="hold">
                                          <p:stCondLst>
                                            <p:cond delay="1999"/>
                                          </p:stCondLst>
                                        </p:cTn>
                                        <p:tgtEl>
                                          <p:spTgt spid="15"/>
                                        </p:tgtEl>
                                        <p:attrNameLst>
                                          <p:attrName>style.visibility</p:attrName>
                                        </p:attrNameLst>
                                      </p:cBhvr>
                                      <p:to>
                                        <p:strVal val="hidden"/>
                                      </p:to>
                                    </p:set>
                                  </p:childTnLst>
                                </p:cTn>
                              </p:par>
                              <p:par>
                                <p:cTn id="43" presetID="10" presetClass="exit" presetSubtype="0" fill="hold" grpId="0" nodeType="withEffect">
                                  <p:stCondLst>
                                    <p:cond delay="0"/>
                                  </p:stCondLst>
                                  <p:childTnLst>
                                    <p:animEffect transition="out" filter="fade">
                                      <p:cBhvr>
                                        <p:cTn id="44" dur="2000"/>
                                        <p:tgtEl>
                                          <p:spTgt spid="12"/>
                                        </p:tgtEl>
                                      </p:cBhvr>
                                    </p:animEffect>
                                    <p:set>
                                      <p:cBhvr>
                                        <p:cTn id="45" dur="1" fill="hold">
                                          <p:stCondLst>
                                            <p:cond delay="1999"/>
                                          </p:stCondLst>
                                        </p:cTn>
                                        <p:tgtEl>
                                          <p:spTgt spid="12"/>
                                        </p:tgtEl>
                                        <p:attrNameLst>
                                          <p:attrName>style.visibility</p:attrName>
                                        </p:attrNameLst>
                                      </p:cBhvr>
                                      <p:to>
                                        <p:strVal val="hidden"/>
                                      </p:to>
                                    </p:set>
                                  </p:childTnLst>
                                </p:cTn>
                              </p:par>
                              <p:par>
                                <p:cTn id="46" presetID="10" presetClass="exit" presetSubtype="0" fill="hold" grpId="0" nodeType="withEffect">
                                  <p:stCondLst>
                                    <p:cond delay="0"/>
                                  </p:stCondLst>
                                  <p:childTnLst>
                                    <p:animEffect transition="out" filter="fade">
                                      <p:cBhvr>
                                        <p:cTn id="47" dur="2000"/>
                                        <p:tgtEl>
                                          <p:spTgt spid="11"/>
                                        </p:tgtEl>
                                      </p:cBhvr>
                                    </p:animEffect>
                                    <p:set>
                                      <p:cBhvr>
                                        <p:cTn id="48" dur="1" fill="hold">
                                          <p:stCondLst>
                                            <p:cond delay="1999"/>
                                          </p:stCondLst>
                                        </p:cTn>
                                        <p:tgtEl>
                                          <p:spTgt spid="11"/>
                                        </p:tgtEl>
                                        <p:attrNameLst>
                                          <p:attrName>style.visibility</p:attrName>
                                        </p:attrNameLst>
                                      </p:cBhvr>
                                      <p:to>
                                        <p:strVal val="hidden"/>
                                      </p:to>
                                    </p:set>
                                  </p:childTnLst>
                                </p:cTn>
                              </p:par>
                              <p:par>
                                <p:cTn id="49" presetID="10" presetClass="exit" presetSubtype="0" fill="hold" grpId="0" nodeType="withEffect">
                                  <p:stCondLst>
                                    <p:cond delay="0"/>
                                  </p:stCondLst>
                                  <p:childTnLst>
                                    <p:animEffect transition="out" filter="fade">
                                      <p:cBhvr>
                                        <p:cTn id="50" dur="2000"/>
                                        <p:tgtEl>
                                          <p:spTgt spid="9"/>
                                        </p:tgtEl>
                                      </p:cBhvr>
                                    </p:animEffect>
                                    <p:set>
                                      <p:cBhvr>
                                        <p:cTn id="51" dur="1" fill="hold">
                                          <p:stCondLst>
                                            <p:cond delay="1999"/>
                                          </p:stCondLst>
                                        </p:cTn>
                                        <p:tgtEl>
                                          <p:spTgt spid="9"/>
                                        </p:tgtEl>
                                        <p:attrNameLst>
                                          <p:attrName>style.visibility</p:attrName>
                                        </p:attrNameLst>
                                      </p:cBhvr>
                                      <p:to>
                                        <p:strVal val="hidden"/>
                                      </p:to>
                                    </p:set>
                                  </p:childTnLst>
                                </p:cTn>
                              </p:par>
                              <p:par>
                                <p:cTn id="52" presetID="10" presetClass="exit" presetSubtype="0" fill="hold" grpId="0" nodeType="withEffect">
                                  <p:stCondLst>
                                    <p:cond delay="0"/>
                                  </p:stCondLst>
                                  <p:childTnLst>
                                    <p:animEffect transition="out" filter="fade">
                                      <p:cBhvr>
                                        <p:cTn id="53" dur="2000"/>
                                        <p:tgtEl>
                                          <p:spTgt spid="14"/>
                                        </p:tgtEl>
                                      </p:cBhvr>
                                    </p:animEffect>
                                    <p:set>
                                      <p:cBhvr>
                                        <p:cTn id="54" dur="1" fill="hold">
                                          <p:stCondLst>
                                            <p:cond delay="1999"/>
                                          </p:stCondLst>
                                        </p:cTn>
                                        <p:tgtEl>
                                          <p:spTgt spid="14"/>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7">
                                            <p:txEl>
                                              <p:pRg st="0" end="0"/>
                                            </p:txEl>
                                          </p:spTgt>
                                        </p:tgtEl>
                                        <p:attrNameLst>
                                          <p:attrName>style.visibility</p:attrName>
                                        </p:attrNameLst>
                                      </p:cBhvr>
                                      <p:to>
                                        <p:strVal val="visible"/>
                                      </p:to>
                                    </p:set>
                                    <p:animEffect transition="in" filter="fade">
                                      <p:cBhvr>
                                        <p:cTn id="59" dur="1000"/>
                                        <p:tgtEl>
                                          <p:spTgt spid="7">
                                            <p:txEl>
                                              <p:pRg st="0" end="0"/>
                                            </p:txEl>
                                          </p:spTgt>
                                        </p:tgtEl>
                                      </p:cBhvr>
                                    </p:animEffect>
                                    <p:anim calcmode="lin" valueType="num">
                                      <p:cBhvr>
                                        <p:cTn id="60"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61"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42" presetClass="entr" presetSubtype="0" fill="hold" grpId="0" nodeType="clickEffect">
                                  <p:stCondLst>
                                    <p:cond delay="0"/>
                                  </p:stCondLst>
                                  <p:childTnLst>
                                    <p:set>
                                      <p:cBhvr>
                                        <p:cTn id="65" dur="1" fill="hold">
                                          <p:stCondLst>
                                            <p:cond delay="0"/>
                                          </p:stCondLst>
                                        </p:cTn>
                                        <p:tgtEl>
                                          <p:spTgt spid="7">
                                            <p:txEl>
                                              <p:pRg st="3" end="3"/>
                                            </p:txEl>
                                          </p:spTgt>
                                        </p:tgtEl>
                                        <p:attrNameLst>
                                          <p:attrName>style.visibility</p:attrName>
                                        </p:attrNameLst>
                                      </p:cBhvr>
                                      <p:to>
                                        <p:strVal val="visible"/>
                                      </p:to>
                                    </p:set>
                                    <p:animEffect transition="in" filter="fade">
                                      <p:cBhvr>
                                        <p:cTn id="66" dur="1000"/>
                                        <p:tgtEl>
                                          <p:spTgt spid="7">
                                            <p:txEl>
                                              <p:pRg st="3" end="3"/>
                                            </p:txEl>
                                          </p:spTgt>
                                        </p:tgtEl>
                                      </p:cBhvr>
                                    </p:animEffect>
                                    <p:anim calcmode="lin" valueType="num">
                                      <p:cBhvr>
                                        <p:cTn id="67"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68"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4" fill="hold"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wipe(down)">
                                      <p:cBhvr>
                                        <p:cTn id="73" dur="1000"/>
                                        <p:tgtEl>
                                          <p:spTgt spid="23"/>
                                        </p:tgtEl>
                                      </p:cBhvr>
                                    </p:animEffect>
                                  </p:childTnLst>
                                </p:cTn>
                              </p:par>
                              <p:par>
                                <p:cTn id="74" presetID="22" presetClass="entr" presetSubtype="1" fill="hold" nodeType="withEffect">
                                  <p:stCondLst>
                                    <p:cond delay="0"/>
                                  </p:stCondLst>
                                  <p:childTnLst>
                                    <p:set>
                                      <p:cBhvr>
                                        <p:cTn id="75" dur="1" fill="hold">
                                          <p:stCondLst>
                                            <p:cond delay="0"/>
                                          </p:stCondLst>
                                        </p:cTn>
                                        <p:tgtEl>
                                          <p:spTgt spid="18"/>
                                        </p:tgtEl>
                                        <p:attrNameLst>
                                          <p:attrName>style.visibility</p:attrName>
                                        </p:attrNameLst>
                                      </p:cBhvr>
                                      <p:to>
                                        <p:strVal val="visible"/>
                                      </p:to>
                                    </p:set>
                                    <p:animEffect transition="in" filter="wipe(up)">
                                      <p:cBhvr>
                                        <p:cTn id="76"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build="p"/>
      <p:bldP spid="8" grpId="0" animBg="1"/>
      <p:bldP spid="8" grpId="1" animBg="1"/>
      <p:bldP spid="9" grpId="0" animBg="1"/>
      <p:bldP spid="10" grpId="0" animBg="1"/>
      <p:bldP spid="10" grpId="1" animBg="1"/>
      <p:bldP spid="11" grpId="0" animBg="1"/>
      <p:bldP spid="12" grpId="0" animBg="1"/>
      <p:bldP spid="13" grpId="0" animBg="1"/>
      <p:bldP spid="13" grpId="1" animBg="1"/>
      <p:bldP spid="14" grpId="0" animBg="1"/>
      <p:bldP spid="15" grpId="0" animBg="1"/>
      <p:bldP spid="15" grpId="1" animBg="1"/>
      <p:bldP spid="16" grpId="0" animBg="1"/>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Mitosis- what is this stage?</a:t>
            </a:r>
          </a:p>
        </p:txBody>
      </p:sp>
      <p:pic>
        <p:nvPicPr>
          <p:cNvPr id="4" name="Content Placeholder 3" descr="mitosis pic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11625" y="1628801"/>
            <a:ext cx="6697663" cy="45878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3" name="TextBox 2"/>
          <p:cNvSpPr txBox="1"/>
          <p:nvPr/>
        </p:nvSpPr>
        <p:spPr>
          <a:xfrm>
            <a:off x="2999656" y="3717032"/>
            <a:ext cx="1296144" cy="369332"/>
          </a:xfrm>
          <a:prstGeom prst="rect">
            <a:avLst/>
          </a:prstGeom>
          <a:noFill/>
        </p:spPr>
        <p:txBody>
          <a:bodyPr wrap="square" rtlCol="0">
            <a:spAutoFit/>
          </a:bodyPr>
          <a:lstStyle/>
          <a:p>
            <a:r>
              <a:rPr lang="en-GB" dirty="0"/>
              <a:t>Interphase</a:t>
            </a:r>
          </a:p>
        </p:txBody>
      </p:sp>
      <p:sp>
        <p:nvSpPr>
          <p:cNvPr id="5" name="TextBox 4"/>
          <p:cNvSpPr txBox="1"/>
          <p:nvPr/>
        </p:nvSpPr>
        <p:spPr>
          <a:xfrm>
            <a:off x="5303912" y="4054098"/>
            <a:ext cx="1296144" cy="369332"/>
          </a:xfrm>
          <a:prstGeom prst="rect">
            <a:avLst/>
          </a:prstGeom>
          <a:noFill/>
        </p:spPr>
        <p:txBody>
          <a:bodyPr wrap="square" rtlCol="0">
            <a:spAutoFit/>
          </a:bodyPr>
          <a:lstStyle/>
          <a:p>
            <a:r>
              <a:rPr lang="en-GB" dirty="0"/>
              <a:t>Prophase</a:t>
            </a:r>
          </a:p>
        </p:txBody>
      </p:sp>
      <p:sp>
        <p:nvSpPr>
          <p:cNvPr id="6" name="TextBox 5"/>
          <p:cNvSpPr txBox="1"/>
          <p:nvPr/>
        </p:nvSpPr>
        <p:spPr>
          <a:xfrm>
            <a:off x="7752184" y="3923764"/>
            <a:ext cx="1296144" cy="369332"/>
          </a:xfrm>
          <a:prstGeom prst="rect">
            <a:avLst/>
          </a:prstGeom>
          <a:noFill/>
        </p:spPr>
        <p:txBody>
          <a:bodyPr wrap="square" rtlCol="0">
            <a:spAutoFit/>
          </a:bodyPr>
          <a:lstStyle/>
          <a:p>
            <a:r>
              <a:rPr lang="en-GB" dirty="0"/>
              <a:t>Metaphase</a:t>
            </a:r>
          </a:p>
        </p:txBody>
      </p:sp>
      <p:sp>
        <p:nvSpPr>
          <p:cNvPr id="7" name="TextBox 6"/>
          <p:cNvSpPr txBox="1"/>
          <p:nvPr/>
        </p:nvSpPr>
        <p:spPr>
          <a:xfrm>
            <a:off x="4007768" y="6021288"/>
            <a:ext cx="1296144" cy="369332"/>
          </a:xfrm>
          <a:prstGeom prst="rect">
            <a:avLst/>
          </a:prstGeom>
          <a:noFill/>
        </p:spPr>
        <p:txBody>
          <a:bodyPr wrap="square" rtlCol="0">
            <a:spAutoFit/>
          </a:bodyPr>
          <a:lstStyle/>
          <a:p>
            <a:r>
              <a:rPr lang="en-GB" dirty="0"/>
              <a:t>Anaphase</a:t>
            </a:r>
          </a:p>
        </p:txBody>
      </p:sp>
      <p:sp>
        <p:nvSpPr>
          <p:cNvPr id="8" name="TextBox 7"/>
          <p:cNvSpPr txBox="1"/>
          <p:nvPr/>
        </p:nvSpPr>
        <p:spPr>
          <a:xfrm>
            <a:off x="6960096" y="6029736"/>
            <a:ext cx="1296144" cy="369332"/>
          </a:xfrm>
          <a:prstGeom prst="rect">
            <a:avLst/>
          </a:prstGeom>
          <a:noFill/>
        </p:spPr>
        <p:txBody>
          <a:bodyPr wrap="square" rtlCol="0">
            <a:spAutoFit/>
          </a:bodyPr>
          <a:lstStyle/>
          <a:p>
            <a:r>
              <a:rPr lang="en-GB" dirty="0"/>
              <a:t>Telophase</a:t>
            </a:r>
          </a:p>
        </p:txBody>
      </p:sp>
      <p:sp>
        <p:nvSpPr>
          <p:cNvPr id="9" name="TextBox 8"/>
          <p:cNvSpPr txBox="1"/>
          <p:nvPr/>
        </p:nvSpPr>
        <p:spPr>
          <a:xfrm>
            <a:off x="3071664" y="1124744"/>
            <a:ext cx="5760640" cy="369332"/>
          </a:xfrm>
          <a:prstGeom prst="rect">
            <a:avLst/>
          </a:prstGeom>
          <a:noFill/>
        </p:spPr>
        <p:txBody>
          <a:bodyPr wrap="square" rtlCol="0">
            <a:spAutoFit/>
          </a:bodyPr>
          <a:lstStyle/>
          <a:p>
            <a:pPr algn="ctr"/>
            <a:r>
              <a:rPr lang="en-GB" b="1" dirty="0"/>
              <a:t>Whiteboards at the ready!</a:t>
            </a:r>
          </a:p>
        </p:txBody>
      </p:sp>
    </p:spTree>
    <p:extLst>
      <p:ext uri="{BB962C8B-B14F-4D97-AF65-F5344CB8AC3E}">
        <p14:creationId xmlns:p14="http://schemas.microsoft.com/office/powerpoint/2010/main" val="403305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arn(inVertic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grpId="0"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barn(inVertical)">
                                      <p:cBhvr>
                                        <p:cTn id="22" dur="500"/>
                                        <p:tgtEl>
                                          <p:spTgt spid="7"/>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barn(inVertical)">
                                      <p:cBhvr>
                                        <p:cTn id="2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P spid="7" grpId="0"/>
      <p:bldP spid="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063552" y="476672"/>
            <a:ext cx="4637982" cy="55446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4" name="Rectangle 3"/>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Metaphase</a:t>
            </a:r>
          </a:p>
        </p:txBody>
      </p:sp>
    </p:spTree>
    <p:extLst>
      <p:ext uri="{BB962C8B-B14F-4D97-AF65-F5344CB8AC3E}">
        <p14:creationId xmlns:p14="http://schemas.microsoft.com/office/powerpoint/2010/main" val="762115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Prophase</a:t>
            </a:r>
          </a:p>
        </p:txBody>
      </p:sp>
      <p:pic>
        <p:nvPicPr>
          <p:cNvPr id="1026" name="Picture 2" descr="http://www.mpietrangelo.com/hbio/unit/9_cell_reproduction/Chapter_08/B_Jpegs_of_Art_and_Photos/08_Labeled_Art_and_Photos/08_04aPlantProphase-L.jpg"/>
          <p:cNvPicPr>
            <a:picLocks noChangeAspect="1" noChangeArrowheads="1"/>
          </p:cNvPicPr>
          <p:nvPr/>
        </p:nvPicPr>
        <p:blipFill>
          <a:blip r:embed="rId2" cstate="print"/>
          <a:srcRect/>
          <a:stretch>
            <a:fillRect/>
          </a:stretch>
        </p:blipFill>
        <p:spPr bwMode="auto">
          <a:xfrm>
            <a:off x="1127448" y="1124745"/>
            <a:ext cx="6121138" cy="4432549"/>
          </a:xfrm>
          <a:prstGeom prst="rect">
            <a:avLst/>
          </a:prstGeom>
          <a:noFill/>
        </p:spPr>
      </p:pic>
    </p:spTree>
    <p:extLst>
      <p:ext uri="{BB962C8B-B14F-4D97-AF65-F5344CB8AC3E}">
        <p14:creationId xmlns:p14="http://schemas.microsoft.com/office/powerpoint/2010/main" val="544739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pic>
        <p:nvPicPr>
          <p:cNvPr id="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91544" y="548680"/>
            <a:ext cx="4824536" cy="57435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a:t>Anaphase</a:t>
            </a:r>
          </a:p>
        </p:txBody>
      </p:sp>
    </p:spTree>
    <p:extLst>
      <p:ext uri="{BB962C8B-B14F-4D97-AF65-F5344CB8AC3E}">
        <p14:creationId xmlns:p14="http://schemas.microsoft.com/office/powerpoint/2010/main" val="3666523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t>Interphase</a:t>
            </a:r>
            <a:endParaRPr lang="en-GB" sz="3200" b="1" dirty="0"/>
          </a:p>
        </p:txBody>
      </p:sp>
      <p:pic>
        <p:nvPicPr>
          <p:cNvPr id="35842" name="Picture 2" descr="https://encrypted-tbn3.gstatic.com/images?q=tbn:ANd9GcTU1A8u5mtr8-NO2s_1yhGto8-MPl6sHT7p4gHBY81dlIF7pMHv6w"/>
          <p:cNvPicPr>
            <a:picLocks noChangeAspect="1" noChangeArrowheads="1"/>
          </p:cNvPicPr>
          <p:nvPr/>
        </p:nvPicPr>
        <p:blipFill>
          <a:blip r:embed="rId2" cstate="print"/>
          <a:srcRect/>
          <a:stretch>
            <a:fillRect/>
          </a:stretch>
        </p:blipFill>
        <p:spPr bwMode="auto">
          <a:xfrm rot="10800000">
            <a:off x="767409" y="980729"/>
            <a:ext cx="6390117" cy="4792589"/>
          </a:xfrm>
          <a:prstGeom prst="rect">
            <a:avLst/>
          </a:prstGeom>
          <a:noFill/>
        </p:spPr>
      </p:pic>
    </p:spTree>
    <p:extLst>
      <p:ext uri="{BB962C8B-B14F-4D97-AF65-F5344CB8AC3E}">
        <p14:creationId xmlns:p14="http://schemas.microsoft.com/office/powerpoint/2010/main" val="4216879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7536160" y="2060848"/>
            <a:ext cx="2448272" cy="2123658"/>
          </a:xfrm>
          <a:prstGeom prst="rect">
            <a:avLst/>
          </a:prstGeom>
          <a:noFill/>
        </p:spPr>
        <p:txBody>
          <a:bodyPr wrap="square" rtlCol="0">
            <a:spAutoFit/>
          </a:bodyPr>
          <a:lstStyle/>
          <a:p>
            <a:r>
              <a:rPr lang="en-GB" sz="4400" dirty="0"/>
              <a:t>What is this stage?</a:t>
            </a:r>
          </a:p>
        </p:txBody>
      </p:sp>
      <p:sp>
        <p:nvSpPr>
          <p:cNvPr id="5" name="Rectangle 4"/>
          <p:cNvSpPr/>
          <p:nvPr/>
        </p:nvSpPr>
        <p:spPr>
          <a:xfrm>
            <a:off x="7248128" y="4581128"/>
            <a:ext cx="2880320" cy="11521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3200" b="1" dirty="0" err="1"/>
              <a:t>Telophase</a:t>
            </a:r>
            <a:endParaRPr lang="en-GB" sz="3200" b="1" dirty="0"/>
          </a:p>
        </p:txBody>
      </p:sp>
      <p:pic>
        <p:nvPicPr>
          <p:cNvPr id="36866" name="Picture 2" descr="http://botit.botany.wisc.edu/Resources/Botany/Mitosis/Allium/telophase%20cytokinesis.jpg"/>
          <p:cNvPicPr>
            <a:picLocks noChangeAspect="1" noChangeArrowheads="1"/>
          </p:cNvPicPr>
          <p:nvPr/>
        </p:nvPicPr>
        <p:blipFill>
          <a:blip r:embed="rId2" cstate="print"/>
          <a:srcRect/>
          <a:stretch>
            <a:fillRect/>
          </a:stretch>
        </p:blipFill>
        <p:spPr bwMode="auto">
          <a:xfrm>
            <a:off x="1127449" y="908721"/>
            <a:ext cx="6017955" cy="4936605"/>
          </a:xfrm>
          <a:prstGeom prst="rect">
            <a:avLst/>
          </a:prstGeom>
          <a:noFill/>
        </p:spPr>
      </p:pic>
      <p:sp>
        <p:nvSpPr>
          <p:cNvPr id="6" name="Oval 5"/>
          <p:cNvSpPr/>
          <p:nvPr/>
        </p:nvSpPr>
        <p:spPr>
          <a:xfrm>
            <a:off x="2423592" y="1556792"/>
            <a:ext cx="3312368" cy="3960440"/>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663857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D5A6F-B6A8-A248-AD99-CFD4DFD7B6AA}"/>
              </a:ext>
            </a:extLst>
          </p:cNvPr>
          <p:cNvSpPr>
            <a:spLocks noGrp="1"/>
          </p:cNvSpPr>
          <p:nvPr>
            <p:ph type="title"/>
          </p:nvPr>
        </p:nvSpPr>
        <p:spPr/>
        <p:txBody>
          <a:bodyPr/>
          <a:lstStyle/>
          <a:p>
            <a:r>
              <a:rPr lang="en-US" dirty="0"/>
              <a:t>Now complete the exam questions</a:t>
            </a:r>
          </a:p>
        </p:txBody>
      </p:sp>
    </p:spTree>
    <p:extLst>
      <p:ext uri="{BB962C8B-B14F-4D97-AF65-F5344CB8AC3E}">
        <p14:creationId xmlns:p14="http://schemas.microsoft.com/office/powerpoint/2010/main" val="19625545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F766FF-49FF-43BB-A967-FCA897083AA1}"/>
              </a:ext>
            </a:extLst>
          </p:cNvPr>
          <p:cNvSpPr>
            <a:spLocks noGrp="1"/>
          </p:cNvSpPr>
          <p:nvPr>
            <p:ph idx="1"/>
          </p:nvPr>
        </p:nvSpPr>
        <p:spPr>
          <a:xfrm>
            <a:off x="838200" y="438150"/>
            <a:ext cx="10515600" cy="5738813"/>
          </a:xfrm>
        </p:spPr>
        <p:txBody>
          <a:bodyPr>
            <a:normAutofit fontScale="40000" lnSpcReduction="20000"/>
          </a:bodyPr>
          <a:lstStyle/>
          <a:p>
            <a:pPr marL="0" indent="0">
              <a:buNone/>
            </a:pPr>
            <a:r>
              <a:rPr lang="en-GB" sz="3400" b="1" dirty="0"/>
              <a:t>Q1.</a:t>
            </a:r>
            <a:endParaRPr lang="en-GB" sz="3400" dirty="0"/>
          </a:p>
          <a:p>
            <a:pPr marL="0" indent="0">
              <a:buNone/>
            </a:pPr>
            <a:r>
              <a:rPr lang="en-GB" sz="4500" dirty="0"/>
              <a:t>(a)     (</a:t>
            </a:r>
            <a:r>
              <a:rPr lang="en-GB" sz="4500" dirty="0" err="1"/>
              <a:t>i</a:t>
            </a:r>
            <a:r>
              <a:rPr lang="en-GB" sz="4500" dirty="0"/>
              <a:t>)      Prophase;                                                                                                                              1</a:t>
            </a:r>
          </a:p>
          <a:p>
            <a:pPr marL="0" indent="0">
              <a:buNone/>
            </a:pPr>
            <a:endParaRPr lang="en-GB" sz="4500" dirty="0"/>
          </a:p>
          <a:p>
            <a:pPr marL="0" indent="0">
              <a:buNone/>
            </a:pPr>
            <a:r>
              <a:rPr lang="en-GB" sz="4500" dirty="0"/>
              <a:t>(ii)     Chromosomes / chromatids moved apart;                                                                               </a:t>
            </a:r>
            <a:r>
              <a:rPr lang="en-GB" sz="4500" b="1" dirty="0"/>
              <a:t>1</a:t>
            </a:r>
            <a:endParaRPr lang="en-GB" sz="4500" dirty="0"/>
          </a:p>
          <a:p>
            <a:pPr marL="0" indent="0">
              <a:buNone/>
            </a:pPr>
            <a:endParaRPr lang="en-GB" sz="4500" dirty="0"/>
          </a:p>
          <a:p>
            <a:pPr marL="0" indent="0">
              <a:buNone/>
            </a:pPr>
            <a:r>
              <a:rPr lang="en-GB" sz="4500" dirty="0"/>
              <a:t>(iii)     </a:t>
            </a:r>
            <a:r>
              <a:rPr lang="en-GB" sz="4500" i="1" dirty="0"/>
              <a:t>A wide range of processes occurs during interphase. This list is by no means exhaustive, but we would expect to see answer such as:</a:t>
            </a:r>
            <a:endParaRPr lang="en-GB" sz="4500" dirty="0"/>
          </a:p>
          <a:p>
            <a:pPr marL="0" indent="0">
              <a:buNone/>
            </a:pPr>
            <a:r>
              <a:rPr lang="en-GB" sz="4500" dirty="0"/>
              <a:t>Increase in volume of cell / volume of cytoplasm / increase in mass / cell bigger; increase in number of organelles;</a:t>
            </a:r>
            <a:br>
              <a:rPr lang="en-GB" sz="4500" dirty="0"/>
            </a:br>
            <a:r>
              <a:rPr lang="en-GB" sz="4500" dirty="0"/>
              <a:t>synthesis of protein / named protein;</a:t>
            </a:r>
            <a:br>
              <a:rPr lang="en-GB" sz="4500" dirty="0"/>
            </a:br>
            <a:r>
              <a:rPr lang="en-GB" sz="4500" dirty="0"/>
              <a:t>DNA replication / increase / chromosomes copied;</a:t>
            </a:r>
            <a:br>
              <a:rPr lang="en-GB" sz="4500" dirty="0"/>
            </a:br>
            <a:r>
              <a:rPr lang="en-GB" sz="4500" dirty="0"/>
              <a:t>ATP synthesis / respiration;                                                                                                          </a:t>
            </a:r>
            <a:r>
              <a:rPr lang="en-GB" sz="4500" b="1" dirty="0"/>
              <a:t>max 2</a:t>
            </a:r>
            <a:endParaRPr lang="en-GB" sz="4500" dirty="0"/>
          </a:p>
          <a:p>
            <a:pPr marL="0" indent="0">
              <a:buNone/>
            </a:pPr>
            <a:endParaRPr lang="en-GB" sz="4500" dirty="0"/>
          </a:p>
          <a:p>
            <a:pPr marL="0" indent="0">
              <a:buNone/>
            </a:pPr>
            <a:r>
              <a:rPr lang="en-GB" sz="4500" dirty="0"/>
              <a:t>(b)     Divide real length of bar (in mm) / 10 by 0.02;                                                                       </a:t>
            </a:r>
            <a:r>
              <a:rPr lang="en-GB" sz="4500" b="1" dirty="0"/>
              <a:t>1</a:t>
            </a:r>
            <a:endParaRPr lang="en-GB" sz="4500" dirty="0"/>
          </a:p>
          <a:p>
            <a:pPr marL="0" indent="0">
              <a:buNone/>
            </a:pPr>
            <a:endParaRPr lang="en-GB" sz="4500" dirty="0"/>
          </a:p>
          <a:p>
            <a:pPr marL="0" indent="0">
              <a:buNone/>
            </a:pPr>
            <a:r>
              <a:rPr lang="en-GB" sz="4500" dirty="0"/>
              <a:t>(c)     12 / 200 × 24 / single error in otherwise correct method;</a:t>
            </a:r>
            <a:br>
              <a:rPr lang="en-GB" sz="4500" dirty="0"/>
            </a:br>
            <a:endParaRPr lang="en-GB" sz="4500" dirty="0"/>
          </a:p>
          <a:p>
            <a:pPr marL="0" indent="0">
              <a:buNone/>
            </a:pPr>
            <a:r>
              <a:rPr lang="en-GB" sz="4500" dirty="0"/>
              <a:t>1.44 hours (1 hour 26 min);                                                                                                                  </a:t>
            </a:r>
            <a:r>
              <a:rPr lang="en-GB" sz="4500" b="1" dirty="0"/>
              <a:t>2</a:t>
            </a:r>
            <a:endParaRPr lang="en-GB" sz="4500" dirty="0"/>
          </a:p>
          <a:p>
            <a:pPr marL="0" indent="0" algn="r">
              <a:buNone/>
            </a:pPr>
            <a:r>
              <a:rPr lang="en-GB" sz="4500" b="1" dirty="0"/>
              <a:t>[7]</a:t>
            </a:r>
            <a:endParaRPr lang="en-GB" sz="4500" dirty="0"/>
          </a:p>
          <a:p>
            <a:endParaRPr lang="en-GB" dirty="0"/>
          </a:p>
        </p:txBody>
      </p:sp>
    </p:spTree>
    <p:extLst>
      <p:ext uri="{BB962C8B-B14F-4D97-AF65-F5344CB8AC3E}">
        <p14:creationId xmlns:p14="http://schemas.microsoft.com/office/powerpoint/2010/main" val="42264891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175E1C-6BE1-3845-BD51-8A0492C69D56}"/>
              </a:ext>
            </a:extLst>
          </p:cNvPr>
          <p:cNvSpPr>
            <a:spLocks noGrp="1"/>
          </p:cNvSpPr>
          <p:nvPr>
            <p:ph idx="1"/>
          </p:nvPr>
        </p:nvSpPr>
        <p:spPr>
          <a:xfrm>
            <a:off x="838200" y="407504"/>
            <a:ext cx="10515600" cy="5769459"/>
          </a:xfrm>
        </p:spPr>
        <p:txBody>
          <a:bodyPr>
            <a:normAutofit fontScale="92500" lnSpcReduction="20000"/>
          </a:bodyPr>
          <a:lstStyle/>
          <a:p>
            <a:pPr marL="0" indent="0">
              <a:buNone/>
            </a:pPr>
            <a:r>
              <a:rPr lang="en-GB" b="1" dirty="0"/>
              <a:t>Q2.</a:t>
            </a:r>
            <a:endParaRPr lang="en-GB" dirty="0"/>
          </a:p>
          <a:p>
            <a:pPr marL="0" indent="0">
              <a:buNone/>
            </a:pPr>
            <a:r>
              <a:rPr lang="en-GB" dirty="0"/>
              <a:t>(a)     Centromere;</a:t>
            </a:r>
          </a:p>
          <a:p>
            <a:pPr marL="0" indent="0" algn="r">
              <a:buNone/>
            </a:pPr>
            <a:r>
              <a:rPr lang="en-GB" b="1" dirty="0"/>
              <a:t>1</a:t>
            </a:r>
            <a:endParaRPr lang="en-GB" dirty="0"/>
          </a:p>
          <a:p>
            <a:pPr marL="0" indent="0">
              <a:buNone/>
            </a:pPr>
            <a:r>
              <a:rPr lang="en-GB" dirty="0"/>
              <a:t>(b)     Same size;</a:t>
            </a:r>
          </a:p>
          <a:p>
            <a:pPr marL="0" indent="0">
              <a:buNone/>
            </a:pPr>
            <a:r>
              <a:rPr lang="en-GB" dirty="0"/>
              <a:t>Same shape;</a:t>
            </a:r>
          </a:p>
          <a:p>
            <a:pPr marL="0" indent="0">
              <a:buNone/>
            </a:pPr>
            <a:r>
              <a:rPr lang="en-GB" dirty="0"/>
              <a:t>Same genes;</a:t>
            </a:r>
          </a:p>
          <a:p>
            <a:pPr marL="0" indent="0">
              <a:buNone/>
            </a:pPr>
            <a:r>
              <a:rPr lang="en-GB" dirty="0"/>
              <a:t>In same sequence/locus/loci;</a:t>
            </a:r>
          </a:p>
          <a:p>
            <a:pPr marL="0" indent="0" algn="r">
              <a:buNone/>
            </a:pPr>
            <a:r>
              <a:rPr lang="en-GB" b="1" dirty="0"/>
              <a:t>2 max</a:t>
            </a:r>
            <a:endParaRPr lang="en-GB" dirty="0"/>
          </a:p>
          <a:p>
            <a:pPr marL="0" indent="0">
              <a:buNone/>
            </a:pPr>
            <a:r>
              <a:rPr lang="en-GB" dirty="0"/>
              <a:t>(c)     Chromatids separate;</a:t>
            </a:r>
          </a:p>
          <a:p>
            <a:pPr marL="0" indent="0">
              <a:buNone/>
            </a:pPr>
            <a:r>
              <a:rPr lang="en-GB" dirty="0"/>
              <a:t>(Chromatids) pulled to opposite ends of cell;</a:t>
            </a:r>
          </a:p>
          <a:p>
            <a:pPr marL="0" indent="0">
              <a:buNone/>
            </a:pPr>
            <a:r>
              <a:rPr lang="en-GB" dirty="0"/>
              <a:t>By spindle fibres;</a:t>
            </a:r>
          </a:p>
          <a:p>
            <a:pPr marL="0" indent="0">
              <a:buNone/>
            </a:pPr>
            <a:r>
              <a:rPr lang="en-GB" dirty="0"/>
              <a:t>Become part of new nuclei;</a:t>
            </a:r>
          </a:p>
          <a:p>
            <a:pPr marL="0" indent="0" algn="r">
              <a:buNone/>
            </a:pPr>
            <a:r>
              <a:rPr lang="en-GB" b="1" dirty="0"/>
              <a:t>2 max</a:t>
            </a:r>
            <a:endParaRPr lang="en-GB" dirty="0"/>
          </a:p>
          <a:p>
            <a:pPr marL="0" indent="0" algn="r">
              <a:buNone/>
            </a:pPr>
            <a:r>
              <a:rPr lang="en-GB" b="1" dirty="0"/>
              <a:t>[5]</a:t>
            </a:r>
            <a:endParaRPr lang="en-GB" dirty="0"/>
          </a:p>
          <a:p>
            <a:endParaRPr lang="en-US" dirty="0"/>
          </a:p>
        </p:txBody>
      </p:sp>
    </p:spTree>
    <p:extLst>
      <p:ext uri="{BB962C8B-B14F-4D97-AF65-F5344CB8AC3E}">
        <p14:creationId xmlns:p14="http://schemas.microsoft.com/office/powerpoint/2010/main" val="182669989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0C1E850-BB14-1045-8971-7EBADDD021A2}"/>
              </a:ext>
            </a:extLst>
          </p:cNvPr>
          <p:cNvSpPr>
            <a:spLocks noGrp="1"/>
          </p:cNvSpPr>
          <p:nvPr>
            <p:ph idx="1"/>
          </p:nvPr>
        </p:nvSpPr>
        <p:spPr>
          <a:xfrm>
            <a:off x="838200" y="387626"/>
            <a:ext cx="10515600" cy="5789337"/>
          </a:xfrm>
        </p:spPr>
        <p:txBody>
          <a:bodyPr>
            <a:normAutofit fontScale="70000" lnSpcReduction="20000"/>
          </a:bodyPr>
          <a:lstStyle/>
          <a:p>
            <a:pPr marL="0" indent="0">
              <a:buNone/>
            </a:pPr>
            <a:r>
              <a:rPr lang="en-GB" b="1" dirty="0"/>
              <a:t>Q3.</a:t>
            </a:r>
            <a:endParaRPr lang="en-GB" dirty="0"/>
          </a:p>
          <a:p>
            <a:pPr marL="0" indent="0">
              <a:buNone/>
            </a:pPr>
            <a:r>
              <a:rPr lang="en-GB" dirty="0"/>
              <a:t>(a)     DNA replicated/two DNA strands/molecules;</a:t>
            </a:r>
            <a:br>
              <a:rPr lang="en-GB" dirty="0"/>
            </a:br>
            <a:r>
              <a:rPr lang="en-GB" dirty="0"/>
              <a:t>Coiled/condensed/wound up (to make visible);</a:t>
            </a:r>
            <a:br>
              <a:rPr lang="en-GB" dirty="0"/>
            </a:br>
            <a:r>
              <a:rPr lang="en-GB" dirty="0"/>
              <a:t>Giving/made of (two) chromatids;</a:t>
            </a:r>
            <a:br>
              <a:rPr lang="en-GB" dirty="0"/>
            </a:br>
            <a:r>
              <a:rPr lang="en-GB" dirty="0"/>
              <a:t>Attached at centromere; </a:t>
            </a:r>
            <a:r>
              <a:rPr lang="en-GB" i="1" dirty="0"/>
              <a:t>Accept linear so eukaryote; with histone;</a:t>
            </a:r>
            <a:r>
              <a:rPr lang="en-GB" dirty="0"/>
              <a:t> </a:t>
            </a:r>
            <a:r>
              <a:rPr lang="en-GB" i="1" dirty="0"/>
              <a:t>Accept have become shorter and fatter                                                                                                                                                               </a:t>
            </a:r>
            <a:r>
              <a:rPr lang="en-GB" b="1" dirty="0"/>
              <a:t>2 max</a:t>
            </a:r>
            <a:endParaRPr lang="en-GB" dirty="0"/>
          </a:p>
          <a:p>
            <a:pPr marL="0" indent="0">
              <a:buNone/>
            </a:pPr>
            <a:endParaRPr lang="en-GB" dirty="0"/>
          </a:p>
          <a:p>
            <a:pPr marL="0" indent="0">
              <a:buNone/>
            </a:pPr>
            <a:r>
              <a:rPr lang="en-GB" dirty="0"/>
              <a:t>(b) (</a:t>
            </a:r>
            <a:r>
              <a:rPr lang="en-GB" dirty="0" err="1"/>
              <a:t>i</a:t>
            </a:r>
            <a:r>
              <a:rPr lang="en-GB" dirty="0"/>
              <a:t>) Stage </a:t>
            </a:r>
            <a:r>
              <a:rPr lang="en-GB" b="1" dirty="0"/>
              <a:t>A</a:t>
            </a:r>
            <a:r>
              <a:rPr lang="en-GB" dirty="0"/>
              <a:t>, anaphase/prophase;</a:t>
            </a:r>
            <a:br>
              <a:rPr lang="en-GB" dirty="0"/>
            </a:br>
            <a:r>
              <a:rPr lang="en-GB" dirty="0"/>
              <a:t>Chromatids/chromosomes moving to poles/chromosomes condensed/</a:t>
            </a:r>
            <a:br>
              <a:rPr lang="en-GB" dirty="0"/>
            </a:br>
            <a:r>
              <a:rPr lang="en-GB" dirty="0"/>
              <a:t>coiled/wound up;</a:t>
            </a:r>
          </a:p>
          <a:p>
            <a:pPr marL="0" indent="0">
              <a:buNone/>
            </a:pPr>
            <a:r>
              <a:rPr lang="en-GB" i="1" dirty="0"/>
              <a:t>Points not linked but need correct description with stage in this case. Accept prophase because the image could be interpreted as such    </a:t>
            </a:r>
          </a:p>
          <a:p>
            <a:pPr marL="0" indent="0" algn="r">
              <a:buNone/>
            </a:pPr>
            <a:r>
              <a:rPr lang="en-GB" i="1" dirty="0"/>
              <a:t>                                                                       </a:t>
            </a:r>
            <a:r>
              <a:rPr lang="en-GB" b="1" dirty="0"/>
              <a:t>2</a:t>
            </a:r>
            <a:endParaRPr lang="en-GB" dirty="0"/>
          </a:p>
          <a:p>
            <a:pPr marL="0" indent="0">
              <a:buNone/>
            </a:pPr>
            <a:r>
              <a:rPr lang="en-GB" dirty="0"/>
              <a:t>(ii)     Stage </a:t>
            </a:r>
            <a:r>
              <a:rPr lang="en-GB" b="1" dirty="0"/>
              <a:t>B</a:t>
            </a:r>
            <a:r>
              <a:rPr lang="en-GB" dirty="0"/>
              <a:t>, metaphase;</a:t>
            </a:r>
            <a:br>
              <a:rPr lang="en-GB" dirty="0"/>
            </a:br>
            <a:r>
              <a:rPr lang="en-GB" dirty="0"/>
              <a:t>Chromosomes on equator/attaching to spindle;</a:t>
            </a:r>
          </a:p>
          <a:p>
            <a:pPr marL="0" indent="0">
              <a:buNone/>
            </a:pPr>
            <a:r>
              <a:rPr lang="en-GB" i="1" dirty="0"/>
              <a:t>Points not linked </a:t>
            </a:r>
            <a:br>
              <a:rPr lang="en-GB" i="1" dirty="0"/>
            </a:br>
            <a:r>
              <a:rPr lang="en-GB" i="1" dirty="0"/>
              <a:t>Accept equator of cell </a:t>
            </a:r>
            <a:br>
              <a:rPr lang="en-GB" i="1" dirty="0"/>
            </a:br>
            <a:r>
              <a:rPr lang="en-GB" i="1" dirty="0"/>
              <a:t>Reject centre of cell </a:t>
            </a:r>
            <a:br>
              <a:rPr lang="en-GB" i="1" dirty="0"/>
            </a:br>
            <a:r>
              <a:rPr lang="en-GB" i="1" dirty="0"/>
              <a:t>Accept chromatids for chromosomes                                                                                                                </a:t>
            </a:r>
            <a:r>
              <a:rPr lang="en-GB" b="1" dirty="0"/>
              <a:t>2</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217259346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7F6984-BFB9-4926-A0B8-32FCF9232556}"/>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876D8808-D221-4CE0-907B-370EED3B38FC}"/>
              </a:ext>
            </a:extLst>
          </p:cNvPr>
          <p:cNvSpPr/>
          <p:nvPr/>
        </p:nvSpPr>
        <p:spPr>
          <a:xfrm>
            <a:off x="736039" y="78929"/>
            <a:ext cx="10333579" cy="1477328"/>
          </a:xfrm>
          <a:prstGeom prst="rect">
            <a:avLst/>
          </a:prstGeom>
        </p:spPr>
        <p:txBody>
          <a:bodyPr wrap="square">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the different outcomes of meiosis.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Complete diagrams showing the chromosome content of cells after the first and second meiotic division, when given the chromosome content of the parent cell.</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where meiosis and mitosis occurs when given information about an unfamiliar life cycle</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7E3019FB-008B-4B59-8C4C-0094ADCFC7BE}"/>
              </a:ext>
            </a:extLst>
          </p:cNvPr>
          <p:cNvSpPr/>
          <p:nvPr/>
        </p:nvSpPr>
        <p:spPr>
          <a:xfrm>
            <a:off x="736040" y="176211"/>
            <a:ext cx="10617760" cy="1329859"/>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122816894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u="sng" dirty="0"/>
              <a:t>Meiosis</a:t>
            </a:r>
          </a:p>
        </p:txBody>
      </p:sp>
      <p:sp>
        <p:nvSpPr>
          <p:cNvPr id="3" name="Content Placeholder 2"/>
          <p:cNvSpPr>
            <a:spLocks noGrp="1"/>
          </p:cNvSpPr>
          <p:nvPr>
            <p:ph idx="1"/>
          </p:nvPr>
        </p:nvSpPr>
        <p:spPr>
          <a:xfrm>
            <a:off x="540660" y="1450891"/>
            <a:ext cx="10515600" cy="4351338"/>
          </a:xfrm>
        </p:spPr>
        <p:txBody>
          <a:bodyPr>
            <a:normAutofit/>
          </a:bodyPr>
          <a:lstStyle/>
          <a:p>
            <a:pPr marL="0" indent="0">
              <a:buNone/>
            </a:pPr>
            <a:r>
              <a:rPr lang="en-GB" sz="2400" dirty="0"/>
              <a:t>Definition:</a:t>
            </a:r>
          </a:p>
          <a:p>
            <a:pPr marL="0" indent="0">
              <a:buNone/>
            </a:pPr>
            <a:r>
              <a:rPr lang="en-GB" sz="2400" dirty="0">
                <a:solidFill>
                  <a:srgbClr val="7030A0"/>
                </a:solidFill>
              </a:rPr>
              <a:t>Production of four daughter cells that have half the number of chromosomes as the parent cell. </a:t>
            </a:r>
            <a:endParaRPr lang="en-GB" sz="2400" dirty="0"/>
          </a:p>
          <a:p>
            <a:pPr marL="0" indent="0">
              <a:buNone/>
            </a:pPr>
            <a:r>
              <a:rPr lang="en-GB" sz="2400" dirty="0"/>
              <a:t>What type of cells undergo mitosis?</a:t>
            </a:r>
          </a:p>
          <a:p>
            <a:pPr marL="0" indent="0">
              <a:buNone/>
            </a:pPr>
            <a:r>
              <a:rPr lang="en-GB" sz="2400" dirty="0">
                <a:solidFill>
                  <a:srgbClr val="7030A0"/>
                </a:solidFill>
              </a:rPr>
              <a:t>Sex cells (gametes)</a:t>
            </a:r>
          </a:p>
        </p:txBody>
      </p:sp>
      <p:sp>
        <p:nvSpPr>
          <p:cNvPr id="39" name="Oval 5"/>
          <p:cNvSpPr>
            <a:spLocks noChangeArrowheads="1"/>
          </p:cNvSpPr>
          <p:nvPr/>
        </p:nvSpPr>
        <p:spPr bwMode="auto">
          <a:xfrm>
            <a:off x="2279576" y="439855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40" name="Group 6"/>
          <p:cNvGrpSpPr>
            <a:grpSpLocks/>
          </p:cNvGrpSpPr>
          <p:nvPr/>
        </p:nvGrpSpPr>
        <p:grpSpPr bwMode="auto">
          <a:xfrm rot="5207639">
            <a:off x="2874707" y="4396494"/>
            <a:ext cx="164108" cy="960568"/>
            <a:chOff x="2517" y="1752"/>
            <a:chExt cx="227" cy="1064"/>
          </a:xfrm>
        </p:grpSpPr>
        <p:sp>
          <p:nvSpPr>
            <p:cNvPr id="4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4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52" name="Group 6"/>
          <p:cNvGrpSpPr>
            <a:grpSpLocks/>
          </p:cNvGrpSpPr>
          <p:nvPr/>
        </p:nvGrpSpPr>
        <p:grpSpPr bwMode="auto">
          <a:xfrm rot="5207639">
            <a:off x="2904534" y="4712137"/>
            <a:ext cx="164108" cy="960568"/>
            <a:chOff x="2517" y="1752"/>
            <a:chExt cx="227" cy="1064"/>
          </a:xfrm>
        </p:grpSpPr>
        <p:sp>
          <p:nvSpPr>
            <p:cNvPr id="53"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4"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5"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6"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57"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58" name="Oval 5"/>
          <p:cNvSpPr>
            <a:spLocks noChangeArrowheads="1"/>
          </p:cNvSpPr>
          <p:nvPr/>
        </p:nvSpPr>
        <p:spPr bwMode="auto">
          <a:xfrm>
            <a:off x="4295800" y="3789041"/>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59" name="Oval 5"/>
          <p:cNvSpPr>
            <a:spLocks noChangeArrowheads="1"/>
          </p:cNvSpPr>
          <p:nvPr/>
        </p:nvSpPr>
        <p:spPr bwMode="auto">
          <a:xfrm>
            <a:off x="4295800" y="5260598"/>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60" name="Group 6"/>
          <p:cNvGrpSpPr>
            <a:grpSpLocks/>
          </p:cNvGrpSpPr>
          <p:nvPr/>
        </p:nvGrpSpPr>
        <p:grpSpPr bwMode="auto">
          <a:xfrm rot="5207639">
            <a:off x="4920757" y="3996929"/>
            <a:ext cx="164108" cy="960568"/>
            <a:chOff x="2517" y="1752"/>
            <a:chExt cx="227" cy="1064"/>
          </a:xfrm>
        </p:grpSpPr>
        <p:sp>
          <p:nvSpPr>
            <p:cNvPr id="61"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2"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3"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4"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5"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66" name="Group 6"/>
          <p:cNvGrpSpPr>
            <a:grpSpLocks/>
          </p:cNvGrpSpPr>
          <p:nvPr/>
        </p:nvGrpSpPr>
        <p:grpSpPr bwMode="auto">
          <a:xfrm rot="5207639">
            <a:off x="4945912" y="5468486"/>
            <a:ext cx="164108" cy="960568"/>
            <a:chOff x="2517" y="1752"/>
            <a:chExt cx="227" cy="1064"/>
          </a:xfrm>
        </p:grpSpPr>
        <p:sp>
          <p:nvSpPr>
            <p:cNvPr id="67" name="AutoShape 7"/>
            <p:cNvSpPr>
              <a:spLocks noChangeArrowheads="1"/>
            </p:cNvSpPr>
            <p:nvPr/>
          </p:nvSpPr>
          <p:spPr bwMode="auto">
            <a:xfrm>
              <a:off x="2517" y="1752"/>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8" name="AutoShape 8"/>
            <p:cNvSpPr>
              <a:spLocks noChangeArrowheads="1"/>
            </p:cNvSpPr>
            <p:nvPr/>
          </p:nvSpPr>
          <p:spPr bwMode="auto">
            <a:xfrm>
              <a:off x="2517" y="2314"/>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69" name="AutoShape 9"/>
            <p:cNvSpPr>
              <a:spLocks noChangeArrowheads="1"/>
            </p:cNvSpPr>
            <p:nvPr/>
          </p:nvSpPr>
          <p:spPr bwMode="auto">
            <a:xfrm>
              <a:off x="2653" y="1755"/>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0" name="AutoShape 10"/>
            <p:cNvSpPr>
              <a:spLocks noChangeArrowheads="1"/>
            </p:cNvSpPr>
            <p:nvPr/>
          </p:nvSpPr>
          <p:spPr bwMode="auto">
            <a:xfrm>
              <a:off x="2653" y="2317"/>
              <a:ext cx="91" cy="499"/>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1" name="Oval 11"/>
            <p:cNvSpPr>
              <a:spLocks noChangeArrowheads="1"/>
            </p:cNvSpPr>
            <p:nvPr/>
          </p:nvSpPr>
          <p:spPr bwMode="auto">
            <a:xfrm>
              <a:off x="2562" y="2205"/>
              <a:ext cx="136" cy="136"/>
            </a:xfrm>
            <a:prstGeom prst="ellipse">
              <a:avLst/>
            </a:prstGeom>
            <a:solidFill>
              <a:schemeClr val="accent1"/>
            </a:solidFill>
            <a:ln w="9525">
              <a:solidFill>
                <a:schemeClr val="tx1"/>
              </a:solidFill>
              <a:round/>
              <a:headEnd/>
              <a:tailEnd/>
            </a:ln>
          </p:spPr>
          <p:txBody>
            <a:bodyPr wrap="none" anchor="ctr"/>
            <a:lstStyle/>
            <a:p>
              <a:endParaRPr lang="en-US"/>
            </a:p>
          </p:txBody>
        </p:sp>
      </p:grpSp>
      <p:sp>
        <p:nvSpPr>
          <p:cNvPr id="72" name="Oval 5"/>
          <p:cNvSpPr>
            <a:spLocks noChangeArrowheads="1"/>
          </p:cNvSpPr>
          <p:nvPr/>
        </p:nvSpPr>
        <p:spPr bwMode="auto">
          <a:xfrm>
            <a:off x="6744072" y="3612079"/>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3" name="Oval 5"/>
          <p:cNvSpPr>
            <a:spLocks noChangeArrowheads="1"/>
          </p:cNvSpPr>
          <p:nvPr/>
        </p:nvSpPr>
        <p:spPr bwMode="auto">
          <a:xfrm>
            <a:off x="6744072" y="5083636"/>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4" name="Oval 5"/>
          <p:cNvSpPr>
            <a:spLocks noChangeArrowheads="1"/>
          </p:cNvSpPr>
          <p:nvPr/>
        </p:nvSpPr>
        <p:spPr bwMode="auto">
          <a:xfrm>
            <a:off x="8310496" y="3615175"/>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sp>
        <p:nvSpPr>
          <p:cNvPr id="75" name="Oval 5"/>
          <p:cNvSpPr>
            <a:spLocks noChangeArrowheads="1"/>
          </p:cNvSpPr>
          <p:nvPr/>
        </p:nvSpPr>
        <p:spPr bwMode="auto">
          <a:xfrm>
            <a:off x="8310496" y="5086732"/>
            <a:ext cx="1414024" cy="1376349"/>
          </a:xfrm>
          <a:prstGeom prst="ellipse">
            <a:avLst/>
          </a:prstGeom>
          <a:solidFill>
            <a:srgbClr val="FFCC99"/>
          </a:solidFill>
          <a:ln w="38100">
            <a:solidFill>
              <a:schemeClr val="tx1"/>
            </a:solidFill>
            <a:round/>
            <a:headEnd/>
            <a:tailEnd/>
          </a:ln>
        </p:spPr>
        <p:txBody>
          <a:bodyPr wrap="none" anchor="ctr"/>
          <a:lstStyle/>
          <a:p>
            <a:endParaRPr lang="en-US"/>
          </a:p>
        </p:txBody>
      </p:sp>
      <p:grpSp>
        <p:nvGrpSpPr>
          <p:cNvPr id="76" name="Group 91"/>
          <p:cNvGrpSpPr>
            <a:grpSpLocks/>
          </p:cNvGrpSpPr>
          <p:nvPr/>
        </p:nvGrpSpPr>
        <p:grpSpPr bwMode="auto">
          <a:xfrm>
            <a:off x="6972689" y="4164050"/>
            <a:ext cx="956790" cy="139299"/>
            <a:chOff x="1338" y="3372"/>
            <a:chExt cx="823" cy="61"/>
          </a:xfrm>
        </p:grpSpPr>
        <p:sp>
          <p:nvSpPr>
            <p:cNvPr id="77"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8"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79"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0" name="Group 91"/>
          <p:cNvGrpSpPr>
            <a:grpSpLocks/>
          </p:cNvGrpSpPr>
          <p:nvPr/>
        </p:nvGrpSpPr>
        <p:grpSpPr bwMode="auto">
          <a:xfrm>
            <a:off x="8539113" y="4205224"/>
            <a:ext cx="956790" cy="139299"/>
            <a:chOff x="1338" y="3372"/>
            <a:chExt cx="823" cy="61"/>
          </a:xfrm>
        </p:grpSpPr>
        <p:sp>
          <p:nvSpPr>
            <p:cNvPr id="81"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2"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3"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4" name="Group 91"/>
          <p:cNvGrpSpPr>
            <a:grpSpLocks/>
          </p:cNvGrpSpPr>
          <p:nvPr/>
        </p:nvGrpSpPr>
        <p:grpSpPr bwMode="auto">
          <a:xfrm>
            <a:off x="8537167" y="5700313"/>
            <a:ext cx="956790" cy="139299"/>
            <a:chOff x="1338" y="3372"/>
            <a:chExt cx="823" cy="61"/>
          </a:xfrm>
        </p:grpSpPr>
        <p:sp>
          <p:nvSpPr>
            <p:cNvPr id="85"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6"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87"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grpSp>
        <p:nvGrpSpPr>
          <p:cNvPr id="88" name="Group 91"/>
          <p:cNvGrpSpPr>
            <a:grpSpLocks/>
          </p:cNvGrpSpPr>
          <p:nvPr/>
        </p:nvGrpSpPr>
        <p:grpSpPr bwMode="auto">
          <a:xfrm>
            <a:off x="6947315" y="5694718"/>
            <a:ext cx="956790" cy="139299"/>
            <a:chOff x="1338" y="3372"/>
            <a:chExt cx="823" cy="61"/>
          </a:xfrm>
        </p:grpSpPr>
        <p:sp>
          <p:nvSpPr>
            <p:cNvPr id="89" name="AutoShape 92"/>
            <p:cNvSpPr>
              <a:spLocks noChangeArrowheads="1"/>
            </p:cNvSpPr>
            <p:nvPr/>
          </p:nvSpPr>
          <p:spPr bwMode="auto">
            <a:xfrm rot="5207639">
              <a:off x="1950" y="3196"/>
              <a:ext cx="36" cy="387"/>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0" name="AutoShape 93"/>
            <p:cNvSpPr>
              <a:spLocks noChangeArrowheads="1"/>
            </p:cNvSpPr>
            <p:nvPr/>
          </p:nvSpPr>
          <p:spPr bwMode="auto">
            <a:xfrm rot="5207639">
              <a:off x="1514" y="3221"/>
              <a:ext cx="36" cy="388"/>
            </a:xfrm>
            <a:prstGeom prst="roundRect">
              <a:avLst>
                <a:gd name="adj" fmla="val 16667"/>
              </a:avLst>
            </a:prstGeom>
            <a:solidFill>
              <a:schemeClr val="accent2"/>
            </a:solidFill>
            <a:ln w="9525">
              <a:solidFill>
                <a:schemeClr val="tx1"/>
              </a:solidFill>
              <a:round/>
              <a:headEnd/>
              <a:tailEnd/>
            </a:ln>
          </p:spPr>
          <p:txBody>
            <a:bodyPr wrap="none" anchor="ctr"/>
            <a:lstStyle/>
            <a:p>
              <a:endParaRPr lang="en-US"/>
            </a:p>
          </p:txBody>
        </p:sp>
        <p:sp>
          <p:nvSpPr>
            <p:cNvPr id="91" name="Oval 94"/>
            <p:cNvSpPr>
              <a:spLocks noChangeArrowheads="1"/>
            </p:cNvSpPr>
            <p:nvPr/>
          </p:nvSpPr>
          <p:spPr bwMode="auto">
            <a:xfrm rot="5207639">
              <a:off x="1730" y="3347"/>
              <a:ext cx="55" cy="105"/>
            </a:xfrm>
            <a:prstGeom prst="ellipse">
              <a:avLst/>
            </a:prstGeom>
            <a:solidFill>
              <a:schemeClr val="accent1"/>
            </a:solidFill>
            <a:ln w="9525">
              <a:solidFill>
                <a:schemeClr val="tx1"/>
              </a:solidFill>
              <a:round/>
              <a:headEnd/>
              <a:tailEnd/>
            </a:ln>
          </p:spPr>
          <p:txBody>
            <a:bodyPr wrap="none" anchor="ctr"/>
            <a:lstStyle/>
            <a:p>
              <a:endParaRPr lang="en-US"/>
            </a:p>
          </p:txBody>
        </p:sp>
      </p:grpSp>
      <p:cxnSp>
        <p:nvCxnSpPr>
          <p:cNvPr id="93" name="Straight Arrow Connector 92"/>
          <p:cNvCxnSpPr/>
          <p:nvPr/>
        </p:nvCxnSpPr>
        <p:spPr>
          <a:xfrm flipV="1">
            <a:off x="3791744" y="4796367"/>
            <a:ext cx="504056" cy="132012"/>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5" name="Straight Arrow Connector 94"/>
          <p:cNvCxnSpPr/>
          <p:nvPr/>
        </p:nvCxnSpPr>
        <p:spPr>
          <a:xfrm>
            <a:off x="3791744" y="5276334"/>
            <a:ext cx="504056" cy="16889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7" name="Straight Arrow Connector 96"/>
          <p:cNvCxnSpPr/>
          <p:nvPr/>
        </p:nvCxnSpPr>
        <p:spPr>
          <a:xfrm>
            <a:off x="5798460" y="5879401"/>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99" name="Straight Arrow Connector 98"/>
          <p:cNvCxnSpPr/>
          <p:nvPr/>
        </p:nvCxnSpPr>
        <p:spPr>
          <a:xfrm>
            <a:off x="5833947" y="4491427"/>
            <a:ext cx="859660" cy="79839"/>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0" name="Straight Arrow Connector 99"/>
          <p:cNvCxnSpPr/>
          <p:nvPr/>
        </p:nvCxnSpPr>
        <p:spPr>
          <a:xfrm flipV="1">
            <a:off x="5856526" y="4201908"/>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2" name="Straight Arrow Connector 101"/>
          <p:cNvCxnSpPr/>
          <p:nvPr/>
        </p:nvCxnSpPr>
        <p:spPr>
          <a:xfrm flipV="1">
            <a:off x="5798461" y="5562431"/>
            <a:ext cx="743531" cy="155165"/>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34814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arn(inVertic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6" presetClass="entr" presetSubtype="21" fill="hold" nodeType="click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barn(inVertical)">
                                      <p:cBhvr>
                                        <p:cTn id="16" dur="500"/>
                                        <p:tgtEl>
                                          <p:spTgt spid="3">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9"/>
                                        </p:tgtEl>
                                        <p:attrNameLst>
                                          <p:attrName>style.visibility</p:attrName>
                                        </p:attrNameLst>
                                      </p:cBhvr>
                                      <p:to>
                                        <p:strVal val="visible"/>
                                      </p:to>
                                    </p:set>
                                    <p:animEffect transition="in" filter="fade">
                                      <p:cBhvr>
                                        <p:cTn id="25" dur="500"/>
                                        <p:tgtEl>
                                          <p:spTgt spid="39"/>
                                        </p:tgtEl>
                                      </p:cBhvr>
                                    </p:animEffect>
                                  </p:childTnLst>
                                </p:cTn>
                              </p:par>
                              <p:par>
                                <p:cTn id="26" presetID="10" presetClass="entr" presetSubtype="0" fill="hold" nodeType="withEffect">
                                  <p:stCondLst>
                                    <p:cond delay="0"/>
                                  </p:stCondLst>
                                  <p:childTnLst>
                                    <p:set>
                                      <p:cBhvr>
                                        <p:cTn id="27" dur="1" fill="hold">
                                          <p:stCondLst>
                                            <p:cond delay="0"/>
                                          </p:stCondLst>
                                        </p:cTn>
                                        <p:tgtEl>
                                          <p:spTgt spid="40"/>
                                        </p:tgtEl>
                                        <p:attrNameLst>
                                          <p:attrName>style.visibility</p:attrName>
                                        </p:attrNameLst>
                                      </p:cBhvr>
                                      <p:to>
                                        <p:strVal val="visible"/>
                                      </p:to>
                                    </p:set>
                                    <p:animEffect transition="in" filter="fade">
                                      <p:cBhvr>
                                        <p:cTn id="28" dur="500"/>
                                        <p:tgtEl>
                                          <p:spTgt spid="40"/>
                                        </p:tgtEl>
                                      </p:cBhvr>
                                    </p:animEffect>
                                  </p:childTnLst>
                                </p:cTn>
                              </p:par>
                              <p:par>
                                <p:cTn id="29" presetID="10" presetClass="entr" presetSubtype="0" fill="hold" nodeType="withEffect">
                                  <p:stCondLst>
                                    <p:cond delay="0"/>
                                  </p:stCondLst>
                                  <p:childTnLst>
                                    <p:set>
                                      <p:cBhvr>
                                        <p:cTn id="30" dur="1" fill="hold">
                                          <p:stCondLst>
                                            <p:cond delay="0"/>
                                          </p:stCondLst>
                                        </p:cTn>
                                        <p:tgtEl>
                                          <p:spTgt spid="52"/>
                                        </p:tgtEl>
                                        <p:attrNameLst>
                                          <p:attrName>style.visibility</p:attrName>
                                        </p:attrNameLst>
                                      </p:cBhvr>
                                      <p:to>
                                        <p:strVal val="visible"/>
                                      </p:to>
                                    </p:set>
                                    <p:animEffect transition="in" filter="fade">
                                      <p:cBhvr>
                                        <p:cTn id="31" dur="500"/>
                                        <p:tgtEl>
                                          <p:spTgt spid="52"/>
                                        </p:tgtEl>
                                      </p:cBhvr>
                                    </p:animEffect>
                                  </p:childTnLst>
                                </p:cTn>
                              </p:par>
                              <p:par>
                                <p:cTn id="32" presetID="10" presetClass="entr" presetSubtype="0" fill="hold" nodeType="withEffect">
                                  <p:stCondLst>
                                    <p:cond delay="0"/>
                                  </p:stCondLst>
                                  <p:childTnLst>
                                    <p:set>
                                      <p:cBhvr>
                                        <p:cTn id="33" dur="1" fill="hold">
                                          <p:stCondLst>
                                            <p:cond delay="0"/>
                                          </p:stCondLst>
                                        </p:cTn>
                                        <p:tgtEl>
                                          <p:spTgt spid="93"/>
                                        </p:tgtEl>
                                        <p:attrNameLst>
                                          <p:attrName>style.visibility</p:attrName>
                                        </p:attrNameLst>
                                      </p:cBhvr>
                                      <p:to>
                                        <p:strVal val="visible"/>
                                      </p:to>
                                    </p:set>
                                    <p:animEffect transition="in" filter="fade">
                                      <p:cBhvr>
                                        <p:cTn id="34" dur="500"/>
                                        <p:tgtEl>
                                          <p:spTgt spid="93"/>
                                        </p:tgtEl>
                                      </p:cBhvr>
                                    </p:animEffect>
                                  </p:childTnLst>
                                </p:cTn>
                              </p:par>
                              <p:par>
                                <p:cTn id="35" presetID="10" presetClass="entr" presetSubtype="0" fill="hold" nodeType="withEffect">
                                  <p:stCondLst>
                                    <p:cond delay="0"/>
                                  </p:stCondLst>
                                  <p:childTnLst>
                                    <p:set>
                                      <p:cBhvr>
                                        <p:cTn id="36" dur="1" fill="hold">
                                          <p:stCondLst>
                                            <p:cond delay="0"/>
                                          </p:stCondLst>
                                        </p:cTn>
                                        <p:tgtEl>
                                          <p:spTgt spid="95"/>
                                        </p:tgtEl>
                                        <p:attrNameLst>
                                          <p:attrName>style.visibility</p:attrName>
                                        </p:attrNameLst>
                                      </p:cBhvr>
                                      <p:to>
                                        <p:strVal val="visible"/>
                                      </p:to>
                                    </p:set>
                                    <p:animEffect transition="in" filter="fade">
                                      <p:cBhvr>
                                        <p:cTn id="37" dur="500"/>
                                        <p:tgtEl>
                                          <p:spTgt spid="9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8"/>
                                        </p:tgtEl>
                                        <p:attrNameLst>
                                          <p:attrName>style.visibility</p:attrName>
                                        </p:attrNameLst>
                                      </p:cBhvr>
                                      <p:to>
                                        <p:strVal val="visible"/>
                                      </p:to>
                                    </p:set>
                                    <p:animEffect transition="in" filter="fade">
                                      <p:cBhvr>
                                        <p:cTn id="42" dur="500"/>
                                        <p:tgtEl>
                                          <p:spTgt spid="58"/>
                                        </p:tgtEl>
                                      </p:cBhvr>
                                    </p:animEffect>
                                  </p:childTnLst>
                                </p:cTn>
                              </p:par>
                              <p:par>
                                <p:cTn id="43" presetID="10" presetClass="entr" presetSubtype="0" fill="hold" nodeType="with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fade">
                                      <p:cBhvr>
                                        <p:cTn id="45" dur="500"/>
                                        <p:tgtEl>
                                          <p:spTgt spid="60"/>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59"/>
                                        </p:tgtEl>
                                        <p:attrNameLst>
                                          <p:attrName>style.visibility</p:attrName>
                                        </p:attrNameLst>
                                      </p:cBhvr>
                                      <p:to>
                                        <p:strVal val="visible"/>
                                      </p:to>
                                    </p:set>
                                    <p:animEffect transition="in" filter="fade">
                                      <p:cBhvr>
                                        <p:cTn id="48" dur="500"/>
                                        <p:tgtEl>
                                          <p:spTgt spid="59"/>
                                        </p:tgtEl>
                                      </p:cBhvr>
                                    </p:animEffect>
                                  </p:childTnLst>
                                </p:cTn>
                              </p:par>
                              <p:par>
                                <p:cTn id="49" presetID="10" presetClass="entr" presetSubtype="0" fill="hold" nodeType="withEffect">
                                  <p:stCondLst>
                                    <p:cond delay="0"/>
                                  </p:stCondLst>
                                  <p:childTnLst>
                                    <p:set>
                                      <p:cBhvr>
                                        <p:cTn id="50" dur="1" fill="hold">
                                          <p:stCondLst>
                                            <p:cond delay="0"/>
                                          </p:stCondLst>
                                        </p:cTn>
                                        <p:tgtEl>
                                          <p:spTgt spid="66"/>
                                        </p:tgtEl>
                                        <p:attrNameLst>
                                          <p:attrName>style.visibility</p:attrName>
                                        </p:attrNameLst>
                                      </p:cBhvr>
                                      <p:to>
                                        <p:strVal val="visible"/>
                                      </p:to>
                                    </p:set>
                                    <p:animEffect transition="in" filter="fade">
                                      <p:cBhvr>
                                        <p:cTn id="51" dur="500"/>
                                        <p:tgtEl>
                                          <p:spTgt spid="66"/>
                                        </p:tgtEl>
                                      </p:cBhvr>
                                    </p:animEffect>
                                  </p:childTnLst>
                                </p:cTn>
                              </p:par>
                              <p:par>
                                <p:cTn id="52" presetID="10" presetClass="entr" presetSubtype="0" fill="hold" nodeType="withEffect">
                                  <p:stCondLst>
                                    <p:cond delay="0"/>
                                  </p:stCondLst>
                                  <p:childTnLst>
                                    <p:set>
                                      <p:cBhvr>
                                        <p:cTn id="53" dur="1" fill="hold">
                                          <p:stCondLst>
                                            <p:cond delay="0"/>
                                          </p:stCondLst>
                                        </p:cTn>
                                        <p:tgtEl>
                                          <p:spTgt spid="100"/>
                                        </p:tgtEl>
                                        <p:attrNameLst>
                                          <p:attrName>style.visibility</p:attrName>
                                        </p:attrNameLst>
                                      </p:cBhvr>
                                      <p:to>
                                        <p:strVal val="visible"/>
                                      </p:to>
                                    </p:set>
                                    <p:animEffect transition="in" filter="fade">
                                      <p:cBhvr>
                                        <p:cTn id="54" dur="500"/>
                                        <p:tgtEl>
                                          <p:spTgt spid="100"/>
                                        </p:tgtEl>
                                      </p:cBhvr>
                                    </p:animEffect>
                                  </p:childTnLst>
                                </p:cTn>
                              </p:par>
                              <p:par>
                                <p:cTn id="55" presetID="10" presetClass="entr" presetSubtype="0" fill="hold" nodeType="withEffect">
                                  <p:stCondLst>
                                    <p:cond delay="0"/>
                                  </p:stCondLst>
                                  <p:childTnLst>
                                    <p:set>
                                      <p:cBhvr>
                                        <p:cTn id="56" dur="1" fill="hold">
                                          <p:stCondLst>
                                            <p:cond delay="0"/>
                                          </p:stCondLst>
                                        </p:cTn>
                                        <p:tgtEl>
                                          <p:spTgt spid="99"/>
                                        </p:tgtEl>
                                        <p:attrNameLst>
                                          <p:attrName>style.visibility</p:attrName>
                                        </p:attrNameLst>
                                      </p:cBhvr>
                                      <p:to>
                                        <p:strVal val="visible"/>
                                      </p:to>
                                    </p:set>
                                    <p:animEffect transition="in" filter="fade">
                                      <p:cBhvr>
                                        <p:cTn id="57" dur="500"/>
                                        <p:tgtEl>
                                          <p:spTgt spid="99"/>
                                        </p:tgtEl>
                                      </p:cBhvr>
                                    </p:animEffect>
                                  </p:childTnLst>
                                </p:cTn>
                              </p:par>
                              <p:par>
                                <p:cTn id="58" presetID="10" presetClass="entr" presetSubtype="0" fill="hold" nodeType="withEffect">
                                  <p:stCondLst>
                                    <p:cond delay="0"/>
                                  </p:stCondLst>
                                  <p:childTnLst>
                                    <p:set>
                                      <p:cBhvr>
                                        <p:cTn id="59" dur="1" fill="hold">
                                          <p:stCondLst>
                                            <p:cond delay="0"/>
                                          </p:stCondLst>
                                        </p:cTn>
                                        <p:tgtEl>
                                          <p:spTgt spid="102"/>
                                        </p:tgtEl>
                                        <p:attrNameLst>
                                          <p:attrName>style.visibility</p:attrName>
                                        </p:attrNameLst>
                                      </p:cBhvr>
                                      <p:to>
                                        <p:strVal val="visible"/>
                                      </p:to>
                                    </p:set>
                                    <p:animEffect transition="in" filter="fade">
                                      <p:cBhvr>
                                        <p:cTn id="60" dur="500"/>
                                        <p:tgtEl>
                                          <p:spTgt spid="102"/>
                                        </p:tgtEl>
                                      </p:cBhvr>
                                    </p:animEffect>
                                  </p:childTnLst>
                                </p:cTn>
                              </p:par>
                              <p:par>
                                <p:cTn id="61" presetID="10" presetClass="entr" presetSubtype="0" fill="hold" nodeType="withEffect">
                                  <p:stCondLst>
                                    <p:cond delay="0"/>
                                  </p:stCondLst>
                                  <p:childTnLst>
                                    <p:set>
                                      <p:cBhvr>
                                        <p:cTn id="62" dur="1" fill="hold">
                                          <p:stCondLst>
                                            <p:cond delay="0"/>
                                          </p:stCondLst>
                                        </p:cTn>
                                        <p:tgtEl>
                                          <p:spTgt spid="97"/>
                                        </p:tgtEl>
                                        <p:attrNameLst>
                                          <p:attrName>style.visibility</p:attrName>
                                        </p:attrNameLst>
                                      </p:cBhvr>
                                      <p:to>
                                        <p:strVal val="visible"/>
                                      </p:to>
                                    </p:set>
                                    <p:animEffect transition="in" filter="fade">
                                      <p:cBhvr>
                                        <p:cTn id="63" dur="500"/>
                                        <p:tgtEl>
                                          <p:spTgt spid="97"/>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72"/>
                                        </p:tgtEl>
                                        <p:attrNameLst>
                                          <p:attrName>style.visibility</p:attrName>
                                        </p:attrNameLst>
                                      </p:cBhvr>
                                      <p:to>
                                        <p:strVal val="visible"/>
                                      </p:to>
                                    </p:set>
                                    <p:animEffect transition="in" filter="fade">
                                      <p:cBhvr>
                                        <p:cTn id="66" dur="500"/>
                                        <p:tgtEl>
                                          <p:spTgt spid="7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73"/>
                                        </p:tgtEl>
                                        <p:attrNameLst>
                                          <p:attrName>style.visibility</p:attrName>
                                        </p:attrNameLst>
                                      </p:cBhvr>
                                      <p:to>
                                        <p:strVal val="visible"/>
                                      </p:to>
                                    </p:set>
                                    <p:animEffect transition="in" filter="fade">
                                      <p:cBhvr>
                                        <p:cTn id="69" dur="500"/>
                                        <p:tgtEl>
                                          <p:spTgt spid="73"/>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74"/>
                                        </p:tgtEl>
                                        <p:attrNameLst>
                                          <p:attrName>style.visibility</p:attrName>
                                        </p:attrNameLst>
                                      </p:cBhvr>
                                      <p:to>
                                        <p:strVal val="visible"/>
                                      </p:to>
                                    </p:set>
                                    <p:animEffect transition="in" filter="fade">
                                      <p:cBhvr>
                                        <p:cTn id="72" dur="500"/>
                                        <p:tgtEl>
                                          <p:spTgt spid="7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75"/>
                                        </p:tgtEl>
                                        <p:attrNameLst>
                                          <p:attrName>style.visibility</p:attrName>
                                        </p:attrNameLst>
                                      </p:cBhvr>
                                      <p:to>
                                        <p:strVal val="visible"/>
                                      </p:to>
                                    </p:set>
                                    <p:animEffect transition="in" filter="fade">
                                      <p:cBhvr>
                                        <p:cTn id="75" dur="500"/>
                                        <p:tgtEl>
                                          <p:spTgt spid="75"/>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76"/>
                                        </p:tgtEl>
                                        <p:attrNameLst>
                                          <p:attrName>style.visibility</p:attrName>
                                        </p:attrNameLst>
                                      </p:cBhvr>
                                      <p:to>
                                        <p:strVal val="visible"/>
                                      </p:to>
                                    </p:set>
                                    <p:animEffect transition="in" filter="fade">
                                      <p:cBhvr>
                                        <p:cTn id="80" dur="500"/>
                                        <p:tgtEl>
                                          <p:spTgt spid="76"/>
                                        </p:tgtEl>
                                      </p:cBhvr>
                                    </p:animEffect>
                                  </p:childTnLst>
                                </p:cTn>
                              </p:par>
                              <p:par>
                                <p:cTn id="81" presetID="10" presetClass="entr" presetSubtype="0" fill="hold" nodeType="withEffect">
                                  <p:stCondLst>
                                    <p:cond delay="0"/>
                                  </p:stCondLst>
                                  <p:childTnLst>
                                    <p:set>
                                      <p:cBhvr>
                                        <p:cTn id="82" dur="1" fill="hold">
                                          <p:stCondLst>
                                            <p:cond delay="0"/>
                                          </p:stCondLst>
                                        </p:cTn>
                                        <p:tgtEl>
                                          <p:spTgt spid="80"/>
                                        </p:tgtEl>
                                        <p:attrNameLst>
                                          <p:attrName>style.visibility</p:attrName>
                                        </p:attrNameLst>
                                      </p:cBhvr>
                                      <p:to>
                                        <p:strVal val="visible"/>
                                      </p:to>
                                    </p:set>
                                    <p:animEffect transition="in" filter="fade">
                                      <p:cBhvr>
                                        <p:cTn id="83" dur="500"/>
                                        <p:tgtEl>
                                          <p:spTgt spid="80"/>
                                        </p:tgtEl>
                                      </p:cBhvr>
                                    </p:animEffect>
                                  </p:childTnLst>
                                </p:cTn>
                              </p:par>
                              <p:par>
                                <p:cTn id="84" presetID="10" presetClass="entr" presetSubtype="0" fill="hold" nodeType="withEffect">
                                  <p:stCondLst>
                                    <p:cond delay="0"/>
                                  </p:stCondLst>
                                  <p:childTnLst>
                                    <p:set>
                                      <p:cBhvr>
                                        <p:cTn id="85" dur="1" fill="hold">
                                          <p:stCondLst>
                                            <p:cond delay="0"/>
                                          </p:stCondLst>
                                        </p:cTn>
                                        <p:tgtEl>
                                          <p:spTgt spid="84"/>
                                        </p:tgtEl>
                                        <p:attrNameLst>
                                          <p:attrName>style.visibility</p:attrName>
                                        </p:attrNameLst>
                                      </p:cBhvr>
                                      <p:to>
                                        <p:strVal val="visible"/>
                                      </p:to>
                                    </p:set>
                                    <p:animEffect transition="in" filter="fade">
                                      <p:cBhvr>
                                        <p:cTn id="86" dur="500"/>
                                        <p:tgtEl>
                                          <p:spTgt spid="84"/>
                                        </p:tgtEl>
                                      </p:cBhvr>
                                    </p:animEffect>
                                  </p:childTnLst>
                                </p:cTn>
                              </p:par>
                              <p:par>
                                <p:cTn id="87" presetID="10" presetClass="entr" presetSubtype="0" fill="hold" nodeType="withEffect">
                                  <p:stCondLst>
                                    <p:cond delay="0"/>
                                  </p:stCondLst>
                                  <p:childTnLst>
                                    <p:set>
                                      <p:cBhvr>
                                        <p:cTn id="88" dur="1" fill="hold">
                                          <p:stCondLst>
                                            <p:cond delay="0"/>
                                          </p:stCondLst>
                                        </p:cTn>
                                        <p:tgtEl>
                                          <p:spTgt spid="88"/>
                                        </p:tgtEl>
                                        <p:attrNameLst>
                                          <p:attrName>style.visibility</p:attrName>
                                        </p:attrNameLst>
                                      </p:cBhvr>
                                      <p:to>
                                        <p:strVal val="visible"/>
                                      </p:to>
                                    </p:set>
                                    <p:animEffect transition="in" filter="fade">
                                      <p:cBhvr>
                                        <p:cTn id="89"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58" grpId="0" animBg="1"/>
      <p:bldP spid="59" grpId="0" animBg="1"/>
      <p:bldP spid="72" grpId="0" animBg="1"/>
      <p:bldP spid="73" grpId="0" animBg="1"/>
      <p:bldP spid="74" grpId="0" animBg="1"/>
      <p:bldP spid="7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Stages of meiosis</a:t>
            </a:r>
          </a:p>
        </p:txBody>
      </p:sp>
      <p:sp>
        <p:nvSpPr>
          <p:cNvPr id="3" name="Content Placeholder 2"/>
          <p:cNvSpPr>
            <a:spLocks noGrp="1"/>
          </p:cNvSpPr>
          <p:nvPr>
            <p:ph idx="1"/>
          </p:nvPr>
        </p:nvSpPr>
        <p:spPr/>
        <p:txBody>
          <a:bodyPr/>
          <a:lstStyle/>
          <a:p>
            <a:pPr marL="0" indent="0">
              <a:buNone/>
            </a:pPr>
            <a:r>
              <a:rPr lang="en-GB" dirty="0"/>
              <a:t>Meiosis involves the formation of 4 daughter cells. This requires 2 divisions of the cell.</a:t>
            </a:r>
          </a:p>
          <a:p>
            <a:pPr marL="0" indent="0">
              <a:buNone/>
            </a:pPr>
            <a:endParaRPr lang="en-GB" dirty="0"/>
          </a:p>
          <a:p>
            <a:pPr marL="0" indent="0">
              <a:buNone/>
            </a:pPr>
            <a:r>
              <a:rPr lang="en-GB" dirty="0">
                <a:solidFill>
                  <a:srgbClr val="FF0000"/>
                </a:solidFill>
              </a:rPr>
              <a:t>Meiosis 1</a:t>
            </a:r>
            <a:r>
              <a:rPr lang="en-GB" dirty="0"/>
              <a:t> – first division takes place</a:t>
            </a:r>
          </a:p>
          <a:p>
            <a:pPr marL="0" indent="0">
              <a:buNone/>
            </a:pPr>
            <a:r>
              <a:rPr lang="en-GB" dirty="0">
                <a:solidFill>
                  <a:srgbClr val="00B0F0"/>
                </a:solidFill>
              </a:rPr>
              <a:t>Meiosis 2</a:t>
            </a:r>
            <a:r>
              <a:rPr lang="en-GB" dirty="0"/>
              <a:t> – second division takes place</a:t>
            </a:r>
          </a:p>
        </p:txBody>
      </p:sp>
    </p:spTree>
    <p:extLst>
      <p:ext uri="{BB962C8B-B14F-4D97-AF65-F5344CB8AC3E}">
        <p14:creationId xmlns:p14="http://schemas.microsoft.com/office/powerpoint/2010/main" val="3294340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Effect transition="in" filter="barn(inVertical)">
                                      <p:cBhvr>
                                        <p:cTn id="7" dur="500"/>
                                        <p:tgtEl>
                                          <p:spTgt spid="3">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
                                            <p:txEl>
                                              <p:pRg st="3" end="3"/>
                                            </p:txEl>
                                          </p:spTgt>
                                        </p:tgtEl>
                                        <p:attrNameLst>
                                          <p:attrName>style.visibility</p:attrName>
                                        </p:attrNameLst>
                                      </p:cBhvr>
                                      <p:to>
                                        <p:strVal val="visible"/>
                                      </p:to>
                                    </p:set>
                                    <p:animEffect transition="in" filter="barn(inVertical)">
                                      <p:cBhvr>
                                        <p:cTn id="1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Why?</a:t>
            </a:r>
          </a:p>
        </p:txBody>
      </p:sp>
      <p:sp>
        <p:nvSpPr>
          <p:cNvPr id="3" name="Content Placeholder 2"/>
          <p:cNvSpPr>
            <a:spLocks noGrp="1"/>
          </p:cNvSpPr>
          <p:nvPr>
            <p:ph idx="1"/>
          </p:nvPr>
        </p:nvSpPr>
        <p:spPr/>
        <p:txBody>
          <a:bodyPr/>
          <a:lstStyle/>
          <a:p>
            <a:r>
              <a:rPr lang="en-GB" dirty="0"/>
              <a:t>Mitosis gives daughter cells with the same chromosome number. </a:t>
            </a:r>
          </a:p>
          <a:p>
            <a:endParaRPr lang="en-GB" dirty="0"/>
          </a:p>
          <a:p>
            <a:r>
              <a:rPr lang="en-GB" dirty="0"/>
              <a:t>If we made sperm/eggs by mitosis, when the sperm and egg meet, what would be the number of chromosomes in one cell?</a:t>
            </a:r>
          </a:p>
          <a:p>
            <a:pPr marL="0" indent="0">
              <a:buNone/>
            </a:pPr>
            <a:r>
              <a:rPr lang="en-GB" dirty="0">
                <a:solidFill>
                  <a:srgbClr val="7030A0"/>
                </a:solidFill>
              </a:rPr>
              <a:t>46 + 46 = 92</a:t>
            </a:r>
          </a:p>
        </p:txBody>
      </p:sp>
    </p:spTree>
    <p:extLst>
      <p:ext uri="{BB962C8B-B14F-4D97-AF65-F5344CB8AC3E}">
        <p14:creationId xmlns:p14="http://schemas.microsoft.com/office/powerpoint/2010/main" val="32807440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7528" y="557808"/>
            <a:ext cx="3754760" cy="1143000"/>
          </a:xfrm>
        </p:spPr>
        <p:txBody>
          <a:bodyPr/>
          <a:lstStyle/>
          <a:p>
            <a:r>
              <a:rPr lang="en-GB" b="1" u="sng" dirty="0">
                <a:solidFill>
                  <a:srgbClr val="FF0000"/>
                </a:solidFill>
              </a:rPr>
              <a:t>Meiosis I</a:t>
            </a:r>
          </a:p>
        </p:txBody>
      </p:sp>
      <p:sp>
        <p:nvSpPr>
          <p:cNvPr id="3" name="Content Placeholder 2"/>
          <p:cNvSpPr>
            <a:spLocks noGrp="1"/>
          </p:cNvSpPr>
          <p:nvPr>
            <p:ph idx="1"/>
          </p:nvPr>
        </p:nvSpPr>
        <p:spPr>
          <a:xfrm>
            <a:off x="2053208" y="1999382"/>
            <a:ext cx="3610744" cy="4525963"/>
          </a:xfrm>
        </p:spPr>
        <p:txBody>
          <a:bodyPr>
            <a:normAutofit/>
          </a:bodyPr>
          <a:lstStyle/>
          <a:p>
            <a:r>
              <a:rPr lang="en-GB" dirty="0"/>
              <a:t>Interphase (pre meiosis)</a:t>
            </a:r>
          </a:p>
          <a:p>
            <a:r>
              <a:rPr lang="en-GB" dirty="0"/>
              <a:t>Prophase I</a:t>
            </a:r>
          </a:p>
          <a:p>
            <a:r>
              <a:rPr lang="en-GB" dirty="0"/>
              <a:t>Metaphase I</a:t>
            </a:r>
          </a:p>
          <a:p>
            <a:r>
              <a:rPr lang="en-GB" dirty="0"/>
              <a:t>Anaphase I</a:t>
            </a:r>
          </a:p>
          <a:p>
            <a:r>
              <a:rPr lang="en-GB" dirty="0"/>
              <a:t>Telophase I</a:t>
            </a:r>
          </a:p>
        </p:txBody>
      </p:sp>
      <p:sp>
        <p:nvSpPr>
          <p:cNvPr id="4" name="Title 1"/>
          <p:cNvSpPr txBox="1">
            <a:spLocks/>
          </p:cNvSpPr>
          <p:nvPr/>
        </p:nvSpPr>
        <p:spPr>
          <a:xfrm>
            <a:off x="6240016" y="548680"/>
            <a:ext cx="3754760" cy="11430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GB" b="1" u="sng" dirty="0">
                <a:solidFill>
                  <a:srgbClr val="00B0F0"/>
                </a:solidFill>
              </a:rPr>
              <a:t>Meiosis II</a:t>
            </a:r>
          </a:p>
        </p:txBody>
      </p:sp>
      <p:sp>
        <p:nvSpPr>
          <p:cNvPr id="5" name="Content Placeholder 2"/>
          <p:cNvSpPr txBox="1">
            <a:spLocks/>
          </p:cNvSpPr>
          <p:nvPr/>
        </p:nvSpPr>
        <p:spPr>
          <a:xfrm>
            <a:off x="6301680" y="1916833"/>
            <a:ext cx="3610744" cy="4525963"/>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2800" dirty="0"/>
              <a:t>Prophase II</a:t>
            </a:r>
          </a:p>
          <a:p>
            <a:r>
              <a:rPr lang="en-GB" sz="2800" dirty="0"/>
              <a:t>Metaphase II</a:t>
            </a:r>
          </a:p>
          <a:p>
            <a:r>
              <a:rPr lang="en-GB" sz="2800" dirty="0"/>
              <a:t>Anaphase II</a:t>
            </a:r>
          </a:p>
          <a:p>
            <a:r>
              <a:rPr lang="en-GB" sz="2800" dirty="0"/>
              <a:t>Telophase II</a:t>
            </a:r>
          </a:p>
          <a:p>
            <a:endParaRPr lang="en-GB" sz="2800" dirty="0"/>
          </a:p>
          <a:p>
            <a:r>
              <a:rPr lang="en-GB" sz="2800" dirty="0"/>
              <a:t>Followed by cytokinesis</a:t>
            </a:r>
          </a:p>
        </p:txBody>
      </p:sp>
      <p:sp>
        <p:nvSpPr>
          <p:cNvPr id="6" name="Rectangle 5"/>
          <p:cNvSpPr/>
          <p:nvPr/>
        </p:nvSpPr>
        <p:spPr>
          <a:xfrm>
            <a:off x="1919536" y="620688"/>
            <a:ext cx="4032448" cy="568863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p:cNvSpPr/>
          <p:nvPr/>
        </p:nvSpPr>
        <p:spPr>
          <a:xfrm>
            <a:off x="6090828" y="620688"/>
            <a:ext cx="4032448" cy="5688632"/>
          </a:xfrm>
          <a:prstGeom prst="rect">
            <a:avLst/>
          </a:prstGeom>
          <a:noFill/>
          <a:ln w="57150">
            <a:solidFill>
              <a:srgbClr val="00B0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34742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6" presetClass="entr" presetSubtype="21" fill="hold"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barn(inVertical)">
                                      <p:cBhvr>
                                        <p:cTn id="15" dur="500"/>
                                        <p:tgtEl>
                                          <p:spTgt spid="3">
                                            <p:txEl>
                                              <p:pRg st="0" end="0"/>
                                            </p:txEl>
                                          </p:spTgt>
                                        </p:tgtEl>
                                      </p:cBhvr>
                                    </p:animEffect>
                                  </p:childTnLst>
                                </p:cTn>
                              </p:par>
                              <p:par>
                                <p:cTn id="16" presetID="16" presetClass="entr" presetSubtype="21" fill="hold" nodeType="withEffect">
                                  <p:stCondLst>
                                    <p:cond delay="0"/>
                                  </p:stCondLst>
                                  <p:childTnLst>
                                    <p:set>
                                      <p:cBhvr>
                                        <p:cTn id="17" dur="1" fill="hold">
                                          <p:stCondLst>
                                            <p:cond delay="0"/>
                                          </p:stCondLst>
                                        </p:cTn>
                                        <p:tgtEl>
                                          <p:spTgt spid="3">
                                            <p:txEl>
                                              <p:pRg st="1" end="1"/>
                                            </p:txEl>
                                          </p:spTgt>
                                        </p:tgtEl>
                                        <p:attrNameLst>
                                          <p:attrName>style.visibility</p:attrName>
                                        </p:attrNameLst>
                                      </p:cBhvr>
                                      <p:to>
                                        <p:strVal val="visible"/>
                                      </p:to>
                                    </p:set>
                                    <p:animEffect transition="in" filter="barn(inVertical)">
                                      <p:cBhvr>
                                        <p:cTn id="18" dur="500"/>
                                        <p:tgtEl>
                                          <p:spTgt spid="3">
                                            <p:txEl>
                                              <p:pRg st="1" end="1"/>
                                            </p:txEl>
                                          </p:spTgt>
                                        </p:tgtEl>
                                      </p:cBhvr>
                                    </p:animEffect>
                                  </p:childTnLst>
                                </p:cTn>
                              </p:par>
                              <p:par>
                                <p:cTn id="19" presetID="16" presetClass="entr" presetSubtype="21" fill="hold" nodeType="withEffect">
                                  <p:stCondLst>
                                    <p:cond delay="0"/>
                                  </p:stCondLst>
                                  <p:childTnLst>
                                    <p:set>
                                      <p:cBhvr>
                                        <p:cTn id="20" dur="1" fill="hold">
                                          <p:stCondLst>
                                            <p:cond delay="0"/>
                                          </p:stCondLst>
                                        </p:cTn>
                                        <p:tgtEl>
                                          <p:spTgt spid="3">
                                            <p:txEl>
                                              <p:pRg st="2" end="2"/>
                                            </p:txEl>
                                          </p:spTgt>
                                        </p:tgtEl>
                                        <p:attrNameLst>
                                          <p:attrName>style.visibility</p:attrName>
                                        </p:attrNameLst>
                                      </p:cBhvr>
                                      <p:to>
                                        <p:strVal val="visible"/>
                                      </p:to>
                                    </p:set>
                                    <p:animEffect transition="in" filter="barn(inVertical)">
                                      <p:cBhvr>
                                        <p:cTn id="21" dur="500"/>
                                        <p:tgtEl>
                                          <p:spTgt spid="3">
                                            <p:txEl>
                                              <p:pRg st="2" end="2"/>
                                            </p:txEl>
                                          </p:spTgt>
                                        </p:tgtEl>
                                      </p:cBhvr>
                                    </p:animEffect>
                                  </p:childTnLst>
                                </p:cTn>
                              </p:par>
                              <p:par>
                                <p:cTn id="22" presetID="16" presetClass="entr" presetSubtype="21" fill="hold" nodeType="with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animEffect transition="in" filter="barn(inVertical)">
                                      <p:cBhvr>
                                        <p:cTn id="24" dur="500"/>
                                        <p:tgtEl>
                                          <p:spTgt spid="3">
                                            <p:txEl>
                                              <p:pRg st="3" end="3"/>
                                            </p:txEl>
                                          </p:spTgt>
                                        </p:tgtEl>
                                      </p:cBhvr>
                                    </p:animEffect>
                                  </p:childTnLst>
                                </p:cTn>
                              </p:par>
                              <p:par>
                                <p:cTn id="25" presetID="16" presetClass="entr" presetSubtype="21" fill="hold" nodeType="with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arn(inVertic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grpId="0" nodeType="clickEffect">
                                  <p:stCondLst>
                                    <p:cond delay="0"/>
                                  </p:stCondLst>
                                  <p:childTnLst>
                                    <p:set>
                                      <p:cBhvr>
                                        <p:cTn id="31" dur="1" fill="hold">
                                          <p:stCondLst>
                                            <p:cond delay="0"/>
                                          </p:stCondLst>
                                        </p:cTn>
                                        <p:tgtEl>
                                          <p:spTgt spid="4"/>
                                        </p:tgtEl>
                                        <p:attrNameLst>
                                          <p:attrName>style.visibility</p:attrName>
                                        </p:attrNameLst>
                                      </p:cBhvr>
                                      <p:to>
                                        <p:strVal val="visible"/>
                                      </p:to>
                                    </p:set>
                                    <p:animEffect transition="in" filter="barn(inVertical)">
                                      <p:cBhvr>
                                        <p:cTn id="32" dur="500"/>
                                        <p:tgtEl>
                                          <p:spTgt spid="4"/>
                                        </p:tgtEl>
                                      </p:cBhvr>
                                    </p:animEffect>
                                  </p:childTnLst>
                                </p:cTn>
                              </p:par>
                              <p:par>
                                <p:cTn id="33" presetID="16" presetClass="entr" presetSubtype="2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barn(inVertical)">
                                      <p:cBhvr>
                                        <p:cTn id="35" dur="500"/>
                                        <p:tgtEl>
                                          <p:spTgt spid="7"/>
                                        </p:tgtEl>
                                      </p:cBhvr>
                                    </p:animEffect>
                                  </p:childTnLst>
                                </p:cTn>
                              </p:par>
                            </p:childTnLst>
                          </p:cTn>
                        </p:par>
                      </p:childTnLst>
                    </p:cTn>
                  </p:par>
                  <p:par>
                    <p:cTn id="36" fill="hold">
                      <p:stCondLst>
                        <p:cond delay="indefinite"/>
                      </p:stCondLst>
                      <p:childTnLst>
                        <p:par>
                          <p:cTn id="37" fill="hold">
                            <p:stCondLst>
                              <p:cond delay="0"/>
                            </p:stCondLst>
                            <p:childTnLst>
                              <p:par>
                                <p:cTn id="38" presetID="16" presetClass="entr" presetSubtype="21" fill="hold" grpId="0" nodeType="click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barn(inVertical)">
                                      <p:cBhvr>
                                        <p:cTn id="4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P spid="5" grpId="0"/>
      <p:bldP spid="6" grpId="0" animBg="1"/>
      <p:bldP spid="7"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lstStyle/>
          <a:p>
            <a:pPr eaLnBrk="1" hangingPunct="1"/>
            <a:r>
              <a:rPr lang="en-GB">
                <a:latin typeface="Comic Sans MS" charset="0"/>
              </a:rPr>
              <a:t>Meiosis I</a:t>
            </a:r>
          </a:p>
        </p:txBody>
      </p:sp>
      <p:sp>
        <p:nvSpPr>
          <p:cNvPr id="1028" name="Rectangle 3"/>
          <p:cNvSpPr>
            <a:spLocks noGrp="1" noChangeArrowheads="1"/>
          </p:cNvSpPr>
          <p:nvPr>
            <p:ph type="body" sz="half" idx="1"/>
          </p:nvPr>
        </p:nvSpPr>
        <p:spPr>
          <a:xfrm>
            <a:off x="1981200" y="1600201"/>
            <a:ext cx="7931150" cy="4525963"/>
          </a:xfrm>
        </p:spPr>
        <p:txBody>
          <a:bodyPr/>
          <a:lstStyle/>
          <a:p>
            <a:pPr marL="0" indent="0">
              <a:buNone/>
            </a:pPr>
            <a:endParaRPr lang="en-GB" u="sng" dirty="0">
              <a:latin typeface="Arial" charset="0"/>
            </a:endParaRPr>
          </a:p>
          <a:p>
            <a:pPr eaLnBrk="1" hangingPunct="1">
              <a:buFontTx/>
              <a:buNone/>
            </a:pPr>
            <a:r>
              <a:rPr lang="en-GB" u="sng" dirty="0">
                <a:latin typeface="Comic Sans MS" charset="0"/>
              </a:rPr>
              <a:t>Interphase</a:t>
            </a:r>
          </a:p>
          <a:p>
            <a:r>
              <a:rPr lang="en-GB" dirty="0"/>
              <a:t>Chromosomes are dispersed (so not visible)</a:t>
            </a:r>
          </a:p>
          <a:p>
            <a:r>
              <a:rPr lang="en-GB" dirty="0"/>
              <a:t>Each chromosome replicates.</a:t>
            </a:r>
          </a:p>
          <a:p>
            <a:r>
              <a:rPr lang="en-GB" dirty="0"/>
              <a:t>Chromosomes made of 2 sister chromatids, joined at centromere.</a:t>
            </a:r>
          </a:p>
          <a:p>
            <a:pPr eaLnBrk="1" hangingPunct="1">
              <a:buFontTx/>
              <a:buNone/>
            </a:pPr>
            <a:endParaRPr lang="en-GB" u="sng" dirty="0">
              <a:latin typeface="Comic Sans MS" charset="0"/>
            </a:endParaRPr>
          </a:p>
        </p:txBody>
      </p:sp>
      <p:graphicFrame>
        <p:nvGraphicFramePr>
          <p:cNvPr id="1026" name="Object 4"/>
          <p:cNvGraphicFramePr>
            <a:graphicFrameLocks noGrp="1" noChangeAspect="1"/>
          </p:cNvGraphicFramePr>
          <p:nvPr>
            <p:ph sz="half" idx="2"/>
            <p:extLst>
              <p:ext uri="{D42A27DB-BD31-4B8C-83A1-F6EECF244321}">
                <p14:modId xmlns:p14="http://schemas.microsoft.com/office/powerpoint/2010/main" val="3751441270"/>
              </p:ext>
            </p:extLst>
          </p:nvPr>
        </p:nvGraphicFramePr>
        <p:xfrm>
          <a:off x="8914656" y="4116004"/>
          <a:ext cx="2592288" cy="2467358"/>
        </p:xfrm>
        <a:graphic>
          <a:graphicData uri="http://schemas.openxmlformats.org/presentationml/2006/ole">
            <mc:AlternateContent xmlns:mc="http://schemas.openxmlformats.org/markup-compatibility/2006">
              <mc:Choice xmlns:v="urn:schemas-microsoft-com:vml" Requires="v">
                <p:oleObj spid="_x0000_s1053" name="Bitmap Image" r:id="rId3" imgW="1580952" imgH="1504762" progId="PBrush">
                  <p:embed/>
                </p:oleObj>
              </mc:Choice>
              <mc:Fallback>
                <p:oleObj name="Bitmap Image" r:id="rId3" imgW="1580952" imgH="1504762" progId="PBrush">
                  <p:embed/>
                  <p:pic>
                    <p:nvPicPr>
                      <p:cNvPr id="102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14656" y="4116004"/>
                        <a:ext cx="2592288" cy="246735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9491924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3"/>
          <p:cNvSpPr>
            <a:spLocks noGrp="1" noChangeArrowheads="1"/>
          </p:cNvSpPr>
          <p:nvPr>
            <p:ph type="body" sz="half" idx="1"/>
          </p:nvPr>
        </p:nvSpPr>
        <p:spPr>
          <a:xfrm>
            <a:off x="339791" y="440457"/>
            <a:ext cx="5744870" cy="5977086"/>
          </a:xfrm>
        </p:spPr>
        <p:txBody>
          <a:bodyPr>
            <a:normAutofit/>
          </a:bodyPr>
          <a:lstStyle/>
          <a:p>
            <a:pPr eaLnBrk="1" hangingPunct="1">
              <a:buFontTx/>
              <a:buNone/>
            </a:pPr>
            <a:r>
              <a:rPr lang="en-GB" u="sng" dirty="0">
                <a:latin typeface="Comic Sans MS" charset="0"/>
              </a:rPr>
              <a:t>Prophase I</a:t>
            </a:r>
          </a:p>
          <a:p>
            <a:r>
              <a:rPr lang="en-GB" dirty="0"/>
              <a:t>Chromosomes shorten and thicken to become visible.</a:t>
            </a:r>
          </a:p>
          <a:p>
            <a:r>
              <a:rPr lang="en-US" dirty="0"/>
              <a:t> (Chromosomes) appear as (two sister) chromatids joined at the centromere.</a:t>
            </a:r>
            <a:endParaRPr lang="en-GB" dirty="0"/>
          </a:p>
          <a:p>
            <a:endParaRPr lang="en-GB" dirty="0"/>
          </a:p>
          <a:p>
            <a:pPr eaLnBrk="1" hangingPunct="1"/>
            <a:endParaRPr lang="en-GB" dirty="0">
              <a:latin typeface="Comic Sans MS" charset="0"/>
            </a:endParaRPr>
          </a:p>
          <a:p>
            <a:pPr eaLnBrk="1" hangingPunct="1"/>
            <a:endParaRPr lang="en-GB" dirty="0">
              <a:latin typeface="Comic Sans MS" charset="0"/>
            </a:endParaRPr>
          </a:p>
          <a:p>
            <a:pPr marL="0" indent="0" eaLnBrk="1" hangingPunct="1">
              <a:buNone/>
            </a:pPr>
            <a:endParaRPr lang="en-GB" dirty="0">
              <a:latin typeface="Comic Sans MS" charset="0"/>
            </a:endParaRPr>
          </a:p>
          <a:p>
            <a:pPr eaLnBrk="1" hangingPunct="1"/>
            <a:endParaRPr lang="en-GB" dirty="0">
              <a:latin typeface="Comic Sans MS" charset="0"/>
            </a:endParaRPr>
          </a:p>
        </p:txBody>
      </p:sp>
      <p:graphicFrame>
        <p:nvGraphicFramePr>
          <p:cNvPr id="2050" name="Object 4"/>
          <p:cNvGraphicFramePr>
            <a:graphicFrameLocks noGrp="1" noChangeAspect="1"/>
          </p:cNvGraphicFramePr>
          <p:nvPr>
            <p:ph sz="half" idx="2"/>
            <p:extLst/>
          </p:nvPr>
        </p:nvGraphicFramePr>
        <p:xfrm>
          <a:off x="8256240" y="491948"/>
          <a:ext cx="2009006" cy="1970860"/>
        </p:xfrm>
        <a:graphic>
          <a:graphicData uri="http://schemas.openxmlformats.org/presentationml/2006/ole">
            <mc:AlternateContent xmlns:mc="http://schemas.openxmlformats.org/markup-compatibility/2006">
              <mc:Choice xmlns:v="urn:schemas-microsoft-com:vml" Requires="v">
                <p:oleObj spid="_x0000_s2081" name="Bitmap Image" r:id="rId3" imgW="1504762" imgH="1476190" progId="PBrush">
                  <p:embed/>
                </p:oleObj>
              </mc:Choice>
              <mc:Fallback>
                <p:oleObj name="Bitmap Image" r:id="rId3" imgW="1504762" imgH="1476190" progId="PBrush">
                  <p:embed/>
                  <p:pic>
                    <p:nvPicPr>
                      <p:cNvPr id="205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6240" y="491948"/>
                        <a:ext cx="2009006" cy="1970860"/>
                      </a:xfrm>
                      <a:prstGeom prst="rect">
                        <a:avLst/>
                      </a:prstGeom>
                      <a:noFill/>
                      <a:ln>
                        <a:noFill/>
                      </a:ln>
                      <a:effectLst/>
                      <a:extLst/>
                    </p:spPr>
                  </p:pic>
                </p:oleObj>
              </mc:Fallback>
            </mc:AlternateContent>
          </a:graphicData>
        </a:graphic>
      </p:graphicFrame>
      <p:pic>
        <p:nvPicPr>
          <p:cNvPr id="6146" name="Picture 2" descr="http://cyberbridge.mcb.harvard.edu/images/mitosis6_2.png"/>
          <p:cNvPicPr>
            <a:picLocks noChangeAspect="1" noChangeArrowheads="1"/>
          </p:cNvPicPr>
          <p:nvPr/>
        </p:nvPicPr>
        <p:blipFill rotWithShape="1">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t="11908" r="58451"/>
          <a:stretch/>
        </p:blipFill>
        <p:spPr bwMode="auto">
          <a:xfrm>
            <a:off x="8184233" y="3258562"/>
            <a:ext cx="2782197" cy="2664296"/>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327573" y="3309000"/>
            <a:ext cx="6243347" cy="3108543"/>
          </a:xfrm>
          <a:prstGeom prst="rect">
            <a:avLst/>
          </a:prstGeom>
        </p:spPr>
        <p:txBody>
          <a:bodyPr wrap="square">
            <a:spAutoFit/>
          </a:bodyPr>
          <a:lstStyle/>
          <a:p>
            <a:r>
              <a:rPr lang="en-GB" sz="2800" dirty="0"/>
              <a:t>Homologous pairs of chromosomes form </a:t>
            </a:r>
            <a:r>
              <a:rPr lang="en-GB" sz="2800" b="1" dirty="0"/>
              <a:t>bivalents</a:t>
            </a:r>
            <a:r>
              <a:rPr lang="en-GB" sz="2800" dirty="0"/>
              <a:t>.</a:t>
            </a:r>
          </a:p>
          <a:p>
            <a:r>
              <a:rPr lang="en-GB" sz="2800" dirty="0"/>
              <a:t> </a:t>
            </a:r>
          </a:p>
          <a:p>
            <a:r>
              <a:rPr lang="en-GB" sz="2800" b="1" dirty="0"/>
              <a:t>Chiasma</a:t>
            </a:r>
            <a:r>
              <a:rPr lang="en-GB" sz="2800" dirty="0"/>
              <a:t> form </a:t>
            </a:r>
            <a:r>
              <a:rPr lang="en-GB" sz="2800" dirty="0">
                <a:sym typeface="Wingdings" charset="0"/>
              </a:rPr>
              <a:t> the point where chromosomes cross over each other.</a:t>
            </a:r>
          </a:p>
          <a:p>
            <a:endParaRPr lang="en-GB" sz="2800" dirty="0">
              <a:sym typeface="Wingdings" charset="0"/>
            </a:endParaRPr>
          </a:p>
          <a:p>
            <a:r>
              <a:rPr lang="en-US" sz="2800" dirty="0"/>
              <a:t> Produces </a:t>
            </a:r>
            <a:r>
              <a:rPr lang="en-US" sz="2800" u="sng" dirty="0"/>
              <a:t>new combination</a:t>
            </a:r>
            <a:r>
              <a:rPr lang="en-US" sz="2800" dirty="0"/>
              <a:t> of </a:t>
            </a:r>
            <a:r>
              <a:rPr lang="en-US" sz="2800" b="1" dirty="0"/>
              <a:t>alleles</a:t>
            </a:r>
            <a:endParaRPr lang="en-GB" sz="2800" dirty="0">
              <a:sym typeface="Wingdings" charset="0"/>
            </a:endParaRPr>
          </a:p>
        </p:txBody>
      </p:sp>
      <p:sp>
        <p:nvSpPr>
          <p:cNvPr id="3" name="Right Brace 2"/>
          <p:cNvSpPr/>
          <p:nvPr/>
        </p:nvSpPr>
        <p:spPr>
          <a:xfrm rot="5400000">
            <a:off x="9832734" y="4878742"/>
            <a:ext cx="504056" cy="2088232"/>
          </a:xfrm>
          <a:prstGeom prst="rightBrace">
            <a:avLst/>
          </a:prstGeom>
          <a:ln w="285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4" name="TextBox 3"/>
          <p:cNvSpPr txBox="1"/>
          <p:nvPr/>
        </p:nvSpPr>
        <p:spPr>
          <a:xfrm>
            <a:off x="9264353" y="6252990"/>
            <a:ext cx="1702077" cy="523220"/>
          </a:xfrm>
          <a:prstGeom prst="rect">
            <a:avLst/>
          </a:prstGeom>
          <a:noFill/>
        </p:spPr>
        <p:txBody>
          <a:bodyPr wrap="square" rtlCol="0">
            <a:spAutoFit/>
          </a:bodyPr>
          <a:lstStyle/>
          <a:p>
            <a:pPr algn="ctr"/>
            <a:r>
              <a:rPr lang="en-GB" sz="2800" dirty="0"/>
              <a:t>Bivalent</a:t>
            </a:r>
          </a:p>
        </p:txBody>
      </p:sp>
    </p:spTree>
    <p:extLst>
      <p:ext uri="{BB962C8B-B14F-4D97-AF65-F5344CB8AC3E}">
        <p14:creationId xmlns:p14="http://schemas.microsoft.com/office/powerpoint/2010/main" val="1788403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barn(inVertical)">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barn(inVertical)">
                                      <p:cBhvr>
                                        <p:cTn id="12" dur="500"/>
                                        <p:tgtEl>
                                          <p:spTgt spid="2">
                                            <p:txEl>
                                              <p:pRg st="1" end="1"/>
                                            </p:txEl>
                                          </p:spTgt>
                                        </p:tgtEl>
                                      </p:cBhvr>
                                    </p:animEffect>
                                  </p:childTnLst>
                                </p:cTn>
                              </p:par>
                              <p:par>
                                <p:cTn id="13" presetID="16" presetClass="entr" presetSubtype="21" fill="hold" nodeType="withEffect">
                                  <p:stCondLst>
                                    <p:cond delay="0"/>
                                  </p:stCondLst>
                                  <p:childTnLst>
                                    <p:set>
                                      <p:cBhvr>
                                        <p:cTn id="14" dur="1" fill="hold">
                                          <p:stCondLst>
                                            <p:cond delay="0"/>
                                          </p:stCondLst>
                                        </p:cTn>
                                        <p:tgtEl>
                                          <p:spTgt spid="6146"/>
                                        </p:tgtEl>
                                        <p:attrNameLst>
                                          <p:attrName>style.visibility</p:attrName>
                                        </p:attrNameLst>
                                      </p:cBhvr>
                                      <p:to>
                                        <p:strVal val="visible"/>
                                      </p:to>
                                    </p:set>
                                    <p:animEffect transition="in" filter="barn(inVertical)">
                                      <p:cBhvr>
                                        <p:cTn id="15" dur="500"/>
                                        <p:tgtEl>
                                          <p:spTgt spid="6146"/>
                                        </p:tgtEl>
                                      </p:cBhvr>
                                    </p:animEffec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barn(inVertical)">
                                      <p:cBhvr>
                                        <p:cTn id="20" dur="500"/>
                                        <p:tgtEl>
                                          <p:spTgt spid="4"/>
                                        </p:tgtEl>
                                      </p:cBhvr>
                                    </p:animEffect>
                                  </p:childTnLst>
                                </p:cTn>
                              </p:par>
                              <p:par>
                                <p:cTn id="21" presetID="16" presetClass="entr" presetSubtype="21"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barn(inVertical)">
                                      <p:cBhvr>
                                        <p:cTn id="23" dur="500"/>
                                        <p:tgtEl>
                                          <p:spTgt spid="3"/>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nodeType="clickEffect">
                                  <p:stCondLst>
                                    <p:cond delay="0"/>
                                  </p:stCondLst>
                                  <p:childTnLst>
                                    <p:set>
                                      <p:cBhvr>
                                        <p:cTn id="27" dur="1" fill="hold">
                                          <p:stCondLst>
                                            <p:cond delay="0"/>
                                          </p:stCondLst>
                                        </p:cTn>
                                        <p:tgtEl>
                                          <p:spTgt spid="2">
                                            <p:txEl>
                                              <p:pRg st="2" end="2"/>
                                            </p:txEl>
                                          </p:spTgt>
                                        </p:tgtEl>
                                        <p:attrNameLst>
                                          <p:attrName>style.visibility</p:attrName>
                                        </p:attrNameLst>
                                      </p:cBhvr>
                                      <p:to>
                                        <p:strVal val="visible"/>
                                      </p:to>
                                    </p:set>
                                    <p:animEffect transition="in" filter="barn(inVertical)">
                                      <p:cBhvr>
                                        <p:cTn id="28" dur="500"/>
                                        <p:tgtEl>
                                          <p:spTgt spid="2">
                                            <p:txEl>
                                              <p:pRg st="2" end="2"/>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2">
                                            <p:txEl>
                                              <p:pRg st="4" end="4"/>
                                            </p:txEl>
                                          </p:spTgt>
                                        </p:tgtEl>
                                        <p:attrNameLst>
                                          <p:attrName>style.visibility</p:attrName>
                                        </p:attrNameLst>
                                      </p:cBhvr>
                                      <p:to>
                                        <p:strVal val="visible"/>
                                      </p:to>
                                    </p:set>
                                    <p:animEffect transition="in" filter="barn(inVertical)">
                                      <p:cBhvr>
                                        <p:cTn id="33"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3"/>
          <p:cNvSpPr>
            <a:spLocks noGrp="1" noChangeArrowheads="1"/>
          </p:cNvSpPr>
          <p:nvPr>
            <p:ph type="body" sz="half" idx="1"/>
          </p:nvPr>
        </p:nvSpPr>
        <p:spPr>
          <a:xfrm>
            <a:off x="535172" y="532606"/>
            <a:ext cx="7571184" cy="5792788"/>
          </a:xfrm>
        </p:spPr>
        <p:txBody>
          <a:bodyPr>
            <a:normAutofit/>
          </a:bodyPr>
          <a:lstStyle/>
          <a:p>
            <a:pPr eaLnBrk="1" hangingPunct="1">
              <a:lnSpc>
                <a:spcPct val="90000"/>
              </a:lnSpc>
              <a:buFontTx/>
              <a:buNone/>
            </a:pPr>
            <a:r>
              <a:rPr lang="en-GB" u="sng" dirty="0">
                <a:latin typeface="Comic Sans MS" charset="0"/>
              </a:rPr>
              <a:t>Metaphase I</a:t>
            </a:r>
            <a:r>
              <a:rPr lang="en-GB" dirty="0">
                <a:latin typeface="Comic Sans MS" charset="0"/>
              </a:rPr>
              <a:t> </a:t>
            </a:r>
          </a:p>
          <a:p>
            <a:pPr marL="0" indent="0">
              <a:buNone/>
            </a:pPr>
            <a:r>
              <a:rPr lang="en-US" dirty="0"/>
              <a:t>Homologous chromosomes (in bivalents) line up on the equator.</a:t>
            </a:r>
          </a:p>
          <a:p>
            <a:pPr marL="0" indent="0">
              <a:buNone/>
            </a:pPr>
            <a:endParaRPr lang="en-GB" dirty="0"/>
          </a:p>
          <a:p>
            <a:pPr marL="0" indent="0">
              <a:buNone/>
            </a:pPr>
            <a:r>
              <a:rPr lang="en-US" dirty="0"/>
              <a:t>Chromosomes attached to spindle </a:t>
            </a:r>
            <a:r>
              <a:rPr lang="en-US" dirty="0" err="1"/>
              <a:t>fibres</a:t>
            </a:r>
            <a:r>
              <a:rPr lang="en-US" dirty="0"/>
              <a:t> by their centromere.</a:t>
            </a:r>
            <a:endParaRPr lang="en-GB" dirty="0">
              <a:latin typeface="Comic Sans MS" charset="0"/>
            </a:endParaRPr>
          </a:p>
          <a:p>
            <a:pPr eaLnBrk="1" hangingPunct="1">
              <a:lnSpc>
                <a:spcPct val="90000"/>
              </a:lnSpc>
              <a:buFontTx/>
              <a:buNone/>
            </a:pPr>
            <a:r>
              <a:rPr lang="en-GB" dirty="0">
                <a:latin typeface="Comic Sans MS" charset="0"/>
              </a:rPr>
              <a:t>	</a:t>
            </a:r>
          </a:p>
          <a:p>
            <a:pPr eaLnBrk="1" hangingPunct="1">
              <a:lnSpc>
                <a:spcPct val="90000"/>
              </a:lnSpc>
              <a:buFontTx/>
              <a:buNone/>
            </a:pPr>
            <a:endParaRPr lang="en-GB" dirty="0">
              <a:latin typeface="Comic Sans MS" charset="0"/>
            </a:endParaRPr>
          </a:p>
          <a:p>
            <a:pPr eaLnBrk="1" hangingPunct="1">
              <a:lnSpc>
                <a:spcPct val="90000"/>
              </a:lnSpc>
              <a:buFontTx/>
              <a:buNone/>
            </a:pPr>
            <a:r>
              <a:rPr lang="en-GB" u="sng" dirty="0">
                <a:latin typeface="Comic Sans MS" charset="0"/>
              </a:rPr>
              <a:t>Anaphase I</a:t>
            </a:r>
          </a:p>
          <a:p>
            <a:pPr eaLnBrk="1" hangingPunct="1">
              <a:lnSpc>
                <a:spcPct val="90000"/>
              </a:lnSpc>
              <a:buFontTx/>
              <a:buNone/>
            </a:pPr>
            <a:endParaRPr lang="en-GB" u="sng" dirty="0">
              <a:latin typeface="Comic Sans MS" charset="0"/>
            </a:endParaRPr>
          </a:p>
          <a:p>
            <a:pPr>
              <a:buNone/>
            </a:pPr>
            <a:r>
              <a:rPr lang="en-US" b="1" dirty="0"/>
              <a:t>Homologous chromosomes </a:t>
            </a:r>
            <a:r>
              <a:rPr lang="en-US" dirty="0"/>
              <a:t>are pulled to opposite poles.</a:t>
            </a:r>
            <a:endParaRPr lang="en-GB" dirty="0"/>
          </a:p>
          <a:p>
            <a:pPr eaLnBrk="1" hangingPunct="1">
              <a:lnSpc>
                <a:spcPct val="90000"/>
              </a:lnSpc>
              <a:buFontTx/>
              <a:buNone/>
            </a:pPr>
            <a:endParaRPr lang="en-GB" u="sng" dirty="0">
              <a:latin typeface="Comic Sans MS" charset="0"/>
            </a:endParaRPr>
          </a:p>
        </p:txBody>
      </p:sp>
      <p:pic>
        <p:nvPicPr>
          <p:cNvPr id="5141" name="Picture 2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5400000">
            <a:off x="8324056" y="686949"/>
            <a:ext cx="1962150" cy="18097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43" name="Picture 2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400000">
            <a:off x="8340733" y="4551496"/>
            <a:ext cx="1977564" cy="18928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57797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076">
                                            <p:txEl>
                                              <p:pRg st="0" end="0"/>
                                            </p:txEl>
                                          </p:spTgt>
                                        </p:tgtEl>
                                        <p:attrNameLst>
                                          <p:attrName>style.visibility</p:attrName>
                                        </p:attrNameLst>
                                      </p:cBhvr>
                                      <p:to>
                                        <p:strVal val="visible"/>
                                      </p:to>
                                    </p:set>
                                    <p:animEffect transition="in" filter="barn(inVertical)">
                                      <p:cBhvr>
                                        <p:cTn id="7" dur="500"/>
                                        <p:tgtEl>
                                          <p:spTgt spid="307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3076">
                                            <p:txEl>
                                              <p:pRg st="1" end="1"/>
                                            </p:txEl>
                                          </p:spTgt>
                                        </p:tgtEl>
                                        <p:attrNameLst>
                                          <p:attrName>style.visibility</p:attrName>
                                        </p:attrNameLst>
                                      </p:cBhvr>
                                      <p:to>
                                        <p:strVal val="visible"/>
                                      </p:to>
                                    </p:set>
                                    <p:animEffect transition="in" filter="barn(inVertical)">
                                      <p:cBhvr>
                                        <p:cTn id="12" dur="500"/>
                                        <p:tgtEl>
                                          <p:spTgt spid="307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3076">
                                            <p:txEl>
                                              <p:pRg st="3" end="3"/>
                                            </p:txEl>
                                          </p:spTgt>
                                        </p:tgtEl>
                                        <p:attrNameLst>
                                          <p:attrName>style.visibility</p:attrName>
                                        </p:attrNameLst>
                                      </p:cBhvr>
                                      <p:to>
                                        <p:strVal val="visible"/>
                                      </p:to>
                                    </p:set>
                                    <p:animEffect transition="in" filter="barn(inVertical)">
                                      <p:cBhvr>
                                        <p:cTn id="17" dur="500"/>
                                        <p:tgtEl>
                                          <p:spTgt spid="3076">
                                            <p:txEl>
                                              <p:pRg st="3" end="3"/>
                                            </p:txEl>
                                          </p:spTgt>
                                        </p:tgtEl>
                                      </p:cBhvr>
                                    </p:animEffect>
                                  </p:childTnLst>
                                </p:cTn>
                              </p:par>
                              <p:par>
                                <p:cTn id="18" presetID="16" presetClass="entr" presetSubtype="21" fill="hold" nodeType="withEffect">
                                  <p:stCondLst>
                                    <p:cond delay="0"/>
                                  </p:stCondLst>
                                  <p:childTnLst>
                                    <p:set>
                                      <p:cBhvr>
                                        <p:cTn id="19" dur="1" fill="hold">
                                          <p:stCondLst>
                                            <p:cond delay="0"/>
                                          </p:stCondLst>
                                        </p:cTn>
                                        <p:tgtEl>
                                          <p:spTgt spid="3076">
                                            <p:txEl>
                                              <p:pRg st="4" end="4"/>
                                            </p:txEl>
                                          </p:spTgt>
                                        </p:tgtEl>
                                        <p:attrNameLst>
                                          <p:attrName>style.visibility</p:attrName>
                                        </p:attrNameLst>
                                      </p:cBhvr>
                                      <p:to>
                                        <p:strVal val="visible"/>
                                      </p:to>
                                    </p:set>
                                    <p:animEffect transition="in" filter="barn(inVertical)">
                                      <p:cBhvr>
                                        <p:cTn id="20" dur="500"/>
                                        <p:tgtEl>
                                          <p:spTgt spid="3076">
                                            <p:txEl>
                                              <p:pRg st="4" end="4"/>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6" presetClass="entr" presetSubtype="21" fill="hold" nodeType="clickEffect">
                                  <p:stCondLst>
                                    <p:cond delay="0"/>
                                  </p:stCondLst>
                                  <p:childTnLst>
                                    <p:set>
                                      <p:cBhvr>
                                        <p:cTn id="24" dur="1" fill="hold">
                                          <p:stCondLst>
                                            <p:cond delay="0"/>
                                          </p:stCondLst>
                                        </p:cTn>
                                        <p:tgtEl>
                                          <p:spTgt spid="3076">
                                            <p:txEl>
                                              <p:pRg st="6" end="6"/>
                                            </p:txEl>
                                          </p:spTgt>
                                        </p:tgtEl>
                                        <p:attrNameLst>
                                          <p:attrName>style.visibility</p:attrName>
                                        </p:attrNameLst>
                                      </p:cBhvr>
                                      <p:to>
                                        <p:strVal val="visible"/>
                                      </p:to>
                                    </p:set>
                                    <p:animEffect transition="in" filter="barn(inVertical)">
                                      <p:cBhvr>
                                        <p:cTn id="25" dur="500"/>
                                        <p:tgtEl>
                                          <p:spTgt spid="3076">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21" fill="hold" nodeType="clickEffect">
                                  <p:stCondLst>
                                    <p:cond delay="0"/>
                                  </p:stCondLst>
                                  <p:childTnLst>
                                    <p:set>
                                      <p:cBhvr>
                                        <p:cTn id="29" dur="1" fill="hold">
                                          <p:stCondLst>
                                            <p:cond delay="0"/>
                                          </p:stCondLst>
                                        </p:cTn>
                                        <p:tgtEl>
                                          <p:spTgt spid="3076">
                                            <p:txEl>
                                              <p:pRg st="8" end="8"/>
                                            </p:txEl>
                                          </p:spTgt>
                                        </p:tgtEl>
                                        <p:attrNameLst>
                                          <p:attrName>style.visibility</p:attrName>
                                        </p:attrNameLst>
                                      </p:cBhvr>
                                      <p:to>
                                        <p:strVal val="visible"/>
                                      </p:to>
                                    </p:set>
                                    <p:animEffect transition="in" filter="barn(inVertical)">
                                      <p:cBhvr>
                                        <p:cTn id="30" dur="500"/>
                                        <p:tgtEl>
                                          <p:spTgt spid="3076">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Rectangle 3"/>
          <p:cNvSpPr>
            <a:spLocks noGrp="1" noChangeArrowheads="1"/>
          </p:cNvSpPr>
          <p:nvPr>
            <p:ph type="body" sz="half" idx="1"/>
          </p:nvPr>
        </p:nvSpPr>
        <p:spPr>
          <a:xfrm>
            <a:off x="917944" y="476250"/>
            <a:ext cx="8147050" cy="5649913"/>
          </a:xfrm>
        </p:spPr>
        <p:txBody>
          <a:bodyPr/>
          <a:lstStyle/>
          <a:p>
            <a:pPr eaLnBrk="1" hangingPunct="1">
              <a:buFontTx/>
              <a:buNone/>
            </a:pPr>
            <a:r>
              <a:rPr lang="en-GB" u="sng" dirty="0">
                <a:latin typeface="Comic Sans MS" charset="0"/>
              </a:rPr>
              <a:t>Telophase I</a:t>
            </a:r>
          </a:p>
          <a:p>
            <a:pPr eaLnBrk="1" hangingPunct="1"/>
            <a:endParaRPr lang="en-GB" dirty="0">
              <a:latin typeface="Comic Sans MS" charset="0"/>
            </a:endParaRPr>
          </a:p>
          <a:p>
            <a:r>
              <a:rPr lang="en-US" dirty="0"/>
              <a:t>Chromosomes uncoil and become thinner.</a:t>
            </a:r>
            <a:endParaRPr lang="en-GB" dirty="0"/>
          </a:p>
          <a:p>
            <a:r>
              <a:rPr lang="en-GB" u="sng" dirty="0"/>
              <a:t>Cytokinesis</a:t>
            </a:r>
            <a:r>
              <a:rPr lang="en-GB" dirty="0"/>
              <a:t> sometimes begins. </a:t>
            </a:r>
          </a:p>
          <a:p>
            <a:pPr eaLnBrk="1" hangingPunct="1"/>
            <a:endParaRPr lang="en-GB" dirty="0">
              <a:latin typeface="Comic Sans MS" charset="0"/>
            </a:endParaRPr>
          </a:p>
          <a:p>
            <a:pPr eaLnBrk="1" hangingPunct="1">
              <a:buFontTx/>
              <a:buNone/>
            </a:pPr>
            <a:endParaRPr lang="en-GB" sz="2400" i="1" dirty="0">
              <a:latin typeface="Comic Sans MS" charset="0"/>
            </a:endParaRPr>
          </a:p>
        </p:txBody>
      </p:sp>
      <p:graphicFrame>
        <p:nvGraphicFramePr>
          <p:cNvPr id="4098" name="Object 5"/>
          <p:cNvGraphicFramePr>
            <a:graphicFrameLocks noGrp="1" noChangeAspect="1"/>
          </p:cNvGraphicFramePr>
          <p:nvPr>
            <p:ph sz="half" idx="2"/>
            <p:extLst>
              <p:ext uri="{D42A27DB-BD31-4B8C-83A1-F6EECF244321}">
                <p14:modId xmlns:p14="http://schemas.microsoft.com/office/powerpoint/2010/main" val="3246809623"/>
              </p:ext>
            </p:extLst>
          </p:nvPr>
        </p:nvGraphicFramePr>
        <p:xfrm>
          <a:off x="8167135" y="1055724"/>
          <a:ext cx="2568546" cy="2373276"/>
        </p:xfrm>
        <a:graphic>
          <a:graphicData uri="http://schemas.openxmlformats.org/presentationml/2006/ole">
            <mc:AlternateContent xmlns:mc="http://schemas.openxmlformats.org/markup-compatibility/2006">
              <mc:Choice xmlns:v="urn:schemas-microsoft-com:vml" Requires="v">
                <p:oleObj spid="_x0000_s3102" name="Bitmap Image" r:id="rId3" imgW="1628571" imgH="1504762" progId="PBrush">
                  <p:embed/>
                </p:oleObj>
              </mc:Choice>
              <mc:Fallback>
                <p:oleObj name="Bitmap Image" r:id="rId3" imgW="1628571" imgH="1504762" progId="PBrush">
                  <p:embed/>
                  <p:pic>
                    <p:nvPicPr>
                      <p:cNvPr id="4098" name="Object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167135" y="1055724"/>
                        <a:ext cx="2568546" cy="2373276"/>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581306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099">
                                            <p:txEl>
                                              <p:pRg st="0" end="0"/>
                                            </p:txEl>
                                          </p:spTgt>
                                        </p:tgtEl>
                                        <p:attrNameLst>
                                          <p:attrName>style.visibility</p:attrName>
                                        </p:attrNameLst>
                                      </p:cBhvr>
                                      <p:to>
                                        <p:strVal val="visible"/>
                                      </p:to>
                                    </p:set>
                                    <p:animEffect transition="in" filter="barn(inVertical)">
                                      <p:cBhvr>
                                        <p:cTn id="7" dur="500"/>
                                        <p:tgtEl>
                                          <p:spTgt spid="409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099">
                                            <p:txEl>
                                              <p:pRg st="2" end="2"/>
                                            </p:txEl>
                                          </p:spTgt>
                                        </p:tgtEl>
                                        <p:attrNameLst>
                                          <p:attrName>style.visibility</p:attrName>
                                        </p:attrNameLst>
                                      </p:cBhvr>
                                      <p:to>
                                        <p:strVal val="visible"/>
                                      </p:to>
                                    </p:set>
                                    <p:animEffect transition="in" filter="barn(inVertical)">
                                      <p:cBhvr>
                                        <p:cTn id="12" dur="500"/>
                                        <p:tgtEl>
                                          <p:spTgt spid="4099">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4099">
                                            <p:txEl>
                                              <p:pRg st="3" end="3"/>
                                            </p:txEl>
                                          </p:spTgt>
                                        </p:tgtEl>
                                        <p:attrNameLst>
                                          <p:attrName>style.visibility</p:attrName>
                                        </p:attrNameLst>
                                      </p:cBhvr>
                                      <p:to>
                                        <p:strVal val="visible"/>
                                      </p:to>
                                    </p:set>
                                    <p:animEffect transition="in" filter="barn(inVertical)">
                                      <p:cBhvr>
                                        <p:cTn id="17" dur="500"/>
                                        <p:tgtEl>
                                          <p:spTgt spid="4099">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3" name="Rectangle 2"/>
          <p:cNvSpPr>
            <a:spLocks noGrp="1" noChangeArrowheads="1"/>
          </p:cNvSpPr>
          <p:nvPr>
            <p:ph type="title"/>
          </p:nvPr>
        </p:nvSpPr>
        <p:spPr>
          <a:xfrm>
            <a:off x="1981200" y="413792"/>
            <a:ext cx="8229600" cy="1143000"/>
          </a:xfrm>
        </p:spPr>
        <p:txBody>
          <a:bodyPr>
            <a:normAutofit fontScale="90000"/>
          </a:bodyPr>
          <a:lstStyle/>
          <a:p>
            <a:pPr eaLnBrk="1" hangingPunct="1"/>
            <a:r>
              <a:rPr lang="en-GB" sz="4000" u="sng" dirty="0">
                <a:latin typeface="Comic Sans MS" charset="0"/>
              </a:rPr>
              <a:t>Meiosis II</a:t>
            </a:r>
            <a:br>
              <a:rPr lang="en-GB" sz="4000" u="sng" dirty="0">
                <a:latin typeface="Comic Sans MS" charset="0"/>
              </a:rPr>
            </a:br>
            <a:endParaRPr lang="en-GB" sz="4000" dirty="0">
              <a:latin typeface="Comic Sans MS" charset="0"/>
            </a:endParaRPr>
          </a:p>
        </p:txBody>
      </p:sp>
      <p:sp>
        <p:nvSpPr>
          <p:cNvPr id="5124" name="Rectangle 3"/>
          <p:cNvSpPr>
            <a:spLocks noGrp="1" noChangeArrowheads="1"/>
          </p:cNvSpPr>
          <p:nvPr>
            <p:ph type="body" sz="half" idx="1"/>
          </p:nvPr>
        </p:nvSpPr>
        <p:spPr>
          <a:xfrm>
            <a:off x="531801" y="2272082"/>
            <a:ext cx="8353425" cy="2836862"/>
          </a:xfrm>
        </p:spPr>
        <p:txBody>
          <a:bodyPr/>
          <a:lstStyle/>
          <a:p>
            <a:pPr eaLnBrk="1" hangingPunct="1">
              <a:buFontTx/>
              <a:buNone/>
            </a:pPr>
            <a:r>
              <a:rPr lang="en-GB" u="sng" dirty="0">
                <a:latin typeface="Arial" charset="0"/>
              </a:rPr>
              <a:t>Prophase II</a:t>
            </a:r>
          </a:p>
          <a:p>
            <a:r>
              <a:rPr lang="en-GB" dirty="0"/>
              <a:t>Chromosomes shorten and thicken to become visible.</a:t>
            </a:r>
          </a:p>
          <a:p>
            <a:r>
              <a:rPr lang="en-US" dirty="0"/>
              <a:t> (Chromosomes) appear as (two sister) chromatids joined at the centromere.</a:t>
            </a:r>
            <a:endParaRPr lang="en-GB" dirty="0"/>
          </a:p>
          <a:p>
            <a:pPr marL="0" indent="0" eaLnBrk="1" hangingPunct="1">
              <a:buNone/>
            </a:pPr>
            <a:endParaRPr lang="en-GB" dirty="0">
              <a:latin typeface="Comic Sans MS" charset="0"/>
            </a:endParaRPr>
          </a:p>
        </p:txBody>
      </p:sp>
      <p:graphicFrame>
        <p:nvGraphicFramePr>
          <p:cNvPr id="5122" name="Object 4"/>
          <p:cNvGraphicFramePr>
            <a:graphicFrameLocks noGrp="1" noChangeAspect="1"/>
          </p:cNvGraphicFramePr>
          <p:nvPr>
            <p:ph sz="half" idx="2"/>
            <p:extLst>
              <p:ext uri="{D42A27DB-BD31-4B8C-83A1-F6EECF244321}">
                <p14:modId xmlns:p14="http://schemas.microsoft.com/office/powerpoint/2010/main" val="1885060997"/>
              </p:ext>
            </p:extLst>
          </p:nvPr>
        </p:nvGraphicFramePr>
        <p:xfrm>
          <a:off x="9626889" y="2420888"/>
          <a:ext cx="1834035" cy="2016224"/>
        </p:xfrm>
        <a:graphic>
          <a:graphicData uri="http://schemas.openxmlformats.org/presentationml/2006/ole">
            <mc:AlternateContent xmlns:mc="http://schemas.openxmlformats.org/markup-compatibility/2006">
              <mc:Choice xmlns:v="urn:schemas-microsoft-com:vml" Requires="v">
                <p:oleObj spid="_x0000_s4126" name="Bitmap Image" r:id="rId3" imgW="1438095" imgH="1580952" progId="PBrush">
                  <p:embed/>
                </p:oleObj>
              </mc:Choice>
              <mc:Fallback>
                <p:oleObj name="Bitmap Image" r:id="rId3" imgW="1438095" imgH="1580952" progId="PBrush">
                  <p:embed/>
                  <p:pic>
                    <p:nvPicPr>
                      <p:cNvPr id="5122"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26889" y="2420888"/>
                        <a:ext cx="1834035" cy="2016224"/>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50205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124">
                                            <p:txEl>
                                              <p:pRg st="0" end="0"/>
                                            </p:txEl>
                                          </p:spTgt>
                                        </p:tgtEl>
                                        <p:attrNameLst>
                                          <p:attrName>style.visibility</p:attrName>
                                        </p:attrNameLst>
                                      </p:cBhvr>
                                      <p:to>
                                        <p:strVal val="visible"/>
                                      </p:to>
                                    </p:set>
                                    <p:animEffect transition="in" filter="barn(inVertical)">
                                      <p:cBhvr>
                                        <p:cTn id="7" dur="500"/>
                                        <p:tgtEl>
                                          <p:spTgt spid="512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124">
                                            <p:txEl>
                                              <p:pRg st="1" end="1"/>
                                            </p:txEl>
                                          </p:spTgt>
                                        </p:tgtEl>
                                        <p:attrNameLst>
                                          <p:attrName>style.visibility</p:attrName>
                                        </p:attrNameLst>
                                      </p:cBhvr>
                                      <p:to>
                                        <p:strVal val="visible"/>
                                      </p:to>
                                    </p:set>
                                    <p:animEffect transition="in" filter="barn(inVertical)">
                                      <p:cBhvr>
                                        <p:cTn id="12" dur="500"/>
                                        <p:tgtEl>
                                          <p:spTgt spid="512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124">
                                            <p:txEl>
                                              <p:pRg st="2" end="2"/>
                                            </p:txEl>
                                          </p:spTgt>
                                        </p:tgtEl>
                                        <p:attrNameLst>
                                          <p:attrName>style.visibility</p:attrName>
                                        </p:attrNameLst>
                                      </p:cBhvr>
                                      <p:to>
                                        <p:strVal val="visible"/>
                                      </p:to>
                                    </p:set>
                                    <p:animEffect transition="in" filter="barn(inVertical)">
                                      <p:cBhvr>
                                        <p:cTn id="17" dur="500"/>
                                        <p:tgtEl>
                                          <p:spTgt spid="5124">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Grp="1" noChangeArrowheads="1"/>
          </p:cNvSpPr>
          <p:nvPr>
            <p:ph type="title"/>
          </p:nvPr>
        </p:nvSpPr>
        <p:spPr/>
        <p:txBody>
          <a:bodyPr/>
          <a:lstStyle/>
          <a:p>
            <a:pPr algn="l" eaLnBrk="1" hangingPunct="1"/>
            <a:r>
              <a:rPr lang="en-GB" sz="3600" u="sng" dirty="0">
                <a:latin typeface="Comic Sans MS" charset="0"/>
              </a:rPr>
              <a:t>Metaphase II</a:t>
            </a:r>
          </a:p>
        </p:txBody>
      </p:sp>
      <p:sp>
        <p:nvSpPr>
          <p:cNvPr id="6149" name="Rectangle 3"/>
          <p:cNvSpPr>
            <a:spLocks noGrp="1" noChangeArrowheads="1"/>
          </p:cNvSpPr>
          <p:nvPr>
            <p:ph type="body" sz="half" idx="1"/>
          </p:nvPr>
        </p:nvSpPr>
        <p:spPr>
          <a:xfrm>
            <a:off x="545418" y="1578936"/>
            <a:ext cx="6491064" cy="4525963"/>
          </a:xfrm>
        </p:spPr>
        <p:txBody>
          <a:bodyPr>
            <a:normAutofit lnSpcReduction="10000"/>
          </a:bodyPr>
          <a:lstStyle/>
          <a:p>
            <a:pPr marL="0" indent="0">
              <a:buNone/>
            </a:pPr>
            <a:r>
              <a:rPr lang="en-US" dirty="0"/>
              <a:t>Chromosomes line up on the equator.</a:t>
            </a:r>
          </a:p>
          <a:p>
            <a:pPr marL="0" indent="0">
              <a:buNone/>
            </a:pPr>
            <a:endParaRPr lang="en-GB" dirty="0"/>
          </a:p>
          <a:p>
            <a:pPr marL="0" indent="0">
              <a:buNone/>
            </a:pPr>
            <a:r>
              <a:rPr lang="en-US" dirty="0"/>
              <a:t>Chromosomes attached to spindle </a:t>
            </a:r>
            <a:r>
              <a:rPr lang="en-US" dirty="0" err="1"/>
              <a:t>fibres</a:t>
            </a:r>
            <a:r>
              <a:rPr lang="en-US" dirty="0"/>
              <a:t> by their centromere.</a:t>
            </a:r>
            <a:endParaRPr lang="en-GB" dirty="0">
              <a:latin typeface="Comic Sans MS" charset="0"/>
            </a:endParaRPr>
          </a:p>
          <a:p>
            <a:pPr eaLnBrk="1" hangingPunct="1">
              <a:buFontTx/>
              <a:buNone/>
            </a:pPr>
            <a:endParaRPr lang="en-GB" dirty="0">
              <a:latin typeface="Comic Sans MS" charset="0"/>
            </a:endParaRPr>
          </a:p>
          <a:p>
            <a:pPr eaLnBrk="1" hangingPunct="1">
              <a:buFontTx/>
              <a:buNone/>
            </a:pPr>
            <a:r>
              <a:rPr lang="en-GB" sz="3600" u="sng" dirty="0">
                <a:latin typeface="Comic Sans MS" charset="0"/>
              </a:rPr>
              <a:t>Anaphase II</a:t>
            </a:r>
          </a:p>
          <a:p>
            <a:pPr eaLnBrk="1" hangingPunct="1">
              <a:buFontTx/>
              <a:buNone/>
            </a:pPr>
            <a:endParaRPr lang="en-GB" sz="3600" u="sng" dirty="0">
              <a:latin typeface="Comic Sans MS" charset="0"/>
            </a:endParaRPr>
          </a:p>
          <a:p>
            <a:pPr>
              <a:buNone/>
            </a:pPr>
            <a:r>
              <a:rPr lang="en-US" dirty="0"/>
              <a:t>Pairs of chromatids</a:t>
            </a:r>
            <a:r>
              <a:rPr lang="en-US" b="1" dirty="0"/>
              <a:t> </a:t>
            </a:r>
            <a:r>
              <a:rPr lang="en-US" dirty="0"/>
              <a:t>are pulled to opposite poles.</a:t>
            </a:r>
            <a:endParaRPr lang="en-GB" dirty="0"/>
          </a:p>
          <a:p>
            <a:pPr eaLnBrk="1" hangingPunct="1">
              <a:buFontTx/>
              <a:buNone/>
            </a:pPr>
            <a:endParaRPr lang="en-GB" sz="3600" u="sng" dirty="0">
              <a:latin typeface="Comic Sans MS" charset="0"/>
            </a:endParaRPr>
          </a:p>
        </p:txBody>
      </p:sp>
      <p:graphicFrame>
        <p:nvGraphicFramePr>
          <p:cNvPr id="6146" name="Object 4"/>
          <p:cNvGraphicFramePr>
            <a:graphicFrameLocks noGrp="1" noChangeAspect="1"/>
          </p:cNvGraphicFramePr>
          <p:nvPr>
            <p:ph sz="quarter" idx="2"/>
            <p:extLst>
              <p:ext uri="{D42A27DB-BD31-4B8C-83A1-F6EECF244321}">
                <p14:modId xmlns:p14="http://schemas.microsoft.com/office/powerpoint/2010/main" val="3459568107"/>
              </p:ext>
            </p:extLst>
          </p:nvPr>
        </p:nvGraphicFramePr>
        <p:xfrm>
          <a:off x="8886546" y="322601"/>
          <a:ext cx="2482397" cy="2512670"/>
        </p:xfrm>
        <a:graphic>
          <a:graphicData uri="http://schemas.openxmlformats.org/presentationml/2006/ole">
            <mc:AlternateContent xmlns:mc="http://schemas.openxmlformats.org/markup-compatibility/2006">
              <mc:Choice xmlns:v="urn:schemas-microsoft-com:vml" Requires="v">
                <p:oleObj spid="_x0000_s5183" name="Bitmap Image" r:id="rId3" imgW="1561905" imgH="1580952" progId="PBrush">
                  <p:embed/>
                </p:oleObj>
              </mc:Choice>
              <mc:Fallback>
                <p:oleObj name="Bitmap Image" r:id="rId3" imgW="1561905" imgH="1580952" progId="PBrush">
                  <p:embed/>
                  <p:pic>
                    <p:nvPicPr>
                      <p:cNvPr id="6146"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86546" y="322601"/>
                        <a:ext cx="2482397" cy="2512670"/>
                      </a:xfrm>
                      <a:prstGeom prst="rect">
                        <a:avLst/>
                      </a:prstGeom>
                      <a:noFill/>
                      <a:ln>
                        <a:noFill/>
                      </a:ln>
                      <a:effectLst/>
                      <a:extLst/>
                    </p:spPr>
                  </p:pic>
                </p:oleObj>
              </mc:Fallback>
            </mc:AlternateContent>
          </a:graphicData>
        </a:graphic>
      </p:graphicFrame>
      <p:graphicFrame>
        <p:nvGraphicFramePr>
          <p:cNvPr id="6147" name="Object 6"/>
          <p:cNvGraphicFramePr>
            <a:graphicFrameLocks noGrp="1" noChangeAspect="1"/>
          </p:cNvGraphicFramePr>
          <p:nvPr>
            <p:ph sz="quarter" idx="3"/>
            <p:extLst>
              <p:ext uri="{D42A27DB-BD31-4B8C-83A1-F6EECF244321}">
                <p14:modId xmlns:p14="http://schemas.microsoft.com/office/powerpoint/2010/main" val="1794940577"/>
              </p:ext>
            </p:extLst>
          </p:nvPr>
        </p:nvGraphicFramePr>
        <p:xfrm>
          <a:off x="8886547" y="3562323"/>
          <a:ext cx="2482397" cy="2542576"/>
        </p:xfrm>
        <a:graphic>
          <a:graphicData uri="http://schemas.openxmlformats.org/presentationml/2006/ole">
            <mc:AlternateContent xmlns:mc="http://schemas.openxmlformats.org/markup-compatibility/2006">
              <mc:Choice xmlns:v="urn:schemas-microsoft-com:vml" Requires="v">
                <p:oleObj spid="_x0000_s5184" name="Bitmap Image" r:id="rId5" imgW="1571844" imgH="1609524" progId="PBrush">
                  <p:embed/>
                </p:oleObj>
              </mc:Choice>
              <mc:Fallback>
                <p:oleObj name="Bitmap Image" r:id="rId5" imgW="1571844" imgH="1609524" progId="PBrush">
                  <p:embed/>
                  <p:pic>
                    <p:nvPicPr>
                      <p:cNvPr id="6147" name="Object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886547" y="3562323"/>
                        <a:ext cx="2482397" cy="2542576"/>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13385816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6146"/>
                                        </p:tgtEl>
                                        <p:attrNameLst>
                                          <p:attrName>style.visibility</p:attrName>
                                        </p:attrNameLst>
                                      </p:cBhvr>
                                      <p:to>
                                        <p:strVal val="visible"/>
                                      </p:to>
                                    </p:set>
                                    <p:animEffect transition="in" filter="barn(inVertical)">
                                      <p:cBhvr>
                                        <p:cTn id="7" dur="500"/>
                                        <p:tgtEl>
                                          <p:spTgt spid="614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148"/>
                                        </p:tgtEl>
                                        <p:attrNameLst>
                                          <p:attrName>style.visibility</p:attrName>
                                        </p:attrNameLst>
                                      </p:cBhvr>
                                      <p:to>
                                        <p:strVal val="visible"/>
                                      </p:to>
                                    </p:set>
                                    <p:animEffect transition="in" filter="barn(inVertical)">
                                      <p:cBhvr>
                                        <p:cTn id="12" dur="500"/>
                                        <p:tgtEl>
                                          <p:spTgt spid="6148"/>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6147"/>
                                        </p:tgtEl>
                                        <p:attrNameLst>
                                          <p:attrName>style.visibility</p:attrName>
                                        </p:attrNameLst>
                                      </p:cBhvr>
                                      <p:to>
                                        <p:strVal val="visible"/>
                                      </p:to>
                                    </p:set>
                                    <p:animEffect transition="in" filter="barn(inVertical)">
                                      <p:cBhvr>
                                        <p:cTn id="17" dur="500"/>
                                        <p:tgtEl>
                                          <p:spTgt spid="6147"/>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6149">
                                            <p:txEl>
                                              <p:pRg st="4" end="4"/>
                                            </p:txEl>
                                          </p:spTgt>
                                        </p:tgtEl>
                                        <p:attrNameLst>
                                          <p:attrName>style.visibility</p:attrName>
                                        </p:attrNameLst>
                                      </p:cBhvr>
                                      <p:to>
                                        <p:strVal val="visible"/>
                                      </p:to>
                                    </p:set>
                                    <p:animEffect transition="in" filter="barn(inVertical)">
                                      <p:cBhvr>
                                        <p:cTn id="22" dur="500"/>
                                        <p:tgtEl>
                                          <p:spTgt spid="614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6149">
                                            <p:txEl>
                                              <p:pRg st="6" end="6"/>
                                            </p:txEl>
                                          </p:spTgt>
                                        </p:tgtEl>
                                        <p:attrNameLst>
                                          <p:attrName>style.visibility</p:attrName>
                                        </p:attrNameLst>
                                      </p:cBhvr>
                                      <p:to>
                                        <p:strVal val="visible"/>
                                      </p:to>
                                    </p:set>
                                    <p:animEffect transition="in" filter="barn(inVertical)">
                                      <p:cBhvr>
                                        <p:cTn id="27" dur="500"/>
                                        <p:tgtEl>
                                          <p:spTgt spid="6149">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6149">
                                            <p:txEl>
                                              <p:pRg st="0" end="0"/>
                                            </p:txEl>
                                          </p:spTgt>
                                        </p:tgtEl>
                                        <p:attrNameLst>
                                          <p:attrName>style.visibility</p:attrName>
                                        </p:attrNameLst>
                                      </p:cBhvr>
                                      <p:to>
                                        <p:strVal val="visible"/>
                                      </p:to>
                                    </p:set>
                                    <p:animEffect transition="in" filter="barn(inVertical)">
                                      <p:cBhvr>
                                        <p:cTn id="32" dur="500"/>
                                        <p:tgtEl>
                                          <p:spTgt spid="6149">
                                            <p:txEl>
                                              <p:pRg st="0" end="0"/>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6149">
                                            <p:txEl>
                                              <p:pRg st="2" end="2"/>
                                            </p:txEl>
                                          </p:spTgt>
                                        </p:tgtEl>
                                        <p:attrNameLst>
                                          <p:attrName>style.visibility</p:attrName>
                                        </p:attrNameLst>
                                      </p:cBhvr>
                                      <p:to>
                                        <p:strVal val="visible"/>
                                      </p:to>
                                    </p:set>
                                    <p:animEffect transition="in" filter="barn(inVertical)">
                                      <p:cBhvr>
                                        <p:cTn id="37" dur="500"/>
                                        <p:tgtEl>
                                          <p:spTgt spid="614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a:latin typeface="Comic Sans MS" charset="0"/>
              </a:rPr>
              <a:t>Telophase II</a:t>
            </a:r>
          </a:p>
        </p:txBody>
      </p:sp>
      <p:sp>
        <p:nvSpPr>
          <p:cNvPr id="7173" name="Rectangle 3"/>
          <p:cNvSpPr>
            <a:spLocks noGrp="1" noChangeArrowheads="1"/>
          </p:cNvSpPr>
          <p:nvPr>
            <p:ph type="body" sz="half" idx="1"/>
          </p:nvPr>
        </p:nvSpPr>
        <p:spPr>
          <a:xfrm>
            <a:off x="609600" y="1515838"/>
            <a:ext cx="5699125" cy="4525963"/>
          </a:xfrm>
        </p:spPr>
        <p:txBody>
          <a:bodyPr/>
          <a:lstStyle/>
          <a:p>
            <a:r>
              <a:rPr lang="en-US" dirty="0"/>
              <a:t>Chromosomes uncoil and become thinner.</a:t>
            </a:r>
            <a:endParaRPr lang="en-GB" dirty="0"/>
          </a:p>
          <a:p>
            <a:pPr marL="0" indent="0" eaLnBrk="1" hangingPunct="1">
              <a:buNone/>
            </a:pPr>
            <a:endParaRPr lang="en-GB" dirty="0">
              <a:latin typeface="Comic Sans MS" charset="0"/>
            </a:endParaRPr>
          </a:p>
        </p:txBody>
      </p:sp>
      <p:graphicFrame>
        <p:nvGraphicFramePr>
          <p:cNvPr id="7170" name="Object 4"/>
          <p:cNvGraphicFramePr>
            <a:graphicFrameLocks noGrp="1" noChangeAspect="1"/>
          </p:cNvGraphicFramePr>
          <p:nvPr>
            <p:ph sz="quarter" idx="2"/>
            <p:extLst>
              <p:ext uri="{D42A27DB-BD31-4B8C-83A1-F6EECF244321}">
                <p14:modId xmlns:p14="http://schemas.microsoft.com/office/powerpoint/2010/main" val="1639280040"/>
              </p:ext>
            </p:extLst>
          </p:nvPr>
        </p:nvGraphicFramePr>
        <p:xfrm>
          <a:off x="6481116" y="846137"/>
          <a:ext cx="3049180" cy="3215499"/>
        </p:xfrm>
        <a:graphic>
          <a:graphicData uri="http://schemas.openxmlformats.org/presentationml/2006/ole">
            <mc:AlternateContent xmlns:mc="http://schemas.openxmlformats.org/markup-compatibility/2006">
              <mc:Choice xmlns:v="urn:schemas-microsoft-com:vml" Requires="v">
                <p:oleObj spid="_x0000_s6201" name="Bitmap Image" r:id="rId3" imgW="1571844" imgH="1657581" progId="PBrush">
                  <p:embed/>
                </p:oleObj>
              </mc:Choice>
              <mc:Fallback>
                <p:oleObj name="Bitmap Image" r:id="rId3" imgW="1571844" imgH="1657581" progId="PBrush">
                  <p:embed/>
                  <p:pic>
                    <p:nvPicPr>
                      <p:cNvPr id="7170" name="Object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481116" y="846137"/>
                        <a:ext cx="3049180" cy="3215499"/>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0507112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7173">
                                            <p:txEl>
                                              <p:pRg st="0" end="0"/>
                                            </p:txEl>
                                          </p:spTgt>
                                        </p:tgtEl>
                                        <p:attrNameLst>
                                          <p:attrName>style.visibility</p:attrName>
                                        </p:attrNameLst>
                                      </p:cBhvr>
                                      <p:to>
                                        <p:strVal val="visible"/>
                                      </p:to>
                                    </p:set>
                                    <p:animEffect transition="in" filter="barn(inVertical)">
                                      <p:cBhvr>
                                        <p:cTn id="7" dur="500"/>
                                        <p:tgtEl>
                                          <p:spTgt spid="717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2"/>
          <p:cNvSpPr>
            <a:spLocks noGrp="1" noChangeArrowheads="1"/>
          </p:cNvSpPr>
          <p:nvPr>
            <p:ph type="title"/>
          </p:nvPr>
        </p:nvSpPr>
        <p:spPr/>
        <p:txBody>
          <a:bodyPr/>
          <a:lstStyle/>
          <a:p>
            <a:pPr algn="l" eaLnBrk="1" hangingPunct="1"/>
            <a:r>
              <a:rPr lang="en-GB" sz="3600" u="sng" dirty="0">
                <a:latin typeface="Comic Sans MS" charset="0"/>
              </a:rPr>
              <a:t>Cytokinesis</a:t>
            </a:r>
          </a:p>
        </p:txBody>
      </p:sp>
      <p:graphicFrame>
        <p:nvGraphicFramePr>
          <p:cNvPr id="7171" name="Object 6"/>
          <p:cNvGraphicFramePr>
            <a:graphicFrameLocks noGrp="1" noChangeAspect="1"/>
          </p:cNvGraphicFramePr>
          <p:nvPr>
            <p:ph sz="quarter" idx="3"/>
            <p:extLst>
              <p:ext uri="{D42A27DB-BD31-4B8C-83A1-F6EECF244321}">
                <p14:modId xmlns:p14="http://schemas.microsoft.com/office/powerpoint/2010/main" val="3860005815"/>
              </p:ext>
            </p:extLst>
          </p:nvPr>
        </p:nvGraphicFramePr>
        <p:xfrm>
          <a:off x="8463986" y="1671807"/>
          <a:ext cx="3118414" cy="3286472"/>
        </p:xfrm>
        <a:graphic>
          <a:graphicData uri="http://schemas.openxmlformats.org/presentationml/2006/ole">
            <mc:AlternateContent xmlns:mc="http://schemas.openxmlformats.org/markup-compatibility/2006">
              <mc:Choice xmlns:v="urn:schemas-microsoft-com:vml" Requires="v">
                <p:oleObj spid="_x0000_s7199" name="Bitmap Image" r:id="rId3" imgW="1590897" imgH="1676634" progId="PBrush">
                  <p:embed/>
                </p:oleObj>
              </mc:Choice>
              <mc:Fallback>
                <p:oleObj name="Bitmap Image" r:id="rId3" imgW="1590897" imgH="1676634" progId="PBrush">
                  <p:embed/>
                  <p:pic>
                    <p:nvPicPr>
                      <p:cNvPr id="7171" name="Object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63986" y="1671807"/>
                        <a:ext cx="3118414" cy="3286472"/>
                      </a:xfrm>
                      <a:prstGeom prst="rect">
                        <a:avLst/>
                      </a:prstGeom>
                      <a:noFill/>
                      <a:ln>
                        <a:noFill/>
                      </a:ln>
                      <a:effectLst/>
                      <a:extLst/>
                    </p:spPr>
                  </p:pic>
                </p:oleObj>
              </mc:Fallback>
            </mc:AlternateContent>
          </a:graphicData>
        </a:graphic>
      </p:graphicFrame>
      <p:sp>
        <p:nvSpPr>
          <p:cNvPr id="4" name="Rectangle 3"/>
          <p:cNvSpPr/>
          <p:nvPr/>
        </p:nvSpPr>
        <p:spPr>
          <a:xfrm>
            <a:off x="609600" y="1772816"/>
            <a:ext cx="6216502" cy="2246769"/>
          </a:xfrm>
          <a:prstGeom prst="rect">
            <a:avLst/>
          </a:prstGeom>
        </p:spPr>
        <p:txBody>
          <a:bodyPr wrap="square">
            <a:spAutoFit/>
          </a:bodyPr>
          <a:lstStyle/>
          <a:p>
            <a:r>
              <a:rPr lang="en-GB" sz="2800" dirty="0">
                <a:latin typeface="Calibri" panose="020F0502020204030204" pitchFamily="34" charset="0"/>
                <a:cs typeface="Calibri" panose="020F0502020204030204" pitchFamily="34" charset="0"/>
              </a:rPr>
              <a:t>Cytoplasm divides (cytokinesis).</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Membranes form around new cells.</a:t>
            </a:r>
          </a:p>
          <a:p>
            <a:endParaRPr lang="en-GB" sz="2800" dirty="0">
              <a:latin typeface="Calibri" panose="020F0502020204030204" pitchFamily="34" charset="0"/>
              <a:cs typeface="Calibri" panose="020F0502020204030204" pitchFamily="34" charset="0"/>
            </a:endParaRPr>
          </a:p>
          <a:p>
            <a:r>
              <a:rPr lang="en-GB" sz="2800" dirty="0">
                <a:latin typeface="Calibri" panose="020F0502020204030204" pitchFamily="34" charset="0"/>
                <a:cs typeface="Calibri" panose="020F0502020204030204" pitchFamily="34" charset="0"/>
              </a:rPr>
              <a:t>4 haploid cells produced.</a:t>
            </a:r>
          </a:p>
        </p:txBody>
      </p:sp>
    </p:spTree>
    <p:extLst>
      <p:ext uri="{BB962C8B-B14F-4D97-AF65-F5344CB8AC3E}">
        <p14:creationId xmlns:p14="http://schemas.microsoft.com/office/powerpoint/2010/main" val="163437631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2"/>
          <p:cNvSpPr>
            <a:spLocks noGrp="1" noChangeArrowheads="1"/>
          </p:cNvSpPr>
          <p:nvPr>
            <p:ph/>
          </p:nvPr>
        </p:nvSpPr>
        <p:spPr>
          <a:xfrm>
            <a:off x="1992313" y="548680"/>
            <a:ext cx="8675687" cy="6309320"/>
          </a:xfrm>
        </p:spPr>
        <p:txBody>
          <a:bodyPr>
            <a:normAutofit/>
          </a:bodyPr>
          <a:lstStyle/>
          <a:p>
            <a:pPr eaLnBrk="1" hangingPunct="1">
              <a:buFontTx/>
              <a:buNone/>
            </a:pPr>
            <a:r>
              <a:rPr lang="en-GB" sz="2400" dirty="0"/>
              <a:t>Meiosis occurs in 2 divisions (I and II) that </a:t>
            </a:r>
            <a:r>
              <a:rPr lang="en-GB" sz="2400" i="1" dirty="0"/>
              <a:t>superficially</a:t>
            </a:r>
            <a:r>
              <a:rPr lang="en-GB" sz="2400" dirty="0"/>
              <a:t> resemble mitosis:</a:t>
            </a:r>
          </a:p>
          <a:p>
            <a:pPr eaLnBrk="1" hangingPunct="1">
              <a:buFontTx/>
              <a:buNone/>
            </a:pPr>
            <a:endParaRPr lang="en-GB" sz="600" b="1" u="sng" dirty="0"/>
          </a:p>
          <a:p>
            <a:pPr eaLnBrk="1" hangingPunct="1">
              <a:buFontTx/>
              <a:buNone/>
            </a:pPr>
            <a:r>
              <a:rPr lang="en-GB" sz="2400" b="1" u="sng" dirty="0"/>
              <a:t>Meiosis I</a:t>
            </a:r>
          </a:p>
          <a:p>
            <a:pPr eaLnBrk="1" hangingPunct="1">
              <a:buFontTx/>
              <a:buChar char="-"/>
            </a:pPr>
            <a:r>
              <a:rPr lang="en-GB" sz="2400" dirty="0"/>
              <a:t>Homologous </a:t>
            </a:r>
            <a:r>
              <a:rPr lang="en-GB" sz="2400" b="1" dirty="0"/>
              <a:t>pairs</a:t>
            </a:r>
            <a:r>
              <a:rPr lang="en-GB" sz="2400" dirty="0"/>
              <a:t> of chromosomes are separated </a:t>
            </a:r>
          </a:p>
          <a:p>
            <a:pPr eaLnBrk="1" hangingPunct="1">
              <a:buFontTx/>
              <a:buChar char="-"/>
            </a:pPr>
            <a:endParaRPr lang="en-GB" sz="2400" dirty="0"/>
          </a:p>
          <a:p>
            <a:pPr eaLnBrk="1" hangingPunct="1"/>
            <a:endParaRPr lang="en-GB" sz="2400" u="sng" dirty="0"/>
          </a:p>
          <a:p>
            <a:pPr eaLnBrk="1" hangingPunct="1"/>
            <a:endParaRPr lang="en-GB" sz="2400" u="sng" dirty="0"/>
          </a:p>
          <a:p>
            <a:pPr eaLnBrk="1" hangingPunct="1"/>
            <a:r>
              <a:rPr lang="en-GB" sz="2400" b="1" u="sng" dirty="0"/>
              <a:t>Meiosis II</a:t>
            </a:r>
          </a:p>
          <a:p>
            <a:pPr eaLnBrk="1" hangingPunct="1">
              <a:buFontTx/>
              <a:buChar char="-"/>
            </a:pPr>
            <a:r>
              <a:rPr lang="en-GB" sz="2400" dirty="0"/>
              <a:t>Pairs of chromatids are separated</a:t>
            </a:r>
          </a:p>
          <a:p>
            <a:pPr eaLnBrk="1" hangingPunct="1">
              <a:buFontTx/>
              <a:buChar char="-"/>
            </a:pPr>
            <a:endParaRPr lang="en-GB" dirty="0"/>
          </a:p>
        </p:txBody>
      </p:sp>
      <p:pic>
        <p:nvPicPr>
          <p:cNvPr id="7172" name="Picture 4" descr="meiosis"/>
          <p:cNvPicPr>
            <a:picLocks noChangeAspect="1" noChangeArrowheads="1"/>
          </p:cNvPicPr>
          <p:nvPr/>
        </p:nvPicPr>
        <p:blipFill>
          <a:blip r:embed="rId2" cstate="print"/>
          <a:srcRect l="34445" t="28194" r="33667" b="61209"/>
          <a:stretch>
            <a:fillRect/>
          </a:stretch>
        </p:blipFill>
        <p:spPr bwMode="auto">
          <a:xfrm>
            <a:off x="4008438" y="2420939"/>
            <a:ext cx="2951162" cy="1470025"/>
          </a:xfrm>
          <a:prstGeom prst="rect">
            <a:avLst/>
          </a:prstGeom>
          <a:noFill/>
          <a:ln w="9525">
            <a:noFill/>
            <a:miter lim="800000"/>
            <a:headEnd/>
            <a:tailEnd/>
          </a:ln>
        </p:spPr>
      </p:pic>
      <p:pic>
        <p:nvPicPr>
          <p:cNvPr id="7173" name="Picture 5" descr="meiosis"/>
          <p:cNvPicPr>
            <a:picLocks noChangeAspect="1" noChangeArrowheads="1"/>
          </p:cNvPicPr>
          <p:nvPr/>
        </p:nvPicPr>
        <p:blipFill>
          <a:blip r:embed="rId2" cstate="print"/>
          <a:srcRect l="35297" t="40668" r="32814" b="47513"/>
          <a:stretch>
            <a:fillRect/>
          </a:stretch>
        </p:blipFill>
        <p:spPr bwMode="auto">
          <a:xfrm>
            <a:off x="7319964" y="2420938"/>
            <a:ext cx="2808287" cy="1560512"/>
          </a:xfrm>
          <a:prstGeom prst="rect">
            <a:avLst/>
          </a:prstGeom>
          <a:noFill/>
          <a:ln w="9525">
            <a:noFill/>
            <a:miter lim="800000"/>
            <a:headEnd/>
            <a:tailEnd/>
          </a:ln>
        </p:spPr>
      </p:pic>
      <p:pic>
        <p:nvPicPr>
          <p:cNvPr id="7175" name="Picture 7" descr="meiosis"/>
          <p:cNvPicPr>
            <a:picLocks noChangeAspect="1" noChangeArrowheads="1"/>
          </p:cNvPicPr>
          <p:nvPr/>
        </p:nvPicPr>
        <p:blipFill>
          <a:blip r:embed="rId2" cstate="print"/>
          <a:srcRect l="36963" t="67950" r="32816" b="18593"/>
          <a:stretch>
            <a:fillRect/>
          </a:stretch>
        </p:blipFill>
        <p:spPr bwMode="auto">
          <a:xfrm>
            <a:off x="1992313" y="5319714"/>
            <a:ext cx="2303462" cy="1538287"/>
          </a:xfrm>
          <a:prstGeom prst="rect">
            <a:avLst/>
          </a:prstGeom>
          <a:noFill/>
          <a:ln w="9525">
            <a:noFill/>
            <a:miter lim="800000"/>
            <a:headEnd/>
            <a:tailEnd/>
          </a:ln>
        </p:spPr>
      </p:pic>
      <p:pic>
        <p:nvPicPr>
          <p:cNvPr id="7176" name="Picture 8" descr="meiosis"/>
          <p:cNvPicPr>
            <a:picLocks noChangeAspect="1" noChangeArrowheads="1"/>
          </p:cNvPicPr>
          <p:nvPr/>
        </p:nvPicPr>
        <p:blipFill>
          <a:blip r:embed="rId2" cstate="print"/>
          <a:srcRect l="11740" t="80272" r="61371" b="4050"/>
          <a:stretch>
            <a:fillRect/>
          </a:stretch>
        </p:blipFill>
        <p:spPr bwMode="auto">
          <a:xfrm>
            <a:off x="5476876" y="5100638"/>
            <a:ext cx="1871663" cy="1638300"/>
          </a:xfrm>
          <a:prstGeom prst="rect">
            <a:avLst/>
          </a:prstGeom>
          <a:noFill/>
          <a:ln w="9525">
            <a:noFill/>
            <a:miter lim="800000"/>
            <a:headEnd/>
            <a:tailEnd/>
          </a:ln>
        </p:spPr>
      </p:pic>
      <p:pic>
        <p:nvPicPr>
          <p:cNvPr id="7177" name="Picture 9" descr="meiosis"/>
          <p:cNvPicPr>
            <a:picLocks noChangeAspect="1" noChangeArrowheads="1"/>
          </p:cNvPicPr>
          <p:nvPr/>
        </p:nvPicPr>
        <p:blipFill>
          <a:blip r:embed="rId2" cstate="print"/>
          <a:srcRect l="57111" t="82066" r="15979" b="2913"/>
          <a:stretch>
            <a:fillRect/>
          </a:stretch>
        </p:blipFill>
        <p:spPr bwMode="auto">
          <a:xfrm>
            <a:off x="8328025" y="5229226"/>
            <a:ext cx="1944688" cy="1628775"/>
          </a:xfrm>
          <a:prstGeom prst="rect">
            <a:avLst/>
          </a:prstGeom>
          <a:noFill/>
          <a:ln w="9525">
            <a:noFill/>
            <a:miter lim="800000"/>
            <a:headEnd/>
            <a:tailEnd/>
          </a:ln>
        </p:spPr>
      </p:pic>
      <p:sp>
        <p:nvSpPr>
          <p:cNvPr id="6152" name="Line 10"/>
          <p:cNvSpPr>
            <a:spLocks noChangeShapeType="1"/>
          </p:cNvSpPr>
          <p:nvPr/>
        </p:nvSpPr>
        <p:spPr bwMode="auto">
          <a:xfrm flipV="1">
            <a:off x="8472488" y="3068638"/>
            <a:ext cx="0" cy="144462"/>
          </a:xfrm>
          <a:prstGeom prst="line">
            <a:avLst/>
          </a:prstGeom>
          <a:noFill/>
          <a:ln w="9525">
            <a:solidFill>
              <a:schemeClr val="tx1"/>
            </a:solidFill>
            <a:round/>
            <a:headEnd/>
            <a:tailEnd type="triangle" w="med" len="med"/>
          </a:ln>
        </p:spPr>
        <p:txBody>
          <a:bodyPr/>
          <a:lstStyle/>
          <a:p>
            <a:endParaRPr lang="en-GB"/>
          </a:p>
        </p:txBody>
      </p:sp>
      <p:sp>
        <p:nvSpPr>
          <p:cNvPr id="7179" name="Line 11"/>
          <p:cNvSpPr>
            <a:spLocks noChangeShapeType="1"/>
          </p:cNvSpPr>
          <p:nvPr/>
        </p:nvSpPr>
        <p:spPr bwMode="auto">
          <a:xfrm>
            <a:off x="6816726" y="3213100"/>
            <a:ext cx="792163" cy="0"/>
          </a:xfrm>
          <a:prstGeom prst="line">
            <a:avLst/>
          </a:prstGeom>
          <a:noFill/>
          <a:ln w="38100">
            <a:solidFill>
              <a:schemeClr val="tx1"/>
            </a:solidFill>
            <a:round/>
            <a:headEnd/>
            <a:tailEnd type="triangle" w="lg" len="lg"/>
          </a:ln>
        </p:spPr>
        <p:txBody>
          <a:bodyPr/>
          <a:lstStyle/>
          <a:p>
            <a:endParaRPr lang="en-GB"/>
          </a:p>
        </p:txBody>
      </p:sp>
      <p:sp>
        <p:nvSpPr>
          <p:cNvPr id="7180" name="Line 12"/>
          <p:cNvSpPr>
            <a:spLocks noChangeShapeType="1"/>
          </p:cNvSpPr>
          <p:nvPr/>
        </p:nvSpPr>
        <p:spPr bwMode="auto">
          <a:xfrm>
            <a:off x="7608888" y="5876925"/>
            <a:ext cx="792162" cy="0"/>
          </a:xfrm>
          <a:prstGeom prst="line">
            <a:avLst/>
          </a:prstGeom>
          <a:noFill/>
          <a:ln w="38100">
            <a:solidFill>
              <a:schemeClr val="tx1"/>
            </a:solidFill>
            <a:round/>
            <a:headEnd/>
            <a:tailEnd type="triangle" w="lg" len="lg"/>
          </a:ln>
        </p:spPr>
        <p:txBody>
          <a:bodyPr/>
          <a:lstStyle/>
          <a:p>
            <a:endParaRPr lang="en-GB"/>
          </a:p>
        </p:txBody>
      </p:sp>
      <p:sp>
        <p:nvSpPr>
          <p:cNvPr id="7181" name="Line 13"/>
          <p:cNvSpPr>
            <a:spLocks noChangeShapeType="1"/>
          </p:cNvSpPr>
          <p:nvPr/>
        </p:nvSpPr>
        <p:spPr bwMode="auto">
          <a:xfrm>
            <a:off x="4511676" y="6021388"/>
            <a:ext cx="792163" cy="0"/>
          </a:xfrm>
          <a:prstGeom prst="line">
            <a:avLst/>
          </a:prstGeom>
          <a:noFill/>
          <a:ln w="38100">
            <a:solidFill>
              <a:schemeClr val="tx1"/>
            </a:solidFill>
            <a:round/>
            <a:headEnd/>
            <a:tailEnd type="triangle" w="lg" len="lg"/>
          </a:ln>
        </p:spPr>
        <p:txBody>
          <a:bodyPr/>
          <a:lstStyle/>
          <a:p>
            <a:endParaRPr lang="en-GB"/>
          </a:p>
        </p:txBody>
      </p:sp>
      <p:sp>
        <p:nvSpPr>
          <p:cNvPr id="2" name="TextBox 1">
            <a:extLst>
              <a:ext uri="{FF2B5EF4-FFF2-40B4-BE49-F238E27FC236}">
                <a16:creationId xmlns:a16="http://schemas.microsoft.com/office/drawing/2014/main" id="{975167F0-9E1E-4D76-8A0F-7AE72DA33AE9}"/>
              </a:ext>
            </a:extLst>
          </p:cNvPr>
          <p:cNvSpPr txBox="1"/>
          <p:nvPr/>
        </p:nvSpPr>
        <p:spPr>
          <a:xfrm>
            <a:off x="278673" y="139337"/>
            <a:ext cx="3640183" cy="369332"/>
          </a:xfrm>
          <a:prstGeom prst="rect">
            <a:avLst/>
          </a:prstGeom>
          <a:noFill/>
        </p:spPr>
        <p:txBody>
          <a:bodyPr wrap="square" rtlCol="0">
            <a:spAutoFit/>
          </a:bodyPr>
          <a:lstStyle/>
          <a:p>
            <a:r>
              <a:rPr lang="en-GB" dirty="0"/>
              <a:t>Differences between the two</a:t>
            </a:r>
          </a:p>
        </p:txBody>
      </p:sp>
    </p:spTree>
    <p:extLst>
      <p:ext uri="{BB962C8B-B14F-4D97-AF65-F5344CB8AC3E}">
        <p14:creationId xmlns:p14="http://schemas.microsoft.com/office/powerpoint/2010/main" val="2943872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70">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170">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170">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7170">
                                            <p:txEl>
                                              <p:pRg st="8" end="8"/>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172"/>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179"/>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nodeType="afterEffect">
                                  <p:stCondLst>
                                    <p:cond delay="0"/>
                                  </p:stCondLst>
                                  <p:childTnLst>
                                    <p:set>
                                      <p:cBhvr>
                                        <p:cTn id="23" dur="1" fill="hold">
                                          <p:stCondLst>
                                            <p:cond delay="0"/>
                                          </p:stCondLst>
                                        </p:cTn>
                                        <p:tgtEl>
                                          <p:spTgt spid="7173"/>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nodeType="clickEffect">
                                  <p:stCondLst>
                                    <p:cond delay="0"/>
                                  </p:stCondLst>
                                  <p:childTnLst>
                                    <p:set>
                                      <p:cBhvr>
                                        <p:cTn id="27" dur="1" fill="hold">
                                          <p:stCondLst>
                                            <p:cond delay="0"/>
                                          </p:stCondLst>
                                        </p:cTn>
                                        <p:tgtEl>
                                          <p:spTgt spid="7175"/>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181"/>
                                        </p:tgtEl>
                                        <p:attrNameLst>
                                          <p:attrName>style.visibility</p:attrName>
                                        </p:attrNameLst>
                                      </p:cBhvr>
                                      <p:to>
                                        <p:strVal val="visible"/>
                                      </p:to>
                                    </p:set>
                                  </p:childTnLst>
                                </p:cTn>
                              </p:par>
                            </p:childTnLst>
                          </p:cTn>
                        </p:par>
                        <p:par>
                          <p:cTn id="32" fill="hold">
                            <p:stCondLst>
                              <p:cond delay="0"/>
                            </p:stCondLst>
                            <p:childTnLst>
                              <p:par>
                                <p:cTn id="33" presetID="1" presetClass="entr" presetSubtype="0" fill="hold" nodeType="afterEffect">
                                  <p:stCondLst>
                                    <p:cond delay="0"/>
                                  </p:stCondLst>
                                  <p:childTnLst>
                                    <p:set>
                                      <p:cBhvr>
                                        <p:cTn id="34" dur="1" fill="hold">
                                          <p:stCondLst>
                                            <p:cond delay="0"/>
                                          </p:stCondLst>
                                        </p:cTn>
                                        <p:tgtEl>
                                          <p:spTgt spid="7176"/>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180"/>
                                        </p:tgtEl>
                                        <p:attrNameLst>
                                          <p:attrName>style.visibility</p:attrName>
                                        </p:attrNameLst>
                                      </p:cBhvr>
                                      <p:to>
                                        <p:strVal val="visible"/>
                                      </p:to>
                                    </p:set>
                                  </p:childTnLst>
                                </p:cTn>
                              </p:par>
                            </p:childTnLst>
                          </p:cTn>
                        </p:par>
                        <p:par>
                          <p:cTn id="39" fill="hold">
                            <p:stCondLst>
                              <p:cond delay="0"/>
                            </p:stCondLst>
                            <p:childTnLst>
                              <p:par>
                                <p:cTn id="40" presetID="1" presetClass="entr" presetSubtype="0" fill="hold" nodeType="afterEffect">
                                  <p:stCondLst>
                                    <p:cond delay="0"/>
                                  </p:stCondLst>
                                  <p:childTnLst>
                                    <p:set>
                                      <p:cBhvr>
                                        <p:cTn id="41" dur="1" fill="hold">
                                          <p:stCondLst>
                                            <p:cond delay="0"/>
                                          </p:stCondLst>
                                        </p:cTn>
                                        <p:tgtEl>
                                          <p:spTgt spid="7177"/>
                                        </p:tgtEl>
                                        <p:attrNameLst>
                                          <p:attrName>style.visibility</p:attrName>
                                        </p:attrNameLst>
                                      </p:cBhvr>
                                      <p:to>
                                        <p:strVal val="visible"/>
                                      </p:to>
                                    </p:se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2"/>
                                        </p:tgtEl>
                                        <p:attrNameLst>
                                          <p:attrName>style.visibility</p:attrName>
                                        </p:attrNameLst>
                                      </p:cBhvr>
                                      <p:to>
                                        <p:strVal val="visible"/>
                                      </p:to>
                                    </p:set>
                                    <p:animEffect transition="in" filter="fade">
                                      <p:cBhvr>
                                        <p:cTn id="46"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9" grpId="0" animBg="1"/>
      <p:bldP spid="7180" grpId="0" animBg="1"/>
      <p:bldP spid="7181" grpId="0" animBg="1"/>
      <p:bldP spid="2"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Table 16">
            <a:extLst>
              <a:ext uri="{FF2B5EF4-FFF2-40B4-BE49-F238E27FC236}">
                <a16:creationId xmlns:a16="http://schemas.microsoft.com/office/drawing/2014/main" id="{6E72A678-6CE4-456E-A7C4-B7480148D7DB}"/>
              </a:ext>
            </a:extLst>
          </p:cNvPr>
          <p:cNvGraphicFramePr>
            <a:graphicFrameLocks noGrp="1"/>
          </p:cNvGraphicFramePr>
          <p:nvPr>
            <p:extLst>
              <p:ext uri="{D42A27DB-BD31-4B8C-83A1-F6EECF244321}">
                <p14:modId xmlns:p14="http://schemas.microsoft.com/office/powerpoint/2010/main" val="3791775864"/>
              </p:ext>
            </p:extLst>
          </p:nvPr>
        </p:nvGraphicFramePr>
        <p:xfrm>
          <a:off x="765544" y="808075"/>
          <a:ext cx="9548037" cy="5221504"/>
        </p:xfrm>
        <a:graphic>
          <a:graphicData uri="http://schemas.openxmlformats.org/drawingml/2006/table">
            <a:tbl>
              <a:tblPr/>
              <a:tblGrid>
                <a:gridCol w="4604420">
                  <a:extLst>
                    <a:ext uri="{9D8B030D-6E8A-4147-A177-3AD203B41FA5}">
                      <a16:colId xmlns:a16="http://schemas.microsoft.com/office/drawing/2014/main" val="1454747494"/>
                    </a:ext>
                  </a:extLst>
                </a:gridCol>
                <a:gridCol w="4943617">
                  <a:extLst>
                    <a:ext uri="{9D8B030D-6E8A-4147-A177-3AD203B41FA5}">
                      <a16:colId xmlns:a16="http://schemas.microsoft.com/office/drawing/2014/main" val="2488174471"/>
                    </a:ext>
                  </a:extLst>
                </a:gridCol>
              </a:tblGrid>
              <a:tr h="730201">
                <a:tc>
                  <a:txBody>
                    <a:bodyPr/>
                    <a:lstStyle/>
                    <a:p>
                      <a:pPr algn="ctr">
                        <a:lnSpc>
                          <a:spcPct val="107000"/>
                        </a:lnSpc>
                        <a:spcBef>
                          <a:spcPts val="600"/>
                        </a:spcBef>
                        <a:spcAft>
                          <a:spcPts val="600"/>
                        </a:spcAft>
                      </a:pPr>
                      <a:r>
                        <a:rPr lang="en-GB" sz="2400">
                          <a:effectLst/>
                          <a:latin typeface="Arial" panose="020B0604020202020204" pitchFamily="34" charset="0"/>
                          <a:ea typeface="Times New Roman" panose="02020603050405020304" pitchFamily="18" charset="0"/>
                          <a:cs typeface="Times New Roman" panose="02020603050405020304" pitchFamily="18" charset="0"/>
                        </a:rPr>
                        <a:t>Meiosis</a:t>
                      </a:r>
                      <a:endParaRPr lang="en-GB"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Bef>
                          <a:spcPts val="600"/>
                        </a:spcBef>
                        <a:spcAft>
                          <a:spcPts val="600"/>
                        </a:spcAft>
                      </a:pPr>
                      <a:r>
                        <a:rPr lang="en-GB" sz="2400">
                          <a:effectLst/>
                          <a:latin typeface="Arial" panose="020B0604020202020204" pitchFamily="34" charset="0"/>
                          <a:ea typeface="Times New Roman" panose="02020603050405020304" pitchFamily="18" charset="0"/>
                          <a:cs typeface="Times New Roman" panose="02020603050405020304" pitchFamily="18" charset="0"/>
                        </a:rPr>
                        <a:t>Mitosis</a:t>
                      </a:r>
                      <a:endParaRPr lang="en-GB"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043270"/>
                  </a:ext>
                </a:extLst>
              </a:tr>
              <a:tr h="1499043">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Homologous chromosomes associate in pairs</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(Homologues) independent so do not pair</a:t>
                      </a:r>
                      <a:br>
                        <a:rPr lang="en-GB" sz="2400" dirty="0">
                          <a:effectLst/>
                          <a:latin typeface="Arial" panose="020B0604020202020204" pitchFamily="34" charset="0"/>
                          <a:ea typeface="Times New Roman" panose="02020603050405020304" pitchFamily="18" charset="0"/>
                          <a:cs typeface="Times New Roman" panose="02020603050405020304" pitchFamily="18" charset="0"/>
                        </a:rPr>
                      </a:b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4998052"/>
                  </a:ext>
                </a:extLst>
              </a:tr>
              <a:tr h="730201">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Crossing-over / chiasmata formation</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600"/>
                        </a:spcBef>
                        <a:spcAft>
                          <a:spcPts val="600"/>
                        </a:spcAft>
                      </a:pPr>
                      <a:r>
                        <a:rPr lang="en-GB" sz="2400">
                          <a:effectLst/>
                          <a:latin typeface="Arial" panose="020B0604020202020204" pitchFamily="34" charset="0"/>
                          <a:ea typeface="Times New Roman" panose="02020603050405020304" pitchFamily="18" charset="0"/>
                          <a:cs typeface="Times New Roman" panose="02020603050405020304" pitchFamily="18" charset="0"/>
                        </a:rPr>
                        <a:t>No crossing-over;</a:t>
                      </a:r>
                      <a:endParaRPr lang="en-GB" sz="24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5351106"/>
                  </a:ext>
                </a:extLst>
              </a:tr>
              <a:tr h="1499043">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Two divisions / → 4 offspring cells</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One division / → 2 offspring cells;</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20811726"/>
                  </a:ext>
                </a:extLst>
              </a:tr>
              <a:tr h="730201">
                <a:tc>
                  <a:txBody>
                    <a:bodyPr/>
                    <a:lstStyle/>
                    <a:p>
                      <a:pPr>
                        <a:lnSpc>
                          <a:spcPct val="107000"/>
                        </a:lnSpc>
                        <a:spcBef>
                          <a:spcPts val="600"/>
                        </a:spcBef>
                        <a:spcAft>
                          <a:spcPts val="600"/>
                        </a:spcAft>
                      </a:pPr>
                      <a:r>
                        <a:rPr lang="en-GB" sz="2400" u="sng" dirty="0">
                          <a:effectLst/>
                          <a:latin typeface="Arial" panose="020B0604020202020204" pitchFamily="34" charset="0"/>
                          <a:ea typeface="Times New Roman" panose="02020603050405020304" pitchFamily="18" charset="0"/>
                          <a:cs typeface="Times New Roman" panose="02020603050405020304" pitchFamily="18" charset="0"/>
                        </a:rPr>
                        <a:t>Genetically</a:t>
                      </a:r>
                      <a:r>
                        <a:rPr lang="en-GB" sz="2400" dirty="0">
                          <a:effectLst/>
                          <a:latin typeface="Arial" panose="020B0604020202020204" pitchFamily="34" charset="0"/>
                          <a:ea typeface="Times New Roman" panose="02020603050405020304" pitchFamily="18" charset="0"/>
                          <a:cs typeface="Times New Roman" panose="02020603050405020304" pitchFamily="18" charset="0"/>
                        </a:rPr>
                        <a:t> different</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Bef>
                          <a:spcPts val="600"/>
                        </a:spcBef>
                        <a:spcAft>
                          <a:spcPts val="600"/>
                        </a:spcAft>
                      </a:pPr>
                      <a:r>
                        <a:rPr lang="en-GB" sz="2400" dirty="0">
                          <a:effectLst/>
                          <a:latin typeface="Arial" panose="020B0604020202020204" pitchFamily="34" charset="0"/>
                          <a:ea typeface="Times New Roman" panose="02020603050405020304" pitchFamily="18" charset="0"/>
                          <a:cs typeface="Times New Roman" panose="02020603050405020304" pitchFamily="18" charset="0"/>
                        </a:rPr>
                        <a:t>Genetically identical</a:t>
                      </a:r>
                      <a:endParaRPr lang="en-GB" sz="24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54621441"/>
                  </a:ext>
                </a:extLst>
              </a:tr>
            </a:tbl>
          </a:graphicData>
        </a:graphic>
      </p:graphicFrame>
    </p:spTree>
    <p:extLst>
      <p:ext uri="{BB962C8B-B14F-4D97-AF65-F5344CB8AC3E}">
        <p14:creationId xmlns:p14="http://schemas.microsoft.com/office/powerpoint/2010/main" val="20432911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9283D88-18A0-4130-917B-A7CCC6982283}"/>
              </a:ext>
            </a:extLst>
          </p:cNvPr>
          <p:cNvSpPr>
            <a:spLocks noGrp="1"/>
          </p:cNvSpPr>
          <p:nvPr>
            <p:ph/>
          </p:nvPr>
        </p:nvSpPr>
        <p:spPr/>
        <p:txBody>
          <a:bodyPr/>
          <a:lstStyle/>
          <a:p>
            <a:pPr marL="0" indent="0">
              <a:buNone/>
            </a:pPr>
            <a:r>
              <a:rPr lang="en-GB"/>
              <a:t>The diagram shows the life cycle of an organism. The numbers show how many chromosomes are present in one cell at each stage of the life cycle.</a:t>
            </a:r>
            <a:endParaRPr lang="en-GB" dirty="0"/>
          </a:p>
        </p:txBody>
      </p:sp>
      <p:pic>
        <p:nvPicPr>
          <p:cNvPr id="3" name="Picture 2">
            <a:extLst>
              <a:ext uri="{FF2B5EF4-FFF2-40B4-BE49-F238E27FC236}">
                <a16:creationId xmlns:a16="http://schemas.microsoft.com/office/drawing/2014/main" id="{63D19264-BD34-4A16-838D-99FABE650C7E}"/>
              </a:ext>
            </a:extLst>
          </p:cNvPr>
          <p:cNvPicPr>
            <a:picLocks noChangeAspect="1"/>
          </p:cNvPicPr>
          <p:nvPr/>
        </p:nvPicPr>
        <p:blipFill>
          <a:blip r:embed="rId2"/>
          <a:stretch>
            <a:fillRect/>
          </a:stretch>
        </p:blipFill>
        <p:spPr>
          <a:xfrm>
            <a:off x="446567" y="1678162"/>
            <a:ext cx="6608821" cy="4448002"/>
          </a:xfrm>
          <a:prstGeom prst="rect">
            <a:avLst/>
          </a:prstGeom>
        </p:spPr>
      </p:pic>
      <p:sp>
        <p:nvSpPr>
          <p:cNvPr id="4" name="Rectangle 3">
            <a:extLst>
              <a:ext uri="{FF2B5EF4-FFF2-40B4-BE49-F238E27FC236}">
                <a16:creationId xmlns:a16="http://schemas.microsoft.com/office/drawing/2014/main" id="{5FE06A22-9E11-4451-85F3-EF97F5A4F4B5}"/>
              </a:ext>
            </a:extLst>
          </p:cNvPr>
          <p:cNvSpPr/>
          <p:nvPr/>
        </p:nvSpPr>
        <p:spPr>
          <a:xfrm>
            <a:off x="7513674" y="1499056"/>
            <a:ext cx="4125433" cy="3057312"/>
          </a:xfrm>
          <a:prstGeom prst="rect">
            <a:avLst/>
          </a:prstGeom>
        </p:spPr>
        <p:txBody>
          <a:bodyPr wrap="square">
            <a:spAutoFit/>
          </a:bodyPr>
          <a:lstStyle/>
          <a:p>
            <a:pPr>
              <a:lnSpc>
                <a:spcPct val="107000"/>
              </a:lnSpc>
              <a:spcBef>
                <a:spcPts val="1200"/>
              </a:spcBef>
              <a:spcAft>
                <a:spcPts val="0"/>
              </a:spcAft>
            </a:pPr>
            <a:r>
              <a:rPr lang="en-GB" dirty="0">
                <a:latin typeface="Arial" panose="020B0604020202020204" pitchFamily="34" charset="0"/>
                <a:ea typeface="Times New Roman" panose="02020603050405020304" pitchFamily="18" charset="0"/>
                <a:cs typeface="Times New Roman" panose="02020603050405020304" pitchFamily="18" charset="0"/>
              </a:rPr>
              <a:t>(</a:t>
            </a:r>
            <a:r>
              <a:rPr lang="en-GB" dirty="0" err="1">
                <a:latin typeface="Arial" panose="020B0604020202020204" pitchFamily="34" charset="0"/>
                <a:ea typeface="Times New Roman" panose="02020603050405020304" pitchFamily="18" charset="0"/>
                <a:cs typeface="Times New Roman" panose="02020603050405020304" pitchFamily="18" charset="0"/>
              </a:rPr>
              <a:t>i</a:t>
            </a:r>
            <a:r>
              <a:rPr lang="en-GB" dirty="0">
                <a:latin typeface="Arial" panose="020B0604020202020204" pitchFamily="34" charset="0"/>
                <a:ea typeface="Times New Roman" panose="02020603050405020304" pitchFamily="18" charset="0"/>
                <a:cs typeface="Times New Roman" panose="02020603050405020304" pitchFamily="18" charset="0"/>
              </a:rPr>
              <a:t>)      Name the type of cell division that must be involved in producing the spores.</a:t>
            </a:r>
          </a:p>
          <a:p>
            <a:pPr>
              <a:lnSpc>
                <a:spcPct val="107000"/>
              </a:lnSpc>
              <a:spcBef>
                <a:spcPts val="1200"/>
              </a:spcBef>
              <a:spcAft>
                <a:spcPts val="0"/>
              </a:spcAft>
            </a:pPr>
            <a:r>
              <a:rPr lang="en-GB" dirty="0">
                <a:solidFill>
                  <a:srgbClr val="7030A0"/>
                </a:solidFill>
              </a:rPr>
              <a:t> Meiosis</a:t>
            </a:r>
          </a:p>
          <a:p>
            <a:pPr>
              <a:lnSpc>
                <a:spcPct val="107000"/>
              </a:lnSpc>
              <a:spcBef>
                <a:spcPts val="1200"/>
              </a:spcBef>
              <a:spcAft>
                <a:spcPts val="0"/>
              </a:spcAft>
            </a:pPr>
            <a:endParaRPr lang="en-GB" dirty="0">
              <a:solidFill>
                <a:srgbClr val="7030A0"/>
              </a:solidFill>
              <a:latin typeface="Arial" panose="020B0604020202020204" pitchFamily="34" charset="0"/>
              <a:ea typeface="Times New Roman" panose="02020603050405020304" pitchFamily="18" charset="0"/>
              <a:cs typeface="Times New Roman" panose="02020603050405020304" pitchFamily="18" charset="0"/>
            </a:endParaRPr>
          </a:p>
          <a:p>
            <a:pPr>
              <a:lnSpc>
                <a:spcPct val="107000"/>
              </a:lnSpc>
              <a:spcBef>
                <a:spcPts val="1200"/>
              </a:spcBef>
              <a:spcAft>
                <a:spcPts val="0"/>
              </a:spcAft>
            </a:pPr>
            <a:r>
              <a:rPr lang="en-GB" dirty="0"/>
              <a:t>(ii) How many chromosomes are there in a male gamete from this organism?</a:t>
            </a:r>
          </a:p>
          <a:p>
            <a:pPr>
              <a:lnSpc>
                <a:spcPct val="107000"/>
              </a:lnSpc>
              <a:spcBef>
                <a:spcPts val="1200"/>
              </a:spcBef>
              <a:spcAft>
                <a:spcPts val="0"/>
              </a:spcAft>
            </a:pPr>
            <a:r>
              <a:rPr lang="en-GB" dirty="0">
                <a:solidFill>
                  <a:srgbClr val="7030A0"/>
                </a:solidFill>
                <a:latin typeface="Arial" panose="020B0604020202020204" pitchFamily="34" charset="0"/>
                <a:ea typeface="Times New Roman" panose="02020603050405020304" pitchFamily="18" charset="0"/>
                <a:cs typeface="Times New Roman" panose="02020603050405020304" pitchFamily="18" charset="0"/>
              </a:rPr>
              <a:t>32</a:t>
            </a:r>
          </a:p>
        </p:txBody>
      </p:sp>
    </p:spTree>
    <p:extLst>
      <p:ext uri="{BB962C8B-B14F-4D97-AF65-F5344CB8AC3E}">
        <p14:creationId xmlns:p14="http://schemas.microsoft.com/office/powerpoint/2010/main" val="20093844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BF6CA4-79FF-499D-AF2B-C18FB32A6474}"/>
              </a:ext>
            </a:extLst>
          </p:cNvPr>
          <p:cNvSpPr>
            <a:spLocks noGrp="1"/>
          </p:cNvSpPr>
          <p:nvPr>
            <p:ph idx="1"/>
          </p:nvPr>
        </p:nvSpPr>
        <p:spPr>
          <a:xfrm>
            <a:off x="838200" y="2108499"/>
            <a:ext cx="10515600" cy="4068464"/>
          </a:xfrm>
        </p:spPr>
        <p:txBody>
          <a:bodyPr/>
          <a:lstStyle/>
          <a:p>
            <a:endParaRPr lang="en-GB" dirty="0"/>
          </a:p>
        </p:txBody>
      </p:sp>
      <p:sp>
        <p:nvSpPr>
          <p:cNvPr id="4" name="Rectangle 3">
            <a:extLst>
              <a:ext uri="{FF2B5EF4-FFF2-40B4-BE49-F238E27FC236}">
                <a16:creationId xmlns:a16="http://schemas.microsoft.com/office/drawing/2014/main" id="{4450B6E1-DF4F-45F5-83E1-F61633ECD334}"/>
              </a:ext>
            </a:extLst>
          </p:cNvPr>
          <p:cNvSpPr/>
          <p:nvPr/>
        </p:nvSpPr>
        <p:spPr>
          <a:xfrm>
            <a:off x="736040" y="176211"/>
            <a:ext cx="6096000" cy="1754326"/>
          </a:xfrm>
          <a:prstGeom prst="rect">
            <a:avLst/>
          </a:prstGeom>
        </p:spPr>
        <p:txBody>
          <a:bodyPr>
            <a:spAutoFit/>
          </a:bodyPr>
          <a:lstStyle/>
          <a:p>
            <a:pPr>
              <a:spcAft>
                <a:spcPts val="0"/>
              </a:spcAft>
            </a:pPr>
            <a:r>
              <a:rPr lang="en-GB" b="1" u="sng" dirty="0">
                <a:latin typeface="Calibri" panose="020F0502020204030204" pitchFamily="34" charset="0"/>
                <a:ea typeface="Times New Roman" panose="02020603050405020304" pitchFamily="18" charset="0"/>
              </a:rPr>
              <a:t>Outcome: </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meiosis results in variation.</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how random fertilisation of haploid gametes further increases genetic variation within a species.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Explain what a non-disjunction event is and how it occurs.</a:t>
            </a:r>
            <a:endParaRPr lang="en-GB" dirty="0">
              <a:latin typeface="Times New Roman" panose="02020603050405020304" pitchFamily="18" charset="0"/>
              <a:ea typeface="Times New Roman" panose="02020603050405020304" pitchFamily="18" charset="0"/>
            </a:endParaRPr>
          </a:p>
          <a:p>
            <a:pPr marL="342900" lvl="0" indent="-342900">
              <a:spcAft>
                <a:spcPts val="0"/>
              </a:spcAft>
              <a:buFont typeface="Symbol" panose="05050102010706020507" pitchFamily="18" charset="2"/>
              <a:buChar char=""/>
            </a:pPr>
            <a:r>
              <a:rPr lang="en-GB" dirty="0">
                <a:latin typeface="Calibri" panose="020F0502020204030204" pitchFamily="34" charset="0"/>
                <a:ea typeface="Times New Roman" panose="02020603050405020304" pitchFamily="18" charset="0"/>
              </a:rPr>
              <a:t>Compare and contrast gene and chromosomal mutations.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350329AF-F7A9-45FD-ACF8-D7E3FC435C13}"/>
              </a:ext>
            </a:extLst>
          </p:cNvPr>
          <p:cNvSpPr/>
          <p:nvPr/>
        </p:nvSpPr>
        <p:spPr>
          <a:xfrm>
            <a:off x="736040" y="176211"/>
            <a:ext cx="10617760" cy="1754326"/>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7784184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p:txBody>
          <a:bodyPr>
            <a:normAutofit/>
          </a:bodyPr>
          <a:lstStyle/>
          <a:p>
            <a:br>
              <a:rPr lang="en-GB" b="1" dirty="0"/>
            </a:br>
            <a:endParaRPr lang="en-GB" u="sng" dirty="0">
              <a:latin typeface="Comic Sans MS" charset="0"/>
            </a:endParaRPr>
          </a:p>
        </p:txBody>
      </p:sp>
      <p:sp>
        <p:nvSpPr>
          <p:cNvPr id="15363" name="Rectangle 3"/>
          <p:cNvSpPr>
            <a:spLocks noGrp="1" noChangeArrowheads="1"/>
          </p:cNvSpPr>
          <p:nvPr>
            <p:ph type="body" idx="1"/>
          </p:nvPr>
        </p:nvSpPr>
        <p:spPr>
          <a:xfrm>
            <a:off x="425302" y="460929"/>
            <a:ext cx="10928498" cy="4525963"/>
          </a:xfrm>
        </p:spPr>
        <p:txBody>
          <a:bodyPr>
            <a:normAutofit/>
          </a:bodyPr>
          <a:lstStyle/>
          <a:p>
            <a:pPr marL="0" indent="0" eaLnBrk="1" hangingPunct="1">
              <a:spcBef>
                <a:spcPct val="50000"/>
              </a:spcBef>
              <a:buNone/>
            </a:pPr>
            <a:r>
              <a:rPr lang="en-GB" dirty="0">
                <a:latin typeface="Comic Sans MS" charset="0"/>
                <a:sym typeface="Wingdings" charset="0"/>
              </a:rPr>
              <a:t>Increases variation in 2 ways:</a:t>
            </a:r>
          </a:p>
          <a:p>
            <a:pPr>
              <a:spcBef>
                <a:spcPct val="50000"/>
              </a:spcBef>
              <a:buNone/>
            </a:pPr>
            <a:r>
              <a:rPr lang="en-GB" dirty="0">
                <a:latin typeface="Comic Sans MS" charset="0"/>
              </a:rPr>
              <a:t>	- c</a:t>
            </a:r>
            <a:r>
              <a:rPr lang="en-GB" sz="2400" dirty="0">
                <a:latin typeface="Comic Sans MS" charset="0"/>
              </a:rPr>
              <a:t>rossing over in prophase I 	</a:t>
            </a:r>
          </a:p>
          <a:p>
            <a:pPr eaLnBrk="1" hangingPunct="1">
              <a:spcBef>
                <a:spcPct val="50000"/>
              </a:spcBef>
              <a:buFontTx/>
              <a:buNone/>
            </a:pPr>
            <a:r>
              <a:rPr lang="en-GB" sz="2400" dirty="0">
                <a:latin typeface="Comic Sans MS" charset="0"/>
              </a:rPr>
              <a:t>	- Independent segregation of maternal &amp; paternal chromosomes in anaphase I</a:t>
            </a:r>
          </a:p>
          <a:p>
            <a:pPr eaLnBrk="1" hangingPunct="1">
              <a:spcBef>
                <a:spcPct val="50000"/>
              </a:spcBef>
              <a:buFontTx/>
              <a:buNone/>
            </a:pPr>
            <a:r>
              <a:rPr lang="en-GB" dirty="0">
                <a:latin typeface="Comic Sans MS" charset="0"/>
              </a:rPr>
              <a:t>	</a:t>
            </a:r>
            <a:endParaRPr lang="en-GB" sz="2400" dirty="0">
              <a:latin typeface="Comic Sans MS" charset="0"/>
            </a:endParaRPr>
          </a:p>
        </p:txBody>
      </p:sp>
    </p:spTree>
    <p:extLst>
      <p:ext uri="{BB962C8B-B14F-4D97-AF65-F5344CB8AC3E}">
        <p14:creationId xmlns:p14="http://schemas.microsoft.com/office/powerpoint/2010/main" val="33648437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arn(inVertical)">
                                      <p:cBhvr>
                                        <p:cTn id="7" dur="500"/>
                                        <p:tgtEl>
                                          <p:spTgt spid="1536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5363">
                                            <p:txEl>
                                              <p:pRg st="1" end="1"/>
                                            </p:txEl>
                                          </p:spTgt>
                                        </p:tgtEl>
                                        <p:attrNameLst>
                                          <p:attrName>style.visibility</p:attrName>
                                        </p:attrNameLst>
                                      </p:cBhvr>
                                      <p:to>
                                        <p:strVal val="visible"/>
                                      </p:to>
                                    </p:set>
                                    <p:animEffect transition="in" filter="barn(inVertical)">
                                      <p:cBhvr>
                                        <p:cTn id="12" dur="500"/>
                                        <p:tgtEl>
                                          <p:spTgt spid="1536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5363">
                                            <p:txEl>
                                              <p:pRg st="2" end="2"/>
                                            </p:txEl>
                                          </p:spTgt>
                                        </p:tgtEl>
                                        <p:attrNameLst>
                                          <p:attrName>style.visibility</p:attrName>
                                        </p:attrNameLst>
                                      </p:cBhvr>
                                      <p:to>
                                        <p:strVal val="visible"/>
                                      </p:to>
                                    </p:set>
                                    <p:animEffect transition="in" filter="barn(inVertical)">
                                      <p:cBhvr>
                                        <p:cTn id="17" dur="500"/>
                                        <p:tgtEl>
                                          <p:spTgt spid="1536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Crossing over</a:t>
            </a:r>
          </a:p>
        </p:txBody>
      </p:sp>
      <p:pic>
        <p:nvPicPr>
          <p:cNvPr id="9218" name="Picture 2" descr="http://www.biologycorner.com/resources/crossingove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1585" y="1673525"/>
            <a:ext cx="3377381" cy="25922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728966" y="1830304"/>
            <a:ext cx="4687515" cy="2246769"/>
          </a:xfrm>
          <a:prstGeom prst="rect">
            <a:avLst/>
          </a:prstGeom>
          <a:noFill/>
        </p:spPr>
        <p:txBody>
          <a:bodyPr wrap="square" rtlCol="0">
            <a:spAutoFit/>
          </a:bodyPr>
          <a:lstStyle/>
          <a:p>
            <a:pPr marL="285750" indent="-285750">
              <a:buFont typeface="Arial" panose="020B0604020202020204" pitchFamily="34" charset="0"/>
              <a:buChar char="•"/>
            </a:pPr>
            <a:r>
              <a:rPr lang="en-GB" sz="2000" dirty="0"/>
              <a:t>During meiosis 1, the chromatids of each pair of homologous chromosomes become twisted around each other.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During this twisting tensions are created and parts of the chromosome break off.</a:t>
            </a:r>
          </a:p>
          <a:p>
            <a:pPr marL="285750" indent="-285750">
              <a:buFont typeface="Arial" panose="020B0604020202020204" pitchFamily="34" charset="0"/>
              <a:buChar char="•"/>
            </a:pPr>
            <a:endParaRPr lang="en-GB" sz="2000" dirty="0"/>
          </a:p>
        </p:txBody>
      </p:sp>
      <p:sp>
        <p:nvSpPr>
          <p:cNvPr id="5" name="Rectangle 4"/>
          <p:cNvSpPr/>
          <p:nvPr/>
        </p:nvSpPr>
        <p:spPr>
          <a:xfrm>
            <a:off x="1991544" y="4444663"/>
            <a:ext cx="8352928" cy="1631216"/>
          </a:xfrm>
          <a:prstGeom prst="rect">
            <a:avLst/>
          </a:prstGeom>
        </p:spPr>
        <p:txBody>
          <a:bodyPr wrap="square">
            <a:spAutoFit/>
          </a:bodyPr>
          <a:lstStyle/>
          <a:p>
            <a:pPr marL="285750" indent="-285750">
              <a:buFont typeface="Arial" panose="020B0604020202020204" pitchFamily="34" charset="0"/>
              <a:buChar char="•"/>
            </a:pPr>
            <a:r>
              <a:rPr lang="en-GB" sz="2000" dirty="0"/>
              <a:t>These broken portions join with the chromatids of its homologous partner.</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It is the equivalent portions of the chromosomes that are exchanged.</a:t>
            </a:r>
          </a:p>
          <a:p>
            <a:pPr marL="285750" indent="-285750">
              <a:buFont typeface="Arial" panose="020B0604020202020204" pitchFamily="34" charset="0"/>
              <a:buChar char="•"/>
            </a:pPr>
            <a:endParaRPr lang="en-GB" sz="2000" dirty="0"/>
          </a:p>
          <a:p>
            <a:pPr marL="285750" indent="-285750">
              <a:buFont typeface="Arial" panose="020B0604020202020204" pitchFamily="34" charset="0"/>
              <a:buChar char="•"/>
            </a:pPr>
            <a:r>
              <a:rPr lang="en-GB" sz="2000" dirty="0"/>
              <a:t>New genetic combinations of alleles are produced.</a:t>
            </a:r>
          </a:p>
        </p:txBody>
      </p:sp>
    </p:spTree>
    <p:extLst>
      <p:ext uri="{BB962C8B-B14F-4D97-AF65-F5344CB8AC3E}">
        <p14:creationId xmlns:p14="http://schemas.microsoft.com/office/powerpoint/2010/main" val="11519935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barn(inVertical)">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2" end="2"/>
                                            </p:txEl>
                                          </p:spTgt>
                                        </p:tgtEl>
                                        <p:attrNameLst>
                                          <p:attrName>style.visibility</p:attrName>
                                        </p:attrNameLst>
                                      </p:cBhvr>
                                      <p:to>
                                        <p:strVal val="visible"/>
                                      </p:to>
                                    </p:set>
                                    <p:animEffect transition="in" filter="barn(inVertical)">
                                      <p:cBhvr>
                                        <p:cTn id="12" dur="500"/>
                                        <p:tgtEl>
                                          <p:spTgt spid="4">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2" end="2"/>
                                            </p:txEl>
                                          </p:spTgt>
                                        </p:tgtEl>
                                        <p:attrNameLst>
                                          <p:attrName>style.visibility</p:attrName>
                                        </p:attrNameLst>
                                      </p:cBhvr>
                                      <p:to>
                                        <p:strVal val="visible"/>
                                      </p:to>
                                    </p:set>
                                    <p:animEffect transition="in" filter="barn(inVertical)">
                                      <p:cBhvr>
                                        <p:cTn id="22" dur="500"/>
                                        <p:tgtEl>
                                          <p:spTgt spid="5">
                                            <p:txEl>
                                              <p:pRg st="2" end="2"/>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p:nvPr>
        </p:nvSpPr>
        <p:spPr/>
        <p:txBody>
          <a:bodyPr/>
          <a:lstStyle/>
          <a:p>
            <a:pPr eaLnBrk="1" hangingPunct="1">
              <a:buFontTx/>
              <a:buNone/>
            </a:pPr>
            <a:r>
              <a:rPr lang="en-GB" u="sng" dirty="0"/>
              <a:t>RANDOM COMBINATIONS</a:t>
            </a:r>
          </a:p>
          <a:p>
            <a:pPr eaLnBrk="1" hangingPunct="1"/>
            <a:r>
              <a:rPr lang="en-GB" dirty="0"/>
              <a:t>4 daughter cells have completely different combinations of </a:t>
            </a:r>
            <a:r>
              <a:rPr lang="en-GB" b="1" dirty="0"/>
              <a:t>chromosomes</a:t>
            </a:r>
            <a:endParaRPr lang="en-GB" dirty="0"/>
          </a:p>
          <a:p>
            <a:pPr eaLnBrk="1" hangingPunct="1"/>
            <a:r>
              <a:rPr lang="en-GB" dirty="0"/>
              <a:t>This is because of </a:t>
            </a:r>
            <a:r>
              <a:rPr lang="en-GB" b="1" dirty="0"/>
              <a:t>random assortment (segregation)</a:t>
            </a:r>
            <a:r>
              <a:rPr lang="en-GB" dirty="0"/>
              <a:t> of chromosomes in meiosis I, and of the </a:t>
            </a:r>
            <a:r>
              <a:rPr lang="en-GB" dirty="0" err="1"/>
              <a:t>chromatids</a:t>
            </a:r>
            <a:r>
              <a:rPr lang="en-GB" dirty="0"/>
              <a:t> in meiosis II</a:t>
            </a:r>
          </a:p>
          <a:p>
            <a:pPr eaLnBrk="1" hangingPunct="1">
              <a:buFontTx/>
              <a:buNone/>
            </a:pPr>
            <a:endParaRPr lang="en-GB" dirty="0">
              <a:solidFill>
                <a:schemeClr val="accent3"/>
              </a:solidFill>
            </a:endParaRPr>
          </a:p>
          <a:p>
            <a:pPr eaLnBrk="1" hangingPunct="1">
              <a:buFontTx/>
              <a:buNone/>
            </a:pPr>
            <a:endParaRPr lang="en-US" i="1" dirty="0">
              <a:solidFill>
                <a:schemeClr val="accent3"/>
              </a:solidFill>
            </a:endParaRPr>
          </a:p>
        </p:txBody>
      </p:sp>
    </p:spTree>
    <p:extLst>
      <p:ext uri="{BB962C8B-B14F-4D97-AF65-F5344CB8AC3E}">
        <p14:creationId xmlns:p14="http://schemas.microsoft.com/office/powerpoint/2010/main" val="69345746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44624"/>
            <a:ext cx="8229600" cy="1143000"/>
          </a:xfrm>
        </p:spPr>
        <p:txBody>
          <a:bodyPr>
            <a:normAutofit/>
          </a:bodyPr>
          <a:lstStyle/>
          <a:p>
            <a:r>
              <a:rPr lang="en-GB" sz="2800" b="1" u="sng" dirty="0"/>
              <a:t>Independent segregation/ assortment</a:t>
            </a:r>
          </a:p>
        </p:txBody>
      </p:sp>
      <p:sp>
        <p:nvSpPr>
          <p:cNvPr id="4" name="Oval 3"/>
          <p:cNvSpPr/>
          <p:nvPr/>
        </p:nvSpPr>
        <p:spPr>
          <a:xfrm>
            <a:off x="2561680" y="2060848"/>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Oval 4"/>
          <p:cNvSpPr/>
          <p:nvPr/>
        </p:nvSpPr>
        <p:spPr>
          <a:xfrm>
            <a:off x="4943872" y="148478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Oval 5"/>
          <p:cNvSpPr/>
          <p:nvPr/>
        </p:nvSpPr>
        <p:spPr>
          <a:xfrm>
            <a:off x="4932218" y="252890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2561680" y="4545124"/>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p:cNvSpPr/>
          <p:nvPr/>
        </p:nvSpPr>
        <p:spPr>
          <a:xfrm>
            <a:off x="4943872" y="3969060"/>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p:cNvSpPr/>
          <p:nvPr/>
        </p:nvSpPr>
        <p:spPr>
          <a:xfrm>
            <a:off x="4932218" y="5013176"/>
            <a:ext cx="1008112" cy="936104"/>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7815184" y="176942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Oval 11"/>
          <p:cNvSpPr/>
          <p:nvPr/>
        </p:nvSpPr>
        <p:spPr>
          <a:xfrm>
            <a:off x="7815184" y="105273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Oval 12"/>
          <p:cNvSpPr/>
          <p:nvPr/>
        </p:nvSpPr>
        <p:spPr>
          <a:xfrm>
            <a:off x="7815184" y="317753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3"/>
          <p:cNvSpPr/>
          <p:nvPr/>
        </p:nvSpPr>
        <p:spPr>
          <a:xfrm>
            <a:off x="7815184" y="2460848"/>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p:cNvSpPr/>
          <p:nvPr/>
        </p:nvSpPr>
        <p:spPr>
          <a:xfrm>
            <a:off x="7815184" y="464564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p:cNvSpPr/>
          <p:nvPr/>
        </p:nvSpPr>
        <p:spPr>
          <a:xfrm>
            <a:off x="7815184" y="3928953"/>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p:cNvSpPr/>
          <p:nvPr/>
        </p:nvSpPr>
        <p:spPr>
          <a:xfrm>
            <a:off x="7815184" y="609329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7815184" y="5376606"/>
            <a:ext cx="648072" cy="648072"/>
          </a:xfrm>
          <a:prstGeom prst="ellipse">
            <a:avLst/>
          </a:prstGeom>
          <a:solidFill>
            <a:schemeClr val="bg1"/>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Arrow Connector 19"/>
          <p:cNvCxnSpPr/>
          <p:nvPr/>
        </p:nvCxnSpPr>
        <p:spPr>
          <a:xfrm flipV="1">
            <a:off x="3647728" y="2093462"/>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a:off x="3663504" y="252551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2" name="Straight Arrow Connector 21"/>
          <p:cNvCxnSpPr/>
          <p:nvPr/>
        </p:nvCxnSpPr>
        <p:spPr>
          <a:xfrm flipV="1">
            <a:off x="3647728" y="4660280"/>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a:off x="3663504" y="5092328"/>
            <a:ext cx="1152128" cy="255418"/>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V="1">
            <a:off x="6080224" y="1484784"/>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a:off x="6096000" y="1933140"/>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V="1">
            <a:off x="6048393" y="2729183"/>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a:off x="6064169" y="3177539"/>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V="1">
            <a:off x="6032617" y="4179311"/>
            <a:ext cx="1671960" cy="271726"/>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6048393" y="4627667"/>
            <a:ext cx="1656184" cy="160323"/>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6032618" y="5644941"/>
            <a:ext cx="1684555" cy="0"/>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5951984" y="5877273"/>
            <a:ext cx="1765188" cy="376347"/>
          </a:xfrm>
          <a:prstGeom prst="straightConnector1">
            <a:avLst/>
          </a:prstGeom>
          <a:ln>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921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72096"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7"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46188" y="202933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27810" y="253552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9"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01902" y="2537295"/>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6" name="Rectangle 45"/>
          <p:cNvSpPr/>
          <p:nvPr/>
        </p:nvSpPr>
        <p:spPr>
          <a:xfrm>
            <a:off x="2855641" y="2132857"/>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p:cNvSpPr/>
          <p:nvPr/>
        </p:nvSpPr>
        <p:spPr>
          <a:xfrm>
            <a:off x="3069420" y="2132857"/>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p:cNvSpPr/>
          <p:nvPr/>
        </p:nvSpPr>
        <p:spPr>
          <a:xfrm>
            <a:off x="2928771" y="278488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p:cNvSpPr/>
          <p:nvPr/>
        </p:nvSpPr>
        <p:spPr>
          <a:xfrm>
            <a:off x="3081786" y="2784885"/>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0253" y="5053417"/>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5" name="Rectangle 54"/>
          <p:cNvSpPr/>
          <p:nvPr/>
        </p:nvSpPr>
        <p:spPr>
          <a:xfrm>
            <a:off x="5343798" y="5156935"/>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746989" y="45523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7" name="Rectangle 56"/>
          <p:cNvSpPr/>
          <p:nvPr/>
        </p:nvSpPr>
        <p:spPr>
          <a:xfrm>
            <a:off x="2870221" y="465591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5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35114" y="453522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9" name="Rectangle 58"/>
          <p:cNvSpPr/>
          <p:nvPr/>
        </p:nvSpPr>
        <p:spPr>
          <a:xfrm>
            <a:off x="5436075" y="4784587"/>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02922" y="5575694"/>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1" name="Rectangle 60"/>
          <p:cNvSpPr/>
          <p:nvPr/>
        </p:nvSpPr>
        <p:spPr>
          <a:xfrm>
            <a:off x="5382806" y="5823284"/>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998934" y="454512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3" name="Rectangle 62"/>
          <p:cNvSpPr/>
          <p:nvPr/>
        </p:nvSpPr>
        <p:spPr>
          <a:xfrm>
            <a:off x="3082479" y="464864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2810392" y="50214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5" name="Rectangle 64"/>
          <p:cNvSpPr/>
          <p:nvPr/>
        </p:nvSpPr>
        <p:spPr>
          <a:xfrm>
            <a:off x="2890276" y="5269062"/>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6"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3066206" y="5021172"/>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7" name="Rectangle 66"/>
          <p:cNvSpPr/>
          <p:nvPr/>
        </p:nvSpPr>
        <p:spPr>
          <a:xfrm>
            <a:off x="3167167" y="5270535"/>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6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84451" y="4020279"/>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9" name="Rectangle 68"/>
          <p:cNvSpPr/>
          <p:nvPr/>
        </p:nvSpPr>
        <p:spPr>
          <a:xfrm>
            <a:off x="5380363" y="4156452"/>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p:cNvSpPr txBox="1"/>
          <p:nvPr/>
        </p:nvSpPr>
        <p:spPr>
          <a:xfrm>
            <a:off x="2207568" y="1988840"/>
            <a:ext cx="692780" cy="369332"/>
          </a:xfrm>
          <a:prstGeom prst="rect">
            <a:avLst/>
          </a:prstGeom>
          <a:noFill/>
        </p:spPr>
        <p:txBody>
          <a:bodyPr wrap="square" rtlCol="0">
            <a:spAutoFit/>
          </a:bodyPr>
          <a:lstStyle/>
          <a:p>
            <a:r>
              <a:rPr lang="en-GB" dirty="0"/>
              <a:t>blue</a:t>
            </a:r>
          </a:p>
        </p:txBody>
      </p:sp>
      <p:sp>
        <p:nvSpPr>
          <p:cNvPr id="71" name="TextBox 70"/>
          <p:cNvSpPr txBox="1"/>
          <p:nvPr/>
        </p:nvSpPr>
        <p:spPr>
          <a:xfrm>
            <a:off x="3143672" y="1937899"/>
            <a:ext cx="906678" cy="369332"/>
          </a:xfrm>
          <a:prstGeom prst="rect">
            <a:avLst/>
          </a:prstGeom>
          <a:noFill/>
        </p:spPr>
        <p:txBody>
          <a:bodyPr wrap="square" rtlCol="0">
            <a:spAutoFit/>
          </a:bodyPr>
          <a:lstStyle/>
          <a:p>
            <a:r>
              <a:rPr lang="en-GB" dirty="0"/>
              <a:t>brown</a:t>
            </a:r>
          </a:p>
        </p:txBody>
      </p:sp>
      <p:sp>
        <p:nvSpPr>
          <p:cNvPr id="72" name="TextBox 71"/>
          <p:cNvSpPr txBox="1"/>
          <p:nvPr/>
        </p:nvSpPr>
        <p:spPr>
          <a:xfrm>
            <a:off x="3302962" y="4486834"/>
            <a:ext cx="692780" cy="369332"/>
          </a:xfrm>
          <a:prstGeom prst="rect">
            <a:avLst/>
          </a:prstGeom>
          <a:noFill/>
        </p:spPr>
        <p:txBody>
          <a:bodyPr wrap="square" rtlCol="0">
            <a:spAutoFit/>
          </a:bodyPr>
          <a:lstStyle/>
          <a:p>
            <a:r>
              <a:rPr lang="en-GB" dirty="0"/>
              <a:t>blue</a:t>
            </a:r>
          </a:p>
        </p:txBody>
      </p:sp>
      <p:sp>
        <p:nvSpPr>
          <p:cNvPr id="73" name="TextBox 72"/>
          <p:cNvSpPr txBox="1"/>
          <p:nvPr/>
        </p:nvSpPr>
        <p:spPr>
          <a:xfrm>
            <a:off x="2063552" y="4437112"/>
            <a:ext cx="906678" cy="369332"/>
          </a:xfrm>
          <a:prstGeom prst="rect">
            <a:avLst/>
          </a:prstGeom>
          <a:noFill/>
        </p:spPr>
        <p:txBody>
          <a:bodyPr wrap="square" rtlCol="0">
            <a:spAutoFit/>
          </a:bodyPr>
          <a:lstStyle/>
          <a:p>
            <a:r>
              <a:rPr lang="en-GB" dirty="0"/>
              <a:t>brown</a:t>
            </a:r>
          </a:p>
        </p:txBody>
      </p:sp>
      <p:sp>
        <p:nvSpPr>
          <p:cNvPr id="74" name="TextBox 73"/>
          <p:cNvSpPr txBox="1"/>
          <p:nvPr/>
        </p:nvSpPr>
        <p:spPr>
          <a:xfrm>
            <a:off x="1991932" y="2457763"/>
            <a:ext cx="935717" cy="646331"/>
          </a:xfrm>
          <a:prstGeom prst="rect">
            <a:avLst/>
          </a:prstGeom>
          <a:noFill/>
        </p:spPr>
        <p:txBody>
          <a:bodyPr wrap="square" rtlCol="0">
            <a:spAutoFit/>
          </a:bodyPr>
          <a:lstStyle/>
          <a:p>
            <a:r>
              <a:rPr lang="en-GB" dirty="0"/>
              <a:t>Blood group </a:t>
            </a:r>
            <a:r>
              <a:rPr lang="en-GB" dirty="0">
                <a:solidFill>
                  <a:srgbClr val="FF0000"/>
                </a:solidFill>
              </a:rPr>
              <a:t>A</a:t>
            </a:r>
          </a:p>
        </p:txBody>
      </p:sp>
      <p:sp>
        <p:nvSpPr>
          <p:cNvPr id="75" name="TextBox 74"/>
          <p:cNvSpPr txBox="1"/>
          <p:nvPr/>
        </p:nvSpPr>
        <p:spPr>
          <a:xfrm>
            <a:off x="3216068" y="2492897"/>
            <a:ext cx="935717" cy="646331"/>
          </a:xfrm>
          <a:prstGeom prst="rect">
            <a:avLst/>
          </a:prstGeom>
          <a:noFill/>
        </p:spPr>
        <p:txBody>
          <a:bodyPr wrap="square" rtlCol="0">
            <a:spAutoFit/>
          </a:bodyPr>
          <a:lstStyle/>
          <a:p>
            <a:r>
              <a:rPr lang="en-GB" dirty="0"/>
              <a:t>Blood group </a:t>
            </a:r>
            <a:r>
              <a:rPr lang="en-GB" dirty="0">
                <a:solidFill>
                  <a:srgbClr val="FF0000"/>
                </a:solidFill>
              </a:rPr>
              <a:t>B</a:t>
            </a:r>
          </a:p>
        </p:txBody>
      </p:sp>
      <p:sp>
        <p:nvSpPr>
          <p:cNvPr id="76" name="TextBox 75"/>
          <p:cNvSpPr txBox="1"/>
          <p:nvPr/>
        </p:nvSpPr>
        <p:spPr>
          <a:xfrm>
            <a:off x="3215681" y="5003884"/>
            <a:ext cx="396237" cy="369332"/>
          </a:xfrm>
          <a:prstGeom prst="rect">
            <a:avLst/>
          </a:prstGeom>
          <a:noFill/>
        </p:spPr>
        <p:txBody>
          <a:bodyPr wrap="square" rtlCol="0">
            <a:spAutoFit/>
          </a:bodyPr>
          <a:lstStyle/>
          <a:p>
            <a:r>
              <a:rPr lang="en-GB" dirty="0">
                <a:solidFill>
                  <a:srgbClr val="FF0000"/>
                </a:solidFill>
              </a:rPr>
              <a:t>A</a:t>
            </a:r>
          </a:p>
        </p:txBody>
      </p:sp>
      <p:sp>
        <p:nvSpPr>
          <p:cNvPr id="77" name="TextBox 76"/>
          <p:cNvSpPr txBox="1"/>
          <p:nvPr/>
        </p:nvSpPr>
        <p:spPr>
          <a:xfrm>
            <a:off x="2603420" y="5013176"/>
            <a:ext cx="396237" cy="369332"/>
          </a:xfrm>
          <a:prstGeom prst="rect">
            <a:avLst/>
          </a:prstGeom>
          <a:noFill/>
        </p:spPr>
        <p:txBody>
          <a:bodyPr wrap="square" rtlCol="0">
            <a:spAutoFit/>
          </a:bodyPr>
          <a:lstStyle/>
          <a:p>
            <a:r>
              <a:rPr lang="en-GB" dirty="0">
                <a:solidFill>
                  <a:srgbClr val="FF0000"/>
                </a:solidFill>
              </a:rPr>
              <a:t>B</a:t>
            </a:r>
          </a:p>
        </p:txBody>
      </p:sp>
      <p:pic>
        <p:nvPicPr>
          <p:cNvPr id="78"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62182" y="1495372"/>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9" name="Rectangle 78"/>
          <p:cNvSpPr/>
          <p:nvPr/>
        </p:nvSpPr>
        <p:spPr>
          <a:xfrm>
            <a:off x="5385414" y="1598890"/>
            <a:ext cx="146261"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0"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317896" y="2001008"/>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1" name="Rectangle 80"/>
          <p:cNvSpPr/>
          <p:nvPr/>
        </p:nvSpPr>
        <p:spPr>
          <a:xfrm>
            <a:off x="5397780" y="2248598"/>
            <a:ext cx="73130"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2"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23688" y="2537294"/>
            <a:ext cx="348184" cy="522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3" name="Rectangle 82"/>
          <p:cNvSpPr/>
          <p:nvPr/>
        </p:nvSpPr>
        <p:spPr>
          <a:xfrm>
            <a:off x="5307233" y="2640812"/>
            <a:ext cx="146261"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84" name="Picture 2"/>
          <p:cNvPicPr>
            <a:picLocks noChangeAspect="1" noChangeArrowheads="1"/>
          </p:cNvPicPr>
          <p:nvPr/>
        </p:nvPicPr>
        <p:blipFill>
          <a:blip r:embed="rId2">
            <a:clrChange>
              <a:clrFrom>
                <a:srgbClr val="FDEADA"/>
              </a:clrFrom>
              <a:clrTo>
                <a:srgbClr val="FDEADA">
                  <a:alpha val="0"/>
                </a:srgbClr>
              </a:clrTo>
            </a:clrChange>
            <a:extLst>
              <a:ext uri="{28A0092B-C50C-407E-A947-70E740481C1C}">
                <a14:useLocalDpi xmlns:a14="http://schemas.microsoft.com/office/drawing/2010/main" val="0"/>
              </a:ext>
            </a:extLst>
          </a:blip>
          <a:srcRect/>
          <a:stretch>
            <a:fillRect/>
          </a:stretch>
        </p:blipFill>
        <p:spPr bwMode="auto">
          <a:xfrm>
            <a:off x="5294918" y="3059571"/>
            <a:ext cx="236757" cy="3551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5" name="Rectangle 84"/>
          <p:cNvSpPr/>
          <p:nvPr/>
        </p:nvSpPr>
        <p:spPr>
          <a:xfrm>
            <a:off x="5395879" y="3308934"/>
            <a:ext cx="85497"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216" name="Rounded Rectangle 9215"/>
          <p:cNvSpPr/>
          <p:nvPr/>
        </p:nvSpPr>
        <p:spPr>
          <a:xfrm>
            <a:off x="7968209" y="11967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8" name="Rectangle 87"/>
          <p:cNvSpPr/>
          <p:nvPr/>
        </p:nvSpPr>
        <p:spPr>
          <a:xfrm>
            <a:off x="7945394" y="12230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9" name="Rounded Rectangle 88"/>
          <p:cNvSpPr/>
          <p:nvPr/>
        </p:nvSpPr>
        <p:spPr>
          <a:xfrm>
            <a:off x="8210522" y="126876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0" name="Rectangle 89"/>
          <p:cNvSpPr/>
          <p:nvPr/>
        </p:nvSpPr>
        <p:spPr>
          <a:xfrm>
            <a:off x="8184232" y="1295050"/>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6" name="TextBox 85"/>
          <p:cNvSpPr txBox="1"/>
          <p:nvPr/>
        </p:nvSpPr>
        <p:spPr>
          <a:xfrm>
            <a:off x="4514621" y="1410220"/>
            <a:ext cx="906678" cy="369332"/>
          </a:xfrm>
          <a:prstGeom prst="rect">
            <a:avLst/>
          </a:prstGeom>
          <a:noFill/>
        </p:spPr>
        <p:txBody>
          <a:bodyPr wrap="square" rtlCol="0">
            <a:spAutoFit/>
          </a:bodyPr>
          <a:lstStyle/>
          <a:p>
            <a:r>
              <a:rPr lang="en-GB" dirty="0"/>
              <a:t>brown</a:t>
            </a:r>
          </a:p>
        </p:txBody>
      </p:sp>
      <p:sp>
        <p:nvSpPr>
          <p:cNvPr id="87" name="TextBox 86"/>
          <p:cNvSpPr txBox="1"/>
          <p:nvPr/>
        </p:nvSpPr>
        <p:spPr>
          <a:xfrm>
            <a:off x="4949043" y="1979548"/>
            <a:ext cx="396237" cy="369332"/>
          </a:xfrm>
          <a:prstGeom prst="rect">
            <a:avLst/>
          </a:prstGeom>
          <a:noFill/>
        </p:spPr>
        <p:txBody>
          <a:bodyPr wrap="square" rtlCol="0">
            <a:spAutoFit/>
          </a:bodyPr>
          <a:lstStyle/>
          <a:p>
            <a:r>
              <a:rPr lang="en-GB" dirty="0">
                <a:solidFill>
                  <a:srgbClr val="FF0000"/>
                </a:solidFill>
              </a:rPr>
              <a:t>B</a:t>
            </a:r>
          </a:p>
        </p:txBody>
      </p:sp>
      <p:sp>
        <p:nvSpPr>
          <p:cNvPr id="91" name="TextBox 90"/>
          <p:cNvSpPr txBox="1"/>
          <p:nvPr/>
        </p:nvSpPr>
        <p:spPr>
          <a:xfrm>
            <a:off x="4883783" y="3169986"/>
            <a:ext cx="396237" cy="369332"/>
          </a:xfrm>
          <a:prstGeom prst="rect">
            <a:avLst/>
          </a:prstGeom>
          <a:noFill/>
        </p:spPr>
        <p:txBody>
          <a:bodyPr wrap="square" rtlCol="0">
            <a:spAutoFit/>
          </a:bodyPr>
          <a:lstStyle/>
          <a:p>
            <a:r>
              <a:rPr lang="en-GB" dirty="0">
                <a:solidFill>
                  <a:srgbClr val="FF0000"/>
                </a:solidFill>
              </a:rPr>
              <a:t>A</a:t>
            </a:r>
          </a:p>
        </p:txBody>
      </p:sp>
      <p:sp>
        <p:nvSpPr>
          <p:cNvPr id="92" name="TextBox 91"/>
          <p:cNvSpPr txBox="1"/>
          <p:nvPr/>
        </p:nvSpPr>
        <p:spPr>
          <a:xfrm>
            <a:off x="4636978" y="2535521"/>
            <a:ext cx="692780" cy="369332"/>
          </a:xfrm>
          <a:prstGeom prst="rect">
            <a:avLst/>
          </a:prstGeom>
          <a:noFill/>
        </p:spPr>
        <p:txBody>
          <a:bodyPr wrap="square" rtlCol="0">
            <a:spAutoFit/>
          </a:bodyPr>
          <a:lstStyle/>
          <a:p>
            <a:r>
              <a:rPr lang="en-GB" dirty="0"/>
              <a:t>blue</a:t>
            </a:r>
          </a:p>
        </p:txBody>
      </p:sp>
      <p:sp>
        <p:nvSpPr>
          <p:cNvPr id="93" name="TextBox 92"/>
          <p:cNvSpPr txBox="1"/>
          <p:nvPr/>
        </p:nvSpPr>
        <p:spPr>
          <a:xfrm>
            <a:off x="4703688" y="4067780"/>
            <a:ext cx="906678" cy="369332"/>
          </a:xfrm>
          <a:prstGeom prst="rect">
            <a:avLst/>
          </a:prstGeom>
          <a:noFill/>
        </p:spPr>
        <p:txBody>
          <a:bodyPr wrap="square" rtlCol="0">
            <a:spAutoFit/>
          </a:bodyPr>
          <a:lstStyle/>
          <a:p>
            <a:r>
              <a:rPr lang="en-GB" dirty="0"/>
              <a:t>brown</a:t>
            </a:r>
          </a:p>
        </p:txBody>
      </p:sp>
      <p:sp>
        <p:nvSpPr>
          <p:cNvPr id="94" name="TextBox 93"/>
          <p:cNvSpPr txBox="1"/>
          <p:nvPr/>
        </p:nvSpPr>
        <p:spPr>
          <a:xfrm>
            <a:off x="4906685" y="4535223"/>
            <a:ext cx="396237" cy="369332"/>
          </a:xfrm>
          <a:prstGeom prst="rect">
            <a:avLst/>
          </a:prstGeom>
          <a:noFill/>
        </p:spPr>
        <p:txBody>
          <a:bodyPr wrap="square" rtlCol="0">
            <a:spAutoFit/>
          </a:bodyPr>
          <a:lstStyle/>
          <a:p>
            <a:r>
              <a:rPr lang="en-GB" dirty="0">
                <a:solidFill>
                  <a:srgbClr val="FF0000"/>
                </a:solidFill>
              </a:rPr>
              <a:t>A</a:t>
            </a:r>
          </a:p>
        </p:txBody>
      </p:sp>
      <p:sp>
        <p:nvSpPr>
          <p:cNvPr id="95" name="TextBox 94"/>
          <p:cNvSpPr txBox="1"/>
          <p:nvPr/>
        </p:nvSpPr>
        <p:spPr>
          <a:xfrm>
            <a:off x="4883770" y="5638617"/>
            <a:ext cx="396237" cy="369332"/>
          </a:xfrm>
          <a:prstGeom prst="rect">
            <a:avLst/>
          </a:prstGeom>
          <a:noFill/>
        </p:spPr>
        <p:txBody>
          <a:bodyPr wrap="square" rtlCol="0">
            <a:spAutoFit/>
          </a:bodyPr>
          <a:lstStyle/>
          <a:p>
            <a:r>
              <a:rPr lang="en-GB" dirty="0">
                <a:solidFill>
                  <a:srgbClr val="FF0000"/>
                </a:solidFill>
              </a:rPr>
              <a:t>B</a:t>
            </a:r>
          </a:p>
        </p:txBody>
      </p:sp>
      <p:sp>
        <p:nvSpPr>
          <p:cNvPr id="96" name="TextBox 95"/>
          <p:cNvSpPr txBox="1"/>
          <p:nvPr/>
        </p:nvSpPr>
        <p:spPr>
          <a:xfrm>
            <a:off x="4651017" y="5029780"/>
            <a:ext cx="692780" cy="369332"/>
          </a:xfrm>
          <a:prstGeom prst="rect">
            <a:avLst/>
          </a:prstGeom>
          <a:noFill/>
        </p:spPr>
        <p:txBody>
          <a:bodyPr wrap="square" rtlCol="0">
            <a:spAutoFit/>
          </a:bodyPr>
          <a:lstStyle/>
          <a:p>
            <a:r>
              <a:rPr lang="en-GB" dirty="0"/>
              <a:t>blue</a:t>
            </a:r>
          </a:p>
        </p:txBody>
      </p:sp>
      <p:sp>
        <p:nvSpPr>
          <p:cNvPr id="97" name="TextBox 96"/>
          <p:cNvSpPr txBox="1"/>
          <p:nvPr/>
        </p:nvSpPr>
        <p:spPr>
          <a:xfrm>
            <a:off x="7968208" y="908455"/>
            <a:ext cx="906678" cy="369332"/>
          </a:xfrm>
          <a:prstGeom prst="rect">
            <a:avLst/>
          </a:prstGeom>
          <a:noFill/>
        </p:spPr>
        <p:txBody>
          <a:bodyPr wrap="square" rtlCol="0">
            <a:spAutoFit/>
          </a:bodyPr>
          <a:lstStyle/>
          <a:p>
            <a:r>
              <a:rPr lang="en-GB" dirty="0"/>
              <a:t>brown</a:t>
            </a:r>
          </a:p>
        </p:txBody>
      </p:sp>
      <p:sp>
        <p:nvSpPr>
          <p:cNvPr id="98" name="TextBox 97"/>
          <p:cNvSpPr txBox="1"/>
          <p:nvPr/>
        </p:nvSpPr>
        <p:spPr>
          <a:xfrm>
            <a:off x="8283278" y="1251315"/>
            <a:ext cx="396237" cy="369332"/>
          </a:xfrm>
          <a:prstGeom prst="rect">
            <a:avLst/>
          </a:prstGeom>
          <a:noFill/>
        </p:spPr>
        <p:txBody>
          <a:bodyPr wrap="square" rtlCol="0">
            <a:spAutoFit/>
          </a:bodyPr>
          <a:lstStyle/>
          <a:p>
            <a:r>
              <a:rPr lang="en-GB" dirty="0">
                <a:solidFill>
                  <a:srgbClr val="FF0000"/>
                </a:solidFill>
              </a:rPr>
              <a:t>B</a:t>
            </a:r>
          </a:p>
        </p:txBody>
      </p:sp>
      <p:sp>
        <p:nvSpPr>
          <p:cNvPr id="99" name="Rounded Rectangle 98"/>
          <p:cNvSpPr/>
          <p:nvPr/>
        </p:nvSpPr>
        <p:spPr>
          <a:xfrm>
            <a:off x="7992806" y="1932265"/>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0" name="Rectangle 99"/>
          <p:cNvSpPr/>
          <p:nvPr/>
        </p:nvSpPr>
        <p:spPr>
          <a:xfrm>
            <a:off x="7969991" y="1958555"/>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1" name="Rounded Rectangle 100"/>
          <p:cNvSpPr/>
          <p:nvPr/>
        </p:nvSpPr>
        <p:spPr>
          <a:xfrm>
            <a:off x="8235119" y="2004273"/>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101"/>
          <p:cNvSpPr/>
          <p:nvPr/>
        </p:nvSpPr>
        <p:spPr>
          <a:xfrm>
            <a:off x="8208829" y="2030563"/>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p:cNvSpPr txBox="1"/>
          <p:nvPr/>
        </p:nvSpPr>
        <p:spPr>
          <a:xfrm>
            <a:off x="7992805" y="1643968"/>
            <a:ext cx="906678" cy="369332"/>
          </a:xfrm>
          <a:prstGeom prst="rect">
            <a:avLst/>
          </a:prstGeom>
          <a:noFill/>
        </p:spPr>
        <p:txBody>
          <a:bodyPr wrap="square" rtlCol="0">
            <a:spAutoFit/>
          </a:bodyPr>
          <a:lstStyle/>
          <a:p>
            <a:r>
              <a:rPr lang="en-GB" dirty="0"/>
              <a:t>brown</a:t>
            </a:r>
          </a:p>
        </p:txBody>
      </p:sp>
      <p:sp>
        <p:nvSpPr>
          <p:cNvPr id="104" name="TextBox 103"/>
          <p:cNvSpPr txBox="1"/>
          <p:nvPr/>
        </p:nvSpPr>
        <p:spPr>
          <a:xfrm>
            <a:off x="8307875" y="1986828"/>
            <a:ext cx="396237" cy="369332"/>
          </a:xfrm>
          <a:prstGeom prst="rect">
            <a:avLst/>
          </a:prstGeom>
          <a:noFill/>
        </p:spPr>
        <p:txBody>
          <a:bodyPr wrap="square" rtlCol="0">
            <a:spAutoFit/>
          </a:bodyPr>
          <a:lstStyle/>
          <a:p>
            <a:r>
              <a:rPr lang="en-GB" dirty="0">
                <a:solidFill>
                  <a:srgbClr val="FF0000"/>
                </a:solidFill>
              </a:rPr>
              <a:t>B</a:t>
            </a:r>
          </a:p>
        </p:txBody>
      </p:sp>
      <p:sp>
        <p:nvSpPr>
          <p:cNvPr id="105" name="Rounded Rectangle 104"/>
          <p:cNvSpPr/>
          <p:nvPr/>
        </p:nvSpPr>
        <p:spPr>
          <a:xfrm>
            <a:off x="8015665" y="2608437"/>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6" name="Rounded Rectangle 105"/>
          <p:cNvSpPr/>
          <p:nvPr/>
        </p:nvSpPr>
        <p:spPr>
          <a:xfrm>
            <a:off x="8257978" y="2680445"/>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7" name="Rectangle 106"/>
          <p:cNvSpPr/>
          <p:nvPr/>
        </p:nvSpPr>
        <p:spPr>
          <a:xfrm>
            <a:off x="7994588" y="2636913"/>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8" name="Rectangle 107"/>
          <p:cNvSpPr/>
          <p:nvPr/>
        </p:nvSpPr>
        <p:spPr>
          <a:xfrm>
            <a:off x="8233426" y="2708921"/>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9" name="Rounded Rectangle 108"/>
          <p:cNvSpPr/>
          <p:nvPr/>
        </p:nvSpPr>
        <p:spPr>
          <a:xfrm>
            <a:off x="8015665" y="335699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0" name="Rounded Rectangle 109"/>
          <p:cNvSpPr/>
          <p:nvPr/>
        </p:nvSpPr>
        <p:spPr>
          <a:xfrm>
            <a:off x="8257978" y="3429000"/>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1" name="Rectangle 110"/>
          <p:cNvSpPr/>
          <p:nvPr/>
        </p:nvSpPr>
        <p:spPr>
          <a:xfrm>
            <a:off x="7994588" y="338546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2" name="Rectangle 111"/>
          <p:cNvSpPr/>
          <p:nvPr/>
        </p:nvSpPr>
        <p:spPr>
          <a:xfrm>
            <a:off x="8233426" y="3457476"/>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3" name="TextBox 112"/>
          <p:cNvSpPr txBox="1"/>
          <p:nvPr/>
        </p:nvSpPr>
        <p:spPr>
          <a:xfrm>
            <a:off x="8176107" y="2337789"/>
            <a:ext cx="906678" cy="369332"/>
          </a:xfrm>
          <a:prstGeom prst="rect">
            <a:avLst/>
          </a:prstGeom>
          <a:noFill/>
        </p:spPr>
        <p:txBody>
          <a:bodyPr wrap="square" rtlCol="0">
            <a:spAutoFit/>
          </a:bodyPr>
          <a:lstStyle/>
          <a:p>
            <a:r>
              <a:rPr lang="en-GB" dirty="0"/>
              <a:t>blue</a:t>
            </a:r>
          </a:p>
        </p:txBody>
      </p:sp>
      <p:sp>
        <p:nvSpPr>
          <p:cNvPr id="114" name="TextBox 113"/>
          <p:cNvSpPr txBox="1"/>
          <p:nvPr/>
        </p:nvSpPr>
        <p:spPr>
          <a:xfrm>
            <a:off x="8328249" y="2699628"/>
            <a:ext cx="396237" cy="369332"/>
          </a:xfrm>
          <a:prstGeom prst="rect">
            <a:avLst/>
          </a:prstGeom>
          <a:noFill/>
        </p:spPr>
        <p:txBody>
          <a:bodyPr wrap="square" rtlCol="0">
            <a:spAutoFit/>
          </a:bodyPr>
          <a:lstStyle/>
          <a:p>
            <a:r>
              <a:rPr lang="en-GB" dirty="0">
                <a:solidFill>
                  <a:srgbClr val="FF0000"/>
                </a:solidFill>
              </a:rPr>
              <a:t>A</a:t>
            </a:r>
          </a:p>
        </p:txBody>
      </p:sp>
      <p:sp>
        <p:nvSpPr>
          <p:cNvPr id="115" name="TextBox 114"/>
          <p:cNvSpPr txBox="1"/>
          <p:nvPr/>
        </p:nvSpPr>
        <p:spPr>
          <a:xfrm>
            <a:off x="8184232" y="3057869"/>
            <a:ext cx="906678" cy="369332"/>
          </a:xfrm>
          <a:prstGeom prst="rect">
            <a:avLst/>
          </a:prstGeom>
          <a:noFill/>
        </p:spPr>
        <p:txBody>
          <a:bodyPr wrap="square" rtlCol="0">
            <a:spAutoFit/>
          </a:bodyPr>
          <a:lstStyle/>
          <a:p>
            <a:r>
              <a:rPr lang="en-GB" dirty="0"/>
              <a:t>blue</a:t>
            </a:r>
          </a:p>
        </p:txBody>
      </p:sp>
      <p:sp>
        <p:nvSpPr>
          <p:cNvPr id="116" name="TextBox 115"/>
          <p:cNvSpPr txBox="1"/>
          <p:nvPr/>
        </p:nvSpPr>
        <p:spPr>
          <a:xfrm>
            <a:off x="8336374" y="3419708"/>
            <a:ext cx="396237" cy="369332"/>
          </a:xfrm>
          <a:prstGeom prst="rect">
            <a:avLst/>
          </a:prstGeom>
          <a:noFill/>
        </p:spPr>
        <p:txBody>
          <a:bodyPr wrap="square" rtlCol="0">
            <a:spAutoFit/>
          </a:bodyPr>
          <a:lstStyle/>
          <a:p>
            <a:r>
              <a:rPr lang="en-GB" dirty="0">
                <a:solidFill>
                  <a:srgbClr val="FF0000"/>
                </a:solidFill>
              </a:rPr>
              <a:t>A</a:t>
            </a:r>
          </a:p>
        </p:txBody>
      </p:sp>
      <p:sp>
        <p:nvSpPr>
          <p:cNvPr id="117" name="Rounded Rectangle 116"/>
          <p:cNvSpPr/>
          <p:nvPr/>
        </p:nvSpPr>
        <p:spPr>
          <a:xfrm>
            <a:off x="7968209" y="407707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8" name="Rectangle 117"/>
          <p:cNvSpPr/>
          <p:nvPr/>
        </p:nvSpPr>
        <p:spPr>
          <a:xfrm>
            <a:off x="7945394" y="410336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9" name="Rounded Rectangle 118"/>
          <p:cNvSpPr/>
          <p:nvPr/>
        </p:nvSpPr>
        <p:spPr>
          <a:xfrm>
            <a:off x="8257978" y="421270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0" name="Rectangle 119"/>
          <p:cNvSpPr/>
          <p:nvPr/>
        </p:nvSpPr>
        <p:spPr>
          <a:xfrm>
            <a:off x="8233426" y="424118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1" name="Rounded Rectangle 120"/>
          <p:cNvSpPr/>
          <p:nvPr/>
        </p:nvSpPr>
        <p:spPr>
          <a:xfrm>
            <a:off x="7991023" y="479715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2" name="Rectangle 121"/>
          <p:cNvSpPr/>
          <p:nvPr/>
        </p:nvSpPr>
        <p:spPr>
          <a:xfrm>
            <a:off x="7968208" y="4823442"/>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3" name="Rounded Rectangle 122"/>
          <p:cNvSpPr/>
          <p:nvPr/>
        </p:nvSpPr>
        <p:spPr>
          <a:xfrm>
            <a:off x="8280792" y="493278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4" name="Rectangle 123"/>
          <p:cNvSpPr/>
          <p:nvPr/>
        </p:nvSpPr>
        <p:spPr>
          <a:xfrm>
            <a:off x="8256240" y="4961260"/>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5" name="Rounded Rectangle 124"/>
          <p:cNvSpPr/>
          <p:nvPr/>
        </p:nvSpPr>
        <p:spPr>
          <a:xfrm>
            <a:off x="8038479" y="551723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6" name="Rectangle 125"/>
          <p:cNvSpPr/>
          <p:nvPr/>
        </p:nvSpPr>
        <p:spPr>
          <a:xfrm>
            <a:off x="8017402" y="554570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7" name="Rounded Rectangle 126"/>
          <p:cNvSpPr/>
          <p:nvPr/>
        </p:nvSpPr>
        <p:spPr>
          <a:xfrm>
            <a:off x="8259716" y="565286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8" name="Rectangle 127"/>
          <p:cNvSpPr/>
          <p:nvPr/>
        </p:nvSpPr>
        <p:spPr>
          <a:xfrm>
            <a:off x="8233426" y="567915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9" name="Rounded Rectangle 128"/>
          <p:cNvSpPr/>
          <p:nvPr/>
        </p:nvSpPr>
        <p:spPr>
          <a:xfrm>
            <a:off x="8038479" y="6237312"/>
            <a:ext cx="60763" cy="360040"/>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0" name="Rectangle 129"/>
          <p:cNvSpPr/>
          <p:nvPr/>
        </p:nvSpPr>
        <p:spPr>
          <a:xfrm>
            <a:off x="8017402" y="6265788"/>
            <a:ext cx="94822" cy="45719"/>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1" name="Rounded Rectangle 130"/>
          <p:cNvSpPr/>
          <p:nvPr/>
        </p:nvSpPr>
        <p:spPr>
          <a:xfrm>
            <a:off x="8259716" y="6372944"/>
            <a:ext cx="45719" cy="224408"/>
          </a:xfrm>
          <a:prstGeom prst="roundRect">
            <a:avLst/>
          </a:prstGeom>
          <a:solidFill>
            <a:schemeClr val="bg1">
              <a:lumMod val="75000"/>
            </a:schemeClr>
          </a:solid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2" name="Rectangle 131"/>
          <p:cNvSpPr/>
          <p:nvPr/>
        </p:nvSpPr>
        <p:spPr>
          <a:xfrm>
            <a:off x="8233426" y="6399234"/>
            <a:ext cx="94822" cy="45719"/>
          </a:xfrm>
          <a:prstGeom prst="rect">
            <a:avLst/>
          </a:prstGeom>
          <a:solidFill>
            <a:srgbClr val="5B3F4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3" name="TextBox 132"/>
          <p:cNvSpPr txBox="1"/>
          <p:nvPr/>
        </p:nvSpPr>
        <p:spPr>
          <a:xfrm>
            <a:off x="8112224" y="3876216"/>
            <a:ext cx="906678" cy="369332"/>
          </a:xfrm>
          <a:prstGeom prst="rect">
            <a:avLst/>
          </a:prstGeom>
          <a:noFill/>
        </p:spPr>
        <p:txBody>
          <a:bodyPr wrap="square" rtlCol="0">
            <a:spAutoFit/>
          </a:bodyPr>
          <a:lstStyle/>
          <a:p>
            <a:r>
              <a:rPr lang="en-GB" dirty="0"/>
              <a:t>brown</a:t>
            </a:r>
          </a:p>
        </p:txBody>
      </p:sp>
      <p:sp>
        <p:nvSpPr>
          <p:cNvPr id="134" name="TextBox 133"/>
          <p:cNvSpPr txBox="1"/>
          <p:nvPr/>
        </p:nvSpPr>
        <p:spPr>
          <a:xfrm>
            <a:off x="8396871" y="4931876"/>
            <a:ext cx="396237" cy="369332"/>
          </a:xfrm>
          <a:prstGeom prst="rect">
            <a:avLst/>
          </a:prstGeom>
          <a:noFill/>
        </p:spPr>
        <p:txBody>
          <a:bodyPr wrap="square" rtlCol="0">
            <a:spAutoFit/>
          </a:bodyPr>
          <a:lstStyle/>
          <a:p>
            <a:r>
              <a:rPr lang="en-GB" dirty="0">
                <a:solidFill>
                  <a:srgbClr val="FF0000"/>
                </a:solidFill>
              </a:rPr>
              <a:t>A</a:t>
            </a:r>
          </a:p>
        </p:txBody>
      </p:sp>
      <p:sp>
        <p:nvSpPr>
          <p:cNvPr id="135" name="TextBox 134"/>
          <p:cNvSpPr txBox="1"/>
          <p:nvPr/>
        </p:nvSpPr>
        <p:spPr>
          <a:xfrm>
            <a:off x="8141650" y="4581128"/>
            <a:ext cx="906678" cy="369332"/>
          </a:xfrm>
          <a:prstGeom prst="rect">
            <a:avLst/>
          </a:prstGeom>
          <a:noFill/>
        </p:spPr>
        <p:txBody>
          <a:bodyPr wrap="square" rtlCol="0">
            <a:spAutoFit/>
          </a:bodyPr>
          <a:lstStyle/>
          <a:p>
            <a:r>
              <a:rPr lang="en-GB" dirty="0"/>
              <a:t>brown</a:t>
            </a:r>
          </a:p>
        </p:txBody>
      </p:sp>
      <p:sp>
        <p:nvSpPr>
          <p:cNvPr id="136" name="TextBox 135"/>
          <p:cNvSpPr txBox="1"/>
          <p:nvPr/>
        </p:nvSpPr>
        <p:spPr>
          <a:xfrm>
            <a:off x="8364060" y="4211796"/>
            <a:ext cx="396237" cy="369332"/>
          </a:xfrm>
          <a:prstGeom prst="rect">
            <a:avLst/>
          </a:prstGeom>
          <a:noFill/>
        </p:spPr>
        <p:txBody>
          <a:bodyPr wrap="square" rtlCol="0">
            <a:spAutoFit/>
          </a:bodyPr>
          <a:lstStyle/>
          <a:p>
            <a:r>
              <a:rPr lang="en-GB" dirty="0">
                <a:solidFill>
                  <a:srgbClr val="FF0000"/>
                </a:solidFill>
              </a:rPr>
              <a:t>A</a:t>
            </a:r>
          </a:p>
        </p:txBody>
      </p:sp>
      <p:sp>
        <p:nvSpPr>
          <p:cNvPr id="137" name="TextBox 136"/>
          <p:cNvSpPr txBox="1"/>
          <p:nvPr/>
        </p:nvSpPr>
        <p:spPr>
          <a:xfrm>
            <a:off x="8184232" y="5363924"/>
            <a:ext cx="906678" cy="369332"/>
          </a:xfrm>
          <a:prstGeom prst="rect">
            <a:avLst/>
          </a:prstGeom>
          <a:noFill/>
        </p:spPr>
        <p:txBody>
          <a:bodyPr wrap="square" rtlCol="0">
            <a:spAutoFit/>
          </a:bodyPr>
          <a:lstStyle/>
          <a:p>
            <a:r>
              <a:rPr lang="en-GB" dirty="0"/>
              <a:t>blue</a:t>
            </a:r>
          </a:p>
        </p:txBody>
      </p:sp>
      <p:sp>
        <p:nvSpPr>
          <p:cNvPr id="138" name="TextBox 137"/>
          <p:cNvSpPr txBox="1"/>
          <p:nvPr/>
        </p:nvSpPr>
        <p:spPr>
          <a:xfrm>
            <a:off x="8328249" y="5651956"/>
            <a:ext cx="396237" cy="369332"/>
          </a:xfrm>
          <a:prstGeom prst="rect">
            <a:avLst/>
          </a:prstGeom>
          <a:noFill/>
        </p:spPr>
        <p:txBody>
          <a:bodyPr wrap="square" rtlCol="0">
            <a:spAutoFit/>
          </a:bodyPr>
          <a:lstStyle/>
          <a:p>
            <a:r>
              <a:rPr lang="en-GB" dirty="0">
                <a:solidFill>
                  <a:srgbClr val="FF0000"/>
                </a:solidFill>
              </a:rPr>
              <a:t>B</a:t>
            </a:r>
          </a:p>
        </p:txBody>
      </p:sp>
      <p:sp>
        <p:nvSpPr>
          <p:cNvPr id="139" name="TextBox 138"/>
          <p:cNvSpPr txBox="1"/>
          <p:nvPr/>
        </p:nvSpPr>
        <p:spPr>
          <a:xfrm>
            <a:off x="8184232" y="6011996"/>
            <a:ext cx="906678" cy="369332"/>
          </a:xfrm>
          <a:prstGeom prst="rect">
            <a:avLst/>
          </a:prstGeom>
          <a:noFill/>
        </p:spPr>
        <p:txBody>
          <a:bodyPr wrap="square" rtlCol="0">
            <a:spAutoFit/>
          </a:bodyPr>
          <a:lstStyle/>
          <a:p>
            <a:r>
              <a:rPr lang="en-GB" dirty="0"/>
              <a:t>blue</a:t>
            </a:r>
          </a:p>
        </p:txBody>
      </p:sp>
      <p:sp>
        <p:nvSpPr>
          <p:cNvPr id="140" name="TextBox 139"/>
          <p:cNvSpPr txBox="1"/>
          <p:nvPr/>
        </p:nvSpPr>
        <p:spPr>
          <a:xfrm>
            <a:off x="8328249" y="6300028"/>
            <a:ext cx="396237" cy="369332"/>
          </a:xfrm>
          <a:prstGeom prst="rect">
            <a:avLst/>
          </a:prstGeom>
          <a:noFill/>
        </p:spPr>
        <p:txBody>
          <a:bodyPr wrap="square" rtlCol="0">
            <a:spAutoFit/>
          </a:bodyPr>
          <a:lstStyle/>
          <a:p>
            <a:r>
              <a:rPr lang="en-GB" dirty="0">
                <a:solidFill>
                  <a:srgbClr val="FF0000"/>
                </a:solidFill>
              </a:rPr>
              <a:t>B</a:t>
            </a:r>
          </a:p>
        </p:txBody>
      </p:sp>
      <p:sp>
        <p:nvSpPr>
          <p:cNvPr id="3" name="TextBox 2">
            <a:extLst>
              <a:ext uri="{FF2B5EF4-FFF2-40B4-BE49-F238E27FC236}">
                <a16:creationId xmlns:a16="http://schemas.microsoft.com/office/drawing/2014/main" id="{BEBA8111-A3CA-4555-ADC9-1D1EDA424DA4}"/>
              </a:ext>
            </a:extLst>
          </p:cNvPr>
          <p:cNvSpPr txBox="1"/>
          <p:nvPr/>
        </p:nvSpPr>
        <p:spPr>
          <a:xfrm>
            <a:off x="9377916" y="1052736"/>
            <a:ext cx="1948771" cy="1754326"/>
          </a:xfrm>
          <a:prstGeom prst="rect">
            <a:avLst/>
          </a:prstGeom>
          <a:noFill/>
        </p:spPr>
        <p:txBody>
          <a:bodyPr wrap="square" rtlCol="0">
            <a:spAutoFit/>
          </a:bodyPr>
          <a:lstStyle/>
          <a:p>
            <a:r>
              <a:rPr lang="en-GB" dirty="0"/>
              <a:t>Independent assortment is important because it gives rise to new combinations of alleles. </a:t>
            </a:r>
          </a:p>
        </p:txBody>
      </p:sp>
    </p:spTree>
    <p:extLst>
      <p:ext uri="{BB962C8B-B14F-4D97-AF65-F5344CB8AC3E}">
        <p14:creationId xmlns:p14="http://schemas.microsoft.com/office/powerpoint/2010/main" val="26747395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barn(inVertical)">
                                      <p:cBhvr>
                                        <p:cTn id="7" dur="500"/>
                                        <p:tgtEl>
                                          <p:spTgt spid="50"/>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71"/>
                                        </p:tgtEl>
                                        <p:attrNameLst>
                                          <p:attrName>style.visibility</p:attrName>
                                        </p:attrNameLst>
                                      </p:cBhvr>
                                      <p:to>
                                        <p:strVal val="visible"/>
                                      </p:to>
                                    </p:set>
                                    <p:animEffect transition="in" filter="barn(inVertical)">
                                      <p:cBhvr>
                                        <p:cTn id="10" dur="500"/>
                                        <p:tgtEl>
                                          <p:spTgt spid="71"/>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73"/>
                                        </p:tgtEl>
                                        <p:attrNameLst>
                                          <p:attrName>style.visibility</p:attrName>
                                        </p:attrNameLst>
                                      </p:cBhvr>
                                      <p:to>
                                        <p:strVal val="visible"/>
                                      </p:to>
                                    </p:set>
                                    <p:animEffect transition="in" filter="barn(inVertical)">
                                      <p:cBhvr>
                                        <p:cTn id="13" dur="500"/>
                                        <p:tgtEl>
                                          <p:spTgt spid="73"/>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72"/>
                                        </p:tgtEl>
                                        <p:attrNameLst>
                                          <p:attrName>style.visibility</p:attrName>
                                        </p:attrNameLst>
                                      </p:cBhvr>
                                      <p:to>
                                        <p:strVal val="visible"/>
                                      </p:to>
                                    </p:set>
                                    <p:animEffect transition="in" filter="barn(inVertical)">
                                      <p:cBhvr>
                                        <p:cTn id="16" dur="500"/>
                                        <p:tgtEl>
                                          <p:spTgt spid="72"/>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21" fill="hold" grpId="0" nodeType="clickEffect">
                                  <p:stCondLst>
                                    <p:cond delay="0"/>
                                  </p:stCondLst>
                                  <p:childTnLst>
                                    <p:set>
                                      <p:cBhvr>
                                        <p:cTn id="20" dur="1" fill="hold">
                                          <p:stCondLst>
                                            <p:cond delay="0"/>
                                          </p:stCondLst>
                                        </p:cTn>
                                        <p:tgtEl>
                                          <p:spTgt spid="74"/>
                                        </p:tgtEl>
                                        <p:attrNameLst>
                                          <p:attrName>style.visibility</p:attrName>
                                        </p:attrNameLst>
                                      </p:cBhvr>
                                      <p:to>
                                        <p:strVal val="visible"/>
                                      </p:to>
                                    </p:set>
                                    <p:animEffect transition="in" filter="barn(inVertical)">
                                      <p:cBhvr>
                                        <p:cTn id="21" dur="500"/>
                                        <p:tgtEl>
                                          <p:spTgt spid="74"/>
                                        </p:tgtEl>
                                      </p:cBhvr>
                                    </p:animEffect>
                                  </p:childTnLst>
                                </p:cTn>
                              </p:par>
                              <p:par>
                                <p:cTn id="22" presetID="16" presetClass="entr" presetSubtype="21" fill="hold" grpId="0" nodeType="withEffect">
                                  <p:stCondLst>
                                    <p:cond delay="0"/>
                                  </p:stCondLst>
                                  <p:childTnLst>
                                    <p:set>
                                      <p:cBhvr>
                                        <p:cTn id="23" dur="1" fill="hold">
                                          <p:stCondLst>
                                            <p:cond delay="0"/>
                                          </p:stCondLst>
                                        </p:cTn>
                                        <p:tgtEl>
                                          <p:spTgt spid="75"/>
                                        </p:tgtEl>
                                        <p:attrNameLst>
                                          <p:attrName>style.visibility</p:attrName>
                                        </p:attrNameLst>
                                      </p:cBhvr>
                                      <p:to>
                                        <p:strVal val="visible"/>
                                      </p:to>
                                    </p:set>
                                    <p:animEffect transition="in" filter="barn(inVertical)">
                                      <p:cBhvr>
                                        <p:cTn id="24" dur="500"/>
                                        <p:tgtEl>
                                          <p:spTgt spid="75"/>
                                        </p:tgtEl>
                                      </p:cBhvr>
                                    </p:animEffect>
                                  </p:childTnLst>
                                </p:cTn>
                              </p:par>
                              <p:par>
                                <p:cTn id="25" presetID="16" presetClass="entr" presetSubtype="21"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animEffect transition="in" filter="barn(inVertical)">
                                      <p:cBhvr>
                                        <p:cTn id="27" dur="500"/>
                                        <p:tgtEl>
                                          <p:spTgt spid="77"/>
                                        </p:tgtEl>
                                      </p:cBhvr>
                                    </p:animEffect>
                                  </p:childTnLst>
                                </p:cTn>
                              </p:par>
                              <p:par>
                                <p:cTn id="28" presetID="16" presetClass="entr" presetSubtype="21" fill="hold" grpId="0" nodeType="withEffect">
                                  <p:stCondLst>
                                    <p:cond delay="0"/>
                                  </p:stCondLst>
                                  <p:childTnLst>
                                    <p:set>
                                      <p:cBhvr>
                                        <p:cTn id="29" dur="1" fill="hold">
                                          <p:stCondLst>
                                            <p:cond delay="0"/>
                                          </p:stCondLst>
                                        </p:cTn>
                                        <p:tgtEl>
                                          <p:spTgt spid="76"/>
                                        </p:tgtEl>
                                        <p:attrNameLst>
                                          <p:attrName>style.visibility</p:attrName>
                                        </p:attrNameLst>
                                      </p:cBhvr>
                                      <p:to>
                                        <p:strVal val="visible"/>
                                      </p:to>
                                    </p:set>
                                    <p:animEffect transition="in" filter="barn(inVertical)">
                                      <p:cBhvr>
                                        <p:cTn id="30" dur="500"/>
                                        <p:tgtEl>
                                          <p:spTgt spid="76"/>
                                        </p:tgtEl>
                                      </p:cBhvr>
                                    </p:animEffect>
                                  </p:childTnLst>
                                </p:cTn>
                              </p:par>
                            </p:childTnLst>
                          </p:cTn>
                        </p:par>
                      </p:childTnLst>
                    </p:cTn>
                  </p:par>
                  <p:par>
                    <p:cTn id="31" fill="hold">
                      <p:stCondLst>
                        <p:cond delay="indefinite"/>
                      </p:stCondLst>
                      <p:childTnLst>
                        <p:par>
                          <p:cTn id="32" fill="hold">
                            <p:stCondLst>
                              <p:cond delay="0"/>
                            </p:stCondLst>
                            <p:childTnLst>
                              <p:par>
                                <p:cTn id="33" presetID="16" presetClass="entr" presetSubtype="21" fill="hold" nodeType="click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barn(inVertical)">
                                      <p:cBhvr>
                                        <p:cTn id="35" dur="500"/>
                                        <p:tgtEl>
                                          <p:spTgt spid="20"/>
                                        </p:tgtEl>
                                      </p:cBhvr>
                                    </p:animEffect>
                                  </p:childTnLst>
                                </p:cTn>
                              </p:par>
                              <p:par>
                                <p:cTn id="36" presetID="16" presetClass="entr" presetSubtype="2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barn(inVertical)">
                                      <p:cBhvr>
                                        <p:cTn id="38" dur="500"/>
                                        <p:tgtEl>
                                          <p:spTgt spid="21"/>
                                        </p:tgtEl>
                                      </p:cBhvr>
                                    </p:animEffect>
                                  </p:childTnLst>
                                </p:cTn>
                              </p:par>
                            </p:childTnLst>
                          </p:cTn>
                        </p:par>
                      </p:childTnLst>
                    </p:cTn>
                  </p:par>
                  <p:par>
                    <p:cTn id="39" fill="hold">
                      <p:stCondLst>
                        <p:cond delay="indefinite"/>
                      </p:stCondLst>
                      <p:childTnLst>
                        <p:par>
                          <p:cTn id="40" fill="hold">
                            <p:stCondLst>
                              <p:cond delay="0"/>
                            </p:stCondLst>
                            <p:childTnLst>
                              <p:par>
                                <p:cTn id="41" presetID="16" presetClass="entr" presetSubtype="21" fill="hold" grpId="0" nodeType="clickEffect">
                                  <p:stCondLst>
                                    <p:cond delay="0"/>
                                  </p:stCondLst>
                                  <p:childTnLst>
                                    <p:set>
                                      <p:cBhvr>
                                        <p:cTn id="42" dur="1" fill="hold">
                                          <p:stCondLst>
                                            <p:cond delay="0"/>
                                          </p:stCondLst>
                                        </p:cTn>
                                        <p:tgtEl>
                                          <p:spTgt spid="5"/>
                                        </p:tgtEl>
                                        <p:attrNameLst>
                                          <p:attrName>style.visibility</p:attrName>
                                        </p:attrNameLst>
                                      </p:cBhvr>
                                      <p:to>
                                        <p:strVal val="visible"/>
                                      </p:to>
                                    </p:set>
                                    <p:animEffect transition="in" filter="barn(inVertical)">
                                      <p:cBhvr>
                                        <p:cTn id="43" dur="500"/>
                                        <p:tgtEl>
                                          <p:spTgt spid="5"/>
                                        </p:tgtEl>
                                      </p:cBhvr>
                                    </p:animEffect>
                                  </p:childTnLst>
                                </p:cTn>
                              </p:par>
                              <p:par>
                                <p:cTn id="44" presetID="16" presetClass="entr" presetSubtype="21" fill="hold" grpId="0" nodeType="with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barn(inVertical)">
                                      <p:cBhvr>
                                        <p:cTn id="46" dur="500"/>
                                        <p:tgtEl>
                                          <p:spTgt spid="6"/>
                                        </p:tgtEl>
                                      </p:cBhvr>
                                    </p:animEffect>
                                  </p:childTnLst>
                                </p:cTn>
                              </p:par>
                              <p:par>
                                <p:cTn id="47" presetID="16" presetClass="entr" presetSubtype="21" fill="hold" nodeType="withEffect">
                                  <p:stCondLst>
                                    <p:cond delay="0"/>
                                  </p:stCondLst>
                                  <p:childTnLst>
                                    <p:set>
                                      <p:cBhvr>
                                        <p:cTn id="48" dur="1" fill="hold">
                                          <p:stCondLst>
                                            <p:cond delay="0"/>
                                          </p:stCondLst>
                                        </p:cTn>
                                        <p:tgtEl>
                                          <p:spTgt spid="78"/>
                                        </p:tgtEl>
                                        <p:attrNameLst>
                                          <p:attrName>style.visibility</p:attrName>
                                        </p:attrNameLst>
                                      </p:cBhvr>
                                      <p:to>
                                        <p:strVal val="visible"/>
                                      </p:to>
                                    </p:set>
                                    <p:animEffect transition="in" filter="barn(inVertical)">
                                      <p:cBhvr>
                                        <p:cTn id="49" dur="500"/>
                                        <p:tgtEl>
                                          <p:spTgt spid="78"/>
                                        </p:tgtEl>
                                      </p:cBhvr>
                                    </p:animEffect>
                                  </p:childTnLst>
                                </p:cTn>
                              </p:par>
                              <p:par>
                                <p:cTn id="50" presetID="16" presetClass="entr" presetSubtype="21" fill="hold" grpId="0" nodeType="withEffect">
                                  <p:stCondLst>
                                    <p:cond delay="0"/>
                                  </p:stCondLst>
                                  <p:childTnLst>
                                    <p:set>
                                      <p:cBhvr>
                                        <p:cTn id="51" dur="1" fill="hold">
                                          <p:stCondLst>
                                            <p:cond delay="0"/>
                                          </p:stCondLst>
                                        </p:cTn>
                                        <p:tgtEl>
                                          <p:spTgt spid="79"/>
                                        </p:tgtEl>
                                        <p:attrNameLst>
                                          <p:attrName>style.visibility</p:attrName>
                                        </p:attrNameLst>
                                      </p:cBhvr>
                                      <p:to>
                                        <p:strVal val="visible"/>
                                      </p:to>
                                    </p:set>
                                    <p:animEffect transition="in" filter="barn(inVertical)">
                                      <p:cBhvr>
                                        <p:cTn id="52" dur="500"/>
                                        <p:tgtEl>
                                          <p:spTgt spid="79"/>
                                        </p:tgtEl>
                                      </p:cBhvr>
                                    </p:animEffect>
                                  </p:childTnLst>
                                </p:cTn>
                              </p:par>
                              <p:par>
                                <p:cTn id="53" presetID="16" presetClass="entr" presetSubtype="21" fill="hold" nodeType="withEffect">
                                  <p:stCondLst>
                                    <p:cond delay="0"/>
                                  </p:stCondLst>
                                  <p:childTnLst>
                                    <p:set>
                                      <p:cBhvr>
                                        <p:cTn id="54" dur="1" fill="hold">
                                          <p:stCondLst>
                                            <p:cond delay="0"/>
                                          </p:stCondLst>
                                        </p:cTn>
                                        <p:tgtEl>
                                          <p:spTgt spid="80"/>
                                        </p:tgtEl>
                                        <p:attrNameLst>
                                          <p:attrName>style.visibility</p:attrName>
                                        </p:attrNameLst>
                                      </p:cBhvr>
                                      <p:to>
                                        <p:strVal val="visible"/>
                                      </p:to>
                                    </p:set>
                                    <p:animEffect transition="in" filter="barn(inVertical)">
                                      <p:cBhvr>
                                        <p:cTn id="55" dur="500"/>
                                        <p:tgtEl>
                                          <p:spTgt spid="80"/>
                                        </p:tgtEl>
                                      </p:cBhvr>
                                    </p:animEffect>
                                  </p:childTnLst>
                                </p:cTn>
                              </p:par>
                              <p:par>
                                <p:cTn id="56" presetID="16" presetClass="entr" presetSubtype="21"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barn(inVertical)">
                                      <p:cBhvr>
                                        <p:cTn id="58" dur="500"/>
                                        <p:tgtEl>
                                          <p:spTgt spid="81"/>
                                        </p:tgtEl>
                                      </p:cBhvr>
                                    </p:animEffect>
                                  </p:childTnLst>
                                </p:cTn>
                              </p:par>
                              <p:par>
                                <p:cTn id="59" presetID="16" presetClass="entr" presetSubtype="21" fill="hold" nodeType="withEffect">
                                  <p:stCondLst>
                                    <p:cond delay="0"/>
                                  </p:stCondLst>
                                  <p:childTnLst>
                                    <p:set>
                                      <p:cBhvr>
                                        <p:cTn id="60" dur="1" fill="hold">
                                          <p:stCondLst>
                                            <p:cond delay="0"/>
                                          </p:stCondLst>
                                        </p:cTn>
                                        <p:tgtEl>
                                          <p:spTgt spid="82"/>
                                        </p:tgtEl>
                                        <p:attrNameLst>
                                          <p:attrName>style.visibility</p:attrName>
                                        </p:attrNameLst>
                                      </p:cBhvr>
                                      <p:to>
                                        <p:strVal val="visible"/>
                                      </p:to>
                                    </p:set>
                                    <p:animEffect transition="in" filter="barn(inVertical)">
                                      <p:cBhvr>
                                        <p:cTn id="61" dur="500"/>
                                        <p:tgtEl>
                                          <p:spTgt spid="82"/>
                                        </p:tgtEl>
                                      </p:cBhvr>
                                    </p:animEffect>
                                  </p:childTnLst>
                                </p:cTn>
                              </p:par>
                              <p:par>
                                <p:cTn id="62" presetID="16" presetClass="entr" presetSubtype="21" fill="hold" grpId="0" nodeType="withEffect">
                                  <p:stCondLst>
                                    <p:cond delay="0"/>
                                  </p:stCondLst>
                                  <p:childTnLst>
                                    <p:set>
                                      <p:cBhvr>
                                        <p:cTn id="63" dur="1" fill="hold">
                                          <p:stCondLst>
                                            <p:cond delay="0"/>
                                          </p:stCondLst>
                                        </p:cTn>
                                        <p:tgtEl>
                                          <p:spTgt spid="83"/>
                                        </p:tgtEl>
                                        <p:attrNameLst>
                                          <p:attrName>style.visibility</p:attrName>
                                        </p:attrNameLst>
                                      </p:cBhvr>
                                      <p:to>
                                        <p:strVal val="visible"/>
                                      </p:to>
                                    </p:set>
                                    <p:animEffect transition="in" filter="barn(inVertical)">
                                      <p:cBhvr>
                                        <p:cTn id="64" dur="500"/>
                                        <p:tgtEl>
                                          <p:spTgt spid="83"/>
                                        </p:tgtEl>
                                      </p:cBhvr>
                                    </p:animEffect>
                                  </p:childTnLst>
                                </p:cTn>
                              </p:par>
                              <p:par>
                                <p:cTn id="65" presetID="16" presetClass="entr" presetSubtype="21" fill="hold" nodeType="withEffect">
                                  <p:stCondLst>
                                    <p:cond delay="0"/>
                                  </p:stCondLst>
                                  <p:childTnLst>
                                    <p:set>
                                      <p:cBhvr>
                                        <p:cTn id="66" dur="1" fill="hold">
                                          <p:stCondLst>
                                            <p:cond delay="0"/>
                                          </p:stCondLst>
                                        </p:cTn>
                                        <p:tgtEl>
                                          <p:spTgt spid="84"/>
                                        </p:tgtEl>
                                        <p:attrNameLst>
                                          <p:attrName>style.visibility</p:attrName>
                                        </p:attrNameLst>
                                      </p:cBhvr>
                                      <p:to>
                                        <p:strVal val="visible"/>
                                      </p:to>
                                    </p:set>
                                    <p:animEffect transition="in" filter="barn(inVertical)">
                                      <p:cBhvr>
                                        <p:cTn id="67" dur="500"/>
                                        <p:tgtEl>
                                          <p:spTgt spid="84"/>
                                        </p:tgtEl>
                                      </p:cBhvr>
                                    </p:animEffect>
                                  </p:childTnLst>
                                </p:cTn>
                              </p:par>
                              <p:par>
                                <p:cTn id="68" presetID="16" presetClass="entr" presetSubtype="21"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barn(inVertical)">
                                      <p:cBhvr>
                                        <p:cTn id="70" dur="500"/>
                                        <p:tgtEl>
                                          <p:spTgt spid="85"/>
                                        </p:tgtEl>
                                      </p:cBhvr>
                                    </p:animEffect>
                                  </p:childTnLst>
                                </p:cTn>
                              </p:par>
                              <p:par>
                                <p:cTn id="71" presetID="16" presetClass="entr" presetSubtype="21" fill="hold" grpId="0" nodeType="withEffect">
                                  <p:stCondLst>
                                    <p:cond delay="0"/>
                                  </p:stCondLst>
                                  <p:childTnLst>
                                    <p:set>
                                      <p:cBhvr>
                                        <p:cTn id="72" dur="1" fill="hold">
                                          <p:stCondLst>
                                            <p:cond delay="0"/>
                                          </p:stCondLst>
                                        </p:cTn>
                                        <p:tgtEl>
                                          <p:spTgt spid="86"/>
                                        </p:tgtEl>
                                        <p:attrNameLst>
                                          <p:attrName>style.visibility</p:attrName>
                                        </p:attrNameLst>
                                      </p:cBhvr>
                                      <p:to>
                                        <p:strVal val="visible"/>
                                      </p:to>
                                    </p:set>
                                    <p:animEffect transition="in" filter="barn(inVertical)">
                                      <p:cBhvr>
                                        <p:cTn id="73" dur="500"/>
                                        <p:tgtEl>
                                          <p:spTgt spid="86"/>
                                        </p:tgtEl>
                                      </p:cBhvr>
                                    </p:animEffect>
                                  </p:childTnLst>
                                </p:cTn>
                              </p:par>
                              <p:par>
                                <p:cTn id="74" presetID="16" presetClass="entr" presetSubtype="21" fill="hold" grpId="0" nodeType="withEffect">
                                  <p:stCondLst>
                                    <p:cond delay="0"/>
                                  </p:stCondLst>
                                  <p:childTnLst>
                                    <p:set>
                                      <p:cBhvr>
                                        <p:cTn id="75" dur="1" fill="hold">
                                          <p:stCondLst>
                                            <p:cond delay="0"/>
                                          </p:stCondLst>
                                        </p:cTn>
                                        <p:tgtEl>
                                          <p:spTgt spid="87"/>
                                        </p:tgtEl>
                                        <p:attrNameLst>
                                          <p:attrName>style.visibility</p:attrName>
                                        </p:attrNameLst>
                                      </p:cBhvr>
                                      <p:to>
                                        <p:strVal val="visible"/>
                                      </p:to>
                                    </p:set>
                                    <p:animEffect transition="in" filter="barn(inVertical)">
                                      <p:cBhvr>
                                        <p:cTn id="76" dur="500"/>
                                        <p:tgtEl>
                                          <p:spTgt spid="87"/>
                                        </p:tgtEl>
                                      </p:cBhvr>
                                    </p:animEffect>
                                  </p:childTnLst>
                                </p:cTn>
                              </p:par>
                              <p:par>
                                <p:cTn id="77" presetID="16" presetClass="entr" presetSubtype="21" fill="hold" grpId="0" nodeType="withEffect">
                                  <p:stCondLst>
                                    <p:cond delay="0"/>
                                  </p:stCondLst>
                                  <p:childTnLst>
                                    <p:set>
                                      <p:cBhvr>
                                        <p:cTn id="78" dur="1" fill="hold">
                                          <p:stCondLst>
                                            <p:cond delay="0"/>
                                          </p:stCondLst>
                                        </p:cTn>
                                        <p:tgtEl>
                                          <p:spTgt spid="91"/>
                                        </p:tgtEl>
                                        <p:attrNameLst>
                                          <p:attrName>style.visibility</p:attrName>
                                        </p:attrNameLst>
                                      </p:cBhvr>
                                      <p:to>
                                        <p:strVal val="visible"/>
                                      </p:to>
                                    </p:set>
                                    <p:animEffect transition="in" filter="barn(inVertical)">
                                      <p:cBhvr>
                                        <p:cTn id="79" dur="500"/>
                                        <p:tgtEl>
                                          <p:spTgt spid="91"/>
                                        </p:tgtEl>
                                      </p:cBhvr>
                                    </p:animEffect>
                                  </p:childTnLst>
                                </p:cTn>
                              </p:par>
                              <p:par>
                                <p:cTn id="80" presetID="16" presetClass="entr" presetSubtype="21" fill="hold" grpId="0" nodeType="withEffect">
                                  <p:stCondLst>
                                    <p:cond delay="0"/>
                                  </p:stCondLst>
                                  <p:childTnLst>
                                    <p:set>
                                      <p:cBhvr>
                                        <p:cTn id="81" dur="1" fill="hold">
                                          <p:stCondLst>
                                            <p:cond delay="0"/>
                                          </p:stCondLst>
                                        </p:cTn>
                                        <p:tgtEl>
                                          <p:spTgt spid="92"/>
                                        </p:tgtEl>
                                        <p:attrNameLst>
                                          <p:attrName>style.visibility</p:attrName>
                                        </p:attrNameLst>
                                      </p:cBhvr>
                                      <p:to>
                                        <p:strVal val="visible"/>
                                      </p:to>
                                    </p:set>
                                    <p:animEffect transition="in" filter="barn(inVertical)">
                                      <p:cBhvr>
                                        <p:cTn id="82" dur="500"/>
                                        <p:tgtEl>
                                          <p:spTgt spid="92"/>
                                        </p:tgtEl>
                                      </p:cBhvr>
                                    </p:animEffect>
                                  </p:childTnLst>
                                </p:cTn>
                              </p:par>
                            </p:childTnLst>
                          </p:cTn>
                        </p:par>
                      </p:childTnLst>
                    </p:cTn>
                  </p:par>
                  <p:par>
                    <p:cTn id="83" fill="hold">
                      <p:stCondLst>
                        <p:cond delay="indefinite"/>
                      </p:stCondLst>
                      <p:childTnLst>
                        <p:par>
                          <p:cTn id="84" fill="hold">
                            <p:stCondLst>
                              <p:cond delay="0"/>
                            </p:stCondLst>
                            <p:childTnLst>
                              <p:par>
                                <p:cTn id="85" presetID="16" presetClass="entr" presetSubtype="21" fill="hold" nodeType="clickEffect">
                                  <p:stCondLst>
                                    <p:cond delay="0"/>
                                  </p:stCondLst>
                                  <p:childTnLst>
                                    <p:set>
                                      <p:cBhvr>
                                        <p:cTn id="86" dur="1" fill="hold">
                                          <p:stCondLst>
                                            <p:cond delay="0"/>
                                          </p:stCondLst>
                                        </p:cTn>
                                        <p:tgtEl>
                                          <p:spTgt spid="22"/>
                                        </p:tgtEl>
                                        <p:attrNameLst>
                                          <p:attrName>style.visibility</p:attrName>
                                        </p:attrNameLst>
                                      </p:cBhvr>
                                      <p:to>
                                        <p:strVal val="visible"/>
                                      </p:to>
                                    </p:set>
                                    <p:animEffect transition="in" filter="barn(inVertical)">
                                      <p:cBhvr>
                                        <p:cTn id="87" dur="500"/>
                                        <p:tgtEl>
                                          <p:spTgt spid="22"/>
                                        </p:tgtEl>
                                      </p:cBhvr>
                                    </p:animEffect>
                                  </p:childTnLst>
                                </p:cTn>
                              </p:par>
                              <p:par>
                                <p:cTn id="88" presetID="16" presetClass="entr" presetSubtype="21" fill="hold" nodeType="withEffect">
                                  <p:stCondLst>
                                    <p:cond delay="0"/>
                                  </p:stCondLst>
                                  <p:childTnLst>
                                    <p:set>
                                      <p:cBhvr>
                                        <p:cTn id="89" dur="1" fill="hold">
                                          <p:stCondLst>
                                            <p:cond delay="0"/>
                                          </p:stCondLst>
                                        </p:cTn>
                                        <p:tgtEl>
                                          <p:spTgt spid="23"/>
                                        </p:tgtEl>
                                        <p:attrNameLst>
                                          <p:attrName>style.visibility</p:attrName>
                                        </p:attrNameLst>
                                      </p:cBhvr>
                                      <p:to>
                                        <p:strVal val="visible"/>
                                      </p:to>
                                    </p:set>
                                    <p:animEffect transition="in" filter="barn(inVertical)">
                                      <p:cBhvr>
                                        <p:cTn id="90" dur="500"/>
                                        <p:tgtEl>
                                          <p:spTgt spid="23"/>
                                        </p:tgtEl>
                                      </p:cBhvr>
                                    </p:animEffect>
                                  </p:childTnLst>
                                </p:cTn>
                              </p:par>
                            </p:childTnLst>
                          </p:cTn>
                        </p:par>
                      </p:childTnLst>
                    </p:cTn>
                  </p:par>
                  <p:par>
                    <p:cTn id="91" fill="hold">
                      <p:stCondLst>
                        <p:cond delay="indefinite"/>
                      </p:stCondLst>
                      <p:childTnLst>
                        <p:par>
                          <p:cTn id="92" fill="hold">
                            <p:stCondLst>
                              <p:cond delay="0"/>
                            </p:stCondLst>
                            <p:childTnLst>
                              <p:par>
                                <p:cTn id="93" presetID="16" presetClass="entr" presetSubtype="21" fill="hold" grpId="0" nodeType="clickEffect">
                                  <p:stCondLst>
                                    <p:cond delay="0"/>
                                  </p:stCondLst>
                                  <p:childTnLst>
                                    <p:set>
                                      <p:cBhvr>
                                        <p:cTn id="94" dur="1" fill="hold">
                                          <p:stCondLst>
                                            <p:cond delay="0"/>
                                          </p:stCondLst>
                                        </p:cTn>
                                        <p:tgtEl>
                                          <p:spTgt spid="8"/>
                                        </p:tgtEl>
                                        <p:attrNameLst>
                                          <p:attrName>style.visibility</p:attrName>
                                        </p:attrNameLst>
                                      </p:cBhvr>
                                      <p:to>
                                        <p:strVal val="visible"/>
                                      </p:to>
                                    </p:set>
                                    <p:animEffect transition="in" filter="barn(inVertical)">
                                      <p:cBhvr>
                                        <p:cTn id="95" dur="500"/>
                                        <p:tgtEl>
                                          <p:spTgt spid="8"/>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9"/>
                                        </p:tgtEl>
                                        <p:attrNameLst>
                                          <p:attrName>style.visibility</p:attrName>
                                        </p:attrNameLst>
                                      </p:cBhvr>
                                      <p:to>
                                        <p:strVal val="visible"/>
                                      </p:to>
                                    </p:set>
                                    <p:animEffect transition="in" filter="barn(inVertical)">
                                      <p:cBhvr>
                                        <p:cTn id="98" dur="500"/>
                                        <p:tgtEl>
                                          <p:spTgt spid="9"/>
                                        </p:tgtEl>
                                      </p:cBhvr>
                                    </p:animEffect>
                                  </p:childTnLst>
                                </p:cTn>
                              </p:par>
                              <p:par>
                                <p:cTn id="99" presetID="16" presetClass="entr" presetSubtype="21" fill="hold" nodeType="withEffect">
                                  <p:stCondLst>
                                    <p:cond delay="0"/>
                                  </p:stCondLst>
                                  <p:childTnLst>
                                    <p:set>
                                      <p:cBhvr>
                                        <p:cTn id="100" dur="1" fill="hold">
                                          <p:stCondLst>
                                            <p:cond delay="0"/>
                                          </p:stCondLst>
                                        </p:cTn>
                                        <p:tgtEl>
                                          <p:spTgt spid="54"/>
                                        </p:tgtEl>
                                        <p:attrNameLst>
                                          <p:attrName>style.visibility</p:attrName>
                                        </p:attrNameLst>
                                      </p:cBhvr>
                                      <p:to>
                                        <p:strVal val="visible"/>
                                      </p:to>
                                    </p:set>
                                    <p:animEffect transition="in" filter="barn(inVertical)">
                                      <p:cBhvr>
                                        <p:cTn id="101" dur="500"/>
                                        <p:tgtEl>
                                          <p:spTgt spid="54"/>
                                        </p:tgtEl>
                                      </p:cBhvr>
                                    </p:animEffect>
                                  </p:childTnLst>
                                </p:cTn>
                              </p:par>
                              <p:par>
                                <p:cTn id="102" presetID="16" presetClass="entr" presetSubtype="21" fill="hold" grpId="0" nodeType="withEffect">
                                  <p:stCondLst>
                                    <p:cond delay="0"/>
                                  </p:stCondLst>
                                  <p:childTnLst>
                                    <p:set>
                                      <p:cBhvr>
                                        <p:cTn id="103" dur="1" fill="hold">
                                          <p:stCondLst>
                                            <p:cond delay="0"/>
                                          </p:stCondLst>
                                        </p:cTn>
                                        <p:tgtEl>
                                          <p:spTgt spid="55"/>
                                        </p:tgtEl>
                                        <p:attrNameLst>
                                          <p:attrName>style.visibility</p:attrName>
                                        </p:attrNameLst>
                                      </p:cBhvr>
                                      <p:to>
                                        <p:strVal val="visible"/>
                                      </p:to>
                                    </p:set>
                                    <p:animEffect transition="in" filter="barn(inVertical)">
                                      <p:cBhvr>
                                        <p:cTn id="104" dur="500"/>
                                        <p:tgtEl>
                                          <p:spTgt spid="55"/>
                                        </p:tgtEl>
                                      </p:cBhvr>
                                    </p:animEffect>
                                  </p:childTnLst>
                                </p:cTn>
                              </p:par>
                              <p:par>
                                <p:cTn id="105" presetID="16" presetClass="entr" presetSubtype="21" fill="hold" nodeType="withEffect">
                                  <p:stCondLst>
                                    <p:cond delay="0"/>
                                  </p:stCondLst>
                                  <p:childTnLst>
                                    <p:set>
                                      <p:cBhvr>
                                        <p:cTn id="106" dur="1" fill="hold">
                                          <p:stCondLst>
                                            <p:cond delay="0"/>
                                          </p:stCondLst>
                                        </p:cTn>
                                        <p:tgtEl>
                                          <p:spTgt spid="58"/>
                                        </p:tgtEl>
                                        <p:attrNameLst>
                                          <p:attrName>style.visibility</p:attrName>
                                        </p:attrNameLst>
                                      </p:cBhvr>
                                      <p:to>
                                        <p:strVal val="visible"/>
                                      </p:to>
                                    </p:set>
                                    <p:animEffect transition="in" filter="barn(inVertical)">
                                      <p:cBhvr>
                                        <p:cTn id="107" dur="500"/>
                                        <p:tgtEl>
                                          <p:spTgt spid="58"/>
                                        </p:tgtEl>
                                      </p:cBhvr>
                                    </p:animEffect>
                                  </p:childTnLst>
                                </p:cTn>
                              </p:par>
                              <p:par>
                                <p:cTn id="108" presetID="16" presetClass="entr" presetSubtype="21" fill="hold" grpId="0" nodeType="withEffect">
                                  <p:stCondLst>
                                    <p:cond delay="0"/>
                                  </p:stCondLst>
                                  <p:childTnLst>
                                    <p:set>
                                      <p:cBhvr>
                                        <p:cTn id="109" dur="1" fill="hold">
                                          <p:stCondLst>
                                            <p:cond delay="0"/>
                                          </p:stCondLst>
                                        </p:cTn>
                                        <p:tgtEl>
                                          <p:spTgt spid="59"/>
                                        </p:tgtEl>
                                        <p:attrNameLst>
                                          <p:attrName>style.visibility</p:attrName>
                                        </p:attrNameLst>
                                      </p:cBhvr>
                                      <p:to>
                                        <p:strVal val="visible"/>
                                      </p:to>
                                    </p:set>
                                    <p:animEffect transition="in" filter="barn(inVertical)">
                                      <p:cBhvr>
                                        <p:cTn id="110" dur="500"/>
                                        <p:tgtEl>
                                          <p:spTgt spid="59"/>
                                        </p:tgtEl>
                                      </p:cBhvr>
                                    </p:animEffect>
                                  </p:childTnLst>
                                </p:cTn>
                              </p:par>
                              <p:par>
                                <p:cTn id="111" presetID="16" presetClass="entr" presetSubtype="21" fill="hold" nodeType="withEffect">
                                  <p:stCondLst>
                                    <p:cond delay="0"/>
                                  </p:stCondLst>
                                  <p:childTnLst>
                                    <p:set>
                                      <p:cBhvr>
                                        <p:cTn id="112" dur="1" fill="hold">
                                          <p:stCondLst>
                                            <p:cond delay="0"/>
                                          </p:stCondLst>
                                        </p:cTn>
                                        <p:tgtEl>
                                          <p:spTgt spid="60"/>
                                        </p:tgtEl>
                                        <p:attrNameLst>
                                          <p:attrName>style.visibility</p:attrName>
                                        </p:attrNameLst>
                                      </p:cBhvr>
                                      <p:to>
                                        <p:strVal val="visible"/>
                                      </p:to>
                                    </p:set>
                                    <p:animEffect transition="in" filter="barn(inVertical)">
                                      <p:cBhvr>
                                        <p:cTn id="113" dur="500"/>
                                        <p:tgtEl>
                                          <p:spTgt spid="60"/>
                                        </p:tgtEl>
                                      </p:cBhvr>
                                    </p:animEffect>
                                  </p:childTnLst>
                                </p:cTn>
                              </p:par>
                              <p:par>
                                <p:cTn id="114" presetID="16" presetClass="entr" presetSubtype="21" fill="hold" grpId="0" nodeType="withEffect">
                                  <p:stCondLst>
                                    <p:cond delay="0"/>
                                  </p:stCondLst>
                                  <p:childTnLst>
                                    <p:set>
                                      <p:cBhvr>
                                        <p:cTn id="115" dur="1" fill="hold">
                                          <p:stCondLst>
                                            <p:cond delay="0"/>
                                          </p:stCondLst>
                                        </p:cTn>
                                        <p:tgtEl>
                                          <p:spTgt spid="61"/>
                                        </p:tgtEl>
                                        <p:attrNameLst>
                                          <p:attrName>style.visibility</p:attrName>
                                        </p:attrNameLst>
                                      </p:cBhvr>
                                      <p:to>
                                        <p:strVal val="visible"/>
                                      </p:to>
                                    </p:set>
                                    <p:animEffect transition="in" filter="barn(inVertical)">
                                      <p:cBhvr>
                                        <p:cTn id="116" dur="500"/>
                                        <p:tgtEl>
                                          <p:spTgt spid="61"/>
                                        </p:tgtEl>
                                      </p:cBhvr>
                                    </p:animEffect>
                                  </p:childTnLst>
                                </p:cTn>
                              </p:par>
                              <p:par>
                                <p:cTn id="117" presetID="16" presetClass="entr" presetSubtype="21" fill="hold" nodeType="withEffect">
                                  <p:stCondLst>
                                    <p:cond delay="0"/>
                                  </p:stCondLst>
                                  <p:childTnLst>
                                    <p:set>
                                      <p:cBhvr>
                                        <p:cTn id="118" dur="1" fill="hold">
                                          <p:stCondLst>
                                            <p:cond delay="0"/>
                                          </p:stCondLst>
                                        </p:cTn>
                                        <p:tgtEl>
                                          <p:spTgt spid="68"/>
                                        </p:tgtEl>
                                        <p:attrNameLst>
                                          <p:attrName>style.visibility</p:attrName>
                                        </p:attrNameLst>
                                      </p:cBhvr>
                                      <p:to>
                                        <p:strVal val="visible"/>
                                      </p:to>
                                    </p:set>
                                    <p:animEffect transition="in" filter="barn(inVertical)">
                                      <p:cBhvr>
                                        <p:cTn id="119" dur="500"/>
                                        <p:tgtEl>
                                          <p:spTgt spid="68"/>
                                        </p:tgtEl>
                                      </p:cBhvr>
                                    </p:animEffect>
                                  </p:childTnLst>
                                </p:cTn>
                              </p:par>
                              <p:par>
                                <p:cTn id="120" presetID="16" presetClass="entr" presetSubtype="21" fill="hold" grpId="0" nodeType="withEffect">
                                  <p:stCondLst>
                                    <p:cond delay="0"/>
                                  </p:stCondLst>
                                  <p:childTnLst>
                                    <p:set>
                                      <p:cBhvr>
                                        <p:cTn id="121" dur="1" fill="hold">
                                          <p:stCondLst>
                                            <p:cond delay="0"/>
                                          </p:stCondLst>
                                        </p:cTn>
                                        <p:tgtEl>
                                          <p:spTgt spid="69"/>
                                        </p:tgtEl>
                                        <p:attrNameLst>
                                          <p:attrName>style.visibility</p:attrName>
                                        </p:attrNameLst>
                                      </p:cBhvr>
                                      <p:to>
                                        <p:strVal val="visible"/>
                                      </p:to>
                                    </p:set>
                                    <p:animEffect transition="in" filter="barn(inVertical)">
                                      <p:cBhvr>
                                        <p:cTn id="122" dur="500"/>
                                        <p:tgtEl>
                                          <p:spTgt spid="69"/>
                                        </p:tgtEl>
                                      </p:cBhvr>
                                    </p:animEffect>
                                  </p:childTnLst>
                                </p:cTn>
                              </p:par>
                              <p:par>
                                <p:cTn id="123" presetID="16" presetClass="entr" presetSubtype="21" fill="hold" grpId="0" nodeType="withEffect">
                                  <p:stCondLst>
                                    <p:cond delay="0"/>
                                  </p:stCondLst>
                                  <p:childTnLst>
                                    <p:set>
                                      <p:cBhvr>
                                        <p:cTn id="124" dur="1" fill="hold">
                                          <p:stCondLst>
                                            <p:cond delay="0"/>
                                          </p:stCondLst>
                                        </p:cTn>
                                        <p:tgtEl>
                                          <p:spTgt spid="93"/>
                                        </p:tgtEl>
                                        <p:attrNameLst>
                                          <p:attrName>style.visibility</p:attrName>
                                        </p:attrNameLst>
                                      </p:cBhvr>
                                      <p:to>
                                        <p:strVal val="visible"/>
                                      </p:to>
                                    </p:set>
                                    <p:animEffect transition="in" filter="barn(inVertical)">
                                      <p:cBhvr>
                                        <p:cTn id="125" dur="500"/>
                                        <p:tgtEl>
                                          <p:spTgt spid="93"/>
                                        </p:tgtEl>
                                      </p:cBhvr>
                                    </p:animEffect>
                                  </p:childTnLst>
                                </p:cTn>
                              </p:par>
                              <p:par>
                                <p:cTn id="126" presetID="16" presetClass="entr" presetSubtype="21" fill="hold" grpId="0" nodeType="withEffect">
                                  <p:stCondLst>
                                    <p:cond delay="0"/>
                                  </p:stCondLst>
                                  <p:childTnLst>
                                    <p:set>
                                      <p:cBhvr>
                                        <p:cTn id="127" dur="1" fill="hold">
                                          <p:stCondLst>
                                            <p:cond delay="0"/>
                                          </p:stCondLst>
                                        </p:cTn>
                                        <p:tgtEl>
                                          <p:spTgt spid="94"/>
                                        </p:tgtEl>
                                        <p:attrNameLst>
                                          <p:attrName>style.visibility</p:attrName>
                                        </p:attrNameLst>
                                      </p:cBhvr>
                                      <p:to>
                                        <p:strVal val="visible"/>
                                      </p:to>
                                    </p:set>
                                    <p:animEffect transition="in" filter="barn(inVertical)">
                                      <p:cBhvr>
                                        <p:cTn id="128" dur="500"/>
                                        <p:tgtEl>
                                          <p:spTgt spid="94"/>
                                        </p:tgtEl>
                                      </p:cBhvr>
                                    </p:animEffect>
                                  </p:childTnLst>
                                </p:cTn>
                              </p:par>
                              <p:par>
                                <p:cTn id="129" presetID="16" presetClass="entr" presetSubtype="21" fill="hold" grpId="0" nodeType="withEffect">
                                  <p:stCondLst>
                                    <p:cond delay="0"/>
                                  </p:stCondLst>
                                  <p:childTnLst>
                                    <p:set>
                                      <p:cBhvr>
                                        <p:cTn id="130" dur="1" fill="hold">
                                          <p:stCondLst>
                                            <p:cond delay="0"/>
                                          </p:stCondLst>
                                        </p:cTn>
                                        <p:tgtEl>
                                          <p:spTgt spid="95"/>
                                        </p:tgtEl>
                                        <p:attrNameLst>
                                          <p:attrName>style.visibility</p:attrName>
                                        </p:attrNameLst>
                                      </p:cBhvr>
                                      <p:to>
                                        <p:strVal val="visible"/>
                                      </p:to>
                                    </p:set>
                                    <p:animEffect transition="in" filter="barn(inVertical)">
                                      <p:cBhvr>
                                        <p:cTn id="131" dur="500"/>
                                        <p:tgtEl>
                                          <p:spTgt spid="95"/>
                                        </p:tgtEl>
                                      </p:cBhvr>
                                    </p:animEffect>
                                  </p:childTnLst>
                                </p:cTn>
                              </p:par>
                              <p:par>
                                <p:cTn id="132" presetID="16" presetClass="entr" presetSubtype="21" fill="hold" grpId="0" nodeType="withEffect">
                                  <p:stCondLst>
                                    <p:cond delay="0"/>
                                  </p:stCondLst>
                                  <p:childTnLst>
                                    <p:set>
                                      <p:cBhvr>
                                        <p:cTn id="133" dur="1" fill="hold">
                                          <p:stCondLst>
                                            <p:cond delay="0"/>
                                          </p:stCondLst>
                                        </p:cTn>
                                        <p:tgtEl>
                                          <p:spTgt spid="96"/>
                                        </p:tgtEl>
                                        <p:attrNameLst>
                                          <p:attrName>style.visibility</p:attrName>
                                        </p:attrNameLst>
                                      </p:cBhvr>
                                      <p:to>
                                        <p:strVal val="visible"/>
                                      </p:to>
                                    </p:set>
                                    <p:animEffect transition="in" filter="barn(inVertical)">
                                      <p:cBhvr>
                                        <p:cTn id="134" dur="500"/>
                                        <p:tgtEl>
                                          <p:spTgt spid="96"/>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nodeType="clickEffect">
                                  <p:stCondLst>
                                    <p:cond delay="0"/>
                                  </p:stCondLst>
                                  <p:childTnLst>
                                    <p:set>
                                      <p:cBhvr>
                                        <p:cTn id="138" dur="1" fill="hold">
                                          <p:stCondLst>
                                            <p:cond delay="0"/>
                                          </p:stCondLst>
                                        </p:cTn>
                                        <p:tgtEl>
                                          <p:spTgt spid="24"/>
                                        </p:tgtEl>
                                        <p:attrNameLst>
                                          <p:attrName>style.visibility</p:attrName>
                                        </p:attrNameLst>
                                      </p:cBhvr>
                                      <p:to>
                                        <p:strVal val="visible"/>
                                      </p:to>
                                    </p:set>
                                    <p:animEffect transition="in" filter="barn(inVertical)">
                                      <p:cBhvr>
                                        <p:cTn id="139" dur="500"/>
                                        <p:tgtEl>
                                          <p:spTgt spid="24"/>
                                        </p:tgtEl>
                                      </p:cBhvr>
                                    </p:animEffect>
                                  </p:childTnLst>
                                </p:cTn>
                              </p:par>
                              <p:par>
                                <p:cTn id="140" presetID="16" presetClass="entr" presetSubtype="21" fill="hold" nodeType="withEffect">
                                  <p:stCondLst>
                                    <p:cond delay="0"/>
                                  </p:stCondLst>
                                  <p:childTnLst>
                                    <p:set>
                                      <p:cBhvr>
                                        <p:cTn id="141" dur="1" fill="hold">
                                          <p:stCondLst>
                                            <p:cond delay="0"/>
                                          </p:stCondLst>
                                        </p:cTn>
                                        <p:tgtEl>
                                          <p:spTgt spid="25"/>
                                        </p:tgtEl>
                                        <p:attrNameLst>
                                          <p:attrName>style.visibility</p:attrName>
                                        </p:attrNameLst>
                                      </p:cBhvr>
                                      <p:to>
                                        <p:strVal val="visible"/>
                                      </p:to>
                                    </p:set>
                                    <p:animEffect transition="in" filter="barn(inVertical)">
                                      <p:cBhvr>
                                        <p:cTn id="142" dur="500"/>
                                        <p:tgtEl>
                                          <p:spTgt spid="25"/>
                                        </p:tgtEl>
                                      </p:cBhvr>
                                    </p:animEffect>
                                  </p:childTnLst>
                                </p:cTn>
                              </p:par>
                            </p:childTnLst>
                          </p:cTn>
                        </p:par>
                      </p:childTnLst>
                    </p:cTn>
                  </p:par>
                  <p:par>
                    <p:cTn id="143" fill="hold">
                      <p:stCondLst>
                        <p:cond delay="indefinite"/>
                      </p:stCondLst>
                      <p:childTnLst>
                        <p:par>
                          <p:cTn id="144" fill="hold">
                            <p:stCondLst>
                              <p:cond delay="0"/>
                            </p:stCondLst>
                            <p:childTnLst>
                              <p:par>
                                <p:cTn id="145" presetID="16" presetClass="entr" presetSubtype="21" fill="hold" grpId="0" nodeType="clickEffect">
                                  <p:stCondLst>
                                    <p:cond delay="0"/>
                                  </p:stCondLst>
                                  <p:childTnLst>
                                    <p:set>
                                      <p:cBhvr>
                                        <p:cTn id="146" dur="1" fill="hold">
                                          <p:stCondLst>
                                            <p:cond delay="0"/>
                                          </p:stCondLst>
                                        </p:cTn>
                                        <p:tgtEl>
                                          <p:spTgt spid="10"/>
                                        </p:tgtEl>
                                        <p:attrNameLst>
                                          <p:attrName>style.visibility</p:attrName>
                                        </p:attrNameLst>
                                      </p:cBhvr>
                                      <p:to>
                                        <p:strVal val="visible"/>
                                      </p:to>
                                    </p:set>
                                    <p:animEffect transition="in" filter="barn(inVertical)">
                                      <p:cBhvr>
                                        <p:cTn id="147" dur="500"/>
                                        <p:tgtEl>
                                          <p:spTgt spid="10"/>
                                        </p:tgtEl>
                                      </p:cBhvr>
                                    </p:animEffect>
                                  </p:childTnLst>
                                </p:cTn>
                              </p:par>
                              <p:par>
                                <p:cTn id="148" presetID="16" presetClass="entr" presetSubtype="21" fill="hold" grpId="0" nodeType="withEffect">
                                  <p:stCondLst>
                                    <p:cond delay="0"/>
                                  </p:stCondLst>
                                  <p:childTnLst>
                                    <p:set>
                                      <p:cBhvr>
                                        <p:cTn id="149" dur="1" fill="hold">
                                          <p:stCondLst>
                                            <p:cond delay="0"/>
                                          </p:stCondLst>
                                        </p:cTn>
                                        <p:tgtEl>
                                          <p:spTgt spid="12"/>
                                        </p:tgtEl>
                                        <p:attrNameLst>
                                          <p:attrName>style.visibility</p:attrName>
                                        </p:attrNameLst>
                                      </p:cBhvr>
                                      <p:to>
                                        <p:strVal val="visible"/>
                                      </p:to>
                                    </p:set>
                                    <p:animEffect transition="in" filter="barn(inVertical)">
                                      <p:cBhvr>
                                        <p:cTn id="150" dur="500"/>
                                        <p:tgtEl>
                                          <p:spTgt spid="12"/>
                                        </p:tgtEl>
                                      </p:cBhvr>
                                    </p:animEffect>
                                  </p:childTnLst>
                                </p:cTn>
                              </p:par>
                              <p:par>
                                <p:cTn id="151" presetID="16" presetClass="entr" presetSubtype="21" fill="hold" grpId="0" nodeType="withEffect">
                                  <p:stCondLst>
                                    <p:cond delay="0"/>
                                  </p:stCondLst>
                                  <p:childTnLst>
                                    <p:set>
                                      <p:cBhvr>
                                        <p:cTn id="152" dur="1" fill="hold">
                                          <p:stCondLst>
                                            <p:cond delay="0"/>
                                          </p:stCondLst>
                                        </p:cTn>
                                        <p:tgtEl>
                                          <p:spTgt spid="9216"/>
                                        </p:tgtEl>
                                        <p:attrNameLst>
                                          <p:attrName>style.visibility</p:attrName>
                                        </p:attrNameLst>
                                      </p:cBhvr>
                                      <p:to>
                                        <p:strVal val="visible"/>
                                      </p:to>
                                    </p:set>
                                    <p:animEffect transition="in" filter="barn(inVertical)">
                                      <p:cBhvr>
                                        <p:cTn id="153" dur="500"/>
                                        <p:tgtEl>
                                          <p:spTgt spid="9216"/>
                                        </p:tgtEl>
                                      </p:cBhvr>
                                    </p:animEffect>
                                  </p:childTnLst>
                                </p:cTn>
                              </p:par>
                              <p:par>
                                <p:cTn id="154" presetID="16" presetClass="entr" presetSubtype="21" fill="hold" grpId="0" nodeType="withEffect">
                                  <p:stCondLst>
                                    <p:cond delay="0"/>
                                  </p:stCondLst>
                                  <p:childTnLst>
                                    <p:set>
                                      <p:cBhvr>
                                        <p:cTn id="155" dur="1" fill="hold">
                                          <p:stCondLst>
                                            <p:cond delay="0"/>
                                          </p:stCondLst>
                                        </p:cTn>
                                        <p:tgtEl>
                                          <p:spTgt spid="88"/>
                                        </p:tgtEl>
                                        <p:attrNameLst>
                                          <p:attrName>style.visibility</p:attrName>
                                        </p:attrNameLst>
                                      </p:cBhvr>
                                      <p:to>
                                        <p:strVal val="visible"/>
                                      </p:to>
                                    </p:set>
                                    <p:animEffect transition="in" filter="barn(inVertical)">
                                      <p:cBhvr>
                                        <p:cTn id="156" dur="500"/>
                                        <p:tgtEl>
                                          <p:spTgt spid="88"/>
                                        </p:tgtEl>
                                      </p:cBhvr>
                                    </p:animEffect>
                                  </p:childTnLst>
                                </p:cTn>
                              </p:par>
                              <p:par>
                                <p:cTn id="157" presetID="16" presetClass="entr" presetSubtype="21" fill="hold" grpId="0" nodeType="withEffect">
                                  <p:stCondLst>
                                    <p:cond delay="0"/>
                                  </p:stCondLst>
                                  <p:childTnLst>
                                    <p:set>
                                      <p:cBhvr>
                                        <p:cTn id="158" dur="1" fill="hold">
                                          <p:stCondLst>
                                            <p:cond delay="0"/>
                                          </p:stCondLst>
                                        </p:cTn>
                                        <p:tgtEl>
                                          <p:spTgt spid="89"/>
                                        </p:tgtEl>
                                        <p:attrNameLst>
                                          <p:attrName>style.visibility</p:attrName>
                                        </p:attrNameLst>
                                      </p:cBhvr>
                                      <p:to>
                                        <p:strVal val="visible"/>
                                      </p:to>
                                    </p:set>
                                    <p:animEffect transition="in" filter="barn(inVertical)">
                                      <p:cBhvr>
                                        <p:cTn id="159" dur="500"/>
                                        <p:tgtEl>
                                          <p:spTgt spid="89"/>
                                        </p:tgtEl>
                                      </p:cBhvr>
                                    </p:animEffect>
                                  </p:childTnLst>
                                </p:cTn>
                              </p:par>
                              <p:par>
                                <p:cTn id="160" presetID="16" presetClass="entr" presetSubtype="21" fill="hold" grpId="0" nodeType="withEffect">
                                  <p:stCondLst>
                                    <p:cond delay="0"/>
                                  </p:stCondLst>
                                  <p:childTnLst>
                                    <p:set>
                                      <p:cBhvr>
                                        <p:cTn id="161" dur="1" fill="hold">
                                          <p:stCondLst>
                                            <p:cond delay="0"/>
                                          </p:stCondLst>
                                        </p:cTn>
                                        <p:tgtEl>
                                          <p:spTgt spid="90"/>
                                        </p:tgtEl>
                                        <p:attrNameLst>
                                          <p:attrName>style.visibility</p:attrName>
                                        </p:attrNameLst>
                                      </p:cBhvr>
                                      <p:to>
                                        <p:strVal val="visible"/>
                                      </p:to>
                                    </p:set>
                                    <p:animEffect transition="in" filter="barn(inVertical)">
                                      <p:cBhvr>
                                        <p:cTn id="162" dur="500"/>
                                        <p:tgtEl>
                                          <p:spTgt spid="90"/>
                                        </p:tgtEl>
                                      </p:cBhvr>
                                    </p:animEffect>
                                  </p:childTnLst>
                                </p:cTn>
                              </p:par>
                              <p:par>
                                <p:cTn id="163" presetID="16" presetClass="entr" presetSubtype="21"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Effect transition="in" filter="barn(inVertical)">
                                      <p:cBhvr>
                                        <p:cTn id="165" dur="500"/>
                                        <p:tgtEl>
                                          <p:spTgt spid="97"/>
                                        </p:tgtEl>
                                      </p:cBhvr>
                                    </p:animEffect>
                                  </p:childTnLst>
                                </p:cTn>
                              </p:par>
                              <p:par>
                                <p:cTn id="166" presetID="16" presetClass="entr" presetSubtype="21" fill="hold" grpId="0" nodeType="withEffect">
                                  <p:stCondLst>
                                    <p:cond delay="0"/>
                                  </p:stCondLst>
                                  <p:childTnLst>
                                    <p:set>
                                      <p:cBhvr>
                                        <p:cTn id="167" dur="1" fill="hold">
                                          <p:stCondLst>
                                            <p:cond delay="0"/>
                                          </p:stCondLst>
                                        </p:cTn>
                                        <p:tgtEl>
                                          <p:spTgt spid="98"/>
                                        </p:tgtEl>
                                        <p:attrNameLst>
                                          <p:attrName>style.visibility</p:attrName>
                                        </p:attrNameLst>
                                      </p:cBhvr>
                                      <p:to>
                                        <p:strVal val="visible"/>
                                      </p:to>
                                    </p:set>
                                    <p:animEffect transition="in" filter="barn(inVertical)">
                                      <p:cBhvr>
                                        <p:cTn id="168" dur="500"/>
                                        <p:tgtEl>
                                          <p:spTgt spid="98"/>
                                        </p:tgtEl>
                                      </p:cBhvr>
                                    </p:animEffect>
                                  </p:childTnLst>
                                </p:cTn>
                              </p:par>
                              <p:par>
                                <p:cTn id="169" presetID="16" presetClass="entr" presetSubtype="21" fill="hold" grpId="0" nodeType="withEffect">
                                  <p:stCondLst>
                                    <p:cond delay="0"/>
                                  </p:stCondLst>
                                  <p:childTnLst>
                                    <p:set>
                                      <p:cBhvr>
                                        <p:cTn id="170" dur="1" fill="hold">
                                          <p:stCondLst>
                                            <p:cond delay="0"/>
                                          </p:stCondLst>
                                        </p:cTn>
                                        <p:tgtEl>
                                          <p:spTgt spid="99"/>
                                        </p:tgtEl>
                                        <p:attrNameLst>
                                          <p:attrName>style.visibility</p:attrName>
                                        </p:attrNameLst>
                                      </p:cBhvr>
                                      <p:to>
                                        <p:strVal val="visible"/>
                                      </p:to>
                                    </p:set>
                                    <p:animEffect transition="in" filter="barn(inVertical)">
                                      <p:cBhvr>
                                        <p:cTn id="171" dur="500"/>
                                        <p:tgtEl>
                                          <p:spTgt spid="99"/>
                                        </p:tgtEl>
                                      </p:cBhvr>
                                    </p:animEffect>
                                  </p:childTnLst>
                                </p:cTn>
                              </p:par>
                              <p:par>
                                <p:cTn id="172" presetID="16" presetClass="entr" presetSubtype="21" fill="hold" grpId="0" nodeType="withEffect">
                                  <p:stCondLst>
                                    <p:cond delay="0"/>
                                  </p:stCondLst>
                                  <p:childTnLst>
                                    <p:set>
                                      <p:cBhvr>
                                        <p:cTn id="173" dur="1" fill="hold">
                                          <p:stCondLst>
                                            <p:cond delay="0"/>
                                          </p:stCondLst>
                                        </p:cTn>
                                        <p:tgtEl>
                                          <p:spTgt spid="100"/>
                                        </p:tgtEl>
                                        <p:attrNameLst>
                                          <p:attrName>style.visibility</p:attrName>
                                        </p:attrNameLst>
                                      </p:cBhvr>
                                      <p:to>
                                        <p:strVal val="visible"/>
                                      </p:to>
                                    </p:set>
                                    <p:animEffect transition="in" filter="barn(inVertical)">
                                      <p:cBhvr>
                                        <p:cTn id="174" dur="500"/>
                                        <p:tgtEl>
                                          <p:spTgt spid="100"/>
                                        </p:tgtEl>
                                      </p:cBhvr>
                                    </p:animEffect>
                                  </p:childTnLst>
                                </p:cTn>
                              </p:par>
                              <p:par>
                                <p:cTn id="175" presetID="16" presetClass="entr" presetSubtype="21" fill="hold" grpId="0" nodeType="withEffect">
                                  <p:stCondLst>
                                    <p:cond delay="0"/>
                                  </p:stCondLst>
                                  <p:childTnLst>
                                    <p:set>
                                      <p:cBhvr>
                                        <p:cTn id="176" dur="1" fill="hold">
                                          <p:stCondLst>
                                            <p:cond delay="0"/>
                                          </p:stCondLst>
                                        </p:cTn>
                                        <p:tgtEl>
                                          <p:spTgt spid="101"/>
                                        </p:tgtEl>
                                        <p:attrNameLst>
                                          <p:attrName>style.visibility</p:attrName>
                                        </p:attrNameLst>
                                      </p:cBhvr>
                                      <p:to>
                                        <p:strVal val="visible"/>
                                      </p:to>
                                    </p:set>
                                    <p:animEffect transition="in" filter="barn(inVertical)">
                                      <p:cBhvr>
                                        <p:cTn id="177" dur="500"/>
                                        <p:tgtEl>
                                          <p:spTgt spid="101"/>
                                        </p:tgtEl>
                                      </p:cBhvr>
                                    </p:animEffect>
                                  </p:childTnLst>
                                </p:cTn>
                              </p:par>
                              <p:par>
                                <p:cTn id="178" presetID="16" presetClass="entr" presetSubtype="21" fill="hold" grpId="0" nodeType="withEffect">
                                  <p:stCondLst>
                                    <p:cond delay="0"/>
                                  </p:stCondLst>
                                  <p:childTnLst>
                                    <p:set>
                                      <p:cBhvr>
                                        <p:cTn id="179" dur="1" fill="hold">
                                          <p:stCondLst>
                                            <p:cond delay="0"/>
                                          </p:stCondLst>
                                        </p:cTn>
                                        <p:tgtEl>
                                          <p:spTgt spid="102"/>
                                        </p:tgtEl>
                                        <p:attrNameLst>
                                          <p:attrName>style.visibility</p:attrName>
                                        </p:attrNameLst>
                                      </p:cBhvr>
                                      <p:to>
                                        <p:strVal val="visible"/>
                                      </p:to>
                                    </p:set>
                                    <p:animEffect transition="in" filter="barn(inVertical)">
                                      <p:cBhvr>
                                        <p:cTn id="180" dur="500"/>
                                        <p:tgtEl>
                                          <p:spTgt spid="102"/>
                                        </p:tgtEl>
                                      </p:cBhvr>
                                    </p:animEffect>
                                  </p:childTnLst>
                                </p:cTn>
                              </p:par>
                              <p:par>
                                <p:cTn id="181" presetID="16" presetClass="entr" presetSubtype="21" fill="hold" grpId="0" nodeType="withEffect">
                                  <p:stCondLst>
                                    <p:cond delay="0"/>
                                  </p:stCondLst>
                                  <p:childTnLst>
                                    <p:set>
                                      <p:cBhvr>
                                        <p:cTn id="182" dur="1" fill="hold">
                                          <p:stCondLst>
                                            <p:cond delay="0"/>
                                          </p:stCondLst>
                                        </p:cTn>
                                        <p:tgtEl>
                                          <p:spTgt spid="103"/>
                                        </p:tgtEl>
                                        <p:attrNameLst>
                                          <p:attrName>style.visibility</p:attrName>
                                        </p:attrNameLst>
                                      </p:cBhvr>
                                      <p:to>
                                        <p:strVal val="visible"/>
                                      </p:to>
                                    </p:set>
                                    <p:animEffect transition="in" filter="barn(inVertical)">
                                      <p:cBhvr>
                                        <p:cTn id="183" dur="500"/>
                                        <p:tgtEl>
                                          <p:spTgt spid="103"/>
                                        </p:tgtEl>
                                      </p:cBhvr>
                                    </p:animEffect>
                                  </p:childTnLst>
                                </p:cTn>
                              </p:par>
                              <p:par>
                                <p:cTn id="184" presetID="16" presetClass="entr" presetSubtype="21" fill="hold" grpId="0" nodeType="withEffect">
                                  <p:stCondLst>
                                    <p:cond delay="0"/>
                                  </p:stCondLst>
                                  <p:childTnLst>
                                    <p:set>
                                      <p:cBhvr>
                                        <p:cTn id="185" dur="1" fill="hold">
                                          <p:stCondLst>
                                            <p:cond delay="0"/>
                                          </p:stCondLst>
                                        </p:cTn>
                                        <p:tgtEl>
                                          <p:spTgt spid="104"/>
                                        </p:tgtEl>
                                        <p:attrNameLst>
                                          <p:attrName>style.visibility</p:attrName>
                                        </p:attrNameLst>
                                      </p:cBhvr>
                                      <p:to>
                                        <p:strVal val="visible"/>
                                      </p:to>
                                    </p:set>
                                    <p:animEffect transition="in" filter="barn(inVertical)">
                                      <p:cBhvr>
                                        <p:cTn id="186" dur="500"/>
                                        <p:tgtEl>
                                          <p:spTgt spid="104"/>
                                        </p:tgtEl>
                                      </p:cBhvr>
                                    </p:animEffect>
                                  </p:childTnLst>
                                </p:cTn>
                              </p:par>
                            </p:childTnLst>
                          </p:cTn>
                        </p:par>
                      </p:childTnLst>
                    </p:cTn>
                  </p:par>
                  <p:par>
                    <p:cTn id="187" fill="hold">
                      <p:stCondLst>
                        <p:cond delay="indefinite"/>
                      </p:stCondLst>
                      <p:childTnLst>
                        <p:par>
                          <p:cTn id="188" fill="hold">
                            <p:stCondLst>
                              <p:cond delay="0"/>
                            </p:stCondLst>
                            <p:childTnLst>
                              <p:par>
                                <p:cTn id="189" presetID="16" presetClass="entr" presetSubtype="21" fill="hold" nodeType="clickEffect">
                                  <p:stCondLst>
                                    <p:cond delay="0"/>
                                  </p:stCondLst>
                                  <p:childTnLst>
                                    <p:set>
                                      <p:cBhvr>
                                        <p:cTn id="190" dur="1" fill="hold">
                                          <p:stCondLst>
                                            <p:cond delay="0"/>
                                          </p:stCondLst>
                                        </p:cTn>
                                        <p:tgtEl>
                                          <p:spTgt spid="31"/>
                                        </p:tgtEl>
                                        <p:attrNameLst>
                                          <p:attrName>style.visibility</p:attrName>
                                        </p:attrNameLst>
                                      </p:cBhvr>
                                      <p:to>
                                        <p:strVal val="visible"/>
                                      </p:to>
                                    </p:set>
                                    <p:animEffect transition="in" filter="barn(inVertical)">
                                      <p:cBhvr>
                                        <p:cTn id="191" dur="500"/>
                                        <p:tgtEl>
                                          <p:spTgt spid="31"/>
                                        </p:tgtEl>
                                      </p:cBhvr>
                                    </p:animEffect>
                                  </p:childTnLst>
                                </p:cTn>
                              </p:par>
                              <p:par>
                                <p:cTn id="192" presetID="16" presetClass="entr" presetSubtype="21" fill="hold" nodeType="withEffect">
                                  <p:stCondLst>
                                    <p:cond delay="0"/>
                                  </p:stCondLst>
                                  <p:childTnLst>
                                    <p:set>
                                      <p:cBhvr>
                                        <p:cTn id="193" dur="1" fill="hold">
                                          <p:stCondLst>
                                            <p:cond delay="0"/>
                                          </p:stCondLst>
                                        </p:cTn>
                                        <p:tgtEl>
                                          <p:spTgt spid="30"/>
                                        </p:tgtEl>
                                        <p:attrNameLst>
                                          <p:attrName>style.visibility</p:attrName>
                                        </p:attrNameLst>
                                      </p:cBhvr>
                                      <p:to>
                                        <p:strVal val="visible"/>
                                      </p:to>
                                    </p:set>
                                    <p:animEffect transition="in" filter="barn(inVertical)">
                                      <p:cBhvr>
                                        <p:cTn id="194" dur="500"/>
                                        <p:tgtEl>
                                          <p:spTgt spid="30"/>
                                        </p:tgtEl>
                                      </p:cBhvr>
                                    </p:animEffect>
                                  </p:childTnLst>
                                </p:cTn>
                              </p:par>
                            </p:childTnLst>
                          </p:cTn>
                        </p:par>
                      </p:childTnLst>
                    </p:cTn>
                  </p:par>
                  <p:par>
                    <p:cTn id="195" fill="hold">
                      <p:stCondLst>
                        <p:cond delay="indefinite"/>
                      </p:stCondLst>
                      <p:childTnLst>
                        <p:par>
                          <p:cTn id="196" fill="hold">
                            <p:stCondLst>
                              <p:cond delay="0"/>
                            </p:stCondLst>
                            <p:childTnLst>
                              <p:par>
                                <p:cTn id="197" presetID="16" presetClass="entr" presetSubtype="21" fill="hold" grpId="0" nodeType="clickEffect">
                                  <p:stCondLst>
                                    <p:cond delay="0"/>
                                  </p:stCondLst>
                                  <p:childTnLst>
                                    <p:set>
                                      <p:cBhvr>
                                        <p:cTn id="198" dur="1" fill="hold">
                                          <p:stCondLst>
                                            <p:cond delay="0"/>
                                          </p:stCondLst>
                                        </p:cTn>
                                        <p:tgtEl>
                                          <p:spTgt spid="13"/>
                                        </p:tgtEl>
                                        <p:attrNameLst>
                                          <p:attrName>style.visibility</p:attrName>
                                        </p:attrNameLst>
                                      </p:cBhvr>
                                      <p:to>
                                        <p:strVal val="visible"/>
                                      </p:to>
                                    </p:set>
                                    <p:animEffect transition="in" filter="barn(inVertical)">
                                      <p:cBhvr>
                                        <p:cTn id="199" dur="500"/>
                                        <p:tgtEl>
                                          <p:spTgt spid="13"/>
                                        </p:tgtEl>
                                      </p:cBhvr>
                                    </p:animEffect>
                                  </p:childTnLst>
                                </p:cTn>
                              </p:par>
                              <p:par>
                                <p:cTn id="200" presetID="16" presetClass="entr" presetSubtype="21" fill="hold" grpId="0" nodeType="withEffect">
                                  <p:stCondLst>
                                    <p:cond delay="0"/>
                                  </p:stCondLst>
                                  <p:childTnLst>
                                    <p:set>
                                      <p:cBhvr>
                                        <p:cTn id="201" dur="1" fill="hold">
                                          <p:stCondLst>
                                            <p:cond delay="0"/>
                                          </p:stCondLst>
                                        </p:cTn>
                                        <p:tgtEl>
                                          <p:spTgt spid="14"/>
                                        </p:tgtEl>
                                        <p:attrNameLst>
                                          <p:attrName>style.visibility</p:attrName>
                                        </p:attrNameLst>
                                      </p:cBhvr>
                                      <p:to>
                                        <p:strVal val="visible"/>
                                      </p:to>
                                    </p:set>
                                    <p:animEffect transition="in" filter="barn(inVertical)">
                                      <p:cBhvr>
                                        <p:cTn id="202" dur="500"/>
                                        <p:tgtEl>
                                          <p:spTgt spid="14"/>
                                        </p:tgtEl>
                                      </p:cBhvr>
                                    </p:animEffect>
                                  </p:childTnLst>
                                </p:cTn>
                              </p:par>
                              <p:par>
                                <p:cTn id="203" presetID="16" presetClass="entr" presetSubtype="21" fill="hold" grpId="0" nodeType="withEffect">
                                  <p:stCondLst>
                                    <p:cond delay="0"/>
                                  </p:stCondLst>
                                  <p:childTnLst>
                                    <p:set>
                                      <p:cBhvr>
                                        <p:cTn id="204" dur="1" fill="hold">
                                          <p:stCondLst>
                                            <p:cond delay="0"/>
                                          </p:stCondLst>
                                        </p:cTn>
                                        <p:tgtEl>
                                          <p:spTgt spid="105"/>
                                        </p:tgtEl>
                                        <p:attrNameLst>
                                          <p:attrName>style.visibility</p:attrName>
                                        </p:attrNameLst>
                                      </p:cBhvr>
                                      <p:to>
                                        <p:strVal val="visible"/>
                                      </p:to>
                                    </p:set>
                                    <p:animEffect transition="in" filter="barn(inVertical)">
                                      <p:cBhvr>
                                        <p:cTn id="205" dur="500"/>
                                        <p:tgtEl>
                                          <p:spTgt spid="105"/>
                                        </p:tgtEl>
                                      </p:cBhvr>
                                    </p:animEffect>
                                  </p:childTnLst>
                                </p:cTn>
                              </p:par>
                              <p:par>
                                <p:cTn id="206" presetID="16" presetClass="entr" presetSubtype="21" fill="hold" grpId="0" nodeType="withEffect">
                                  <p:stCondLst>
                                    <p:cond delay="0"/>
                                  </p:stCondLst>
                                  <p:childTnLst>
                                    <p:set>
                                      <p:cBhvr>
                                        <p:cTn id="207" dur="1" fill="hold">
                                          <p:stCondLst>
                                            <p:cond delay="0"/>
                                          </p:stCondLst>
                                        </p:cTn>
                                        <p:tgtEl>
                                          <p:spTgt spid="106"/>
                                        </p:tgtEl>
                                        <p:attrNameLst>
                                          <p:attrName>style.visibility</p:attrName>
                                        </p:attrNameLst>
                                      </p:cBhvr>
                                      <p:to>
                                        <p:strVal val="visible"/>
                                      </p:to>
                                    </p:set>
                                    <p:animEffect transition="in" filter="barn(inVertical)">
                                      <p:cBhvr>
                                        <p:cTn id="208" dur="500"/>
                                        <p:tgtEl>
                                          <p:spTgt spid="106"/>
                                        </p:tgtEl>
                                      </p:cBhvr>
                                    </p:animEffect>
                                  </p:childTnLst>
                                </p:cTn>
                              </p:par>
                              <p:par>
                                <p:cTn id="209" presetID="16" presetClass="entr" presetSubtype="21" fill="hold" grpId="0" nodeType="withEffect">
                                  <p:stCondLst>
                                    <p:cond delay="0"/>
                                  </p:stCondLst>
                                  <p:childTnLst>
                                    <p:set>
                                      <p:cBhvr>
                                        <p:cTn id="210" dur="1" fill="hold">
                                          <p:stCondLst>
                                            <p:cond delay="0"/>
                                          </p:stCondLst>
                                        </p:cTn>
                                        <p:tgtEl>
                                          <p:spTgt spid="107"/>
                                        </p:tgtEl>
                                        <p:attrNameLst>
                                          <p:attrName>style.visibility</p:attrName>
                                        </p:attrNameLst>
                                      </p:cBhvr>
                                      <p:to>
                                        <p:strVal val="visible"/>
                                      </p:to>
                                    </p:set>
                                    <p:animEffect transition="in" filter="barn(inVertical)">
                                      <p:cBhvr>
                                        <p:cTn id="211" dur="500"/>
                                        <p:tgtEl>
                                          <p:spTgt spid="107"/>
                                        </p:tgtEl>
                                      </p:cBhvr>
                                    </p:animEffect>
                                  </p:childTnLst>
                                </p:cTn>
                              </p:par>
                              <p:par>
                                <p:cTn id="212" presetID="16" presetClass="entr" presetSubtype="21" fill="hold" grpId="0" nodeType="withEffect">
                                  <p:stCondLst>
                                    <p:cond delay="0"/>
                                  </p:stCondLst>
                                  <p:childTnLst>
                                    <p:set>
                                      <p:cBhvr>
                                        <p:cTn id="213" dur="1" fill="hold">
                                          <p:stCondLst>
                                            <p:cond delay="0"/>
                                          </p:stCondLst>
                                        </p:cTn>
                                        <p:tgtEl>
                                          <p:spTgt spid="108"/>
                                        </p:tgtEl>
                                        <p:attrNameLst>
                                          <p:attrName>style.visibility</p:attrName>
                                        </p:attrNameLst>
                                      </p:cBhvr>
                                      <p:to>
                                        <p:strVal val="visible"/>
                                      </p:to>
                                    </p:set>
                                    <p:animEffect transition="in" filter="barn(inVertical)">
                                      <p:cBhvr>
                                        <p:cTn id="214" dur="500"/>
                                        <p:tgtEl>
                                          <p:spTgt spid="108"/>
                                        </p:tgtEl>
                                      </p:cBhvr>
                                    </p:animEffect>
                                  </p:childTnLst>
                                </p:cTn>
                              </p:par>
                              <p:par>
                                <p:cTn id="215" presetID="16" presetClass="entr" presetSubtype="21" fill="hold" grpId="0" nodeType="withEffect">
                                  <p:stCondLst>
                                    <p:cond delay="0"/>
                                  </p:stCondLst>
                                  <p:childTnLst>
                                    <p:set>
                                      <p:cBhvr>
                                        <p:cTn id="216" dur="1" fill="hold">
                                          <p:stCondLst>
                                            <p:cond delay="0"/>
                                          </p:stCondLst>
                                        </p:cTn>
                                        <p:tgtEl>
                                          <p:spTgt spid="109"/>
                                        </p:tgtEl>
                                        <p:attrNameLst>
                                          <p:attrName>style.visibility</p:attrName>
                                        </p:attrNameLst>
                                      </p:cBhvr>
                                      <p:to>
                                        <p:strVal val="visible"/>
                                      </p:to>
                                    </p:set>
                                    <p:animEffect transition="in" filter="barn(inVertical)">
                                      <p:cBhvr>
                                        <p:cTn id="217" dur="500"/>
                                        <p:tgtEl>
                                          <p:spTgt spid="109"/>
                                        </p:tgtEl>
                                      </p:cBhvr>
                                    </p:animEffect>
                                  </p:childTnLst>
                                </p:cTn>
                              </p:par>
                              <p:par>
                                <p:cTn id="218" presetID="16" presetClass="entr" presetSubtype="21" fill="hold" grpId="0" nodeType="withEffect">
                                  <p:stCondLst>
                                    <p:cond delay="0"/>
                                  </p:stCondLst>
                                  <p:childTnLst>
                                    <p:set>
                                      <p:cBhvr>
                                        <p:cTn id="219" dur="1" fill="hold">
                                          <p:stCondLst>
                                            <p:cond delay="0"/>
                                          </p:stCondLst>
                                        </p:cTn>
                                        <p:tgtEl>
                                          <p:spTgt spid="110"/>
                                        </p:tgtEl>
                                        <p:attrNameLst>
                                          <p:attrName>style.visibility</p:attrName>
                                        </p:attrNameLst>
                                      </p:cBhvr>
                                      <p:to>
                                        <p:strVal val="visible"/>
                                      </p:to>
                                    </p:set>
                                    <p:animEffect transition="in" filter="barn(inVertical)">
                                      <p:cBhvr>
                                        <p:cTn id="220" dur="500"/>
                                        <p:tgtEl>
                                          <p:spTgt spid="110"/>
                                        </p:tgtEl>
                                      </p:cBhvr>
                                    </p:animEffect>
                                  </p:childTnLst>
                                </p:cTn>
                              </p:par>
                              <p:par>
                                <p:cTn id="221" presetID="16" presetClass="entr" presetSubtype="21" fill="hold" grpId="0" nodeType="withEffect">
                                  <p:stCondLst>
                                    <p:cond delay="0"/>
                                  </p:stCondLst>
                                  <p:childTnLst>
                                    <p:set>
                                      <p:cBhvr>
                                        <p:cTn id="222" dur="1" fill="hold">
                                          <p:stCondLst>
                                            <p:cond delay="0"/>
                                          </p:stCondLst>
                                        </p:cTn>
                                        <p:tgtEl>
                                          <p:spTgt spid="111"/>
                                        </p:tgtEl>
                                        <p:attrNameLst>
                                          <p:attrName>style.visibility</p:attrName>
                                        </p:attrNameLst>
                                      </p:cBhvr>
                                      <p:to>
                                        <p:strVal val="visible"/>
                                      </p:to>
                                    </p:set>
                                    <p:animEffect transition="in" filter="barn(inVertical)">
                                      <p:cBhvr>
                                        <p:cTn id="223" dur="500"/>
                                        <p:tgtEl>
                                          <p:spTgt spid="111"/>
                                        </p:tgtEl>
                                      </p:cBhvr>
                                    </p:animEffect>
                                  </p:childTnLst>
                                </p:cTn>
                              </p:par>
                              <p:par>
                                <p:cTn id="224" presetID="16" presetClass="entr" presetSubtype="21" fill="hold" grpId="0" nodeType="withEffect">
                                  <p:stCondLst>
                                    <p:cond delay="0"/>
                                  </p:stCondLst>
                                  <p:childTnLst>
                                    <p:set>
                                      <p:cBhvr>
                                        <p:cTn id="225" dur="1" fill="hold">
                                          <p:stCondLst>
                                            <p:cond delay="0"/>
                                          </p:stCondLst>
                                        </p:cTn>
                                        <p:tgtEl>
                                          <p:spTgt spid="112"/>
                                        </p:tgtEl>
                                        <p:attrNameLst>
                                          <p:attrName>style.visibility</p:attrName>
                                        </p:attrNameLst>
                                      </p:cBhvr>
                                      <p:to>
                                        <p:strVal val="visible"/>
                                      </p:to>
                                    </p:set>
                                    <p:animEffect transition="in" filter="barn(inVertical)">
                                      <p:cBhvr>
                                        <p:cTn id="226" dur="500"/>
                                        <p:tgtEl>
                                          <p:spTgt spid="112"/>
                                        </p:tgtEl>
                                      </p:cBhvr>
                                    </p:animEffect>
                                  </p:childTnLst>
                                </p:cTn>
                              </p:par>
                              <p:par>
                                <p:cTn id="227" presetID="16" presetClass="entr" presetSubtype="21" fill="hold" grpId="0" nodeType="withEffect">
                                  <p:stCondLst>
                                    <p:cond delay="0"/>
                                  </p:stCondLst>
                                  <p:childTnLst>
                                    <p:set>
                                      <p:cBhvr>
                                        <p:cTn id="228" dur="1" fill="hold">
                                          <p:stCondLst>
                                            <p:cond delay="0"/>
                                          </p:stCondLst>
                                        </p:cTn>
                                        <p:tgtEl>
                                          <p:spTgt spid="114"/>
                                        </p:tgtEl>
                                        <p:attrNameLst>
                                          <p:attrName>style.visibility</p:attrName>
                                        </p:attrNameLst>
                                      </p:cBhvr>
                                      <p:to>
                                        <p:strVal val="visible"/>
                                      </p:to>
                                    </p:set>
                                    <p:animEffect transition="in" filter="barn(inVertical)">
                                      <p:cBhvr>
                                        <p:cTn id="229" dur="500"/>
                                        <p:tgtEl>
                                          <p:spTgt spid="114"/>
                                        </p:tgtEl>
                                      </p:cBhvr>
                                    </p:animEffect>
                                  </p:childTnLst>
                                </p:cTn>
                              </p:par>
                              <p:par>
                                <p:cTn id="230" presetID="16" presetClass="entr" presetSubtype="21" fill="hold" grpId="0" nodeType="withEffect">
                                  <p:stCondLst>
                                    <p:cond delay="0"/>
                                  </p:stCondLst>
                                  <p:childTnLst>
                                    <p:set>
                                      <p:cBhvr>
                                        <p:cTn id="231" dur="1" fill="hold">
                                          <p:stCondLst>
                                            <p:cond delay="0"/>
                                          </p:stCondLst>
                                        </p:cTn>
                                        <p:tgtEl>
                                          <p:spTgt spid="115"/>
                                        </p:tgtEl>
                                        <p:attrNameLst>
                                          <p:attrName>style.visibility</p:attrName>
                                        </p:attrNameLst>
                                      </p:cBhvr>
                                      <p:to>
                                        <p:strVal val="visible"/>
                                      </p:to>
                                    </p:set>
                                    <p:animEffect transition="in" filter="barn(inVertical)">
                                      <p:cBhvr>
                                        <p:cTn id="232" dur="500"/>
                                        <p:tgtEl>
                                          <p:spTgt spid="115"/>
                                        </p:tgtEl>
                                      </p:cBhvr>
                                    </p:animEffect>
                                  </p:childTnLst>
                                </p:cTn>
                              </p:par>
                              <p:par>
                                <p:cTn id="233" presetID="16" presetClass="entr" presetSubtype="21" fill="hold" grpId="0" nodeType="withEffect">
                                  <p:stCondLst>
                                    <p:cond delay="0"/>
                                  </p:stCondLst>
                                  <p:childTnLst>
                                    <p:set>
                                      <p:cBhvr>
                                        <p:cTn id="234" dur="1" fill="hold">
                                          <p:stCondLst>
                                            <p:cond delay="0"/>
                                          </p:stCondLst>
                                        </p:cTn>
                                        <p:tgtEl>
                                          <p:spTgt spid="116"/>
                                        </p:tgtEl>
                                        <p:attrNameLst>
                                          <p:attrName>style.visibility</p:attrName>
                                        </p:attrNameLst>
                                      </p:cBhvr>
                                      <p:to>
                                        <p:strVal val="visible"/>
                                      </p:to>
                                    </p:set>
                                    <p:animEffect transition="in" filter="barn(inVertical)">
                                      <p:cBhvr>
                                        <p:cTn id="235" dur="500"/>
                                        <p:tgtEl>
                                          <p:spTgt spid="116"/>
                                        </p:tgtEl>
                                      </p:cBhvr>
                                    </p:animEffect>
                                  </p:childTnLst>
                                </p:cTn>
                              </p:par>
                              <p:par>
                                <p:cTn id="236" presetID="16" presetClass="entr" presetSubtype="21" fill="hold" grpId="0" nodeType="withEffect">
                                  <p:stCondLst>
                                    <p:cond delay="0"/>
                                  </p:stCondLst>
                                  <p:childTnLst>
                                    <p:set>
                                      <p:cBhvr>
                                        <p:cTn id="237" dur="1" fill="hold">
                                          <p:stCondLst>
                                            <p:cond delay="0"/>
                                          </p:stCondLst>
                                        </p:cTn>
                                        <p:tgtEl>
                                          <p:spTgt spid="113"/>
                                        </p:tgtEl>
                                        <p:attrNameLst>
                                          <p:attrName>style.visibility</p:attrName>
                                        </p:attrNameLst>
                                      </p:cBhvr>
                                      <p:to>
                                        <p:strVal val="visible"/>
                                      </p:to>
                                    </p:set>
                                    <p:animEffect transition="in" filter="barn(inVertical)">
                                      <p:cBhvr>
                                        <p:cTn id="238" dur="500"/>
                                        <p:tgtEl>
                                          <p:spTgt spid="113"/>
                                        </p:tgtEl>
                                      </p:cBhvr>
                                    </p:animEffect>
                                  </p:childTnLst>
                                </p:cTn>
                              </p:par>
                            </p:childTnLst>
                          </p:cTn>
                        </p:par>
                      </p:childTnLst>
                    </p:cTn>
                  </p:par>
                  <p:par>
                    <p:cTn id="239" fill="hold">
                      <p:stCondLst>
                        <p:cond delay="indefinite"/>
                      </p:stCondLst>
                      <p:childTnLst>
                        <p:par>
                          <p:cTn id="240" fill="hold">
                            <p:stCondLst>
                              <p:cond delay="0"/>
                            </p:stCondLst>
                            <p:childTnLst>
                              <p:par>
                                <p:cTn id="241" presetID="16" presetClass="entr" presetSubtype="21" fill="hold" nodeType="clickEffect">
                                  <p:stCondLst>
                                    <p:cond delay="0"/>
                                  </p:stCondLst>
                                  <p:childTnLst>
                                    <p:set>
                                      <p:cBhvr>
                                        <p:cTn id="242" dur="1" fill="hold">
                                          <p:stCondLst>
                                            <p:cond delay="0"/>
                                          </p:stCondLst>
                                        </p:cTn>
                                        <p:tgtEl>
                                          <p:spTgt spid="32"/>
                                        </p:tgtEl>
                                        <p:attrNameLst>
                                          <p:attrName>style.visibility</p:attrName>
                                        </p:attrNameLst>
                                      </p:cBhvr>
                                      <p:to>
                                        <p:strVal val="visible"/>
                                      </p:to>
                                    </p:set>
                                    <p:animEffect transition="in" filter="barn(inVertical)">
                                      <p:cBhvr>
                                        <p:cTn id="243" dur="500"/>
                                        <p:tgtEl>
                                          <p:spTgt spid="32"/>
                                        </p:tgtEl>
                                      </p:cBhvr>
                                    </p:animEffect>
                                  </p:childTnLst>
                                </p:cTn>
                              </p:par>
                              <p:par>
                                <p:cTn id="244" presetID="16" presetClass="entr" presetSubtype="21" fill="hold" nodeType="withEffect">
                                  <p:stCondLst>
                                    <p:cond delay="0"/>
                                  </p:stCondLst>
                                  <p:childTnLst>
                                    <p:set>
                                      <p:cBhvr>
                                        <p:cTn id="245" dur="1" fill="hold">
                                          <p:stCondLst>
                                            <p:cond delay="0"/>
                                          </p:stCondLst>
                                        </p:cTn>
                                        <p:tgtEl>
                                          <p:spTgt spid="33"/>
                                        </p:tgtEl>
                                        <p:attrNameLst>
                                          <p:attrName>style.visibility</p:attrName>
                                        </p:attrNameLst>
                                      </p:cBhvr>
                                      <p:to>
                                        <p:strVal val="visible"/>
                                      </p:to>
                                    </p:set>
                                    <p:animEffect transition="in" filter="barn(inVertical)">
                                      <p:cBhvr>
                                        <p:cTn id="246" dur="500"/>
                                        <p:tgtEl>
                                          <p:spTgt spid="33"/>
                                        </p:tgtEl>
                                      </p:cBhvr>
                                    </p:animEffect>
                                  </p:childTnLst>
                                </p:cTn>
                              </p:par>
                            </p:childTnLst>
                          </p:cTn>
                        </p:par>
                      </p:childTnLst>
                    </p:cTn>
                  </p:par>
                  <p:par>
                    <p:cTn id="247" fill="hold">
                      <p:stCondLst>
                        <p:cond delay="indefinite"/>
                      </p:stCondLst>
                      <p:childTnLst>
                        <p:par>
                          <p:cTn id="248" fill="hold">
                            <p:stCondLst>
                              <p:cond delay="0"/>
                            </p:stCondLst>
                            <p:childTnLst>
                              <p:par>
                                <p:cTn id="249" presetID="16" presetClass="entr" presetSubtype="21" fill="hold" grpId="0" nodeType="clickEffect">
                                  <p:stCondLst>
                                    <p:cond delay="0"/>
                                  </p:stCondLst>
                                  <p:childTnLst>
                                    <p:set>
                                      <p:cBhvr>
                                        <p:cTn id="250" dur="1" fill="hold">
                                          <p:stCondLst>
                                            <p:cond delay="0"/>
                                          </p:stCondLst>
                                        </p:cTn>
                                        <p:tgtEl>
                                          <p:spTgt spid="15"/>
                                        </p:tgtEl>
                                        <p:attrNameLst>
                                          <p:attrName>style.visibility</p:attrName>
                                        </p:attrNameLst>
                                      </p:cBhvr>
                                      <p:to>
                                        <p:strVal val="visible"/>
                                      </p:to>
                                    </p:set>
                                    <p:animEffect transition="in" filter="barn(inVertical)">
                                      <p:cBhvr>
                                        <p:cTn id="251" dur="500"/>
                                        <p:tgtEl>
                                          <p:spTgt spid="15"/>
                                        </p:tgtEl>
                                      </p:cBhvr>
                                    </p:animEffect>
                                  </p:childTnLst>
                                </p:cTn>
                              </p:par>
                              <p:par>
                                <p:cTn id="252" presetID="16" presetClass="entr" presetSubtype="21" fill="hold" grpId="0" nodeType="withEffect">
                                  <p:stCondLst>
                                    <p:cond delay="0"/>
                                  </p:stCondLst>
                                  <p:childTnLst>
                                    <p:set>
                                      <p:cBhvr>
                                        <p:cTn id="253" dur="1" fill="hold">
                                          <p:stCondLst>
                                            <p:cond delay="0"/>
                                          </p:stCondLst>
                                        </p:cTn>
                                        <p:tgtEl>
                                          <p:spTgt spid="16"/>
                                        </p:tgtEl>
                                        <p:attrNameLst>
                                          <p:attrName>style.visibility</p:attrName>
                                        </p:attrNameLst>
                                      </p:cBhvr>
                                      <p:to>
                                        <p:strVal val="visible"/>
                                      </p:to>
                                    </p:set>
                                    <p:animEffect transition="in" filter="barn(inVertical)">
                                      <p:cBhvr>
                                        <p:cTn id="254" dur="500"/>
                                        <p:tgtEl>
                                          <p:spTgt spid="16"/>
                                        </p:tgtEl>
                                      </p:cBhvr>
                                    </p:animEffect>
                                  </p:childTnLst>
                                </p:cTn>
                              </p:par>
                              <p:par>
                                <p:cTn id="255" presetID="16" presetClass="entr" presetSubtype="21" fill="hold" grpId="0" nodeType="withEffect">
                                  <p:stCondLst>
                                    <p:cond delay="0"/>
                                  </p:stCondLst>
                                  <p:childTnLst>
                                    <p:set>
                                      <p:cBhvr>
                                        <p:cTn id="256" dur="1" fill="hold">
                                          <p:stCondLst>
                                            <p:cond delay="0"/>
                                          </p:stCondLst>
                                        </p:cTn>
                                        <p:tgtEl>
                                          <p:spTgt spid="117"/>
                                        </p:tgtEl>
                                        <p:attrNameLst>
                                          <p:attrName>style.visibility</p:attrName>
                                        </p:attrNameLst>
                                      </p:cBhvr>
                                      <p:to>
                                        <p:strVal val="visible"/>
                                      </p:to>
                                    </p:set>
                                    <p:animEffect transition="in" filter="barn(inVertical)">
                                      <p:cBhvr>
                                        <p:cTn id="257" dur="500"/>
                                        <p:tgtEl>
                                          <p:spTgt spid="117"/>
                                        </p:tgtEl>
                                      </p:cBhvr>
                                    </p:animEffect>
                                  </p:childTnLst>
                                </p:cTn>
                              </p:par>
                              <p:par>
                                <p:cTn id="258" presetID="16" presetClass="entr" presetSubtype="21" fill="hold" grpId="0" nodeType="withEffect">
                                  <p:stCondLst>
                                    <p:cond delay="0"/>
                                  </p:stCondLst>
                                  <p:childTnLst>
                                    <p:set>
                                      <p:cBhvr>
                                        <p:cTn id="259" dur="1" fill="hold">
                                          <p:stCondLst>
                                            <p:cond delay="0"/>
                                          </p:stCondLst>
                                        </p:cTn>
                                        <p:tgtEl>
                                          <p:spTgt spid="118"/>
                                        </p:tgtEl>
                                        <p:attrNameLst>
                                          <p:attrName>style.visibility</p:attrName>
                                        </p:attrNameLst>
                                      </p:cBhvr>
                                      <p:to>
                                        <p:strVal val="visible"/>
                                      </p:to>
                                    </p:set>
                                    <p:animEffect transition="in" filter="barn(inVertical)">
                                      <p:cBhvr>
                                        <p:cTn id="260" dur="500"/>
                                        <p:tgtEl>
                                          <p:spTgt spid="118"/>
                                        </p:tgtEl>
                                      </p:cBhvr>
                                    </p:animEffect>
                                  </p:childTnLst>
                                </p:cTn>
                              </p:par>
                              <p:par>
                                <p:cTn id="261" presetID="16" presetClass="entr" presetSubtype="21" fill="hold" grpId="0" nodeType="withEffect">
                                  <p:stCondLst>
                                    <p:cond delay="0"/>
                                  </p:stCondLst>
                                  <p:childTnLst>
                                    <p:set>
                                      <p:cBhvr>
                                        <p:cTn id="262" dur="1" fill="hold">
                                          <p:stCondLst>
                                            <p:cond delay="0"/>
                                          </p:stCondLst>
                                        </p:cTn>
                                        <p:tgtEl>
                                          <p:spTgt spid="119"/>
                                        </p:tgtEl>
                                        <p:attrNameLst>
                                          <p:attrName>style.visibility</p:attrName>
                                        </p:attrNameLst>
                                      </p:cBhvr>
                                      <p:to>
                                        <p:strVal val="visible"/>
                                      </p:to>
                                    </p:set>
                                    <p:animEffect transition="in" filter="barn(inVertical)">
                                      <p:cBhvr>
                                        <p:cTn id="263" dur="500"/>
                                        <p:tgtEl>
                                          <p:spTgt spid="119"/>
                                        </p:tgtEl>
                                      </p:cBhvr>
                                    </p:animEffect>
                                  </p:childTnLst>
                                </p:cTn>
                              </p:par>
                              <p:par>
                                <p:cTn id="264" presetID="16" presetClass="entr" presetSubtype="21" fill="hold" grpId="0" nodeType="withEffect">
                                  <p:stCondLst>
                                    <p:cond delay="0"/>
                                  </p:stCondLst>
                                  <p:childTnLst>
                                    <p:set>
                                      <p:cBhvr>
                                        <p:cTn id="265" dur="1" fill="hold">
                                          <p:stCondLst>
                                            <p:cond delay="0"/>
                                          </p:stCondLst>
                                        </p:cTn>
                                        <p:tgtEl>
                                          <p:spTgt spid="120"/>
                                        </p:tgtEl>
                                        <p:attrNameLst>
                                          <p:attrName>style.visibility</p:attrName>
                                        </p:attrNameLst>
                                      </p:cBhvr>
                                      <p:to>
                                        <p:strVal val="visible"/>
                                      </p:to>
                                    </p:set>
                                    <p:animEffect transition="in" filter="barn(inVertical)">
                                      <p:cBhvr>
                                        <p:cTn id="266" dur="500"/>
                                        <p:tgtEl>
                                          <p:spTgt spid="120"/>
                                        </p:tgtEl>
                                      </p:cBhvr>
                                    </p:animEffect>
                                  </p:childTnLst>
                                </p:cTn>
                              </p:par>
                              <p:par>
                                <p:cTn id="267" presetID="16" presetClass="entr" presetSubtype="21" fill="hold" grpId="0" nodeType="withEffect">
                                  <p:stCondLst>
                                    <p:cond delay="0"/>
                                  </p:stCondLst>
                                  <p:childTnLst>
                                    <p:set>
                                      <p:cBhvr>
                                        <p:cTn id="268" dur="1" fill="hold">
                                          <p:stCondLst>
                                            <p:cond delay="0"/>
                                          </p:stCondLst>
                                        </p:cTn>
                                        <p:tgtEl>
                                          <p:spTgt spid="121"/>
                                        </p:tgtEl>
                                        <p:attrNameLst>
                                          <p:attrName>style.visibility</p:attrName>
                                        </p:attrNameLst>
                                      </p:cBhvr>
                                      <p:to>
                                        <p:strVal val="visible"/>
                                      </p:to>
                                    </p:set>
                                    <p:animEffect transition="in" filter="barn(inVertical)">
                                      <p:cBhvr>
                                        <p:cTn id="269" dur="500"/>
                                        <p:tgtEl>
                                          <p:spTgt spid="121"/>
                                        </p:tgtEl>
                                      </p:cBhvr>
                                    </p:animEffect>
                                  </p:childTnLst>
                                </p:cTn>
                              </p:par>
                              <p:par>
                                <p:cTn id="270" presetID="16" presetClass="entr" presetSubtype="21" fill="hold" grpId="0" nodeType="withEffect">
                                  <p:stCondLst>
                                    <p:cond delay="0"/>
                                  </p:stCondLst>
                                  <p:childTnLst>
                                    <p:set>
                                      <p:cBhvr>
                                        <p:cTn id="271" dur="1" fill="hold">
                                          <p:stCondLst>
                                            <p:cond delay="0"/>
                                          </p:stCondLst>
                                        </p:cTn>
                                        <p:tgtEl>
                                          <p:spTgt spid="122"/>
                                        </p:tgtEl>
                                        <p:attrNameLst>
                                          <p:attrName>style.visibility</p:attrName>
                                        </p:attrNameLst>
                                      </p:cBhvr>
                                      <p:to>
                                        <p:strVal val="visible"/>
                                      </p:to>
                                    </p:set>
                                    <p:animEffect transition="in" filter="barn(inVertical)">
                                      <p:cBhvr>
                                        <p:cTn id="272" dur="500"/>
                                        <p:tgtEl>
                                          <p:spTgt spid="122"/>
                                        </p:tgtEl>
                                      </p:cBhvr>
                                    </p:animEffect>
                                  </p:childTnLst>
                                </p:cTn>
                              </p:par>
                              <p:par>
                                <p:cTn id="273" presetID="16" presetClass="entr" presetSubtype="21" fill="hold" grpId="0" nodeType="withEffect">
                                  <p:stCondLst>
                                    <p:cond delay="0"/>
                                  </p:stCondLst>
                                  <p:childTnLst>
                                    <p:set>
                                      <p:cBhvr>
                                        <p:cTn id="274" dur="1" fill="hold">
                                          <p:stCondLst>
                                            <p:cond delay="0"/>
                                          </p:stCondLst>
                                        </p:cTn>
                                        <p:tgtEl>
                                          <p:spTgt spid="123"/>
                                        </p:tgtEl>
                                        <p:attrNameLst>
                                          <p:attrName>style.visibility</p:attrName>
                                        </p:attrNameLst>
                                      </p:cBhvr>
                                      <p:to>
                                        <p:strVal val="visible"/>
                                      </p:to>
                                    </p:set>
                                    <p:animEffect transition="in" filter="barn(inVertical)">
                                      <p:cBhvr>
                                        <p:cTn id="275" dur="500"/>
                                        <p:tgtEl>
                                          <p:spTgt spid="123"/>
                                        </p:tgtEl>
                                      </p:cBhvr>
                                    </p:animEffect>
                                  </p:childTnLst>
                                </p:cTn>
                              </p:par>
                              <p:par>
                                <p:cTn id="276" presetID="16" presetClass="entr" presetSubtype="21" fill="hold" grpId="0" nodeType="withEffect">
                                  <p:stCondLst>
                                    <p:cond delay="0"/>
                                  </p:stCondLst>
                                  <p:childTnLst>
                                    <p:set>
                                      <p:cBhvr>
                                        <p:cTn id="277" dur="1" fill="hold">
                                          <p:stCondLst>
                                            <p:cond delay="0"/>
                                          </p:stCondLst>
                                        </p:cTn>
                                        <p:tgtEl>
                                          <p:spTgt spid="124"/>
                                        </p:tgtEl>
                                        <p:attrNameLst>
                                          <p:attrName>style.visibility</p:attrName>
                                        </p:attrNameLst>
                                      </p:cBhvr>
                                      <p:to>
                                        <p:strVal val="visible"/>
                                      </p:to>
                                    </p:set>
                                    <p:animEffect transition="in" filter="barn(inVertical)">
                                      <p:cBhvr>
                                        <p:cTn id="278" dur="500"/>
                                        <p:tgtEl>
                                          <p:spTgt spid="124"/>
                                        </p:tgtEl>
                                      </p:cBhvr>
                                    </p:animEffect>
                                  </p:childTnLst>
                                </p:cTn>
                              </p:par>
                              <p:par>
                                <p:cTn id="279" presetID="16" presetClass="entr" presetSubtype="21" fill="hold" grpId="0" nodeType="withEffect">
                                  <p:stCondLst>
                                    <p:cond delay="0"/>
                                  </p:stCondLst>
                                  <p:childTnLst>
                                    <p:set>
                                      <p:cBhvr>
                                        <p:cTn id="280" dur="1" fill="hold">
                                          <p:stCondLst>
                                            <p:cond delay="0"/>
                                          </p:stCondLst>
                                        </p:cTn>
                                        <p:tgtEl>
                                          <p:spTgt spid="133"/>
                                        </p:tgtEl>
                                        <p:attrNameLst>
                                          <p:attrName>style.visibility</p:attrName>
                                        </p:attrNameLst>
                                      </p:cBhvr>
                                      <p:to>
                                        <p:strVal val="visible"/>
                                      </p:to>
                                    </p:set>
                                    <p:animEffect transition="in" filter="barn(inVertical)">
                                      <p:cBhvr>
                                        <p:cTn id="281" dur="500"/>
                                        <p:tgtEl>
                                          <p:spTgt spid="133"/>
                                        </p:tgtEl>
                                      </p:cBhvr>
                                    </p:animEffect>
                                  </p:childTnLst>
                                </p:cTn>
                              </p:par>
                              <p:par>
                                <p:cTn id="282" presetID="16" presetClass="entr" presetSubtype="21" fill="hold" grpId="0" nodeType="withEffect">
                                  <p:stCondLst>
                                    <p:cond delay="0"/>
                                  </p:stCondLst>
                                  <p:childTnLst>
                                    <p:set>
                                      <p:cBhvr>
                                        <p:cTn id="283" dur="1" fill="hold">
                                          <p:stCondLst>
                                            <p:cond delay="0"/>
                                          </p:stCondLst>
                                        </p:cTn>
                                        <p:tgtEl>
                                          <p:spTgt spid="134"/>
                                        </p:tgtEl>
                                        <p:attrNameLst>
                                          <p:attrName>style.visibility</p:attrName>
                                        </p:attrNameLst>
                                      </p:cBhvr>
                                      <p:to>
                                        <p:strVal val="visible"/>
                                      </p:to>
                                    </p:set>
                                    <p:animEffect transition="in" filter="barn(inVertical)">
                                      <p:cBhvr>
                                        <p:cTn id="284" dur="500"/>
                                        <p:tgtEl>
                                          <p:spTgt spid="134"/>
                                        </p:tgtEl>
                                      </p:cBhvr>
                                    </p:animEffect>
                                  </p:childTnLst>
                                </p:cTn>
                              </p:par>
                              <p:par>
                                <p:cTn id="285" presetID="16" presetClass="entr" presetSubtype="21" fill="hold" grpId="0" nodeType="withEffect">
                                  <p:stCondLst>
                                    <p:cond delay="0"/>
                                  </p:stCondLst>
                                  <p:childTnLst>
                                    <p:set>
                                      <p:cBhvr>
                                        <p:cTn id="286" dur="1" fill="hold">
                                          <p:stCondLst>
                                            <p:cond delay="0"/>
                                          </p:stCondLst>
                                        </p:cTn>
                                        <p:tgtEl>
                                          <p:spTgt spid="135"/>
                                        </p:tgtEl>
                                        <p:attrNameLst>
                                          <p:attrName>style.visibility</p:attrName>
                                        </p:attrNameLst>
                                      </p:cBhvr>
                                      <p:to>
                                        <p:strVal val="visible"/>
                                      </p:to>
                                    </p:set>
                                    <p:animEffect transition="in" filter="barn(inVertical)">
                                      <p:cBhvr>
                                        <p:cTn id="287" dur="500"/>
                                        <p:tgtEl>
                                          <p:spTgt spid="135"/>
                                        </p:tgtEl>
                                      </p:cBhvr>
                                    </p:animEffect>
                                  </p:childTnLst>
                                </p:cTn>
                              </p:par>
                              <p:par>
                                <p:cTn id="288" presetID="16" presetClass="entr" presetSubtype="21" fill="hold" grpId="0" nodeType="withEffect">
                                  <p:stCondLst>
                                    <p:cond delay="0"/>
                                  </p:stCondLst>
                                  <p:childTnLst>
                                    <p:set>
                                      <p:cBhvr>
                                        <p:cTn id="289" dur="1" fill="hold">
                                          <p:stCondLst>
                                            <p:cond delay="0"/>
                                          </p:stCondLst>
                                        </p:cTn>
                                        <p:tgtEl>
                                          <p:spTgt spid="136"/>
                                        </p:tgtEl>
                                        <p:attrNameLst>
                                          <p:attrName>style.visibility</p:attrName>
                                        </p:attrNameLst>
                                      </p:cBhvr>
                                      <p:to>
                                        <p:strVal val="visible"/>
                                      </p:to>
                                    </p:set>
                                    <p:animEffect transition="in" filter="barn(inVertical)">
                                      <p:cBhvr>
                                        <p:cTn id="290" dur="500"/>
                                        <p:tgtEl>
                                          <p:spTgt spid="136"/>
                                        </p:tgtEl>
                                      </p:cBhvr>
                                    </p:animEffect>
                                  </p:childTnLst>
                                </p:cTn>
                              </p:par>
                            </p:childTnLst>
                          </p:cTn>
                        </p:par>
                      </p:childTnLst>
                    </p:cTn>
                  </p:par>
                  <p:par>
                    <p:cTn id="291" fill="hold">
                      <p:stCondLst>
                        <p:cond delay="indefinite"/>
                      </p:stCondLst>
                      <p:childTnLst>
                        <p:par>
                          <p:cTn id="292" fill="hold">
                            <p:stCondLst>
                              <p:cond delay="0"/>
                            </p:stCondLst>
                            <p:childTnLst>
                              <p:par>
                                <p:cTn id="293" presetID="16" presetClass="entr" presetSubtype="21" fill="hold" nodeType="clickEffect">
                                  <p:stCondLst>
                                    <p:cond delay="0"/>
                                  </p:stCondLst>
                                  <p:childTnLst>
                                    <p:set>
                                      <p:cBhvr>
                                        <p:cTn id="294" dur="1" fill="hold">
                                          <p:stCondLst>
                                            <p:cond delay="0"/>
                                          </p:stCondLst>
                                        </p:cTn>
                                        <p:tgtEl>
                                          <p:spTgt spid="34"/>
                                        </p:tgtEl>
                                        <p:attrNameLst>
                                          <p:attrName>style.visibility</p:attrName>
                                        </p:attrNameLst>
                                      </p:cBhvr>
                                      <p:to>
                                        <p:strVal val="visible"/>
                                      </p:to>
                                    </p:set>
                                    <p:animEffect transition="in" filter="barn(inVertical)">
                                      <p:cBhvr>
                                        <p:cTn id="295" dur="500"/>
                                        <p:tgtEl>
                                          <p:spTgt spid="34"/>
                                        </p:tgtEl>
                                      </p:cBhvr>
                                    </p:animEffect>
                                  </p:childTnLst>
                                </p:cTn>
                              </p:par>
                              <p:par>
                                <p:cTn id="296" presetID="16" presetClass="entr" presetSubtype="21" fill="hold" nodeType="withEffect">
                                  <p:stCondLst>
                                    <p:cond delay="0"/>
                                  </p:stCondLst>
                                  <p:childTnLst>
                                    <p:set>
                                      <p:cBhvr>
                                        <p:cTn id="297" dur="1" fill="hold">
                                          <p:stCondLst>
                                            <p:cond delay="0"/>
                                          </p:stCondLst>
                                        </p:cTn>
                                        <p:tgtEl>
                                          <p:spTgt spid="35"/>
                                        </p:tgtEl>
                                        <p:attrNameLst>
                                          <p:attrName>style.visibility</p:attrName>
                                        </p:attrNameLst>
                                      </p:cBhvr>
                                      <p:to>
                                        <p:strVal val="visible"/>
                                      </p:to>
                                    </p:set>
                                    <p:animEffect transition="in" filter="barn(inVertical)">
                                      <p:cBhvr>
                                        <p:cTn id="298" dur="500"/>
                                        <p:tgtEl>
                                          <p:spTgt spid="35"/>
                                        </p:tgtEl>
                                      </p:cBhvr>
                                    </p:animEffect>
                                  </p:childTnLst>
                                </p:cTn>
                              </p:par>
                            </p:childTnLst>
                          </p:cTn>
                        </p:par>
                      </p:childTnLst>
                    </p:cTn>
                  </p:par>
                  <p:par>
                    <p:cTn id="299" fill="hold">
                      <p:stCondLst>
                        <p:cond delay="indefinite"/>
                      </p:stCondLst>
                      <p:childTnLst>
                        <p:par>
                          <p:cTn id="300" fill="hold">
                            <p:stCondLst>
                              <p:cond delay="0"/>
                            </p:stCondLst>
                            <p:childTnLst>
                              <p:par>
                                <p:cTn id="301" presetID="16" presetClass="entr" presetSubtype="21" fill="hold" grpId="0" nodeType="clickEffect">
                                  <p:stCondLst>
                                    <p:cond delay="0"/>
                                  </p:stCondLst>
                                  <p:childTnLst>
                                    <p:set>
                                      <p:cBhvr>
                                        <p:cTn id="302" dur="1" fill="hold">
                                          <p:stCondLst>
                                            <p:cond delay="0"/>
                                          </p:stCondLst>
                                        </p:cTn>
                                        <p:tgtEl>
                                          <p:spTgt spid="17"/>
                                        </p:tgtEl>
                                        <p:attrNameLst>
                                          <p:attrName>style.visibility</p:attrName>
                                        </p:attrNameLst>
                                      </p:cBhvr>
                                      <p:to>
                                        <p:strVal val="visible"/>
                                      </p:to>
                                    </p:set>
                                    <p:animEffect transition="in" filter="barn(inVertical)">
                                      <p:cBhvr>
                                        <p:cTn id="303" dur="500"/>
                                        <p:tgtEl>
                                          <p:spTgt spid="17"/>
                                        </p:tgtEl>
                                      </p:cBhvr>
                                    </p:animEffect>
                                  </p:childTnLst>
                                </p:cTn>
                              </p:par>
                              <p:par>
                                <p:cTn id="304" presetID="16" presetClass="entr" presetSubtype="21" fill="hold" grpId="0" nodeType="withEffect">
                                  <p:stCondLst>
                                    <p:cond delay="0"/>
                                  </p:stCondLst>
                                  <p:childTnLst>
                                    <p:set>
                                      <p:cBhvr>
                                        <p:cTn id="305" dur="1" fill="hold">
                                          <p:stCondLst>
                                            <p:cond delay="0"/>
                                          </p:stCondLst>
                                        </p:cTn>
                                        <p:tgtEl>
                                          <p:spTgt spid="18"/>
                                        </p:tgtEl>
                                        <p:attrNameLst>
                                          <p:attrName>style.visibility</p:attrName>
                                        </p:attrNameLst>
                                      </p:cBhvr>
                                      <p:to>
                                        <p:strVal val="visible"/>
                                      </p:to>
                                    </p:set>
                                    <p:animEffect transition="in" filter="barn(inVertical)">
                                      <p:cBhvr>
                                        <p:cTn id="306" dur="500"/>
                                        <p:tgtEl>
                                          <p:spTgt spid="18"/>
                                        </p:tgtEl>
                                      </p:cBhvr>
                                    </p:animEffect>
                                  </p:childTnLst>
                                </p:cTn>
                              </p:par>
                              <p:par>
                                <p:cTn id="307" presetID="16" presetClass="entr" presetSubtype="21" fill="hold" grpId="0" nodeType="withEffect">
                                  <p:stCondLst>
                                    <p:cond delay="0"/>
                                  </p:stCondLst>
                                  <p:childTnLst>
                                    <p:set>
                                      <p:cBhvr>
                                        <p:cTn id="308" dur="1" fill="hold">
                                          <p:stCondLst>
                                            <p:cond delay="0"/>
                                          </p:stCondLst>
                                        </p:cTn>
                                        <p:tgtEl>
                                          <p:spTgt spid="125"/>
                                        </p:tgtEl>
                                        <p:attrNameLst>
                                          <p:attrName>style.visibility</p:attrName>
                                        </p:attrNameLst>
                                      </p:cBhvr>
                                      <p:to>
                                        <p:strVal val="visible"/>
                                      </p:to>
                                    </p:set>
                                    <p:animEffect transition="in" filter="barn(inVertical)">
                                      <p:cBhvr>
                                        <p:cTn id="309" dur="500"/>
                                        <p:tgtEl>
                                          <p:spTgt spid="125"/>
                                        </p:tgtEl>
                                      </p:cBhvr>
                                    </p:animEffect>
                                  </p:childTnLst>
                                </p:cTn>
                              </p:par>
                              <p:par>
                                <p:cTn id="310" presetID="16" presetClass="entr" presetSubtype="21" fill="hold" grpId="0" nodeType="withEffect">
                                  <p:stCondLst>
                                    <p:cond delay="0"/>
                                  </p:stCondLst>
                                  <p:childTnLst>
                                    <p:set>
                                      <p:cBhvr>
                                        <p:cTn id="311" dur="1" fill="hold">
                                          <p:stCondLst>
                                            <p:cond delay="0"/>
                                          </p:stCondLst>
                                        </p:cTn>
                                        <p:tgtEl>
                                          <p:spTgt spid="126"/>
                                        </p:tgtEl>
                                        <p:attrNameLst>
                                          <p:attrName>style.visibility</p:attrName>
                                        </p:attrNameLst>
                                      </p:cBhvr>
                                      <p:to>
                                        <p:strVal val="visible"/>
                                      </p:to>
                                    </p:set>
                                    <p:animEffect transition="in" filter="barn(inVertical)">
                                      <p:cBhvr>
                                        <p:cTn id="312" dur="500"/>
                                        <p:tgtEl>
                                          <p:spTgt spid="126"/>
                                        </p:tgtEl>
                                      </p:cBhvr>
                                    </p:animEffect>
                                  </p:childTnLst>
                                </p:cTn>
                              </p:par>
                              <p:par>
                                <p:cTn id="313" presetID="16" presetClass="entr" presetSubtype="21" fill="hold" grpId="0" nodeType="withEffect">
                                  <p:stCondLst>
                                    <p:cond delay="0"/>
                                  </p:stCondLst>
                                  <p:childTnLst>
                                    <p:set>
                                      <p:cBhvr>
                                        <p:cTn id="314" dur="1" fill="hold">
                                          <p:stCondLst>
                                            <p:cond delay="0"/>
                                          </p:stCondLst>
                                        </p:cTn>
                                        <p:tgtEl>
                                          <p:spTgt spid="127"/>
                                        </p:tgtEl>
                                        <p:attrNameLst>
                                          <p:attrName>style.visibility</p:attrName>
                                        </p:attrNameLst>
                                      </p:cBhvr>
                                      <p:to>
                                        <p:strVal val="visible"/>
                                      </p:to>
                                    </p:set>
                                    <p:animEffect transition="in" filter="barn(inVertical)">
                                      <p:cBhvr>
                                        <p:cTn id="315" dur="500"/>
                                        <p:tgtEl>
                                          <p:spTgt spid="127"/>
                                        </p:tgtEl>
                                      </p:cBhvr>
                                    </p:animEffect>
                                  </p:childTnLst>
                                </p:cTn>
                              </p:par>
                              <p:par>
                                <p:cTn id="316" presetID="16" presetClass="entr" presetSubtype="21" fill="hold" grpId="0" nodeType="withEffect">
                                  <p:stCondLst>
                                    <p:cond delay="0"/>
                                  </p:stCondLst>
                                  <p:childTnLst>
                                    <p:set>
                                      <p:cBhvr>
                                        <p:cTn id="317" dur="1" fill="hold">
                                          <p:stCondLst>
                                            <p:cond delay="0"/>
                                          </p:stCondLst>
                                        </p:cTn>
                                        <p:tgtEl>
                                          <p:spTgt spid="128"/>
                                        </p:tgtEl>
                                        <p:attrNameLst>
                                          <p:attrName>style.visibility</p:attrName>
                                        </p:attrNameLst>
                                      </p:cBhvr>
                                      <p:to>
                                        <p:strVal val="visible"/>
                                      </p:to>
                                    </p:set>
                                    <p:animEffect transition="in" filter="barn(inVertical)">
                                      <p:cBhvr>
                                        <p:cTn id="318" dur="500"/>
                                        <p:tgtEl>
                                          <p:spTgt spid="128"/>
                                        </p:tgtEl>
                                      </p:cBhvr>
                                    </p:animEffect>
                                  </p:childTnLst>
                                </p:cTn>
                              </p:par>
                              <p:par>
                                <p:cTn id="319" presetID="16" presetClass="entr" presetSubtype="21" fill="hold" grpId="0" nodeType="withEffect">
                                  <p:stCondLst>
                                    <p:cond delay="0"/>
                                  </p:stCondLst>
                                  <p:childTnLst>
                                    <p:set>
                                      <p:cBhvr>
                                        <p:cTn id="320" dur="1" fill="hold">
                                          <p:stCondLst>
                                            <p:cond delay="0"/>
                                          </p:stCondLst>
                                        </p:cTn>
                                        <p:tgtEl>
                                          <p:spTgt spid="129"/>
                                        </p:tgtEl>
                                        <p:attrNameLst>
                                          <p:attrName>style.visibility</p:attrName>
                                        </p:attrNameLst>
                                      </p:cBhvr>
                                      <p:to>
                                        <p:strVal val="visible"/>
                                      </p:to>
                                    </p:set>
                                    <p:animEffect transition="in" filter="barn(inVertical)">
                                      <p:cBhvr>
                                        <p:cTn id="321" dur="500"/>
                                        <p:tgtEl>
                                          <p:spTgt spid="129"/>
                                        </p:tgtEl>
                                      </p:cBhvr>
                                    </p:animEffect>
                                  </p:childTnLst>
                                </p:cTn>
                              </p:par>
                              <p:par>
                                <p:cTn id="322" presetID="16" presetClass="entr" presetSubtype="21" fill="hold" grpId="0" nodeType="withEffect">
                                  <p:stCondLst>
                                    <p:cond delay="0"/>
                                  </p:stCondLst>
                                  <p:childTnLst>
                                    <p:set>
                                      <p:cBhvr>
                                        <p:cTn id="323" dur="1" fill="hold">
                                          <p:stCondLst>
                                            <p:cond delay="0"/>
                                          </p:stCondLst>
                                        </p:cTn>
                                        <p:tgtEl>
                                          <p:spTgt spid="130"/>
                                        </p:tgtEl>
                                        <p:attrNameLst>
                                          <p:attrName>style.visibility</p:attrName>
                                        </p:attrNameLst>
                                      </p:cBhvr>
                                      <p:to>
                                        <p:strVal val="visible"/>
                                      </p:to>
                                    </p:set>
                                    <p:animEffect transition="in" filter="barn(inVertical)">
                                      <p:cBhvr>
                                        <p:cTn id="324" dur="500"/>
                                        <p:tgtEl>
                                          <p:spTgt spid="130"/>
                                        </p:tgtEl>
                                      </p:cBhvr>
                                    </p:animEffect>
                                  </p:childTnLst>
                                </p:cTn>
                              </p:par>
                              <p:par>
                                <p:cTn id="325" presetID="16" presetClass="entr" presetSubtype="21" fill="hold" grpId="0" nodeType="withEffect">
                                  <p:stCondLst>
                                    <p:cond delay="0"/>
                                  </p:stCondLst>
                                  <p:childTnLst>
                                    <p:set>
                                      <p:cBhvr>
                                        <p:cTn id="326" dur="1" fill="hold">
                                          <p:stCondLst>
                                            <p:cond delay="0"/>
                                          </p:stCondLst>
                                        </p:cTn>
                                        <p:tgtEl>
                                          <p:spTgt spid="131"/>
                                        </p:tgtEl>
                                        <p:attrNameLst>
                                          <p:attrName>style.visibility</p:attrName>
                                        </p:attrNameLst>
                                      </p:cBhvr>
                                      <p:to>
                                        <p:strVal val="visible"/>
                                      </p:to>
                                    </p:set>
                                    <p:animEffect transition="in" filter="barn(inVertical)">
                                      <p:cBhvr>
                                        <p:cTn id="327" dur="500"/>
                                        <p:tgtEl>
                                          <p:spTgt spid="131"/>
                                        </p:tgtEl>
                                      </p:cBhvr>
                                    </p:animEffect>
                                  </p:childTnLst>
                                </p:cTn>
                              </p:par>
                              <p:par>
                                <p:cTn id="328" presetID="16" presetClass="entr" presetSubtype="21" fill="hold" grpId="0" nodeType="withEffect">
                                  <p:stCondLst>
                                    <p:cond delay="0"/>
                                  </p:stCondLst>
                                  <p:childTnLst>
                                    <p:set>
                                      <p:cBhvr>
                                        <p:cTn id="329" dur="1" fill="hold">
                                          <p:stCondLst>
                                            <p:cond delay="0"/>
                                          </p:stCondLst>
                                        </p:cTn>
                                        <p:tgtEl>
                                          <p:spTgt spid="132"/>
                                        </p:tgtEl>
                                        <p:attrNameLst>
                                          <p:attrName>style.visibility</p:attrName>
                                        </p:attrNameLst>
                                      </p:cBhvr>
                                      <p:to>
                                        <p:strVal val="visible"/>
                                      </p:to>
                                    </p:set>
                                    <p:animEffect transition="in" filter="barn(inVertical)">
                                      <p:cBhvr>
                                        <p:cTn id="330" dur="500"/>
                                        <p:tgtEl>
                                          <p:spTgt spid="132"/>
                                        </p:tgtEl>
                                      </p:cBhvr>
                                    </p:animEffect>
                                  </p:childTnLst>
                                </p:cTn>
                              </p:par>
                              <p:par>
                                <p:cTn id="331" presetID="16" presetClass="entr" presetSubtype="21" fill="hold" grpId="0" nodeType="withEffect">
                                  <p:stCondLst>
                                    <p:cond delay="0"/>
                                  </p:stCondLst>
                                  <p:childTnLst>
                                    <p:set>
                                      <p:cBhvr>
                                        <p:cTn id="332" dur="1" fill="hold">
                                          <p:stCondLst>
                                            <p:cond delay="0"/>
                                          </p:stCondLst>
                                        </p:cTn>
                                        <p:tgtEl>
                                          <p:spTgt spid="137"/>
                                        </p:tgtEl>
                                        <p:attrNameLst>
                                          <p:attrName>style.visibility</p:attrName>
                                        </p:attrNameLst>
                                      </p:cBhvr>
                                      <p:to>
                                        <p:strVal val="visible"/>
                                      </p:to>
                                    </p:set>
                                    <p:animEffect transition="in" filter="barn(inVertical)">
                                      <p:cBhvr>
                                        <p:cTn id="333" dur="500"/>
                                        <p:tgtEl>
                                          <p:spTgt spid="137"/>
                                        </p:tgtEl>
                                      </p:cBhvr>
                                    </p:animEffect>
                                  </p:childTnLst>
                                </p:cTn>
                              </p:par>
                              <p:par>
                                <p:cTn id="334" presetID="16" presetClass="entr" presetSubtype="21" fill="hold" grpId="0" nodeType="withEffect">
                                  <p:stCondLst>
                                    <p:cond delay="0"/>
                                  </p:stCondLst>
                                  <p:childTnLst>
                                    <p:set>
                                      <p:cBhvr>
                                        <p:cTn id="335" dur="1" fill="hold">
                                          <p:stCondLst>
                                            <p:cond delay="0"/>
                                          </p:stCondLst>
                                        </p:cTn>
                                        <p:tgtEl>
                                          <p:spTgt spid="138"/>
                                        </p:tgtEl>
                                        <p:attrNameLst>
                                          <p:attrName>style.visibility</p:attrName>
                                        </p:attrNameLst>
                                      </p:cBhvr>
                                      <p:to>
                                        <p:strVal val="visible"/>
                                      </p:to>
                                    </p:set>
                                    <p:animEffect transition="in" filter="barn(inVertical)">
                                      <p:cBhvr>
                                        <p:cTn id="336" dur="500"/>
                                        <p:tgtEl>
                                          <p:spTgt spid="138"/>
                                        </p:tgtEl>
                                      </p:cBhvr>
                                    </p:animEffect>
                                  </p:childTnLst>
                                </p:cTn>
                              </p:par>
                              <p:par>
                                <p:cTn id="337" presetID="16" presetClass="entr" presetSubtype="21" fill="hold" grpId="0" nodeType="withEffect">
                                  <p:stCondLst>
                                    <p:cond delay="0"/>
                                  </p:stCondLst>
                                  <p:childTnLst>
                                    <p:set>
                                      <p:cBhvr>
                                        <p:cTn id="338" dur="1" fill="hold">
                                          <p:stCondLst>
                                            <p:cond delay="0"/>
                                          </p:stCondLst>
                                        </p:cTn>
                                        <p:tgtEl>
                                          <p:spTgt spid="139"/>
                                        </p:tgtEl>
                                        <p:attrNameLst>
                                          <p:attrName>style.visibility</p:attrName>
                                        </p:attrNameLst>
                                      </p:cBhvr>
                                      <p:to>
                                        <p:strVal val="visible"/>
                                      </p:to>
                                    </p:set>
                                    <p:animEffect transition="in" filter="barn(inVertical)">
                                      <p:cBhvr>
                                        <p:cTn id="339" dur="500"/>
                                        <p:tgtEl>
                                          <p:spTgt spid="139"/>
                                        </p:tgtEl>
                                      </p:cBhvr>
                                    </p:animEffect>
                                  </p:childTnLst>
                                </p:cTn>
                              </p:par>
                              <p:par>
                                <p:cTn id="340" presetID="16" presetClass="entr" presetSubtype="21" fill="hold" grpId="0" nodeType="withEffect">
                                  <p:stCondLst>
                                    <p:cond delay="0"/>
                                  </p:stCondLst>
                                  <p:childTnLst>
                                    <p:set>
                                      <p:cBhvr>
                                        <p:cTn id="341" dur="1" fill="hold">
                                          <p:stCondLst>
                                            <p:cond delay="0"/>
                                          </p:stCondLst>
                                        </p:cTn>
                                        <p:tgtEl>
                                          <p:spTgt spid="140"/>
                                        </p:tgtEl>
                                        <p:attrNameLst>
                                          <p:attrName>style.visibility</p:attrName>
                                        </p:attrNameLst>
                                      </p:cBhvr>
                                      <p:to>
                                        <p:strVal val="visible"/>
                                      </p:to>
                                    </p:set>
                                    <p:animEffect transition="in" filter="barn(inVertical)">
                                      <p:cBhvr>
                                        <p:cTn id="342" dur="500"/>
                                        <p:tgtEl>
                                          <p:spTgt spid="1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2" grpId="0" animBg="1"/>
      <p:bldP spid="13" grpId="0" animBg="1"/>
      <p:bldP spid="14" grpId="0" animBg="1"/>
      <p:bldP spid="15" grpId="0" animBg="1"/>
      <p:bldP spid="16" grpId="0" animBg="1"/>
      <p:bldP spid="17" grpId="0" animBg="1"/>
      <p:bldP spid="18" grpId="0" animBg="1"/>
      <p:bldP spid="55" grpId="0" animBg="1"/>
      <p:bldP spid="59" grpId="0" animBg="1"/>
      <p:bldP spid="61" grpId="0" animBg="1"/>
      <p:bldP spid="69" grpId="0" animBg="1"/>
      <p:bldP spid="50" grpId="0"/>
      <p:bldP spid="71" grpId="0"/>
      <p:bldP spid="72" grpId="0"/>
      <p:bldP spid="73" grpId="0"/>
      <p:bldP spid="74" grpId="0"/>
      <p:bldP spid="75" grpId="0"/>
      <p:bldP spid="76" grpId="0"/>
      <p:bldP spid="77" grpId="0"/>
      <p:bldP spid="79" grpId="0" animBg="1"/>
      <p:bldP spid="81" grpId="0" animBg="1"/>
      <p:bldP spid="83" grpId="0" animBg="1"/>
      <p:bldP spid="85" grpId="0" animBg="1"/>
      <p:bldP spid="9216" grpId="0" animBg="1"/>
      <p:bldP spid="88" grpId="0" animBg="1"/>
      <p:bldP spid="89" grpId="0" animBg="1"/>
      <p:bldP spid="90" grpId="0" animBg="1"/>
      <p:bldP spid="86" grpId="0"/>
      <p:bldP spid="87" grpId="0"/>
      <p:bldP spid="91" grpId="0"/>
      <p:bldP spid="92" grpId="0"/>
      <p:bldP spid="93" grpId="0"/>
      <p:bldP spid="94" grpId="0"/>
      <p:bldP spid="95" grpId="0"/>
      <p:bldP spid="96" grpId="0"/>
      <p:bldP spid="97" grpId="0"/>
      <p:bldP spid="98" grpId="0"/>
      <p:bldP spid="99" grpId="0" animBg="1"/>
      <p:bldP spid="100" grpId="0" animBg="1"/>
      <p:bldP spid="101" grpId="0" animBg="1"/>
      <p:bldP spid="102" grpId="0" animBg="1"/>
      <p:bldP spid="103" grpId="0"/>
      <p:bldP spid="104" grpId="0"/>
      <p:bldP spid="105" grpId="0" animBg="1"/>
      <p:bldP spid="106" grpId="0" animBg="1"/>
      <p:bldP spid="107" grpId="0" animBg="1"/>
      <p:bldP spid="108" grpId="0" animBg="1"/>
      <p:bldP spid="109" grpId="0" animBg="1"/>
      <p:bldP spid="110" grpId="0" animBg="1"/>
      <p:bldP spid="111" grpId="0" animBg="1"/>
      <p:bldP spid="112" grpId="0" animBg="1"/>
      <p:bldP spid="113" grpId="0"/>
      <p:bldP spid="114" grpId="0"/>
      <p:bldP spid="115" grpId="0"/>
      <p:bldP spid="116" grpId="0"/>
      <p:bldP spid="117" grpId="0" animBg="1"/>
      <p:bldP spid="118" grpId="0" animBg="1"/>
      <p:bldP spid="119" grpId="0" animBg="1"/>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animBg="1"/>
      <p:bldP spid="131" grpId="0" animBg="1"/>
      <p:bldP spid="132" grpId="0" animBg="1"/>
      <p:bldP spid="133" grpId="0"/>
      <p:bldP spid="134" grpId="0"/>
      <p:bldP spid="135" grpId="0"/>
      <p:bldP spid="136" grpId="0"/>
      <p:bldP spid="137" grpId="0"/>
      <p:bldP spid="138" grpId="0"/>
      <p:bldP spid="139" grpId="0"/>
      <p:bldP spid="140"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8EB70-B762-4779-B6D1-47BD5ED434C3}"/>
              </a:ext>
            </a:extLst>
          </p:cNvPr>
          <p:cNvSpPr>
            <a:spLocks noGrp="1"/>
          </p:cNvSpPr>
          <p:nvPr>
            <p:ph type="title"/>
          </p:nvPr>
        </p:nvSpPr>
        <p:spPr>
          <a:xfrm>
            <a:off x="467833" y="365125"/>
            <a:ext cx="10885967" cy="1325563"/>
          </a:xfrm>
        </p:spPr>
        <p:txBody>
          <a:bodyPr/>
          <a:lstStyle/>
          <a:p>
            <a:r>
              <a:rPr lang="en-GB" b="1" dirty="0"/>
              <a:t>Why meiosis is important in sexual reproduction</a:t>
            </a:r>
            <a:endParaRPr lang="en-GB" dirty="0"/>
          </a:p>
        </p:txBody>
      </p:sp>
      <p:sp>
        <p:nvSpPr>
          <p:cNvPr id="3" name="Content Placeholder 2">
            <a:extLst>
              <a:ext uri="{FF2B5EF4-FFF2-40B4-BE49-F238E27FC236}">
                <a16:creationId xmlns:a16="http://schemas.microsoft.com/office/drawing/2014/main" id="{3B9CB4C6-B192-4FAB-B9AE-9BAF5073E41D}"/>
              </a:ext>
            </a:extLst>
          </p:cNvPr>
          <p:cNvSpPr>
            <a:spLocks noGrp="1"/>
          </p:cNvSpPr>
          <p:nvPr>
            <p:ph idx="1"/>
          </p:nvPr>
        </p:nvSpPr>
        <p:spPr/>
        <p:txBody>
          <a:bodyPr/>
          <a:lstStyle/>
          <a:p>
            <a:r>
              <a:rPr lang="en-GB" dirty="0"/>
              <a:t>Produces haploid cells so fertilisation maintains the chromosome number in next generation.</a:t>
            </a:r>
          </a:p>
          <a:p>
            <a:endParaRPr lang="en-GB" dirty="0"/>
          </a:p>
        </p:txBody>
      </p:sp>
    </p:spTree>
    <p:extLst>
      <p:ext uri="{BB962C8B-B14F-4D97-AF65-F5344CB8AC3E}">
        <p14:creationId xmlns:p14="http://schemas.microsoft.com/office/powerpoint/2010/main" val="16560601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F5450AA-DFAE-49EE-8DA0-C3721A2AC158}"/>
              </a:ext>
            </a:extLst>
          </p:cNvPr>
          <p:cNvSpPr>
            <a:spLocks noGrp="1"/>
          </p:cNvSpPr>
          <p:nvPr>
            <p:ph idx="1"/>
          </p:nvPr>
        </p:nvSpPr>
        <p:spPr>
          <a:xfrm>
            <a:off x="838200" y="340242"/>
            <a:ext cx="10515600" cy="5836721"/>
          </a:xfrm>
        </p:spPr>
        <p:txBody>
          <a:bodyPr>
            <a:normAutofit lnSpcReduction="10000"/>
          </a:bodyPr>
          <a:lstStyle/>
          <a:p>
            <a:pPr marL="0" indent="0">
              <a:buNone/>
            </a:pPr>
            <a:r>
              <a:rPr lang="en-GB" u="sng" dirty="0"/>
              <a:t>Non- disjunction events</a:t>
            </a:r>
            <a:endParaRPr lang="en-GB" dirty="0"/>
          </a:p>
          <a:p>
            <a:pPr marL="0" indent="0">
              <a:buNone/>
            </a:pPr>
            <a:endParaRPr lang="en-GB" dirty="0"/>
          </a:p>
          <a:p>
            <a:r>
              <a:rPr lang="en-GB" dirty="0"/>
              <a:t>Sometimes individual homologous pairs of chromosomes fail to sperate during meiosis. This is known as non-disjunction and usually results in the gamete having either one more or fewer chromosomes. When fertilised with a gamete with a normal complete chromosome number this will make the offspring have more or fewer chromosomes than normal. This will be the same in all their body cells. An example of non-disjunction is down syndrome. </a:t>
            </a:r>
          </a:p>
          <a:p>
            <a:pPr marL="0" indent="0">
              <a:buNone/>
            </a:pPr>
            <a:r>
              <a:rPr lang="en-GB" dirty="0"/>
              <a:t> </a:t>
            </a:r>
          </a:p>
          <a:p>
            <a:r>
              <a:rPr lang="en-GB" dirty="0"/>
              <a:t>A non-disjunction event is an example of a ‘chromosome mutation’. A chromosome mutation changes the structure or number of whole chromosomes. This is different to a gene mutation which is a change in the base sequence of a gene.</a:t>
            </a:r>
          </a:p>
          <a:p>
            <a:endParaRPr lang="en-GB" dirty="0"/>
          </a:p>
          <a:p>
            <a:pPr marL="0" indent="0">
              <a:buNone/>
            </a:pPr>
            <a:endParaRPr lang="en-GB" dirty="0"/>
          </a:p>
        </p:txBody>
      </p:sp>
    </p:spTree>
    <p:extLst>
      <p:ext uri="{BB962C8B-B14F-4D97-AF65-F5344CB8AC3E}">
        <p14:creationId xmlns:p14="http://schemas.microsoft.com/office/powerpoint/2010/main" val="249671354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78D69BC-85B2-3F43-9A83-AADF10A48B82}"/>
              </a:ext>
            </a:extLst>
          </p:cNvPr>
          <p:cNvSpPr>
            <a:spLocks noGrp="1"/>
          </p:cNvSpPr>
          <p:nvPr>
            <p:ph idx="1"/>
          </p:nvPr>
        </p:nvSpPr>
        <p:spPr>
          <a:xfrm>
            <a:off x="838200" y="474133"/>
            <a:ext cx="10515600" cy="5702830"/>
          </a:xfrm>
        </p:spPr>
        <p:txBody>
          <a:bodyPr>
            <a:normAutofit/>
          </a:bodyPr>
          <a:lstStyle/>
          <a:p>
            <a:pPr marL="0" indent="0">
              <a:buNone/>
            </a:pPr>
            <a:r>
              <a:rPr lang="en-GB" b="1" dirty="0"/>
              <a:t>Q1.</a:t>
            </a:r>
            <a:endParaRPr lang="en-GB" dirty="0"/>
          </a:p>
          <a:p>
            <a:pPr marL="0" indent="0">
              <a:buNone/>
            </a:pPr>
            <a:r>
              <a:rPr lang="en-GB" dirty="0"/>
              <a:t>(a)     (</a:t>
            </a:r>
            <a:r>
              <a:rPr lang="en-GB" dirty="0" err="1"/>
              <a:t>i</a:t>
            </a:r>
            <a:r>
              <a:rPr lang="en-GB" dirty="0"/>
              <a:t>)      8 ‘chromatids’ each side;</a:t>
            </a:r>
            <a:br>
              <a:rPr lang="en-GB" dirty="0"/>
            </a:br>
            <a:r>
              <a:rPr lang="en-GB" dirty="0"/>
              <a:t>spindle drawn;</a:t>
            </a:r>
          </a:p>
          <a:p>
            <a:pPr marL="0" indent="0" algn="r">
              <a:buNone/>
            </a:pPr>
            <a:r>
              <a:rPr lang="en-GB" b="1" dirty="0"/>
              <a:t>2</a:t>
            </a:r>
            <a:endParaRPr lang="en-GB" dirty="0"/>
          </a:p>
          <a:p>
            <a:pPr marL="0" indent="0">
              <a:buNone/>
            </a:pPr>
            <a:r>
              <a:rPr lang="en-GB" dirty="0"/>
              <a:t>(ii)     4 chromosomes;</a:t>
            </a:r>
            <a:br>
              <a:rPr lang="en-GB" dirty="0"/>
            </a:br>
            <a:r>
              <a:rPr lang="en-GB" dirty="0"/>
              <a:t>1 from each homologous pair;</a:t>
            </a:r>
          </a:p>
          <a:p>
            <a:pPr marL="0" indent="0" algn="r">
              <a:buNone/>
            </a:pPr>
            <a:r>
              <a:rPr lang="en-GB" b="1" dirty="0"/>
              <a:t>2</a:t>
            </a:r>
            <a:endParaRPr lang="en-GB" dirty="0"/>
          </a:p>
          <a:p>
            <a:pPr marL="0" indent="0">
              <a:buNone/>
            </a:pPr>
            <a:r>
              <a:rPr lang="en-GB" dirty="0"/>
              <a:t>(b)     produces haploid cells / chromosome number halved;</a:t>
            </a:r>
            <a:br>
              <a:rPr lang="en-GB" dirty="0"/>
            </a:br>
            <a:r>
              <a:rPr lang="en-GB" dirty="0"/>
              <a:t>fertilisation maintains the diploid / chromosome number (in next generation);</a:t>
            </a:r>
          </a:p>
          <a:p>
            <a:pPr marL="0" indent="0" algn="r">
              <a:buNone/>
            </a:pPr>
            <a:r>
              <a:rPr lang="en-GB" b="1" dirty="0"/>
              <a:t>2</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328304923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6C1FED2-3966-0448-96B7-41EDE3BB9260}"/>
              </a:ext>
            </a:extLst>
          </p:cNvPr>
          <p:cNvSpPr>
            <a:spLocks noGrp="1"/>
          </p:cNvSpPr>
          <p:nvPr>
            <p:ph idx="1"/>
          </p:nvPr>
        </p:nvSpPr>
        <p:spPr>
          <a:xfrm>
            <a:off x="838200" y="427383"/>
            <a:ext cx="10515600" cy="5749580"/>
          </a:xfrm>
        </p:spPr>
        <p:txBody>
          <a:bodyPr>
            <a:normAutofit lnSpcReduction="10000"/>
          </a:bodyPr>
          <a:lstStyle/>
          <a:p>
            <a:pPr marL="0" indent="0">
              <a:buNone/>
            </a:pPr>
            <a:r>
              <a:rPr lang="en-GB" b="1" dirty="0"/>
              <a:t>Q2.</a:t>
            </a:r>
            <a:endParaRPr lang="en-GB" dirty="0"/>
          </a:p>
          <a:p>
            <a:pPr marL="0" indent="0">
              <a:buNone/>
            </a:pPr>
            <a:r>
              <a:rPr lang="en-GB" dirty="0"/>
              <a:t>(a)     replication / duplication / doubling of chromosomes / </a:t>
            </a:r>
            <a:br>
              <a:rPr lang="en-GB" dirty="0"/>
            </a:br>
            <a:r>
              <a:rPr lang="en-GB" dirty="0"/>
              <a:t>replication of DNA / transcription of DNA;</a:t>
            </a:r>
          </a:p>
          <a:p>
            <a:pPr marL="0" indent="0" algn="r">
              <a:buNone/>
            </a:pPr>
            <a:r>
              <a:rPr lang="en-GB" b="1" dirty="0"/>
              <a:t>1</a:t>
            </a:r>
            <a:endParaRPr lang="en-GB" dirty="0"/>
          </a:p>
          <a:p>
            <a:pPr marL="0" indent="0">
              <a:buNone/>
            </a:pPr>
            <a:r>
              <a:rPr lang="en-GB" dirty="0"/>
              <a:t>(b)     (</a:t>
            </a:r>
            <a:r>
              <a:rPr lang="en-GB" dirty="0" err="1"/>
              <a:t>i</a:t>
            </a:r>
            <a:r>
              <a:rPr lang="en-GB" dirty="0"/>
              <a:t>)      cell to show correct number of chromosomes; </a:t>
            </a:r>
            <a:br>
              <a:rPr lang="en-GB" dirty="0"/>
            </a:br>
            <a:r>
              <a:rPr lang="en-GB" dirty="0"/>
              <a:t>correct shape and position of centromere;</a:t>
            </a:r>
          </a:p>
          <a:p>
            <a:pPr marL="0" indent="0" algn="r">
              <a:buNone/>
            </a:pPr>
            <a:r>
              <a:rPr lang="en-GB" b="1" dirty="0"/>
              <a:t>2</a:t>
            </a:r>
            <a:endParaRPr lang="en-GB" dirty="0"/>
          </a:p>
          <a:p>
            <a:pPr marL="0" indent="0">
              <a:buNone/>
            </a:pPr>
            <a:r>
              <a:rPr lang="en-GB" dirty="0"/>
              <a:t>(ii)     as (</a:t>
            </a:r>
            <a:r>
              <a:rPr lang="en-GB" dirty="0" err="1"/>
              <a:t>i</a:t>
            </a:r>
            <a:r>
              <a:rPr lang="en-GB" dirty="0"/>
              <a:t>) except everything halved – </a:t>
            </a:r>
            <a:r>
              <a:rPr lang="en-GB" i="1" dirty="0"/>
              <a:t>Ignore crossing over</a:t>
            </a:r>
            <a:r>
              <a:rPr lang="en-GB" dirty="0"/>
              <a:t>;</a:t>
            </a:r>
            <a:br>
              <a:rPr lang="en-GB" dirty="0"/>
            </a:br>
            <a:r>
              <a:rPr lang="en-GB" dirty="0"/>
              <a:t>(if mitosis and meiosis reversed, allow 1 if otherwise correct)</a:t>
            </a:r>
          </a:p>
          <a:p>
            <a:pPr marL="0" indent="0" algn="r">
              <a:buNone/>
            </a:pPr>
            <a:r>
              <a:rPr lang="en-GB" b="1" dirty="0"/>
              <a:t>2</a:t>
            </a:r>
            <a:endParaRPr lang="en-GB" dirty="0"/>
          </a:p>
          <a:p>
            <a:pPr marL="0" indent="0">
              <a:buNone/>
            </a:pPr>
            <a:r>
              <a:rPr lang="en-GB" dirty="0"/>
              <a:t>(c)     to replace cells;</a:t>
            </a:r>
          </a:p>
          <a:p>
            <a:pPr marL="0" indent="0" algn="r">
              <a:buNone/>
            </a:pPr>
            <a:r>
              <a:rPr lang="en-GB" b="1" dirty="0"/>
              <a:t>1</a:t>
            </a:r>
            <a:endParaRPr lang="en-GB" dirty="0"/>
          </a:p>
          <a:p>
            <a:pPr marL="0" indent="0" algn="r">
              <a:buNone/>
            </a:pPr>
            <a:r>
              <a:rPr lang="en-GB" b="1" dirty="0"/>
              <a:t>[6]</a:t>
            </a:r>
            <a:endParaRPr lang="en-GB" dirty="0"/>
          </a:p>
          <a:p>
            <a:endParaRPr lang="en-US" dirty="0"/>
          </a:p>
        </p:txBody>
      </p:sp>
    </p:spTree>
    <p:extLst>
      <p:ext uri="{BB962C8B-B14F-4D97-AF65-F5344CB8AC3E}">
        <p14:creationId xmlns:p14="http://schemas.microsoft.com/office/powerpoint/2010/main" val="339468428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1A711F8-4C1A-7947-A52A-8D1586BF7A60}"/>
              </a:ext>
            </a:extLst>
          </p:cNvPr>
          <p:cNvSpPr>
            <a:spLocks noGrp="1"/>
          </p:cNvSpPr>
          <p:nvPr>
            <p:ph idx="1"/>
          </p:nvPr>
        </p:nvSpPr>
        <p:spPr>
          <a:xfrm>
            <a:off x="838200" y="377687"/>
            <a:ext cx="10515600" cy="5799276"/>
          </a:xfrm>
        </p:spPr>
        <p:txBody>
          <a:bodyPr>
            <a:normAutofit fontScale="92500" lnSpcReduction="20000"/>
          </a:bodyPr>
          <a:lstStyle/>
          <a:p>
            <a:pPr marL="0" indent="0">
              <a:buNone/>
            </a:pPr>
            <a:r>
              <a:rPr lang="en-GB" b="1" dirty="0"/>
              <a:t>Q3.</a:t>
            </a:r>
            <a:endParaRPr lang="en-GB" dirty="0"/>
          </a:p>
          <a:p>
            <a:pPr marL="0" indent="0">
              <a:buNone/>
            </a:pPr>
            <a:r>
              <a:rPr lang="en-GB" dirty="0"/>
              <a:t>(a)     (</a:t>
            </a:r>
            <a:r>
              <a:rPr lang="en-GB" dirty="0" err="1"/>
              <a:t>i</a:t>
            </a:r>
            <a:r>
              <a:rPr lang="en-GB" dirty="0"/>
              <a:t>)      Centromere;</a:t>
            </a:r>
          </a:p>
          <a:p>
            <a:pPr marL="0" indent="0">
              <a:buNone/>
            </a:pPr>
            <a:r>
              <a:rPr lang="en-GB" i="1" dirty="0"/>
              <a:t>Accept: if phonetically correct </a:t>
            </a:r>
            <a:endParaRPr lang="en-GB" dirty="0"/>
          </a:p>
          <a:p>
            <a:pPr marL="0" indent="0">
              <a:buNone/>
            </a:pPr>
            <a:r>
              <a:rPr lang="en-GB" i="1" dirty="0"/>
              <a:t>Reject: centriole</a:t>
            </a:r>
            <a:endParaRPr lang="en-GB" dirty="0"/>
          </a:p>
          <a:p>
            <a:pPr marL="0" indent="0" algn="r">
              <a:buNone/>
            </a:pPr>
            <a:r>
              <a:rPr lang="en-GB" b="1" dirty="0"/>
              <a:t>1</a:t>
            </a:r>
            <a:endParaRPr lang="en-GB" dirty="0"/>
          </a:p>
          <a:p>
            <a:pPr marL="0" indent="0">
              <a:buNone/>
            </a:pPr>
            <a:r>
              <a:rPr lang="en-GB" dirty="0"/>
              <a:t>(ii)     1.      Holds chromatids together;</a:t>
            </a:r>
          </a:p>
          <a:p>
            <a:pPr marL="0" indent="0">
              <a:buNone/>
            </a:pPr>
            <a:r>
              <a:rPr lang="en-GB" dirty="0"/>
              <a:t>2.      Attaches (chromatids) to spindle;</a:t>
            </a:r>
          </a:p>
          <a:p>
            <a:pPr marL="0" indent="0">
              <a:buNone/>
            </a:pPr>
            <a:r>
              <a:rPr lang="en-GB" dirty="0"/>
              <a:t>3.      (Allows) chromatids to be separated / move to (opposite) poles / (centromere) divides / splits at metaphase / anaphase;</a:t>
            </a:r>
          </a:p>
          <a:p>
            <a:pPr marL="0" indent="0">
              <a:buNone/>
            </a:pPr>
            <a:r>
              <a:rPr lang="en-GB" i="1" dirty="0"/>
              <a:t>3. </a:t>
            </a:r>
            <a:r>
              <a:rPr lang="en-GB" b="1" i="1" dirty="0"/>
              <a:t>Q</a:t>
            </a:r>
            <a:r>
              <a:rPr lang="en-GB" i="1" dirty="0"/>
              <a:t> Neutral: chromosomes or chromatids split / halved / divided</a:t>
            </a:r>
            <a:endParaRPr lang="en-GB" dirty="0"/>
          </a:p>
          <a:p>
            <a:pPr marL="0" indent="0">
              <a:buNone/>
            </a:pPr>
            <a:r>
              <a:rPr lang="en-GB" i="1" dirty="0"/>
              <a:t>3. Reject: reference to homologous chromosomes being separated</a:t>
            </a:r>
            <a:endParaRPr lang="en-GB" dirty="0"/>
          </a:p>
          <a:p>
            <a:pPr marL="0" indent="0">
              <a:buNone/>
            </a:pPr>
            <a:r>
              <a:rPr lang="en-GB" i="1" dirty="0"/>
              <a:t>Accept ‘chromosomes’ instead of ‘chromatids’</a:t>
            </a:r>
            <a:endParaRPr lang="en-GB" dirty="0"/>
          </a:p>
          <a:p>
            <a:pPr marL="0" indent="0">
              <a:buNone/>
            </a:pPr>
            <a:r>
              <a:rPr lang="en-GB" i="1" dirty="0"/>
              <a:t>Ignore incorrect names for </a:t>
            </a:r>
            <a:r>
              <a:rPr lang="en-GB" b="1" i="1" dirty="0"/>
              <a:t>X</a:t>
            </a:r>
            <a:endParaRPr lang="en-GB" dirty="0"/>
          </a:p>
          <a:p>
            <a:pPr marL="0" indent="0" algn="r">
              <a:buNone/>
            </a:pPr>
            <a:r>
              <a:rPr lang="en-GB" b="1" dirty="0"/>
              <a:t>2 max</a:t>
            </a:r>
            <a:endParaRPr lang="en-GB" dirty="0"/>
          </a:p>
          <a:p>
            <a:endParaRPr lang="en-US" dirty="0"/>
          </a:p>
        </p:txBody>
      </p:sp>
    </p:spTree>
    <p:extLst>
      <p:ext uri="{BB962C8B-B14F-4D97-AF65-F5344CB8AC3E}">
        <p14:creationId xmlns:p14="http://schemas.microsoft.com/office/powerpoint/2010/main" val="177917940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47980C-27D0-D749-ABB3-BE2F0AF45763}"/>
              </a:ext>
            </a:extLst>
          </p:cNvPr>
          <p:cNvSpPr>
            <a:spLocks noGrp="1"/>
          </p:cNvSpPr>
          <p:nvPr>
            <p:ph idx="1"/>
          </p:nvPr>
        </p:nvSpPr>
        <p:spPr>
          <a:xfrm>
            <a:off x="838200" y="457200"/>
            <a:ext cx="10515600" cy="5719763"/>
          </a:xfrm>
        </p:spPr>
        <p:txBody>
          <a:bodyPr>
            <a:normAutofit fontScale="62500" lnSpcReduction="20000"/>
          </a:bodyPr>
          <a:lstStyle/>
          <a:p>
            <a:pPr marL="0" indent="0">
              <a:buNone/>
            </a:pPr>
            <a:r>
              <a:rPr lang="en-GB" dirty="0"/>
              <a:t>(iii)    (Homologous chromosomes) carry different alleles;</a:t>
            </a:r>
          </a:p>
          <a:p>
            <a:pPr marL="0" indent="0">
              <a:buNone/>
            </a:pPr>
            <a:r>
              <a:rPr lang="en-GB" i="1" dirty="0"/>
              <a:t>Accept alternative descriptions for ‘alleles’ </a:t>
            </a:r>
            <a:r>
              <a:rPr lang="en-GB" i="1" dirty="0" err="1"/>
              <a:t>eg</a:t>
            </a:r>
            <a:r>
              <a:rPr lang="en-GB" i="1" dirty="0"/>
              <a:t> different forms of a gene / different base sequences</a:t>
            </a:r>
            <a:endParaRPr lang="en-GB" dirty="0"/>
          </a:p>
          <a:p>
            <a:pPr marL="0" indent="0">
              <a:buNone/>
            </a:pPr>
            <a:r>
              <a:rPr lang="en-GB" i="1" dirty="0"/>
              <a:t>Neutral: reference to maternal and paternal chromosomes</a:t>
            </a:r>
            <a:endParaRPr lang="en-GB" dirty="0"/>
          </a:p>
          <a:p>
            <a:pPr marL="0" indent="0" algn="r">
              <a:buNone/>
            </a:pPr>
            <a:r>
              <a:rPr lang="en-GB" b="1" dirty="0"/>
              <a:t>1</a:t>
            </a:r>
            <a:endParaRPr lang="en-GB" dirty="0"/>
          </a:p>
          <a:p>
            <a:pPr marL="0" indent="0">
              <a:buNone/>
            </a:pPr>
            <a:r>
              <a:rPr lang="en-GB" dirty="0"/>
              <a:t>(b)     (</a:t>
            </a:r>
            <a:r>
              <a:rPr lang="en-GB" dirty="0" err="1"/>
              <a:t>i</a:t>
            </a:r>
            <a:r>
              <a:rPr lang="en-GB" dirty="0"/>
              <a:t>)      (In </a:t>
            </a:r>
            <a:r>
              <a:rPr lang="en-GB" b="1" dirty="0"/>
              <a:t>Figure 2</a:t>
            </a:r>
            <a:r>
              <a:rPr lang="en-GB" dirty="0"/>
              <a:t>)</a:t>
            </a:r>
          </a:p>
          <a:p>
            <a:pPr marL="0" indent="0">
              <a:buNone/>
            </a:pPr>
            <a:r>
              <a:rPr lang="en-GB" dirty="0"/>
              <a:t>1.      Chromatids have separated (during anaphase);</a:t>
            </a:r>
          </a:p>
          <a:p>
            <a:pPr marL="0" indent="0">
              <a:buNone/>
            </a:pPr>
            <a:r>
              <a:rPr lang="en-GB" i="1" dirty="0"/>
              <a:t>1. </a:t>
            </a:r>
            <a:r>
              <a:rPr lang="en-GB" b="1" i="1" dirty="0"/>
              <a:t>Q</a:t>
            </a:r>
            <a:r>
              <a:rPr lang="en-GB" i="1" dirty="0"/>
              <a:t> Neutral: split / halved / divided</a:t>
            </a:r>
            <a:endParaRPr lang="en-GB" dirty="0"/>
          </a:p>
          <a:p>
            <a:pPr marL="0" indent="0">
              <a:buNone/>
            </a:pPr>
            <a:r>
              <a:rPr lang="en-GB" i="1" dirty="0"/>
              <a:t>1. Reject: reference to homologous chromosomes</a:t>
            </a:r>
            <a:br>
              <a:rPr lang="en-GB" i="1" dirty="0"/>
            </a:br>
            <a:r>
              <a:rPr lang="en-GB" i="1" dirty="0"/>
              <a:t>being separated</a:t>
            </a:r>
            <a:endParaRPr lang="en-GB" dirty="0"/>
          </a:p>
          <a:p>
            <a:pPr marL="0" indent="0">
              <a:buNone/>
            </a:pPr>
            <a:r>
              <a:rPr lang="en-GB" i="1" dirty="0"/>
              <a:t>or</a:t>
            </a:r>
            <a:endParaRPr lang="en-GB" dirty="0"/>
          </a:p>
          <a:p>
            <a:pPr marL="0" indent="0">
              <a:buNone/>
            </a:pPr>
            <a:r>
              <a:rPr lang="en-GB" dirty="0"/>
              <a:t>2.      Chromatids have not replicated;</a:t>
            </a:r>
          </a:p>
          <a:p>
            <a:pPr marL="0" indent="0">
              <a:buNone/>
            </a:pPr>
            <a:r>
              <a:rPr lang="en-GB" i="1" dirty="0"/>
              <a:t>1. &amp; 2. Accept ‘chromosomes’ instead of ‘chromatids’</a:t>
            </a:r>
            <a:endParaRPr lang="en-GB" dirty="0"/>
          </a:p>
          <a:p>
            <a:pPr marL="0" indent="0">
              <a:buNone/>
            </a:pPr>
            <a:r>
              <a:rPr lang="en-GB" i="1" dirty="0"/>
              <a:t>or</a:t>
            </a:r>
            <a:endParaRPr lang="en-GB" dirty="0"/>
          </a:p>
          <a:p>
            <a:pPr marL="0" indent="0">
              <a:buNone/>
            </a:pPr>
            <a:r>
              <a:rPr lang="en-GB" dirty="0"/>
              <a:t>3.      Chromosomes formed from only one chromatid;</a:t>
            </a:r>
          </a:p>
          <a:p>
            <a:pPr marL="0" indent="0">
              <a:buNone/>
            </a:pPr>
            <a:r>
              <a:rPr lang="en-GB" i="1" dirty="0"/>
              <a:t>Accept converse arguments for </a:t>
            </a:r>
            <a:r>
              <a:rPr lang="en-GB" b="1" i="1" dirty="0"/>
              <a:t>Figure 1</a:t>
            </a:r>
            <a:endParaRPr lang="en-GB" dirty="0"/>
          </a:p>
          <a:p>
            <a:pPr marL="0" indent="0">
              <a:buNone/>
            </a:pPr>
            <a:r>
              <a:rPr lang="en-GB" i="1" dirty="0"/>
              <a:t>Ignore references to the cell not dividing as in the question stem</a:t>
            </a:r>
            <a:endParaRPr lang="en-GB" dirty="0"/>
          </a:p>
          <a:p>
            <a:pPr marL="0" indent="0">
              <a:buNone/>
            </a:pPr>
            <a:r>
              <a:rPr lang="en-GB" i="1" dirty="0"/>
              <a:t>Ignore: named phases</a:t>
            </a:r>
            <a:endParaRPr lang="en-GB" dirty="0"/>
          </a:p>
          <a:p>
            <a:pPr marL="0" indent="0" algn="r">
              <a:buNone/>
            </a:pPr>
            <a:r>
              <a:rPr lang="en-GB" b="1" dirty="0"/>
              <a:t>1 max</a:t>
            </a:r>
            <a:endParaRPr lang="en-GB" dirty="0"/>
          </a:p>
          <a:p>
            <a:endParaRPr lang="en-US" dirty="0"/>
          </a:p>
        </p:txBody>
      </p:sp>
    </p:spTree>
    <p:extLst>
      <p:ext uri="{BB962C8B-B14F-4D97-AF65-F5344CB8AC3E}">
        <p14:creationId xmlns:p14="http://schemas.microsoft.com/office/powerpoint/2010/main" val="28701616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05FD17-DD0C-EA45-9E7B-8A850F7445F5}"/>
              </a:ext>
            </a:extLst>
          </p:cNvPr>
          <p:cNvSpPr>
            <a:spLocks noGrp="1"/>
          </p:cNvSpPr>
          <p:nvPr>
            <p:ph idx="1"/>
          </p:nvPr>
        </p:nvSpPr>
        <p:spPr>
          <a:xfrm>
            <a:off x="838200" y="427383"/>
            <a:ext cx="10515600" cy="5749580"/>
          </a:xfrm>
        </p:spPr>
        <p:txBody>
          <a:bodyPr>
            <a:normAutofit fontScale="85000" lnSpcReduction="10000"/>
          </a:bodyPr>
          <a:lstStyle/>
          <a:p>
            <a:pPr marL="0" indent="0">
              <a:buNone/>
            </a:pPr>
            <a:r>
              <a:rPr lang="en-GB" dirty="0"/>
              <a:t>(ii)     1.      Three chromosomes;</a:t>
            </a:r>
          </a:p>
          <a:p>
            <a:pPr marL="0" indent="0">
              <a:buNone/>
            </a:pPr>
            <a:r>
              <a:rPr lang="en-GB" i="1" dirty="0"/>
              <a:t>Ignore shading</a:t>
            </a:r>
            <a:endParaRPr lang="en-GB" dirty="0"/>
          </a:p>
          <a:p>
            <a:pPr marL="0" indent="0">
              <a:buNone/>
            </a:pPr>
            <a:r>
              <a:rPr lang="en-GB" dirty="0"/>
              <a:t>2.      One from each homologous pair;</a:t>
            </a:r>
          </a:p>
          <a:p>
            <a:pPr marL="0" indent="0">
              <a:buNone/>
            </a:pPr>
            <a:r>
              <a:rPr lang="en-GB" i="1" dirty="0"/>
              <a:t>Only one mark for three chromosomes shown as pairs of chromatids</a:t>
            </a:r>
            <a:endParaRPr lang="en-GB" dirty="0"/>
          </a:p>
          <a:p>
            <a:pPr marL="0" indent="0" algn="r">
              <a:buNone/>
            </a:pPr>
            <a:r>
              <a:rPr lang="en-GB" b="1" dirty="0"/>
              <a:t>2</a:t>
            </a:r>
            <a:endParaRPr lang="en-GB" dirty="0"/>
          </a:p>
          <a:p>
            <a:pPr marL="0" indent="0">
              <a:buNone/>
            </a:pPr>
            <a:r>
              <a:rPr lang="en-GB" dirty="0"/>
              <a:t>(iii)    Crossing over / alleles exchanged between chromosomes or chromatids / chiasmata formation / genetic recombination;</a:t>
            </a:r>
          </a:p>
          <a:p>
            <a:pPr marL="0" indent="0">
              <a:buNone/>
            </a:pPr>
            <a:r>
              <a:rPr lang="en-GB" i="1" dirty="0"/>
              <a:t>Accept: description of crossing over </a:t>
            </a:r>
            <a:r>
              <a:rPr lang="en-GB" i="1" dirty="0" err="1"/>
              <a:t>eg</a:t>
            </a:r>
            <a:r>
              <a:rPr lang="en-GB" i="1" dirty="0"/>
              <a:t> sections of chromatids break and </a:t>
            </a:r>
            <a:r>
              <a:rPr lang="en-GB" i="1" dirty="0" err="1"/>
              <a:t>rejoin</a:t>
            </a:r>
            <a:endParaRPr lang="en-GB" dirty="0"/>
          </a:p>
          <a:p>
            <a:pPr marL="0" indent="0">
              <a:buNone/>
            </a:pPr>
            <a:r>
              <a:rPr lang="en-GB" i="1" dirty="0"/>
              <a:t>Neutral: random fertilisation</a:t>
            </a:r>
            <a:endParaRPr lang="en-GB" dirty="0"/>
          </a:p>
          <a:p>
            <a:pPr marL="0" indent="0">
              <a:buNone/>
            </a:pPr>
            <a:r>
              <a:rPr lang="en-GB" i="1" dirty="0"/>
              <a:t>Reject: reference to sister chromatids</a:t>
            </a:r>
            <a:endParaRPr lang="en-GB" dirty="0"/>
          </a:p>
          <a:p>
            <a:pPr marL="0" indent="0">
              <a:buNone/>
            </a:pPr>
            <a:r>
              <a:rPr lang="en-GB" b="1" i="1" dirty="0"/>
              <a:t>Q</a:t>
            </a:r>
            <a:r>
              <a:rPr lang="en-GB" i="1" dirty="0"/>
              <a:t> Neutral: genes exchanged</a:t>
            </a:r>
            <a:endParaRPr lang="en-GB" dirty="0"/>
          </a:p>
          <a:p>
            <a:pPr marL="0" indent="0">
              <a:buNone/>
            </a:pPr>
            <a:r>
              <a:rPr lang="en-GB" i="1" dirty="0"/>
              <a:t>Neutral: mutation</a:t>
            </a:r>
            <a:endParaRPr lang="en-GB" dirty="0"/>
          </a:p>
          <a:p>
            <a:pPr marL="0" indent="0" algn="r">
              <a:buNone/>
            </a:pPr>
            <a:r>
              <a:rPr lang="en-GB" b="1" dirty="0"/>
              <a:t>1</a:t>
            </a:r>
            <a:endParaRPr lang="en-GB" dirty="0"/>
          </a:p>
          <a:p>
            <a:pPr marL="0" indent="0" algn="r">
              <a:buNone/>
            </a:pPr>
            <a:r>
              <a:rPr lang="en-GB" b="1" dirty="0"/>
              <a:t>[8]</a:t>
            </a:r>
            <a:endParaRPr lang="en-GB" dirty="0"/>
          </a:p>
          <a:p>
            <a:endParaRPr lang="en-US" dirty="0"/>
          </a:p>
        </p:txBody>
      </p:sp>
    </p:spTree>
    <p:extLst>
      <p:ext uri="{BB962C8B-B14F-4D97-AF65-F5344CB8AC3E}">
        <p14:creationId xmlns:p14="http://schemas.microsoft.com/office/powerpoint/2010/main" val="4101742977"/>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889A0C-7A0B-481D-ACF0-CAE428B7B566}"/>
              </a:ext>
            </a:extLst>
          </p:cNvPr>
          <p:cNvSpPr>
            <a:spLocks noGrp="1"/>
          </p:cNvSpPr>
          <p:nvPr>
            <p:ph idx="1"/>
          </p:nvPr>
        </p:nvSpPr>
        <p:spPr/>
        <p:txBody>
          <a:bodyPr/>
          <a:lstStyle/>
          <a:p>
            <a:endParaRPr lang="en-GB"/>
          </a:p>
        </p:txBody>
      </p:sp>
      <p:sp>
        <p:nvSpPr>
          <p:cNvPr id="4" name="Rectangle 3">
            <a:extLst>
              <a:ext uri="{FF2B5EF4-FFF2-40B4-BE49-F238E27FC236}">
                <a16:creationId xmlns:a16="http://schemas.microsoft.com/office/drawing/2014/main" id="{5954BC29-967A-4530-9132-6AAC0B1BAF3F}"/>
              </a:ext>
            </a:extLst>
          </p:cNvPr>
          <p:cNvSpPr/>
          <p:nvPr/>
        </p:nvSpPr>
        <p:spPr>
          <a:xfrm>
            <a:off x="736040" y="176211"/>
            <a:ext cx="9871000" cy="1477328"/>
          </a:xfrm>
          <a:prstGeom prst="rect">
            <a:avLst/>
          </a:prstGeom>
        </p:spPr>
        <p:txBody>
          <a:bodyPr wrap="square">
            <a:spAutoFit/>
          </a:bodyPr>
          <a:lstStyle/>
          <a:p>
            <a:pPr algn="just">
              <a:spcAft>
                <a:spcPts val="0"/>
              </a:spcAft>
            </a:pPr>
            <a:r>
              <a:rPr lang="en-GB" b="1" u="sng" dirty="0">
                <a:latin typeface="Calibri" panose="020F0502020204030204" pitchFamily="34" charset="0"/>
                <a:ea typeface="Times New Roman" panose="02020603050405020304" pitchFamily="18" charset="0"/>
              </a:rPr>
              <a:t>Outcome: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Explain what the cell cycle is and why it does not occur in some cells from multicellular organisms.</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Describe the stages of the cell cycle.</a:t>
            </a:r>
            <a:endParaRPr lang="en-GB" dirty="0">
              <a:latin typeface="Times New Roman" panose="02020603050405020304" pitchFamily="18" charset="0"/>
              <a:ea typeface="Times New Roman" panose="02020603050405020304" pitchFamily="18" charset="0"/>
            </a:endParaRPr>
          </a:p>
          <a:p>
            <a:pPr marL="342900" lvl="0" indent="-342900">
              <a:spcAft>
                <a:spcPts val="0"/>
              </a:spcAft>
              <a:buSzPts val="1000"/>
              <a:buFont typeface="Symbol" panose="05050102010706020507" pitchFamily="18" charset="2"/>
              <a:buChar char=""/>
              <a:tabLst>
                <a:tab pos="457200" algn="l"/>
              </a:tabLst>
            </a:pPr>
            <a:r>
              <a:rPr lang="en-GB" dirty="0">
                <a:latin typeface="Calibri" panose="020F0502020204030204" pitchFamily="34" charset="0"/>
                <a:ea typeface="Times New Roman" panose="02020603050405020304" pitchFamily="18" charset="0"/>
              </a:rPr>
              <a:t>Recognise the stages of the cell cycle: interphase, prophase, metaphase, anaphase and telophase (including cytokinesis).</a:t>
            </a:r>
            <a:endParaRPr lang="en-GB" dirty="0">
              <a:latin typeface="Times New Roman" panose="02020603050405020304" pitchFamily="18" charset="0"/>
              <a:ea typeface="Times New Roman" panose="02020603050405020304" pitchFamily="18" charset="0"/>
            </a:endParaRPr>
          </a:p>
        </p:txBody>
      </p:sp>
      <p:sp>
        <p:nvSpPr>
          <p:cNvPr id="5" name="Rectangle 4">
            <a:extLst>
              <a:ext uri="{FF2B5EF4-FFF2-40B4-BE49-F238E27FC236}">
                <a16:creationId xmlns:a16="http://schemas.microsoft.com/office/drawing/2014/main" id="{9BB3A10D-CF34-4844-9CBB-88C91ABDDF1A}"/>
              </a:ext>
            </a:extLst>
          </p:cNvPr>
          <p:cNvSpPr/>
          <p:nvPr/>
        </p:nvSpPr>
        <p:spPr>
          <a:xfrm>
            <a:off x="736040" y="176211"/>
            <a:ext cx="10617760" cy="147732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GB"/>
          </a:p>
        </p:txBody>
      </p:sp>
    </p:spTree>
    <p:extLst>
      <p:ext uri="{BB962C8B-B14F-4D97-AF65-F5344CB8AC3E}">
        <p14:creationId xmlns:p14="http://schemas.microsoft.com/office/powerpoint/2010/main" val="369995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cell cycle</a:t>
            </a:r>
          </a:p>
        </p:txBody>
      </p:sp>
      <p:sp>
        <p:nvSpPr>
          <p:cNvPr id="4" name="Rectangle 3"/>
          <p:cNvSpPr/>
          <p:nvPr/>
        </p:nvSpPr>
        <p:spPr>
          <a:xfrm>
            <a:off x="2135560" y="1277157"/>
            <a:ext cx="7992888" cy="830997"/>
          </a:xfrm>
          <a:prstGeom prst="rect">
            <a:avLst/>
          </a:prstGeom>
        </p:spPr>
        <p:txBody>
          <a:bodyPr wrap="square">
            <a:spAutoFit/>
          </a:bodyPr>
          <a:lstStyle/>
          <a:p>
            <a:pPr marL="342900" indent="-342900">
              <a:buFont typeface="Arial" panose="020B0604020202020204" pitchFamily="34" charset="0"/>
              <a:buChar char="•"/>
            </a:pPr>
            <a:r>
              <a:rPr lang="en-US" sz="2400" dirty="0">
                <a:solidFill>
                  <a:srgbClr val="7030A0"/>
                </a:solidFill>
              </a:rPr>
              <a:t>The cell cycle is an ordered set of events, leading to cell growth and division.</a:t>
            </a:r>
          </a:p>
        </p:txBody>
      </p:sp>
      <p:grpSp>
        <p:nvGrpSpPr>
          <p:cNvPr id="5" name="Group 4"/>
          <p:cNvGrpSpPr/>
          <p:nvPr/>
        </p:nvGrpSpPr>
        <p:grpSpPr>
          <a:xfrm>
            <a:off x="5915980" y="2497456"/>
            <a:ext cx="684076" cy="576064"/>
            <a:chOff x="5508104" y="1340768"/>
            <a:chExt cx="1008112" cy="936104"/>
          </a:xfrm>
        </p:grpSpPr>
        <p:sp>
          <p:nvSpPr>
            <p:cNvPr id="6" name="Oval 5"/>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Oval 6"/>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8" name="Group 7"/>
          <p:cNvGrpSpPr/>
          <p:nvPr/>
        </p:nvGrpSpPr>
        <p:grpSpPr>
          <a:xfrm>
            <a:off x="5033882" y="4251979"/>
            <a:ext cx="1224136" cy="1094636"/>
            <a:chOff x="5508104" y="1340768"/>
            <a:chExt cx="1008112" cy="936104"/>
          </a:xfrm>
        </p:grpSpPr>
        <p:sp>
          <p:nvSpPr>
            <p:cNvPr id="9" name="Oval 8"/>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7" name="Circular Arrow 16"/>
          <p:cNvSpPr/>
          <p:nvPr/>
        </p:nvSpPr>
        <p:spPr>
          <a:xfrm>
            <a:off x="6502332" y="3281649"/>
            <a:ext cx="2655695" cy="1517829"/>
          </a:xfrm>
          <a:prstGeom prst="circularArrow">
            <a:avLst>
              <a:gd name="adj1" fmla="val 12500"/>
              <a:gd name="adj2" fmla="val 1181609"/>
              <a:gd name="adj3" fmla="val 20457681"/>
              <a:gd name="adj4" fmla="val 16718626"/>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8" name="Circular Arrow 17"/>
          <p:cNvSpPr/>
          <p:nvPr/>
        </p:nvSpPr>
        <p:spPr>
          <a:xfrm rot="3496620">
            <a:off x="7008465" y="3510620"/>
            <a:ext cx="1820458" cy="3125946"/>
          </a:xfrm>
          <a:prstGeom prst="circularArrow">
            <a:avLst>
              <a:gd name="adj1" fmla="val 12500"/>
              <a:gd name="adj2" fmla="val 1181609"/>
              <a:gd name="adj3" fmla="val 20457681"/>
              <a:gd name="adj4" fmla="val 17763440"/>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19" name="Group 18"/>
          <p:cNvGrpSpPr/>
          <p:nvPr/>
        </p:nvGrpSpPr>
        <p:grpSpPr>
          <a:xfrm>
            <a:off x="7271764" y="5212184"/>
            <a:ext cx="877182" cy="864096"/>
            <a:chOff x="5508104" y="1340768"/>
            <a:chExt cx="1008112" cy="936104"/>
          </a:xfrm>
        </p:grpSpPr>
        <p:sp>
          <p:nvSpPr>
            <p:cNvPr id="20" name="Oval 19"/>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2" name="Circular Arrow 21"/>
          <p:cNvSpPr/>
          <p:nvPr/>
        </p:nvSpPr>
        <p:spPr>
          <a:xfrm rot="9571080">
            <a:off x="5847444" y="3979499"/>
            <a:ext cx="2225271" cy="2094532"/>
          </a:xfrm>
          <a:prstGeom prst="circularArrow">
            <a:avLst>
              <a:gd name="adj1" fmla="val 12500"/>
              <a:gd name="adj2" fmla="val 1181609"/>
              <a:gd name="adj3" fmla="val 20457681"/>
              <a:gd name="adj4" fmla="val 16798404"/>
              <a:gd name="adj5" fmla="val 12844"/>
            </a:avLst>
          </a:prstGeom>
          <a:solidFill>
            <a:schemeClr val="accent4">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nvGrpSpPr>
          <p:cNvPr id="23" name="Group 22"/>
          <p:cNvGrpSpPr/>
          <p:nvPr/>
        </p:nvGrpSpPr>
        <p:grpSpPr>
          <a:xfrm>
            <a:off x="3642282" y="1628800"/>
            <a:ext cx="5231472" cy="4786560"/>
            <a:chOff x="389889" y="581758"/>
            <a:chExt cx="4239360" cy="4027947"/>
          </a:xfrm>
        </p:grpSpPr>
        <p:sp>
          <p:nvSpPr>
            <p:cNvPr id="24" name="Circular Arrow 23"/>
            <p:cNvSpPr/>
            <p:nvPr/>
          </p:nvSpPr>
          <p:spPr>
            <a:xfrm rot="16200000">
              <a:off x="2102060" y="2082516"/>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25" name="Circular Arrow 24"/>
            <p:cNvSpPr/>
            <p:nvPr/>
          </p:nvSpPr>
          <p:spPr>
            <a:xfrm rot="10404243" flipH="1">
              <a:off x="389889" y="581758"/>
              <a:ext cx="2476849" cy="2577529"/>
            </a:xfrm>
            <a:prstGeom prst="circularArrow">
              <a:avLst>
                <a:gd name="adj1" fmla="val 12500"/>
                <a:gd name="adj2" fmla="val 759607"/>
                <a:gd name="adj3" fmla="val 20457686"/>
                <a:gd name="adj4" fmla="val 17906592"/>
                <a:gd name="adj5" fmla="val 12606"/>
              </a:avLst>
            </a:prstGeom>
            <a:solidFill>
              <a:schemeClr val="accent2"/>
            </a:solidFill>
            <a:ln>
              <a:solidFill>
                <a:schemeClr val="accent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grpSp>
      <p:sp>
        <p:nvSpPr>
          <p:cNvPr id="26" name="TextBox 25"/>
          <p:cNvSpPr txBox="1"/>
          <p:nvPr/>
        </p:nvSpPr>
        <p:spPr>
          <a:xfrm>
            <a:off x="4684909" y="5722230"/>
            <a:ext cx="2016224" cy="369332"/>
          </a:xfrm>
          <a:prstGeom prst="rect">
            <a:avLst/>
          </a:prstGeom>
          <a:noFill/>
        </p:spPr>
        <p:txBody>
          <a:bodyPr wrap="square" rtlCol="0">
            <a:spAutoFit/>
          </a:bodyPr>
          <a:lstStyle/>
          <a:p>
            <a:r>
              <a:rPr lang="en-GB" dirty="0"/>
              <a:t>Gap Phase 2</a:t>
            </a:r>
          </a:p>
        </p:txBody>
      </p:sp>
      <p:sp>
        <p:nvSpPr>
          <p:cNvPr id="27" name="TextBox 26"/>
          <p:cNvSpPr txBox="1"/>
          <p:nvPr/>
        </p:nvSpPr>
        <p:spPr>
          <a:xfrm>
            <a:off x="8555460" y="5387536"/>
            <a:ext cx="1205132" cy="646331"/>
          </a:xfrm>
          <a:prstGeom prst="rect">
            <a:avLst/>
          </a:prstGeom>
          <a:noFill/>
        </p:spPr>
        <p:txBody>
          <a:bodyPr wrap="square" rtlCol="0">
            <a:spAutoFit/>
          </a:bodyPr>
          <a:lstStyle/>
          <a:p>
            <a:r>
              <a:rPr lang="en-GB" dirty="0"/>
              <a:t>DNA replication</a:t>
            </a:r>
          </a:p>
        </p:txBody>
      </p:sp>
      <p:sp>
        <p:nvSpPr>
          <p:cNvPr id="28" name="TextBox 27"/>
          <p:cNvSpPr txBox="1"/>
          <p:nvPr/>
        </p:nvSpPr>
        <p:spPr>
          <a:xfrm>
            <a:off x="5645950" y="3656379"/>
            <a:ext cx="1728192" cy="523220"/>
          </a:xfrm>
          <a:prstGeom prst="rect">
            <a:avLst/>
          </a:prstGeom>
          <a:noFill/>
        </p:spPr>
        <p:txBody>
          <a:bodyPr wrap="square" rtlCol="0">
            <a:spAutoFit/>
          </a:bodyPr>
          <a:lstStyle/>
          <a:p>
            <a:r>
              <a:rPr lang="en-GB" sz="2800" dirty="0"/>
              <a:t>Mitosis</a:t>
            </a:r>
          </a:p>
        </p:txBody>
      </p:sp>
      <p:sp>
        <p:nvSpPr>
          <p:cNvPr id="29" name="TextBox 28"/>
          <p:cNvSpPr txBox="1"/>
          <p:nvPr/>
        </p:nvSpPr>
        <p:spPr>
          <a:xfrm>
            <a:off x="6947728" y="4559613"/>
            <a:ext cx="1524536" cy="400110"/>
          </a:xfrm>
          <a:prstGeom prst="rect">
            <a:avLst/>
          </a:prstGeom>
          <a:solidFill>
            <a:schemeClr val="accent4">
              <a:lumMod val="40000"/>
              <a:lumOff val="60000"/>
            </a:schemeClr>
          </a:solidFill>
        </p:spPr>
        <p:txBody>
          <a:bodyPr wrap="square" rtlCol="0">
            <a:spAutoFit/>
          </a:bodyPr>
          <a:lstStyle/>
          <a:p>
            <a:r>
              <a:rPr lang="en-GB" sz="2000" b="1" dirty="0"/>
              <a:t>INTERPHASE</a:t>
            </a:r>
          </a:p>
        </p:txBody>
      </p:sp>
      <p:grpSp>
        <p:nvGrpSpPr>
          <p:cNvPr id="30" name="Group 29"/>
          <p:cNvGrpSpPr/>
          <p:nvPr/>
        </p:nvGrpSpPr>
        <p:grpSpPr>
          <a:xfrm>
            <a:off x="8633864" y="4022080"/>
            <a:ext cx="877182" cy="864096"/>
            <a:chOff x="5508104" y="1340768"/>
            <a:chExt cx="1008112" cy="936104"/>
          </a:xfrm>
        </p:grpSpPr>
        <p:sp>
          <p:nvSpPr>
            <p:cNvPr id="31" name="Oval 30"/>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31"/>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3" name="Group 32"/>
          <p:cNvGrpSpPr/>
          <p:nvPr/>
        </p:nvGrpSpPr>
        <p:grpSpPr>
          <a:xfrm>
            <a:off x="7182918" y="3368347"/>
            <a:ext cx="684076" cy="576064"/>
            <a:chOff x="5508104" y="1340768"/>
            <a:chExt cx="1008112" cy="936104"/>
          </a:xfrm>
        </p:grpSpPr>
        <p:sp>
          <p:nvSpPr>
            <p:cNvPr id="34" name="Oval 33"/>
            <p:cNvSpPr/>
            <p:nvPr/>
          </p:nvSpPr>
          <p:spPr>
            <a:xfrm>
              <a:off x="5508104" y="1340768"/>
              <a:ext cx="1008112" cy="936104"/>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p:cNvSpPr/>
            <p:nvPr/>
          </p:nvSpPr>
          <p:spPr>
            <a:xfrm>
              <a:off x="6012160" y="1700808"/>
              <a:ext cx="360040" cy="360040"/>
            </a:xfrm>
            <a:prstGeom prst="ellipse">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7" name="TextBox 36"/>
          <p:cNvSpPr txBox="1"/>
          <p:nvPr/>
        </p:nvSpPr>
        <p:spPr>
          <a:xfrm>
            <a:off x="8112224" y="3096982"/>
            <a:ext cx="2016224" cy="369332"/>
          </a:xfrm>
          <a:prstGeom prst="rect">
            <a:avLst/>
          </a:prstGeom>
          <a:noFill/>
        </p:spPr>
        <p:txBody>
          <a:bodyPr wrap="square" rtlCol="0">
            <a:spAutoFit/>
          </a:bodyPr>
          <a:lstStyle/>
          <a:p>
            <a:r>
              <a:rPr lang="en-GB" dirty="0"/>
              <a:t>Gap Phase 1</a:t>
            </a:r>
          </a:p>
        </p:txBody>
      </p:sp>
      <p:sp>
        <p:nvSpPr>
          <p:cNvPr id="40" name="Circular Arrow 39"/>
          <p:cNvSpPr/>
          <p:nvPr/>
        </p:nvSpPr>
        <p:spPr>
          <a:xfrm rot="13606097">
            <a:off x="8718050" y="1535284"/>
            <a:ext cx="1425214" cy="2522468"/>
          </a:xfrm>
          <a:prstGeom prst="circularArrow">
            <a:avLst>
              <a:gd name="adj1" fmla="val 12500"/>
              <a:gd name="adj2" fmla="val 1181609"/>
              <a:gd name="adj3" fmla="val 20457681"/>
              <a:gd name="adj4" fmla="val 17763440"/>
              <a:gd name="adj5" fmla="val 12844"/>
            </a:avLst>
          </a:prstGeom>
          <a:solidFill>
            <a:schemeClr val="accent3">
              <a:lumMod val="40000"/>
              <a:lumOff val="6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41" name="TextBox 40"/>
          <p:cNvSpPr txBox="1"/>
          <p:nvPr/>
        </p:nvSpPr>
        <p:spPr>
          <a:xfrm>
            <a:off x="8220982" y="1924368"/>
            <a:ext cx="2016224" cy="369332"/>
          </a:xfrm>
          <a:prstGeom prst="rect">
            <a:avLst/>
          </a:prstGeom>
          <a:noFill/>
        </p:spPr>
        <p:txBody>
          <a:bodyPr wrap="square" rtlCol="0">
            <a:spAutoFit/>
          </a:bodyPr>
          <a:lstStyle/>
          <a:p>
            <a:r>
              <a:rPr lang="en-GB" dirty="0"/>
              <a:t>G0: Resting phase</a:t>
            </a:r>
          </a:p>
        </p:txBody>
      </p:sp>
    </p:spTree>
    <p:extLst>
      <p:ext uri="{BB962C8B-B14F-4D97-AF65-F5344CB8AC3E}">
        <p14:creationId xmlns:p14="http://schemas.microsoft.com/office/powerpoint/2010/main" val="3849945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barn(inVertical)">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8"/>
                                        </p:tgtEl>
                                        <p:attrNameLst>
                                          <p:attrName>style.visibility</p:attrName>
                                        </p:attrNameLst>
                                      </p:cBhvr>
                                      <p:to>
                                        <p:strVal val="visible"/>
                                      </p:to>
                                    </p:set>
                                    <p:animEffect transition="in" filter="fade">
                                      <p:cBhvr>
                                        <p:cTn id="17" dur="500"/>
                                        <p:tgtEl>
                                          <p:spTgt spid="28"/>
                                        </p:tgtEl>
                                      </p:cBhvr>
                                    </p:animEffect>
                                  </p:childTnLst>
                                </p:cTn>
                              </p:par>
                              <p:par>
                                <p:cTn id="18" presetID="10" presetClass="entr" presetSubtype="0" fill="hold" nodeType="with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500"/>
                                        <p:tgtEl>
                                          <p:spTgt spid="23"/>
                                        </p:tgtEl>
                                      </p:cBhvr>
                                    </p:animEffect>
                                  </p:childTnLst>
                                </p:cTn>
                              </p:par>
                            </p:childTnLst>
                          </p:cTn>
                        </p:par>
                        <p:par>
                          <p:cTn id="21" fill="hold">
                            <p:stCondLst>
                              <p:cond delay="500"/>
                            </p:stCondLst>
                            <p:childTnLst>
                              <p:par>
                                <p:cTn id="22" presetID="16" presetClass="entr" presetSubtype="21" fill="hold" nodeType="afterEffect">
                                  <p:stCondLst>
                                    <p:cond delay="50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500"/>
                                        <p:tgtEl>
                                          <p:spTgt spid="5"/>
                                        </p:tgtEl>
                                      </p:cBhvr>
                                    </p:animEffect>
                                  </p:childTnLst>
                                </p:cTn>
                              </p:par>
                              <p:par>
                                <p:cTn id="25" presetID="16" presetClass="entr" presetSubtype="21" fill="hold" nodeType="withEffect">
                                  <p:stCondLst>
                                    <p:cond delay="500"/>
                                  </p:stCondLst>
                                  <p:childTnLst>
                                    <p:set>
                                      <p:cBhvr>
                                        <p:cTn id="26" dur="1" fill="hold">
                                          <p:stCondLst>
                                            <p:cond delay="0"/>
                                          </p:stCondLst>
                                        </p:cTn>
                                        <p:tgtEl>
                                          <p:spTgt spid="33"/>
                                        </p:tgtEl>
                                        <p:attrNameLst>
                                          <p:attrName>style.visibility</p:attrName>
                                        </p:attrNameLst>
                                      </p:cBhvr>
                                      <p:to>
                                        <p:strVal val="visible"/>
                                      </p:to>
                                    </p:set>
                                    <p:animEffect transition="in" filter="barn(inVertical)">
                                      <p:cBhvr>
                                        <p:cTn id="27" dur="500"/>
                                        <p:tgtEl>
                                          <p:spTgt spid="33"/>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wipe(left)">
                                      <p:cBhvr>
                                        <p:cTn id="32" dur="500"/>
                                        <p:tgtEl>
                                          <p:spTgt spid="17"/>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37"/>
                                        </p:tgtEl>
                                        <p:attrNameLst>
                                          <p:attrName>style.visibility</p:attrName>
                                        </p:attrNameLst>
                                      </p:cBhvr>
                                      <p:to>
                                        <p:strVal val="visible"/>
                                      </p:to>
                                    </p:set>
                                    <p:animEffect transition="in" filter="wipe(left)">
                                      <p:cBhvr>
                                        <p:cTn id="35" dur="500"/>
                                        <p:tgtEl>
                                          <p:spTgt spid="37"/>
                                        </p:tgtEl>
                                      </p:cBhvr>
                                    </p:animEffect>
                                  </p:childTnLst>
                                </p:cTn>
                              </p:par>
                            </p:childTnLst>
                          </p:cTn>
                        </p:par>
                        <p:par>
                          <p:cTn id="36" fill="hold">
                            <p:stCondLst>
                              <p:cond delay="500"/>
                            </p:stCondLst>
                            <p:childTnLst>
                              <p:par>
                                <p:cTn id="37" presetID="22" presetClass="entr" presetSubtype="8" fill="hold"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2"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wipe(right)">
                                      <p:cBhvr>
                                        <p:cTn id="44" dur="500"/>
                                        <p:tgtEl>
                                          <p:spTgt spid="18"/>
                                        </p:tgtEl>
                                      </p:cBhvr>
                                    </p:animEffect>
                                  </p:childTnLst>
                                </p:cTn>
                              </p:par>
                              <p:par>
                                <p:cTn id="45" presetID="22" presetClass="entr" presetSubtype="2" fill="hold" grpId="0" nodeType="with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wipe(right)">
                                      <p:cBhvr>
                                        <p:cTn id="47" dur="500"/>
                                        <p:tgtEl>
                                          <p:spTgt spid="27"/>
                                        </p:tgtEl>
                                      </p:cBhvr>
                                    </p:animEffect>
                                  </p:childTnLst>
                                </p:cTn>
                              </p:par>
                            </p:childTnLst>
                          </p:cTn>
                        </p:par>
                        <p:par>
                          <p:cTn id="48" fill="hold">
                            <p:stCondLst>
                              <p:cond delay="500"/>
                            </p:stCondLst>
                            <p:childTnLst>
                              <p:par>
                                <p:cTn id="49" presetID="10" presetClass="entr" presetSubtype="0" fill="hold"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2" fill="hold" grpId="0" nodeType="clickEffect">
                                  <p:stCondLst>
                                    <p:cond delay="0"/>
                                  </p:stCondLst>
                                  <p:childTnLst>
                                    <p:set>
                                      <p:cBhvr>
                                        <p:cTn id="55" dur="1" fill="hold">
                                          <p:stCondLst>
                                            <p:cond delay="0"/>
                                          </p:stCondLst>
                                        </p:cTn>
                                        <p:tgtEl>
                                          <p:spTgt spid="22"/>
                                        </p:tgtEl>
                                        <p:attrNameLst>
                                          <p:attrName>style.visibility</p:attrName>
                                        </p:attrNameLst>
                                      </p:cBhvr>
                                      <p:to>
                                        <p:strVal val="visible"/>
                                      </p:to>
                                    </p:set>
                                    <p:animEffect transition="in" filter="wipe(right)">
                                      <p:cBhvr>
                                        <p:cTn id="56" dur="500"/>
                                        <p:tgtEl>
                                          <p:spTgt spid="22"/>
                                        </p:tgtEl>
                                      </p:cBhvr>
                                    </p:animEffect>
                                  </p:childTnLst>
                                </p:cTn>
                              </p:par>
                              <p:par>
                                <p:cTn id="57" presetID="22" presetClass="entr" presetSubtype="2"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Effect transition="in" filter="wipe(right)">
                                      <p:cBhvr>
                                        <p:cTn id="59" dur="500"/>
                                        <p:tgtEl>
                                          <p:spTgt spid="26"/>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9"/>
                                        </p:tgtEl>
                                        <p:attrNameLst>
                                          <p:attrName>style.visibility</p:attrName>
                                        </p:attrNameLst>
                                      </p:cBhvr>
                                      <p:to>
                                        <p:strVal val="visible"/>
                                      </p:to>
                                    </p:set>
                                    <p:animEffect transition="in" filter="barn(inVertical)">
                                      <p:cBhvr>
                                        <p:cTn id="64" dur="500"/>
                                        <p:tgtEl>
                                          <p:spTgt spid="29"/>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40"/>
                                        </p:tgtEl>
                                        <p:attrNameLst>
                                          <p:attrName>style.visibility</p:attrName>
                                        </p:attrNameLst>
                                      </p:cBhvr>
                                      <p:to>
                                        <p:strVal val="visible"/>
                                      </p:to>
                                    </p:set>
                                    <p:animEffect transition="in" filter="wipe(down)">
                                      <p:cBhvr>
                                        <p:cTn id="69" dur="500"/>
                                        <p:tgtEl>
                                          <p:spTgt spid="40"/>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41"/>
                                        </p:tgtEl>
                                        <p:attrNameLst>
                                          <p:attrName>style.visibility</p:attrName>
                                        </p:attrNameLst>
                                      </p:cBhvr>
                                      <p:to>
                                        <p:strVal val="visible"/>
                                      </p:to>
                                    </p:set>
                                    <p:animEffect transition="in" filter="wipe(down)">
                                      <p:cBhvr>
                                        <p:cTn id="72"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7" grpId="0" animBg="1"/>
      <p:bldP spid="18" grpId="0" animBg="1"/>
      <p:bldP spid="22" grpId="0" animBg="1"/>
      <p:bldP spid="26" grpId="0"/>
      <p:bldP spid="27" grpId="0"/>
      <p:bldP spid="28" grpId="0"/>
      <p:bldP spid="29" grpId="0" animBg="1"/>
      <p:bldP spid="37" grpId="0"/>
      <p:bldP spid="40" grpId="0" animBg="1"/>
      <p:bldP spid="41" grpId="0"/>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274638"/>
            <a:ext cx="8229600" cy="850106"/>
          </a:xfrm>
        </p:spPr>
        <p:txBody>
          <a:bodyPr/>
          <a:lstStyle/>
          <a:p>
            <a:r>
              <a:rPr lang="en-GB" u="sng" dirty="0"/>
              <a:t>The cell cycle</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91545" y="2181169"/>
            <a:ext cx="3344943" cy="33377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5447929" y="1196753"/>
            <a:ext cx="4837923" cy="5324535"/>
          </a:xfrm>
          <a:prstGeom prst="rect">
            <a:avLst/>
          </a:prstGeom>
          <a:noFill/>
        </p:spPr>
        <p:txBody>
          <a:bodyPr wrap="square" rtlCol="0">
            <a:spAutoFit/>
          </a:bodyPr>
          <a:lstStyle/>
          <a:p>
            <a:r>
              <a:rPr lang="en-GB" sz="3200" b="1" u="sng" dirty="0">
                <a:solidFill>
                  <a:srgbClr val="7030A0"/>
                </a:solidFill>
              </a:rPr>
              <a:t>Interphase</a:t>
            </a:r>
            <a:r>
              <a:rPr lang="en-GB" sz="3200" dirty="0">
                <a:solidFill>
                  <a:srgbClr val="7030A0"/>
                </a:solidFill>
              </a:rPr>
              <a:t> </a:t>
            </a:r>
            <a:r>
              <a:rPr lang="en-GB" sz="2400" dirty="0"/>
              <a:t>occupies most of the cell cycle. </a:t>
            </a:r>
          </a:p>
          <a:p>
            <a:endParaRPr lang="en-GB" sz="2400" dirty="0"/>
          </a:p>
          <a:p>
            <a:pPr marL="342900" indent="-342900">
              <a:buFont typeface="+mj-lt"/>
              <a:buAutoNum type="arabicPeriod"/>
            </a:pPr>
            <a:r>
              <a:rPr lang="en-GB" sz="2400" u="sng" dirty="0">
                <a:solidFill>
                  <a:srgbClr val="FF0000"/>
                </a:solidFill>
              </a:rPr>
              <a:t>G1 phase</a:t>
            </a:r>
            <a:r>
              <a:rPr lang="en-GB" sz="2400" dirty="0"/>
              <a:t>: synthesis of proteins</a:t>
            </a:r>
          </a:p>
          <a:p>
            <a:pPr marL="342900" indent="-342900">
              <a:buFont typeface="+mj-lt"/>
              <a:buAutoNum type="arabicPeriod"/>
            </a:pPr>
            <a:r>
              <a:rPr lang="en-GB" sz="2400" u="sng" dirty="0">
                <a:solidFill>
                  <a:srgbClr val="FF0000"/>
                </a:solidFill>
              </a:rPr>
              <a:t>S phase</a:t>
            </a:r>
            <a:r>
              <a:rPr lang="en-GB" sz="2400" dirty="0"/>
              <a:t>: DNA is replicated.</a:t>
            </a:r>
          </a:p>
          <a:p>
            <a:pPr marL="342900" indent="-342900">
              <a:buFont typeface="+mj-lt"/>
              <a:buAutoNum type="arabicPeriod"/>
            </a:pPr>
            <a:r>
              <a:rPr lang="en-GB" sz="2400" u="sng" dirty="0">
                <a:solidFill>
                  <a:srgbClr val="FF0000"/>
                </a:solidFill>
              </a:rPr>
              <a:t>G2 phase</a:t>
            </a:r>
            <a:r>
              <a:rPr lang="en-GB" sz="2400" dirty="0"/>
              <a:t>: organelles grow and divide, ATP stores increased.</a:t>
            </a:r>
          </a:p>
          <a:p>
            <a:pPr marL="342900" indent="-342900">
              <a:buFont typeface="+mj-lt"/>
              <a:buAutoNum type="arabicPeriod"/>
            </a:pPr>
            <a:endParaRPr lang="en-GB" sz="2400" dirty="0"/>
          </a:p>
          <a:p>
            <a:r>
              <a:rPr lang="en-GB" sz="3200" b="1" u="sng" dirty="0">
                <a:solidFill>
                  <a:srgbClr val="7030A0"/>
                </a:solidFill>
              </a:rPr>
              <a:t>Nuclear division</a:t>
            </a:r>
          </a:p>
          <a:p>
            <a:pPr marL="285750" indent="-285750">
              <a:buFont typeface="Wingdings" panose="05000000000000000000" pitchFamily="2" charset="2"/>
              <a:buChar char="Ø"/>
            </a:pPr>
            <a:r>
              <a:rPr lang="en-GB" sz="2400" u="sng" dirty="0">
                <a:solidFill>
                  <a:srgbClr val="FF0000"/>
                </a:solidFill>
              </a:rPr>
              <a:t>Mitosis (PMAT)</a:t>
            </a:r>
          </a:p>
          <a:p>
            <a:pPr marL="285750" indent="-285750">
              <a:buFont typeface="Wingdings" panose="05000000000000000000" pitchFamily="2" charset="2"/>
              <a:buChar char="Ø"/>
            </a:pPr>
            <a:endParaRPr lang="en-GB" sz="2400" dirty="0"/>
          </a:p>
          <a:p>
            <a:r>
              <a:rPr lang="en-GB" sz="3200" b="1" u="sng" dirty="0">
                <a:solidFill>
                  <a:srgbClr val="7030A0"/>
                </a:solidFill>
              </a:rPr>
              <a:t>Cell division </a:t>
            </a:r>
          </a:p>
          <a:p>
            <a:pPr marL="285750" indent="-285750">
              <a:buFont typeface="Wingdings" panose="05000000000000000000" pitchFamily="2" charset="2"/>
              <a:buChar char="Ø"/>
            </a:pPr>
            <a:r>
              <a:rPr lang="en-GB" sz="2400" u="sng" dirty="0">
                <a:solidFill>
                  <a:srgbClr val="FF0000"/>
                </a:solidFill>
              </a:rPr>
              <a:t>Cytokinesis</a:t>
            </a:r>
            <a:endParaRPr lang="en-GB" sz="2400" b="1" u="sng" dirty="0">
              <a:solidFill>
                <a:srgbClr val="FF0000"/>
              </a:solidFill>
            </a:endParaRPr>
          </a:p>
        </p:txBody>
      </p:sp>
    </p:spTree>
    <p:extLst>
      <p:ext uri="{BB962C8B-B14F-4D97-AF65-F5344CB8AC3E}">
        <p14:creationId xmlns:p14="http://schemas.microsoft.com/office/powerpoint/2010/main" val="1627746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barn(inVertical)">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animEffect transition="in" filter="barn(inVertical)">
                                      <p:cBhvr>
                                        <p:cTn id="17" dur="500"/>
                                        <p:tgtEl>
                                          <p:spTgt spid="5">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4" end="4"/>
                                            </p:txEl>
                                          </p:spTgt>
                                        </p:tgtEl>
                                        <p:attrNameLst>
                                          <p:attrName>style.visibility</p:attrName>
                                        </p:attrNameLst>
                                      </p:cBhvr>
                                      <p:to>
                                        <p:strVal val="visible"/>
                                      </p:to>
                                    </p:set>
                                    <p:animEffect transition="in" filter="barn(inVertical)">
                                      <p:cBhvr>
                                        <p:cTn id="22" dur="500"/>
                                        <p:tgtEl>
                                          <p:spTgt spid="5">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animEffect transition="in" filter="barn(inVertical)">
                                      <p:cBhvr>
                                        <p:cTn id="27" dur="500"/>
                                        <p:tgtEl>
                                          <p:spTgt spid="5">
                                            <p:txEl>
                                              <p:pRg st="6" end="6"/>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1" fill="hold" nodeType="clickEffect">
                                  <p:stCondLst>
                                    <p:cond delay="0"/>
                                  </p:stCondLst>
                                  <p:childTnLst>
                                    <p:set>
                                      <p:cBhvr>
                                        <p:cTn id="31" dur="1" fill="hold">
                                          <p:stCondLst>
                                            <p:cond delay="0"/>
                                          </p:stCondLst>
                                        </p:cTn>
                                        <p:tgtEl>
                                          <p:spTgt spid="5">
                                            <p:txEl>
                                              <p:pRg st="7" end="7"/>
                                            </p:txEl>
                                          </p:spTgt>
                                        </p:tgtEl>
                                        <p:attrNameLst>
                                          <p:attrName>style.visibility</p:attrName>
                                        </p:attrNameLst>
                                      </p:cBhvr>
                                      <p:to>
                                        <p:strVal val="visible"/>
                                      </p:to>
                                    </p:set>
                                    <p:animEffect transition="in" filter="barn(inVertical)">
                                      <p:cBhvr>
                                        <p:cTn id="32" dur="500"/>
                                        <p:tgtEl>
                                          <p:spTgt spid="5">
                                            <p:txEl>
                                              <p:pRg st="7" end="7"/>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6" presetClass="entr" presetSubtype="21" fill="hold" nodeType="clickEffect">
                                  <p:stCondLst>
                                    <p:cond delay="0"/>
                                  </p:stCondLst>
                                  <p:childTnLst>
                                    <p:set>
                                      <p:cBhvr>
                                        <p:cTn id="36" dur="1" fill="hold">
                                          <p:stCondLst>
                                            <p:cond delay="0"/>
                                          </p:stCondLst>
                                        </p:cTn>
                                        <p:tgtEl>
                                          <p:spTgt spid="5">
                                            <p:txEl>
                                              <p:pRg st="9" end="9"/>
                                            </p:txEl>
                                          </p:spTgt>
                                        </p:tgtEl>
                                        <p:attrNameLst>
                                          <p:attrName>style.visibility</p:attrName>
                                        </p:attrNameLst>
                                      </p:cBhvr>
                                      <p:to>
                                        <p:strVal val="visible"/>
                                      </p:to>
                                    </p:set>
                                    <p:animEffect transition="in" filter="barn(inVertical)">
                                      <p:cBhvr>
                                        <p:cTn id="37" dur="500"/>
                                        <p:tgtEl>
                                          <p:spTgt spid="5">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6" presetClass="entr" presetSubtype="21" fill="hold" nodeType="clickEffect">
                                  <p:stCondLst>
                                    <p:cond delay="0"/>
                                  </p:stCondLst>
                                  <p:childTnLst>
                                    <p:set>
                                      <p:cBhvr>
                                        <p:cTn id="41" dur="1" fill="hold">
                                          <p:stCondLst>
                                            <p:cond delay="0"/>
                                          </p:stCondLst>
                                        </p:cTn>
                                        <p:tgtEl>
                                          <p:spTgt spid="5">
                                            <p:txEl>
                                              <p:pRg st="10" end="10"/>
                                            </p:txEl>
                                          </p:spTgt>
                                        </p:tgtEl>
                                        <p:attrNameLst>
                                          <p:attrName>style.visibility</p:attrName>
                                        </p:attrNameLst>
                                      </p:cBhvr>
                                      <p:to>
                                        <p:strVal val="visible"/>
                                      </p:to>
                                    </p:set>
                                    <p:animEffect transition="in" filter="barn(inVertical)">
                                      <p:cBhvr>
                                        <p:cTn id="42"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81963" name="Picture 11" descr="11_16"/>
          <p:cNvPicPr>
            <a:picLocks noChangeAspect="1" noChangeArrowheads="1"/>
          </p:cNvPicPr>
          <p:nvPr/>
        </p:nvPicPr>
        <p:blipFill>
          <a:blip r:embed="rId3" cstate="print"/>
          <a:srcRect l="6250" t="2499" r="6250"/>
          <a:stretch>
            <a:fillRect/>
          </a:stretch>
        </p:blipFill>
        <p:spPr bwMode="auto">
          <a:xfrm>
            <a:off x="6382072" y="1524795"/>
            <a:ext cx="3962400" cy="3309937"/>
          </a:xfrm>
          <a:prstGeom prst="rect">
            <a:avLst/>
          </a:prstGeom>
          <a:noFill/>
        </p:spPr>
      </p:pic>
      <p:sp>
        <p:nvSpPr>
          <p:cNvPr id="381955" name="Rectangle 3"/>
          <p:cNvSpPr>
            <a:spLocks noGrp="1" noChangeArrowheads="1"/>
          </p:cNvSpPr>
          <p:nvPr>
            <p:ph type="title"/>
          </p:nvPr>
        </p:nvSpPr>
        <p:spPr/>
        <p:txBody>
          <a:bodyPr/>
          <a:lstStyle/>
          <a:p>
            <a:r>
              <a:rPr lang="en-US" u="sng" dirty="0"/>
              <a:t>Checkpoint control system</a:t>
            </a:r>
          </a:p>
        </p:txBody>
      </p:sp>
      <p:sp>
        <p:nvSpPr>
          <p:cNvPr id="381956" name="Rectangle 4" descr="Rectangle: Click to edit Master text styles&#10;Second level&#10;Third level&#10;Fourth level&#10;Fifth level"/>
          <p:cNvSpPr>
            <a:spLocks noGrp="1" noChangeArrowheads="1"/>
          </p:cNvSpPr>
          <p:nvPr>
            <p:ph type="body" idx="1"/>
          </p:nvPr>
        </p:nvSpPr>
        <p:spPr>
          <a:xfrm>
            <a:off x="1775520" y="1371600"/>
            <a:ext cx="5638800" cy="5181600"/>
          </a:xfrm>
        </p:spPr>
        <p:txBody>
          <a:bodyPr/>
          <a:lstStyle/>
          <a:p>
            <a:pPr>
              <a:lnSpc>
                <a:spcPct val="90000"/>
              </a:lnSpc>
              <a:buClrTx/>
            </a:pPr>
            <a:r>
              <a:rPr lang="en-US" dirty="0"/>
              <a:t>3 major checkpoints:</a:t>
            </a:r>
          </a:p>
          <a:p>
            <a:pPr lvl="1">
              <a:lnSpc>
                <a:spcPct val="90000"/>
              </a:lnSpc>
            </a:pPr>
            <a:r>
              <a:rPr lang="en-US" u="sng" dirty="0">
                <a:solidFill>
                  <a:srgbClr val="CC0000"/>
                </a:solidFill>
              </a:rPr>
              <a:t>G</a:t>
            </a:r>
            <a:r>
              <a:rPr lang="en-US" baseline="-25000" dirty="0">
                <a:solidFill>
                  <a:srgbClr val="CC0000"/>
                </a:solidFill>
              </a:rPr>
              <a:t>1</a:t>
            </a:r>
            <a:r>
              <a:rPr lang="en-US" u="sng" dirty="0">
                <a:solidFill>
                  <a:srgbClr val="CC0000"/>
                </a:solidFill>
              </a:rPr>
              <a:t>/S</a:t>
            </a:r>
            <a:endParaRPr lang="en-US" dirty="0">
              <a:solidFill>
                <a:srgbClr val="0F116A"/>
              </a:solidFill>
            </a:endParaRPr>
          </a:p>
          <a:p>
            <a:pPr marL="1085850" lvl="2"/>
            <a:r>
              <a:rPr lang="en-US" dirty="0"/>
              <a:t>can DNA synthesis begin?</a:t>
            </a:r>
          </a:p>
          <a:p>
            <a:pPr lvl="1">
              <a:lnSpc>
                <a:spcPct val="90000"/>
              </a:lnSpc>
            </a:pPr>
            <a:r>
              <a:rPr lang="en-US" u="sng" dirty="0">
                <a:solidFill>
                  <a:srgbClr val="CC0000"/>
                </a:solidFill>
              </a:rPr>
              <a:t>G</a:t>
            </a:r>
            <a:r>
              <a:rPr lang="en-US" baseline="-25000" dirty="0">
                <a:solidFill>
                  <a:srgbClr val="CC0000"/>
                </a:solidFill>
              </a:rPr>
              <a:t>2</a:t>
            </a:r>
            <a:r>
              <a:rPr lang="en-US" u="sng" dirty="0">
                <a:solidFill>
                  <a:srgbClr val="CC0000"/>
                </a:solidFill>
              </a:rPr>
              <a:t>/M</a:t>
            </a:r>
            <a:endParaRPr lang="en-US" baseline="-25000" dirty="0"/>
          </a:p>
          <a:p>
            <a:pPr marL="1085850" lvl="2"/>
            <a:r>
              <a:rPr lang="en-US" dirty="0"/>
              <a:t>has DNA synthesis been </a:t>
            </a:r>
          </a:p>
          <a:p>
            <a:pPr marL="857250" lvl="2" indent="0">
              <a:buNone/>
            </a:pPr>
            <a:r>
              <a:rPr lang="en-US" dirty="0"/>
              <a:t>	   completed correctly?</a:t>
            </a:r>
          </a:p>
          <a:p>
            <a:pPr marL="1085850" lvl="2"/>
            <a:r>
              <a:rPr lang="en-US" dirty="0"/>
              <a:t>commitment to mitosis</a:t>
            </a:r>
          </a:p>
          <a:p>
            <a:pPr lvl="1">
              <a:lnSpc>
                <a:spcPct val="90000"/>
              </a:lnSpc>
            </a:pPr>
            <a:r>
              <a:rPr lang="en-US" u="sng" dirty="0">
                <a:solidFill>
                  <a:srgbClr val="CC0000"/>
                </a:solidFill>
              </a:rPr>
              <a:t>spindle checkpoint</a:t>
            </a:r>
            <a:endParaRPr lang="en-US" dirty="0"/>
          </a:p>
          <a:p>
            <a:pPr marL="1085850" lvl="2"/>
            <a:r>
              <a:rPr lang="en-US" dirty="0"/>
              <a:t>are all chromosomes attached to spindle?</a:t>
            </a:r>
          </a:p>
          <a:p>
            <a:pPr marL="1085850" lvl="2"/>
            <a:r>
              <a:rPr lang="en-US" dirty="0"/>
              <a:t>can sister chromatids separate correctly?</a:t>
            </a:r>
          </a:p>
        </p:txBody>
      </p:sp>
      <p:sp>
        <p:nvSpPr>
          <p:cNvPr id="381964" name="AutoShape 12"/>
          <p:cNvSpPr>
            <a:spLocks noChangeArrowheads="1"/>
          </p:cNvSpPr>
          <p:nvPr/>
        </p:nvSpPr>
        <p:spPr bwMode="auto">
          <a:xfrm>
            <a:off x="7896201" y="4415631"/>
            <a:ext cx="2365375" cy="419100"/>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5" name="AutoShape 13"/>
          <p:cNvSpPr>
            <a:spLocks noChangeArrowheads="1"/>
          </p:cNvSpPr>
          <p:nvPr/>
        </p:nvSpPr>
        <p:spPr bwMode="auto">
          <a:xfrm>
            <a:off x="6456041" y="1412776"/>
            <a:ext cx="1566863" cy="350838"/>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381966" name="AutoShape 14"/>
          <p:cNvSpPr>
            <a:spLocks noChangeArrowheads="1"/>
          </p:cNvSpPr>
          <p:nvPr/>
        </p:nvSpPr>
        <p:spPr bwMode="auto">
          <a:xfrm>
            <a:off x="8472265" y="1412778"/>
            <a:ext cx="1665287" cy="350837"/>
          </a:xfrm>
          <a:prstGeom prst="roundRect">
            <a:avLst>
              <a:gd name="adj" fmla="val 16667"/>
            </a:avLst>
          </a:prstGeom>
          <a:noFill/>
          <a:ln w="38100">
            <a:solidFill>
              <a:srgbClr val="CC0000"/>
            </a:solidFill>
            <a:round/>
            <a:headEnd/>
            <a:tailEnd/>
          </a:ln>
          <a:effectLst/>
        </p:spPr>
        <p:txBody>
          <a:bodyPr wrap="none" anchor="ctr"/>
          <a:lstStyle/>
          <a:p>
            <a:endParaRPr lang="en-GB"/>
          </a:p>
        </p:txBody>
      </p:sp>
      <p:sp>
        <p:nvSpPr>
          <p:cNvPr id="2" name="Rectangle 1"/>
          <p:cNvSpPr/>
          <p:nvPr/>
        </p:nvSpPr>
        <p:spPr>
          <a:xfrm>
            <a:off x="7392145" y="5013176"/>
            <a:ext cx="2591817" cy="1446550"/>
          </a:xfrm>
          <a:prstGeom prst="rect">
            <a:avLst/>
          </a:prstGeom>
          <a:solidFill>
            <a:schemeClr val="accent4">
              <a:lumMod val="40000"/>
              <a:lumOff val="60000"/>
            </a:schemeClr>
          </a:solidFill>
          <a:ln w="38100">
            <a:solidFill>
              <a:schemeClr val="tx1"/>
            </a:solidFill>
          </a:ln>
        </p:spPr>
        <p:txBody>
          <a:bodyPr wrap="square">
            <a:spAutoFit/>
          </a:bodyPr>
          <a:lstStyle/>
          <a:p>
            <a:r>
              <a:rPr lang="en-US" sz="2200" dirty="0"/>
              <a:t>cell cycle controlled by </a:t>
            </a:r>
            <a:r>
              <a:rPr lang="en-US" sz="2200" u="sng" dirty="0">
                <a:solidFill>
                  <a:srgbClr val="CC0000"/>
                </a:solidFill>
              </a:rPr>
              <a:t>STOP</a:t>
            </a:r>
            <a:r>
              <a:rPr lang="en-US" sz="2200" dirty="0"/>
              <a:t> &amp; </a:t>
            </a:r>
            <a:r>
              <a:rPr lang="en-US" sz="2200" u="sng" dirty="0">
                <a:solidFill>
                  <a:srgbClr val="186813"/>
                </a:solidFill>
              </a:rPr>
              <a:t>GO</a:t>
            </a:r>
            <a:r>
              <a:rPr lang="en-US" sz="2200" dirty="0"/>
              <a:t> chemical signals at critical points</a:t>
            </a:r>
          </a:p>
        </p:txBody>
      </p:sp>
    </p:spTree>
    <p:extLst>
      <p:ext uri="{BB962C8B-B14F-4D97-AF65-F5344CB8AC3E}">
        <p14:creationId xmlns:p14="http://schemas.microsoft.com/office/powerpoint/2010/main" val="14668567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381956">
                                            <p:txEl>
                                              <p:pRg st="1" end="1"/>
                                            </p:txEl>
                                          </p:spTgt>
                                        </p:tgtEl>
                                        <p:attrNameLst>
                                          <p:attrName>style.visibility</p:attrName>
                                        </p:attrNameLst>
                                      </p:cBhvr>
                                      <p:to>
                                        <p:strVal val="visible"/>
                                      </p:to>
                                    </p:set>
                                    <p:anim calcmode="lin" valueType="num">
                                      <p:cBhvr additive="base">
                                        <p:cTn id="7" dur="500" fill="hold"/>
                                        <p:tgtEl>
                                          <p:spTgt spid="381956">
                                            <p:txEl>
                                              <p:pRg st="1" end="1"/>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381956">
                                            <p:txEl>
                                              <p:pRg st="1" end="1"/>
                                            </p:txEl>
                                          </p:spTgt>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2" presetClass="entr" presetSubtype="8" fill="hold" grpId="0" nodeType="clickEffect">
                                  <p:stCondLst>
                                    <p:cond delay="0"/>
                                  </p:stCondLst>
                                  <p:childTnLst>
                                    <p:set>
                                      <p:cBhvr>
                                        <p:cTn id="12" dur="1" fill="hold">
                                          <p:stCondLst>
                                            <p:cond delay="0"/>
                                          </p:stCondLst>
                                        </p:cTn>
                                        <p:tgtEl>
                                          <p:spTgt spid="381964"/>
                                        </p:tgtEl>
                                        <p:attrNameLst>
                                          <p:attrName>style.visibility</p:attrName>
                                        </p:attrNameLst>
                                      </p:cBhvr>
                                      <p:to>
                                        <p:strVal val="visible"/>
                                      </p:to>
                                    </p:set>
                                    <p:animEffect transition="in" filter="wipe(left)">
                                      <p:cBhvr>
                                        <p:cTn id="13" dur="500"/>
                                        <p:tgtEl>
                                          <p:spTgt spid="381964"/>
                                        </p:tgtEl>
                                      </p:cBhvr>
                                    </p:animEffect>
                                  </p:childTnLst>
                                </p:cTn>
                              </p:par>
                              <p:par>
                                <p:cTn id="14" presetID="2" presetClass="entr" presetSubtype="8" fill="hold" grpId="0" nodeType="withEffect">
                                  <p:stCondLst>
                                    <p:cond delay="0"/>
                                  </p:stCondLst>
                                  <p:childTnLst>
                                    <p:set>
                                      <p:cBhvr>
                                        <p:cTn id="15" dur="1" fill="hold">
                                          <p:stCondLst>
                                            <p:cond delay="0"/>
                                          </p:stCondLst>
                                        </p:cTn>
                                        <p:tgtEl>
                                          <p:spTgt spid="381956">
                                            <p:txEl>
                                              <p:pRg st="2" end="2"/>
                                            </p:txEl>
                                          </p:spTgt>
                                        </p:tgtEl>
                                        <p:attrNameLst>
                                          <p:attrName>style.visibility</p:attrName>
                                        </p:attrNameLst>
                                      </p:cBhvr>
                                      <p:to>
                                        <p:strVal val="visible"/>
                                      </p:to>
                                    </p:set>
                                    <p:anim calcmode="lin" valueType="num">
                                      <p:cBhvr additive="base">
                                        <p:cTn id="16" dur="500" fill="hold"/>
                                        <p:tgtEl>
                                          <p:spTgt spid="381956">
                                            <p:txEl>
                                              <p:pRg st="2" end="2"/>
                                            </p:txEl>
                                          </p:spTgt>
                                        </p:tgtEl>
                                        <p:attrNameLst>
                                          <p:attrName>ppt_x</p:attrName>
                                        </p:attrNameLst>
                                      </p:cBhvr>
                                      <p:tavLst>
                                        <p:tav tm="0">
                                          <p:val>
                                            <p:strVal val="0-#ppt_w/2"/>
                                          </p:val>
                                        </p:tav>
                                        <p:tav tm="100000">
                                          <p:val>
                                            <p:strVal val="#ppt_x"/>
                                          </p:val>
                                        </p:tav>
                                      </p:tavLst>
                                    </p:anim>
                                    <p:anim calcmode="lin" valueType="num">
                                      <p:cBhvr additive="base">
                                        <p:cTn id="17" dur="500" fill="hold"/>
                                        <p:tgtEl>
                                          <p:spTgt spid="381956">
                                            <p:txEl>
                                              <p:pRg st="2" end="2"/>
                                            </p:txEl>
                                          </p:spTgt>
                                        </p:tgtEl>
                                        <p:attrNameLst>
                                          <p:attrName>ppt_y</p:attrName>
                                        </p:attrNameLst>
                                      </p:cBhvr>
                                      <p:tavLst>
                                        <p:tav tm="0">
                                          <p:val>
                                            <p:strVal val="#ppt_y"/>
                                          </p:val>
                                        </p:tav>
                                        <p:tav tm="100000">
                                          <p:val>
                                            <p:strVal val="#ppt_y"/>
                                          </p:val>
                                        </p:tav>
                                      </p:tavLst>
                                    </p:anim>
                                  </p:childTnLst>
                                </p:cTn>
                              </p:par>
                              <p:par>
                                <p:cTn id="18" presetID="2" presetClass="entr" presetSubtype="8" fill="hold" grpId="0" nodeType="withEffect">
                                  <p:stCondLst>
                                    <p:cond delay="0"/>
                                  </p:stCondLst>
                                  <p:childTnLst>
                                    <p:set>
                                      <p:cBhvr>
                                        <p:cTn id="19" dur="1" fill="hold">
                                          <p:stCondLst>
                                            <p:cond delay="0"/>
                                          </p:stCondLst>
                                        </p:cTn>
                                        <p:tgtEl>
                                          <p:spTgt spid="381956">
                                            <p:txEl>
                                              <p:pRg st="3" end="3"/>
                                            </p:txEl>
                                          </p:spTgt>
                                        </p:tgtEl>
                                        <p:attrNameLst>
                                          <p:attrName>style.visibility</p:attrName>
                                        </p:attrNameLst>
                                      </p:cBhvr>
                                      <p:to>
                                        <p:strVal val="visible"/>
                                      </p:to>
                                    </p:set>
                                    <p:anim calcmode="lin" valueType="num">
                                      <p:cBhvr additive="base">
                                        <p:cTn id="20" dur="500" fill="hold"/>
                                        <p:tgtEl>
                                          <p:spTgt spid="381956">
                                            <p:txEl>
                                              <p:pRg st="3" end="3"/>
                                            </p:txEl>
                                          </p:spTgt>
                                        </p:tgtEl>
                                        <p:attrNameLst>
                                          <p:attrName>ppt_x</p:attrName>
                                        </p:attrNameLst>
                                      </p:cBhvr>
                                      <p:tavLst>
                                        <p:tav tm="0">
                                          <p:val>
                                            <p:strVal val="0-#ppt_w/2"/>
                                          </p:val>
                                        </p:tav>
                                        <p:tav tm="100000">
                                          <p:val>
                                            <p:strVal val="#ppt_x"/>
                                          </p:val>
                                        </p:tav>
                                      </p:tavLst>
                                    </p:anim>
                                    <p:anim calcmode="lin" valueType="num">
                                      <p:cBhvr additive="base">
                                        <p:cTn id="21" dur="500" fill="hold"/>
                                        <p:tgtEl>
                                          <p:spTgt spid="381956">
                                            <p:txEl>
                                              <p:pRg st="3" end="3"/>
                                            </p:txEl>
                                          </p:spTgt>
                                        </p:tgtEl>
                                        <p:attrNameLst>
                                          <p:attrName>ppt_y</p:attrName>
                                        </p:attrNameLst>
                                      </p:cBhvr>
                                      <p:tavLst>
                                        <p:tav tm="0">
                                          <p:val>
                                            <p:strVal val="#ppt_y"/>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9" presetClass="exit" presetSubtype="0" fill="hold" grpId="1" nodeType="clickEffect">
                                  <p:stCondLst>
                                    <p:cond delay="0"/>
                                  </p:stCondLst>
                                  <p:childTnLst>
                                    <p:animEffect transition="out" filter="dissolve">
                                      <p:cBhvr>
                                        <p:cTn id="25" dur="500"/>
                                        <p:tgtEl>
                                          <p:spTgt spid="381964"/>
                                        </p:tgtEl>
                                      </p:cBhvr>
                                    </p:animEffect>
                                    <p:set>
                                      <p:cBhvr>
                                        <p:cTn id="26" dur="1" fill="hold">
                                          <p:stCondLst>
                                            <p:cond delay="499"/>
                                          </p:stCondLst>
                                        </p:cTn>
                                        <p:tgtEl>
                                          <p:spTgt spid="381964"/>
                                        </p:tgtEl>
                                        <p:attrNameLst>
                                          <p:attrName>style.visibility</p:attrName>
                                        </p:attrNameLst>
                                      </p:cBhvr>
                                      <p:to>
                                        <p:strVal val="hidden"/>
                                      </p:to>
                                    </p:set>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381965"/>
                                        </p:tgtEl>
                                        <p:attrNameLst>
                                          <p:attrName>style.visibility</p:attrName>
                                        </p:attrNameLst>
                                      </p:cBhvr>
                                      <p:to>
                                        <p:strVal val="visible"/>
                                      </p:to>
                                    </p:set>
                                    <p:animEffect transition="in" filter="wipe(left)">
                                      <p:cBhvr>
                                        <p:cTn id="30" dur="500"/>
                                        <p:tgtEl>
                                          <p:spTgt spid="381965"/>
                                        </p:tgtEl>
                                      </p:cBhvr>
                                    </p:animEffect>
                                  </p:childTnLst>
                                </p:cTn>
                              </p:par>
                              <p:par>
                                <p:cTn id="31" presetID="2" presetClass="entr" presetSubtype="8" fill="hold" grpId="0" nodeType="withEffect">
                                  <p:stCondLst>
                                    <p:cond delay="0"/>
                                  </p:stCondLst>
                                  <p:childTnLst>
                                    <p:set>
                                      <p:cBhvr>
                                        <p:cTn id="32" dur="1" fill="hold">
                                          <p:stCondLst>
                                            <p:cond delay="0"/>
                                          </p:stCondLst>
                                        </p:cTn>
                                        <p:tgtEl>
                                          <p:spTgt spid="381956">
                                            <p:txEl>
                                              <p:pRg st="4" end="4"/>
                                            </p:txEl>
                                          </p:spTgt>
                                        </p:tgtEl>
                                        <p:attrNameLst>
                                          <p:attrName>style.visibility</p:attrName>
                                        </p:attrNameLst>
                                      </p:cBhvr>
                                      <p:to>
                                        <p:strVal val="visible"/>
                                      </p:to>
                                    </p:set>
                                    <p:anim calcmode="lin" valueType="num">
                                      <p:cBhvr additive="base">
                                        <p:cTn id="33" dur="500" fill="hold"/>
                                        <p:tgtEl>
                                          <p:spTgt spid="381956">
                                            <p:txEl>
                                              <p:pRg st="4" end="4"/>
                                            </p:txEl>
                                          </p:spTgt>
                                        </p:tgtEl>
                                        <p:attrNameLst>
                                          <p:attrName>ppt_x</p:attrName>
                                        </p:attrNameLst>
                                      </p:cBhvr>
                                      <p:tavLst>
                                        <p:tav tm="0">
                                          <p:val>
                                            <p:strVal val="0-#ppt_w/2"/>
                                          </p:val>
                                        </p:tav>
                                        <p:tav tm="100000">
                                          <p:val>
                                            <p:strVal val="#ppt_x"/>
                                          </p:val>
                                        </p:tav>
                                      </p:tavLst>
                                    </p:anim>
                                    <p:anim calcmode="lin" valueType="num">
                                      <p:cBhvr additive="base">
                                        <p:cTn id="34" dur="500" fill="hold"/>
                                        <p:tgtEl>
                                          <p:spTgt spid="381956">
                                            <p:txEl>
                                              <p:pRg st="4" end="4"/>
                                            </p:txEl>
                                          </p:spTgt>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381956">
                                            <p:txEl>
                                              <p:pRg st="5" end="5"/>
                                            </p:txEl>
                                          </p:spTgt>
                                        </p:tgtEl>
                                        <p:attrNameLst>
                                          <p:attrName>style.visibility</p:attrName>
                                        </p:attrNameLst>
                                      </p:cBhvr>
                                      <p:to>
                                        <p:strVal val="visible"/>
                                      </p:to>
                                    </p:set>
                                    <p:anim calcmode="lin" valueType="num">
                                      <p:cBhvr additive="base">
                                        <p:cTn id="37" dur="500" fill="hold"/>
                                        <p:tgtEl>
                                          <p:spTgt spid="381956">
                                            <p:txEl>
                                              <p:pRg st="5" end="5"/>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381956">
                                            <p:txEl>
                                              <p:pRg st="5" end="5"/>
                                            </p:txEl>
                                          </p:spTgt>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381956">
                                            <p:txEl>
                                              <p:pRg st="6" end="6"/>
                                            </p:txEl>
                                          </p:spTgt>
                                        </p:tgtEl>
                                        <p:attrNameLst>
                                          <p:attrName>style.visibility</p:attrName>
                                        </p:attrNameLst>
                                      </p:cBhvr>
                                      <p:to>
                                        <p:strVal val="visible"/>
                                      </p:to>
                                    </p:set>
                                    <p:anim calcmode="lin" valueType="num">
                                      <p:cBhvr additive="base">
                                        <p:cTn id="41" dur="500" fill="hold"/>
                                        <p:tgtEl>
                                          <p:spTgt spid="381956">
                                            <p:txEl>
                                              <p:pRg st="6" end="6"/>
                                            </p:txEl>
                                          </p:spTgt>
                                        </p:tgtEl>
                                        <p:attrNameLst>
                                          <p:attrName>ppt_x</p:attrName>
                                        </p:attrNameLst>
                                      </p:cBhvr>
                                      <p:tavLst>
                                        <p:tav tm="0">
                                          <p:val>
                                            <p:strVal val="0-#ppt_w/2"/>
                                          </p:val>
                                        </p:tav>
                                        <p:tav tm="100000">
                                          <p:val>
                                            <p:strVal val="#ppt_x"/>
                                          </p:val>
                                        </p:tav>
                                      </p:tavLst>
                                    </p:anim>
                                    <p:anim calcmode="lin" valueType="num">
                                      <p:cBhvr additive="base">
                                        <p:cTn id="42" dur="500" fill="hold"/>
                                        <p:tgtEl>
                                          <p:spTgt spid="381956">
                                            <p:txEl>
                                              <p:pRg st="6" end="6"/>
                                            </p:txEl>
                                          </p:spTgt>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381956">
                                            <p:txEl>
                                              <p:pRg st="7" end="7"/>
                                            </p:txEl>
                                          </p:spTgt>
                                        </p:tgtEl>
                                        <p:attrNameLst>
                                          <p:attrName>style.visibility</p:attrName>
                                        </p:attrNameLst>
                                      </p:cBhvr>
                                      <p:to>
                                        <p:strVal val="visible"/>
                                      </p:to>
                                    </p:set>
                                    <p:anim calcmode="lin" valueType="num">
                                      <p:cBhvr additive="base">
                                        <p:cTn id="45" dur="500" fill="hold"/>
                                        <p:tgtEl>
                                          <p:spTgt spid="381956">
                                            <p:txEl>
                                              <p:pRg st="7" end="7"/>
                                            </p:txEl>
                                          </p:spTgt>
                                        </p:tgtEl>
                                        <p:attrNameLst>
                                          <p:attrName>ppt_x</p:attrName>
                                        </p:attrNameLst>
                                      </p:cBhvr>
                                      <p:tavLst>
                                        <p:tav tm="0">
                                          <p:val>
                                            <p:strVal val="0-#ppt_w/2"/>
                                          </p:val>
                                        </p:tav>
                                        <p:tav tm="100000">
                                          <p:val>
                                            <p:strVal val="#ppt_x"/>
                                          </p:val>
                                        </p:tav>
                                      </p:tavLst>
                                    </p:anim>
                                    <p:anim calcmode="lin" valueType="num">
                                      <p:cBhvr additive="base">
                                        <p:cTn id="46" dur="500" fill="hold"/>
                                        <p:tgtEl>
                                          <p:spTgt spid="381956">
                                            <p:txEl>
                                              <p:pRg st="7" end="7"/>
                                            </p:txEl>
                                          </p:spTgt>
                                        </p:tgtEl>
                                        <p:attrNameLst>
                                          <p:attrName>ppt_y</p:attrName>
                                        </p:attrNameLst>
                                      </p:cBhvr>
                                      <p:tavLst>
                                        <p:tav tm="0">
                                          <p:val>
                                            <p:strVal val="#ppt_y"/>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9" presetClass="exit" presetSubtype="0" fill="hold" grpId="1" nodeType="clickEffect">
                                  <p:stCondLst>
                                    <p:cond delay="0"/>
                                  </p:stCondLst>
                                  <p:childTnLst>
                                    <p:animEffect transition="out" filter="dissolve">
                                      <p:cBhvr>
                                        <p:cTn id="50" dur="500"/>
                                        <p:tgtEl>
                                          <p:spTgt spid="381965"/>
                                        </p:tgtEl>
                                      </p:cBhvr>
                                    </p:animEffect>
                                    <p:set>
                                      <p:cBhvr>
                                        <p:cTn id="51" dur="1" fill="hold">
                                          <p:stCondLst>
                                            <p:cond delay="499"/>
                                          </p:stCondLst>
                                        </p:cTn>
                                        <p:tgtEl>
                                          <p:spTgt spid="381965"/>
                                        </p:tgtEl>
                                        <p:attrNameLst>
                                          <p:attrName>style.visibility</p:attrName>
                                        </p:attrNameLst>
                                      </p:cBhvr>
                                      <p:to>
                                        <p:strVal val="hidden"/>
                                      </p:to>
                                    </p:set>
                                  </p:childTnLst>
                                </p:cTn>
                              </p:par>
                            </p:childTnLst>
                          </p:cTn>
                        </p:par>
                        <p:par>
                          <p:cTn id="52" fill="hold">
                            <p:stCondLst>
                              <p:cond delay="500"/>
                            </p:stCondLst>
                            <p:childTnLst>
                              <p:par>
                                <p:cTn id="53" presetID="22" presetClass="entr" presetSubtype="8" fill="hold" grpId="0" nodeType="afterEffect">
                                  <p:stCondLst>
                                    <p:cond delay="0"/>
                                  </p:stCondLst>
                                  <p:childTnLst>
                                    <p:set>
                                      <p:cBhvr>
                                        <p:cTn id="54" dur="1" fill="hold">
                                          <p:stCondLst>
                                            <p:cond delay="0"/>
                                          </p:stCondLst>
                                        </p:cTn>
                                        <p:tgtEl>
                                          <p:spTgt spid="381966"/>
                                        </p:tgtEl>
                                        <p:attrNameLst>
                                          <p:attrName>style.visibility</p:attrName>
                                        </p:attrNameLst>
                                      </p:cBhvr>
                                      <p:to>
                                        <p:strVal val="visible"/>
                                      </p:to>
                                    </p:set>
                                    <p:animEffect transition="in" filter="wipe(left)">
                                      <p:cBhvr>
                                        <p:cTn id="55" dur="500"/>
                                        <p:tgtEl>
                                          <p:spTgt spid="381966"/>
                                        </p:tgtEl>
                                      </p:cBhvr>
                                    </p:animEffect>
                                  </p:childTnLst>
                                </p:cTn>
                              </p:par>
                              <p:par>
                                <p:cTn id="56" presetID="2" presetClass="entr" presetSubtype="8" fill="hold" grpId="0" nodeType="withEffect">
                                  <p:stCondLst>
                                    <p:cond delay="0"/>
                                  </p:stCondLst>
                                  <p:childTnLst>
                                    <p:set>
                                      <p:cBhvr>
                                        <p:cTn id="57" dur="1" fill="hold">
                                          <p:stCondLst>
                                            <p:cond delay="0"/>
                                          </p:stCondLst>
                                        </p:cTn>
                                        <p:tgtEl>
                                          <p:spTgt spid="381956">
                                            <p:txEl>
                                              <p:pRg st="8" end="8"/>
                                            </p:txEl>
                                          </p:spTgt>
                                        </p:tgtEl>
                                        <p:attrNameLst>
                                          <p:attrName>style.visibility</p:attrName>
                                        </p:attrNameLst>
                                      </p:cBhvr>
                                      <p:to>
                                        <p:strVal val="visible"/>
                                      </p:to>
                                    </p:set>
                                    <p:anim calcmode="lin" valueType="num">
                                      <p:cBhvr additive="base">
                                        <p:cTn id="58" dur="500" fill="hold"/>
                                        <p:tgtEl>
                                          <p:spTgt spid="381956">
                                            <p:txEl>
                                              <p:pRg st="8" end="8"/>
                                            </p:txEl>
                                          </p:spTgt>
                                        </p:tgtEl>
                                        <p:attrNameLst>
                                          <p:attrName>ppt_x</p:attrName>
                                        </p:attrNameLst>
                                      </p:cBhvr>
                                      <p:tavLst>
                                        <p:tav tm="0">
                                          <p:val>
                                            <p:strVal val="0-#ppt_w/2"/>
                                          </p:val>
                                        </p:tav>
                                        <p:tav tm="100000">
                                          <p:val>
                                            <p:strVal val="#ppt_x"/>
                                          </p:val>
                                        </p:tav>
                                      </p:tavLst>
                                    </p:anim>
                                    <p:anim calcmode="lin" valueType="num">
                                      <p:cBhvr additive="base">
                                        <p:cTn id="59" dur="500" fill="hold"/>
                                        <p:tgtEl>
                                          <p:spTgt spid="381956">
                                            <p:txEl>
                                              <p:pRg st="8" end="8"/>
                                            </p:txEl>
                                          </p:spTgt>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381956">
                                            <p:txEl>
                                              <p:pRg st="9" end="9"/>
                                            </p:txEl>
                                          </p:spTgt>
                                        </p:tgtEl>
                                        <p:attrNameLst>
                                          <p:attrName>style.visibility</p:attrName>
                                        </p:attrNameLst>
                                      </p:cBhvr>
                                      <p:to>
                                        <p:strVal val="visible"/>
                                      </p:to>
                                    </p:set>
                                    <p:anim calcmode="lin" valueType="num">
                                      <p:cBhvr additive="base">
                                        <p:cTn id="62" dur="500" fill="hold"/>
                                        <p:tgtEl>
                                          <p:spTgt spid="381956">
                                            <p:txEl>
                                              <p:pRg st="9" end="9"/>
                                            </p:txEl>
                                          </p:spTgt>
                                        </p:tgtEl>
                                        <p:attrNameLst>
                                          <p:attrName>ppt_x</p:attrName>
                                        </p:attrNameLst>
                                      </p:cBhvr>
                                      <p:tavLst>
                                        <p:tav tm="0">
                                          <p:val>
                                            <p:strVal val="0-#ppt_w/2"/>
                                          </p:val>
                                        </p:tav>
                                        <p:tav tm="100000">
                                          <p:val>
                                            <p:strVal val="#ppt_x"/>
                                          </p:val>
                                        </p:tav>
                                      </p:tavLst>
                                    </p:anim>
                                    <p:anim calcmode="lin" valueType="num">
                                      <p:cBhvr additive="base">
                                        <p:cTn id="63" dur="500" fill="hold"/>
                                        <p:tgtEl>
                                          <p:spTgt spid="381956">
                                            <p:txEl>
                                              <p:pRg st="9" end="9"/>
                                            </p:txEl>
                                          </p:spTgt>
                                        </p:tgtEl>
                                        <p:attrNameLst>
                                          <p:attrName>ppt_y</p:attrName>
                                        </p:attrNameLst>
                                      </p:cBhvr>
                                      <p:tavLst>
                                        <p:tav tm="0">
                                          <p:val>
                                            <p:strVal val="#ppt_y"/>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16" presetClass="entr" presetSubtype="21" fill="hold" grpId="0" nodeType="clickEffect">
                                  <p:stCondLst>
                                    <p:cond delay="0"/>
                                  </p:stCondLst>
                                  <p:childTnLst>
                                    <p:set>
                                      <p:cBhvr>
                                        <p:cTn id="67" dur="1" fill="hold">
                                          <p:stCondLst>
                                            <p:cond delay="0"/>
                                          </p:stCondLst>
                                        </p:cTn>
                                        <p:tgtEl>
                                          <p:spTgt spid="2"/>
                                        </p:tgtEl>
                                        <p:attrNameLst>
                                          <p:attrName>style.visibility</p:attrName>
                                        </p:attrNameLst>
                                      </p:cBhvr>
                                      <p:to>
                                        <p:strVal val="visible"/>
                                      </p:to>
                                    </p:set>
                                    <p:animEffect transition="in" filter="barn(inVertical)">
                                      <p:cBhvr>
                                        <p:cTn id="6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1956" grpId="0" uiExpand="1" build="p" autoUpdateAnimBg="0"/>
      <p:bldP spid="381964" grpId="0" uiExpand="1" animBg="1"/>
      <p:bldP spid="381964" grpId="1" uiExpand="1" animBg="1"/>
      <p:bldP spid="381965" grpId="0" uiExpand="1" animBg="1"/>
      <p:bldP spid="381965" grpId="1" uiExpand="1" animBg="1"/>
      <p:bldP spid="381966" grpId="0" uiExpand="1" animBg="1"/>
      <p:bldP spid="2"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1"/>
          <p:cNvSpPr>
            <a:spLocks noChangeArrowheads="1"/>
          </p:cNvSpPr>
          <p:nvPr/>
        </p:nvSpPr>
        <p:spPr bwMode="auto">
          <a:xfrm>
            <a:off x="1941553" y="1118930"/>
            <a:ext cx="8280920" cy="5324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fontAlgn="base">
              <a:spcBef>
                <a:spcPct val="0"/>
              </a:spcBef>
              <a:spcAft>
                <a:spcPct val="0"/>
              </a:spcAft>
            </a:pPr>
            <a:r>
              <a:rPr lang="en-US" altLang="en-US" sz="2000" dirty="0">
                <a:latin typeface="Arial" pitchFamily="34" charset="0"/>
                <a:ea typeface="Times New Roman" pitchFamily="18" charset="0"/>
                <a:cs typeface="Arial" pitchFamily="34" charset="0"/>
              </a:rPr>
              <a:t>The number of cells at each stage of mitosis was counted. The results are shown in the table.</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One complete cell cycle takes 24 hours. The number of cells at each stage is proportional to the time spent at that stage. Calculate the length of time spent in metaphase. Show your working.</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Calibri"/>
                <a:ea typeface="Times New Roman" pitchFamily="18" charset="0"/>
                <a:cs typeface="Arial" pitchFamily="34" charset="0"/>
              </a:rPr>
              <a:t> </a:t>
            </a: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US" altLang="en-US" sz="2000" dirty="0">
              <a:latin typeface="Calibri"/>
              <a:cs typeface="Arial" pitchFamily="34" charset="0"/>
            </a:endParaRPr>
          </a:p>
          <a:p>
            <a:pPr eaLnBrk="0" fontAlgn="base" hangingPunct="0">
              <a:spcBef>
                <a:spcPct val="0"/>
              </a:spcBef>
              <a:spcAft>
                <a:spcPct val="0"/>
              </a:spcAft>
            </a:pPr>
            <a:endParaRPr lang="en-GB" altLang="en-US" sz="2000" dirty="0">
              <a:latin typeface="Arial" pitchFamily="34" charset="0"/>
              <a:cs typeface="Arial" pitchFamily="34" charset="0"/>
            </a:endParaRPr>
          </a:p>
          <a:p>
            <a:pPr eaLnBrk="0" fontAlgn="base" hangingPunct="0">
              <a:spcBef>
                <a:spcPct val="0"/>
              </a:spcBef>
              <a:spcAft>
                <a:spcPct val="0"/>
              </a:spcAft>
            </a:pPr>
            <a:r>
              <a:rPr lang="en-US" altLang="en-US" sz="2000" dirty="0">
                <a:latin typeface="Arial" pitchFamily="34" charset="0"/>
                <a:ea typeface="Times New Roman" pitchFamily="18" charset="0"/>
                <a:cs typeface="Arial" pitchFamily="34" charset="0"/>
              </a:rPr>
              <a:t>Answer ........................................................... Hours</a:t>
            </a:r>
            <a:r>
              <a:rPr lang="en-GB" altLang="en-US" sz="2000" dirty="0">
                <a:latin typeface="Arial" pitchFamily="34" charset="0"/>
                <a:cs typeface="Arial" pitchFamily="34" charset="0"/>
              </a:rPr>
              <a:t>		</a:t>
            </a:r>
            <a:r>
              <a:rPr lang="en-US" altLang="en-US" sz="2000" b="1" dirty="0">
                <a:latin typeface="Arial" pitchFamily="34" charset="0"/>
                <a:ea typeface="Times New Roman" pitchFamily="18" charset="0"/>
                <a:cs typeface="Arial" pitchFamily="34" charset="0"/>
              </a:rPr>
              <a:t>(2)</a:t>
            </a:r>
            <a:endParaRPr lang="en-US" altLang="en-US" sz="2000" dirty="0">
              <a:latin typeface="Arial" pitchFamily="34" charset="0"/>
              <a:cs typeface="Arial" pitchFamily="34" charset="0"/>
            </a:endParaRPr>
          </a:p>
        </p:txBody>
      </p:sp>
      <p:sp>
        <p:nvSpPr>
          <p:cNvPr id="2" name="Title 1"/>
          <p:cNvSpPr>
            <a:spLocks noGrp="1"/>
          </p:cNvSpPr>
          <p:nvPr>
            <p:ph type="title"/>
          </p:nvPr>
        </p:nvSpPr>
        <p:spPr>
          <a:xfrm>
            <a:off x="1981200" y="274638"/>
            <a:ext cx="8229600" cy="634082"/>
          </a:xfrm>
        </p:spPr>
        <p:txBody>
          <a:bodyPr>
            <a:normAutofit/>
          </a:bodyPr>
          <a:lstStyle/>
          <a:p>
            <a:r>
              <a:rPr lang="en-GB" sz="3200" u="sng" dirty="0"/>
              <a:t>Exam questions</a:t>
            </a:r>
          </a:p>
        </p:txBody>
      </p:sp>
      <p:graphicFrame>
        <p:nvGraphicFramePr>
          <p:cNvPr id="5" name="Table 4"/>
          <p:cNvGraphicFramePr>
            <a:graphicFrameLocks noGrp="1"/>
          </p:cNvGraphicFramePr>
          <p:nvPr>
            <p:extLst/>
          </p:nvPr>
        </p:nvGraphicFramePr>
        <p:xfrm>
          <a:off x="2063552" y="3266846"/>
          <a:ext cx="3384376" cy="2250384"/>
        </p:xfrm>
        <a:graphic>
          <a:graphicData uri="http://schemas.openxmlformats.org/drawingml/2006/table">
            <a:tbl>
              <a:tblPr>
                <a:tableStyleId>{5C22544A-7EE6-4342-B048-85BDC9FD1C3A}</a:tableStyleId>
              </a:tblPr>
              <a:tblGrid>
                <a:gridCol w="1728192">
                  <a:extLst>
                    <a:ext uri="{9D8B030D-6E8A-4147-A177-3AD203B41FA5}">
                      <a16:colId xmlns:a16="http://schemas.microsoft.com/office/drawing/2014/main" val="20000"/>
                    </a:ext>
                  </a:extLst>
                </a:gridCol>
                <a:gridCol w="1656184">
                  <a:extLst>
                    <a:ext uri="{9D8B030D-6E8A-4147-A177-3AD203B41FA5}">
                      <a16:colId xmlns:a16="http://schemas.microsoft.com/office/drawing/2014/main" val="20001"/>
                    </a:ext>
                  </a:extLst>
                </a:gridCol>
              </a:tblGrid>
              <a:tr h="375064">
                <a:tc>
                  <a:txBody>
                    <a:bodyPr/>
                    <a:lstStyle/>
                    <a:p>
                      <a:pPr algn="ctr">
                        <a:lnSpc>
                          <a:spcPct val="107000"/>
                        </a:lnSpc>
                        <a:spcBef>
                          <a:spcPts val="600"/>
                        </a:spcBef>
                        <a:spcAft>
                          <a:spcPts val="600"/>
                        </a:spcAft>
                      </a:pPr>
                      <a:r>
                        <a:rPr lang="en-US" sz="2000" dirty="0">
                          <a:effectLst/>
                        </a:rPr>
                        <a:t>Stage of mitosis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a:lnSpc>
                          <a:spcPct val="107000"/>
                        </a:lnSpc>
                        <a:spcBef>
                          <a:spcPts val="600"/>
                        </a:spcBef>
                        <a:spcAft>
                          <a:spcPts val="600"/>
                        </a:spcAft>
                      </a:pPr>
                      <a:r>
                        <a:rPr lang="en-US" sz="2000" dirty="0">
                          <a:effectLst/>
                        </a:rPr>
                        <a:t>Number of cells</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extLst>
                  <a:ext uri="{0D108BD9-81ED-4DB2-BD59-A6C34878D82A}">
                    <a16:rowId xmlns:a16="http://schemas.microsoft.com/office/drawing/2014/main" val="10000"/>
                  </a:ext>
                </a:extLst>
              </a:tr>
              <a:tr h="375064">
                <a:tc>
                  <a:txBody>
                    <a:bodyPr/>
                    <a:lstStyle/>
                    <a:p>
                      <a:pPr algn="ctr">
                        <a:lnSpc>
                          <a:spcPct val="107000"/>
                        </a:lnSpc>
                        <a:spcBef>
                          <a:spcPts val="600"/>
                        </a:spcBef>
                        <a:spcAft>
                          <a:spcPts val="600"/>
                        </a:spcAft>
                      </a:pPr>
                      <a:r>
                        <a:rPr lang="en-US" sz="2000" dirty="0">
                          <a:effectLst/>
                        </a:rPr>
                        <a:t>Interphase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123</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75064">
                <a:tc>
                  <a:txBody>
                    <a:bodyPr/>
                    <a:lstStyle/>
                    <a:p>
                      <a:pPr algn="ctr">
                        <a:lnSpc>
                          <a:spcPct val="107000"/>
                        </a:lnSpc>
                        <a:spcBef>
                          <a:spcPts val="600"/>
                        </a:spcBef>
                        <a:spcAft>
                          <a:spcPts val="600"/>
                        </a:spcAft>
                      </a:pPr>
                      <a:r>
                        <a:rPr lang="en-US" sz="2000">
                          <a:effectLst/>
                        </a:rPr>
                        <a:t>Prophase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32</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75064">
                <a:tc>
                  <a:txBody>
                    <a:bodyPr/>
                    <a:lstStyle/>
                    <a:p>
                      <a:pPr algn="ctr">
                        <a:lnSpc>
                          <a:spcPct val="107000"/>
                        </a:lnSpc>
                        <a:spcBef>
                          <a:spcPts val="600"/>
                        </a:spcBef>
                        <a:spcAft>
                          <a:spcPts val="600"/>
                        </a:spcAft>
                      </a:pPr>
                      <a:r>
                        <a:rPr lang="en-US" sz="2000" dirty="0">
                          <a:effectLst/>
                        </a:rPr>
                        <a:t>Metaphase</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12</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375064">
                <a:tc>
                  <a:txBody>
                    <a:bodyPr/>
                    <a:lstStyle/>
                    <a:p>
                      <a:pPr algn="ctr">
                        <a:lnSpc>
                          <a:spcPct val="107000"/>
                        </a:lnSpc>
                        <a:spcBef>
                          <a:spcPts val="600"/>
                        </a:spcBef>
                        <a:spcAft>
                          <a:spcPts val="600"/>
                        </a:spcAft>
                      </a:pPr>
                      <a:r>
                        <a:rPr lang="en-US" sz="2000">
                          <a:effectLst/>
                        </a:rPr>
                        <a:t>Anaphase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a:effectLst/>
                        </a:rPr>
                        <a:t>6</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375064">
                <a:tc>
                  <a:txBody>
                    <a:bodyPr/>
                    <a:lstStyle/>
                    <a:p>
                      <a:pPr algn="ctr">
                        <a:lnSpc>
                          <a:spcPct val="107000"/>
                        </a:lnSpc>
                        <a:spcBef>
                          <a:spcPts val="600"/>
                        </a:spcBef>
                        <a:spcAft>
                          <a:spcPts val="600"/>
                        </a:spcAft>
                      </a:pPr>
                      <a:r>
                        <a:rPr lang="en-US" sz="2000">
                          <a:effectLst/>
                        </a:rPr>
                        <a:t>Telophase</a:t>
                      </a:r>
                      <a:endParaRPr lang="en-GB" sz="200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lnSpc>
                          <a:spcPct val="107000"/>
                        </a:lnSpc>
                        <a:spcBef>
                          <a:spcPts val="600"/>
                        </a:spcBef>
                        <a:spcAft>
                          <a:spcPts val="600"/>
                        </a:spcAft>
                      </a:pPr>
                      <a:r>
                        <a:rPr lang="en-US" sz="2000" dirty="0">
                          <a:effectLst/>
                        </a:rPr>
                        <a:t>27</a:t>
                      </a:r>
                      <a:endParaRPr lang="en-GB" sz="2000" dirty="0">
                        <a:effectLst/>
                        <a:latin typeface="Calibri"/>
                        <a:ea typeface="Times New Roman"/>
                        <a:cs typeface="Times New Roman"/>
                      </a:endParaRPr>
                    </a:p>
                  </a:txBody>
                  <a:tcPr marL="0" marR="0" marT="0" marB="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8" name="TextBox 7"/>
          <p:cNvSpPr txBox="1"/>
          <p:nvPr/>
        </p:nvSpPr>
        <p:spPr>
          <a:xfrm>
            <a:off x="5569927" y="3848293"/>
            <a:ext cx="3240359" cy="707886"/>
          </a:xfrm>
          <a:prstGeom prst="rect">
            <a:avLst/>
          </a:prstGeom>
          <a:noFill/>
        </p:spPr>
        <p:txBody>
          <a:bodyPr wrap="square" rtlCol="0">
            <a:spAutoFit/>
          </a:bodyPr>
          <a:lstStyle/>
          <a:p>
            <a:r>
              <a:rPr lang="en-GB" sz="2000" u="sng" dirty="0"/>
              <a:t>Number of cells in that stage</a:t>
            </a:r>
          </a:p>
          <a:p>
            <a:pPr algn="ctr"/>
            <a:r>
              <a:rPr lang="en-GB" sz="2000" dirty="0"/>
              <a:t>Total Number of Cells</a:t>
            </a:r>
          </a:p>
        </p:txBody>
      </p:sp>
      <p:sp>
        <p:nvSpPr>
          <p:cNvPr id="9" name="Freeform 8"/>
          <p:cNvSpPr/>
          <p:nvPr/>
        </p:nvSpPr>
        <p:spPr>
          <a:xfrm>
            <a:off x="5591944" y="3867410"/>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9"/>
          <p:cNvSpPr/>
          <p:nvPr/>
        </p:nvSpPr>
        <p:spPr>
          <a:xfrm flipH="1">
            <a:off x="8581206" y="3873243"/>
            <a:ext cx="201880" cy="688769"/>
          </a:xfrm>
          <a:custGeom>
            <a:avLst/>
            <a:gdLst>
              <a:gd name="connsiteX0" fmla="*/ 71252 w 201880"/>
              <a:gd name="connsiteY0" fmla="*/ 0 h 688769"/>
              <a:gd name="connsiteX1" fmla="*/ 11875 w 201880"/>
              <a:gd name="connsiteY1" fmla="*/ 130629 h 688769"/>
              <a:gd name="connsiteX2" fmla="*/ 0 w 201880"/>
              <a:gd name="connsiteY2" fmla="*/ 166255 h 688769"/>
              <a:gd name="connsiteX3" fmla="*/ 11875 w 201880"/>
              <a:gd name="connsiteY3" fmla="*/ 439387 h 688769"/>
              <a:gd name="connsiteX4" fmla="*/ 35626 w 201880"/>
              <a:gd name="connsiteY4" fmla="*/ 510639 h 688769"/>
              <a:gd name="connsiteX5" fmla="*/ 71252 w 201880"/>
              <a:gd name="connsiteY5" fmla="*/ 546265 h 688769"/>
              <a:gd name="connsiteX6" fmla="*/ 118753 w 201880"/>
              <a:gd name="connsiteY6" fmla="*/ 617517 h 688769"/>
              <a:gd name="connsiteX7" fmla="*/ 166254 w 201880"/>
              <a:gd name="connsiteY7" fmla="*/ 665018 h 688769"/>
              <a:gd name="connsiteX8" fmla="*/ 201880 w 201880"/>
              <a:gd name="connsiteY8" fmla="*/ 688769 h 68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01880" h="688769">
                <a:moveTo>
                  <a:pt x="71252" y="0"/>
                </a:moveTo>
                <a:cubicBezTo>
                  <a:pt x="22746" y="80843"/>
                  <a:pt x="42924" y="37482"/>
                  <a:pt x="11875" y="130629"/>
                </a:cubicBezTo>
                <a:lnTo>
                  <a:pt x="0" y="166255"/>
                </a:lnTo>
                <a:cubicBezTo>
                  <a:pt x="3958" y="257299"/>
                  <a:pt x="2498" y="348741"/>
                  <a:pt x="11875" y="439387"/>
                </a:cubicBezTo>
                <a:cubicBezTo>
                  <a:pt x="14451" y="464290"/>
                  <a:pt x="17923" y="492936"/>
                  <a:pt x="35626" y="510639"/>
                </a:cubicBezTo>
                <a:lnTo>
                  <a:pt x="71252" y="546265"/>
                </a:lnTo>
                <a:cubicBezTo>
                  <a:pt x="99488" y="630975"/>
                  <a:pt x="59450" y="528562"/>
                  <a:pt x="118753" y="617517"/>
                </a:cubicBezTo>
                <a:cubicBezTo>
                  <a:pt x="154944" y="671804"/>
                  <a:pt x="98395" y="642399"/>
                  <a:pt x="166254" y="665018"/>
                </a:cubicBezTo>
                <a:lnTo>
                  <a:pt x="201880" y="688769"/>
                </a:lnTo>
              </a:path>
            </a:pathLst>
          </a:cu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TextBox 10"/>
          <p:cNvSpPr txBox="1"/>
          <p:nvPr/>
        </p:nvSpPr>
        <p:spPr>
          <a:xfrm>
            <a:off x="8853029" y="3926744"/>
            <a:ext cx="1431033" cy="369332"/>
          </a:xfrm>
          <a:prstGeom prst="rect">
            <a:avLst/>
          </a:prstGeom>
          <a:noFill/>
        </p:spPr>
        <p:txBody>
          <a:bodyPr wrap="none" rtlCol="0">
            <a:spAutoFit/>
          </a:bodyPr>
          <a:lstStyle/>
          <a:p>
            <a:r>
              <a:rPr lang="en-GB" dirty="0"/>
              <a:t>X n</a:t>
            </a:r>
            <a:r>
              <a:rPr lang="en-GB" u="sng" baseline="30000" dirty="0"/>
              <a:t>o</a:t>
            </a:r>
            <a:r>
              <a:rPr lang="en-GB" dirty="0"/>
              <a:t> of hours</a:t>
            </a:r>
          </a:p>
        </p:txBody>
      </p:sp>
      <p:sp>
        <p:nvSpPr>
          <p:cNvPr id="3" name="TextBox 2">
            <a:extLst>
              <a:ext uri="{FF2B5EF4-FFF2-40B4-BE49-F238E27FC236}">
                <a16:creationId xmlns:a16="http://schemas.microsoft.com/office/drawing/2014/main" id="{BA9865D0-2C9C-4B9A-B40F-06B358D3C807}"/>
              </a:ext>
            </a:extLst>
          </p:cNvPr>
          <p:cNvSpPr txBox="1"/>
          <p:nvPr/>
        </p:nvSpPr>
        <p:spPr>
          <a:xfrm>
            <a:off x="5911702" y="4869712"/>
            <a:ext cx="3240359" cy="923330"/>
          </a:xfrm>
          <a:prstGeom prst="rect">
            <a:avLst/>
          </a:prstGeom>
          <a:noFill/>
        </p:spPr>
        <p:txBody>
          <a:bodyPr wrap="square" rtlCol="0">
            <a:spAutoFit/>
          </a:bodyPr>
          <a:lstStyle/>
          <a:p>
            <a:r>
              <a:rPr lang="en-GB" dirty="0">
                <a:solidFill>
                  <a:srgbClr val="7030A0"/>
                </a:solidFill>
              </a:rPr>
              <a:t>123+32+12+6+27 = 200 cells</a:t>
            </a:r>
          </a:p>
          <a:p>
            <a:r>
              <a:rPr lang="en-GB" dirty="0">
                <a:solidFill>
                  <a:srgbClr val="7030A0"/>
                </a:solidFill>
              </a:rPr>
              <a:t>12/200= 0.06</a:t>
            </a:r>
          </a:p>
          <a:p>
            <a:r>
              <a:rPr lang="en-GB" dirty="0">
                <a:solidFill>
                  <a:srgbClr val="7030A0"/>
                </a:solidFill>
              </a:rPr>
              <a:t>0.06 x 24 = 1.44 hours</a:t>
            </a:r>
          </a:p>
        </p:txBody>
      </p:sp>
    </p:spTree>
    <p:extLst>
      <p:ext uri="{BB962C8B-B14F-4D97-AF65-F5344CB8AC3E}">
        <p14:creationId xmlns:p14="http://schemas.microsoft.com/office/powerpoint/2010/main" val="1453361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barn(inVertical)">
                                      <p:cBhvr>
                                        <p:cTn id="10" dur="500"/>
                                        <p:tgtEl>
                                          <p:spTgt spid="9"/>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par>
                                <p:cTn id="14" presetID="16" presetClass="entr" presetSubtype="21" fill="hold" grpId="0" nodeType="with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Vertical)">
                                      <p:cBhvr>
                                        <p:cTn id="16" dur="500"/>
                                        <p:tgtEl>
                                          <p:spTgt spid="11"/>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animBg="1"/>
      <p:bldP spid="10" grpId="0" animBg="1"/>
      <p:bldP spid="11"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93B2-26D9-4ABF-B213-71A42B5112F4}"/>
              </a:ext>
            </a:extLst>
          </p:cNvPr>
          <p:cNvSpPr>
            <a:spLocks noGrp="1"/>
          </p:cNvSpPr>
          <p:nvPr>
            <p:ph type="title"/>
          </p:nvPr>
        </p:nvSpPr>
        <p:spPr>
          <a:xfrm>
            <a:off x="838200" y="365125"/>
            <a:ext cx="10515600" cy="507711"/>
          </a:xfrm>
        </p:spPr>
        <p:txBody>
          <a:bodyPr>
            <a:normAutofit fontScale="90000"/>
          </a:bodyPr>
          <a:lstStyle/>
          <a:p>
            <a:r>
              <a:rPr lang="en-GB" dirty="0"/>
              <a:t>Cancer </a:t>
            </a:r>
          </a:p>
        </p:txBody>
      </p:sp>
      <p:pic>
        <p:nvPicPr>
          <p:cNvPr id="4" name="Picture 3">
            <a:extLst>
              <a:ext uri="{FF2B5EF4-FFF2-40B4-BE49-F238E27FC236}">
                <a16:creationId xmlns:a16="http://schemas.microsoft.com/office/drawing/2014/main" id="{5730BF36-6189-40EF-8774-24B57B833E6B}"/>
              </a:ext>
            </a:extLst>
          </p:cNvPr>
          <p:cNvPicPr>
            <a:picLocks noChangeAspect="1"/>
          </p:cNvPicPr>
          <p:nvPr/>
        </p:nvPicPr>
        <p:blipFill>
          <a:blip r:embed="rId2"/>
          <a:stretch>
            <a:fillRect/>
          </a:stretch>
        </p:blipFill>
        <p:spPr>
          <a:xfrm>
            <a:off x="838200" y="1237831"/>
            <a:ext cx="10037618" cy="2224144"/>
          </a:xfrm>
          <a:prstGeom prst="rect">
            <a:avLst/>
          </a:prstGeom>
        </p:spPr>
      </p:pic>
    </p:spTree>
    <p:extLst>
      <p:ext uri="{BB962C8B-B14F-4D97-AF65-F5344CB8AC3E}">
        <p14:creationId xmlns:p14="http://schemas.microsoft.com/office/powerpoint/2010/main" val="842809166"/>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981200" y="274638"/>
            <a:ext cx="8229600" cy="1143000"/>
          </a:xfrm>
        </p:spPr>
        <p:txBody>
          <a:bodyPr/>
          <a:lstStyle/>
          <a:p>
            <a:r>
              <a:rPr lang="en-GB" b="1" u="sng" dirty="0"/>
              <a:t>Cancer</a:t>
            </a:r>
          </a:p>
        </p:txBody>
      </p:sp>
      <p:sp>
        <p:nvSpPr>
          <p:cNvPr id="5" name="Content Placeholder 2"/>
          <p:cNvSpPr>
            <a:spLocks noGrp="1"/>
          </p:cNvSpPr>
          <p:nvPr>
            <p:ph idx="1"/>
          </p:nvPr>
        </p:nvSpPr>
        <p:spPr>
          <a:xfrm>
            <a:off x="1981200" y="1340769"/>
            <a:ext cx="8229600" cy="4525963"/>
          </a:xfrm>
        </p:spPr>
        <p:txBody>
          <a:bodyPr>
            <a:normAutofit/>
          </a:bodyPr>
          <a:lstStyle/>
          <a:p>
            <a:r>
              <a:rPr lang="en-GB" sz="2400" dirty="0"/>
              <a:t>Cancer is essentially the incorrect replication of DNA. It is the result of damage to the genes that control cell mitosis and the cell cycle.</a:t>
            </a:r>
          </a:p>
          <a:p>
            <a:r>
              <a:rPr lang="en-GB" sz="2400" dirty="0"/>
              <a:t>Results in uncontrolled cell growth, developing a tumour.</a:t>
            </a:r>
          </a:p>
        </p:txBody>
      </p:sp>
      <p:pic>
        <p:nvPicPr>
          <p:cNvPr id="7" name="Picture 2" descr="http://www.macmillan.org.uk/Images/Cancerinfo/Longdescriptions/Aboutcancer/Forming-a-tumour_2011_larg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9866" y="3174684"/>
            <a:ext cx="6423670" cy="292063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12718810-EED3-4F09-8786-ABBF08E4C871}"/>
              </a:ext>
            </a:extLst>
          </p:cNvPr>
          <p:cNvSpPr/>
          <p:nvPr/>
        </p:nvSpPr>
        <p:spPr>
          <a:xfrm>
            <a:off x="7287490" y="3174684"/>
            <a:ext cx="3796145" cy="2540888"/>
          </a:xfrm>
          <a:prstGeom prst="rect">
            <a:avLst/>
          </a:prstGeom>
        </p:spPr>
        <p:txBody>
          <a:bodyPr wrap="square">
            <a:spAutoFit/>
          </a:bodyPr>
          <a:lstStyle/>
          <a:p>
            <a:pPr>
              <a:lnSpc>
                <a:spcPct val="150000"/>
              </a:lnSpc>
              <a:spcAft>
                <a:spcPts val="0"/>
              </a:spcAft>
            </a:pPr>
            <a:r>
              <a:rPr lang="en-GB" b="1" dirty="0">
                <a:latin typeface="Calibri" panose="020F0502020204030204" pitchFamily="34" charset="0"/>
                <a:ea typeface="Times New Roman" panose="02020603050405020304" pitchFamily="18" charset="0"/>
              </a:rPr>
              <a:t>Why are tumours damaging to the body?</a:t>
            </a:r>
          </a:p>
          <a:p>
            <a:pPr>
              <a:lnSpc>
                <a:spcPct val="150000"/>
              </a:lnSpc>
              <a:spcAft>
                <a:spcPts val="0"/>
              </a:spcAft>
            </a:pPr>
            <a:r>
              <a:rPr lang="en-US" dirty="0"/>
              <a:t>may damage organ concerned;</a:t>
            </a:r>
            <a:br>
              <a:rPr lang="en-US" dirty="0"/>
            </a:br>
            <a:r>
              <a:rPr lang="en-US" dirty="0"/>
              <a:t>may cause blockages / obstructions;</a:t>
            </a:r>
            <a:br>
              <a:rPr lang="en-US" dirty="0"/>
            </a:br>
            <a:r>
              <a:rPr lang="en-US" dirty="0"/>
              <a:t>may damage / exert pressure on other organs;</a:t>
            </a:r>
            <a:endParaRPr lang="en-GB" dirty="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2089418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barn(inVertical)">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barn(inVertical)">
                                      <p:cBhvr>
                                        <p:cTn id="12" dur="500"/>
                                        <p:tgtEl>
                                          <p:spTgt spid="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81200" y="53752"/>
            <a:ext cx="8229600" cy="1143000"/>
          </a:xfrm>
        </p:spPr>
        <p:txBody>
          <a:bodyPr/>
          <a:lstStyle/>
          <a:p>
            <a:r>
              <a:rPr lang="en-GB" u="sng" dirty="0"/>
              <a:t>Cancer treatment</a:t>
            </a:r>
          </a:p>
        </p:txBody>
      </p:sp>
      <p:sp>
        <p:nvSpPr>
          <p:cNvPr id="4" name="TextBox 3"/>
          <p:cNvSpPr txBox="1"/>
          <p:nvPr/>
        </p:nvSpPr>
        <p:spPr>
          <a:xfrm>
            <a:off x="1991544" y="908720"/>
            <a:ext cx="8280920" cy="1569660"/>
          </a:xfrm>
          <a:prstGeom prst="rect">
            <a:avLst/>
          </a:prstGeom>
          <a:noFill/>
        </p:spPr>
        <p:txBody>
          <a:bodyPr wrap="square" rtlCol="0">
            <a:spAutoFit/>
          </a:bodyPr>
          <a:lstStyle/>
          <a:p>
            <a:r>
              <a:rPr lang="en-GB" sz="2400" dirty="0"/>
              <a:t>Cancer is often treated by blocking some part of the cell cycle.</a:t>
            </a:r>
          </a:p>
          <a:p>
            <a:endParaRPr lang="en-GB" sz="2400" dirty="0"/>
          </a:p>
          <a:p>
            <a:pPr marL="285750" indent="-285750">
              <a:buFont typeface="Arial" panose="020B0604020202020204" pitchFamily="34" charset="0"/>
              <a:buChar char="•"/>
            </a:pPr>
            <a:r>
              <a:rPr lang="en-GB" sz="2400" dirty="0"/>
              <a:t>Preventing DNA replication</a:t>
            </a:r>
          </a:p>
          <a:p>
            <a:pPr marL="285750" indent="-285750">
              <a:buFont typeface="Arial" panose="020B0604020202020204" pitchFamily="34" charset="0"/>
              <a:buChar char="•"/>
            </a:pPr>
            <a:r>
              <a:rPr lang="en-GB" sz="2400" dirty="0"/>
              <a:t>Inhibiting the metaphase by interfering with spindle formation</a:t>
            </a:r>
          </a:p>
        </p:txBody>
      </p:sp>
      <p:sp>
        <p:nvSpPr>
          <p:cNvPr id="5" name="TextBox 4"/>
          <p:cNvSpPr txBox="1"/>
          <p:nvPr/>
        </p:nvSpPr>
        <p:spPr>
          <a:xfrm>
            <a:off x="2513602" y="3140968"/>
            <a:ext cx="7236804" cy="2308324"/>
          </a:xfrm>
          <a:prstGeom prst="rect">
            <a:avLst/>
          </a:prstGeom>
          <a:solidFill>
            <a:schemeClr val="accent3">
              <a:lumMod val="40000"/>
              <a:lumOff val="60000"/>
            </a:schemeClr>
          </a:solidFill>
          <a:ln>
            <a:solidFill>
              <a:schemeClr val="tx1"/>
            </a:solidFill>
          </a:ln>
        </p:spPr>
        <p:txBody>
          <a:bodyPr wrap="square" rtlCol="0">
            <a:spAutoFit/>
          </a:bodyPr>
          <a:lstStyle/>
          <a:p>
            <a:r>
              <a:rPr lang="en-GB" sz="2400" b="1" u="sng" dirty="0">
                <a:solidFill>
                  <a:srgbClr val="FF0000"/>
                </a:solidFill>
              </a:rPr>
              <a:t>Problems</a:t>
            </a:r>
            <a:r>
              <a:rPr lang="en-GB" sz="2400" dirty="0"/>
              <a:t>:</a:t>
            </a:r>
          </a:p>
          <a:p>
            <a:pPr marL="285750" indent="-285750">
              <a:buFont typeface="Arial" panose="020B0604020202020204" pitchFamily="34" charset="0"/>
              <a:buChar char="•"/>
            </a:pPr>
            <a:r>
              <a:rPr lang="en-GB" sz="2400" dirty="0"/>
              <a:t>Drugs are most effective against rapidly dividing cells, but they also disrupt the cell cycle of healthy cells. </a:t>
            </a:r>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endParaRPr lang="en-GB" sz="2400" dirty="0"/>
          </a:p>
          <a:p>
            <a:pPr marL="285750" indent="-285750">
              <a:buFont typeface="Arial" panose="020B0604020202020204" pitchFamily="34" charset="0"/>
              <a:buChar char="•"/>
            </a:pPr>
            <a:r>
              <a:rPr lang="en-GB" sz="2400" dirty="0"/>
              <a:t>Hair producing cells divide rapidly, explaining hair loss.</a:t>
            </a:r>
          </a:p>
        </p:txBody>
      </p:sp>
    </p:spTree>
    <p:extLst>
      <p:ext uri="{BB962C8B-B14F-4D97-AF65-F5344CB8AC3E}">
        <p14:creationId xmlns:p14="http://schemas.microsoft.com/office/powerpoint/2010/main" val="31446693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barn(inVertical)">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barn(inVertical)">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5">
                                            <p:txEl>
                                              <p:pRg st="0" end="0"/>
                                            </p:txEl>
                                          </p:spTgt>
                                        </p:tgtEl>
                                        <p:attrNameLst>
                                          <p:attrName>style.visibility</p:attrName>
                                        </p:attrNameLst>
                                      </p:cBhvr>
                                      <p:to>
                                        <p:strVal val="visible"/>
                                      </p:to>
                                    </p:set>
                                    <p:animEffect transition="in" filter="barn(inVertical)">
                                      <p:cBhvr>
                                        <p:cTn id="17" dur="500"/>
                                        <p:tgtEl>
                                          <p:spTgt spid="5">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5">
                                            <p:txEl>
                                              <p:pRg st="1" end="1"/>
                                            </p:txEl>
                                          </p:spTgt>
                                        </p:tgtEl>
                                        <p:attrNameLst>
                                          <p:attrName>style.visibility</p:attrName>
                                        </p:attrNameLst>
                                      </p:cBhvr>
                                      <p:to>
                                        <p:strVal val="visible"/>
                                      </p:to>
                                    </p:set>
                                    <p:animEffect transition="in" filter="barn(inVertical)">
                                      <p:cBhvr>
                                        <p:cTn id="22" dur="500"/>
                                        <p:tgtEl>
                                          <p:spTgt spid="5">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6" presetClass="entr" presetSubtype="21" fill="hold"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barn(inVertical)">
                                      <p:cBhvr>
                                        <p:cTn id="2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619326"/>
            <a:ext cx="4812050" cy="413342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ctangle 1">
            <a:extLst>
              <a:ext uri="{FF2B5EF4-FFF2-40B4-BE49-F238E27FC236}">
                <a16:creationId xmlns:a16="http://schemas.microsoft.com/office/drawing/2014/main" id="{ABB50AE8-0A51-4F1F-85E7-2D580BAB6E27}"/>
              </a:ext>
            </a:extLst>
          </p:cNvPr>
          <p:cNvSpPr/>
          <p:nvPr/>
        </p:nvSpPr>
        <p:spPr>
          <a:xfrm>
            <a:off x="5791200" y="343655"/>
            <a:ext cx="6096000" cy="4766946"/>
          </a:xfrm>
          <a:prstGeom prst="rect">
            <a:avLst/>
          </a:prstGeom>
        </p:spPr>
        <p:txBody>
          <a:bodyPr>
            <a:spAutoFit/>
          </a:bodyPr>
          <a:lstStyle/>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It would be possible to kill more cancer cells by administering the drug more frequently or giving a larger dose. Suggest why</a:t>
            </a:r>
            <a:endParaRPr lang="en-GB" dirty="0">
              <a:latin typeface="Times New Roman" panose="02020603050405020304" pitchFamily="18" charset="0"/>
              <a:ea typeface="Times New Roman" panose="02020603050405020304" pitchFamily="18" charset="0"/>
            </a:endParaRPr>
          </a:p>
          <a:p>
            <a:pPr>
              <a:spcBef>
                <a:spcPts val="1200"/>
              </a:spcBef>
              <a:spcAft>
                <a:spcPts val="0"/>
              </a:spcAft>
            </a:pPr>
            <a:r>
              <a:rPr lang="en-GB" dirty="0">
                <a:solidFill>
                  <a:srgbClr val="222222"/>
                </a:solidFill>
                <a:latin typeface="Calibri" panose="020F0502020204030204" pitchFamily="34" charset="0"/>
                <a:ea typeface="Times New Roman" panose="02020603050405020304" pitchFamily="18" charset="0"/>
              </a:rPr>
              <a:t>The drug was not given more frequently</a:t>
            </a:r>
            <a:endParaRPr lang="en-GB" dirty="0">
              <a:latin typeface="Times New Roman" panose="02020603050405020304" pitchFamily="18"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r>
              <a:rPr lang="en-GB" dirty="0">
                <a:solidFill>
                  <a:srgbClr val="222222"/>
                </a:solidFill>
                <a:latin typeface="Calibri" panose="020F0502020204030204" pitchFamily="34" charset="0"/>
                <a:ea typeface="Times New Roman" panose="02020603050405020304" pitchFamily="18" charset="0"/>
              </a:rPr>
              <a:t>The dose of the drug was not increased</a:t>
            </a: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solidFill>
                <a:srgbClr val="222222"/>
              </a:solidFill>
              <a:latin typeface="Calibri" panose="020F0502020204030204" pitchFamily="34" charset="0"/>
              <a:ea typeface="Times New Roman" panose="02020603050405020304" pitchFamily="18" charset="0"/>
            </a:endParaRPr>
          </a:p>
          <a:p>
            <a:pPr>
              <a:lnSpc>
                <a:spcPct val="150000"/>
              </a:lnSpc>
              <a:spcAft>
                <a:spcPts val="0"/>
              </a:spcAft>
            </a:pPr>
            <a:endParaRPr lang="en-GB" dirty="0">
              <a:latin typeface="Times New Roman" panose="02020603050405020304" pitchFamily="18" charset="0"/>
              <a:ea typeface="Times New Roman" panose="02020603050405020304" pitchFamily="18" charset="0"/>
            </a:endParaRPr>
          </a:p>
        </p:txBody>
      </p:sp>
      <p:sp>
        <p:nvSpPr>
          <p:cNvPr id="3" name="TextBox 2">
            <a:extLst>
              <a:ext uri="{FF2B5EF4-FFF2-40B4-BE49-F238E27FC236}">
                <a16:creationId xmlns:a16="http://schemas.microsoft.com/office/drawing/2014/main" id="{81C6F836-C847-4375-9241-8B6667B7750F}"/>
              </a:ext>
            </a:extLst>
          </p:cNvPr>
          <p:cNvSpPr txBox="1"/>
          <p:nvPr/>
        </p:nvSpPr>
        <p:spPr>
          <a:xfrm>
            <a:off x="5791200" y="1478101"/>
            <a:ext cx="5741582" cy="1477328"/>
          </a:xfrm>
          <a:prstGeom prst="rect">
            <a:avLst/>
          </a:prstGeom>
          <a:noFill/>
        </p:spPr>
        <p:txBody>
          <a:bodyPr wrap="square" rtlCol="0">
            <a:spAutoFit/>
          </a:bodyPr>
          <a:lstStyle/>
          <a:p>
            <a:r>
              <a:rPr lang="en-GB" dirty="0">
                <a:solidFill>
                  <a:srgbClr val="7030A0"/>
                </a:solidFill>
              </a:rPr>
              <a:t>If frequency was increased healthy cells would not have time to increase numbers to near normal between treatments;</a:t>
            </a:r>
          </a:p>
          <a:p>
            <a:r>
              <a:rPr lang="en-GB" dirty="0">
                <a:solidFill>
                  <a:srgbClr val="7030A0"/>
                </a:solidFill>
              </a:rPr>
              <a:t>Healthy cell count would become too low and patient may die.</a:t>
            </a:r>
          </a:p>
        </p:txBody>
      </p:sp>
      <p:sp>
        <p:nvSpPr>
          <p:cNvPr id="5" name="TextBox 4">
            <a:extLst>
              <a:ext uri="{FF2B5EF4-FFF2-40B4-BE49-F238E27FC236}">
                <a16:creationId xmlns:a16="http://schemas.microsoft.com/office/drawing/2014/main" id="{36C89923-7A69-42CB-9CD9-BFB0193AC63A}"/>
              </a:ext>
            </a:extLst>
          </p:cNvPr>
          <p:cNvSpPr txBox="1"/>
          <p:nvPr/>
        </p:nvSpPr>
        <p:spPr>
          <a:xfrm>
            <a:off x="5791200" y="3507467"/>
            <a:ext cx="5837275" cy="923330"/>
          </a:xfrm>
          <a:prstGeom prst="rect">
            <a:avLst/>
          </a:prstGeom>
          <a:noFill/>
        </p:spPr>
        <p:txBody>
          <a:bodyPr wrap="square" rtlCol="0">
            <a:spAutoFit/>
          </a:bodyPr>
          <a:lstStyle/>
          <a:p>
            <a:r>
              <a:rPr lang="en-GB" dirty="0">
                <a:solidFill>
                  <a:srgbClr val="7030A0"/>
                </a:solidFill>
              </a:rPr>
              <a:t>Increased dose would kill too many healthy cells each treatment,</a:t>
            </a:r>
          </a:p>
          <a:p>
            <a:r>
              <a:rPr lang="en-GB" dirty="0">
                <a:solidFill>
                  <a:srgbClr val="7030A0"/>
                </a:solidFill>
              </a:rPr>
              <a:t>Healthy cell count would be too low and patient may die. </a:t>
            </a:r>
          </a:p>
        </p:txBody>
      </p:sp>
    </p:spTree>
    <p:extLst>
      <p:ext uri="{BB962C8B-B14F-4D97-AF65-F5344CB8AC3E}">
        <p14:creationId xmlns:p14="http://schemas.microsoft.com/office/powerpoint/2010/main" val="3953687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06114CF-4730-F542-BB97-3FCEDCBC7F24}"/>
              </a:ext>
            </a:extLst>
          </p:cNvPr>
          <p:cNvSpPr>
            <a:spLocks noGrp="1"/>
          </p:cNvSpPr>
          <p:nvPr>
            <p:ph idx="1"/>
          </p:nvPr>
        </p:nvSpPr>
        <p:spPr>
          <a:xfrm>
            <a:off x="838200" y="372533"/>
            <a:ext cx="10515600" cy="5804430"/>
          </a:xfrm>
        </p:spPr>
        <p:txBody>
          <a:bodyPr>
            <a:normAutofit fontScale="77500" lnSpcReduction="20000"/>
          </a:bodyPr>
          <a:lstStyle/>
          <a:p>
            <a:pPr marL="0" indent="0">
              <a:buNone/>
            </a:pPr>
            <a:r>
              <a:rPr lang="en-GB" b="1" dirty="0"/>
              <a:t>Q1.</a:t>
            </a:r>
            <a:endParaRPr lang="en-GB" dirty="0"/>
          </a:p>
          <a:p>
            <a:pPr marL="0" indent="0">
              <a:buNone/>
            </a:pPr>
            <a:r>
              <a:rPr lang="en-GB" dirty="0"/>
              <a:t>(a)     (</a:t>
            </a:r>
            <a:r>
              <a:rPr lang="en-GB" dirty="0" err="1"/>
              <a:t>i</a:t>
            </a:r>
            <a:r>
              <a:rPr lang="en-GB" dirty="0"/>
              <a:t>)      Cells are in interphase;</a:t>
            </a:r>
          </a:p>
          <a:p>
            <a:pPr marL="0" indent="0">
              <a:buNone/>
            </a:pPr>
            <a:r>
              <a:rPr lang="en-GB" i="1" dirty="0"/>
              <a:t>Accept G phase / S phase.</a:t>
            </a:r>
            <a:endParaRPr lang="en-GB" dirty="0"/>
          </a:p>
          <a:p>
            <a:pPr marL="0" indent="0" algn="r">
              <a:buNone/>
            </a:pPr>
            <a:r>
              <a:rPr lang="en-GB" b="1" dirty="0"/>
              <a:t>1</a:t>
            </a:r>
            <a:endParaRPr lang="en-GB" dirty="0"/>
          </a:p>
          <a:p>
            <a:pPr marL="0" indent="0">
              <a:buNone/>
            </a:pPr>
            <a:r>
              <a:rPr lang="en-GB" dirty="0"/>
              <a:t>(ii)     Cells undergoing mitosis / in telophase / cytokinesis;</a:t>
            </a:r>
          </a:p>
          <a:p>
            <a:pPr marL="0" indent="0">
              <a:buNone/>
            </a:pPr>
            <a:r>
              <a:rPr lang="en-GB" i="1" dirty="0"/>
              <a:t>Accept all named stages but reject prophase, metaphase or anaphase on their own.</a:t>
            </a:r>
            <a:endParaRPr lang="en-GB" dirty="0"/>
          </a:p>
          <a:p>
            <a:pPr marL="0" indent="0" algn="r">
              <a:buNone/>
            </a:pPr>
            <a:r>
              <a:rPr lang="en-GB" b="1" dirty="0"/>
              <a:t>1</a:t>
            </a:r>
            <a:endParaRPr lang="en-GB" dirty="0"/>
          </a:p>
          <a:p>
            <a:pPr marL="0" indent="0">
              <a:buNone/>
            </a:pPr>
            <a:r>
              <a:rPr lang="en-GB" dirty="0"/>
              <a:t>(b)     1.      3 hours;</a:t>
            </a:r>
          </a:p>
          <a:p>
            <a:pPr marL="0" indent="0">
              <a:buNone/>
            </a:pPr>
            <a:r>
              <a:rPr lang="en-GB" dirty="0"/>
              <a:t>2.      Time between beginnings / endings DNA replication / Increases / levelling outs of DNA concentration / for shape (of curve for replication) to be repeated;</a:t>
            </a:r>
          </a:p>
          <a:p>
            <a:pPr marL="0" indent="0">
              <a:buNone/>
            </a:pPr>
            <a:r>
              <a:rPr lang="en-GB" dirty="0"/>
              <a:t>3.      (DNA) replication takes place once per cell cycle;</a:t>
            </a:r>
          </a:p>
          <a:p>
            <a:pPr marL="0" indent="0">
              <a:buNone/>
            </a:pPr>
            <a:r>
              <a:rPr lang="en-GB" i="1" dirty="0"/>
              <a:t>Allow close approximation where candidate attempts to be more accurate.</a:t>
            </a:r>
            <a:endParaRPr lang="en-GB" dirty="0"/>
          </a:p>
          <a:p>
            <a:pPr marL="0" indent="0">
              <a:buNone/>
            </a:pPr>
            <a:r>
              <a:rPr lang="en-GB" i="1" dirty="0"/>
              <a:t>Principle</a:t>
            </a:r>
            <a:br>
              <a:rPr lang="en-GB" i="1" dirty="0"/>
            </a:br>
            <a:r>
              <a:rPr lang="en-GB" i="1" dirty="0"/>
              <a:t>What is shown on the graph</a:t>
            </a:r>
            <a:endParaRPr lang="en-GB" dirty="0"/>
          </a:p>
          <a:p>
            <a:pPr marL="0" indent="0" algn="r">
              <a:buNone/>
            </a:pPr>
            <a:r>
              <a:rPr lang="en-GB" b="1" dirty="0"/>
              <a:t>3</a:t>
            </a:r>
            <a:endParaRPr lang="en-GB" dirty="0"/>
          </a:p>
          <a:p>
            <a:pPr marL="0" indent="0" algn="r">
              <a:buNone/>
            </a:pPr>
            <a:r>
              <a:rPr lang="en-GB" b="1" dirty="0"/>
              <a:t>[5]</a:t>
            </a:r>
            <a:endParaRPr lang="en-GB" dirty="0"/>
          </a:p>
        </p:txBody>
      </p:sp>
    </p:spTree>
    <p:extLst>
      <p:ext uri="{BB962C8B-B14F-4D97-AF65-F5344CB8AC3E}">
        <p14:creationId xmlns:p14="http://schemas.microsoft.com/office/powerpoint/2010/main" val="466614543"/>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3FB6BE-8D83-2B46-B22D-33CC5ABB5BBA}"/>
              </a:ext>
            </a:extLst>
          </p:cNvPr>
          <p:cNvSpPr>
            <a:spLocks noGrp="1"/>
          </p:cNvSpPr>
          <p:nvPr>
            <p:ph idx="1"/>
          </p:nvPr>
        </p:nvSpPr>
        <p:spPr>
          <a:xfrm>
            <a:off x="838200" y="474133"/>
            <a:ext cx="10515600" cy="5702830"/>
          </a:xfrm>
        </p:spPr>
        <p:txBody>
          <a:bodyPr>
            <a:normAutofit fontScale="70000" lnSpcReduction="20000"/>
          </a:bodyPr>
          <a:lstStyle/>
          <a:p>
            <a:pPr marL="0" indent="0">
              <a:buNone/>
            </a:pPr>
            <a:r>
              <a:rPr lang="en-GB" b="1" dirty="0"/>
              <a:t>Q2.</a:t>
            </a:r>
            <a:endParaRPr lang="en-GB" dirty="0"/>
          </a:p>
          <a:p>
            <a:pPr marL="0" indent="0">
              <a:buNone/>
            </a:pPr>
            <a:r>
              <a:rPr lang="en-GB" dirty="0"/>
              <a:t>(a)     (</a:t>
            </a:r>
            <a:r>
              <a:rPr lang="en-GB" dirty="0" err="1"/>
              <a:t>i</a:t>
            </a:r>
            <a:r>
              <a:rPr lang="en-GB" dirty="0"/>
              <a:t>)      Spindle formed / chromosome / centromere / chromatids</a:t>
            </a:r>
            <a:br>
              <a:rPr lang="en-GB" dirty="0"/>
            </a:br>
            <a:r>
              <a:rPr lang="en-GB" dirty="0"/>
              <a:t>attaches to spindle;</a:t>
            </a:r>
          </a:p>
          <a:p>
            <a:pPr marL="0" indent="0">
              <a:buNone/>
            </a:pPr>
            <a:r>
              <a:rPr lang="en-GB" dirty="0"/>
              <a:t>Chromosomes / chromatids line up / move to middle / equator</a:t>
            </a:r>
            <a:br>
              <a:rPr lang="en-GB" dirty="0"/>
            </a:br>
            <a:r>
              <a:rPr lang="en-GB" dirty="0"/>
              <a:t>(of cell);</a:t>
            </a:r>
          </a:p>
          <a:p>
            <a:pPr marL="0" indent="0">
              <a:buNone/>
            </a:pPr>
            <a:r>
              <a:rPr lang="en-GB" i="1" dirty="0"/>
              <a:t>Do not award second mark for answers referring to chromosomes ‘pairing up’.</a:t>
            </a:r>
            <a:endParaRPr lang="en-GB" dirty="0"/>
          </a:p>
          <a:p>
            <a:pPr marL="0" indent="0">
              <a:buNone/>
            </a:pPr>
            <a:r>
              <a:rPr lang="en-GB" i="1" dirty="0"/>
              <a:t>Ignore reference to homologous chromosomes unless context suggests pairing which negates second mark.</a:t>
            </a:r>
            <a:endParaRPr lang="en-GB" dirty="0"/>
          </a:p>
          <a:p>
            <a:pPr marL="0" indent="0">
              <a:buNone/>
            </a:pPr>
            <a:r>
              <a:rPr lang="en-GB" i="1" dirty="0"/>
              <a:t>Neutral: Details on nuclear membrane.</a:t>
            </a:r>
            <a:endParaRPr lang="en-GB" dirty="0"/>
          </a:p>
          <a:p>
            <a:pPr marL="0" indent="0">
              <a:buNone/>
            </a:pPr>
            <a:r>
              <a:rPr lang="en-GB" i="1" dirty="0"/>
              <a:t>Accept: Diagram for second marking point.</a:t>
            </a:r>
            <a:endParaRPr lang="en-GB" dirty="0"/>
          </a:p>
          <a:p>
            <a:pPr marL="0" indent="0" algn="r">
              <a:buNone/>
            </a:pPr>
            <a:r>
              <a:rPr lang="en-GB" b="1" dirty="0"/>
              <a:t>2</a:t>
            </a:r>
            <a:endParaRPr lang="en-GB" dirty="0"/>
          </a:p>
          <a:p>
            <a:pPr marL="0" indent="0">
              <a:buNone/>
            </a:pPr>
            <a:r>
              <a:rPr lang="en-GB" dirty="0"/>
              <a:t>(ii)     Chromosome / centromere splits / chromatids / ‘chromosomes’ separate / pulled apart;</a:t>
            </a:r>
          </a:p>
          <a:p>
            <a:pPr marL="0" indent="0">
              <a:buNone/>
            </a:pPr>
            <a:r>
              <a:rPr lang="en-GB" dirty="0"/>
              <a:t>To (opposite) sides / poles / centrioles (of cell);</a:t>
            </a:r>
          </a:p>
          <a:p>
            <a:pPr marL="0" indent="0">
              <a:buNone/>
            </a:pPr>
            <a:r>
              <a:rPr lang="en-GB" i="1" dirty="0"/>
              <a:t>Reject: Homologous chromosomes separate for first marking point.</a:t>
            </a:r>
            <a:endParaRPr lang="en-GB" dirty="0"/>
          </a:p>
          <a:p>
            <a:pPr marL="0" indent="0">
              <a:buNone/>
            </a:pPr>
            <a:r>
              <a:rPr lang="en-GB" i="1" dirty="0"/>
              <a:t>Accept: Diagram for second marking point.</a:t>
            </a:r>
            <a:endParaRPr lang="en-GB" dirty="0"/>
          </a:p>
          <a:p>
            <a:pPr marL="0" indent="0">
              <a:buNone/>
            </a:pPr>
            <a:r>
              <a:rPr lang="en-GB" i="1" dirty="0"/>
              <a:t>Chromatids / ‘chromosomes’ move to poles / sides / centrioles = 2 marks.</a:t>
            </a:r>
            <a:endParaRPr lang="en-GB" dirty="0"/>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13986887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F944AC1-C0DD-8A4B-BD03-4BBA6AD81282}"/>
              </a:ext>
            </a:extLst>
          </p:cNvPr>
          <p:cNvSpPr>
            <a:spLocks noGrp="1"/>
          </p:cNvSpPr>
          <p:nvPr>
            <p:ph idx="1"/>
          </p:nvPr>
        </p:nvSpPr>
        <p:spPr>
          <a:xfrm>
            <a:off x="838200" y="440267"/>
            <a:ext cx="10515600" cy="5736696"/>
          </a:xfrm>
        </p:spPr>
        <p:txBody>
          <a:bodyPr/>
          <a:lstStyle/>
          <a:p>
            <a:pPr marL="0" indent="0">
              <a:buNone/>
            </a:pPr>
            <a:r>
              <a:rPr lang="en-GB" dirty="0"/>
              <a:t>(b)     (</a:t>
            </a:r>
            <a:r>
              <a:rPr lang="en-GB" dirty="0" err="1"/>
              <a:t>i</a:t>
            </a:r>
            <a:r>
              <a:rPr lang="en-GB" dirty="0"/>
              <a:t>)      Form / replace cells quickly / rapidly / divide / multiply / replicate rapidly;</a:t>
            </a:r>
          </a:p>
          <a:p>
            <a:pPr marL="0" indent="0">
              <a:buNone/>
            </a:pPr>
            <a:r>
              <a:rPr lang="en-GB" i="1" dirty="0"/>
              <a:t>Neutral: Repair cells.</a:t>
            </a:r>
            <a:endParaRPr lang="en-GB" dirty="0"/>
          </a:p>
          <a:p>
            <a:pPr marL="0" indent="0">
              <a:buNone/>
            </a:pPr>
            <a:r>
              <a:rPr lang="en-GB" i="1" dirty="0"/>
              <a:t>Answers must convey idea of ‘speed’.</a:t>
            </a:r>
            <a:endParaRPr lang="en-GB" dirty="0"/>
          </a:p>
          <a:p>
            <a:pPr marL="0" indent="0" algn="r">
              <a:buNone/>
            </a:pPr>
            <a:r>
              <a:rPr lang="en-GB" b="1" dirty="0"/>
              <a:t>1</a:t>
            </a:r>
            <a:endParaRPr lang="en-GB" dirty="0"/>
          </a:p>
          <a:p>
            <a:pPr marL="0" indent="0">
              <a:buNone/>
            </a:pPr>
            <a:r>
              <a:rPr lang="en-GB" dirty="0"/>
              <a:t>(Ii)     Correct answer = 774 minutes / 12 hours 54mins = 2 marks;;</a:t>
            </a:r>
          </a:p>
          <a:p>
            <a:pPr marL="0" indent="0">
              <a:buNone/>
            </a:pPr>
            <a:r>
              <a:rPr lang="en-GB" dirty="0"/>
              <a:t>Incorrect answer but indicates 3 cell cycles involved = one mark;</a:t>
            </a:r>
          </a:p>
          <a:p>
            <a:pPr marL="0" indent="0" algn="r">
              <a:buNone/>
            </a:pPr>
            <a:r>
              <a:rPr lang="en-GB" b="1" dirty="0"/>
              <a:t>2</a:t>
            </a:r>
            <a:endParaRPr lang="en-GB" dirty="0"/>
          </a:p>
          <a:p>
            <a:endParaRPr lang="en-US" dirty="0"/>
          </a:p>
        </p:txBody>
      </p:sp>
    </p:spTree>
    <p:extLst>
      <p:ext uri="{BB962C8B-B14F-4D97-AF65-F5344CB8AC3E}">
        <p14:creationId xmlns:p14="http://schemas.microsoft.com/office/powerpoint/2010/main" val="63799835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F26C0DF-9628-E14B-9E58-B11FAFF27589}"/>
              </a:ext>
            </a:extLst>
          </p:cNvPr>
          <p:cNvSpPr>
            <a:spLocks noGrp="1"/>
          </p:cNvSpPr>
          <p:nvPr>
            <p:ph idx="1"/>
          </p:nvPr>
        </p:nvSpPr>
        <p:spPr>
          <a:xfrm>
            <a:off x="838200" y="406400"/>
            <a:ext cx="10515600" cy="5770563"/>
          </a:xfrm>
        </p:spPr>
        <p:txBody>
          <a:bodyPr/>
          <a:lstStyle/>
          <a:p>
            <a:pPr marL="0" indent="0">
              <a:buNone/>
            </a:pPr>
            <a:r>
              <a:rPr lang="en-GB" dirty="0"/>
              <a:t>(c)     Prevents / slows DNA replication / doubling / prevents / slows mitosis;</a:t>
            </a:r>
          </a:p>
          <a:p>
            <a:pPr marL="0" indent="0">
              <a:buNone/>
            </a:pPr>
            <a:r>
              <a:rPr lang="en-GB" dirty="0"/>
              <a:t>New strand not formed / nucleotides (of new strand) not joined</a:t>
            </a:r>
            <a:br>
              <a:rPr lang="en-GB" dirty="0"/>
            </a:br>
            <a:r>
              <a:rPr lang="en-GB" dirty="0"/>
              <a:t>together / sugar-phosphate bonds not formed;</a:t>
            </a:r>
          </a:p>
          <a:p>
            <a:pPr marL="0" indent="0">
              <a:buNone/>
            </a:pPr>
            <a:r>
              <a:rPr lang="en-GB" i="1" dirty="0"/>
              <a:t>First marking point must be in context of DNA replication not cell replication.</a:t>
            </a:r>
            <a:endParaRPr lang="en-GB" dirty="0"/>
          </a:p>
          <a:p>
            <a:pPr marL="0" indent="0">
              <a:buNone/>
            </a:pPr>
            <a:r>
              <a:rPr lang="en-GB" i="1" dirty="0"/>
              <a:t>Do not negate first marking point if role of DNA polymerase is described incorrectly e.g. Reject: ‘joins bases / strands together’.</a:t>
            </a:r>
            <a:endParaRPr lang="en-GB" dirty="0"/>
          </a:p>
          <a:p>
            <a:pPr marL="0" indent="0">
              <a:buNone/>
            </a:pPr>
            <a:r>
              <a:rPr lang="en-GB" i="1" dirty="0"/>
              <a:t>Role of DNA polymerase must be correct for last marking point.</a:t>
            </a:r>
            <a:endParaRPr lang="en-GB" dirty="0"/>
          </a:p>
          <a:p>
            <a:pPr marL="0" indent="0" algn="r">
              <a:buNone/>
            </a:pPr>
            <a:r>
              <a:rPr lang="en-GB" b="1" dirty="0"/>
              <a:t>2</a:t>
            </a:r>
            <a:endParaRPr lang="en-GB" dirty="0"/>
          </a:p>
          <a:p>
            <a:pPr marL="0" indent="0" algn="r">
              <a:buNone/>
            </a:pPr>
            <a:r>
              <a:rPr lang="en-GB" b="1" dirty="0"/>
              <a:t>[9]</a:t>
            </a:r>
            <a:endParaRPr lang="en-GB" dirty="0"/>
          </a:p>
        </p:txBody>
      </p:sp>
    </p:spTree>
    <p:extLst>
      <p:ext uri="{BB962C8B-B14F-4D97-AF65-F5344CB8AC3E}">
        <p14:creationId xmlns:p14="http://schemas.microsoft.com/office/powerpoint/2010/main" val="417678667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6828613-1A3C-554B-9CA7-250C9316F0CD}"/>
              </a:ext>
            </a:extLst>
          </p:cNvPr>
          <p:cNvGraphicFramePr>
            <a:graphicFrameLocks noGrp="1"/>
          </p:cNvGraphicFramePr>
          <p:nvPr>
            <p:ph idx="1"/>
            <p:extLst>
              <p:ext uri="{D42A27DB-BD31-4B8C-83A1-F6EECF244321}">
                <p14:modId xmlns:p14="http://schemas.microsoft.com/office/powerpoint/2010/main" val="2473398223"/>
              </p:ext>
            </p:extLst>
          </p:nvPr>
        </p:nvGraphicFramePr>
        <p:xfrm>
          <a:off x="1464283" y="809176"/>
          <a:ext cx="5771404" cy="1387372"/>
        </p:xfrm>
        <a:graphic>
          <a:graphicData uri="http://schemas.openxmlformats.org/drawingml/2006/table">
            <a:tbl>
              <a:tblPr>
                <a:tableStyleId>{5C22544A-7EE6-4342-B048-85BDC9FD1C3A}</a:tableStyleId>
              </a:tblPr>
              <a:tblGrid>
                <a:gridCol w="1933190">
                  <a:extLst>
                    <a:ext uri="{9D8B030D-6E8A-4147-A177-3AD203B41FA5}">
                      <a16:colId xmlns:a16="http://schemas.microsoft.com/office/drawing/2014/main" val="3655379714"/>
                    </a:ext>
                  </a:extLst>
                </a:gridCol>
                <a:gridCol w="1747979">
                  <a:extLst>
                    <a:ext uri="{9D8B030D-6E8A-4147-A177-3AD203B41FA5}">
                      <a16:colId xmlns:a16="http://schemas.microsoft.com/office/drawing/2014/main" val="3773495298"/>
                    </a:ext>
                  </a:extLst>
                </a:gridCol>
                <a:gridCol w="2090235">
                  <a:extLst>
                    <a:ext uri="{9D8B030D-6E8A-4147-A177-3AD203B41FA5}">
                      <a16:colId xmlns:a16="http://schemas.microsoft.com/office/drawing/2014/main" val="2707289119"/>
                    </a:ext>
                  </a:extLst>
                </a:gridCol>
              </a:tblGrid>
              <a:tr h="693686">
                <a:tc>
                  <a:txBody>
                    <a:bodyPr/>
                    <a:lstStyle/>
                    <a:p>
                      <a:pPr algn="ctr">
                        <a:spcBef>
                          <a:spcPts val="600"/>
                        </a:spcBef>
                        <a:spcAft>
                          <a:spcPts val="600"/>
                        </a:spcAft>
                      </a:pPr>
                      <a:r>
                        <a:rPr lang="en-GB" sz="1100" dirty="0">
                          <a:effectLst/>
                        </a:rPr>
                        <a:t>Nucleus</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Number of chromosomes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Mass of DNA / arbitrary units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1758343668"/>
                  </a:ext>
                </a:extLst>
              </a:tr>
              <a:tr h="346843">
                <a:tc>
                  <a:txBody>
                    <a:bodyPr/>
                    <a:lstStyle/>
                    <a:p>
                      <a:pPr>
                        <a:spcBef>
                          <a:spcPts val="600"/>
                        </a:spcBef>
                        <a:spcAft>
                          <a:spcPts val="600"/>
                        </a:spcAft>
                      </a:pPr>
                      <a:r>
                        <a:rPr lang="en-GB" sz="1100">
                          <a:effectLst/>
                        </a:rPr>
                        <a:t>At telophase of mitosis</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a:effectLst/>
                        </a:rPr>
                        <a:t>26;</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a:effectLst/>
                        </a:rPr>
                        <a:t>30;</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3139278806"/>
                  </a:ext>
                </a:extLst>
              </a:tr>
              <a:tr h="346843">
                <a:tc>
                  <a:txBody>
                    <a:bodyPr/>
                    <a:lstStyle/>
                    <a:p>
                      <a:pPr>
                        <a:spcBef>
                          <a:spcPts val="600"/>
                        </a:spcBef>
                        <a:spcAft>
                          <a:spcPts val="600"/>
                        </a:spcAft>
                      </a:pPr>
                      <a:r>
                        <a:rPr lang="en-GB" sz="1100">
                          <a:effectLst/>
                        </a:rPr>
                        <a:t>From a sperm cell</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tc>
                <a:tc>
                  <a:txBody>
                    <a:bodyPr/>
                    <a:lstStyle/>
                    <a:p>
                      <a:pPr algn="ctr">
                        <a:spcBef>
                          <a:spcPts val="600"/>
                        </a:spcBef>
                        <a:spcAft>
                          <a:spcPts val="600"/>
                        </a:spcAft>
                      </a:pPr>
                      <a:r>
                        <a:rPr lang="en-GB" sz="1100">
                          <a:effectLst/>
                        </a:rPr>
                        <a:t>13;</a:t>
                      </a:r>
                      <a:endParaRPr lang="en-GB"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tc>
                  <a:txBody>
                    <a:bodyPr/>
                    <a:lstStyle/>
                    <a:p>
                      <a:pPr algn="ctr">
                        <a:spcBef>
                          <a:spcPts val="600"/>
                        </a:spcBef>
                        <a:spcAft>
                          <a:spcPts val="600"/>
                        </a:spcAft>
                      </a:pPr>
                      <a:r>
                        <a:rPr lang="en-GB" sz="1100" dirty="0">
                          <a:effectLst/>
                        </a:rPr>
                        <a:t>15;</a:t>
                      </a:r>
                      <a:endParaRPr lang="en-GB"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68580" marR="68580" marT="0" marB="0" anchor="ctr"/>
                </a:tc>
                <a:extLst>
                  <a:ext uri="{0D108BD9-81ED-4DB2-BD59-A6C34878D82A}">
                    <a16:rowId xmlns:a16="http://schemas.microsoft.com/office/drawing/2014/main" val="1038919286"/>
                  </a:ext>
                </a:extLst>
              </a:tr>
            </a:tbl>
          </a:graphicData>
        </a:graphic>
      </p:graphicFrame>
      <p:sp>
        <p:nvSpPr>
          <p:cNvPr id="5" name="Rectangle 1">
            <a:extLst>
              <a:ext uri="{FF2B5EF4-FFF2-40B4-BE49-F238E27FC236}">
                <a16:creationId xmlns:a16="http://schemas.microsoft.com/office/drawing/2014/main" id="{4F1F1C1F-CB1A-7C40-8A0E-F59B59C1FDCC}"/>
              </a:ext>
            </a:extLst>
          </p:cNvPr>
          <p:cNvSpPr>
            <a:spLocks noChangeArrowheads="1"/>
          </p:cNvSpPr>
          <p:nvPr/>
        </p:nvSpPr>
        <p:spPr bwMode="auto">
          <a:xfrm>
            <a:off x="381000" y="438778"/>
            <a:ext cx="10933044"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Q3.</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p>
          <a:p>
            <a:pPr marL="0" marR="0" lvl="0" indent="0" defTabSz="914400" rtl="0" eaLnBrk="0" fontAlgn="base" latinLnBrk="0" hangingPunct="0">
              <a:lnSpc>
                <a:spcPct val="100000"/>
              </a:lnSpc>
              <a:spcBef>
                <a:spcPct val="0"/>
              </a:spcBef>
              <a:spcAft>
                <a:spcPct val="0"/>
              </a:spcAft>
              <a:buClrTx/>
              <a:buSzTx/>
              <a:buFontTx/>
              <a:buNone/>
              <a:tabLst/>
            </a:pPr>
            <a:endParaRPr lang="en-US" altLang="en-US" sz="2400" dirty="0">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endPar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4</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(b)</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Cancer cells often have faulty / damaged DNA;</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Protein / p53 faulty / not made;</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Cell (with faulty / DNA) divides / completes cell cycle;</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Uncontrolled division produces cancer;</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1"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p53 refers to the protein so do not accept reference to p53 mutating.</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3</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(c)</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err="1">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Interphase / S phase / synthesis phase;</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2400" b="0" i="0" u="none" strike="noStrike" cap="none" normalizeH="0" baseline="0" dirty="0">
              <a:ln>
                <a:noFill/>
              </a:ln>
              <a:solidFill>
                <a:schemeClr val="tx1"/>
              </a:solidFill>
              <a:effectLst/>
            </a:endParaRPr>
          </a:p>
          <a:p>
            <a:pPr marL="0" marR="0" lvl="0" indent="0" defTabSz="914400" rtl="0" eaLnBrk="0" fontAlgn="base" latinLnBrk="0" hangingPunct="0">
              <a:lnSpc>
                <a:spcPct val="100000"/>
              </a:lnSpc>
              <a:spcBef>
                <a:spcPct val="0"/>
              </a:spcBef>
              <a:spcAft>
                <a:spcPct val="0"/>
              </a:spcAft>
              <a:buClrTx/>
              <a:buSzTx/>
              <a:buFontTx/>
              <a:buNone/>
              <a:tabLst/>
            </a:pP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(ii)</a:t>
            </a:r>
            <a:r>
              <a:rPr kumimoji="0" lang="en-US" altLang="en-US" sz="2400" b="0" i="0" u="none" strike="noStrike" cap="none" normalizeH="0" baseline="0" dirty="0">
                <a:ln>
                  <a:noFill/>
                </a:ln>
                <a:solidFill>
                  <a:schemeClr val="tx1"/>
                </a:solidFill>
                <a:effectLst/>
                <a:latin typeface="Calibri" panose="020F0502020204030204" pitchFamily="34" charset="0"/>
                <a:ea typeface="Times New Roman" panose="02020603050405020304" pitchFamily="18" charset="0"/>
                <a:cs typeface="Arial" panose="020B0604020202020204" pitchFamily="34" charset="0"/>
              </a:rPr>
              <a:t>     </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Anaphase / </a:t>
            </a: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a:t>
            </a:r>
            <a:r>
              <a:rPr kumimoji="0" lang="en-US" altLang="en-US" sz="2400" b="0"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kumimoji="0" lang="en-US" altLang="en-US" sz="2400" b="1" i="0" u="none" strike="noStrike" cap="none" normalizeH="0" baseline="0" dirty="0">
                <a:ln>
                  <a:noFill/>
                </a:ln>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1</a:t>
            </a:r>
            <a:endParaRPr kumimoji="0" lang="en-US" altLang="en-US" sz="2400" b="0" i="0" u="none" strike="noStrike" cap="none" normalizeH="0" baseline="0" dirty="0">
              <a:ln>
                <a:noFill/>
              </a:ln>
              <a:solidFill>
                <a:schemeClr val="tx1"/>
              </a:solidFill>
              <a:effectLst/>
            </a:endParaRPr>
          </a:p>
          <a:p>
            <a:pPr marL="0" marR="0" lvl="0" indent="0" algn="r" defTabSz="914400" rtl="0" eaLnBrk="0" fontAlgn="base" latinLnBrk="0" hangingPunct="0">
              <a:lnSpc>
                <a:spcPct val="100000"/>
              </a:lnSpc>
              <a:spcBef>
                <a:spcPct val="0"/>
              </a:spcBef>
              <a:spcAft>
                <a:spcPct val="0"/>
              </a:spcAft>
              <a:buClrTx/>
              <a:buSzTx/>
              <a:buFontTx/>
              <a:buNone/>
              <a:tabLst/>
            </a:pPr>
            <a:r>
              <a:rPr lang="en-US" altLang="en-US" sz="2400" b="1" dirty="0">
                <a:latin typeface="Arial" panose="020B0604020202020204" pitchFamily="34" charset="0"/>
                <a:ea typeface="Times New Roman" panose="02020603050405020304" pitchFamily="18" charset="0"/>
                <a:cs typeface="Arial" panose="020B0604020202020204" pitchFamily="34" charset="0"/>
              </a:rPr>
              <a:t>[</a:t>
            </a:r>
            <a:r>
              <a:rPr kumimoji="0" lang="en-US" altLang="en-US" sz="2400" b="1" i="0" u="none" strike="noStrike" cap="none" normalizeH="0" baseline="0" dirty="0">
                <a:ln>
                  <a:noFill/>
                </a:ln>
                <a:solidFill>
                  <a:schemeClr val="tx1"/>
                </a:solidFill>
                <a:effectLst/>
                <a:latin typeface="Arial" panose="020B0604020202020204" pitchFamily="34" charset="0"/>
                <a:ea typeface="Times New Roman" panose="02020603050405020304" pitchFamily="18" charset="0"/>
                <a:cs typeface="Arial" panose="020B0604020202020204" pitchFamily="34" charset="0"/>
              </a:rPr>
              <a:t>9]</a:t>
            </a:r>
            <a:endParaRPr kumimoji="0" lang="en-US" altLang="en-US" sz="1800" b="0" i="0" u="none" strike="noStrike" cap="none" normalizeH="0" baseline="0" dirty="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66281667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BFC9931-B02D-5D4A-A8E2-9BE22DEB8E88}"/>
              </a:ext>
            </a:extLst>
          </p:cNvPr>
          <p:cNvSpPr>
            <a:spLocks noGrp="1"/>
          </p:cNvSpPr>
          <p:nvPr>
            <p:ph idx="1"/>
          </p:nvPr>
        </p:nvSpPr>
        <p:spPr>
          <a:xfrm>
            <a:off x="838200" y="270933"/>
            <a:ext cx="10515600" cy="5906030"/>
          </a:xfrm>
        </p:spPr>
        <p:txBody>
          <a:bodyPr>
            <a:normAutofit fontScale="62500" lnSpcReduction="20000"/>
          </a:bodyPr>
          <a:lstStyle/>
          <a:p>
            <a:pPr marL="0" indent="0">
              <a:buNone/>
            </a:pPr>
            <a:r>
              <a:rPr lang="en-GB" b="1" dirty="0"/>
              <a:t>Q4.</a:t>
            </a:r>
            <a:endParaRPr lang="en-GB" dirty="0"/>
          </a:p>
          <a:p>
            <a:pPr marL="0" indent="0">
              <a:buNone/>
            </a:pPr>
            <a:r>
              <a:rPr lang="en-GB" dirty="0"/>
              <a:t>(a)     (</a:t>
            </a:r>
            <a:r>
              <a:rPr lang="en-GB" dirty="0" err="1"/>
              <a:t>i</a:t>
            </a:r>
            <a:r>
              <a:rPr lang="en-GB" dirty="0"/>
              <a:t>)      (D) B E A C;</a:t>
            </a:r>
          </a:p>
          <a:p>
            <a:pPr marL="0" indent="0" algn="r">
              <a:buNone/>
            </a:pPr>
            <a:r>
              <a:rPr lang="en-GB" b="1" dirty="0"/>
              <a:t>1</a:t>
            </a:r>
            <a:endParaRPr lang="en-GB" dirty="0"/>
          </a:p>
          <a:p>
            <a:pPr marL="0" indent="0">
              <a:buNone/>
            </a:pPr>
            <a:r>
              <a:rPr lang="en-GB" dirty="0"/>
              <a:t>(ii)     </a:t>
            </a:r>
            <a:r>
              <a:rPr lang="en-GB" u="sng" dirty="0"/>
              <a:t>metaphase</a:t>
            </a:r>
            <a:r>
              <a:rPr lang="en-GB" dirty="0"/>
              <a:t>;</a:t>
            </a:r>
          </a:p>
          <a:p>
            <a:pPr marL="0" indent="0" algn="r">
              <a:buNone/>
            </a:pPr>
            <a:r>
              <a:rPr lang="en-GB" b="1" dirty="0"/>
              <a:t>1</a:t>
            </a:r>
            <a:endParaRPr lang="en-GB" dirty="0"/>
          </a:p>
          <a:p>
            <a:pPr marL="0" indent="0">
              <a:buNone/>
            </a:pPr>
            <a:r>
              <a:rPr lang="en-GB" dirty="0"/>
              <a:t>(b)     interphase / S phase;</a:t>
            </a:r>
          </a:p>
          <a:p>
            <a:pPr marL="0" indent="0" algn="r">
              <a:buNone/>
            </a:pPr>
            <a:r>
              <a:rPr lang="en-GB" b="1" dirty="0"/>
              <a:t>1</a:t>
            </a:r>
            <a:endParaRPr lang="en-GB" dirty="0"/>
          </a:p>
          <a:p>
            <a:pPr marL="0" indent="0">
              <a:buNone/>
            </a:pPr>
            <a:r>
              <a:rPr lang="en-GB" dirty="0"/>
              <a:t>(c)     (</a:t>
            </a:r>
            <a:r>
              <a:rPr lang="en-GB" dirty="0" err="1"/>
              <a:t>i</a:t>
            </a:r>
            <a:r>
              <a:rPr lang="en-GB" dirty="0"/>
              <a:t>)      0.06 × 100;</a:t>
            </a:r>
            <a:br>
              <a:rPr lang="en-GB" dirty="0"/>
            </a:br>
            <a:r>
              <a:rPr lang="en-GB" dirty="0"/>
              <a:t>6(%);</a:t>
            </a:r>
          </a:p>
          <a:p>
            <a:pPr marL="0" indent="0">
              <a:buNone/>
            </a:pPr>
            <a:r>
              <a:rPr lang="en-GB" i="1" dirty="0"/>
              <a:t>(correct answer 2 marks)</a:t>
            </a:r>
            <a:endParaRPr lang="en-GB" dirty="0"/>
          </a:p>
          <a:p>
            <a:pPr marL="0" indent="0" algn="r">
              <a:buNone/>
            </a:pPr>
            <a:r>
              <a:rPr lang="en-GB" b="1" dirty="0"/>
              <a:t>2</a:t>
            </a:r>
            <a:endParaRPr lang="en-GB" dirty="0"/>
          </a:p>
          <a:p>
            <a:pPr marL="0" indent="0">
              <a:buNone/>
            </a:pPr>
            <a:r>
              <a:rPr lang="en-GB" dirty="0"/>
              <a:t>(ii)     more(cancer cells) killed, cancer cells divide more (often)</a:t>
            </a:r>
            <a:br>
              <a:rPr lang="en-GB" dirty="0"/>
            </a:br>
            <a:r>
              <a:rPr lang="en-GB" dirty="0"/>
              <a:t>(so are more likely to be killed, more susceptible);</a:t>
            </a:r>
          </a:p>
          <a:p>
            <a:pPr marL="0" indent="0" algn="r">
              <a:buNone/>
            </a:pPr>
            <a:r>
              <a:rPr lang="en-GB" b="1" dirty="0"/>
              <a:t>1</a:t>
            </a:r>
            <a:endParaRPr lang="en-GB" dirty="0"/>
          </a:p>
          <a:p>
            <a:pPr marL="0" indent="0">
              <a:buNone/>
            </a:pPr>
            <a:r>
              <a:rPr lang="en-GB" dirty="0"/>
              <a:t>(iii)     longer time to recover;</a:t>
            </a:r>
            <a:br>
              <a:rPr lang="en-GB" dirty="0"/>
            </a:br>
            <a:r>
              <a:rPr lang="en-GB" dirty="0"/>
              <a:t>reduced rate of mitosis / divide more slowly / </a:t>
            </a:r>
            <a:br>
              <a:rPr lang="en-GB" dirty="0"/>
            </a:br>
            <a:r>
              <a:rPr lang="en-GB" dirty="0"/>
              <a:t>increased doubling time;</a:t>
            </a:r>
          </a:p>
          <a:p>
            <a:pPr marL="0" indent="0" algn="r">
              <a:buNone/>
            </a:pPr>
            <a:r>
              <a:rPr lang="en-GB" b="1" dirty="0"/>
              <a:t>2</a:t>
            </a:r>
            <a:endParaRPr lang="en-GB" dirty="0"/>
          </a:p>
          <a:p>
            <a:pPr marL="0" indent="0" algn="r">
              <a:buNone/>
            </a:pPr>
            <a:r>
              <a:rPr lang="en-GB" b="1" dirty="0"/>
              <a:t>[8]</a:t>
            </a:r>
            <a:endParaRPr lang="en-GB" dirty="0"/>
          </a:p>
          <a:p>
            <a:endParaRPr lang="en-US" dirty="0"/>
          </a:p>
        </p:txBody>
      </p:sp>
    </p:spTree>
    <p:extLst>
      <p:ext uri="{BB962C8B-B14F-4D97-AF65-F5344CB8AC3E}">
        <p14:creationId xmlns:p14="http://schemas.microsoft.com/office/powerpoint/2010/main" val="215116416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7B37DF9-A21A-8A43-8A59-6C08DF4AAC9D}"/>
              </a:ext>
            </a:extLst>
          </p:cNvPr>
          <p:cNvSpPr>
            <a:spLocks noGrp="1"/>
          </p:cNvSpPr>
          <p:nvPr>
            <p:ph idx="1"/>
          </p:nvPr>
        </p:nvSpPr>
        <p:spPr>
          <a:xfrm>
            <a:off x="838200" y="318052"/>
            <a:ext cx="10515600" cy="5858911"/>
          </a:xfrm>
        </p:spPr>
        <p:txBody>
          <a:bodyPr/>
          <a:lstStyle/>
          <a:p>
            <a:pPr marL="0" indent="0">
              <a:buNone/>
            </a:pPr>
            <a:r>
              <a:rPr lang="en-GB" b="1" dirty="0"/>
              <a:t>Q5.</a:t>
            </a:r>
            <a:endParaRPr lang="en-GB" dirty="0"/>
          </a:p>
          <a:p>
            <a:pPr marL="0" indent="0">
              <a:buNone/>
            </a:pPr>
            <a:r>
              <a:rPr lang="en-GB" dirty="0"/>
              <a:t>(a) Sequence: C,A,D,B;</a:t>
            </a:r>
          </a:p>
          <a:p>
            <a:pPr marL="0" indent="0">
              <a:buNone/>
            </a:pPr>
            <a:r>
              <a:rPr lang="en-GB" i="1" dirty="0"/>
              <a:t>1 mark per correct box to 3 max</a:t>
            </a:r>
            <a:endParaRPr lang="en-GB" dirty="0"/>
          </a:p>
          <a:p>
            <a:pPr marL="0" indent="0" algn="r">
              <a:buNone/>
            </a:pPr>
            <a:r>
              <a:rPr lang="en-GB" b="1" dirty="0"/>
              <a:t>3 max</a:t>
            </a:r>
            <a:endParaRPr lang="en-GB" dirty="0"/>
          </a:p>
          <a:p>
            <a:pPr marL="0" indent="0">
              <a:buNone/>
            </a:pPr>
            <a:r>
              <a:rPr lang="en-GB" dirty="0"/>
              <a:t>(b)(</a:t>
            </a:r>
            <a:r>
              <a:rPr lang="en-GB" dirty="0" err="1"/>
              <a:t>i</a:t>
            </a:r>
            <a:r>
              <a:rPr lang="en-GB" dirty="0"/>
              <a:t>)      Q;</a:t>
            </a:r>
          </a:p>
          <a:p>
            <a:pPr marL="0" indent="0" algn="r">
              <a:buNone/>
            </a:pPr>
            <a:r>
              <a:rPr lang="en-GB" b="1" dirty="0"/>
              <a:t>1</a:t>
            </a:r>
            <a:endParaRPr lang="en-GB" dirty="0"/>
          </a:p>
          <a:p>
            <a:pPr marL="0" indent="0">
              <a:buNone/>
            </a:pPr>
            <a:r>
              <a:rPr lang="en-GB" dirty="0"/>
              <a:t>(ii)     Cell/nucleus has divided / is dividing (into two);</a:t>
            </a:r>
          </a:p>
          <a:p>
            <a:pPr marL="0" indent="0">
              <a:buNone/>
            </a:pPr>
            <a:r>
              <a:rPr lang="en-GB" i="1" dirty="0"/>
              <a:t>Accept ‒ mitosis (occurring)</a:t>
            </a:r>
            <a:endParaRPr lang="en-GB" dirty="0"/>
          </a:p>
          <a:p>
            <a:pPr marL="0" indent="0">
              <a:buNone/>
            </a:pPr>
            <a:r>
              <a:rPr lang="en-GB" i="1" dirty="0"/>
              <a:t>Ignore refs to chromosomes dividing</a:t>
            </a:r>
            <a:endParaRPr lang="en-GB" dirty="0"/>
          </a:p>
          <a:p>
            <a:pPr marL="0" indent="0" algn="r">
              <a:buNone/>
            </a:pPr>
            <a:r>
              <a:rPr lang="en-GB" b="1" dirty="0"/>
              <a:t>1</a:t>
            </a:r>
            <a:endParaRPr lang="en-GB" dirty="0"/>
          </a:p>
          <a:p>
            <a:pPr marL="0" indent="0" algn="r">
              <a:buNone/>
            </a:pPr>
            <a:r>
              <a:rPr lang="en-GB" b="1" dirty="0"/>
              <a:t>[5]</a:t>
            </a:r>
            <a:endParaRPr lang="en-GB" dirty="0"/>
          </a:p>
          <a:p>
            <a:endParaRPr lang="en-US" dirty="0"/>
          </a:p>
        </p:txBody>
      </p:sp>
    </p:spTree>
    <p:extLst>
      <p:ext uri="{BB962C8B-B14F-4D97-AF65-F5344CB8AC3E}">
        <p14:creationId xmlns:p14="http://schemas.microsoft.com/office/powerpoint/2010/main" val="227221310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1114</TotalTime>
  <Words>1851</Words>
  <Application>Microsoft Office PowerPoint</Application>
  <PresentationFormat>Widescreen</PresentationFormat>
  <Paragraphs>613</Paragraphs>
  <Slides>73</Slides>
  <Notes>2</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73</vt:i4>
      </vt:variant>
    </vt:vector>
  </HeadingPairs>
  <TitlesOfParts>
    <vt:vector size="82" baseType="lpstr">
      <vt:lpstr>Arial</vt:lpstr>
      <vt:lpstr>Calibri</vt:lpstr>
      <vt:lpstr>Calibri Light</vt:lpstr>
      <vt:lpstr>Comic Sans MS</vt:lpstr>
      <vt:lpstr>Symbol</vt:lpstr>
      <vt:lpstr>Times New Roman</vt:lpstr>
      <vt:lpstr>Wingdings</vt:lpstr>
      <vt:lpstr>Office Theme</vt:lpstr>
      <vt:lpstr>Bitmap Image</vt:lpstr>
      <vt:lpstr>PowerPoint Presentation</vt:lpstr>
      <vt:lpstr>What is Binary fission?</vt:lpstr>
      <vt:lpstr>PowerPoint Presentation</vt:lpstr>
      <vt:lpstr>PowerPoint Presentation</vt:lpstr>
      <vt:lpstr>Viruses and antibiotics</vt:lpstr>
      <vt:lpstr>Complete exam questions.</vt:lpstr>
      <vt:lpstr>PowerPoint Presentation</vt:lpstr>
      <vt:lpstr>PowerPoint Presentation</vt:lpstr>
      <vt:lpstr>PowerPoint Presentation</vt:lpstr>
      <vt:lpstr>PowerPoint Presentation</vt:lpstr>
      <vt:lpstr>PowerPoint Presentation</vt:lpstr>
      <vt:lpstr>Interphase (not a true stage of mitosis!)</vt:lpstr>
      <vt:lpstr>Prophase</vt:lpstr>
      <vt:lpstr>Metaphase</vt:lpstr>
      <vt:lpstr>Metaphase</vt:lpstr>
      <vt:lpstr>Anaphase</vt:lpstr>
      <vt:lpstr>Anaphase</vt:lpstr>
      <vt:lpstr>Telophase</vt:lpstr>
      <vt:lpstr>Telophase</vt:lpstr>
      <vt:lpstr>Mitosis- what is this stage?</vt:lpstr>
      <vt:lpstr>PowerPoint Presentation</vt:lpstr>
      <vt:lpstr>PowerPoint Presentation</vt:lpstr>
      <vt:lpstr>PowerPoint Presentation</vt:lpstr>
      <vt:lpstr>PowerPoint Presentation</vt:lpstr>
      <vt:lpstr>PowerPoint Presentation</vt:lpstr>
      <vt:lpstr>Now complete the exam questions</vt:lpstr>
      <vt:lpstr>PowerPoint Presentation</vt:lpstr>
      <vt:lpstr>PowerPoint Presentation</vt:lpstr>
      <vt:lpstr>PowerPoint Presentation</vt:lpstr>
      <vt:lpstr>PowerPoint Presentation</vt:lpstr>
      <vt:lpstr>Meiosis</vt:lpstr>
      <vt:lpstr>Stages of meiosis</vt:lpstr>
      <vt:lpstr>Why?</vt:lpstr>
      <vt:lpstr>Meiosis I</vt:lpstr>
      <vt:lpstr>Meiosis I</vt:lpstr>
      <vt:lpstr>PowerPoint Presentation</vt:lpstr>
      <vt:lpstr>PowerPoint Presentation</vt:lpstr>
      <vt:lpstr>PowerPoint Presentation</vt:lpstr>
      <vt:lpstr>Meiosis II </vt:lpstr>
      <vt:lpstr>Metaphase II</vt:lpstr>
      <vt:lpstr>Telophase II</vt:lpstr>
      <vt:lpstr>Cytokinesis</vt:lpstr>
      <vt:lpstr>PowerPoint Presentation</vt:lpstr>
      <vt:lpstr>PowerPoint Presentation</vt:lpstr>
      <vt:lpstr>PowerPoint Presentation</vt:lpstr>
      <vt:lpstr>PowerPoint Presentation</vt:lpstr>
      <vt:lpstr> </vt:lpstr>
      <vt:lpstr>Crossing over</vt:lpstr>
      <vt:lpstr>PowerPoint Presentation</vt:lpstr>
      <vt:lpstr>Independent segregation/ assortment</vt:lpstr>
      <vt:lpstr>Why meiosis is important in sexual reproduction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cell cycle</vt:lpstr>
      <vt:lpstr>The cell cycle</vt:lpstr>
      <vt:lpstr>Checkpoint control system</vt:lpstr>
      <vt:lpstr>Exam questions</vt:lpstr>
      <vt:lpstr>Cancer </vt:lpstr>
      <vt:lpstr>Cancer</vt:lpstr>
      <vt:lpstr>Cancer treatment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Bethannie Freeman</dc:creator>
  <cp:lastModifiedBy>Bethannie Freeman</cp:lastModifiedBy>
  <cp:revision>74</cp:revision>
  <dcterms:created xsi:type="dcterms:W3CDTF">2020-02-25T21:04:02Z</dcterms:created>
  <dcterms:modified xsi:type="dcterms:W3CDTF">2020-08-25T15:26:04Z</dcterms:modified>
</cp:coreProperties>
</file>