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44E3-CA03-470A-B4FB-1EA92450A4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D497462-5717-4A56-8B87-617919992A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C4E301E-C6D2-4BF9-93A3-4E8B91EB317F}"/>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A38085AD-160C-4D08-9468-86F6EAED58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C6A344-9FE5-4032-975C-8C46DE852B0A}"/>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3163019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EDE4B-547E-474F-92A1-2CD92C0BE4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45A189-4305-45F2-8C84-67624C4CE7F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DA040E-1AF5-4D86-99F2-D3B408A251BA}"/>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6E35E640-DBB7-44BC-8607-1D077BD37F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19B977-7925-42C6-BD76-5E0EBF3531B7}"/>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395605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99E94-2F4D-4831-AF7E-5C9F8CA778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AE5EE9-7379-42E8-849D-6E1BDA5880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29BE847-7346-417F-97B0-D330081B88F6}"/>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63F7D2BF-EE2F-41A2-9485-E16BC29D9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11677D-0C8A-40A2-A82C-D23BE4C09E92}"/>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1686852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EC39-43D9-4887-99E6-00C8598DDB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57A0BF-9889-4220-8CD4-A70858BB6D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D9E6B9-1AB2-430B-A9F8-421DBBAA5BD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00A1C83-C7D2-40BE-848A-6962A92A1301}"/>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6" name="Footer Placeholder 5">
            <a:extLst>
              <a:ext uri="{FF2B5EF4-FFF2-40B4-BE49-F238E27FC236}">
                <a16:creationId xmlns:a16="http://schemas.microsoft.com/office/drawing/2014/main" id="{BB8F21A0-6093-40C7-853E-5948D960EB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38E040-0954-481B-8EF3-662FE7CD4397}"/>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1730530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AE730-3C9F-412F-9EFE-5007EF692E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3078F3-9353-4EFF-AB92-81016A49D3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75D1472-4078-40E2-9E35-3B9FC0D1244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2BA7EA-F530-42C8-A0C3-A74934EC3C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47FF7C3-575D-4AA6-B0FC-E457F06C90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4BF107D-BB56-4C92-95C1-E7CAB12A694D}"/>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8" name="Footer Placeholder 7">
            <a:extLst>
              <a:ext uri="{FF2B5EF4-FFF2-40B4-BE49-F238E27FC236}">
                <a16:creationId xmlns:a16="http://schemas.microsoft.com/office/drawing/2014/main" id="{61428C12-042F-482A-AD8F-E6F637B7A8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E9D7AA-53B2-46E8-9003-98E1F1527232}"/>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58274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33D2F-F5C3-4936-BDFD-210D1778807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9BF296-4592-4E01-9FC6-3DE8E9EB7075}"/>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4" name="Footer Placeholder 3">
            <a:extLst>
              <a:ext uri="{FF2B5EF4-FFF2-40B4-BE49-F238E27FC236}">
                <a16:creationId xmlns:a16="http://schemas.microsoft.com/office/drawing/2014/main" id="{1E44D8C7-E1BD-4309-A06A-AE25F45E28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82CCD34-71A2-4D91-90A1-42092C8AC8EC}"/>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4293678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421DE5-BA60-4449-BA6E-7109D5E69E42}"/>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3" name="Footer Placeholder 2">
            <a:extLst>
              <a:ext uri="{FF2B5EF4-FFF2-40B4-BE49-F238E27FC236}">
                <a16:creationId xmlns:a16="http://schemas.microsoft.com/office/drawing/2014/main" id="{CA43FCAF-B097-415E-B679-6E803C8CEC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18D61C-B513-4A2E-BDC2-69C5F0103C3B}"/>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781890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88D3-2A9B-4F17-8719-1E1A138A40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C6CA94D-3917-47F1-9670-00004DD80C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68ED79E-68DE-4856-958E-E767C55FA2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D366AAF-6108-4219-966F-D07C9C4203F4}"/>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6" name="Footer Placeholder 5">
            <a:extLst>
              <a:ext uri="{FF2B5EF4-FFF2-40B4-BE49-F238E27FC236}">
                <a16:creationId xmlns:a16="http://schemas.microsoft.com/office/drawing/2014/main" id="{5A795DB9-8164-49A5-8239-B44A992F81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7E6862-29DF-4EEC-AE83-653EDB73FFC6}"/>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3869345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202F-054D-400B-8B15-CE938A5593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B43C35-5183-486C-9F1E-0FC5E02C53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6F6C642-8A33-423B-BD14-967D08BEB2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7E3284-2AD3-4ADF-BACA-4DDFA48F82C0}"/>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6" name="Footer Placeholder 5">
            <a:extLst>
              <a:ext uri="{FF2B5EF4-FFF2-40B4-BE49-F238E27FC236}">
                <a16:creationId xmlns:a16="http://schemas.microsoft.com/office/drawing/2014/main" id="{F75B2AF2-3571-4007-9F48-ED78D030B8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BC7052-F4B7-4BF4-BC2E-8641822F98FA}"/>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399619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565D-FFAB-4F89-B24F-46C5C3BFCBB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C0A0F8-14AA-4222-9994-6B33015152C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607135-64AF-47AF-ADEA-5667D04124CD}"/>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1DF19F21-EBAF-4CB1-8D61-625C4C7C88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2DFCB9-6E1D-4F07-8474-E90F14F3B0ED}"/>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2709047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8BF5FF-6C06-4828-A670-074DB241EB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3390D7-0C29-4BF6-9D61-100D7D8A79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3727D8-3F49-4F65-9859-77BADBB3D17E}"/>
              </a:ext>
            </a:extLst>
          </p:cNvPr>
          <p:cNvSpPr>
            <a:spLocks noGrp="1"/>
          </p:cNvSpPr>
          <p:nvPr>
            <p:ph type="dt" sz="half" idx="10"/>
          </p:nvPr>
        </p:nvSpPr>
        <p:spPr/>
        <p:txBody>
          <a:body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9767E073-407B-426C-9B2F-3ED40F57E7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A56F6C-F025-4B93-ACA1-1EC0BBA17014}"/>
              </a:ext>
            </a:extLst>
          </p:cNvPr>
          <p:cNvSpPr>
            <a:spLocks noGrp="1"/>
          </p:cNvSpPr>
          <p:nvPr>
            <p:ph type="sldNum" sz="quarter" idx="12"/>
          </p:nvPr>
        </p:nvSpPr>
        <p:spPr/>
        <p:txBody>
          <a:bodyPr/>
          <a:lstStyle/>
          <a:p>
            <a:fld id="{160CA0C4-51B4-4862-BC92-B58B285D3270}" type="slidenum">
              <a:rPr lang="en-GB" smtClean="0"/>
              <a:t>‹#›</a:t>
            </a:fld>
            <a:endParaRPr lang="en-GB"/>
          </a:p>
        </p:txBody>
      </p:sp>
    </p:spTree>
    <p:extLst>
      <p:ext uri="{BB962C8B-B14F-4D97-AF65-F5344CB8AC3E}">
        <p14:creationId xmlns:p14="http://schemas.microsoft.com/office/powerpoint/2010/main" val="3968271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B5154E-55DE-4408-956F-E9FE1B57DD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C1BECD-548A-42E0-82B1-A99A31DAE3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42A82-6F50-4C85-AD37-2E957F9322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19110-41F7-4C8E-916B-387EA211E66A}" type="datetimeFigureOut">
              <a:rPr lang="en-GB" smtClean="0"/>
              <a:t>21/02/2020</a:t>
            </a:fld>
            <a:endParaRPr lang="en-GB"/>
          </a:p>
        </p:txBody>
      </p:sp>
      <p:sp>
        <p:nvSpPr>
          <p:cNvPr id="5" name="Footer Placeholder 4">
            <a:extLst>
              <a:ext uri="{FF2B5EF4-FFF2-40B4-BE49-F238E27FC236}">
                <a16:creationId xmlns:a16="http://schemas.microsoft.com/office/drawing/2014/main" id="{21F03A33-3BF8-491B-A16E-BE2E84F005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F77271E-9D40-4623-9FEA-3B0A808769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CA0C4-51B4-4862-BC92-B58B285D3270}" type="slidenum">
              <a:rPr lang="en-GB" smtClean="0"/>
              <a:t>‹#›</a:t>
            </a:fld>
            <a:endParaRPr lang="en-GB"/>
          </a:p>
        </p:txBody>
      </p:sp>
    </p:spTree>
    <p:extLst>
      <p:ext uri="{BB962C8B-B14F-4D97-AF65-F5344CB8AC3E}">
        <p14:creationId xmlns:p14="http://schemas.microsoft.com/office/powerpoint/2010/main" val="4281488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zwibgNGe4aY-"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sophia.org/tutorials/structure-of-a-nucleotide--2" TargetMode="External"/><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create.kahoot.it/share/nucleic-acid-kahoot/f10c7589-d7aa-4ff5-acbd-344e5de50d22" TargetMode="External"/><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46320A-1F2F-4865-8A64-B1D87BBD234A}"/>
              </a:ext>
            </a:extLst>
          </p:cNvPr>
          <p:cNvPicPr>
            <a:picLocks noChangeAspect="1"/>
          </p:cNvPicPr>
          <p:nvPr/>
        </p:nvPicPr>
        <p:blipFill>
          <a:blip r:embed="rId2"/>
          <a:stretch>
            <a:fillRect/>
          </a:stretch>
        </p:blipFill>
        <p:spPr>
          <a:xfrm>
            <a:off x="147629" y="102663"/>
            <a:ext cx="11660956" cy="1381232"/>
          </a:xfrm>
          <a:prstGeom prst="rect">
            <a:avLst/>
          </a:prstGeom>
        </p:spPr>
      </p:pic>
      <p:sp>
        <p:nvSpPr>
          <p:cNvPr id="8" name="Rectangle 5">
            <a:extLst>
              <a:ext uri="{FF2B5EF4-FFF2-40B4-BE49-F238E27FC236}">
                <a16:creationId xmlns:a16="http://schemas.microsoft.com/office/drawing/2014/main" id="{EFDC709A-69F5-4EFD-90DC-912E8C802637}"/>
              </a:ext>
            </a:extLst>
          </p:cNvPr>
          <p:cNvSpPr>
            <a:spLocks noChangeArrowheads="1"/>
          </p:cNvSpPr>
          <p:nvPr/>
        </p:nvSpPr>
        <p:spPr bwMode="auto">
          <a:xfrm>
            <a:off x="3376863" y="18528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52" name="Picture 4">
            <a:extLst>
              <a:ext uri="{FF2B5EF4-FFF2-40B4-BE49-F238E27FC236}">
                <a16:creationId xmlns:a16="http://schemas.microsoft.com/office/drawing/2014/main" id="{ED696682-B1F3-40AF-A0A8-A0477D233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6863" y="1852863"/>
            <a:ext cx="3994150" cy="451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1368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9E7D46-6133-4DB2-A15E-32A1BF67D639}"/>
              </a:ext>
            </a:extLst>
          </p:cNvPr>
          <p:cNvSpPr/>
          <p:nvPr/>
        </p:nvSpPr>
        <p:spPr>
          <a:xfrm>
            <a:off x="-1" y="93538"/>
            <a:ext cx="12080147" cy="5355312"/>
          </a:xfrm>
          <a:prstGeom prst="rect">
            <a:avLst/>
          </a:prstGeom>
        </p:spPr>
        <p:txBody>
          <a:bodyPr wrap="square">
            <a:spAutoFit/>
          </a:bodyPr>
          <a:lstStyle/>
          <a:p>
            <a:pPr>
              <a:spcAft>
                <a:spcPts val="0"/>
              </a:spcAft>
            </a:pPr>
            <a:r>
              <a:rPr lang="en-GB" dirty="0">
                <a:latin typeface="Calibri" panose="020F0502020204030204" pitchFamily="34" charset="0"/>
                <a:ea typeface="Times New Roman" panose="02020603050405020304" pitchFamily="18" charset="0"/>
              </a:rPr>
              <a:t>DNA is vital for all living beings – even plants. It is important as coding for proteins and the genetic instruction guide for life and its processes. DNA holds the instructions for an organism's or each cell’s development and reproduction and ultimately death.</a:t>
            </a:r>
            <a:endParaRPr lang="en-GB" dirty="0">
              <a:latin typeface="Times New Roman" panose="02020603050405020304" pitchFamily="18" charset="0"/>
              <a:ea typeface="Times New Roman" panose="02020603050405020304" pitchFamily="18" charset="0"/>
            </a:endParaRPr>
          </a:p>
          <a:p>
            <a:pPr>
              <a:spcAft>
                <a:spcPts val="0"/>
              </a:spcAft>
            </a:pPr>
            <a:r>
              <a:rPr lang="en-GB" dirty="0">
                <a:latin typeface="Calibri" panose="020F0502020204030204" pitchFamily="34" charset="0"/>
                <a:ea typeface="Times New Roman" panose="02020603050405020304" pitchFamily="18" charset="0"/>
              </a:rPr>
              <a:t>There are many different types of proteins that include structural proteins, messenger proteins, enzymes and hormones. These perform various functions from forming the organs, skin and bones and the body to performing actions and functions via messengers, enzymes and hormones.</a:t>
            </a:r>
          </a:p>
          <a:p>
            <a:pPr>
              <a:spcAft>
                <a:spcPts val="0"/>
              </a:spcAft>
            </a:pPr>
            <a:endParaRPr lang="en-GB" dirty="0">
              <a:latin typeface="Calibri" panose="020F0502020204030204" pitchFamily="34" charset="0"/>
              <a:ea typeface="Times New Roman" panose="02020603050405020304" pitchFamily="18" charset="0"/>
            </a:endParaRPr>
          </a:p>
          <a:p>
            <a:pPr>
              <a:spcAft>
                <a:spcPts val="0"/>
              </a:spcAft>
            </a:pPr>
            <a:endParaRPr lang="en-GB" dirty="0">
              <a:latin typeface="Calibri" panose="020F0502020204030204" pitchFamily="34" charset="0"/>
              <a:ea typeface="Times New Roman" panose="02020603050405020304" pitchFamily="18" charset="0"/>
            </a:endParaRPr>
          </a:p>
          <a:p>
            <a:pPr algn="ctr">
              <a:spcAft>
                <a:spcPts val="0"/>
              </a:spcAft>
            </a:pPr>
            <a:r>
              <a:rPr lang="en-GB" dirty="0">
                <a:hlinkClick r:id="rId2"/>
              </a:rPr>
              <a:t>https://www.youtube.com/watch?v=zwibgNGe4aY-</a:t>
            </a:r>
            <a:r>
              <a:rPr lang="en-GB" dirty="0"/>
              <a:t> 5 minute video giving overview of the booklet. </a:t>
            </a: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endParaRPr lang="en-GB" dirty="0">
              <a:latin typeface="Times New Roman" panose="02020603050405020304" pitchFamily="18" charset="0"/>
              <a:ea typeface="Times New Roman" panose="02020603050405020304" pitchFamily="18" charset="0"/>
            </a:endParaRPr>
          </a:p>
          <a:p>
            <a:pPr algn="ctr">
              <a:spcAft>
                <a:spcPts val="0"/>
              </a:spcAft>
            </a:pPr>
            <a:r>
              <a:rPr lang="en-GB" b="1" dirty="0">
                <a:ea typeface="Times New Roman" panose="02020603050405020304" pitchFamily="18" charset="0"/>
              </a:rPr>
              <a:t>Add labels from page 2 in your booklet onto the diagram on page 2 in your booklet. </a:t>
            </a:r>
          </a:p>
        </p:txBody>
      </p:sp>
      <p:pic>
        <p:nvPicPr>
          <p:cNvPr id="3" name="Picture 2">
            <a:extLst>
              <a:ext uri="{FF2B5EF4-FFF2-40B4-BE49-F238E27FC236}">
                <a16:creationId xmlns:a16="http://schemas.microsoft.com/office/drawing/2014/main" id="{FE367531-95D2-42B9-A4F0-04449225218B}"/>
              </a:ext>
            </a:extLst>
          </p:cNvPr>
          <p:cNvPicPr>
            <a:picLocks noChangeAspect="1"/>
          </p:cNvPicPr>
          <p:nvPr/>
        </p:nvPicPr>
        <p:blipFill>
          <a:blip r:embed="rId3"/>
          <a:stretch>
            <a:fillRect/>
          </a:stretch>
        </p:blipFill>
        <p:spPr>
          <a:xfrm>
            <a:off x="1060770" y="2505686"/>
            <a:ext cx="9315450" cy="2400300"/>
          </a:xfrm>
          <a:prstGeom prst="rect">
            <a:avLst/>
          </a:prstGeom>
        </p:spPr>
      </p:pic>
    </p:spTree>
    <p:extLst>
      <p:ext uri="{BB962C8B-B14F-4D97-AF65-F5344CB8AC3E}">
        <p14:creationId xmlns:p14="http://schemas.microsoft.com/office/powerpoint/2010/main" val="368921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22547B-53F1-44A6-AEF3-12E845889AFE}"/>
              </a:ext>
            </a:extLst>
          </p:cNvPr>
          <p:cNvPicPr>
            <a:picLocks noChangeAspect="1"/>
          </p:cNvPicPr>
          <p:nvPr/>
        </p:nvPicPr>
        <p:blipFill rotWithShape="1">
          <a:blip r:embed="rId2"/>
          <a:srcRect r="38600"/>
          <a:stretch/>
        </p:blipFill>
        <p:spPr>
          <a:xfrm>
            <a:off x="272502" y="993295"/>
            <a:ext cx="4081385" cy="4519073"/>
          </a:xfrm>
          <a:prstGeom prst="rect">
            <a:avLst/>
          </a:prstGeom>
        </p:spPr>
      </p:pic>
      <p:sp>
        <p:nvSpPr>
          <p:cNvPr id="3" name="TextBox 2">
            <a:extLst>
              <a:ext uri="{FF2B5EF4-FFF2-40B4-BE49-F238E27FC236}">
                <a16:creationId xmlns:a16="http://schemas.microsoft.com/office/drawing/2014/main" id="{B5EEB091-D034-4DDB-B97F-72B159650B22}"/>
              </a:ext>
            </a:extLst>
          </p:cNvPr>
          <p:cNvSpPr txBox="1"/>
          <p:nvPr/>
        </p:nvSpPr>
        <p:spPr>
          <a:xfrm>
            <a:off x="4513277" y="721453"/>
            <a:ext cx="1124125" cy="369332"/>
          </a:xfrm>
          <a:prstGeom prst="rect">
            <a:avLst/>
          </a:prstGeom>
          <a:noFill/>
          <a:ln>
            <a:solidFill>
              <a:schemeClr val="accent1"/>
            </a:solidFill>
          </a:ln>
        </p:spPr>
        <p:txBody>
          <a:bodyPr wrap="square" rtlCol="0">
            <a:spAutoFit/>
          </a:bodyPr>
          <a:lstStyle/>
          <a:p>
            <a:r>
              <a:rPr lang="en-GB" dirty="0"/>
              <a:t>DNA Helix </a:t>
            </a:r>
          </a:p>
        </p:txBody>
      </p:sp>
      <p:cxnSp>
        <p:nvCxnSpPr>
          <p:cNvPr id="5" name="Straight Arrow Connector 4">
            <a:extLst>
              <a:ext uri="{FF2B5EF4-FFF2-40B4-BE49-F238E27FC236}">
                <a16:creationId xmlns:a16="http://schemas.microsoft.com/office/drawing/2014/main" id="{40B8655C-5EDD-43D3-AD94-9B82895DBC0E}"/>
              </a:ext>
            </a:extLst>
          </p:cNvPr>
          <p:cNvCxnSpPr>
            <a:stCxn id="3" idx="1"/>
          </p:cNvCxnSpPr>
          <p:nvPr/>
        </p:nvCxnSpPr>
        <p:spPr>
          <a:xfrm flipH="1">
            <a:off x="4127384" y="906119"/>
            <a:ext cx="385893" cy="427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4F98DF-CC60-404B-BB54-940ED5690754}"/>
              </a:ext>
            </a:extLst>
          </p:cNvPr>
          <p:cNvSpPr txBox="1"/>
          <p:nvPr/>
        </p:nvSpPr>
        <p:spPr>
          <a:xfrm>
            <a:off x="3309457" y="2123813"/>
            <a:ext cx="1124125" cy="369332"/>
          </a:xfrm>
          <a:prstGeom prst="rect">
            <a:avLst/>
          </a:prstGeom>
          <a:solidFill>
            <a:schemeClr val="bg1"/>
          </a:solidFill>
          <a:ln>
            <a:solidFill>
              <a:schemeClr val="accent1"/>
            </a:solidFill>
          </a:ln>
        </p:spPr>
        <p:txBody>
          <a:bodyPr wrap="square" rtlCol="0">
            <a:spAutoFit/>
          </a:bodyPr>
          <a:lstStyle/>
          <a:p>
            <a:r>
              <a:rPr lang="en-GB" dirty="0"/>
              <a:t>Histone</a:t>
            </a:r>
          </a:p>
        </p:txBody>
      </p:sp>
      <p:sp>
        <p:nvSpPr>
          <p:cNvPr id="7" name="TextBox 6">
            <a:extLst>
              <a:ext uri="{FF2B5EF4-FFF2-40B4-BE49-F238E27FC236}">
                <a16:creationId xmlns:a16="http://schemas.microsoft.com/office/drawing/2014/main" id="{8C370D1A-B8F9-4704-84A0-1D53D0F738A8}"/>
              </a:ext>
            </a:extLst>
          </p:cNvPr>
          <p:cNvSpPr txBox="1"/>
          <p:nvPr/>
        </p:nvSpPr>
        <p:spPr>
          <a:xfrm>
            <a:off x="113112" y="4237838"/>
            <a:ext cx="1283515" cy="369332"/>
          </a:xfrm>
          <a:prstGeom prst="rect">
            <a:avLst/>
          </a:prstGeom>
          <a:solidFill>
            <a:schemeClr val="bg1"/>
          </a:solidFill>
          <a:ln>
            <a:solidFill>
              <a:schemeClr val="accent1"/>
            </a:solidFill>
          </a:ln>
        </p:spPr>
        <p:txBody>
          <a:bodyPr wrap="square" rtlCol="0">
            <a:spAutoFit/>
          </a:bodyPr>
          <a:lstStyle/>
          <a:p>
            <a:r>
              <a:rPr lang="en-GB" dirty="0"/>
              <a:t>Chromatin</a:t>
            </a:r>
          </a:p>
        </p:txBody>
      </p:sp>
      <p:sp>
        <p:nvSpPr>
          <p:cNvPr id="8" name="TextBox 7">
            <a:extLst>
              <a:ext uri="{FF2B5EF4-FFF2-40B4-BE49-F238E27FC236}">
                <a16:creationId xmlns:a16="http://schemas.microsoft.com/office/drawing/2014/main" id="{A544AFD8-AA39-47C7-830F-5CC9C66529F3}"/>
              </a:ext>
            </a:extLst>
          </p:cNvPr>
          <p:cNvSpPr txBox="1"/>
          <p:nvPr/>
        </p:nvSpPr>
        <p:spPr>
          <a:xfrm>
            <a:off x="2881477" y="4978543"/>
            <a:ext cx="1478629" cy="369332"/>
          </a:xfrm>
          <a:prstGeom prst="rect">
            <a:avLst/>
          </a:prstGeom>
          <a:solidFill>
            <a:schemeClr val="bg1"/>
          </a:solidFill>
          <a:ln>
            <a:solidFill>
              <a:schemeClr val="accent1"/>
            </a:solidFill>
          </a:ln>
        </p:spPr>
        <p:txBody>
          <a:bodyPr wrap="square" rtlCol="0">
            <a:spAutoFit/>
          </a:bodyPr>
          <a:lstStyle/>
          <a:p>
            <a:r>
              <a:rPr lang="en-GB" dirty="0"/>
              <a:t>Chromosome</a:t>
            </a:r>
          </a:p>
        </p:txBody>
      </p:sp>
      <p:sp>
        <p:nvSpPr>
          <p:cNvPr id="9" name="TextBox 8">
            <a:extLst>
              <a:ext uri="{FF2B5EF4-FFF2-40B4-BE49-F238E27FC236}">
                <a16:creationId xmlns:a16="http://schemas.microsoft.com/office/drawing/2014/main" id="{5CC22EE4-F6F9-4E5A-8985-13512D00DD64}"/>
              </a:ext>
            </a:extLst>
          </p:cNvPr>
          <p:cNvSpPr txBox="1"/>
          <p:nvPr/>
        </p:nvSpPr>
        <p:spPr>
          <a:xfrm>
            <a:off x="1551965" y="5327702"/>
            <a:ext cx="1249818" cy="369332"/>
          </a:xfrm>
          <a:prstGeom prst="rect">
            <a:avLst/>
          </a:prstGeom>
          <a:solidFill>
            <a:schemeClr val="bg1"/>
          </a:solidFill>
          <a:ln>
            <a:solidFill>
              <a:schemeClr val="accent1"/>
            </a:solidFill>
          </a:ln>
        </p:spPr>
        <p:txBody>
          <a:bodyPr wrap="square" rtlCol="0">
            <a:spAutoFit/>
          </a:bodyPr>
          <a:lstStyle/>
          <a:p>
            <a:r>
              <a:rPr lang="en-GB" dirty="0"/>
              <a:t>Chromatid</a:t>
            </a:r>
          </a:p>
        </p:txBody>
      </p:sp>
      <p:cxnSp>
        <p:nvCxnSpPr>
          <p:cNvPr id="11" name="Straight Arrow Connector 10">
            <a:extLst>
              <a:ext uri="{FF2B5EF4-FFF2-40B4-BE49-F238E27FC236}">
                <a16:creationId xmlns:a16="http://schemas.microsoft.com/office/drawing/2014/main" id="{D6C1C615-8E3B-432C-9509-7A17206B8277}"/>
              </a:ext>
            </a:extLst>
          </p:cNvPr>
          <p:cNvCxnSpPr/>
          <p:nvPr/>
        </p:nvCxnSpPr>
        <p:spPr>
          <a:xfrm flipV="1">
            <a:off x="1912690" y="5167618"/>
            <a:ext cx="83890" cy="1802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8C487BD-1859-4941-8384-6D623DDBA73F}"/>
              </a:ext>
            </a:extLst>
          </p:cNvPr>
          <p:cNvSpPr txBox="1"/>
          <p:nvPr/>
        </p:nvSpPr>
        <p:spPr>
          <a:xfrm>
            <a:off x="503340" y="801854"/>
            <a:ext cx="2982288" cy="369332"/>
          </a:xfrm>
          <a:prstGeom prst="rect">
            <a:avLst/>
          </a:prstGeom>
          <a:solidFill>
            <a:schemeClr val="bg1"/>
          </a:solidFill>
          <a:ln>
            <a:solidFill>
              <a:schemeClr val="accent1"/>
            </a:solidFill>
          </a:ln>
        </p:spPr>
        <p:txBody>
          <a:bodyPr wrap="square" rtlCol="0">
            <a:spAutoFit/>
          </a:bodyPr>
          <a:lstStyle/>
          <a:p>
            <a:r>
              <a:rPr lang="en-GB" dirty="0"/>
              <a:t>Sugar phosphate backbone</a:t>
            </a:r>
          </a:p>
        </p:txBody>
      </p:sp>
      <p:cxnSp>
        <p:nvCxnSpPr>
          <p:cNvPr id="14" name="Straight Arrow Connector 13">
            <a:extLst>
              <a:ext uri="{FF2B5EF4-FFF2-40B4-BE49-F238E27FC236}">
                <a16:creationId xmlns:a16="http://schemas.microsoft.com/office/drawing/2014/main" id="{CCB18C4E-B723-4E7A-9828-E9167C6C4D8B}"/>
              </a:ext>
            </a:extLst>
          </p:cNvPr>
          <p:cNvCxnSpPr/>
          <p:nvPr/>
        </p:nvCxnSpPr>
        <p:spPr>
          <a:xfrm>
            <a:off x="2667699" y="1090785"/>
            <a:ext cx="81094" cy="243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9128F0D-1B73-4BFE-86D6-D91B55937F01}"/>
              </a:ext>
            </a:extLst>
          </p:cNvPr>
          <p:cNvSpPr txBox="1"/>
          <p:nvPr/>
        </p:nvSpPr>
        <p:spPr>
          <a:xfrm>
            <a:off x="1751131" y="4511125"/>
            <a:ext cx="1352796" cy="369332"/>
          </a:xfrm>
          <a:prstGeom prst="rect">
            <a:avLst/>
          </a:prstGeom>
          <a:solidFill>
            <a:schemeClr val="bg1"/>
          </a:solidFill>
          <a:ln>
            <a:solidFill>
              <a:schemeClr val="accent1"/>
            </a:solidFill>
          </a:ln>
        </p:spPr>
        <p:txBody>
          <a:bodyPr wrap="square" rtlCol="0">
            <a:spAutoFit/>
          </a:bodyPr>
          <a:lstStyle/>
          <a:p>
            <a:r>
              <a:rPr lang="en-GB" dirty="0"/>
              <a:t>Centromere</a:t>
            </a:r>
          </a:p>
        </p:txBody>
      </p:sp>
      <p:cxnSp>
        <p:nvCxnSpPr>
          <p:cNvPr id="17" name="Straight Arrow Connector 16">
            <a:extLst>
              <a:ext uri="{FF2B5EF4-FFF2-40B4-BE49-F238E27FC236}">
                <a16:creationId xmlns:a16="http://schemas.microsoft.com/office/drawing/2014/main" id="{0AA1CB25-6BAC-4267-BCE0-7C7C11293BFB}"/>
              </a:ext>
            </a:extLst>
          </p:cNvPr>
          <p:cNvCxnSpPr/>
          <p:nvPr/>
        </p:nvCxnSpPr>
        <p:spPr>
          <a:xfrm flipH="1">
            <a:off x="2248250" y="4754190"/>
            <a:ext cx="100668" cy="346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64E73DD-6C16-456E-86E0-52F08D3C2779}"/>
              </a:ext>
            </a:extLst>
          </p:cNvPr>
          <p:cNvSpPr txBox="1"/>
          <p:nvPr/>
        </p:nvSpPr>
        <p:spPr>
          <a:xfrm>
            <a:off x="4651067" y="4511125"/>
            <a:ext cx="1124125" cy="369332"/>
          </a:xfrm>
          <a:prstGeom prst="rect">
            <a:avLst/>
          </a:prstGeom>
          <a:noFill/>
          <a:ln>
            <a:solidFill>
              <a:schemeClr val="accent1"/>
            </a:solidFill>
          </a:ln>
        </p:spPr>
        <p:txBody>
          <a:bodyPr wrap="square" rtlCol="0">
            <a:spAutoFit/>
          </a:bodyPr>
          <a:lstStyle/>
          <a:p>
            <a:r>
              <a:rPr lang="en-GB" dirty="0"/>
              <a:t>Nucleus</a:t>
            </a:r>
          </a:p>
        </p:txBody>
      </p:sp>
      <p:cxnSp>
        <p:nvCxnSpPr>
          <p:cNvPr id="20" name="Straight Arrow Connector 19">
            <a:extLst>
              <a:ext uri="{FF2B5EF4-FFF2-40B4-BE49-F238E27FC236}">
                <a16:creationId xmlns:a16="http://schemas.microsoft.com/office/drawing/2014/main" id="{562ED694-C8FC-41EF-A0E3-0E07B91D843D}"/>
              </a:ext>
            </a:extLst>
          </p:cNvPr>
          <p:cNvCxnSpPr>
            <a:stCxn id="18" idx="1"/>
          </p:cNvCxnSpPr>
          <p:nvPr/>
        </p:nvCxnSpPr>
        <p:spPr>
          <a:xfrm flipH="1">
            <a:off x="4127384" y="4695791"/>
            <a:ext cx="523683" cy="58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E1639E6-7E64-4C99-9132-18FAAE5770E7}"/>
              </a:ext>
            </a:extLst>
          </p:cNvPr>
          <p:cNvSpPr txBox="1"/>
          <p:nvPr/>
        </p:nvSpPr>
        <p:spPr>
          <a:xfrm>
            <a:off x="6006517" y="159391"/>
            <a:ext cx="5912981" cy="1754326"/>
          </a:xfrm>
          <a:prstGeom prst="rect">
            <a:avLst/>
          </a:prstGeom>
          <a:noFill/>
        </p:spPr>
        <p:txBody>
          <a:bodyPr wrap="square" rtlCol="0">
            <a:spAutoFit/>
          </a:bodyPr>
          <a:lstStyle/>
          <a:p>
            <a:r>
              <a:rPr lang="en-GB" dirty="0"/>
              <a:t>On a whiteboard can you make a paragraph to describe the structure of DNA in the nucleus. </a:t>
            </a:r>
          </a:p>
          <a:p>
            <a:endParaRPr lang="en-GB" dirty="0"/>
          </a:p>
          <a:p>
            <a:pPr marL="342900" indent="-342900">
              <a:buAutoNum type="arabicPeriod"/>
            </a:pPr>
            <a:r>
              <a:rPr lang="en-GB" dirty="0"/>
              <a:t>Complementary base pairing of DNA holds the 2 DNA strands in the DNA molecule together. </a:t>
            </a:r>
          </a:p>
          <a:p>
            <a:pPr marL="342900" indent="-342900">
              <a:buAutoNum type="arabicPeriod"/>
            </a:pPr>
            <a:r>
              <a:rPr lang="en-GB" dirty="0"/>
              <a:t>……..</a:t>
            </a:r>
          </a:p>
        </p:txBody>
      </p:sp>
      <p:sp>
        <p:nvSpPr>
          <p:cNvPr id="24" name="TextBox 23">
            <a:extLst>
              <a:ext uri="{FF2B5EF4-FFF2-40B4-BE49-F238E27FC236}">
                <a16:creationId xmlns:a16="http://schemas.microsoft.com/office/drawing/2014/main" id="{85489408-80D6-4A7D-9C7B-E92C9AC807AA}"/>
              </a:ext>
            </a:extLst>
          </p:cNvPr>
          <p:cNvSpPr txBox="1"/>
          <p:nvPr/>
        </p:nvSpPr>
        <p:spPr>
          <a:xfrm>
            <a:off x="6096000" y="1619075"/>
            <a:ext cx="5823498" cy="2308324"/>
          </a:xfrm>
          <a:prstGeom prst="rect">
            <a:avLst/>
          </a:prstGeom>
          <a:solidFill>
            <a:schemeClr val="bg1"/>
          </a:solidFill>
        </p:spPr>
        <p:txBody>
          <a:bodyPr wrap="square" rtlCol="0">
            <a:spAutoFit/>
          </a:bodyPr>
          <a:lstStyle/>
          <a:p>
            <a:r>
              <a:rPr lang="en-GB" b="1" dirty="0">
                <a:solidFill>
                  <a:srgbClr val="7030A0"/>
                </a:solidFill>
              </a:rPr>
              <a:t>2. DNA molecule twists into a DNA Helix </a:t>
            </a:r>
          </a:p>
          <a:p>
            <a:r>
              <a:rPr lang="en-GB" b="1" dirty="0">
                <a:solidFill>
                  <a:srgbClr val="7030A0"/>
                </a:solidFill>
              </a:rPr>
              <a:t>3. DNA helix coils around proteins called histones </a:t>
            </a:r>
          </a:p>
          <a:p>
            <a:r>
              <a:rPr lang="en-GB" b="1" dirty="0">
                <a:solidFill>
                  <a:srgbClr val="7030A0"/>
                </a:solidFill>
              </a:rPr>
              <a:t>4. The DNA and histones form chromatin.</a:t>
            </a:r>
          </a:p>
          <a:p>
            <a:r>
              <a:rPr lang="en-GB" b="1" dirty="0">
                <a:solidFill>
                  <a:srgbClr val="7030A0"/>
                </a:solidFill>
              </a:rPr>
              <a:t>5. Chromatin coils in a chromatid which is copied forming a second chromatid</a:t>
            </a:r>
          </a:p>
          <a:p>
            <a:r>
              <a:rPr lang="en-GB" b="1" dirty="0">
                <a:solidFill>
                  <a:srgbClr val="7030A0"/>
                </a:solidFill>
              </a:rPr>
              <a:t>6. The 2 chromatids are joined together with a centromere forming a chromosome </a:t>
            </a:r>
          </a:p>
          <a:p>
            <a:r>
              <a:rPr lang="en-GB" b="1" dirty="0">
                <a:solidFill>
                  <a:srgbClr val="7030A0"/>
                </a:solidFill>
              </a:rPr>
              <a:t>7. Chromosomes are found in the Nucleus. </a:t>
            </a:r>
          </a:p>
        </p:txBody>
      </p:sp>
      <p:sp>
        <p:nvSpPr>
          <p:cNvPr id="4" name="TextBox 3">
            <a:extLst>
              <a:ext uri="{FF2B5EF4-FFF2-40B4-BE49-F238E27FC236}">
                <a16:creationId xmlns:a16="http://schemas.microsoft.com/office/drawing/2014/main" id="{90B34B18-A643-44D2-95BA-82D0C4C3E95C}"/>
              </a:ext>
            </a:extLst>
          </p:cNvPr>
          <p:cNvSpPr txBox="1"/>
          <p:nvPr/>
        </p:nvSpPr>
        <p:spPr>
          <a:xfrm>
            <a:off x="6184231" y="5490783"/>
            <a:ext cx="5647035" cy="646331"/>
          </a:xfrm>
          <a:prstGeom prst="rect">
            <a:avLst/>
          </a:prstGeom>
          <a:noFill/>
        </p:spPr>
        <p:txBody>
          <a:bodyPr wrap="square" rtlCol="0">
            <a:spAutoFit/>
          </a:bodyPr>
          <a:lstStyle/>
          <a:p>
            <a:r>
              <a:rPr lang="en-GB" dirty="0"/>
              <a:t>A chromosome is complex so we break it down into smaller sections depending on its function. </a:t>
            </a:r>
          </a:p>
        </p:txBody>
      </p:sp>
    </p:spTree>
    <p:extLst>
      <p:ext uri="{BB962C8B-B14F-4D97-AF65-F5344CB8AC3E}">
        <p14:creationId xmlns:p14="http://schemas.microsoft.com/office/powerpoint/2010/main" val="272708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847439-4C68-4001-B1CC-24F88C058090}"/>
              </a:ext>
            </a:extLst>
          </p:cNvPr>
          <p:cNvPicPr>
            <a:picLocks noChangeAspect="1"/>
          </p:cNvPicPr>
          <p:nvPr/>
        </p:nvPicPr>
        <p:blipFill>
          <a:blip r:embed="rId2"/>
          <a:stretch>
            <a:fillRect/>
          </a:stretch>
        </p:blipFill>
        <p:spPr>
          <a:xfrm>
            <a:off x="306057" y="325963"/>
            <a:ext cx="10805863" cy="6206074"/>
          </a:xfrm>
          <a:prstGeom prst="rect">
            <a:avLst/>
          </a:prstGeom>
        </p:spPr>
      </p:pic>
      <p:sp>
        <p:nvSpPr>
          <p:cNvPr id="3" name="TextBox 2">
            <a:extLst>
              <a:ext uri="{FF2B5EF4-FFF2-40B4-BE49-F238E27FC236}">
                <a16:creationId xmlns:a16="http://schemas.microsoft.com/office/drawing/2014/main" id="{32FC8FD4-C882-4CB9-8F6A-60E166AF4849}"/>
              </a:ext>
            </a:extLst>
          </p:cNvPr>
          <p:cNvSpPr txBox="1"/>
          <p:nvPr/>
        </p:nvSpPr>
        <p:spPr>
          <a:xfrm>
            <a:off x="1015068" y="1543574"/>
            <a:ext cx="9949343" cy="923330"/>
          </a:xfrm>
          <a:prstGeom prst="rect">
            <a:avLst/>
          </a:prstGeom>
          <a:noFill/>
        </p:spPr>
        <p:txBody>
          <a:bodyPr wrap="square" rtlCol="0">
            <a:spAutoFit/>
          </a:bodyPr>
          <a:lstStyle/>
          <a:p>
            <a:r>
              <a:rPr lang="en-GB" dirty="0">
                <a:solidFill>
                  <a:srgbClr val="7030A0"/>
                </a:solidFill>
              </a:rPr>
              <a:t>Section of DNA that codes for a protein/primary structure</a:t>
            </a:r>
          </a:p>
          <a:p>
            <a:endParaRPr lang="en-GB" dirty="0">
              <a:solidFill>
                <a:srgbClr val="7030A0"/>
              </a:solidFill>
            </a:endParaRPr>
          </a:p>
          <a:p>
            <a:r>
              <a:rPr lang="en-GB" dirty="0">
                <a:solidFill>
                  <a:srgbClr val="7030A0"/>
                </a:solidFill>
              </a:rPr>
              <a:t>Variation of a gene </a:t>
            </a:r>
          </a:p>
        </p:txBody>
      </p:sp>
    </p:spTree>
    <p:extLst>
      <p:ext uri="{BB962C8B-B14F-4D97-AF65-F5344CB8AC3E}">
        <p14:creationId xmlns:p14="http://schemas.microsoft.com/office/powerpoint/2010/main" val="410820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290832-C0D5-45C7-9059-A0E8353F494B}"/>
              </a:ext>
            </a:extLst>
          </p:cNvPr>
          <p:cNvSpPr txBox="1"/>
          <p:nvPr/>
        </p:nvSpPr>
        <p:spPr>
          <a:xfrm>
            <a:off x="125835" y="151002"/>
            <a:ext cx="11467750" cy="923330"/>
          </a:xfrm>
          <a:prstGeom prst="rect">
            <a:avLst/>
          </a:prstGeom>
          <a:noFill/>
        </p:spPr>
        <p:txBody>
          <a:bodyPr wrap="square" rtlCol="0">
            <a:spAutoFit/>
          </a:bodyPr>
          <a:lstStyle/>
          <a:p>
            <a:r>
              <a:rPr lang="en-GB" dirty="0"/>
              <a:t>On a whiteboard:</a:t>
            </a:r>
          </a:p>
          <a:p>
            <a:endParaRPr lang="en-GB" dirty="0"/>
          </a:p>
          <a:p>
            <a:endParaRPr lang="en-GB" dirty="0"/>
          </a:p>
        </p:txBody>
      </p:sp>
      <p:pic>
        <p:nvPicPr>
          <p:cNvPr id="3074" name="Picture 2" descr="Image result for chromosome">
            <a:extLst>
              <a:ext uri="{FF2B5EF4-FFF2-40B4-BE49-F238E27FC236}">
                <a16:creationId xmlns:a16="http://schemas.microsoft.com/office/drawing/2014/main" id="{655CC7F7-115A-46F5-A733-A8AE88DA6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41" y="614764"/>
            <a:ext cx="2521751" cy="31081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0CCE80C-89BB-4F5E-8999-080DAD337E75}"/>
              </a:ext>
            </a:extLst>
          </p:cNvPr>
          <p:cNvPicPr>
            <a:picLocks noChangeAspect="1"/>
          </p:cNvPicPr>
          <p:nvPr/>
        </p:nvPicPr>
        <p:blipFill>
          <a:blip r:embed="rId3"/>
          <a:stretch>
            <a:fillRect/>
          </a:stretch>
        </p:blipFill>
        <p:spPr>
          <a:xfrm>
            <a:off x="3478460" y="1074332"/>
            <a:ext cx="4762500" cy="2286000"/>
          </a:xfrm>
          <a:prstGeom prst="rect">
            <a:avLst/>
          </a:prstGeom>
        </p:spPr>
      </p:pic>
      <p:pic>
        <p:nvPicPr>
          <p:cNvPr id="6" name="Picture 5">
            <a:extLst>
              <a:ext uri="{FF2B5EF4-FFF2-40B4-BE49-F238E27FC236}">
                <a16:creationId xmlns:a16="http://schemas.microsoft.com/office/drawing/2014/main" id="{3202889F-935E-4610-AE59-DFC034D19C92}"/>
              </a:ext>
            </a:extLst>
          </p:cNvPr>
          <p:cNvPicPr>
            <a:picLocks noChangeAspect="1"/>
          </p:cNvPicPr>
          <p:nvPr/>
        </p:nvPicPr>
        <p:blipFill>
          <a:blip r:embed="rId4"/>
          <a:stretch>
            <a:fillRect/>
          </a:stretch>
        </p:blipFill>
        <p:spPr>
          <a:xfrm>
            <a:off x="8664255" y="1074332"/>
            <a:ext cx="2805068" cy="2150552"/>
          </a:xfrm>
          <a:prstGeom prst="rect">
            <a:avLst/>
          </a:prstGeom>
        </p:spPr>
      </p:pic>
      <p:pic>
        <p:nvPicPr>
          <p:cNvPr id="3076" name="Picture 4" descr="Image result for allele">
            <a:extLst>
              <a:ext uri="{FF2B5EF4-FFF2-40B4-BE49-F238E27FC236}">
                <a16:creationId xmlns:a16="http://schemas.microsoft.com/office/drawing/2014/main" id="{29193407-F004-4DF2-9DE3-931732E793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468" y="4208161"/>
            <a:ext cx="4743450" cy="2028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8F5FB61-F866-491A-8725-931D1B8986CB}"/>
              </a:ext>
            </a:extLst>
          </p:cNvPr>
          <p:cNvSpPr txBox="1"/>
          <p:nvPr/>
        </p:nvSpPr>
        <p:spPr>
          <a:xfrm>
            <a:off x="5729681" y="1728132"/>
            <a:ext cx="1233181" cy="369332"/>
          </a:xfrm>
          <a:prstGeom prst="rect">
            <a:avLst/>
          </a:prstGeom>
          <a:solidFill>
            <a:schemeClr val="bg1"/>
          </a:solidFill>
        </p:spPr>
        <p:txBody>
          <a:bodyPr wrap="square" rtlCol="0">
            <a:spAutoFit/>
          </a:bodyPr>
          <a:lstStyle/>
          <a:p>
            <a:r>
              <a:rPr lang="en-GB" dirty="0"/>
              <a:t>5</a:t>
            </a:r>
          </a:p>
        </p:txBody>
      </p:sp>
      <p:sp>
        <p:nvSpPr>
          <p:cNvPr id="11" name="TextBox 10">
            <a:extLst>
              <a:ext uri="{FF2B5EF4-FFF2-40B4-BE49-F238E27FC236}">
                <a16:creationId xmlns:a16="http://schemas.microsoft.com/office/drawing/2014/main" id="{E999B9B1-87A5-4584-8C37-C1E480B6B8A9}"/>
              </a:ext>
            </a:extLst>
          </p:cNvPr>
          <p:cNvSpPr txBox="1"/>
          <p:nvPr/>
        </p:nvSpPr>
        <p:spPr>
          <a:xfrm>
            <a:off x="6096000" y="2836128"/>
            <a:ext cx="1233181" cy="369332"/>
          </a:xfrm>
          <a:prstGeom prst="rect">
            <a:avLst/>
          </a:prstGeom>
          <a:solidFill>
            <a:schemeClr val="bg1"/>
          </a:solidFill>
        </p:spPr>
        <p:txBody>
          <a:bodyPr wrap="square" rtlCol="0">
            <a:spAutoFit/>
          </a:bodyPr>
          <a:lstStyle/>
          <a:p>
            <a:r>
              <a:rPr lang="en-GB" dirty="0"/>
              <a:t>6</a:t>
            </a:r>
          </a:p>
        </p:txBody>
      </p:sp>
      <p:sp>
        <p:nvSpPr>
          <p:cNvPr id="12" name="TextBox 11">
            <a:extLst>
              <a:ext uri="{FF2B5EF4-FFF2-40B4-BE49-F238E27FC236}">
                <a16:creationId xmlns:a16="http://schemas.microsoft.com/office/drawing/2014/main" id="{A5A5C20B-A8FD-4217-96E3-4A1CAF4B9233}"/>
              </a:ext>
            </a:extLst>
          </p:cNvPr>
          <p:cNvSpPr txBox="1"/>
          <p:nvPr/>
        </p:nvSpPr>
        <p:spPr>
          <a:xfrm>
            <a:off x="8315937" y="966132"/>
            <a:ext cx="3153386" cy="369332"/>
          </a:xfrm>
          <a:prstGeom prst="rect">
            <a:avLst/>
          </a:prstGeom>
          <a:solidFill>
            <a:schemeClr val="bg1"/>
          </a:solidFill>
        </p:spPr>
        <p:txBody>
          <a:bodyPr wrap="square" rtlCol="0">
            <a:spAutoFit/>
          </a:bodyPr>
          <a:lstStyle/>
          <a:p>
            <a:r>
              <a:rPr lang="en-GB" dirty="0"/>
              <a:t>     8               9</a:t>
            </a:r>
          </a:p>
        </p:txBody>
      </p:sp>
      <p:cxnSp>
        <p:nvCxnSpPr>
          <p:cNvPr id="10" name="Straight Arrow Connector 9">
            <a:extLst>
              <a:ext uri="{FF2B5EF4-FFF2-40B4-BE49-F238E27FC236}">
                <a16:creationId xmlns:a16="http://schemas.microsoft.com/office/drawing/2014/main" id="{180944B1-6998-4B2C-A536-A1EC453BBC59}"/>
              </a:ext>
            </a:extLst>
          </p:cNvPr>
          <p:cNvCxnSpPr>
            <a:cxnSpLocks/>
          </p:cNvCxnSpPr>
          <p:nvPr/>
        </p:nvCxnSpPr>
        <p:spPr>
          <a:xfrm>
            <a:off x="8664255" y="1258349"/>
            <a:ext cx="124262" cy="8391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E9006F6-3FDC-4312-8DA2-596A2319F856}"/>
              </a:ext>
            </a:extLst>
          </p:cNvPr>
          <p:cNvCxnSpPr/>
          <p:nvPr/>
        </p:nvCxnSpPr>
        <p:spPr>
          <a:xfrm flipH="1">
            <a:off x="9521505" y="1249960"/>
            <a:ext cx="83889" cy="2265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8B406B4-1545-4BDA-8848-25983F649D6B}"/>
              </a:ext>
            </a:extLst>
          </p:cNvPr>
          <p:cNvCxnSpPr/>
          <p:nvPr/>
        </p:nvCxnSpPr>
        <p:spPr>
          <a:xfrm>
            <a:off x="9645767" y="1258349"/>
            <a:ext cx="244853" cy="276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E49B705-06FD-4C62-88D5-C522EFBDD6C8}"/>
              </a:ext>
            </a:extLst>
          </p:cNvPr>
          <p:cNvSpPr txBox="1"/>
          <p:nvPr/>
        </p:nvSpPr>
        <p:spPr>
          <a:xfrm>
            <a:off x="265141" y="3722885"/>
            <a:ext cx="6697721" cy="2308324"/>
          </a:xfrm>
          <a:prstGeom prst="rect">
            <a:avLst/>
          </a:prstGeom>
          <a:noFill/>
        </p:spPr>
        <p:txBody>
          <a:bodyPr wrap="square" rtlCol="0">
            <a:spAutoFit/>
          </a:bodyPr>
          <a:lstStyle/>
          <a:p>
            <a:pPr marL="342900" indent="-342900">
              <a:buAutoNum type="arabicPeriod"/>
            </a:pPr>
            <a:r>
              <a:rPr lang="en-GB" dirty="0"/>
              <a:t>Which letter(s) represent the centromere?</a:t>
            </a:r>
          </a:p>
          <a:p>
            <a:pPr marL="342900" indent="-342900">
              <a:buAutoNum type="arabicPeriod"/>
            </a:pPr>
            <a:r>
              <a:rPr lang="en-GB" dirty="0"/>
              <a:t>Which letter(s) represent the chromosome?</a:t>
            </a:r>
          </a:p>
          <a:p>
            <a:pPr marL="342900" indent="-342900">
              <a:buAutoNum type="arabicPeriod"/>
            </a:pPr>
            <a:r>
              <a:rPr lang="en-GB" dirty="0"/>
              <a:t>Which letter(s) represent the chromatid?</a:t>
            </a:r>
          </a:p>
          <a:p>
            <a:pPr marL="342900" indent="-342900">
              <a:buAutoNum type="arabicPeriod"/>
            </a:pPr>
            <a:r>
              <a:rPr lang="en-GB" dirty="0"/>
              <a:t>Which letter(s) represent the gene?</a:t>
            </a:r>
          </a:p>
          <a:p>
            <a:pPr marL="342900" indent="-342900">
              <a:buAutoNum type="arabicPeriod"/>
            </a:pPr>
            <a:r>
              <a:rPr lang="en-GB" dirty="0"/>
              <a:t>Which letter(s) represent the allele? </a:t>
            </a:r>
          </a:p>
          <a:p>
            <a:pPr marL="342900" indent="-342900">
              <a:buAutoNum type="arabicPeriod"/>
            </a:pPr>
            <a:endParaRPr lang="en-GB" dirty="0"/>
          </a:p>
          <a:p>
            <a:pPr marL="342900" indent="-342900">
              <a:buAutoNum type="arabicPeriod"/>
            </a:pPr>
            <a:r>
              <a:rPr lang="en-GB" dirty="0"/>
              <a:t>What is the gene for this example? </a:t>
            </a:r>
          </a:p>
          <a:p>
            <a:pPr marL="342900" indent="-342900">
              <a:buAutoNum type="arabicPeriod"/>
            </a:pPr>
            <a:r>
              <a:rPr lang="en-GB" dirty="0"/>
              <a:t>What are the alleles for this example? </a:t>
            </a:r>
          </a:p>
        </p:txBody>
      </p:sp>
      <p:cxnSp>
        <p:nvCxnSpPr>
          <p:cNvPr id="20" name="Straight Arrow Connector 19">
            <a:extLst>
              <a:ext uri="{FF2B5EF4-FFF2-40B4-BE49-F238E27FC236}">
                <a16:creationId xmlns:a16="http://schemas.microsoft.com/office/drawing/2014/main" id="{3880E53D-A56B-41F8-A013-692858EB43BC}"/>
              </a:ext>
            </a:extLst>
          </p:cNvPr>
          <p:cNvCxnSpPr>
            <a:endCxn id="3076" idx="1"/>
          </p:cNvCxnSpPr>
          <p:nvPr/>
        </p:nvCxnSpPr>
        <p:spPr>
          <a:xfrm flipV="1">
            <a:off x="3984771" y="5222574"/>
            <a:ext cx="3411697" cy="3770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731CBDB-3818-4424-8BD1-D39130B8F1C0}"/>
              </a:ext>
            </a:extLst>
          </p:cNvPr>
          <p:cNvCxnSpPr>
            <a:endCxn id="3076" idx="1"/>
          </p:cNvCxnSpPr>
          <p:nvPr/>
        </p:nvCxnSpPr>
        <p:spPr>
          <a:xfrm flipV="1">
            <a:off x="4228051" y="5222574"/>
            <a:ext cx="3168417" cy="631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58EE189-6B4A-44B9-8C9F-C918CD0CC257}"/>
              </a:ext>
            </a:extLst>
          </p:cNvPr>
          <p:cNvSpPr txBox="1"/>
          <p:nvPr/>
        </p:nvSpPr>
        <p:spPr>
          <a:xfrm>
            <a:off x="5096311" y="3722885"/>
            <a:ext cx="2499920" cy="2308324"/>
          </a:xfrm>
          <a:prstGeom prst="rect">
            <a:avLst/>
          </a:prstGeom>
          <a:solidFill>
            <a:schemeClr val="bg1"/>
          </a:solidFill>
        </p:spPr>
        <p:txBody>
          <a:bodyPr wrap="square" rtlCol="0">
            <a:spAutoFit/>
          </a:bodyPr>
          <a:lstStyle/>
          <a:p>
            <a:r>
              <a:rPr lang="en-GB" dirty="0">
                <a:solidFill>
                  <a:srgbClr val="7030A0"/>
                </a:solidFill>
              </a:rPr>
              <a:t>2</a:t>
            </a:r>
          </a:p>
          <a:p>
            <a:r>
              <a:rPr lang="en-GB" dirty="0">
                <a:solidFill>
                  <a:srgbClr val="7030A0"/>
                </a:solidFill>
              </a:rPr>
              <a:t>5</a:t>
            </a:r>
          </a:p>
          <a:p>
            <a:r>
              <a:rPr lang="en-GB" dirty="0">
                <a:solidFill>
                  <a:srgbClr val="7030A0"/>
                </a:solidFill>
              </a:rPr>
              <a:t>1/5</a:t>
            </a:r>
          </a:p>
          <a:p>
            <a:r>
              <a:rPr lang="en-GB" dirty="0">
                <a:solidFill>
                  <a:srgbClr val="7030A0"/>
                </a:solidFill>
              </a:rPr>
              <a:t>6, 8</a:t>
            </a:r>
          </a:p>
          <a:p>
            <a:r>
              <a:rPr lang="en-GB" dirty="0">
                <a:solidFill>
                  <a:srgbClr val="7030A0"/>
                </a:solidFill>
              </a:rPr>
              <a:t>9</a:t>
            </a:r>
          </a:p>
          <a:p>
            <a:endParaRPr lang="en-GB" dirty="0">
              <a:solidFill>
                <a:srgbClr val="7030A0"/>
              </a:solidFill>
            </a:endParaRPr>
          </a:p>
          <a:p>
            <a:r>
              <a:rPr lang="en-GB" dirty="0">
                <a:solidFill>
                  <a:srgbClr val="7030A0"/>
                </a:solidFill>
              </a:rPr>
              <a:t>Gene: Petal colour</a:t>
            </a:r>
          </a:p>
          <a:p>
            <a:r>
              <a:rPr lang="en-GB" dirty="0">
                <a:solidFill>
                  <a:srgbClr val="7030A0"/>
                </a:solidFill>
              </a:rPr>
              <a:t>Alleles: Purple, white</a:t>
            </a:r>
          </a:p>
        </p:txBody>
      </p:sp>
    </p:spTree>
    <p:extLst>
      <p:ext uri="{BB962C8B-B14F-4D97-AF65-F5344CB8AC3E}">
        <p14:creationId xmlns:p14="http://schemas.microsoft.com/office/powerpoint/2010/main" val="334716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5518A8-5F59-46E4-BCE3-BB02B0E27099}"/>
              </a:ext>
            </a:extLst>
          </p:cNvPr>
          <p:cNvPicPr>
            <a:picLocks noChangeAspect="1"/>
          </p:cNvPicPr>
          <p:nvPr/>
        </p:nvPicPr>
        <p:blipFill>
          <a:blip r:embed="rId2"/>
          <a:stretch>
            <a:fillRect/>
          </a:stretch>
        </p:blipFill>
        <p:spPr>
          <a:xfrm>
            <a:off x="169420" y="189039"/>
            <a:ext cx="11756664" cy="2847776"/>
          </a:xfrm>
          <a:prstGeom prst="rect">
            <a:avLst/>
          </a:prstGeom>
        </p:spPr>
      </p:pic>
      <p:pic>
        <p:nvPicPr>
          <p:cNvPr id="3" name="Picture 2">
            <a:extLst>
              <a:ext uri="{FF2B5EF4-FFF2-40B4-BE49-F238E27FC236}">
                <a16:creationId xmlns:a16="http://schemas.microsoft.com/office/drawing/2014/main" id="{5A3ED10D-CBDB-452A-81E0-3CFF804B0BA9}"/>
              </a:ext>
            </a:extLst>
          </p:cNvPr>
          <p:cNvPicPr>
            <a:picLocks noChangeAspect="1"/>
          </p:cNvPicPr>
          <p:nvPr/>
        </p:nvPicPr>
        <p:blipFill>
          <a:blip r:embed="rId3"/>
          <a:stretch>
            <a:fillRect/>
          </a:stretch>
        </p:blipFill>
        <p:spPr>
          <a:xfrm>
            <a:off x="3649868" y="3348607"/>
            <a:ext cx="4193838" cy="3148910"/>
          </a:xfrm>
          <a:prstGeom prst="rect">
            <a:avLst/>
          </a:prstGeom>
        </p:spPr>
      </p:pic>
      <p:sp>
        <p:nvSpPr>
          <p:cNvPr id="4" name="Rectangle 3">
            <a:extLst>
              <a:ext uri="{FF2B5EF4-FFF2-40B4-BE49-F238E27FC236}">
                <a16:creationId xmlns:a16="http://schemas.microsoft.com/office/drawing/2014/main" id="{7FF50972-820C-4A97-9476-C05325257B1E}"/>
              </a:ext>
            </a:extLst>
          </p:cNvPr>
          <p:cNvSpPr/>
          <p:nvPr/>
        </p:nvSpPr>
        <p:spPr>
          <a:xfrm>
            <a:off x="3447875" y="3145872"/>
            <a:ext cx="3716323" cy="847288"/>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171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FCEC39D-8DC0-4309-88DF-7B591123D04A}"/>
              </a:ext>
            </a:extLst>
          </p:cNvPr>
          <p:cNvSpPr>
            <a:spLocks noChangeArrowheads="1"/>
          </p:cNvSpPr>
          <p:nvPr/>
        </p:nvSpPr>
        <p:spPr bwMode="auto">
          <a:xfrm>
            <a:off x="0" y="20650"/>
            <a:ext cx="538480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Monomer: </a:t>
            </a:r>
            <a:r>
              <a:rPr kumimoji="0" lang="en-GB" altLang="en-US" sz="2800" b="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Nucleic acid/ Nucleotide</a:t>
            </a:r>
            <a:endParaRPr kumimoji="0" lang="en-GB" altLang="en-US" sz="1400" b="0" i="0" u="none" strike="noStrike" cap="none" normalizeH="0" baseline="0" dirty="0">
              <a:ln>
                <a:noFill/>
              </a:ln>
              <a:solidFill>
                <a:srgbClr val="7030A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8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Polymer: </a:t>
            </a:r>
            <a:r>
              <a:rPr kumimoji="0" lang="en-GB" altLang="en-US" sz="2800" b="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Polynucleotide </a:t>
            </a:r>
            <a:endParaRPr kumimoji="0" lang="en-GB" altLang="en-US" sz="1400" b="0" i="0" u="none" strike="noStrike" cap="none" normalizeH="0" baseline="0" dirty="0">
              <a:ln>
                <a:noFill/>
              </a:ln>
              <a:solidFill>
                <a:srgbClr val="7030A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000" b="0" i="0" u="none" strike="noStrike" cap="none" normalizeH="0" baseline="0" dirty="0">
              <a:ln>
                <a:noFill/>
              </a:ln>
              <a:solidFill>
                <a:schemeClr val="tx1"/>
              </a:solidFill>
              <a:effectLst/>
              <a:latin typeface="Arial" panose="020B0604020202020204" pitchFamily="34" charset="0"/>
            </a:endParaRPr>
          </a:p>
        </p:txBody>
      </p:sp>
      <p:pic>
        <p:nvPicPr>
          <p:cNvPr id="2049" name="Picture 56">
            <a:extLst>
              <a:ext uri="{FF2B5EF4-FFF2-40B4-BE49-F238E27FC236}">
                <a16:creationId xmlns:a16="http://schemas.microsoft.com/office/drawing/2014/main" id="{F583B033-207C-4168-89E0-2A27EAA5E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1296" y="2431256"/>
            <a:ext cx="319088" cy="31908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826D8B3-B21A-4698-B0E6-49AE9BB44B03}"/>
              </a:ext>
            </a:extLst>
          </p:cNvPr>
          <p:cNvSpPr>
            <a:spLocks noChangeArrowheads="1"/>
          </p:cNvSpPr>
          <p:nvPr/>
        </p:nvSpPr>
        <p:spPr bwMode="auto">
          <a:xfrm>
            <a:off x="-2671" y="2306145"/>
            <a:ext cx="1175347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Components: 	</a:t>
            </a:r>
          </a:p>
          <a:p>
            <a:pPr marL="0" marR="0" lvl="0" indent="0" algn="just" defTabSz="914400" rtl="0" eaLnBrk="0" fontAlgn="base" latinLnBrk="0" hangingPunct="0">
              <a:lnSpc>
                <a:spcPct val="100000"/>
              </a:lnSpc>
              <a:spcBef>
                <a:spcPct val="0"/>
              </a:spcBef>
              <a:spcAft>
                <a:spcPct val="0"/>
              </a:spcAft>
              <a:buClrTx/>
              <a:buSzTx/>
              <a:buFontTx/>
              <a:buNone/>
              <a:tabLst/>
            </a:pPr>
            <a:r>
              <a:rPr lang="en-GB" altLang="en-US" sz="2800" dirty="0">
                <a:latin typeface="Calibri" panose="020F0502020204030204" pitchFamily="34" charset="0"/>
                <a:ea typeface="Times New Roman" panose="02020603050405020304" pitchFamily="18" charset="0"/>
                <a:cs typeface="Calibri" panose="020F0502020204030204" pitchFamily="34" charset="0"/>
              </a:rPr>
              <a:t>	</a:t>
            </a:r>
            <a:r>
              <a:rPr kumimoji="0" lang="en-US" altLang="en-US" sz="2800" b="1"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Phosphate</a:t>
            </a:r>
            <a:r>
              <a:rPr kumimoji="0" lang="en-US"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group</a:t>
            </a:r>
            <a:endParaRPr kumimoji="0" lang="en-GB" altLang="en-US" sz="14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US" altLang="en-US" sz="2800" b="1"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Pentose</a:t>
            </a:r>
            <a:r>
              <a:rPr kumimoji="0" lang="en-US"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sugar – either </a:t>
            </a:r>
            <a:r>
              <a:rPr kumimoji="0" lang="en-US" altLang="en-US" sz="2800" b="1" i="0" u="none" strike="noStrike" cap="none" normalizeH="0" baseline="0" dirty="0">
                <a:ln>
                  <a:noFill/>
                </a:ln>
                <a:solidFill>
                  <a:schemeClr val="accent1"/>
                </a:solidFill>
                <a:effectLst/>
                <a:latin typeface="Calibri" panose="020F0502020204030204" pitchFamily="34" charset="0"/>
                <a:ea typeface="Times New Roman" panose="02020603050405020304" pitchFamily="18" charset="0"/>
                <a:cs typeface="Calibri" panose="020F0502020204030204" pitchFamily="34" charset="0"/>
              </a:rPr>
              <a:t>Deoxyribose (in DNA) </a:t>
            </a:r>
            <a:r>
              <a:rPr kumimoji="0" lang="en-US"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or</a:t>
            </a:r>
            <a:r>
              <a:rPr kumimoji="0" lang="en-US"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US" altLang="en-US" sz="2800" b="1" i="0" u="none" strike="noStrike" cap="none" normalizeH="0" baseline="0" dirty="0">
                <a:ln>
                  <a:noFill/>
                </a:ln>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Ribose</a:t>
            </a:r>
            <a:r>
              <a:rPr kumimoji="0" lang="en-US" altLang="en-US" sz="2800" b="0" i="0" u="none" strike="noStrike" cap="none" normalizeH="0" baseline="0" dirty="0">
                <a:ln>
                  <a:noFill/>
                </a:ln>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US" altLang="en-US" sz="2800" b="1" i="0" u="none" strike="noStrike" cap="none" normalizeH="0" baseline="0" dirty="0">
                <a:ln>
                  <a:noFill/>
                </a:ln>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in RNA and ATP)</a:t>
            </a:r>
            <a:endParaRPr kumimoji="0" lang="en-GB" altLang="en-US" sz="1400" b="0" i="0" u="none" strike="noStrike" cap="none" normalizeH="0" baseline="0" dirty="0">
              <a:ln>
                <a:noFill/>
              </a:ln>
              <a:solidFill>
                <a:srgbClr val="00B05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US" altLang="en-US" sz="2800" b="1"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Nitrogen</a:t>
            </a:r>
            <a:r>
              <a:rPr kumimoji="0" lang="en-US" altLang="en-US" sz="2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containing </a:t>
            </a:r>
            <a:r>
              <a:rPr kumimoji="0" lang="en-US" altLang="en-US" sz="2800" b="1"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base</a:t>
            </a:r>
            <a:r>
              <a:rPr kumimoji="0" lang="en-US" altLang="en-US" sz="2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US" altLang="en-US" sz="4000" b="0" i="0" u="none" strike="noStrike" cap="none" normalizeH="0" baseline="0" dirty="0">
              <a:ln>
                <a:noFill/>
              </a:ln>
              <a:solidFill>
                <a:schemeClr val="tx1"/>
              </a:solidFill>
              <a:effectLst/>
              <a:latin typeface="Arial" panose="020B0604020202020204" pitchFamily="34" charset="0"/>
            </a:endParaRPr>
          </a:p>
        </p:txBody>
      </p:sp>
      <p:cxnSp>
        <p:nvCxnSpPr>
          <p:cNvPr id="5" name="Straight Arrow Connector 4">
            <a:extLst>
              <a:ext uri="{FF2B5EF4-FFF2-40B4-BE49-F238E27FC236}">
                <a16:creationId xmlns:a16="http://schemas.microsoft.com/office/drawing/2014/main" id="{A73FD34A-7313-4464-9F91-F1E4FAE9BC91}"/>
              </a:ext>
            </a:extLst>
          </p:cNvPr>
          <p:cNvCxnSpPr/>
          <p:nvPr/>
        </p:nvCxnSpPr>
        <p:spPr>
          <a:xfrm>
            <a:off x="2518611" y="505326"/>
            <a:ext cx="0" cy="1219200"/>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CCF9086-7D28-4B05-8E07-3A66B60172E7}"/>
              </a:ext>
            </a:extLst>
          </p:cNvPr>
          <p:cNvSpPr txBox="1"/>
          <p:nvPr/>
        </p:nvSpPr>
        <p:spPr>
          <a:xfrm>
            <a:off x="2606853" y="574647"/>
            <a:ext cx="4034587" cy="923330"/>
          </a:xfrm>
          <a:prstGeom prst="rect">
            <a:avLst/>
          </a:prstGeom>
          <a:noFill/>
        </p:spPr>
        <p:txBody>
          <a:bodyPr wrap="square" rtlCol="0">
            <a:spAutoFit/>
          </a:bodyPr>
          <a:lstStyle/>
          <a:p>
            <a:r>
              <a:rPr lang="en-GB" b="1" dirty="0"/>
              <a:t>Condensation </a:t>
            </a:r>
            <a:r>
              <a:rPr lang="en-GB" dirty="0"/>
              <a:t>Reaction.</a:t>
            </a:r>
          </a:p>
          <a:p>
            <a:r>
              <a:rPr lang="en-GB" b="1" dirty="0"/>
              <a:t>Water</a:t>
            </a:r>
            <a:r>
              <a:rPr lang="en-GB" dirty="0"/>
              <a:t> released,</a:t>
            </a:r>
          </a:p>
          <a:p>
            <a:r>
              <a:rPr lang="en-GB" dirty="0"/>
              <a:t>Covalent bond formed-</a:t>
            </a:r>
            <a:r>
              <a:rPr lang="en-GB" b="1" dirty="0"/>
              <a:t> Phosphodiester </a:t>
            </a:r>
          </a:p>
        </p:txBody>
      </p:sp>
      <p:sp>
        <p:nvSpPr>
          <p:cNvPr id="7" name="TextBox 6">
            <a:extLst>
              <a:ext uri="{FF2B5EF4-FFF2-40B4-BE49-F238E27FC236}">
                <a16:creationId xmlns:a16="http://schemas.microsoft.com/office/drawing/2014/main" id="{452D0E77-D76E-4279-936F-51517FE89474}"/>
              </a:ext>
            </a:extLst>
          </p:cNvPr>
          <p:cNvSpPr txBox="1"/>
          <p:nvPr/>
        </p:nvSpPr>
        <p:spPr>
          <a:xfrm>
            <a:off x="7903418" y="332400"/>
            <a:ext cx="3914273" cy="830997"/>
          </a:xfrm>
          <a:prstGeom prst="rect">
            <a:avLst/>
          </a:prstGeom>
          <a:solidFill>
            <a:srgbClr val="CC99FF">
              <a:alpha val="0"/>
            </a:srgbClr>
          </a:solidFill>
          <a:ln>
            <a:solidFill>
              <a:srgbClr val="7030A0"/>
            </a:solidFill>
          </a:ln>
        </p:spPr>
        <p:txBody>
          <a:bodyPr wrap="square" rtlCol="0">
            <a:spAutoFit/>
          </a:bodyPr>
          <a:lstStyle/>
          <a:p>
            <a:pPr algn="ctr"/>
            <a:r>
              <a:rPr lang="en-GB" sz="2400" b="1" dirty="0"/>
              <a:t>Component means “what is it made of?” </a:t>
            </a:r>
          </a:p>
        </p:txBody>
      </p:sp>
      <p:pic>
        <p:nvPicPr>
          <p:cNvPr id="2057" name="Picture 9" descr="Structure of a Nucleotide">
            <a:hlinkClick r:id="rId3" tooltip="Structure of a Nucleotide"/>
            <a:extLst>
              <a:ext uri="{FF2B5EF4-FFF2-40B4-BE49-F238E27FC236}">
                <a16:creationId xmlns:a16="http://schemas.microsoft.com/office/drawing/2014/main" id="{130B5C5B-E99D-40B6-8D42-3641A824D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9873" y="4025720"/>
            <a:ext cx="3211095" cy="321109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E7CC26F-303B-46E5-8152-7DAA82824143}"/>
              </a:ext>
            </a:extLst>
          </p:cNvPr>
          <p:cNvSpPr txBox="1"/>
          <p:nvPr/>
        </p:nvSpPr>
        <p:spPr>
          <a:xfrm>
            <a:off x="213896" y="4588042"/>
            <a:ext cx="1299410" cy="1754326"/>
          </a:xfrm>
          <a:prstGeom prst="rect">
            <a:avLst/>
          </a:prstGeom>
          <a:noFill/>
        </p:spPr>
        <p:txBody>
          <a:bodyPr wrap="square" rtlCol="0">
            <a:spAutoFit/>
          </a:bodyPr>
          <a:lstStyle/>
          <a:p>
            <a:pPr algn="ctr"/>
            <a:r>
              <a:rPr lang="en-GB" b="1" dirty="0"/>
              <a:t>Copy and label the diagram onto page 4 in your booklet </a:t>
            </a:r>
          </a:p>
        </p:txBody>
      </p:sp>
      <p:sp>
        <p:nvSpPr>
          <p:cNvPr id="11" name="TextBox 10">
            <a:extLst>
              <a:ext uri="{FF2B5EF4-FFF2-40B4-BE49-F238E27FC236}">
                <a16:creationId xmlns:a16="http://schemas.microsoft.com/office/drawing/2014/main" id="{38279467-3807-4F05-81DA-7925B72C9A05}"/>
              </a:ext>
            </a:extLst>
          </p:cNvPr>
          <p:cNvSpPr txBox="1"/>
          <p:nvPr/>
        </p:nvSpPr>
        <p:spPr>
          <a:xfrm>
            <a:off x="5293894" y="4588042"/>
            <a:ext cx="6761747" cy="2031325"/>
          </a:xfrm>
          <a:prstGeom prst="rect">
            <a:avLst/>
          </a:prstGeom>
          <a:noFill/>
        </p:spPr>
        <p:txBody>
          <a:bodyPr wrap="square" rtlCol="0">
            <a:spAutoFit/>
          </a:bodyPr>
          <a:lstStyle/>
          <a:p>
            <a:r>
              <a:rPr lang="en-GB" dirty="0"/>
              <a:t>From GCSE can you remember what </a:t>
            </a:r>
          </a:p>
          <a:p>
            <a:r>
              <a:rPr lang="en-GB" dirty="0"/>
              <a:t>A</a:t>
            </a:r>
          </a:p>
          <a:p>
            <a:r>
              <a:rPr lang="en-GB" dirty="0"/>
              <a:t>T</a:t>
            </a:r>
          </a:p>
          <a:p>
            <a:r>
              <a:rPr lang="en-GB" dirty="0"/>
              <a:t>C</a:t>
            </a:r>
          </a:p>
          <a:p>
            <a:r>
              <a:rPr lang="en-GB" dirty="0"/>
              <a:t>G </a:t>
            </a:r>
          </a:p>
          <a:p>
            <a:r>
              <a:rPr lang="en-GB" dirty="0"/>
              <a:t>U		stand for? </a:t>
            </a:r>
          </a:p>
          <a:p>
            <a:r>
              <a:rPr lang="en-GB" dirty="0"/>
              <a:t>In your exam you will need to write out the FULL NAMES of the bases</a:t>
            </a:r>
          </a:p>
        </p:txBody>
      </p:sp>
      <p:sp>
        <p:nvSpPr>
          <p:cNvPr id="12" name="TextBox 11">
            <a:extLst>
              <a:ext uri="{FF2B5EF4-FFF2-40B4-BE49-F238E27FC236}">
                <a16:creationId xmlns:a16="http://schemas.microsoft.com/office/drawing/2014/main" id="{C357E254-13E5-4B0E-B8BB-9EA8B3C04855}"/>
              </a:ext>
            </a:extLst>
          </p:cNvPr>
          <p:cNvSpPr txBox="1"/>
          <p:nvPr/>
        </p:nvSpPr>
        <p:spPr>
          <a:xfrm>
            <a:off x="5293894" y="4895443"/>
            <a:ext cx="1692443" cy="1477328"/>
          </a:xfrm>
          <a:prstGeom prst="rect">
            <a:avLst/>
          </a:prstGeom>
          <a:solidFill>
            <a:schemeClr val="bg1"/>
          </a:solidFill>
        </p:spPr>
        <p:txBody>
          <a:bodyPr wrap="square" rtlCol="0">
            <a:spAutoFit/>
          </a:bodyPr>
          <a:lstStyle/>
          <a:p>
            <a:r>
              <a:rPr lang="en-GB" dirty="0"/>
              <a:t>Adenine</a:t>
            </a:r>
          </a:p>
          <a:p>
            <a:r>
              <a:rPr lang="en-GB" dirty="0"/>
              <a:t>Thymine</a:t>
            </a:r>
          </a:p>
          <a:p>
            <a:r>
              <a:rPr lang="en-GB" dirty="0"/>
              <a:t>Cytosine</a:t>
            </a:r>
          </a:p>
          <a:p>
            <a:r>
              <a:rPr lang="en-GB" dirty="0"/>
              <a:t>Guanine</a:t>
            </a:r>
          </a:p>
          <a:p>
            <a:r>
              <a:rPr lang="en-GB" dirty="0"/>
              <a:t>Uracil</a:t>
            </a:r>
          </a:p>
        </p:txBody>
      </p:sp>
    </p:spTree>
    <p:extLst>
      <p:ext uri="{BB962C8B-B14F-4D97-AF65-F5344CB8AC3E}">
        <p14:creationId xmlns:p14="http://schemas.microsoft.com/office/powerpoint/2010/main" val="71406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7"/>
                                        </p:tgtEl>
                                        <p:attrNameLst>
                                          <p:attrName>style.visibility</p:attrName>
                                        </p:attrNameLst>
                                      </p:cBhvr>
                                      <p:to>
                                        <p:strVal val="visible"/>
                                      </p:to>
                                    </p:set>
                                    <p:anim calcmode="lin" valueType="num">
                                      <p:cBhvr additive="base">
                                        <p:cTn id="13" dur="500" fill="hold"/>
                                        <p:tgtEl>
                                          <p:spTgt spid="2057"/>
                                        </p:tgtEl>
                                        <p:attrNameLst>
                                          <p:attrName>ppt_x</p:attrName>
                                        </p:attrNameLst>
                                      </p:cBhvr>
                                      <p:tavLst>
                                        <p:tav tm="0">
                                          <p:val>
                                            <p:strVal val="#ppt_x"/>
                                          </p:val>
                                        </p:tav>
                                        <p:tav tm="100000">
                                          <p:val>
                                            <p:strVal val="#ppt_x"/>
                                          </p:val>
                                        </p:tav>
                                      </p:tavLst>
                                    </p:anim>
                                    <p:anim calcmode="lin" valueType="num">
                                      <p:cBhvr additive="base">
                                        <p:cTn id="14" dur="500" fill="hold"/>
                                        <p:tgtEl>
                                          <p:spTgt spid="205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437A46-1AA8-45F8-BD29-8717ADF06819}"/>
              </a:ext>
            </a:extLst>
          </p:cNvPr>
          <p:cNvPicPr>
            <a:picLocks noChangeAspect="1"/>
          </p:cNvPicPr>
          <p:nvPr/>
        </p:nvPicPr>
        <p:blipFill>
          <a:blip r:embed="rId2"/>
          <a:stretch>
            <a:fillRect/>
          </a:stretch>
        </p:blipFill>
        <p:spPr>
          <a:xfrm>
            <a:off x="182260" y="1710271"/>
            <a:ext cx="3212870" cy="3212870"/>
          </a:xfrm>
          <a:prstGeom prst="rect">
            <a:avLst/>
          </a:prstGeom>
        </p:spPr>
      </p:pic>
      <p:pic>
        <p:nvPicPr>
          <p:cNvPr id="3" name="Picture 2">
            <a:extLst>
              <a:ext uri="{FF2B5EF4-FFF2-40B4-BE49-F238E27FC236}">
                <a16:creationId xmlns:a16="http://schemas.microsoft.com/office/drawing/2014/main" id="{999B548B-F425-466A-8CFC-56A0176E5302}"/>
              </a:ext>
            </a:extLst>
          </p:cNvPr>
          <p:cNvPicPr>
            <a:picLocks noChangeAspect="1"/>
          </p:cNvPicPr>
          <p:nvPr/>
        </p:nvPicPr>
        <p:blipFill rotWithShape="1">
          <a:blip r:embed="rId3"/>
          <a:srcRect l="3635" t="10720" b="695"/>
          <a:stretch/>
        </p:blipFill>
        <p:spPr>
          <a:xfrm>
            <a:off x="4778227" y="1710271"/>
            <a:ext cx="6574757" cy="3285055"/>
          </a:xfrm>
          <a:prstGeom prst="rect">
            <a:avLst/>
          </a:prstGeom>
        </p:spPr>
      </p:pic>
      <p:sp>
        <p:nvSpPr>
          <p:cNvPr id="4" name="Rectangle 3">
            <a:extLst>
              <a:ext uri="{FF2B5EF4-FFF2-40B4-BE49-F238E27FC236}">
                <a16:creationId xmlns:a16="http://schemas.microsoft.com/office/drawing/2014/main" id="{0C085D80-1CCC-41A0-8344-53B32CDB759B}"/>
              </a:ext>
            </a:extLst>
          </p:cNvPr>
          <p:cNvSpPr/>
          <p:nvPr/>
        </p:nvSpPr>
        <p:spPr>
          <a:xfrm>
            <a:off x="5358063" y="1572126"/>
            <a:ext cx="4804611" cy="60157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3842D94-EB07-48B2-88DD-CE44C4746A71}"/>
              </a:ext>
            </a:extLst>
          </p:cNvPr>
          <p:cNvSpPr txBox="1"/>
          <p:nvPr/>
        </p:nvSpPr>
        <p:spPr>
          <a:xfrm>
            <a:off x="5521848" y="1251103"/>
            <a:ext cx="4757777" cy="369332"/>
          </a:xfrm>
          <a:prstGeom prst="rect">
            <a:avLst/>
          </a:prstGeom>
          <a:noFill/>
        </p:spPr>
        <p:txBody>
          <a:bodyPr wrap="none" rtlCol="0">
            <a:spAutoFit/>
          </a:bodyPr>
          <a:lstStyle/>
          <a:p>
            <a:r>
              <a:rPr lang="en-GB" dirty="0"/>
              <a:t>Beyond the specification, good for use in essays. </a:t>
            </a:r>
          </a:p>
        </p:txBody>
      </p:sp>
      <p:sp>
        <p:nvSpPr>
          <p:cNvPr id="6" name="Rectangle 5">
            <a:extLst>
              <a:ext uri="{FF2B5EF4-FFF2-40B4-BE49-F238E27FC236}">
                <a16:creationId xmlns:a16="http://schemas.microsoft.com/office/drawing/2014/main" id="{5CD1572A-01E7-4211-9BCB-E7B46B4A843D}"/>
              </a:ext>
            </a:extLst>
          </p:cNvPr>
          <p:cNvSpPr/>
          <p:nvPr/>
        </p:nvSpPr>
        <p:spPr>
          <a:xfrm>
            <a:off x="4778227" y="3316706"/>
            <a:ext cx="743621" cy="3168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5425104-EB5B-444B-9D10-AD21BE627709}"/>
              </a:ext>
            </a:extLst>
          </p:cNvPr>
          <p:cNvSpPr/>
          <p:nvPr/>
        </p:nvSpPr>
        <p:spPr>
          <a:xfrm>
            <a:off x="6021490" y="3312696"/>
            <a:ext cx="743621" cy="3168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99F894A-9341-4403-8C28-F1A662520D01}"/>
              </a:ext>
            </a:extLst>
          </p:cNvPr>
          <p:cNvSpPr/>
          <p:nvPr/>
        </p:nvSpPr>
        <p:spPr>
          <a:xfrm>
            <a:off x="9069490" y="3352798"/>
            <a:ext cx="743621" cy="3168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67A59BB-1BBC-4094-8EA5-A17D6FF071DE}"/>
              </a:ext>
            </a:extLst>
          </p:cNvPr>
          <p:cNvSpPr/>
          <p:nvPr/>
        </p:nvSpPr>
        <p:spPr>
          <a:xfrm>
            <a:off x="10331115" y="3326733"/>
            <a:ext cx="743621" cy="31683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F4E3826-8D31-4F5F-8F38-5D65188C33B3}"/>
              </a:ext>
            </a:extLst>
          </p:cNvPr>
          <p:cNvSpPr txBox="1"/>
          <p:nvPr/>
        </p:nvSpPr>
        <p:spPr>
          <a:xfrm>
            <a:off x="240632" y="4427621"/>
            <a:ext cx="5510463" cy="369332"/>
          </a:xfrm>
          <a:prstGeom prst="rect">
            <a:avLst/>
          </a:prstGeom>
          <a:noFill/>
          <a:ln>
            <a:solidFill>
              <a:schemeClr val="accent1"/>
            </a:solidFill>
          </a:ln>
        </p:spPr>
        <p:txBody>
          <a:bodyPr wrap="square" rtlCol="0">
            <a:spAutoFit/>
          </a:bodyPr>
          <a:lstStyle/>
          <a:p>
            <a:r>
              <a:rPr lang="en-GB" dirty="0"/>
              <a:t>DNA contains: Adenine, thymine, cytosine and guanine</a:t>
            </a:r>
          </a:p>
        </p:txBody>
      </p:sp>
      <p:sp>
        <p:nvSpPr>
          <p:cNvPr id="11" name="Rectangle 10">
            <a:extLst>
              <a:ext uri="{FF2B5EF4-FFF2-40B4-BE49-F238E27FC236}">
                <a16:creationId xmlns:a16="http://schemas.microsoft.com/office/drawing/2014/main" id="{51107218-2C41-40CD-925F-10A8B6047794}"/>
              </a:ext>
            </a:extLst>
          </p:cNvPr>
          <p:cNvSpPr/>
          <p:nvPr/>
        </p:nvSpPr>
        <p:spPr>
          <a:xfrm>
            <a:off x="4778227" y="3324630"/>
            <a:ext cx="743621" cy="31683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CAB76FF-BADE-4437-B5DE-36AD6A2B3ABB}"/>
              </a:ext>
            </a:extLst>
          </p:cNvPr>
          <p:cNvSpPr/>
          <p:nvPr/>
        </p:nvSpPr>
        <p:spPr>
          <a:xfrm>
            <a:off x="6017356" y="3312695"/>
            <a:ext cx="743621" cy="31683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C00915F-03EC-472B-B371-1D6C842712C2}"/>
              </a:ext>
            </a:extLst>
          </p:cNvPr>
          <p:cNvSpPr/>
          <p:nvPr/>
        </p:nvSpPr>
        <p:spPr>
          <a:xfrm>
            <a:off x="7900736" y="3312694"/>
            <a:ext cx="743621" cy="31683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F2F1E08-A828-41B3-9ECC-C2B65DA810C5}"/>
              </a:ext>
            </a:extLst>
          </p:cNvPr>
          <p:cNvSpPr/>
          <p:nvPr/>
        </p:nvSpPr>
        <p:spPr>
          <a:xfrm>
            <a:off x="10308619" y="3309083"/>
            <a:ext cx="743621" cy="316831"/>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22326EF7-38FE-450B-A27C-1DC9731CD73E}"/>
              </a:ext>
            </a:extLst>
          </p:cNvPr>
          <p:cNvSpPr txBox="1"/>
          <p:nvPr/>
        </p:nvSpPr>
        <p:spPr>
          <a:xfrm>
            <a:off x="240632" y="5053901"/>
            <a:ext cx="5510463" cy="369332"/>
          </a:xfrm>
          <a:prstGeom prst="rect">
            <a:avLst/>
          </a:prstGeom>
          <a:noFill/>
          <a:ln>
            <a:solidFill>
              <a:srgbClr val="00B050"/>
            </a:solidFill>
          </a:ln>
        </p:spPr>
        <p:txBody>
          <a:bodyPr wrap="square" rtlCol="0">
            <a:spAutoFit/>
          </a:bodyPr>
          <a:lstStyle/>
          <a:p>
            <a:r>
              <a:rPr lang="en-GB" dirty="0"/>
              <a:t>RNA contains: Adenine, Uracil, cytosine and guanine</a:t>
            </a:r>
          </a:p>
        </p:txBody>
      </p:sp>
      <p:sp>
        <p:nvSpPr>
          <p:cNvPr id="17" name="Rectangle 16">
            <a:extLst>
              <a:ext uri="{FF2B5EF4-FFF2-40B4-BE49-F238E27FC236}">
                <a16:creationId xmlns:a16="http://schemas.microsoft.com/office/drawing/2014/main" id="{B3227B8B-0714-4330-80C0-269D7E1DC0B6}"/>
              </a:ext>
            </a:extLst>
          </p:cNvPr>
          <p:cNvSpPr/>
          <p:nvPr/>
        </p:nvSpPr>
        <p:spPr>
          <a:xfrm>
            <a:off x="4774093" y="3332554"/>
            <a:ext cx="743621" cy="316831"/>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C4CE6C9-BF07-480E-B3E8-7C0F48FDC988}"/>
              </a:ext>
            </a:extLst>
          </p:cNvPr>
          <p:cNvSpPr txBox="1"/>
          <p:nvPr/>
        </p:nvSpPr>
        <p:spPr>
          <a:xfrm>
            <a:off x="240631" y="5768995"/>
            <a:ext cx="5510463" cy="369332"/>
          </a:xfrm>
          <a:prstGeom prst="rect">
            <a:avLst/>
          </a:prstGeom>
          <a:noFill/>
          <a:ln>
            <a:solidFill>
              <a:srgbClr val="7030A0"/>
            </a:solidFill>
          </a:ln>
        </p:spPr>
        <p:txBody>
          <a:bodyPr wrap="square" rtlCol="0">
            <a:spAutoFit/>
          </a:bodyPr>
          <a:lstStyle/>
          <a:p>
            <a:r>
              <a:rPr lang="en-GB" dirty="0"/>
              <a:t>ATP contains: Adenine ONLY. </a:t>
            </a:r>
          </a:p>
        </p:txBody>
      </p:sp>
      <p:sp>
        <p:nvSpPr>
          <p:cNvPr id="19" name="TextBox 18">
            <a:extLst>
              <a:ext uri="{FF2B5EF4-FFF2-40B4-BE49-F238E27FC236}">
                <a16:creationId xmlns:a16="http://schemas.microsoft.com/office/drawing/2014/main" id="{19C83F33-4CA5-44DB-9E15-FDE12413CBE3}"/>
              </a:ext>
            </a:extLst>
          </p:cNvPr>
          <p:cNvSpPr txBox="1"/>
          <p:nvPr/>
        </p:nvSpPr>
        <p:spPr>
          <a:xfrm>
            <a:off x="6233160" y="5491996"/>
            <a:ext cx="5855368" cy="1015663"/>
          </a:xfrm>
          <a:prstGeom prst="rect">
            <a:avLst/>
          </a:prstGeom>
          <a:noFill/>
        </p:spPr>
        <p:txBody>
          <a:bodyPr wrap="square" rtlCol="0">
            <a:spAutoFit/>
          </a:bodyPr>
          <a:lstStyle/>
          <a:p>
            <a:pPr algn="ctr"/>
            <a:r>
              <a:rPr lang="en-GB" sz="2000" b="1" dirty="0"/>
              <a:t>Can you remember the definition for condensation and hydrolysis reactions?</a:t>
            </a:r>
          </a:p>
          <a:p>
            <a:pPr algn="ctr"/>
            <a:r>
              <a:rPr lang="en-GB" sz="2000" b="1" dirty="0"/>
              <a:t>Fill in the definitions box on page 5 in your booklet. </a:t>
            </a:r>
          </a:p>
        </p:txBody>
      </p:sp>
    </p:spTree>
    <p:extLst>
      <p:ext uri="{BB962C8B-B14F-4D97-AF65-F5344CB8AC3E}">
        <p14:creationId xmlns:p14="http://schemas.microsoft.com/office/powerpoint/2010/main" val="227699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69A3FF2A-D0A2-4034-9E8C-C598CAF4A1AD}"/>
              </a:ext>
            </a:extLst>
          </p:cNvPr>
          <p:cNvSpPr>
            <a:spLocks noChangeArrowheads="1"/>
          </p:cNvSpPr>
          <p:nvPr/>
        </p:nvSpPr>
        <p:spPr bwMode="auto">
          <a:xfrm>
            <a:off x="0" y="0"/>
            <a:ext cx="934602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Condensation of nucleotides to polynucleotide chain.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3600" b="0" i="0" u="none" strike="noStrike" cap="none" normalizeH="0" baseline="0" dirty="0">
              <a:ln>
                <a:noFill/>
              </a:ln>
              <a:solidFill>
                <a:schemeClr val="tx1"/>
              </a:solidFill>
              <a:effectLst/>
              <a:latin typeface="Arial" panose="020B0604020202020204" pitchFamily="34" charset="0"/>
            </a:endParaRPr>
          </a:p>
        </p:txBody>
      </p:sp>
      <p:sp>
        <p:nvSpPr>
          <p:cNvPr id="9" name="Rectangle 9">
            <a:extLst>
              <a:ext uri="{FF2B5EF4-FFF2-40B4-BE49-F238E27FC236}">
                <a16:creationId xmlns:a16="http://schemas.microsoft.com/office/drawing/2014/main" id="{13033A31-6C76-4417-8E8A-EF0982B80227}"/>
              </a:ext>
            </a:extLst>
          </p:cNvPr>
          <p:cNvSpPr>
            <a:spLocks noChangeArrowheads="1"/>
          </p:cNvSpPr>
          <p:nvPr/>
        </p:nvSpPr>
        <p:spPr bwMode="auto">
          <a:xfrm>
            <a:off x="73495" y="569386"/>
            <a:ext cx="1167851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Definition:</a:t>
            </a: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(recap)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Condensation:</a:t>
            </a: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2400" b="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Monomer joined to make polymers, wate</a:t>
            </a:r>
            <a:r>
              <a:rPr lang="en-GB" altLang="en-US" sz="2400" dirty="0">
                <a:solidFill>
                  <a:srgbClr val="7030A0"/>
                </a:solidFill>
                <a:latin typeface="Calibri" panose="020F0502020204030204" pitchFamily="34" charset="0"/>
                <a:ea typeface="Times New Roman" panose="02020603050405020304" pitchFamily="18" charset="0"/>
                <a:cs typeface="Calibri" panose="020F0502020204030204" pitchFamily="34" charset="0"/>
              </a:rPr>
              <a:t>r is released, covalent bond formed</a:t>
            </a:r>
          </a:p>
          <a:p>
            <a:pPr marL="0" marR="0" lvl="0" indent="0" algn="just" defTabSz="914400" rtl="0" eaLnBrk="0" fontAlgn="base" latinLnBrk="0" hangingPunct="0">
              <a:lnSpc>
                <a:spcPct val="100000"/>
              </a:lnSpc>
              <a:spcBef>
                <a:spcPct val="0"/>
              </a:spcBef>
              <a:spcAft>
                <a:spcPct val="0"/>
              </a:spcAft>
              <a:buClrTx/>
              <a:buSzTx/>
              <a:buFontTx/>
              <a:buNone/>
              <a:tabLst/>
            </a:pPr>
            <a:r>
              <a:rPr lang="en-GB" altLang="en-US" sz="2400" dirty="0">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Hydrolysis: </a:t>
            </a:r>
            <a:r>
              <a:rPr kumimoji="0" lang="en-GB" altLang="en-US" sz="240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Polymer to monomer, water is used, covalent bond broken </a:t>
            </a:r>
            <a:endParaRPr kumimoji="0" lang="en-GB" altLang="en-US" sz="3600" i="0" u="none" strike="noStrike" cap="none" normalizeH="0" baseline="0" dirty="0">
              <a:ln>
                <a:noFill/>
              </a:ln>
              <a:solidFill>
                <a:srgbClr val="7030A0"/>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A004F822-5A34-451E-8754-7FB84C85ACAF}"/>
              </a:ext>
            </a:extLst>
          </p:cNvPr>
          <p:cNvPicPr>
            <a:picLocks noChangeAspect="1"/>
          </p:cNvPicPr>
          <p:nvPr/>
        </p:nvPicPr>
        <p:blipFill>
          <a:blip r:embed="rId2"/>
          <a:stretch>
            <a:fillRect/>
          </a:stretch>
        </p:blipFill>
        <p:spPr>
          <a:xfrm>
            <a:off x="4146690" y="2554341"/>
            <a:ext cx="2409558" cy="3959896"/>
          </a:xfrm>
          <a:prstGeom prst="rect">
            <a:avLst/>
          </a:prstGeom>
        </p:spPr>
      </p:pic>
      <p:sp>
        <p:nvSpPr>
          <p:cNvPr id="13" name="TextBox 12">
            <a:extLst>
              <a:ext uri="{FF2B5EF4-FFF2-40B4-BE49-F238E27FC236}">
                <a16:creationId xmlns:a16="http://schemas.microsoft.com/office/drawing/2014/main" id="{B9F20443-A690-4E6A-AE72-3A6CC36E66CE}"/>
              </a:ext>
            </a:extLst>
          </p:cNvPr>
          <p:cNvSpPr txBox="1"/>
          <p:nvPr/>
        </p:nvSpPr>
        <p:spPr>
          <a:xfrm>
            <a:off x="182880" y="2505670"/>
            <a:ext cx="2459736" cy="923330"/>
          </a:xfrm>
          <a:prstGeom prst="rect">
            <a:avLst/>
          </a:prstGeom>
          <a:noFill/>
        </p:spPr>
        <p:txBody>
          <a:bodyPr wrap="square" rtlCol="0">
            <a:spAutoFit/>
          </a:bodyPr>
          <a:lstStyle/>
          <a:p>
            <a:pPr algn="ctr"/>
            <a:r>
              <a:rPr lang="en-GB" b="1" dirty="0">
                <a:solidFill>
                  <a:srgbClr val="7030A0"/>
                </a:solidFill>
              </a:rPr>
              <a:t>Complete labelling activity on page then answer the question.</a:t>
            </a:r>
          </a:p>
        </p:txBody>
      </p:sp>
      <p:sp>
        <p:nvSpPr>
          <p:cNvPr id="15" name="TextBox 14">
            <a:extLst>
              <a:ext uri="{FF2B5EF4-FFF2-40B4-BE49-F238E27FC236}">
                <a16:creationId xmlns:a16="http://schemas.microsoft.com/office/drawing/2014/main" id="{EEF889F4-EF50-4315-B558-35709E2F0D76}"/>
              </a:ext>
            </a:extLst>
          </p:cNvPr>
          <p:cNvSpPr txBox="1"/>
          <p:nvPr/>
        </p:nvSpPr>
        <p:spPr>
          <a:xfrm>
            <a:off x="6505982" y="2736502"/>
            <a:ext cx="393056" cy="461665"/>
          </a:xfrm>
          <a:prstGeom prst="rect">
            <a:avLst/>
          </a:prstGeom>
          <a:noFill/>
        </p:spPr>
        <p:txBody>
          <a:bodyPr wrap="none" rtlCol="0">
            <a:spAutoFit/>
          </a:bodyPr>
          <a:lstStyle/>
          <a:p>
            <a:r>
              <a:rPr lang="en-GB" sz="2400" b="1" dirty="0">
                <a:solidFill>
                  <a:srgbClr val="7030A0"/>
                </a:solidFill>
              </a:rPr>
              <a:t>1</a:t>
            </a:r>
            <a:r>
              <a:rPr lang="en-GB" dirty="0"/>
              <a:t> </a:t>
            </a:r>
          </a:p>
        </p:txBody>
      </p:sp>
      <p:sp>
        <p:nvSpPr>
          <p:cNvPr id="16" name="Rectangle 15">
            <a:extLst>
              <a:ext uri="{FF2B5EF4-FFF2-40B4-BE49-F238E27FC236}">
                <a16:creationId xmlns:a16="http://schemas.microsoft.com/office/drawing/2014/main" id="{D721DAC3-1CE6-4B3E-968E-99AB50D38C29}"/>
              </a:ext>
            </a:extLst>
          </p:cNvPr>
          <p:cNvSpPr/>
          <p:nvPr/>
        </p:nvSpPr>
        <p:spPr>
          <a:xfrm>
            <a:off x="4224528" y="2554341"/>
            <a:ext cx="2331720" cy="874659"/>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3CF78CB-CFCE-4E5F-AB6D-2904E3BB72B2}"/>
              </a:ext>
            </a:extLst>
          </p:cNvPr>
          <p:cNvSpPr/>
          <p:nvPr/>
        </p:nvSpPr>
        <p:spPr>
          <a:xfrm>
            <a:off x="4398264" y="2633472"/>
            <a:ext cx="969264" cy="3739896"/>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CB3F2D45-0340-46C0-8255-AED4A5E20605}"/>
              </a:ext>
            </a:extLst>
          </p:cNvPr>
          <p:cNvSpPr txBox="1"/>
          <p:nvPr/>
        </p:nvSpPr>
        <p:spPr>
          <a:xfrm>
            <a:off x="4058106" y="6009626"/>
            <a:ext cx="340158" cy="461665"/>
          </a:xfrm>
          <a:prstGeom prst="rect">
            <a:avLst/>
          </a:prstGeom>
          <a:noFill/>
        </p:spPr>
        <p:txBody>
          <a:bodyPr wrap="none" rtlCol="0">
            <a:spAutoFit/>
          </a:bodyPr>
          <a:lstStyle/>
          <a:p>
            <a:r>
              <a:rPr lang="en-GB" sz="2400" b="1" dirty="0">
                <a:solidFill>
                  <a:srgbClr val="00B050"/>
                </a:solidFill>
              </a:rPr>
              <a:t>2</a:t>
            </a:r>
            <a:endParaRPr lang="en-GB" dirty="0">
              <a:solidFill>
                <a:srgbClr val="00B050"/>
              </a:solidFill>
            </a:endParaRPr>
          </a:p>
        </p:txBody>
      </p:sp>
      <p:sp>
        <p:nvSpPr>
          <p:cNvPr id="17" name="TextBox 16">
            <a:extLst>
              <a:ext uri="{FF2B5EF4-FFF2-40B4-BE49-F238E27FC236}">
                <a16:creationId xmlns:a16="http://schemas.microsoft.com/office/drawing/2014/main" id="{D6A2A8F9-E270-446E-ABBB-66279C6234CA}"/>
              </a:ext>
            </a:extLst>
          </p:cNvPr>
          <p:cNvSpPr txBox="1"/>
          <p:nvPr/>
        </p:nvSpPr>
        <p:spPr>
          <a:xfrm>
            <a:off x="7022592" y="3429000"/>
            <a:ext cx="3191256" cy="2246769"/>
          </a:xfrm>
          <a:prstGeom prst="rect">
            <a:avLst/>
          </a:prstGeom>
          <a:noFill/>
        </p:spPr>
        <p:txBody>
          <a:bodyPr wrap="square" rtlCol="0">
            <a:spAutoFit/>
          </a:bodyPr>
          <a:lstStyle/>
          <a:p>
            <a:r>
              <a:rPr lang="en-GB" sz="2000" dirty="0"/>
              <a:t>3</a:t>
            </a:r>
          </a:p>
          <a:p>
            <a:endParaRPr lang="en-GB" sz="2000" dirty="0"/>
          </a:p>
          <a:p>
            <a:r>
              <a:rPr lang="en-GB" sz="2000" dirty="0"/>
              <a:t>4</a:t>
            </a:r>
          </a:p>
          <a:p>
            <a:endParaRPr lang="en-GB" sz="2000" dirty="0"/>
          </a:p>
          <a:p>
            <a:r>
              <a:rPr lang="en-GB" sz="2000" dirty="0"/>
              <a:t>5</a:t>
            </a:r>
          </a:p>
          <a:p>
            <a:endParaRPr lang="en-GB" sz="2000" dirty="0"/>
          </a:p>
          <a:p>
            <a:r>
              <a:rPr lang="en-GB" sz="2000" dirty="0"/>
              <a:t>6</a:t>
            </a:r>
          </a:p>
        </p:txBody>
      </p:sp>
      <p:cxnSp>
        <p:nvCxnSpPr>
          <p:cNvPr id="22" name="Straight Arrow Connector 21">
            <a:extLst>
              <a:ext uri="{FF2B5EF4-FFF2-40B4-BE49-F238E27FC236}">
                <a16:creationId xmlns:a16="http://schemas.microsoft.com/office/drawing/2014/main" id="{402C09E3-1786-43B1-BD33-715B2E3BEA0A}"/>
              </a:ext>
            </a:extLst>
          </p:cNvPr>
          <p:cNvCxnSpPr/>
          <p:nvPr/>
        </p:nvCxnSpPr>
        <p:spPr>
          <a:xfrm flipH="1" flipV="1">
            <a:off x="6227064" y="3198167"/>
            <a:ext cx="877824" cy="412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0920C60-22E9-478A-9761-D84072D569B8}"/>
              </a:ext>
            </a:extLst>
          </p:cNvPr>
          <p:cNvCxnSpPr/>
          <p:nvPr/>
        </p:nvCxnSpPr>
        <p:spPr>
          <a:xfrm flipH="1" flipV="1">
            <a:off x="6254496" y="3950878"/>
            <a:ext cx="868680" cy="352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B89788-5B3B-4BC1-852F-FF885922657A}"/>
              </a:ext>
            </a:extLst>
          </p:cNvPr>
          <p:cNvCxnSpPr/>
          <p:nvPr/>
        </p:nvCxnSpPr>
        <p:spPr>
          <a:xfrm flipH="1" flipV="1">
            <a:off x="6227064" y="4795330"/>
            <a:ext cx="877824" cy="90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7E86A97-0DB1-4EE5-A369-0CCEFC71508D}"/>
              </a:ext>
            </a:extLst>
          </p:cNvPr>
          <p:cNvCxnSpPr/>
          <p:nvPr/>
        </p:nvCxnSpPr>
        <p:spPr>
          <a:xfrm flipH="1">
            <a:off x="6227064" y="5495544"/>
            <a:ext cx="896112" cy="180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CA2FE2D-DDC5-4893-9771-59E4A3D9A24E}"/>
              </a:ext>
            </a:extLst>
          </p:cNvPr>
          <p:cNvSpPr txBox="1"/>
          <p:nvPr/>
        </p:nvSpPr>
        <p:spPr>
          <a:xfrm>
            <a:off x="3367763" y="4118790"/>
            <a:ext cx="340158" cy="830997"/>
          </a:xfrm>
          <a:prstGeom prst="rect">
            <a:avLst/>
          </a:prstGeom>
          <a:noFill/>
        </p:spPr>
        <p:txBody>
          <a:bodyPr wrap="none" rtlCol="0">
            <a:spAutoFit/>
          </a:bodyPr>
          <a:lstStyle/>
          <a:p>
            <a:r>
              <a:rPr lang="en-GB" sz="2400" b="1" dirty="0"/>
              <a:t>7</a:t>
            </a:r>
          </a:p>
          <a:p>
            <a:r>
              <a:rPr lang="en-GB" sz="2400" b="1" dirty="0"/>
              <a:t>8</a:t>
            </a:r>
            <a:endParaRPr lang="en-GB" dirty="0"/>
          </a:p>
        </p:txBody>
      </p:sp>
      <p:cxnSp>
        <p:nvCxnSpPr>
          <p:cNvPr id="30" name="Straight Arrow Connector 29">
            <a:extLst>
              <a:ext uri="{FF2B5EF4-FFF2-40B4-BE49-F238E27FC236}">
                <a16:creationId xmlns:a16="http://schemas.microsoft.com/office/drawing/2014/main" id="{5FEFDCF7-6095-4653-8237-6123425E357A}"/>
              </a:ext>
            </a:extLst>
          </p:cNvPr>
          <p:cNvCxnSpPr/>
          <p:nvPr/>
        </p:nvCxnSpPr>
        <p:spPr>
          <a:xfrm flipV="1">
            <a:off x="3680346" y="4303455"/>
            <a:ext cx="1092822" cy="199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75" name="Straight Arrow Connector 3074">
            <a:extLst>
              <a:ext uri="{FF2B5EF4-FFF2-40B4-BE49-F238E27FC236}">
                <a16:creationId xmlns:a16="http://schemas.microsoft.com/office/drawing/2014/main" id="{D5C5D26B-1113-4F82-B11D-2BED9BCAB60C}"/>
              </a:ext>
            </a:extLst>
          </p:cNvPr>
          <p:cNvCxnSpPr/>
          <p:nvPr/>
        </p:nvCxnSpPr>
        <p:spPr>
          <a:xfrm>
            <a:off x="3655257" y="4503420"/>
            <a:ext cx="985723" cy="738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0941DA6-1E56-4EAD-9498-DFBE96118F5E}"/>
              </a:ext>
            </a:extLst>
          </p:cNvPr>
          <p:cNvSpPr txBox="1"/>
          <p:nvPr/>
        </p:nvSpPr>
        <p:spPr>
          <a:xfrm>
            <a:off x="3424446" y="3518625"/>
            <a:ext cx="393056" cy="461665"/>
          </a:xfrm>
          <a:prstGeom prst="rect">
            <a:avLst/>
          </a:prstGeom>
          <a:noFill/>
        </p:spPr>
        <p:txBody>
          <a:bodyPr wrap="none" rtlCol="0">
            <a:spAutoFit/>
          </a:bodyPr>
          <a:lstStyle/>
          <a:p>
            <a:r>
              <a:rPr lang="en-GB" sz="2400" b="1" dirty="0"/>
              <a:t>9</a:t>
            </a:r>
            <a:r>
              <a:rPr lang="en-GB" dirty="0"/>
              <a:t> </a:t>
            </a:r>
          </a:p>
        </p:txBody>
      </p:sp>
      <p:cxnSp>
        <p:nvCxnSpPr>
          <p:cNvPr id="3077" name="Straight Arrow Connector 3076">
            <a:extLst>
              <a:ext uri="{FF2B5EF4-FFF2-40B4-BE49-F238E27FC236}">
                <a16:creationId xmlns:a16="http://schemas.microsoft.com/office/drawing/2014/main" id="{60A4DD47-9421-4BBD-823F-865C18AC8F32}"/>
              </a:ext>
            </a:extLst>
          </p:cNvPr>
          <p:cNvCxnSpPr/>
          <p:nvPr/>
        </p:nvCxnSpPr>
        <p:spPr>
          <a:xfrm flipV="1">
            <a:off x="3680346" y="3672423"/>
            <a:ext cx="818502" cy="88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A79B9DA-3042-4CD3-BCE2-CF4CB832C5FA}"/>
              </a:ext>
            </a:extLst>
          </p:cNvPr>
          <p:cNvSpPr txBox="1"/>
          <p:nvPr/>
        </p:nvSpPr>
        <p:spPr>
          <a:xfrm>
            <a:off x="3445666" y="5544535"/>
            <a:ext cx="548548" cy="461665"/>
          </a:xfrm>
          <a:prstGeom prst="rect">
            <a:avLst/>
          </a:prstGeom>
          <a:noFill/>
        </p:spPr>
        <p:txBody>
          <a:bodyPr wrap="none" rtlCol="0">
            <a:spAutoFit/>
          </a:bodyPr>
          <a:lstStyle/>
          <a:p>
            <a:r>
              <a:rPr lang="en-GB" sz="2400" b="1" dirty="0"/>
              <a:t>10</a:t>
            </a:r>
            <a:r>
              <a:rPr lang="en-GB" dirty="0"/>
              <a:t> </a:t>
            </a:r>
          </a:p>
        </p:txBody>
      </p:sp>
      <p:cxnSp>
        <p:nvCxnSpPr>
          <p:cNvPr id="3" name="Straight Arrow Connector 2">
            <a:extLst>
              <a:ext uri="{FF2B5EF4-FFF2-40B4-BE49-F238E27FC236}">
                <a16:creationId xmlns:a16="http://schemas.microsoft.com/office/drawing/2014/main" id="{7F8A4A8F-E634-4DA2-A144-66C1D62ECD3A}"/>
              </a:ext>
            </a:extLst>
          </p:cNvPr>
          <p:cNvCxnSpPr>
            <a:stCxn id="23" idx="3"/>
          </p:cNvCxnSpPr>
          <p:nvPr/>
        </p:nvCxnSpPr>
        <p:spPr>
          <a:xfrm>
            <a:off x="3994214" y="5775368"/>
            <a:ext cx="8954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308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69A3FF2A-D0A2-4034-9E8C-C598CAF4A1AD}"/>
              </a:ext>
            </a:extLst>
          </p:cNvPr>
          <p:cNvSpPr>
            <a:spLocks noChangeArrowheads="1"/>
          </p:cNvSpPr>
          <p:nvPr/>
        </p:nvSpPr>
        <p:spPr bwMode="auto">
          <a:xfrm>
            <a:off x="0" y="0"/>
            <a:ext cx="934602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32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Condensation of nucleotides to polynucleotide chain.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3600" b="0" i="0" u="none" strike="noStrike" cap="none" normalizeH="0" baseline="0" dirty="0">
              <a:ln>
                <a:noFill/>
              </a:ln>
              <a:solidFill>
                <a:schemeClr val="tx1"/>
              </a:solidFill>
              <a:effectLst/>
              <a:latin typeface="Arial" panose="020B0604020202020204" pitchFamily="34" charset="0"/>
            </a:endParaRPr>
          </a:p>
        </p:txBody>
      </p:sp>
      <p:sp>
        <p:nvSpPr>
          <p:cNvPr id="9" name="Rectangle 9">
            <a:extLst>
              <a:ext uri="{FF2B5EF4-FFF2-40B4-BE49-F238E27FC236}">
                <a16:creationId xmlns:a16="http://schemas.microsoft.com/office/drawing/2014/main" id="{13033A31-6C76-4417-8E8A-EF0982B80227}"/>
              </a:ext>
            </a:extLst>
          </p:cNvPr>
          <p:cNvSpPr>
            <a:spLocks noChangeArrowheads="1"/>
          </p:cNvSpPr>
          <p:nvPr/>
        </p:nvSpPr>
        <p:spPr bwMode="auto">
          <a:xfrm>
            <a:off x="73495" y="569386"/>
            <a:ext cx="1167851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Definition:</a:t>
            </a: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(recap)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Condensation:</a:t>
            </a: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2400" b="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Monomer joined to make polymers, wate</a:t>
            </a:r>
            <a:r>
              <a:rPr lang="en-GB" altLang="en-US" sz="2400" dirty="0">
                <a:solidFill>
                  <a:srgbClr val="7030A0"/>
                </a:solidFill>
                <a:latin typeface="Calibri" panose="020F0502020204030204" pitchFamily="34" charset="0"/>
                <a:ea typeface="Times New Roman" panose="02020603050405020304" pitchFamily="18" charset="0"/>
                <a:cs typeface="Calibri" panose="020F0502020204030204" pitchFamily="34" charset="0"/>
              </a:rPr>
              <a:t>r is released, covalent bond formed</a:t>
            </a:r>
          </a:p>
          <a:p>
            <a:pPr marL="0" marR="0" lvl="0" indent="0" algn="just" defTabSz="914400" rtl="0" eaLnBrk="0" fontAlgn="base" latinLnBrk="0" hangingPunct="0">
              <a:lnSpc>
                <a:spcPct val="100000"/>
              </a:lnSpc>
              <a:spcBef>
                <a:spcPct val="0"/>
              </a:spcBef>
              <a:spcAft>
                <a:spcPct val="0"/>
              </a:spcAft>
              <a:buClrTx/>
              <a:buSzTx/>
              <a:buFontTx/>
              <a:buNone/>
              <a:tabLst/>
            </a:pPr>
            <a:r>
              <a:rPr lang="en-GB" altLang="en-US" sz="2400" dirty="0">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Hydrolysis: </a:t>
            </a:r>
            <a:r>
              <a:rPr kumimoji="0" lang="en-GB" altLang="en-US" sz="2400" i="0" u="none" strike="noStrike" cap="none" normalizeH="0" baseline="0" dirty="0">
                <a:ln>
                  <a:noFill/>
                </a:ln>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Polymer to monomer, water is used, covalent bond broken </a:t>
            </a:r>
            <a:endParaRPr kumimoji="0" lang="en-GB" altLang="en-US" sz="3600" i="0" u="none" strike="noStrike" cap="none" normalizeH="0" baseline="0" dirty="0">
              <a:ln>
                <a:noFill/>
              </a:ln>
              <a:solidFill>
                <a:srgbClr val="7030A0"/>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A004F822-5A34-451E-8754-7FB84C85ACAF}"/>
              </a:ext>
            </a:extLst>
          </p:cNvPr>
          <p:cNvPicPr>
            <a:picLocks noChangeAspect="1"/>
          </p:cNvPicPr>
          <p:nvPr/>
        </p:nvPicPr>
        <p:blipFill>
          <a:blip r:embed="rId2"/>
          <a:stretch>
            <a:fillRect/>
          </a:stretch>
        </p:blipFill>
        <p:spPr>
          <a:xfrm>
            <a:off x="3317451" y="2323712"/>
            <a:ext cx="2409558" cy="3959896"/>
          </a:xfrm>
          <a:prstGeom prst="rect">
            <a:avLst/>
          </a:prstGeom>
        </p:spPr>
      </p:pic>
      <p:sp>
        <p:nvSpPr>
          <p:cNvPr id="15" name="TextBox 14">
            <a:extLst>
              <a:ext uri="{FF2B5EF4-FFF2-40B4-BE49-F238E27FC236}">
                <a16:creationId xmlns:a16="http://schemas.microsoft.com/office/drawing/2014/main" id="{EEF889F4-EF50-4315-B558-35709E2F0D76}"/>
              </a:ext>
            </a:extLst>
          </p:cNvPr>
          <p:cNvSpPr txBox="1"/>
          <p:nvPr/>
        </p:nvSpPr>
        <p:spPr>
          <a:xfrm>
            <a:off x="5676743" y="2505873"/>
            <a:ext cx="1632178" cy="461665"/>
          </a:xfrm>
          <a:prstGeom prst="rect">
            <a:avLst/>
          </a:prstGeom>
          <a:noFill/>
        </p:spPr>
        <p:txBody>
          <a:bodyPr wrap="none" rtlCol="0">
            <a:spAutoFit/>
          </a:bodyPr>
          <a:lstStyle/>
          <a:p>
            <a:r>
              <a:rPr lang="en-GB" sz="2400" b="1" dirty="0">
                <a:solidFill>
                  <a:srgbClr val="7030A0"/>
                </a:solidFill>
              </a:rPr>
              <a:t>Nucleotide</a:t>
            </a:r>
            <a:r>
              <a:rPr lang="en-GB" dirty="0"/>
              <a:t> </a:t>
            </a:r>
          </a:p>
        </p:txBody>
      </p:sp>
      <p:sp>
        <p:nvSpPr>
          <p:cNvPr id="16" name="Rectangle 15">
            <a:extLst>
              <a:ext uri="{FF2B5EF4-FFF2-40B4-BE49-F238E27FC236}">
                <a16:creationId xmlns:a16="http://schemas.microsoft.com/office/drawing/2014/main" id="{D721DAC3-1CE6-4B3E-968E-99AB50D38C29}"/>
              </a:ext>
            </a:extLst>
          </p:cNvPr>
          <p:cNvSpPr/>
          <p:nvPr/>
        </p:nvSpPr>
        <p:spPr>
          <a:xfrm>
            <a:off x="3395289" y="2323712"/>
            <a:ext cx="2331720" cy="874659"/>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3CF78CB-CFCE-4E5F-AB6D-2904E3BB72B2}"/>
              </a:ext>
            </a:extLst>
          </p:cNvPr>
          <p:cNvSpPr/>
          <p:nvPr/>
        </p:nvSpPr>
        <p:spPr>
          <a:xfrm>
            <a:off x="3569025" y="2402843"/>
            <a:ext cx="969264" cy="3739896"/>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CB3F2D45-0340-46C0-8255-AED4A5E20605}"/>
              </a:ext>
            </a:extLst>
          </p:cNvPr>
          <p:cNvSpPr txBox="1"/>
          <p:nvPr/>
        </p:nvSpPr>
        <p:spPr>
          <a:xfrm>
            <a:off x="53083" y="5760205"/>
            <a:ext cx="3758658" cy="461665"/>
          </a:xfrm>
          <a:prstGeom prst="rect">
            <a:avLst/>
          </a:prstGeom>
          <a:noFill/>
        </p:spPr>
        <p:txBody>
          <a:bodyPr wrap="none" rtlCol="0">
            <a:spAutoFit/>
          </a:bodyPr>
          <a:lstStyle/>
          <a:p>
            <a:r>
              <a:rPr lang="en-GB" sz="2400" b="1" dirty="0">
                <a:solidFill>
                  <a:srgbClr val="00B050"/>
                </a:solidFill>
              </a:rPr>
              <a:t>Sugar phosphate backbone </a:t>
            </a:r>
            <a:r>
              <a:rPr lang="en-GB" dirty="0">
                <a:solidFill>
                  <a:srgbClr val="00B050"/>
                </a:solidFill>
              </a:rPr>
              <a:t> </a:t>
            </a:r>
          </a:p>
        </p:txBody>
      </p:sp>
      <p:sp>
        <p:nvSpPr>
          <p:cNvPr id="17" name="TextBox 16">
            <a:extLst>
              <a:ext uri="{FF2B5EF4-FFF2-40B4-BE49-F238E27FC236}">
                <a16:creationId xmlns:a16="http://schemas.microsoft.com/office/drawing/2014/main" id="{D6A2A8F9-E270-446E-ABBB-66279C6234CA}"/>
              </a:ext>
            </a:extLst>
          </p:cNvPr>
          <p:cNvSpPr txBox="1"/>
          <p:nvPr/>
        </p:nvSpPr>
        <p:spPr>
          <a:xfrm>
            <a:off x="6149637" y="3239145"/>
            <a:ext cx="1339299" cy="2246769"/>
          </a:xfrm>
          <a:prstGeom prst="rect">
            <a:avLst/>
          </a:prstGeom>
          <a:noFill/>
        </p:spPr>
        <p:txBody>
          <a:bodyPr wrap="square" rtlCol="0">
            <a:spAutoFit/>
          </a:bodyPr>
          <a:lstStyle/>
          <a:p>
            <a:r>
              <a:rPr lang="en-GB" sz="2000" dirty="0">
                <a:solidFill>
                  <a:srgbClr val="FF0000"/>
                </a:solidFill>
              </a:rPr>
              <a:t>Adenine</a:t>
            </a:r>
          </a:p>
          <a:p>
            <a:endParaRPr lang="en-GB" sz="2000" dirty="0"/>
          </a:p>
          <a:p>
            <a:r>
              <a:rPr lang="en-GB" sz="2000" dirty="0">
                <a:solidFill>
                  <a:schemeClr val="accent2"/>
                </a:solidFill>
              </a:rPr>
              <a:t>Guanine</a:t>
            </a:r>
          </a:p>
          <a:p>
            <a:endParaRPr lang="en-GB" sz="2000" dirty="0"/>
          </a:p>
          <a:p>
            <a:r>
              <a:rPr lang="en-GB" sz="2000" dirty="0">
                <a:solidFill>
                  <a:schemeClr val="accent1"/>
                </a:solidFill>
              </a:rPr>
              <a:t>Uracil</a:t>
            </a:r>
          </a:p>
          <a:p>
            <a:endParaRPr lang="en-GB" sz="2000" dirty="0"/>
          </a:p>
          <a:p>
            <a:r>
              <a:rPr lang="en-GB" sz="2000" dirty="0">
                <a:solidFill>
                  <a:srgbClr val="00B050"/>
                </a:solidFill>
              </a:rPr>
              <a:t>Cytosine</a:t>
            </a:r>
          </a:p>
        </p:txBody>
      </p:sp>
      <p:cxnSp>
        <p:nvCxnSpPr>
          <p:cNvPr id="22" name="Straight Arrow Connector 21">
            <a:extLst>
              <a:ext uri="{FF2B5EF4-FFF2-40B4-BE49-F238E27FC236}">
                <a16:creationId xmlns:a16="http://schemas.microsoft.com/office/drawing/2014/main" id="{402C09E3-1786-43B1-BD33-715B2E3BEA0A}"/>
              </a:ext>
            </a:extLst>
          </p:cNvPr>
          <p:cNvCxnSpPr/>
          <p:nvPr/>
        </p:nvCxnSpPr>
        <p:spPr>
          <a:xfrm flipH="1" flipV="1">
            <a:off x="5397825" y="2967538"/>
            <a:ext cx="877824" cy="412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0920C60-22E9-478A-9761-D84072D569B8}"/>
              </a:ext>
            </a:extLst>
          </p:cNvPr>
          <p:cNvCxnSpPr/>
          <p:nvPr/>
        </p:nvCxnSpPr>
        <p:spPr>
          <a:xfrm flipH="1" flipV="1">
            <a:off x="5425257" y="3720249"/>
            <a:ext cx="868680" cy="352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B89788-5B3B-4BC1-852F-FF885922657A}"/>
              </a:ext>
            </a:extLst>
          </p:cNvPr>
          <p:cNvCxnSpPr/>
          <p:nvPr/>
        </p:nvCxnSpPr>
        <p:spPr>
          <a:xfrm flipH="1" flipV="1">
            <a:off x="5397825" y="4564701"/>
            <a:ext cx="877824" cy="90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7E86A97-0DB1-4EE5-A369-0CCEFC71508D}"/>
              </a:ext>
            </a:extLst>
          </p:cNvPr>
          <p:cNvCxnSpPr/>
          <p:nvPr/>
        </p:nvCxnSpPr>
        <p:spPr>
          <a:xfrm flipH="1">
            <a:off x="5397825" y="5264915"/>
            <a:ext cx="896112" cy="180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CA2FE2D-DDC5-4893-9771-59E4A3D9A24E}"/>
              </a:ext>
            </a:extLst>
          </p:cNvPr>
          <p:cNvSpPr txBox="1"/>
          <p:nvPr/>
        </p:nvSpPr>
        <p:spPr>
          <a:xfrm>
            <a:off x="0" y="3906256"/>
            <a:ext cx="3139257" cy="830997"/>
          </a:xfrm>
          <a:prstGeom prst="rect">
            <a:avLst/>
          </a:prstGeom>
          <a:noFill/>
        </p:spPr>
        <p:txBody>
          <a:bodyPr wrap="none" rtlCol="0">
            <a:spAutoFit/>
          </a:bodyPr>
          <a:lstStyle/>
          <a:p>
            <a:r>
              <a:rPr lang="en-GB" sz="2400" b="1" dirty="0"/>
              <a:t>Phosphodiester bond</a:t>
            </a:r>
          </a:p>
          <a:p>
            <a:r>
              <a:rPr lang="en-GB" sz="2400" b="1" dirty="0"/>
              <a:t>Condensation reaction </a:t>
            </a:r>
            <a:endParaRPr lang="en-GB" dirty="0"/>
          </a:p>
        </p:txBody>
      </p:sp>
      <p:cxnSp>
        <p:nvCxnSpPr>
          <p:cNvPr id="30" name="Straight Arrow Connector 29">
            <a:extLst>
              <a:ext uri="{FF2B5EF4-FFF2-40B4-BE49-F238E27FC236}">
                <a16:creationId xmlns:a16="http://schemas.microsoft.com/office/drawing/2014/main" id="{5FEFDCF7-6095-4653-8237-6123425E357A}"/>
              </a:ext>
            </a:extLst>
          </p:cNvPr>
          <p:cNvCxnSpPr/>
          <p:nvPr/>
        </p:nvCxnSpPr>
        <p:spPr>
          <a:xfrm flipV="1">
            <a:off x="2851107" y="4072826"/>
            <a:ext cx="1092822" cy="199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75" name="Straight Arrow Connector 3074">
            <a:extLst>
              <a:ext uri="{FF2B5EF4-FFF2-40B4-BE49-F238E27FC236}">
                <a16:creationId xmlns:a16="http://schemas.microsoft.com/office/drawing/2014/main" id="{D5C5D26B-1113-4F82-B11D-2BED9BCAB60C}"/>
              </a:ext>
            </a:extLst>
          </p:cNvPr>
          <p:cNvCxnSpPr/>
          <p:nvPr/>
        </p:nvCxnSpPr>
        <p:spPr>
          <a:xfrm>
            <a:off x="2826018" y="4272791"/>
            <a:ext cx="985723" cy="738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E0941DA6-1E56-4EAD-9498-DFBE96118F5E}"/>
              </a:ext>
            </a:extLst>
          </p:cNvPr>
          <p:cNvSpPr txBox="1"/>
          <p:nvPr/>
        </p:nvSpPr>
        <p:spPr>
          <a:xfrm>
            <a:off x="1382272" y="3279010"/>
            <a:ext cx="1593450" cy="461665"/>
          </a:xfrm>
          <a:prstGeom prst="rect">
            <a:avLst/>
          </a:prstGeom>
          <a:noFill/>
        </p:spPr>
        <p:txBody>
          <a:bodyPr wrap="none" rtlCol="0">
            <a:spAutoFit/>
          </a:bodyPr>
          <a:lstStyle/>
          <a:p>
            <a:r>
              <a:rPr lang="en-GB" sz="2400" b="1" dirty="0"/>
              <a:t>Phosphate</a:t>
            </a:r>
            <a:r>
              <a:rPr lang="en-GB" dirty="0"/>
              <a:t> </a:t>
            </a:r>
          </a:p>
        </p:txBody>
      </p:sp>
      <p:cxnSp>
        <p:nvCxnSpPr>
          <p:cNvPr id="3077" name="Straight Arrow Connector 3076">
            <a:extLst>
              <a:ext uri="{FF2B5EF4-FFF2-40B4-BE49-F238E27FC236}">
                <a16:creationId xmlns:a16="http://schemas.microsoft.com/office/drawing/2014/main" id="{60A4DD47-9421-4BBD-823F-865C18AC8F32}"/>
              </a:ext>
            </a:extLst>
          </p:cNvPr>
          <p:cNvCxnSpPr/>
          <p:nvPr/>
        </p:nvCxnSpPr>
        <p:spPr>
          <a:xfrm flipV="1">
            <a:off x="2851107" y="3441794"/>
            <a:ext cx="818502" cy="886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B5D1934-2D62-4ADB-A74B-778283D13BEC}"/>
              </a:ext>
            </a:extLst>
          </p:cNvPr>
          <p:cNvSpPr txBox="1"/>
          <p:nvPr/>
        </p:nvSpPr>
        <p:spPr>
          <a:xfrm>
            <a:off x="1332006" y="5183154"/>
            <a:ext cx="1042273" cy="461665"/>
          </a:xfrm>
          <a:prstGeom prst="rect">
            <a:avLst/>
          </a:prstGeom>
          <a:noFill/>
        </p:spPr>
        <p:txBody>
          <a:bodyPr wrap="none" rtlCol="0">
            <a:spAutoFit/>
          </a:bodyPr>
          <a:lstStyle/>
          <a:p>
            <a:r>
              <a:rPr lang="en-GB" sz="2400" b="1" dirty="0"/>
              <a:t>Ribose</a:t>
            </a:r>
            <a:endParaRPr lang="en-GB" dirty="0"/>
          </a:p>
        </p:txBody>
      </p:sp>
      <p:cxnSp>
        <p:nvCxnSpPr>
          <p:cNvPr id="3079" name="Straight Arrow Connector 3078">
            <a:extLst>
              <a:ext uri="{FF2B5EF4-FFF2-40B4-BE49-F238E27FC236}">
                <a16:creationId xmlns:a16="http://schemas.microsoft.com/office/drawing/2014/main" id="{822E2385-F777-43B9-A1D3-77B9FB673B8A}"/>
              </a:ext>
            </a:extLst>
          </p:cNvPr>
          <p:cNvCxnSpPr>
            <a:stCxn id="39" idx="3"/>
          </p:cNvCxnSpPr>
          <p:nvPr/>
        </p:nvCxnSpPr>
        <p:spPr>
          <a:xfrm>
            <a:off x="2374279" y="5413987"/>
            <a:ext cx="1679378" cy="71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80" name="Rectangle 3079">
            <a:extLst>
              <a:ext uri="{FF2B5EF4-FFF2-40B4-BE49-F238E27FC236}">
                <a16:creationId xmlns:a16="http://schemas.microsoft.com/office/drawing/2014/main" id="{C1D212C5-EE88-4821-96E6-BBE5951A7895}"/>
              </a:ext>
            </a:extLst>
          </p:cNvPr>
          <p:cNvSpPr/>
          <p:nvPr/>
        </p:nvSpPr>
        <p:spPr>
          <a:xfrm>
            <a:off x="8238744" y="2569932"/>
            <a:ext cx="3853524" cy="2031325"/>
          </a:xfrm>
          <a:prstGeom prst="rect">
            <a:avLst/>
          </a:prstGeom>
        </p:spPr>
        <p:txBody>
          <a:bodyPr wrap="square">
            <a:spAutoFit/>
          </a:bodyPr>
          <a:lstStyle/>
          <a:p>
            <a:r>
              <a:rPr lang="en-GB" dirty="0">
                <a:latin typeface="Calibri" panose="020F0502020204030204" pitchFamily="34" charset="0"/>
                <a:ea typeface="Times New Roman" panose="02020603050405020304" pitchFamily="18" charset="0"/>
              </a:rPr>
              <a:t>Name the type of nucleotide shown on the diagram. Explain your answer</a:t>
            </a:r>
          </a:p>
          <a:p>
            <a:endParaRPr lang="en-GB" dirty="0">
              <a:latin typeface="Calibri" panose="020F0502020204030204" pitchFamily="34" charset="0"/>
            </a:endParaRPr>
          </a:p>
          <a:p>
            <a:r>
              <a:rPr lang="en-GB" dirty="0">
                <a:solidFill>
                  <a:srgbClr val="7030A0"/>
                </a:solidFill>
                <a:latin typeface="Calibri" panose="020F0502020204030204" pitchFamily="34" charset="0"/>
              </a:rPr>
              <a:t>RNA</a:t>
            </a:r>
          </a:p>
          <a:p>
            <a:r>
              <a:rPr lang="en-GB" dirty="0">
                <a:solidFill>
                  <a:srgbClr val="7030A0"/>
                </a:solidFill>
                <a:latin typeface="Calibri" panose="020F0502020204030204" pitchFamily="34" charset="0"/>
              </a:rPr>
              <a:t>Ribose Sugar</a:t>
            </a:r>
          </a:p>
          <a:p>
            <a:r>
              <a:rPr lang="en-GB" dirty="0">
                <a:solidFill>
                  <a:srgbClr val="7030A0"/>
                </a:solidFill>
                <a:latin typeface="Calibri" panose="020F0502020204030204" pitchFamily="34" charset="0"/>
              </a:rPr>
              <a:t>Uracil nitrogen containing base</a:t>
            </a:r>
          </a:p>
          <a:p>
            <a:r>
              <a:rPr lang="en-GB" dirty="0">
                <a:solidFill>
                  <a:srgbClr val="7030A0"/>
                </a:solidFill>
                <a:latin typeface="Calibri" panose="020F0502020204030204" pitchFamily="34" charset="0"/>
              </a:rPr>
              <a:t>Only found in RNA</a:t>
            </a:r>
            <a:endParaRPr lang="en-GB" dirty="0">
              <a:solidFill>
                <a:srgbClr val="7030A0"/>
              </a:solidFill>
            </a:endParaRPr>
          </a:p>
        </p:txBody>
      </p:sp>
    </p:spTree>
    <p:extLst>
      <p:ext uri="{BB962C8B-B14F-4D97-AF65-F5344CB8AC3E}">
        <p14:creationId xmlns:p14="http://schemas.microsoft.com/office/powerpoint/2010/main" val="209274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80">
                                            <p:txEl>
                                              <p:pRg st="2" end="2"/>
                                            </p:txEl>
                                          </p:spTgt>
                                        </p:tgtEl>
                                        <p:attrNameLst>
                                          <p:attrName>style.visibility</p:attrName>
                                        </p:attrNameLst>
                                      </p:cBhvr>
                                      <p:to>
                                        <p:strVal val="visible"/>
                                      </p:to>
                                    </p:set>
                                    <p:anim calcmode="lin" valueType="num">
                                      <p:cBhvr additive="base">
                                        <p:cTn id="7" dur="500" fill="hold"/>
                                        <p:tgtEl>
                                          <p:spTgt spid="3080">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80">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80">
                                            <p:txEl>
                                              <p:pRg st="3" end="3"/>
                                            </p:txEl>
                                          </p:spTgt>
                                        </p:tgtEl>
                                        <p:attrNameLst>
                                          <p:attrName>style.visibility</p:attrName>
                                        </p:attrNameLst>
                                      </p:cBhvr>
                                      <p:to>
                                        <p:strVal val="visible"/>
                                      </p:to>
                                    </p:set>
                                    <p:anim calcmode="lin" valueType="num">
                                      <p:cBhvr additive="base">
                                        <p:cTn id="11" dur="500" fill="hold"/>
                                        <p:tgtEl>
                                          <p:spTgt spid="3080">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80">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80">
                                            <p:txEl>
                                              <p:pRg st="4" end="4"/>
                                            </p:txEl>
                                          </p:spTgt>
                                        </p:tgtEl>
                                        <p:attrNameLst>
                                          <p:attrName>style.visibility</p:attrName>
                                        </p:attrNameLst>
                                      </p:cBhvr>
                                      <p:to>
                                        <p:strVal val="visible"/>
                                      </p:to>
                                    </p:set>
                                    <p:anim calcmode="lin" valueType="num">
                                      <p:cBhvr additive="base">
                                        <p:cTn id="15" dur="500" fill="hold"/>
                                        <p:tgtEl>
                                          <p:spTgt spid="3080">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80">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80">
                                            <p:txEl>
                                              <p:pRg st="5" end="5"/>
                                            </p:txEl>
                                          </p:spTgt>
                                        </p:tgtEl>
                                        <p:attrNameLst>
                                          <p:attrName>style.visibility</p:attrName>
                                        </p:attrNameLst>
                                      </p:cBhvr>
                                      <p:to>
                                        <p:strVal val="visible"/>
                                      </p:to>
                                    </p:set>
                                    <p:anim calcmode="lin" valueType="num">
                                      <p:cBhvr additive="base">
                                        <p:cTn id="19" dur="500" fill="hold"/>
                                        <p:tgtEl>
                                          <p:spTgt spid="3080">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80">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83669-60BC-438E-8281-81DD1B2AAEC2}"/>
              </a:ext>
            </a:extLst>
          </p:cNvPr>
          <p:cNvPicPr>
            <a:picLocks noChangeAspect="1"/>
          </p:cNvPicPr>
          <p:nvPr/>
        </p:nvPicPr>
        <p:blipFill>
          <a:blip r:embed="rId2"/>
          <a:stretch>
            <a:fillRect/>
          </a:stretch>
        </p:blipFill>
        <p:spPr>
          <a:xfrm>
            <a:off x="79892" y="619006"/>
            <a:ext cx="4105275" cy="6172200"/>
          </a:xfrm>
          <a:prstGeom prst="rect">
            <a:avLst/>
          </a:prstGeom>
        </p:spPr>
      </p:pic>
      <p:sp>
        <p:nvSpPr>
          <p:cNvPr id="3" name="Rectangle 2">
            <a:extLst>
              <a:ext uri="{FF2B5EF4-FFF2-40B4-BE49-F238E27FC236}">
                <a16:creationId xmlns:a16="http://schemas.microsoft.com/office/drawing/2014/main" id="{DE96FF98-BAB6-475B-B836-DAD5ADEE901D}"/>
              </a:ext>
            </a:extLst>
          </p:cNvPr>
          <p:cNvSpPr/>
          <p:nvPr/>
        </p:nvSpPr>
        <p:spPr>
          <a:xfrm>
            <a:off x="2132530" y="66794"/>
            <a:ext cx="7122271" cy="584775"/>
          </a:xfrm>
          <a:prstGeom prst="rect">
            <a:avLst/>
          </a:prstGeom>
        </p:spPr>
        <p:txBody>
          <a:bodyPr wrap="none">
            <a:spAutoFit/>
          </a:bodyPr>
          <a:lstStyle/>
          <a:p>
            <a:pPr algn="just">
              <a:spcAft>
                <a:spcPts val="0"/>
              </a:spcAft>
            </a:pPr>
            <a:r>
              <a:rPr lang="en-US" sz="3200" b="1" u="sng" dirty="0">
                <a:latin typeface="Calibri" panose="020F0502020204030204" pitchFamily="34" charset="0"/>
                <a:ea typeface="Times New Roman" panose="02020603050405020304" pitchFamily="18" charset="0"/>
              </a:rPr>
              <a:t>Deoxyribose Nucleic Acid molecule- DNA</a:t>
            </a:r>
            <a:endParaRPr lang="en-GB" sz="20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3FEB3BE6-41C4-4604-96EF-167B2A7E813A}"/>
              </a:ext>
            </a:extLst>
          </p:cNvPr>
          <p:cNvPicPr>
            <a:picLocks noChangeAspect="1"/>
          </p:cNvPicPr>
          <p:nvPr/>
        </p:nvPicPr>
        <p:blipFill>
          <a:blip r:embed="rId3"/>
          <a:stretch>
            <a:fillRect/>
          </a:stretch>
        </p:blipFill>
        <p:spPr>
          <a:xfrm>
            <a:off x="7051401" y="2660904"/>
            <a:ext cx="5381772" cy="4264152"/>
          </a:xfrm>
          <a:prstGeom prst="rect">
            <a:avLst/>
          </a:prstGeom>
        </p:spPr>
      </p:pic>
      <p:sp>
        <p:nvSpPr>
          <p:cNvPr id="5" name="TextBox 4">
            <a:extLst>
              <a:ext uri="{FF2B5EF4-FFF2-40B4-BE49-F238E27FC236}">
                <a16:creationId xmlns:a16="http://schemas.microsoft.com/office/drawing/2014/main" id="{32DE43FC-9715-49DC-88E7-7AECEE569048}"/>
              </a:ext>
            </a:extLst>
          </p:cNvPr>
          <p:cNvSpPr txBox="1"/>
          <p:nvPr/>
        </p:nvSpPr>
        <p:spPr>
          <a:xfrm>
            <a:off x="4372095" y="777240"/>
            <a:ext cx="7269480" cy="2031325"/>
          </a:xfrm>
          <a:prstGeom prst="rect">
            <a:avLst/>
          </a:prstGeom>
          <a:noFill/>
        </p:spPr>
        <p:txBody>
          <a:bodyPr wrap="square" rtlCol="0">
            <a:spAutoFit/>
          </a:bodyPr>
          <a:lstStyle/>
          <a:p>
            <a:r>
              <a:rPr lang="en-GB" b="1" dirty="0"/>
              <a:t>DNA</a:t>
            </a:r>
            <a:r>
              <a:rPr lang="en-GB" dirty="0"/>
              <a:t> is </a:t>
            </a:r>
            <a:r>
              <a:rPr lang="en-GB" b="1" dirty="0"/>
              <a:t>coiled</a:t>
            </a:r>
            <a:r>
              <a:rPr lang="en-GB" dirty="0"/>
              <a:t> inside the </a:t>
            </a:r>
            <a:r>
              <a:rPr lang="en-GB" b="1" dirty="0"/>
              <a:t>nucleus</a:t>
            </a:r>
            <a:r>
              <a:rPr lang="en-GB" dirty="0"/>
              <a:t> of the cell.</a:t>
            </a:r>
          </a:p>
          <a:p>
            <a:r>
              <a:rPr lang="en-GB" dirty="0"/>
              <a:t>Contains </a:t>
            </a:r>
            <a:r>
              <a:rPr lang="en-GB" b="1" dirty="0"/>
              <a:t>instructions</a:t>
            </a:r>
            <a:r>
              <a:rPr lang="en-GB" dirty="0"/>
              <a:t> for the </a:t>
            </a:r>
            <a:r>
              <a:rPr lang="en-GB" b="1" dirty="0"/>
              <a:t>primary structure </a:t>
            </a:r>
            <a:r>
              <a:rPr lang="en-GB" dirty="0"/>
              <a:t>of proteins, these proteins control the cell activities. </a:t>
            </a:r>
          </a:p>
          <a:p>
            <a:r>
              <a:rPr lang="en-GB" dirty="0"/>
              <a:t>These </a:t>
            </a:r>
            <a:r>
              <a:rPr lang="en-GB" b="1" dirty="0"/>
              <a:t>instructions</a:t>
            </a:r>
            <a:r>
              <a:rPr lang="en-GB" dirty="0"/>
              <a:t> need to be </a:t>
            </a:r>
            <a:r>
              <a:rPr lang="en-GB" b="1" dirty="0"/>
              <a:t>protected</a:t>
            </a:r>
            <a:r>
              <a:rPr lang="en-GB" dirty="0"/>
              <a:t> and </a:t>
            </a:r>
            <a:r>
              <a:rPr lang="en-GB" b="1" dirty="0"/>
              <a:t>copied IDENTICALLY </a:t>
            </a:r>
            <a:r>
              <a:rPr lang="en-GB" dirty="0"/>
              <a:t>multiple times. </a:t>
            </a:r>
          </a:p>
          <a:p>
            <a:r>
              <a:rPr lang="en-GB" dirty="0"/>
              <a:t>The structure and properties of DNA ensures this happens. </a:t>
            </a:r>
          </a:p>
          <a:p>
            <a:endParaRPr lang="en-GB" dirty="0"/>
          </a:p>
        </p:txBody>
      </p:sp>
    </p:spTree>
    <p:extLst>
      <p:ext uri="{BB962C8B-B14F-4D97-AF65-F5344CB8AC3E}">
        <p14:creationId xmlns:p14="http://schemas.microsoft.com/office/powerpoint/2010/main" val="3691238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C73962-0E7B-402C-BA78-F97619995FF0}"/>
              </a:ext>
            </a:extLst>
          </p:cNvPr>
          <p:cNvPicPr>
            <a:picLocks noChangeAspect="1"/>
          </p:cNvPicPr>
          <p:nvPr/>
        </p:nvPicPr>
        <p:blipFill>
          <a:blip r:embed="rId2"/>
          <a:stretch>
            <a:fillRect/>
          </a:stretch>
        </p:blipFill>
        <p:spPr>
          <a:xfrm>
            <a:off x="1766580" y="2526452"/>
            <a:ext cx="8871711" cy="4532716"/>
          </a:xfrm>
          <a:prstGeom prst="rect">
            <a:avLst/>
          </a:prstGeom>
        </p:spPr>
      </p:pic>
      <p:sp>
        <p:nvSpPr>
          <p:cNvPr id="3" name="Rectangle 2">
            <a:extLst>
              <a:ext uri="{FF2B5EF4-FFF2-40B4-BE49-F238E27FC236}">
                <a16:creationId xmlns:a16="http://schemas.microsoft.com/office/drawing/2014/main" id="{0E861D4C-AD40-4F11-9237-E600285D04B4}"/>
              </a:ext>
            </a:extLst>
          </p:cNvPr>
          <p:cNvSpPr/>
          <p:nvPr/>
        </p:nvSpPr>
        <p:spPr>
          <a:xfrm>
            <a:off x="2132530" y="66794"/>
            <a:ext cx="7122271" cy="584775"/>
          </a:xfrm>
          <a:prstGeom prst="rect">
            <a:avLst/>
          </a:prstGeom>
        </p:spPr>
        <p:txBody>
          <a:bodyPr wrap="none">
            <a:spAutoFit/>
          </a:bodyPr>
          <a:lstStyle/>
          <a:p>
            <a:pPr algn="just">
              <a:spcAft>
                <a:spcPts val="0"/>
              </a:spcAft>
            </a:pPr>
            <a:r>
              <a:rPr lang="en-US" sz="3200" b="1" u="sng" dirty="0">
                <a:latin typeface="Calibri" panose="020F0502020204030204" pitchFamily="34" charset="0"/>
                <a:ea typeface="Times New Roman" panose="02020603050405020304" pitchFamily="18" charset="0"/>
              </a:rPr>
              <a:t>Deoxyribose Nucleic Acid molecule- DNA</a:t>
            </a:r>
            <a:endParaRPr lang="en-GB" sz="20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1C3D1B14-8F43-4BDC-8063-79B0E05D964E}"/>
              </a:ext>
            </a:extLst>
          </p:cNvPr>
          <p:cNvSpPr txBox="1"/>
          <p:nvPr/>
        </p:nvSpPr>
        <p:spPr>
          <a:xfrm>
            <a:off x="219456" y="850392"/>
            <a:ext cx="6894576" cy="1200329"/>
          </a:xfrm>
          <a:prstGeom prst="rect">
            <a:avLst/>
          </a:prstGeom>
          <a:noFill/>
        </p:spPr>
        <p:txBody>
          <a:bodyPr wrap="square" rtlCol="0">
            <a:spAutoFit/>
          </a:bodyPr>
          <a:lstStyle/>
          <a:p>
            <a:r>
              <a:rPr lang="en-GB" sz="2400" b="1" u="sng"/>
              <a:t>Memory task: AO1</a:t>
            </a:r>
            <a:r>
              <a:rPr lang="en-GB" sz="2400"/>
              <a:t>. </a:t>
            </a:r>
          </a:p>
          <a:p>
            <a:r>
              <a:rPr lang="en-GB" sz="2400"/>
              <a:t>Learn the table below. </a:t>
            </a:r>
          </a:p>
          <a:p>
            <a:r>
              <a:rPr lang="en-GB" sz="2400"/>
              <a:t>Try the kahoot! to test your memory. </a:t>
            </a:r>
            <a:endParaRPr lang="en-GB" sz="2400" dirty="0"/>
          </a:p>
        </p:txBody>
      </p:sp>
      <p:sp>
        <p:nvSpPr>
          <p:cNvPr id="5" name="TextBox 4">
            <a:extLst>
              <a:ext uri="{FF2B5EF4-FFF2-40B4-BE49-F238E27FC236}">
                <a16:creationId xmlns:a16="http://schemas.microsoft.com/office/drawing/2014/main" id="{3CC91BA4-865F-4204-8C8C-36841B2DD108}"/>
              </a:ext>
            </a:extLst>
          </p:cNvPr>
          <p:cNvSpPr txBox="1"/>
          <p:nvPr/>
        </p:nvSpPr>
        <p:spPr>
          <a:xfrm>
            <a:off x="219456" y="2660904"/>
            <a:ext cx="1399032" cy="646331"/>
          </a:xfrm>
          <a:prstGeom prst="rect">
            <a:avLst/>
          </a:prstGeom>
          <a:solidFill>
            <a:srgbClr val="92D050"/>
          </a:solidFill>
        </p:spPr>
        <p:txBody>
          <a:bodyPr wrap="square" rtlCol="0">
            <a:spAutoFit/>
          </a:bodyPr>
          <a:lstStyle/>
          <a:p>
            <a:pPr algn="ctr"/>
            <a:r>
              <a:rPr lang="en-GB" dirty="0"/>
              <a:t>“What is it made of.”</a:t>
            </a:r>
          </a:p>
        </p:txBody>
      </p:sp>
      <p:sp>
        <p:nvSpPr>
          <p:cNvPr id="6" name="TextBox 5">
            <a:extLst>
              <a:ext uri="{FF2B5EF4-FFF2-40B4-BE49-F238E27FC236}">
                <a16:creationId xmlns:a16="http://schemas.microsoft.com/office/drawing/2014/main" id="{DA0FB14E-2C46-4D89-AAFB-45BF8916922D}"/>
              </a:ext>
            </a:extLst>
          </p:cNvPr>
          <p:cNvSpPr txBox="1"/>
          <p:nvPr/>
        </p:nvSpPr>
        <p:spPr>
          <a:xfrm>
            <a:off x="6882384" y="1709481"/>
            <a:ext cx="1399032" cy="646331"/>
          </a:xfrm>
          <a:prstGeom prst="rect">
            <a:avLst/>
          </a:prstGeom>
          <a:solidFill>
            <a:srgbClr val="CC99FF"/>
          </a:solidFill>
        </p:spPr>
        <p:txBody>
          <a:bodyPr wrap="square" rtlCol="0">
            <a:spAutoFit/>
          </a:bodyPr>
          <a:lstStyle/>
          <a:p>
            <a:pPr algn="ctr"/>
            <a:r>
              <a:rPr lang="en-GB" dirty="0"/>
              <a:t>“What does it do”</a:t>
            </a:r>
          </a:p>
        </p:txBody>
      </p:sp>
      <p:cxnSp>
        <p:nvCxnSpPr>
          <p:cNvPr id="8" name="Straight Arrow Connector 7">
            <a:extLst>
              <a:ext uri="{FF2B5EF4-FFF2-40B4-BE49-F238E27FC236}">
                <a16:creationId xmlns:a16="http://schemas.microsoft.com/office/drawing/2014/main" id="{7E80FA80-9F68-499E-B655-DE2B8D954311}"/>
              </a:ext>
            </a:extLst>
          </p:cNvPr>
          <p:cNvCxnSpPr/>
          <p:nvPr/>
        </p:nvCxnSpPr>
        <p:spPr>
          <a:xfrm flipH="1">
            <a:off x="6519672" y="2249544"/>
            <a:ext cx="932688" cy="411360"/>
          </a:xfrm>
          <a:prstGeom prst="straightConnector1">
            <a:avLst/>
          </a:prstGeom>
          <a:ln>
            <a:solidFill>
              <a:srgbClr val="CC99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B3F64BA-8C03-476B-9A14-F2722B6C0499}"/>
              </a:ext>
            </a:extLst>
          </p:cNvPr>
          <p:cNvCxnSpPr>
            <a:stCxn id="5" idx="3"/>
          </p:cNvCxnSpPr>
          <p:nvPr/>
        </p:nvCxnSpPr>
        <p:spPr>
          <a:xfrm flipV="1">
            <a:off x="1618488" y="2660904"/>
            <a:ext cx="237744" cy="323166"/>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D99551E-AC7E-4C4F-8940-BCF805B6D70D}"/>
              </a:ext>
            </a:extLst>
          </p:cNvPr>
          <p:cNvSpPr/>
          <p:nvPr/>
        </p:nvSpPr>
        <p:spPr>
          <a:xfrm>
            <a:off x="219456" y="1953865"/>
            <a:ext cx="6149260" cy="646331"/>
          </a:xfrm>
          <a:prstGeom prst="rect">
            <a:avLst/>
          </a:prstGeom>
        </p:spPr>
        <p:txBody>
          <a:bodyPr wrap="square">
            <a:spAutoFit/>
          </a:bodyPr>
          <a:lstStyle/>
          <a:p>
            <a:r>
              <a:rPr lang="en-GB" dirty="0">
                <a:hlinkClick r:id="rId3"/>
              </a:rPr>
              <a:t>https://create.kahoot.it/share/nucleic-acid-kahoot/f10c7589-d7aa-4ff5-acbd-344e5de50d22</a:t>
            </a:r>
            <a:r>
              <a:rPr lang="en-GB" dirty="0"/>
              <a:t> </a:t>
            </a:r>
          </a:p>
        </p:txBody>
      </p:sp>
    </p:spTree>
    <p:extLst>
      <p:ext uri="{BB962C8B-B14F-4D97-AF65-F5344CB8AC3E}">
        <p14:creationId xmlns:p14="http://schemas.microsoft.com/office/powerpoint/2010/main" val="371661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84C96D-2D29-436B-A742-9E4AF67ACAF5}"/>
              </a:ext>
            </a:extLst>
          </p:cNvPr>
          <p:cNvSpPr/>
          <p:nvPr/>
        </p:nvSpPr>
        <p:spPr>
          <a:xfrm>
            <a:off x="96251" y="835877"/>
            <a:ext cx="11983453" cy="5632311"/>
          </a:xfrm>
          <a:prstGeom prst="rect">
            <a:avLst/>
          </a:prstGeom>
        </p:spPr>
        <p:txBody>
          <a:bodyPr wrap="square">
            <a:spAutoFit/>
          </a:bodyPr>
          <a:lstStyle/>
          <a:p>
            <a:pPr algn="just">
              <a:spcAft>
                <a:spcPts val="0"/>
              </a:spcAft>
            </a:pPr>
            <a:r>
              <a:rPr lang="en-GB" sz="2400" b="1" dirty="0">
                <a:latin typeface="Calibri" panose="020F0502020204030204" pitchFamily="34" charset="0"/>
                <a:ea typeface="Times New Roman" panose="02020603050405020304" pitchFamily="18" charset="0"/>
              </a:rPr>
              <a:t>Practice comprehension skills.</a:t>
            </a:r>
            <a:r>
              <a:rPr lang="en-GB" sz="2400" dirty="0">
                <a:latin typeface="Calibri" panose="020F0502020204030204" pitchFamily="34" charset="0"/>
                <a:ea typeface="Times New Roman" panose="02020603050405020304" pitchFamily="18" charset="0"/>
              </a:rPr>
              <a:t> </a:t>
            </a:r>
          </a:p>
          <a:p>
            <a:pPr algn="just">
              <a:spcAft>
                <a:spcPts val="0"/>
              </a:spcAft>
            </a:pPr>
            <a:r>
              <a:rPr lang="en-GB" sz="2400" dirty="0">
                <a:latin typeface="Calibri" panose="020F0502020204030204" pitchFamily="34" charset="0"/>
                <a:ea typeface="Times New Roman" panose="02020603050405020304" pitchFamily="18" charset="0"/>
              </a:rPr>
              <a:t>Using page </a:t>
            </a:r>
            <a:r>
              <a:rPr lang="en-GB" sz="2400" b="1" dirty="0">
                <a:latin typeface="Calibri" panose="020F0502020204030204" pitchFamily="34" charset="0"/>
                <a:ea typeface="Times New Roman" panose="02020603050405020304" pitchFamily="18" charset="0"/>
              </a:rPr>
              <a:t>38-39</a:t>
            </a:r>
            <a:r>
              <a:rPr lang="en-GB" sz="2400" dirty="0">
                <a:latin typeface="Calibri" panose="020F0502020204030204" pitchFamily="34" charset="0"/>
                <a:ea typeface="Times New Roman" panose="02020603050405020304" pitchFamily="18" charset="0"/>
              </a:rPr>
              <a:t> of </a:t>
            </a:r>
            <a:r>
              <a:rPr lang="en-GB" sz="2400" b="1" dirty="0" err="1">
                <a:latin typeface="Calibri" panose="020F0502020204030204" pitchFamily="34" charset="0"/>
                <a:ea typeface="Times New Roman" panose="02020603050405020304" pitchFamily="18" charset="0"/>
              </a:rPr>
              <a:t>Toole</a:t>
            </a:r>
            <a:r>
              <a:rPr lang="en-GB" sz="2400" b="1" dirty="0">
                <a:latin typeface="Calibri" panose="020F0502020204030204" pitchFamily="34" charset="0"/>
                <a:ea typeface="Times New Roman" panose="02020603050405020304" pitchFamily="18" charset="0"/>
              </a:rPr>
              <a:t> and </a:t>
            </a:r>
            <a:r>
              <a:rPr lang="en-GB" sz="2400" b="1" dirty="0" err="1">
                <a:latin typeface="Calibri" panose="020F0502020204030204" pitchFamily="34" charset="0"/>
                <a:ea typeface="Times New Roman" panose="02020603050405020304" pitchFamily="18" charset="0"/>
              </a:rPr>
              <a:t>Toole</a:t>
            </a:r>
            <a:r>
              <a:rPr lang="en-GB" sz="2400" b="1" dirty="0">
                <a:latin typeface="Calibri" panose="020F0502020204030204" pitchFamily="34" charset="0"/>
                <a:ea typeface="Times New Roman" panose="02020603050405020304" pitchFamily="18" charset="0"/>
              </a:rPr>
              <a:t> </a:t>
            </a:r>
            <a:r>
              <a:rPr lang="en-GB" sz="2400" dirty="0">
                <a:latin typeface="Calibri" panose="020F0502020204030204" pitchFamily="34" charset="0"/>
                <a:ea typeface="Times New Roman" panose="02020603050405020304" pitchFamily="18" charset="0"/>
              </a:rPr>
              <a:t>research the questions on </a:t>
            </a:r>
            <a:r>
              <a:rPr lang="en-GB" sz="2400" b="1" dirty="0">
                <a:latin typeface="Calibri" panose="020F0502020204030204" pitchFamily="34" charset="0"/>
                <a:ea typeface="Times New Roman" panose="02020603050405020304" pitchFamily="18" charset="0"/>
              </a:rPr>
              <a:t>page 6 </a:t>
            </a:r>
            <a:r>
              <a:rPr lang="en-GB" sz="2400" dirty="0">
                <a:latin typeface="Calibri" panose="020F0502020204030204" pitchFamily="34" charset="0"/>
                <a:ea typeface="Times New Roman" panose="02020603050405020304" pitchFamily="18" charset="0"/>
              </a:rPr>
              <a:t>in your booklet. </a:t>
            </a:r>
          </a:p>
          <a:p>
            <a:pPr algn="just">
              <a:spcAft>
                <a:spcPts val="0"/>
              </a:spcAft>
            </a:pPr>
            <a:r>
              <a:rPr lang="en-GB" sz="2400" dirty="0">
                <a:latin typeface="Calibri" panose="020F0502020204030204" pitchFamily="34" charset="0"/>
                <a:ea typeface="Times New Roman" panose="02020603050405020304" pitchFamily="18" charset="0"/>
              </a:rPr>
              <a:t>Complete the </a:t>
            </a:r>
            <a:r>
              <a:rPr lang="en-GB" sz="2400" b="1" dirty="0">
                <a:latin typeface="Calibri" panose="020F0502020204030204" pitchFamily="34" charset="0"/>
                <a:ea typeface="Times New Roman" panose="02020603050405020304" pitchFamily="18" charset="0"/>
              </a:rPr>
              <a:t>maths activity. </a:t>
            </a:r>
          </a:p>
          <a:p>
            <a:pPr algn="just">
              <a:spcAft>
                <a:spcPts val="0"/>
              </a:spcAft>
            </a:pPr>
            <a:endParaRPr lang="en-GB" sz="2400" dirty="0">
              <a:latin typeface="Calibri" panose="020F0502020204030204" pitchFamily="34" charset="0"/>
              <a:ea typeface="Times New Roman" panose="02020603050405020304" pitchFamily="18" charset="0"/>
            </a:endParaRPr>
          </a:p>
          <a:p>
            <a:pPr algn="just">
              <a:spcAft>
                <a:spcPts val="0"/>
              </a:spcAft>
            </a:pPr>
            <a:r>
              <a:rPr lang="en-GB" sz="2400" dirty="0">
                <a:latin typeface="Calibri" panose="020F0502020204030204" pitchFamily="34" charset="0"/>
                <a:ea typeface="Times New Roman" panose="02020603050405020304" pitchFamily="18" charset="0"/>
              </a:rPr>
              <a:t>EXAM NOTE: End of paper 2 will be a synoptic comprehension worth about 6% of you’re a-level grade. </a:t>
            </a:r>
          </a:p>
          <a:p>
            <a:pPr algn="just">
              <a:spcAft>
                <a:spcPts val="0"/>
              </a:spcAft>
            </a:pPr>
            <a:r>
              <a:rPr lang="en-GB" sz="2400" dirty="0">
                <a:latin typeface="Calibri" panose="020F0502020204030204" pitchFamily="34" charset="0"/>
                <a:ea typeface="Times New Roman" panose="02020603050405020304" pitchFamily="18" charset="0"/>
              </a:rPr>
              <a:t>They are easy but you need to practice the skill of answering comprehensions</a:t>
            </a:r>
          </a:p>
          <a:p>
            <a:pPr algn="just">
              <a:spcAft>
                <a:spcPts val="0"/>
              </a:spcAft>
            </a:pPr>
            <a:endParaRPr lang="en-GB" sz="2400" dirty="0">
              <a:latin typeface="Calibri" panose="020F0502020204030204" pitchFamily="34" charset="0"/>
              <a:ea typeface="Times New Roman" panose="02020603050405020304" pitchFamily="18" charset="0"/>
            </a:endParaRPr>
          </a:p>
          <a:p>
            <a:pPr algn="ctr">
              <a:spcAft>
                <a:spcPts val="0"/>
              </a:spcAft>
            </a:pPr>
            <a:r>
              <a:rPr lang="en-GB" sz="2400" b="1" dirty="0">
                <a:solidFill>
                  <a:srgbClr val="7030A0"/>
                </a:solidFill>
                <a:latin typeface="Calibri" panose="020F0502020204030204" pitchFamily="34" charset="0"/>
                <a:ea typeface="Times New Roman" panose="02020603050405020304" pitchFamily="18" charset="0"/>
              </a:rPr>
              <a:t>Have you completed the flipped learning activity in homework 1 to learn about eukaryotic and prokaryotic DNA?</a:t>
            </a:r>
          </a:p>
          <a:p>
            <a:pPr algn="ctr">
              <a:spcAft>
                <a:spcPts val="0"/>
              </a:spcAft>
            </a:pPr>
            <a:r>
              <a:rPr lang="en-GB" sz="2400" b="1" dirty="0">
                <a:solidFill>
                  <a:srgbClr val="7030A0"/>
                </a:solidFill>
                <a:latin typeface="Calibri" panose="020F0502020204030204" pitchFamily="34" charset="0"/>
                <a:ea typeface="Times New Roman" panose="02020603050405020304" pitchFamily="18" charset="0"/>
              </a:rPr>
              <a:t>Use this flipped learning to complete the questions on page 6-7 in your booklet  </a:t>
            </a:r>
          </a:p>
          <a:p>
            <a:pPr algn="ctr">
              <a:spcAft>
                <a:spcPts val="0"/>
              </a:spcAft>
            </a:pPr>
            <a:endParaRPr lang="en-GB" sz="2400" b="1" dirty="0">
              <a:solidFill>
                <a:srgbClr val="7030A0"/>
              </a:solidFill>
              <a:latin typeface="Calibri" panose="020F0502020204030204" pitchFamily="34" charset="0"/>
              <a:ea typeface="Times New Roman" panose="02020603050405020304" pitchFamily="18" charset="0"/>
            </a:endParaRPr>
          </a:p>
          <a:p>
            <a:pPr>
              <a:spcAft>
                <a:spcPts val="0"/>
              </a:spcAft>
            </a:pPr>
            <a:r>
              <a:rPr lang="en-GB" sz="2400" dirty="0">
                <a:latin typeface="Calibri" panose="020F0502020204030204" pitchFamily="34" charset="0"/>
                <a:ea typeface="Times New Roman" panose="02020603050405020304" pitchFamily="18" charset="0"/>
              </a:rPr>
              <a:t>Flipped learning is great practice for developing your research and independent skills to use in your exam or next steps after college.</a:t>
            </a:r>
          </a:p>
          <a:p>
            <a:pPr>
              <a:spcAft>
                <a:spcPts val="0"/>
              </a:spcAft>
            </a:pPr>
            <a:r>
              <a:rPr lang="en-GB" sz="2400" dirty="0">
                <a:latin typeface="Calibri" panose="020F0502020204030204" pitchFamily="34" charset="0"/>
                <a:ea typeface="Times New Roman" panose="02020603050405020304" pitchFamily="18" charset="0"/>
              </a:rPr>
              <a:t>This also practices your application skills. </a:t>
            </a:r>
            <a:endParaRPr lang="en-GB" sz="2400" dirty="0">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81AB1561-05AF-418C-AEDF-7CD5EF88DC0B}"/>
              </a:ext>
            </a:extLst>
          </p:cNvPr>
          <p:cNvSpPr/>
          <p:nvPr/>
        </p:nvSpPr>
        <p:spPr>
          <a:xfrm>
            <a:off x="2132530" y="66794"/>
            <a:ext cx="7122271" cy="584775"/>
          </a:xfrm>
          <a:prstGeom prst="rect">
            <a:avLst/>
          </a:prstGeom>
        </p:spPr>
        <p:txBody>
          <a:bodyPr wrap="none">
            <a:spAutoFit/>
          </a:bodyPr>
          <a:lstStyle/>
          <a:p>
            <a:pPr algn="just">
              <a:spcAft>
                <a:spcPts val="0"/>
              </a:spcAft>
            </a:pPr>
            <a:r>
              <a:rPr lang="en-US" sz="3200" b="1" u="sng" dirty="0">
                <a:latin typeface="Calibri" panose="020F0502020204030204" pitchFamily="34" charset="0"/>
                <a:ea typeface="Times New Roman" panose="02020603050405020304" pitchFamily="18" charset="0"/>
              </a:rPr>
              <a:t>Deoxyribose Nucleic Acid molecule- DNA</a:t>
            </a:r>
            <a:endParaRPr lang="en-GB" sz="2000" dirty="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E54593CD-6D08-47DB-B0EE-96B29CC3E475}"/>
              </a:ext>
            </a:extLst>
          </p:cNvPr>
          <p:cNvSpPr/>
          <p:nvPr/>
        </p:nvSpPr>
        <p:spPr>
          <a:xfrm>
            <a:off x="96253" y="2334126"/>
            <a:ext cx="12039600" cy="121920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9209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7F8C11-AA79-4BE4-B293-1E6FE4FBC535}"/>
              </a:ext>
            </a:extLst>
          </p:cNvPr>
          <p:cNvSpPr/>
          <p:nvPr/>
        </p:nvSpPr>
        <p:spPr>
          <a:xfrm>
            <a:off x="0" y="0"/>
            <a:ext cx="12192000" cy="5078313"/>
          </a:xfrm>
          <a:prstGeom prst="rect">
            <a:avLst/>
          </a:prstGeom>
        </p:spPr>
        <p:txBody>
          <a:bodyPr wrap="square">
            <a:spAutoFit/>
          </a:bodyPr>
          <a:lstStyle/>
          <a:p>
            <a:pPr algn="just">
              <a:spcAft>
                <a:spcPts val="0"/>
              </a:spcAft>
            </a:pPr>
            <a:r>
              <a:rPr lang="en-GB" dirty="0">
                <a:latin typeface="Calibri" panose="020F0502020204030204" pitchFamily="34" charset="0"/>
                <a:ea typeface="Times New Roman" panose="02020603050405020304" pitchFamily="18" charset="0"/>
              </a:rPr>
              <a:t>How many hydrogen bonds between cytosine and guanine? </a:t>
            </a:r>
            <a:endParaRPr lang="en-GB" dirty="0">
              <a:latin typeface="Times New Roman" panose="02020603050405020304" pitchFamily="18" charset="0"/>
              <a:ea typeface="Times New Roman" panose="02020603050405020304" pitchFamily="18" charset="0"/>
            </a:endParaRPr>
          </a:p>
          <a:p>
            <a:pPr algn="just">
              <a:spcAft>
                <a:spcPts val="0"/>
              </a:spcAft>
            </a:pPr>
            <a:endParaRPr lang="en-GB" dirty="0">
              <a:latin typeface="Calibri" panose="020F0502020204030204" pitchFamily="34"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How many hydrogen bonds between adenine and thymine?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Why would a higher proportion of cytosine and guanine make a more stable molecule?</a:t>
            </a:r>
            <a:endParaRPr lang="en-GB" dirty="0">
              <a:latin typeface="Times New Roman" panose="02020603050405020304" pitchFamily="18" charset="0"/>
              <a:ea typeface="Times New Roman" panose="02020603050405020304" pitchFamily="18" charset="0"/>
            </a:endParaRPr>
          </a:p>
          <a:p>
            <a:pPr algn="just">
              <a:spcAft>
                <a:spcPts val="0"/>
              </a:spcAft>
            </a:pPr>
            <a:endParaRPr lang="en-GB" dirty="0">
              <a:latin typeface="Calibri" panose="020F0502020204030204" pitchFamily="34"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DNA is very stable. Does this mean it mutates rarely or frequently?</a:t>
            </a:r>
            <a:endParaRPr lang="en-GB" dirty="0">
              <a:latin typeface="Times New Roman" panose="02020603050405020304" pitchFamily="18" charset="0"/>
              <a:ea typeface="Times New Roman" panose="02020603050405020304" pitchFamily="18" charset="0"/>
            </a:endParaRPr>
          </a:p>
          <a:p>
            <a:pPr algn="just">
              <a:spcAft>
                <a:spcPts val="0"/>
              </a:spcAft>
            </a:pPr>
            <a:endParaRPr lang="en-GB" dirty="0">
              <a:latin typeface="Calibri" panose="020F0502020204030204" pitchFamily="34"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The two strands forming the double helix (providing strength) are joined only by hydrogen bonds. What does this allow to happen?</a:t>
            </a:r>
            <a:endParaRPr lang="en-GB" dirty="0">
              <a:latin typeface="Times New Roman" panose="02020603050405020304" pitchFamily="18" charset="0"/>
              <a:ea typeface="Times New Roman" panose="02020603050405020304" pitchFamily="18" charset="0"/>
            </a:endParaRPr>
          </a:p>
          <a:p>
            <a:pPr algn="just">
              <a:spcAft>
                <a:spcPts val="0"/>
              </a:spcAft>
            </a:pPr>
            <a:endParaRPr lang="en-GB" dirty="0">
              <a:latin typeface="Calibri" panose="020F0502020204030204" pitchFamily="34"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Why can it carry a large amount of genetic information?</a:t>
            </a:r>
            <a:endParaRPr lang="en-GB" dirty="0">
              <a:latin typeface="Times New Roman" panose="02020603050405020304" pitchFamily="18" charset="0"/>
              <a:ea typeface="Times New Roman" panose="02020603050405020304" pitchFamily="18" charset="0"/>
            </a:endParaRPr>
          </a:p>
          <a:p>
            <a:pPr algn="just">
              <a:spcAft>
                <a:spcPts val="0"/>
              </a:spcAft>
            </a:pPr>
            <a:endParaRPr lang="en-GB" dirty="0">
              <a:latin typeface="Calibri" panose="020F0502020204030204" pitchFamily="34"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just">
              <a:spcAft>
                <a:spcPts val="0"/>
              </a:spcAft>
            </a:pPr>
            <a:r>
              <a:rPr lang="en-GB" dirty="0">
                <a:latin typeface="Calibri" panose="020F0502020204030204" pitchFamily="34" charset="0"/>
                <a:ea typeface="Times New Roman" panose="02020603050405020304" pitchFamily="18" charset="0"/>
              </a:rPr>
              <a:t>What does base pairing allow to occur?</a:t>
            </a:r>
            <a:endParaRPr lang="en-GB" dirty="0">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348D3B9D-7F3D-4749-AA76-988128811C90}"/>
              </a:ext>
            </a:extLst>
          </p:cNvPr>
          <p:cNvSpPr txBox="1"/>
          <p:nvPr/>
        </p:nvSpPr>
        <p:spPr>
          <a:xfrm>
            <a:off x="5694948" y="0"/>
            <a:ext cx="1181734" cy="923330"/>
          </a:xfrm>
          <a:prstGeom prst="rect">
            <a:avLst/>
          </a:prstGeom>
          <a:noFill/>
        </p:spPr>
        <p:txBody>
          <a:bodyPr wrap="none" rtlCol="0">
            <a:spAutoFit/>
          </a:bodyPr>
          <a:lstStyle/>
          <a:p>
            <a:r>
              <a:rPr lang="en-GB" b="1" dirty="0">
                <a:solidFill>
                  <a:srgbClr val="7030A0"/>
                </a:solidFill>
              </a:rPr>
              <a:t>3 H bonds </a:t>
            </a:r>
          </a:p>
          <a:p>
            <a:endParaRPr lang="en-GB" b="1" dirty="0">
              <a:solidFill>
                <a:srgbClr val="7030A0"/>
              </a:solidFill>
            </a:endParaRPr>
          </a:p>
          <a:p>
            <a:r>
              <a:rPr lang="en-GB" b="1" dirty="0">
                <a:solidFill>
                  <a:srgbClr val="7030A0"/>
                </a:solidFill>
              </a:rPr>
              <a:t>2 H bonds </a:t>
            </a:r>
          </a:p>
        </p:txBody>
      </p:sp>
      <p:sp>
        <p:nvSpPr>
          <p:cNvPr id="4" name="TextBox 3">
            <a:extLst>
              <a:ext uri="{FF2B5EF4-FFF2-40B4-BE49-F238E27FC236}">
                <a16:creationId xmlns:a16="http://schemas.microsoft.com/office/drawing/2014/main" id="{3F91F717-A190-4A2A-A375-72EF88096D78}"/>
              </a:ext>
            </a:extLst>
          </p:cNvPr>
          <p:cNvSpPr txBox="1"/>
          <p:nvPr/>
        </p:nvSpPr>
        <p:spPr>
          <a:xfrm>
            <a:off x="104274" y="1499937"/>
            <a:ext cx="8050665" cy="3970318"/>
          </a:xfrm>
          <a:prstGeom prst="rect">
            <a:avLst/>
          </a:prstGeom>
          <a:noFill/>
        </p:spPr>
        <p:txBody>
          <a:bodyPr wrap="none" rtlCol="0">
            <a:spAutoFit/>
          </a:bodyPr>
          <a:lstStyle/>
          <a:p>
            <a:r>
              <a:rPr lang="en-GB" b="1" dirty="0">
                <a:solidFill>
                  <a:srgbClr val="7030A0"/>
                </a:solidFill>
              </a:rPr>
              <a:t>More H bonds which provide stability, takes more energy to break the bonds </a:t>
            </a:r>
          </a:p>
          <a:p>
            <a:endParaRPr lang="en-GB" b="1" dirty="0">
              <a:solidFill>
                <a:srgbClr val="7030A0"/>
              </a:solidFill>
            </a:endParaRPr>
          </a:p>
          <a:p>
            <a:endParaRPr lang="en-GB" b="1" dirty="0">
              <a:solidFill>
                <a:srgbClr val="7030A0"/>
              </a:solidFill>
            </a:endParaRPr>
          </a:p>
          <a:p>
            <a:r>
              <a:rPr lang="en-GB" b="1" dirty="0">
                <a:solidFill>
                  <a:srgbClr val="7030A0"/>
                </a:solidFill>
              </a:rPr>
              <a:t>Mutates rarely, important so genetically identical every time DNA is copied </a:t>
            </a:r>
          </a:p>
          <a:p>
            <a:endParaRPr lang="en-GB" b="1" dirty="0">
              <a:solidFill>
                <a:srgbClr val="7030A0"/>
              </a:solidFill>
            </a:endParaRPr>
          </a:p>
          <a:p>
            <a:endParaRPr lang="en-GB" b="1" dirty="0">
              <a:solidFill>
                <a:srgbClr val="7030A0"/>
              </a:solidFill>
            </a:endParaRPr>
          </a:p>
          <a:p>
            <a:endParaRPr lang="en-GB" b="1" dirty="0">
              <a:solidFill>
                <a:srgbClr val="7030A0"/>
              </a:solidFill>
            </a:endParaRPr>
          </a:p>
          <a:p>
            <a:r>
              <a:rPr lang="en-GB" b="1" dirty="0">
                <a:solidFill>
                  <a:srgbClr val="7030A0"/>
                </a:solidFill>
              </a:rPr>
              <a:t>DNA to be unzipped/separated during replication</a:t>
            </a:r>
          </a:p>
          <a:p>
            <a:endParaRPr lang="en-GB" b="1" dirty="0">
              <a:solidFill>
                <a:srgbClr val="7030A0"/>
              </a:solidFill>
            </a:endParaRPr>
          </a:p>
          <a:p>
            <a:endParaRPr lang="en-GB" b="1" dirty="0">
              <a:solidFill>
                <a:srgbClr val="7030A0"/>
              </a:solidFill>
            </a:endParaRPr>
          </a:p>
          <a:p>
            <a:r>
              <a:rPr lang="en-GB" b="1" dirty="0">
                <a:solidFill>
                  <a:srgbClr val="7030A0"/>
                </a:solidFill>
              </a:rPr>
              <a:t>DNA is a large molecule</a:t>
            </a:r>
          </a:p>
          <a:p>
            <a:endParaRPr lang="en-GB" b="1" dirty="0">
              <a:solidFill>
                <a:srgbClr val="7030A0"/>
              </a:solidFill>
            </a:endParaRPr>
          </a:p>
          <a:p>
            <a:endParaRPr lang="en-GB" b="1" dirty="0">
              <a:solidFill>
                <a:srgbClr val="7030A0"/>
              </a:solidFill>
            </a:endParaRPr>
          </a:p>
          <a:p>
            <a:r>
              <a:rPr lang="en-GB" b="1" dirty="0">
                <a:solidFill>
                  <a:srgbClr val="7030A0"/>
                </a:solidFill>
              </a:rPr>
              <a:t>Allow DNA molecule to be accurately replicated and transfer information to mRNA</a:t>
            </a:r>
          </a:p>
        </p:txBody>
      </p:sp>
    </p:spTree>
    <p:extLst>
      <p:ext uri="{BB962C8B-B14F-4D97-AF65-F5344CB8AC3E}">
        <p14:creationId xmlns:p14="http://schemas.microsoft.com/office/powerpoint/2010/main" val="2969333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9B6B6D-BD1E-4A10-B6B1-831EDC36A9C3}"/>
              </a:ext>
            </a:extLst>
          </p:cNvPr>
          <p:cNvPicPr>
            <a:picLocks noChangeAspect="1"/>
          </p:cNvPicPr>
          <p:nvPr/>
        </p:nvPicPr>
        <p:blipFill>
          <a:blip r:embed="rId2"/>
          <a:stretch>
            <a:fillRect/>
          </a:stretch>
        </p:blipFill>
        <p:spPr>
          <a:xfrm>
            <a:off x="84960" y="296972"/>
            <a:ext cx="11866409" cy="5394411"/>
          </a:xfrm>
          <a:prstGeom prst="rect">
            <a:avLst/>
          </a:prstGeom>
        </p:spPr>
      </p:pic>
      <p:pic>
        <p:nvPicPr>
          <p:cNvPr id="2" name="Picture 1">
            <a:extLst>
              <a:ext uri="{FF2B5EF4-FFF2-40B4-BE49-F238E27FC236}">
                <a16:creationId xmlns:a16="http://schemas.microsoft.com/office/drawing/2014/main" id="{89005651-5149-4346-A2AA-9AF3C1EA07B2}"/>
              </a:ext>
            </a:extLst>
          </p:cNvPr>
          <p:cNvPicPr>
            <a:picLocks noChangeAspect="1"/>
          </p:cNvPicPr>
          <p:nvPr/>
        </p:nvPicPr>
        <p:blipFill>
          <a:blip r:embed="rId3"/>
          <a:stretch>
            <a:fillRect/>
          </a:stretch>
        </p:blipFill>
        <p:spPr>
          <a:xfrm>
            <a:off x="8568260" y="2936593"/>
            <a:ext cx="984814" cy="984814"/>
          </a:xfrm>
          <a:prstGeom prst="rect">
            <a:avLst/>
          </a:prstGeom>
        </p:spPr>
      </p:pic>
    </p:spTree>
    <p:extLst>
      <p:ext uri="{BB962C8B-B14F-4D97-AF65-F5344CB8AC3E}">
        <p14:creationId xmlns:p14="http://schemas.microsoft.com/office/powerpoint/2010/main" val="2529127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C42246-C3CC-4A2D-8A0B-89151C873D70}"/>
              </a:ext>
            </a:extLst>
          </p:cNvPr>
          <p:cNvSpPr/>
          <p:nvPr/>
        </p:nvSpPr>
        <p:spPr>
          <a:xfrm>
            <a:off x="2389253" y="67997"/>
            <a:ext cx="6739730" cy="707886"/>
          </a:xfrm>
          <a:prstGeom prst="rect">
            <a:avLst/>
          </a:prstGeom>
        </p:spPr>
        <p:txBody>
          <a:bodyPr wrap="none">
            <a:spAutoFit/>
          </a:bodyPr>
          <a:lstStyle/>
          <a:p>
            <a:pPr algn="just">
              <a:spcAft>
                <a:spcPts val="0"/>
              </a:spcAft>
            </a:pPr>
            <a:r>
              <a:rPr lang="en-GB" sz="4000" b="1" u="sng" dirty="0">
                <a:latin typeface="Calibri" panose="020F0502020204030204" pitchFamily="34" charset="0"/>
                <a:ea typeface="Times New Roman" panose="02020603050405020304" pitchFamily="18" charset="0"/>
              </a:rPr>
              <a:t>Prokaryotic vs Eukaryotic DNA </a:t>
            </a:r>
            <a:endParaRPr lang="en-GB" sz="2800" dirty="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216263D-47FD-44BC-A03B-FAEAD3DFBC13}"/>
              </a:ext>
            </a:extLst>
          </p:cNvPr>
          <p:cNvSpPr/>
          <p:nvPr/>
        </p:nvSpPr>
        <p:spPr>
          <a:xfrm>
            <a:off x="152400" y="910169"/>
            <a:ext cx="11975432" cy="2308324"/>
          </a:xfrm>
          <a:prstGeom prst="rect">
            <a:avLst/>
          </a:prstGeom>
        </p:spPr>
        <p:txBody>
          <a:bodyPr wrap="square">
            <a:spAutoFit/>
          </a:bodyPr>
          <a:lstStyle/>
          <a:p>
            <a:pPr lvl="0" algn="just">
              <a:spcAft>
                <a:spcPts val="0"/>
              </a:spcAft>
            </a:pPr>
            <a:r>
              <a:rPr lang="en-GB" b="1" dirty="0">
                <a:latin typeface="Calibri" panose="020F0502020204030204" pitchFamily="34" charset="0"/>
                <a:ea typeface="Times New Roman" panose="02020603050405020304" pitchFamily="18" charset="0"/>
              </a:rPr>
              <a:t>Mitochondria</a:t>
            </a:r>
            <a:r>
              <a:rPr lang="en-GB" dirty="0">
                <a:latin typeface="Calibri" panose="020F0502020204030204" pitchFamily="34" charset="0"/>
                <a:ea typeface="Times New Roman" panose="02020603050405020304" pitchFamily="18" charset="0"/>
              </a:rPr>
              <a:t> and </a:t>
            </a:r>
            <a:r>
              <a:rPr lang="en-GB" b="1" dirty="0">
                <a:latin typeface="Calibri" panose="020F0502020204030204" pitchFamily="34" charset="0"/>
                <a:ea typeface="Times New Roman" panose="02020603050405020304" pitchFamily="18" charset="0"/>
              </a:rPr>
              <a:t>chloroplast</a:t>
            </a:r>
            <a:r>
              <a:rPr lang="en-GB" dirty="0">
                <a:latin typeface="Calibri" panose="020F0502020204030204" pitchFamily="34" charset="0"/>
                <a:ea typeface="Times New Roman" panose="02020603050405020304" pitchFamily="18" charset="0"/>
              </a:rPr>
              <a:t> both contain </a:t>
            </a:r>
            <a:r>
              <a:rPr lang="en-GB" b="1" dirty="0">
                <a:latin typeface="Calibri" panose="020F0502020204030204" pitchFamily="34" charset="0"/>
                <a:ea typeface="Times New Roman" panose="02020603050405020304" pitchFamily="18" charset="0"/>
              </a:rPr>
              <a:t>DNA</a:t>
            </a:r>
            <a:r>
              <a:rPr lang="en-GB" dirty="0">
                <a:latin typeface="Calibri" panose="020F0502020204030204" pitchFamily="34" charset="0"/>
                <a:ea typeface="Times New Roman" panose="02020603050405020304" pitchFamily="18" charset="0"/>
              </a:rPr>
              <a:t> separate from the cell. This DNA is </a:t>
            </a:r>
            <a:r>
              <a:rPr lang="en-GB" b="1" dirty="0">
                <a:latin typeface="Calibri" panose="020F0502020204030204" pitchFamily="34" charset="0"/>
                <a:ea typeface="Times New Roman" panose="02020603050405020304" pitchFamily="18" charset="0"/>
              </a:rPr>
              <a:t>similar</a:t>
            </a:r>
            <a:r>
              <a:rPr lang="en-GB" dirty="0">
                <a:latin typeface="Calibri" panose="020F0502020204030204" pitchFamily="34" charset="0"/>
                <a:ea typeface="Times New Roman" panose="02020603050405020304" pitchFamily="18" charset="0"/>
              </a:rPr>
              <a:t> to </a:t>
            </a:r>
            <a:r>
              <a:rPr lang="en-GB" b="1" dirty="0">
                <a:latin typeface="Calibri" panose="020F0502020204030204" pitchFamily="34" charset="0"/>
                <a:ea typeface="Times New Roman" panose="02020603050405020304" pitchFamily="18" charset="0"/>
              </a:rPr>
              <a:t>prokaryotic</a:t>
            </a:r>
            <a:r>
              <a:rPr lang="en-GB" dirty="0">
                <a:latin typeface="Calibri" panose="020F0502020204030204" pitchFamily="34" charset="0"/>
                <a:ea typeface="Times New Roman" panose="02020603050405020304" pitchFamily="18" charset="0"/>
              </a:rPr>
              <a:t> DNA. </a:t>
            </a:r>
            <a:r>
              <a:rPr lang="en-GB" b="1" dirty="0">
                <a:latin typeface="Calibri" panose="020F0502020204030204" pitchFamily="34" charset="0"/>
                <a:ea typeface="Times New Roman" panose="02020603050405020304" pitchFamily="18" charset="0"/>
              </a:rPr>
              <a:t>Describe</a:t>
            </a:r>
            <a:r>
              <a:rPr lang="en-GB" dirty="0">
                <a:latin typeface="Calibri" panose="020F0502020204030204" pitchFamily="34" charset="0"/>
                <a:ea typeface="Times New Roman" panose="02020603050405020304" pitchFamily="18" charset="0"/>
              </a:rPr>
              <a:t> the </a:t>
            </a:r>
            <a:r>
              <a:rPr lang="en-GB" b="1" dirty="0">
                <a:latin typeface="Calibri" panose="020F0502020204030204" pitchFamily="34" charset="0"/>
                <a:ea typeface="Times New Roman" panose="02020603050405020304" pitchFamily="18" charset="0"/>
              </a:rPr>
              <a:t>structure</a:t>
            </a:r>
            <a:r>
              <a:rPr lang="en-GB" dirty="0">
                <a:latin typeface="Calibri" panose="020F0502020204030204" pitchFamily="34" charset="0"/>
                <a:ea typeface="Times New Roman" panose="02020603050405020304" pitchFamily="18" charset="0"/>
              </a:rPr>
              <a:t> of mitochondrial and chloroplast DNA.</a:t>
            </a:r>
            <a:endParaRPr lang="en-GB" dirty="0">
              <a:latin typeface="Times New Roman" panose="02020603050405020304" pitchFamily="18" charset="0"/>
              <a:ea typeface="Times New Roman" panose="02020603050405020304" pitchFamily="18" charset="0"/>
            </a:endParaRPr>
          </a:p>
          <a:p>
            <a:pPr lvl="0" algn="just">
              <a:spcAft>
                <a:spcPts val="0"/>
              </a:spcAft>
            </a:pPr>
            <a:r>
              <a:rPr lang="en-GB" b="1" dirty="0">
                <a:solidFill>
                  <a:srgbClr val="7030A0"/>
                </a:solidFill>
                <a:latin typeface="Calibri" panose="020F0502020204030204" pitchFamily="34" charset="0"/>
                <a:ea typeface="Times New Roman" panose="02020603050405020304" pitchFamily="18" charset="0"/>
              </a:rPr>
              <a:t>Smaller, no histones (naked), circular. </a:t>
            </a:r>
          </a:p>
          <a:p>
            <a:pPr lvl="0" algn="just">
              <a:spcAft>
                <a:spcPts val="0"/>
              </a:spcAft>
            </a:pPr>
            <a:r>
              <a:rPr lang="en-GB" b="1" dirty="0">
                <a:solidFill>
                  <a:srgbClr val="7030A0"/>
                </a:solidFill>
                <a:latin typeface="Calibri" panose="020F0502020204030204" pitchFamily="34" charset="0"/>
                <a:ea typeface="Times New Roman" panose="02020603050405020304" pitchFamily="18" charset="0"/>
              </a:rPr>
              <a:t>Found in the Matrix of the Mitochondria and Stroma of the chloroplast</a:t>
            </a:r>
          </a:p>
          <a:p>
            <a:pPr lvl="0" algn="just">
              <a:spcAft>
                <a:spcPts val="0"/>
              </a:spcAft>
            </a:pPr>
            <a:endParaRPr lang="en-GB" dirty="0">
              <a:latin typeface="Calibri" panose="020F0502020204030204" pitchFamily="34" charset="0"/>
              <a:ea typeface="Times New Roman" panose="02020603050405020304" pitchFamily="18" charset="0"/>
            </a:endParaRPr>
          </a:p>
          <a:p>
            <a:pPr lvl="0" algn="just">
              <a:spcAft>
                <a:spcPts val="0"/>
              </a:spcAft>
            </a:pPr>
            <a:r>
              <a:rPr lang="en-GB" dirty="0">
                <a:latin typeface="Calibri" panose="020F0502020204030204" pitchFamily="34" charset="0"/>
                <a:ea typeface="Times New Roman" panose="02020603050405020304" pitchFamily="18" charset="0"/>
              </a:rPr>
              <a:t>Briefly </a:t>
            </a:r>
            <a:r>
              <a:rPr lang="en-GB" b="1" dirty="0">
                <a:latin typeface="Calibri" panose="020F0502020204030204" pitchFamily="34" charset="0"/>
                <a:ea typeface="Times New Roman" panose="02020603050405020304" pitchFamily="18" charset="0"/>
              </a:rPr>
              <a:t>describe</a:t>
            </a:r>
            <a:r>
              <a:rPr lang="en-GB" dirty="0">
                <a:latin typeface="Calibri" panose="020F0502020204030204" pitchFamily="34" charset="0"/>
                <a:ea typeface="Times New Roman" panose="02020603050405020304" pitchFamily="18" charset="0"/>
              </a:rPr>
              <a:t> the main points of the </a:t>
            </a:r>
            <a:r>
              <a:rPr lang="en-GB" b="1" dirty="0">
                <a:latin typeface="Calibri" panose="020F0502020204030204" pitchFamily="34" charset="0"/>
                <a:ea typeface="Times New Roman" panose="02020603050405020304" pitchFamily="18" charset="0"/>
              </a:rPr>
              <a:t>endosymbiosis</a:t>
            </a:r>
            <a:r>
              <a:rPr lang="en-GB" dirty="0">
                <a:latin typeface="Calibri" panose="020F0502020204030204" pitchFamily="34" charset="0"/>
                <a:ea typeface="Times New Roman" panose="02020603050405020304" pitchFamily="18" charset="0"/>
              </a:rPr>
              <a:t> theory.</a:t>
            </a:r>
          </a:p>
          <a:p>
            <a:pPr lvl="0" algn="just">
              <a:spcAft>
                <a:spcPts val="0"/>
              </a:spcAft>
            </a:pPr>
            <a:r>
              <a:rPr lang="en-GB" b="1" dirty="0">
                <a:solidFill>
                  <a:srgbClr val="7030A0"/>
                </a:solidFill>
                <a:latin typeface="Calibri" panose="020F0502020204030204" pitchFamily="34" charset="0"/>
                <a:ea typeface="Times New Roman" panose="02020603050405020304" pitchFamily="18" charset="0"/>
              </a:rPr>
              <a:t>Smaller prokaryotic cells being absorbed within a membrane by larger cells forming eukaryotic cells. </a:t>
            </a:r>
          </a:p>
          <a:p>
            <a:pPr lvl="0" algn="just">
              <a:spcAft>
                <a:spcPts val="0"/>
              </a:spcAft>
            </a:pPr>
            <a:r>
              <a:rPr lang="en-GB" b="1" dirty="0">
                <a:solidFill>
                  <a:srgbClr val="7030A0"/>
                </a:solidFill>
                <a:latin typeface="Calibri" panose="020F0502020204030204" pitchFamily="34" charset="0"/>
                <a:ea typeface="Times New Roman" panose="02020603050405020304" pitchFamily="18" charset="0"/>
              </a:rPr>
              <a:t>Smaller cell and larger cell live together. </a:t>
            </a:r>
            <a:endParaRPr lang="en-GB" b="1" dirty="0">
              <a:solidFill>
                <a:srgbClr val="7030A0"/>
              </a:solidFill>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F52277E-CDD2-4281-A1B7-20C604A72B35}"/>
              </a:ext>
            </a:extLst>
          </p:cNvPr>
          <p:cNvSpPr/>
          <p:nvPr/>
        </p:nvSpPr>
        <p:spPr>
          <a:xfrm>
            <a:off x="152400" y="3218493"/>
            <a:ext cx="11879179" cy="2308324"/>
          </a:xfrm>
          <a:prstGeom prst="rect">
            <a:avLst/>
          </a:prstGeom>
        </p:spPr>
        <p:txBody>
          <a:bodyPr wrap="square">
            <a:spAutoFit/>
          </a:bodyPr>
          <a:lstStyle/>
          <a:p>
            <a:pPr lvl="0" algn="just">
              <a:spcAft>
                <a:spcPts val="0"/>
              </a:spcAft>
            </a:pPr>
            <a:r>
              <a:rPr lang="en-GB" dirty="0">
                <a:latin typeface="Calibri" panose="020F0502020204030204" pitchFamily="34" charset="0"/>
                <a:ea typeface="Times New Roman" panose="02020603050405020304" pitchFamily="18" charset="0"/>
              </a:rPr>
              <a:t>99% of our </a:t>
            </a:r>
            <a:r>
              <a:rPr lang="en-GB" b="1" dirty="0">
                <a:latin typeface="Calibri" panose="020F0502020204030204" pitchFamily="34" charset="0"/>
                <a:ea typeface="Times New Roman" panose="02020603050405020304" pitchFamily="18" charset="0"/>
              </a:rPr>
              <a:t>DNA</a:t>
            </a:r>
            <a:r>
              <a:rPr lang="en-GB" dirty="0">
                <a:latin typeface="Calibri" panose="020F0502020204030204" pitchFamily="34" charset="0"/>
                <a:ea typeface="Times New Roman" panose="02020603050405020304" pitchFamily="18" charset="0"/>
              </a:rPr>
              <a:t> is known as </a:t>
            </a:r>
            <a:r>
              <a:rPr lang="en-GB" b="1" dirty="0">
                <a:latin typeface="Calibri" panose="020F0502020204030204" pitchFamily="34" charset="0"/>
                <a:ea typeface="Times New Roman" panose="02020603050405020304" pitchFamily="18" charset="0"/>
              </a:rPr>
              <a:t>non-coding</a:t>
            </a:r>
            <a:r>
              <a:rPr lang="en-GB" dirty="0">
                <a:latin typeface="Calibri" panose="020F0502020204030204" pitchFamily="34" charset="0"/>
                <a:ea typeface="Times New Roman" panose="02020603050405020304" pitchFamily="18" charset="0"/>
              </a:rPr>
              <a:t>. Give 2 </a:t>
            </a:r>
            <a:r>
              <a:rPr lang="en-GB" b="1" dirty="0">
                <a:latin typeface="Calibri" panose="020F0502020204030204" pitchFamily="34" charset="0"/>
                <a:ea typeface="Times New Roman" panose="02020603050405020304" pitchFamily="18" charset="0"/>
              </a:rPr>
              <a:t>functions</a:t>
            </a:r>
            <a:r>
              <a:rPr lang="en-GB" dirty="0">
                <a:latin typeface="Calibri" panose="020F0502020204030204" pitchFamily="34" charset="0"/>
                <a:ea typeface="Times New Roman" panose="02020603050405020304" pitchFamily="18" charset="0"/>
              </a:rPr>
              <a:t> of this non-coding DNA. We will be learning more about these non-coding sections later in this booklet and in Year 2. </a:t>
            </a:r>
            <a:endParaRPr lang="en-GB" dirty="0">
              <a:latin typeface="Times New Roman" panose="02020603050405020304" pitchFamily="18" charset="0"/>
              <a:ea typeface="Times New Roman" panose="02020603050405020304" pitchFamily="18" charset="0"/>
            </a:endParaRPr>
          </a:p>
          <a:p>
            <a:pPr algn="just">
              <a:spcAft>
                <a:spcPts val="0"/>
              </a:spcAft>
            </a:pPr>
            <a:r>
              <a:rPr lang="en-GB" b="1" dirty="0">
                <a:solidFill>
                  <a:srgbClr val="7030A0"/>
                </a:solidFill>
                <a:ea typeface="Times New Roman" panose="02020603050405020304" pitchFamily="18" charset="0"/>
              </a:rPr>
              <a:t>Promotor region- RNA polymerase can bind during transcription</a:t>
            </a:r>
          </a:p>
          <a:p>
            <a:pPr algn="just">
              <a:spcAft>
                <a:spcPts val="0"/>
              </a:spcAft>
            </a:pPr>
            <a:r>
              <a:rPr lang="en-GB" b="1" dirty="0">
                <a:solidFill>
                  <a:srgbClr val="7030A0"/>
                </a:solidFill>
                <a:ea typeface="Times New Roman" panose="02020603050405020304" pitchFamily="18" charset="0"/>
              </a:rPr>
              <a:t>Terminator region- RNA polymerase released after transcription</a:t>
            </a:r>
          </a:p>
          <a:p>
            <a:pPr algn="just">
              <a:spcAft>
                <a:spcPts val="0"/>
              </a:spcAft>
            </a:pPr>
            <a:r>
              <a:rPr lang="en-GB" b="1" dirty="0">
                <a:solidFill>
                  <a:srgbClr val="7030A0"/>
                </a:solidFill>
                <a:ea typeface="Times New Roman" panose="02020603050405020304" pitchFamily="18" charset="0"/>
              </a:rPr>
              <a:t>Enhancer region- allow proteins for transcription to bind </a:t>
            </a:r>
          </a:p>
          <a:p>
            <a:pPr algn="just">
              <a:spcAft>
                <a:spcPts val="0"/>
              </a:spcAft>
            </a:pPr>
            <a:r>
              <a:rPr lang="en-GB" b="1" dirty="0">
                <a:solidFill>
                  <a:srgbClr val="7030A0"/>
                </a:solidFill>
                <a:ea typeface="Times New Roman" panose="02020603050405020304" pitchFamily="18" charset="0"/>
              </a:rPr>
              <a:t>Silencer regions- allows proteins to bind to prevent transcription</a:t>
            </a:r>
          </a:p>
          <a:p>
            <a:pPr algn="just">
              <a:spcAft>
                <a:spcPts val="0"/>
              </a:spcAft>
            </a:pPr>
            <a:r>
              <a:rPr lang="en-GB" b="1" dirty="0">
                <a:solidFill>
                  <a:srgbClr val="7030A0"/>
                </a:solidFill>
                <a:ea typeface="Times New Roman" panose="02020603050405020304" pitchFamily="18" charset="0"/>
              </a:rPr>
              <a:t>AVP</a:t>
            </a:r>
          </a:p>
          <a:p>
            <a:pPr algn="just">
              <a:spcAft>
                <a:spcPts val="0"/>
              </a:spcAft>
            </a:pPr>
            <a:endParaRPr lang="en-GB" b="1" dirty="0">
              <a:latin typeface="Calibri" panose="020F0502020204030204" pitchFamily="34" charset="0"/>
              <a:ea typeface="Times New Roman" panose="02020603050405020304" pitchFamily="18" charset="0"/>
            </a:endParaRPr>
          </a:p>
        </p:txBody>
      </p:sp>
      <p:pic>
        <p:nvPicPr>
          <p:cNvPr id="6" name="Picture 5">
            <a:extLst>
              <a:ext uri="{FF2B5EF4-FFF2-40B4-BE49-F238E27FC236}">
                <a16:creationId xmlns:a16="http://schemas.microsoft.com/office/drawing/2014/main" id="{39C2DE89-AD57-41BD-8182-890C505FF4F2}"/>
              </a:ext>
            </a:extLst>
          </p:cNvPr>
          <p:cNvPicPr>
            <a:picLocks noChangeAspect="1"/>
          </p:cNvPicPr>
          <p:nvPr/>
        </p:nvPicPr>
        <p:blipFill>
          <a:blip r:embed="rId2"/>
          <a:stretch>
            <a:fillRect/>
          </a:stretch>
        </p:blipFill>
        <p:spPr>
          <a:xfrm>
            <a:off x="4758260" y="1192901"/>
            <a:ext cx="627878" cy="627878"/>
          </a:xfrm>
          <a:prstGeom prst="rect">
            <a:avLst/>
          </a:prstGeom>
        </p:spPr>
      </p:pic>
      <p:pic>
        <p:nvPicPr>
          <p:cNvPr id="7" name="Picture 6">
            <a:extLst>
              <a:ext uri="{FF2B5EF4-FFF2-40B4-BE49-F238E27FC236}">
                <a16:creationId xmlns:a16="http://schemas.microsoft.com/office/drawing/2014/main" id="{10A0EFAE-B27D-4618-8001-C575DDABC857}"/>
              </a:ext>
            </a:extLst>
          </p:cNvPr>
          <p:cNvPicPr>
            <a:picLocks noChangeAspect="1"/>
          </p:cNvPicPr>
          <p:nvPr/>
        </p:nvPicPr>
        <p:blipFill>
          <a:blip r:embed="rId3"/>
          <a:stretch>
            <a:fillRect/>
          </a:stretch>
        </p:blipFill>
        <p:spPr>
          <a:xfrm>
            <a:off x="6915150" y="3508745"/>
            <a:ext cx="5276850" cy="3305175"/>
          </a:xfrm>
          <a:prstGeom prst="rect">
            <a:avLst/>
          </a:prstGeom>
        </p:spPr>
      </p:pic>
      <p:sp>
        <p:nvSpPr>
          <p:cNvPr id="8" name="TextBox 7">
            <a:extLst>
              <a:ext uri="{FF2B5EF4-FFF2-40B4-BE49-F238E27FC236}">
                <a16:creationId xmlns:a16="http://schemas.microsoft.com/office/drawing/2014/main" id="{DDC63409-CF27-4A23-81D5-5D4153CD4BCE}"/>
              </a:ext>
            </a:extLst>
          </p:cNvPr>
          <p:cNvSpPr txBox="1"/>
          <p:nvPr/>
        </p:nvSpPr>
        <p:spPr>
          <a:xfrm>
            <a:off x="1538538" y="5820960"/>
            <a:ext cx="4765508" cy="646331"/>
          </a:xfrm>
          <a:prstGeom prst="rect">
            <a:avLst/>
          </a:prstGeom>
          <a:noFill/>
        </p:spPr>
        <p:txBody>
          <a:bodyPr wrap="square" rtlCol="0">
            <a:spAutoFit/>
          </a:bodyPr>
          <a:lstStyle/>
          <a:p>
            <a:pPr algn="r"/>
            <a:r>
              <a:rPr lang="en-GB" dirty="0"/>
              <a:t>Proportion of non-coding DNA increases with complexity of the organism. </a:t>
            </a:r>
          </a:p>
        </p:txBody>
      </p:sp>
      <p:cxnSp>
        <p:nvCxnSpPr>
          <p:cNvPr id="10" name="Straight Arrow Connector 9">
            <a:extLst>
              <a:ext uri="{FF2B5EF4-FFF2-40B4-BE49-F238E27FC236}">
                <a16:creationId xmlns:a16="http://schemas.microsoft.com/office/drawing/2014/main" id="{4E84EB8C-0EC1-41B9-A6FB-ECF983400656}"/>
              </a:ext>
            </a:extLst>
          </p:cNvPr>
          <p:cNvCxnSpPr/>
          <p:nvPr/>
        </p:nvCxnSpPr>
        <p:spPr>
          <a:xfrm flipV="1">
            <a:off x="6140116" y="5526817"/>
            <a:ext cx="1094873" cy="6173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624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D078043-B258-40C3-98A9-690FE7DA5289}"/>
              </a:ext>
            </a:extLst>
          </p:cNvPr>
          <p:cNvGraphicFramePr>
            <a:graphicFrameLocks noGrp="1"/>
          </p:cNvGraphicFramePr>
          <p:nvPr>
            <p:extLst>
              <p:ext uri="{D42A27DB-BD31-4B8C-83A1-F6EECF244321}">
                <p14:modId xmlns:p14="http://schemas.microsoft.com/office/powerpoint/2010/main" val="1625527943"/>
              </p:ext>
            </p:extLst>
          </p:nvPr>
        </p:nvGraphicFramePr>
        <p:xfrm>
          <a:off x="104274" y="473633"/>
          <a:ext cx="8111925" cy="6096186"/>
        </p:xfrm>
        <a:graphic>
          <a:graphicData uri="http://schemas.openxmlformats.org/drawingml/2006/table">
            <a:tbl>
              <a:tblPr firstRow="1" firstCol="1" bandRow="1">
                <a:tableStyleId>{5940675A-B579-460E-94D1-54222C63F5DA}</a:tableStyleId>
              </a:tblPr>
              <a:tblGrid>
                <a:gridCol w="2271860">
                  <a:extLst>
                    <a:ext uri="{9D8B030D-6E8A-4147-A177-3AD203B41FA5}">
                      <a16:colId xmlns:a16="http://schemas.microsoft.com/office/drawing/2014/main" val="653225228"/>
                    </a:ext>
                  </a:extLst>
                </a:gridCol>
                <a:gridCol w="3151290">
                  <a:extLst>
                    <a:ext uri="{9D8B030D-6E8A-4147-A177-3AD203B41FA5}">
                      <a16:colId xmlns:a16="http://schemas.microsoft.com/office/drawing/2014/main" val="878439519"/>
                    </a:ext>
                  </a:extLst>
                </a:gridCol>
                <a:gridCol w="2688775">
                  <a:extLst>
                    <a:ext uri="{9D8B030D-6E8A-4147-A177-3AD203B41FA5}">
                      <a16:colId xmlns:a16="http://schemas.microsoft.com/office/drawing/2014/main" val="290372324"/>
                    </a:ext>
                  </a:extLst>
                </a:gridCol>
              </a:tblGrid>
              <a:tr h="238791">
                <a:tc>
                  <a:txBody>
                    <a:bodyPr/>
                    <a:lstStyle/>
                    <a:p>
                      <a:pPr algn="just">
                        <a:spcAft>
                          <a:spcPts val="0"/>
                        </a:spcAft>
                      </a:pPr>
                      <a:r>
                        <a:rPr lang="en-GB" sz="1800">
                          <a:effectLst/>
                        </a:rPr>
                        <a:t> </a:t>
                      </a:r>
                      <a:endParaRPr lang="en-GB"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Eukaryotic DNA</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a:effectLst/>
                        </a:rPr>
                        <a:t>Prokaryotic DNA</a:t>
                      </a:r>
                      <a:endParaRPr lang="en-GB"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53416165"/>
                  </a:ext>
                </a:extLst>
              </a:tr>
              <a:tr h="477582">
                <a:tc>
                  <a:txBody>
                    <a:bodyPr/>
                    <a:lstStyle/>
                    <a:p>
                      <a:pPr algn="just">
                        <a:spcAft>
                          <a:spcPts val="0"/>
                        </a:spcAft>
                      </a:pPr>
                      <a:r>
                        <a:rPr lang="en-GB" sz="1800">
                          <a:effectLst/>
                        </a:rPr>
                        <a:t>Location in cell. </a:t>
                      </a:r>
                      <a:endParaRPr lang="en-GB"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 Nucleus</a:t>
                      </a:r>
                    </a:p>
                    <a:p>
                      <a:pPr algn="just">
                        <a:spcAft>
                          <a:spcPts val="0"/>
                        </a:spcAft>
                      </a:pPr>
                      <a:r>
                        <a:rPr lang="en-GB" sz="1800" dirty="0">
                          <a:effectLst/>
                        </a:rPr>
                        <a:t> </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Cytoplasm</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657064909"/>
                  </a:ext>
                </a:extLst>
              </a:tr>
              <a:tr h="477582">
                <a:tc>
                  <a:txBody>
                    <a:bodyPr/>
                    <a:lstStyle/>
                    <a:p>
                      <a:pPr algn="just">
                        <a:spcAft>
                          <a:spcPts val="0"/>
                        </a:spcAft>
                      </a:pPr>
                      <a:r>
                        <a:rPr lang="en-GB" sz="1800" dirty="0">
                          <a:effectLst/>
                        </a:rPr>
                        <a:t>Length?</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Long</a:t>
                      </a:r>
                      <a:r>
                        <a:rPr lang="en-GB" sz="1800" b="1" u="sng" dirty="0">
                          <a:effectLst/>
                        </a:rPr>
                        <a:t>er</a:t>
                      </a:r>
                      <a:endParaRPr lang="en-GB" sz="1800" b="1" u="sng"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Short</a:t>
                      </a:r>
                      <a:r>
                        <a:rPr lang="en-GB" sz="1800" b="1" u="sng" dirty="0">
                          <a:effectLst/>
                        </a:rPr>
                        <a:t>er</a:t>
                      </a:r>
                      <a:endParaRPr lang="en-GB" sz="1800" b="1" u="sng"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134642026"/>
                  </a:ext>
                </a:extLst>
              </a:tr>
              <a:tr h="477582">
                <a:tc>
                  <a:txBody>
                    <a:bodyPr/>
                    <a:lstStyle/>
                    <a:p>
                      <a:pPr algn="just">
                        <a:spcAft>
                          <a:spcPts val="0"/>
                        </a:spcAft>
                      </a:pPr>
                      <a:r>
                        <a:rPr lang="en-GB" sz="1800" dirty="0">
                          <a:effectLst/>
                        </a:rPr>
                        <a:t>Histones?</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Yes</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No (naked)</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181898288"/>
                  </a:ext>
                </a:extLst>
              </a:tr>
              <a:tr h="477582">
                <a:tc>
                  <a:txBody>
                    <a:bodyPr/>
                    <a:lstStyle/>
                    <a:p>
                      <a:pPr algn="just">
                        <a:spcAft>
                          <a:spcPts val="0"/>
                        </a:spcAft>
                      </a:pPr>
                      <a:r>
                        <a:rPr lang="en-GB" sz="1800" dirty="0">
                          <a:effectLst/>
                        </a:rPr>
                        <a:t>Non-coding/repetitive regions?</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Yes, many</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No</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815136833"/>
                  </a:ext>
                </a:extLst>
              </a:tr>
              <a:tr h="477582">
                <a:tc>
                  <a:txBody>
                    <a:bodyPr/>
                    <a:lstStyle/>
                    <a:p>
                      <a:pPr algn="just">
                        <a:spcAft>
                          <a:spcPts val="0"/>
                        </a:spcAft>
                      </a:pPr>
                      <a:r>
                        <a:rPr lang="en-GB" sz="1800" dirty="0">
                          <a:effectLst/>
                        </a:rPr>
                        <a:t>Plasmids?</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No</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Yes</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4254200987"/>
                  </a:ext>
                </a:extLst>
              </a:tr>
              <a:tr h="477582">
                <a:tc>
                  <a:txBody>
                    <a:bodyPr/>
                    <a:lstStyle/>
                    <a:p>
                      <a:pPr algn="just">
                        <a:spcAft>
                          <a:spcPts val="0"/>
                        </a:spcAft>
                      </a:pPr>
                      <a:r>
                        <a:rPr lang="en-GB" sz="1800" dirty="0">
                          <a:effectLst/>
                        </a:rPr>
                        <a:t>Shape of DNA molecule?</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latin typeface="+mn-lt"/>
                          <a:ea typeface="Times New Roman" panose="02020603050405020304" pitchFamily="18" charset="0"/>
                        </a:rPr>
                        <a:t>Linear chromosomes</a:t>
                      </a:r>
                    </a:p>
                  </a:txBody>
                  <a:tcPr marL="68580" marR="68580" marT="0" marB="0">
                    <a:solidFill>
                      <a:schemeClr val="accent6">
                        <a:lumMod val="20000"/>
                        <a:lumOff val="80000"/>
                      </a:schemeClr>
                    </a:solidFill>
                  </a:tcPr>
                </a:tc>
                <a:tc>
                  <a:txBody>
                    <a:bodyPr/>
                    <a:lstStyle/>
                    <a:p>
                      <a:pPr algn="just">
                        <a:spcAft>
                          <a:spcPts val="0"/>
                        </a:spcAft>
                      </a:pPr>
                      <a:r>
                        <a:rPr lang="en-GB" sz="1800" dirty="0">
                          <a:effectLst/>
                        </a:rPr>
                        <a:t>Circular </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2413743897"/>
                  </a:ext>
                </a:extLst>
              </a:tr>
              <a:tr h="1671535">
                <a:tc>
                  <a:txBody>
                    <a:bodyPr/>
                    <a:lstStyle/>
                    <a:p>
                      <a:pPr algn="just">
                        <a:spcAft>
                          <a:spcPts val="0"/>
                        </a:spcAft>
                      </a:pPr>
                      <a:r>
                        <a:rPr lang="en-GB" sz="1800" dirty="0">
                          <a:effectLst/>
                        </a:rPr>
                        <a:t>Describe/draw nucleotide structure?</a:t>
                      </a:r>
                      <a:endParaRPr lang="en-GB"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 </a:t>
                      </a:r>
                    </a:p>
                    <a:p>
                      <a:pPr algn="just">
                        <a:spcAft>
                          <a:spcPts val="0"/>
                        </a:spcAft>
                      </a:pPr>
                      <a:r>
                        <a:rPr lang="en-GB" sz="1800" dirty="0">
                          <a:effectLst/>
                        </a:rPr>
                        <a:t> </a:t>
                      </a:r>
                    </a:p>
                    <a:p>
                      <a:pPr algn="just">
                        <a:spcAft>
                          <a:spcPts val="0"/>
                        </a:spcAft>
                      </a:pPr>
                      <a:r>
                        <a:rPr lang="en-GB" sz="1800" dirty="0">
                          <a:effectLst/>
                        </a:rPr>
                        <a:t> </a:t>
                      </a:r>
                    </a:p>
                    <a:p>
                      <a:pPr algn="just">
                        <a:spcAft>
                          <a:spcPts val="0"/>
                        </a:spcAft>
                      </a:pPr>
                      <a:r>
                        <a:rPr lang="en-GB" sz="1800" dirty="0">
                          <a:effectLst/>
                        </a:rPr>
                        <a:t> </a:t>
                      </a:r>
                    </a:p>
                    <a:p>
                      <a:pPr algn="just">
                        <a:spcAft>
                          <a:spcPts val="0"/>
                        </a:spcAft>
                      </a:pPr>
                      <a:r>
                        <a:rPr lang="en-GB" sz="1800" dirty="0">
                          <a:effectLst/>
                        </a:rPr>
                        <a:t> </a:t>
                      </a:r>
                    </a:p>
                    <a:p>
                      <a:pPr algn="just">
                        <a:spcAft>
                          <a:spcPts val="0"/>
                        </a:spcAft>
                      </a:pPr>
                      <a:r>
                        <a:rPr lang="en-GB" sz="1800" dirty="0">
                          <a:effectLst/>
                        </a:rPr>
                        <a:t> </a:t>
                      </a:r>
                    </a:p>
                    <a:p>
                      <a:pPr algn="just">
                        <a:spcAft>
                          <a:spcPts val="0"/>
                        </a:spcAft>
                      </a:pPr>
                      <a:r>
                        <a:rPr lang="en-GB" sz="1800" dirty="0">
                          <a:effectLst/>
                        </a:rPr>
                        <a:t> </a:t>
                      </a:r>
                      <a:endParaRPr lang="en-GB" sz="1800" dirty="0">
                        <a:effectLst/>
                        <a:latin typeface="Times New Roman" panose="02020603050405020304" pitchFamily="18" charset="0"/>
                        <a:ea typeface="Times New Roman" panose="02020603050405020304" pitchFamily="18" charset="0"/>
                      </a:endParaRPr>
                    </a:p>
                  </a:txBody>
                  <a:tcPr marL="68580" marR="68580" marT="0" marB="0">
                    <a:solidFill>
                      <a:schemeClr val="accent5">
                        <a:lumMod val="20000"/>
                        <a:lumOff val="80000"/>
                      </a:schemeClr>
                    </a:solidFill>
                  </a:tcPr>
                </a:tc>
                <a:tc>
                  <a:txBody>
                    <a:bodyPr/>
                    <a:lstStyle/>
                    <a:p>
                      <a:pPr algn="just">
                        <a:spcAft>
                          <a:spcPts val="0"/>
                        </a:spcAft>
                      </a:pPr>
                      <a:r>
                        <a:rPr lang="en-GB" sz="1800">
                          <a:effectLst/>
                        </a:rPr>
                        <a:t> </a:t>
                      </a:r>
                      <a:endParaRPr lang="en-GB" sz="1800">
                        <a:effectLst/>
                        <a:latin typeface="Times New Roman" panose="02020603050405020304" pitchFamily="18" charset="0"/>
                        <a:ea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612612191"/>
                  </a:ext>
                </a:extLst>
              </a:tr>
              <a:tr h="477582">
                <a:tc>
                  <a:txBody>
                    <a:bodyPr/>
                    <a:lstStyle/>
                    <a:p>
                      <a:pPr algn="just">
                        <a:spcAft>
                          <a:spcPts val="0"/>
                        </a:spcAft>
                      </a:pPr>
                      <a:r>
                        <a:rPr lang="en-GB" sz="1800">
                          <a:effectLst/>
                        </a:rPr>
                        <a:t>Bonds? </a:t>
                      </a:r>
                      <a:endParaRPr lang="en-GB"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spcAft>
                          <a:spcPts val="0"/>
                        </a:spcAft>
                      </a:pPr>
                      <a:r>
                        <a:rPr lang="en-GB" sz="1800" dirty="0">
                          <a:effectLst/>
                        </a:rPr>
                        <a:t> H between nitrogen bases</a:t>
                      </a:r>
                    </a:p>
                    <a:p>
                      <a:pPr algn="just">
                        <a:spcAft>
                          <a:spcPts val="0"/>
                        </a:spcAft>
                      </a:pPr>
                      <a:r>
                        <a:rPr lang="en-GB" sz="1800" dirty="0">
                          <a:effectLst/>
                        </a:rPr>
                        <a:t>Phosphodiester between nucleotides</a:t>
                      </a:r>
                    </a:p>
                  </a:txBody>
                  <a:tcPr marL="68580" marR="68580" marT="0" marB="0">
                    <a:solidFill>
                      <a:schemeClr val="accent5">
                        <a:lumMod val="20000"/>
                        <a:lumOff val="80000"/>
                      </a:schemeClr>
                    </a:solidFill>
                  </a:tcPr>
                </a:tc>
                <a:tc>
                  <a:txBody>
                    <a:bodyPr/>
                    <a:lstStyle/>
                    <a:p>
                      <a:pPr algn="just">
                        <a:spcAft>
                          <a:spcPts val="0"/>
                        </a:spcAft>
                      </a:pPr>
                      <a:r>
                        <a:rPr lang="en-GB" sz="1800" dirty="0">
                          <a:effectLst/>
                        </a:rPr>
                        <a:t> H between nitrogen bases</a:t>
                      </a:r>
                    </a:p>
                    <a:p>
                      <a:pPr algn="just">
                        <a:spcAft>
                          <a:spcPts val="0"/>
                        </a:spcAft>
                      </a:pPr>
                      <a:r>
                        <a:rPr lang="en-GB" sz="1800" dirty="0">
                          <a:effectLst/>
                        </a:rPr>
                        <a:t>Phosphodiester between nucleotides</a:t>
                      </a:r>
                    </a:p>
                  </a:txBody>
                  <a:tcPr marL="68580" marR="68580" marT="0" marB="0">
                    <a:solidFill>
                      <a:schemeClr val="accent5">
                        <a:lumMod val="20000"/>
                        <a:lumOff val="80000"/>
                      </a:schemeClr>
                    </a:solidFill>
                  </a:tcPr>
                </a:tc>
                <a:extLst>
                  <a:ext uri="{0D108BD9-81ED-4DB2-BD59-A6C34878D82A}">
                    <a16:rowId xmlns:a16="http://schemas.microsoft.com/office/drawing/2014/main" val="1118670715"/>
                  </a:ext>
                </a:extLst>
              </a:tr>
            </a:tbl>
          </a:graphicData>
        </a:graphic>
      </p:graphicFrame>
      <p:pic>
        <p:nvPicPr>
          <p:cNvPr id="3" name="Picture 2">
            <a:extLst>
              <a:ext uri="{FF2B5EF4-FFF2-40B4-BE49-F238E27FC236}">
                <a16:creationId xmlns:a16="http://schemas.microsoft.com/office/drawing/2014/main" id="{1ABBF7AC-BBCD-4B4F-A79D-3844CBA8C1AA}"/>
              </a:ext>
            </a:extLst>
          </p:cNvPr>
          <p:cNvPicPr>
            <a:picLocks noChangeAspect="1"/>
          </p:cNvPicPr>
          <p:nvPr/>
        </p:nvPicPr>
        <p:blipFill>
          <a:blip r:embed="rId2"/>
          <a:stretch>
            <a:fillRect/>
          </a:stretch>
        </p:blipFill>
        <p:spPr>
          <a:xfrm>
            <a:off x="16042" y="0"/>
            <a:ext cx="762000" cy="762000"/>
          </a:xfrm>
          <a:prstGeom prst="rect">
            <a:avLst/>
          </a:prstGeom>
        </p:spPr>
      </p:pic>
      <p:pic>
        <p:nvPicPr>
          <p:cNvPr id="4" name="Picture 3">
            <a:extLst>
              <a:ext uri="{FF2B5EF4-FFF2-40B4-BE49-F238E27FC236}">
                <a16:creationId xmlns:a16="http://schemas.microsoft.com/office/drawing/2014/main" id="{9F5E6ED0-2443-49B2-B72F-C09752915677}"/>
              </a:ext>
            </a:extLst>
          </p:cNvPr>
          <p:cNvPicPr>
            <a:picLocks noChangeAspect="1"/>
          </p:cNvPicPr>
          <p:nvPr/>
        </p:nvPicPr>
        <p:blipFill rotWithShape="1">
          <a:blip r:embed="rId3"/>
          <a:srcRect b="30901"/>
          <a:stretch/>
        </p:blipFill>
        <p:spPr>
          <a:xfrm>
            <a:off x="2773058" y="3900017"/>
            <a:ext cx="2344373" cy="1619927"/>
          </a:xfrm>
          <a:prstGeom prst="rect">
            <a:avLst/>
          </a:prstGeom>
        </p:spPr>
      </p:pic>
      <p:pic>
        <p:nvPicPr>
          <p:cNvPr id="5" name="Picture 4">
            <a:extLst>
              <a:ext uri="{FF2B5EF4-FFF2-40B4-BE49-F238E27FC236}">
                <a16:creationId xmlns:a16="http://schemas.microsoft.com/office/drawing/2014/main" id="{3D225504-E269-4B37-B77A-D4A25CAD73B2}"/>
              </a:ext>
            </a:extLst>
          </p:cNvPr>
          <p:cNvPicPr>
            <a:picLocks noChangeAspect="1"/>
          </p:cNvPicPr>
          <p:nvPr/>
        </p:nvPicPr>
        <p:blipFill>
          <a:blip r:embed="rId4"/>
          <a:stretch>
            <a:fillRect/>
          </a:stretch>
        </p:blipFill>
        <p:spPr>
          <a:xfrm>
            <a:off x="5719550" y="3898267"/>
            <a:ext cx="2341067" cy="1621677"/>
          </a:xfrm>
          <a:prstGeom prst="rect">
            <a:avLst/>
          </a:prstGeom>
        </p:spPr>
      </p:pic>
      <p:sp>
        <p:nvSpPr>
          <p:cNvPr id="6" name="Rectangle 5">
            <a:extLst>
              <a:ext uri="{FF2B5EF4-FFF2-40B4-BE49-F238E27FC236}">
                <a16:creationId xmlns:a16="http://schemas.microsoft.com/office/drawing/2014/main" id="{C16FC322-CAC5-43CD-84EE-C7388020B228}"/>
              </a:ext>
            </a:extLst>
          </p:cNvPr>
          <p:cNvSpPr/>
          <p:nvPr/>
        </p:nvSpPr>
        <p:spPr>
          <a:xfrm>
            <a:off x="7884695" y="4411579"/>
            <a:ext cx="120316"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15367E07-F0E0-4981-AB77-285A37EFD369}"/>
              </a:ext>
            </a:extLst>
          </p:cNvPr>
          <p:cNvSpPr/>
          <p:nvPr/>
        </p:nvSpPr>
        <p:spPr>
          <a:xfrm>
            <a:off x="4952458" y="4411579"/>
            <a:ext cx="120316"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0B0BFBD2-8760-477F-B159-77E5CC1B8FB1}"/>
              </a:ext>
            </a:extLst>
          </p:cNvPr>
          <p:cNvSpPr txBox="1"/>
          <p:nvPr/>
        </p:nvSpPr>
        <p:spPr>
          <a:xfrm>
            <a:off x="8285748" y="1780674"/>
            <a:ext cx="1884947" cy="954107"/>
          </a:xfrm>
          <a:prstGeom prst="rect">
            <a:avLst/>
          </a:prstGeom>
          <a:solidFill>
            <a:schemeClr val="accent6">
              <a:lumMod val="20000"/>
              <a:lumOff val="80000"/>
            </a:schemeClr>
          </a:solidFill>
        </p:spPr>
        <p:txBody>
          <a:bodyPr wrap="square" rtlCol="0">
            <a:spAutoFit/>
          </a:bodyPr>
          <a:lstStyle/>
          <a:p>
            <a:r>
              <a:rPr lang="en-GB" sz="2800" b="1" dirty="0"/>
              <a:t>Differences</a:t>
            </a:r>
          </a:p>
          <a:p>
            <a:r>
              <a:rPr lang="en-GB" sz="2800" b="1" dirty="0"/>
              <a:t>CONTRAST</a:t>
            </a:r>
          </a:p>
        </p:txBody>
      </p:sp>
      <p:sp>
        <p:nvSpPr>
          <p:cNvPr id="9" name="TextBox 8">
            <a:extLst>
              <a:ext uri="{FF2B5EF4-FFF2-40B4-BE49-F238E27FC236}">
                <a16:creationId xmlns:a16="http://schemas.microsoft.com/office/drawing/2014/main" id="{AA9B3FED-49E7-406D-A9A9-AD438C38C82D}"/>
              </a:ext>
            </a:extLst>
          </p:cNvPr>
          <p:cNvSpPr txBox="1"/>
          <p:nvPr/>
        </p:nvSpPr>
        <p:spPr>
          <a:xfrm>
            <a:off x="8349916" y="4709105"/>
            <a:ext cx="1884947" cy="954107"/>
          </a:xfrm>
          <a:prstGeom prst="rect">
            <a:avLst/>
          </a:prstGeom>
          <a:solidFill>
            <a:schemeClr val="accent5">
              <a:lumMod val="20000"/>
              <a:lumOff val="80000"/>
            </a:schemeClr>
          </a:solidFill>
        </p:spPr>
        <p:txBody>
          <a:bodyPr wrap="square" rtlCol="0">
            <a:spAutoFit/>
          </a:bodyPr>
          <a:lstStyle/>
          <a:p>
            <a:r>
              <a:rPr lang="en-GB" sz="2800" b="1" dirty="0"/>
              <a:t>Similarities</a:t>
            </a:r>
          </a:p>
          <a:p>
            <a:r>
              <a:rPr lang="en-GB" sz="2800" b="1" dirty="0"/>
              <a:t>COMPARE</a:t>
            </a:r>
          </a:p>
        </p:txBody>
      </p:sp>
    </p:spTree>
    <p:extLst>
      <p:ext uri="{BB962C8B-B14F-4D97-AF65-F5344CB8AC3E}">
        <p14:creationId xmlns:p14="http://schemas.microsoft.com/office/powerpoint/2010/main" val="252130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AFB816-0F9F-4419-933F-E765DA4EA0CC}"/>
              </a:ext>
            </a:extLst>
          </p:cNvPr>
          <p:cNvSpPr txBox="1"/>
          <p:nvPr/>
        </p:nvSpPr>
        <p:spPr>
          <a:xfrm>
            <a:off x="3023937" y="2326105"/>
            <a:ext cx="5053263" cy="3416320"/>
          </a:xfrm>
          <a:prstGeom prst="rect">
            <a:avLst/>
          </a:prstGeom>
          <a:noFill/>
        </p:spPr>
        <p:txBody>
          <a:bodyPr wrap="square" rtlCol="0">
            <a:spAutoFit/>
          </a:bodyPr>
          <a:lstStyle/>
          <a:p>
            <a:pPr algn="ctr"/>
            <a:r>
              <a:rPr lang="en-GB" sz="5400" b="1" dirty="0"/>
              <a:t>Complete exam questions on page 8 in your booklet </a:t>
            </a:r>
          </a:p>
        </p:txBody>
      </p:sp>
      <p:pic>
        <p:nvPicPr>
          <p:cNvPr id="3" name="Picture 2">
            <a:extLst>
              <a:ext uri="{FF2B5EF4-FFF2-40B4-BE49-F238E27FC236}">
                <a16:creationId xmlns:a16="http://schemas.microsoft.com/office/drawing/2014/main" id="{601725A7-0289-4694-8FA8-2F3FE5B070BB}"/>
              </a:ext>
            </a:extLst>
          </p:cNvPr>
          <p:cNvPicPr>
            <a:picLocks noChangeAspect="1"/>
          </p:cNvPicPr>
          <p:nvPr/>
        </p:nvPicPr>
        <p:blipFill>
          <a:blip r:embed="rId2"/>
          <a:stretch>
            <a:fillRect/>
          </a:stretch>
        </p:blipFill>
        <p:spPr>
          <a:xfrm>
            <a:off x="147629" y="102663"/>
            <a:ext cx="11660956" cy="1381232"/>
          </a:xfrm>
          <a:prstGeom prst="rect">
            <a:avLst/>
          </a:prstGeom>
        </p:spPr>
      </p:pic>
    </p:spTree>
    <p:extLst>
      <p:ext uri="{BB962C8B-B14F-4D97-AF65-F5344CB8AC3E}">
        <p14:creationId xmlns:p14="http://schemas.microsoft.com/office/powerpoint/2010/main" val="4024926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EE6E53-CC5E-404E-86FD-82ED352CE845}"/>
              </a:ext>
            </a:extLst>
          </p:cNvPr>
          <p:cNvPicPr>
            <a:picLocks noChangeAspect="1"/>
          </p:cNvPicPr>
          <p:nvPr/>
        </p:nvPicPr>
        <p:blipFill>
          <a:blip r:embed="rId2"/>
          <a:stretch>
            <a:fillRect/>
          </a:stretch>
        </p:blipFill>
        <p:spPr>
          <a:xfrm>
            <a:off x="117452" y="0"/>
            <a:ext cx="11140098" cy="4852714"/>
          </a:xfrm>
          <a:prstGeom prst="rect">
            <a:avLst/>
          </a:prstGeom>
        </p:spPr>
      </p:pic>
      <p:sp>
        <p:nvSpPr>
          <p:cNvPr id="4" name="Rectangle 3">
            <a:extLst>
              <a:ext uri="{FF2B5EF4-FFF2-40B4-BE49-F238E27FC236}">
                <a16:creationId xmlns:a16="http://schemas.microsoft.com/office/drawing/2014/main" id="{957CDA04-B43D-4A49-82BC-878580F15C91}"/>
              </a:ext>
            </a:extLst>
          </p:cNvPr>
          <p:cNvSpPr/>
          <p:nvPr/>
        </p:nvSpPr>
        <p:spPr>
          <a:xfrm>
            <a:off x="117452" y="433504"/>
            <a:ext cx="12074548" cy="3431709"/>
          </a:xfrm>
          <a:prstGeom prst="rect">
            <a:avLst/>
          </a:prstGeom>
          <a:solidFill>
            <a:schemeClr val="bg1"/>
          </a:solidFill>
        </p:spPr>
        <p:txBody>
          <a:bodyPr wrap="square">
            <a:spAutoFit/>
          </a:bodyPr>
          <a:lstStyle/>
          <a:p>
            <a:pPr marL="720090" marR="360045" indent="-360045">
              <a:spcBef>
                <a:spcPts val="1200"/>
              </a:spcBef>
            </a:pPr>
            <a:r>
              <a:rPr lang="en-GB" dirty="0">
                <a:solidFill>
                  <a:srgbClr val="7030A0"/>
                </a:solidFill>
                <a:latin typeface="Arial" panose="020B0604020202020204" pitchFamily="34" charset="0"/>
              </a:rPr>
              <a:t>    </a:t>
            </a:r>
            <a:r>
              <a:rPr lang="en-GB" b="1" dirty="0">
                <a:solidFill>
                  <a:srgbClr val="7030A0"/>
                </a:solidFill>
                <a:latin typeface="Arial" panose="020B0604020202020204" pitchFamily="34" charset="0"/>
              </a:rPr>
              <a:t>Comparisons</a:t>
            </a:r>
            <a:endParaRPr lang="en-GB" dirty="0">
              <a:solidFill>
                <a:srgbClr val="7030A0"/>
              </a:solidFill>
              <a:latin typeface="Arial" panose="020B0604020202020204" pitchFamily="34" charset="0"/>
            </a:endParaRPr>
          </a:p>
          <a:p>
            <a:pPr>
              <a:spcBef>
                <a:spcPts val="1200"/>
              </a:spcBef>
            </a:pPr>
            <a:r>
              <a:rPr lang="en-GB" dirty="0">
                <a:solidFill>
                  <a:srgbClr val="7030A0"/>
                </a:solidFill>
                <a:latin typeface="Arial" panose="020B0604020202020204" pitchFamily="34" charset="0"/>
              </a:rPr>
              <a:t>1.      Nucleotide structure is identical;</a:t>
            </a:r>
          </a:p>
          <a:p>
            <a:pPr marL="1440180" marR="1080135">
              <a:spcBef>
                <a:spcPts val="300"/>
              </a:spcBef>
            </a:pPr>
            <a:r>
              <a:rPr lang="en-GB" i="1" dirty="0">
                <a:solidFill>
                  <a:srgbClr val="7030A0"/>
                </a:solidFill>
                <a:latin typeface="Arial" panose="020B0604020202020204" pitchFamily="34" charset="0"/>
              </a:rPr>
              <a:t>Accept labelled diagram or description of nucleotide as phosphate, deoxyribose and base</a:t>
            </a:r>
          </a:p>
          <a:p>
            <a:pPr>
              <a:spcBef>
                <a:spcPts val="1200"/>
              </a:spcBef>
            </a:pPr>
            <a:r>
              <a:rPr lang="en-GB" dirty="0">
                <a:solidFill>
                  <a:srgbClr val="7030A0"/>
                </a:solidFill>
                <a:latin typeface="Arial" panose="020B0604020202020204" pitchFamily="34" charset="0"/>
              </a:rPr>
              <a:t>2.      Nucleotides joined by phosphodiester bond;</a:t>
            </a:r>
          </a:p>
          <a:p>
            <a:pPr>
              <a:spcBef>
                <a:spcPts val="1200"/>
              </a:spcBef>
            </a:pPr>
            <a:r>
              <a:rPr lang="en-GB" b="1" dirty="0">
                <a:solidFill>
                  <a:srgbClr val="7030A0"/>
                </a:solidFill>
                <a:latin typeface="Arial" panose="020B0604020202020204" pitchFamily="34" charset="0"/>
              </a:rPr>
              <a:t>OR</a:t>
            </a:r>
            <a:endParaRPr lang="en-GB" dirty="0">
              <a:solidFill>
                <a:srgbClr val="7030A0"/>
              </a:solidFill>
              <a:latin typeface="Arial" panose="020B0604020202020204" pitchFamily="34" charset="0"/>
            </a:endParaRPr>
          </a:p>
          <a:p>
            <a:pPr>
              <a:spcBef>
                <a:spcPts val="1200"/>
              </a:spcBef>
            </a:pPr>
            <a:r>
              <a:rPr lang="en-GB" dirty="0">
                <a:solidFill>
                  <a:srgbClr val="7030A0"/>
                </a:solidFill>
                <a:latin typeface="Arial" panose="020B0604020202020204" pitchFamily="34" charset="0"/>
              </a:rPr>
              <a:t>Deoxyribose joined to phosphate (in sugar, phosphate backbone);</a:t>
            </a:r>
          </a:p>
          <a:p>
            <a:pPr>
              <a:spcBef>
                <a:spcPts val="1200"/>
              </a:spcBef>
            </a:pPr>
            <a:r>
              <a:rPr lang="en-GB" dirty="0">
                <a:solidFill>
                  <a:srgbClr val="7030A0"/>
                </a:solidFill>
                <a:latin typeface="Arial" panose="020B0604020202020204" pitchFamily="34" charset="0"/>
              </a:rPr>
              <a:t>3.      DNA in mitochondria / chloroplasts same / similar (structure) to DNA in prokaryotes;</a:t>
            </a:r>
          </a:p>
          <a:p>
            <a:pPr marL="1440180" marR="1080135">
              <a:spcBef>
                <a:spcPts val="300"/>
              </a:spcBef>
            </a:pPr>
            <a:r>
              <a:rPr lang="en-GB" i="1" dirty="0">
                <a:solidFill>
                  <a:srgbClr val="7030A0"/>
                </a:solidFill>
                <a:latin typeface="Arial" panose="020B0604020202020204" pitchFamily="34" charset="0"/>
              </a:rPr>
              <a:t>Accept shorter than nuclear DNA/is circular not linear/is not associated with protein/histones unlike nuclear DNA;</a:t>
            </a:r>
          </a:p>
        </p:txBody>
      </p:sp>
      <p:graphicFrame>
        <p:nvGraphicFramePr>
          <p:cNvPr id="5" name="Table 4">
            <a:extLst>
              <a:ext uri="{FF2B5EF4-FFF2-40B4-BE49-F238E27FC236}">
                <a16:creationId xmlns:a16="http://schemas.microsoft.com/office/drawing/2014/main" id="{A31F25CF-9199-4BC4-906C-DD5129182B63}"/>
              </a:ext>
            </a:extLst>
          </p:cNvPr>
          <p:cNvGraphicFramePr>
            <a:graphicFrameLocks noGrp="1"/>
          </p:cNvGraphicFramePr>
          <p:nvPr>
            <p:extLst>
              <p:ext uri="{D42A27DB-BD31-4B8C-83A1-F6EECF244321}">
                <p14:modId xmlns:p14="http://schemas.microsoft.com/office/powerpoint/2010/main" val="3165493838"/>
              </p:ext>
            </p:extLst>
          </p:nvPr>
        </p:nvGraphicFramePr>
        <p:xfrm>
          <a:off x="188492" y="4048403"/>
          <a:ext cx="8128000" cy="185420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790764882"/>
                    </a:ext>
                  </a:extLst>
                </a:gridCol>
                <a:gridCol w="4064000">
                  <a:extLst>
                    <a:ext uri="{9D8B030D-6E8A-4147-A177-3AD203B41FA5}">
                      <a16:colId xmlns:a16="http://schemas.microsoft.com/office/drawing/2014/main" val="3470246581"/>
                    </a:ext>
                  </a:extLst>
                </a:gridCol>
              </a:tblGrid>
              <a:tr h="370840">
                <a:tc>
                  <a:txBody>
                    <a:bodyPr/>
                    <a:lstStyle/>
                    <a:p>
                      <a:r>
                        <a:rPr lang="en-GB" dirty="0"/>
                        <a:t>Eukaryotic</a:t>
                      </a:r>
                    </a:p>
                  </a:txBody>
                  <a:tcPr>
                    <a:solidFill>
                      <a:schemeClr val="bg1"/>
                    </a:solidFill>
                  </a:tcPr>
                </a:tc>
                <a:tc>
                  <a:txBody>
                    <a:bodyPr/>
                    <a:lstStyle/>
                    <a:p>
                      <a:r>
                        <a:rPr lang="en-GB" dirty="0"/>
                        <a:t>Prokaryotic </a:t>
                      </a:r>
                    </a:p>
                  </a:txBody>
                  <a:tcPr>
                    <a:solidFill>
                      <a:schemeClr val="bg1"/>
                    </a:solidFill>
                  </a:tcPr>
                </a:tc>
                <a:extLst>
                  <a:ext uri="{0D108BD9-81ED-4DB2-BD59-A6C34878D82A}">
                    <a16:rowId xmlns:a16="http://schemas.microsoft.com/office/drawing/2014/main" val="2135332466"/>
                  </a:ext>
                </a:extLst>
              </a:tr>
              <a:tr h="370840">
                <a:tc>
                  <a:txBody>
                    <a:bodyPr/>
                    <a:lstStyle/>
                    <a:p>
                      <a:r>
                        <a:rPr lang="en-GB" dirty="0"/>
                        <a:t>4. Longer</a:t>
                      </a:r>
                    </a:p>
                  </a:txBody>
                  <a:tcPr>
                    <a:solidFill>
                      <a:schemeClr val="bg1"/>
                    </a:solidFill>
                  </a:tcPr>
                </a:tc>
                <a:tc>
                  <a:txBody>
                    <a:bodyPr/>
                    <a:lstStyle/>
                    <a:p>
                      <a:r>
                        <a:rPr lang="en-GB" dirty="0"/>
                        <a:t>Shorter </a:t>
                      </a:r>
                    </a:p>
                  </a:txBody>
                  <a:tcPr>
                    <a:solidFill>
                      <a:schemeClr val="bg1"/>
                    </a:solidFill>
                  </a:tcPr>
                </a:tc>
                <a:extLst>
                  <a:ext uri="{0D108BD9-81ED-4DB2-BD59-A6C34878D82A}">
                    <a16:rowId xmlns:a16="http://schemas.microsoft.com/office/drawing/2014/main" val="2255771318"/>
                  </a:ext>
                </a:extLst>
              </a:tr>
              <a:tr h="370840">
                <a:tc>
                  <a:txBody>
                    <a:bodyPr/>
                    <a:lstStyle/>
                    <a:p>
                      <a:r>
                        <a:rPr lang="en-GB" dirty="0"/>
                        <a:t>5. Contains introns/non-coding regions</a:t>
                      </a:r>
                    </a:p>
                  </a:txBody>
                  <a:tcPr>
                    <a:solidFill>
                      <a:schemeClr val="bg1"/>
                    </a:solidFill>
                  </a:tcPr>
                </a:tc>
                <a:tc>
                  <a:txBody>
                    <a:bodyPr/>
                    <a:lstStyle/>
                    <a:p>
                      <a:r>
                        <a:rPr lang="en-GB" dirty="0"/>
                        <a:t>Doesn’t contain introns/non-coding </a:t>
                      </a:r>
                    </a:p>
                  </a:txBody>
                  <a:tcPr>
                    <a:solidFill>
                      <a:schemeClr val="bg1"/>
                    </a:solidFill>
                  </a:tcPr>
                </a:tc>
                <a:extLst>
                  <a:ext uri="{0D108BD9-81ED-4DB2-BD59-A6C34878D82A}">
                    <a16:rowId xmlns:a16="http://schemas.microsoft.com/office/drawing/2014/main" val="3913688708"/>
                  </a:ext>
                </a:extLst>
              </a:tr>
              <a:tr h="370840">
                <a:tc>
                  <a:txBody>
                    <a:bodyPr/>
                    <a:lstStyle/>
                    <a:p>
                      <a:r>
                        <a:rPr lang="en-GB" dirty="0"/>
                        <a:t>6. Linear</a:t>
                      </a:r>
                    </a:p>
                  </a:txBody>
                  <a:tcPr>
                    <a:solidFill>
                      <a:schemeClr val="bg1"/>
                    </a:solidFill>
                  </a:tcPr>
                </a:tc>
                <a:tc>
                  <a:txBody>
                    <a:bodyPr/>
                    <a:lstStyle/>
                    <a:p>
                      <a:r>
                        <a:rPr lang="en-GB" dirty="0"/>
                        <a:t>Circular </a:t>
                      </a:r>
                    </a:p>
                  </a:txBody>
                  <a:tcPr>
                    <a:solidFill>
                      <a:schemeClr val="bg1"/>
                    </a:solidFill>
                  </a:tcPr>
                </a:tc>
                <a:extLst>
                  <a:ext uri="{0D108BD9-81ED-4DB2-BD59-A6C34878D82A}">
                    <a16:rowId xmlns:a16="http://schemas.microsoft.com/office/drawing/2014/main" val="1044939532"/>
                  </a:ext>
                </a:extLst>
              </a:tr>
              <a:tr h="370840">
                <a:tc>
                  <a:txBody>
                    <a:bodyPr/>
                    <a:lstStyle/>
                    <a:p>
                      <a:r>
                        <a:rPr lang="en-GB" dirty="0"/>
                        <a:t>7. Associated with histones </a:t>
                      </a:r>
                    </a:p>
                  </a:txBody>
                  <a:tcPr>
                    <a:solidFill>
                      <a:schemeClr val="bg1"/>
                    </a:solidFill>
                  </a:tcPr>
                </a:tc>
                <a:tc>
                  <a:txBody>
                    <a:bodyPr/>
                    <a:lstStyle/>
                    <a:p>
                      <a:r>
                        <a:rPr lang="en-GB" dirty="0"/>
                        <a:t>Not associated with histone </a:t>
                      </a:r>
                    </a:p>
                  </a:txBody>
                  <a:tcPr>
                    <a:solidFill>
                      <a:schemeClr val="bg1"/>
                    </a:solidFill>
                  </a:tcPr>
                </a:tc>
                <a:extLst>
                  <a:ext uri="{0D108BD9-81ED-4DB2-BD59-A6C34878D82A}">
                    <a16:rowId xmlns:a16="http://schemas.microsoft.com/office/drawing/2014/main" val="2499343487"/>
                  </a:ext>
                </a:extLst>
              </a:tr>
            </a:tbl>
          </a:graphicData>
        </a:graphic>
      </p:graphicFrame>
    </p:spTree>
    <p:extLst>
      <p:ext uri="{BB962C8B-B14F-4D97-AF65-F5344CB8AC3E}">
        <p14:creationId xmlns:p14="http://schemas.microsoft.com/office/powerpoint/2010/main" val="317162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4417B91-BA51-4C5D-9787-F0BAD86F7716}"/>
              </a:ext>
            </a:extLst>
          </p:cNvPr>
          <p:cNvPicPr>
            <a:picLocks noChangeAspect="1"/>
          </p:cNvPicPr>
          <p:nvPr/>
        </p:nvPicPr>
        <p:blipFill>
          <a:blip r:embed="rId2"/>
          <a:stretch>
            <a:fillRect/>
          </a:stretch>
        </p:blipFill>
        <p:spPr>
          <a:xfrm>
            <a:off x="181620" y="0"/>
            <a:ext cx="7302021" cy="6873106"/>
          </a:xfrm>
          <a:prstGeom prst="rect">
            <a:avLst/>
          </a:prstGeom>
        </p:spPr>
      </p:pic>
      <p:sp>
        <p:nvSpPr>
          <p:cNvPr id="11" name="Rectangle 10">
            <a:extLst>
              <a:ext uri="{FF2B5EF4-FFF2-40B4-BE49-F238E27FC236}">
                <a16:creationId xmlns:a16="http://schemas.microsoft.com/office/drawing/2014/main" id="{80EA3918-AF61-4B66-A0BE-CC7B399701E8}"/>
              </a:ext>
            </a:extLst>
          </p:cNvPr>
          <p:cNvSpPr/>
          <p:nvPr/>
        </p:nvSpPr>
        <p:spPr>
          <a:xfrm>
            <a:off x="2326105" y="1626003"/>
            <a:ext cx="6096000" cy="738664"/>
          </a:xfrm>
          <a:prstGeom prst="rect">
            <a:avLst/>
          </a:prstGeom>
        </p:spPr>
        <p:txBody>
          <a:bodyPr>
            <a:spAutoFit/>
          </a:bodyPr>
          <a:lstStyle/>
          <a:p>
            <a:pPr marL="720090" marR="360045" indent="-360045">
              <a:spcBef>
                <a:spcPts val="1200"/>
              </a:spcBef>
            </a:pPr>
            <a:r>
              <a:rPr lang="en-GB" dirty="0">
                <a:solidFill>
                  <a:srgbClr val="7030A0"/>
                </a:solidFill>
                <a:latin typeface="Arial" panose="020B0604020202020204" pitchFamily="34" charset="0"/>
              </a:rPr>
              <a:t>(a)     Deoxyribose.</a:t>
            </a:r>
          </a:p>
          <a:p>
            <a:pPr algn="r">
              <a:spcAft>
                <a:spcPts val="0"/>
              </a:spcAft>
            </a:pPr>
            <a:r>
              <a:rPr lang="en-GB" sz="1200" b="1" dirty="0">
                <a:solidFill>
                  <a:srgbClr val="7030A0"/>
                </a:solidFill>
                <a:latin typeface="Times New Roman" panose="02020603050405020304" pitchFamily="18" charset="0"/>
              </a:rPr>
              <a:t>1</a:t>
            </a:r>
          </a:p>
          <a:p>
            <a:pPr algn="r">
              <a:spcAft>
                <a:spcPts val="0"/>
              </a:spcAft>
            </a:pPr>
            <a:endParaRPr lang="en-GB" sz="1200" b="1" i="0" dirty="0">
              <a:solidFill>
                <a:srgbClr val="7030A0"/>
              </a:solidFill>
              <a:effectLst/>
              <a:latin typeface="Times New Roman" panose="02020603050405020304" pitchFamily="18" charset="0"/>
            </a:endParaRPr>
          </a:p>
        </p:txBody>
      </p:sp>
      <p:sp>
        <p:nvSpPr>
          <p:cNvPr id="12" name="Rectangle 11">
            <a:extLst>
              <a:ext uri="{FF2B5EF4-FFF2-40B4-BE49-F238E27FC236}">
                <a16:creationId xmlns:a16="http://schemas.microsoft.com/office/drawing/2014/main" id="{08B83B1B-8AE3-4A6B-A842-497BD9499931}"/>
              </a:ext>
            </a:extLst>
          </p:cNvPr>
          <p:cNvSpPr/>
          <p:nvPr/>
        </p:nvSpPr>
        <p:spPr>
          <a:xfrm>
            <a:off x="3664189" y="2544120"/>
            <a:ext cx="6096000" cy="1446550"/>
          </a:xfrm>
          <a:prstGeom prst="rect">
            <a:avLst/>
          </a:prstGeom>
        </p:spPr>
        <p:txBody>
          <a:bodyPr>
            <a:spAutoFit/>
          </a:bodyPr>
          <a:lstStyle/>
          <a:p>
            <a:pPr marL="1080135" indent="-720090">
              <a:spcBef>
                <a:spcPts val="1200"/>
              </a:spcBef>
            </a:pPr>
            <a:r>
              <a:rPr lang="en-GB" dirty="0">
                <a:solidFill>
                  <a:srgbClr val="7030A0"/>
                </a:solidFill>
                <a:latin typeface="Arial" panose="020B0604020202020204" pitchFamily="34" charset="0"/>
              </a:rPr>
              <a:t>(b)     1.      Thymine 18 (%);</a:t>
            </a:r>
          </a:p>
          <a:p>
            <a:pPr marL="1080135" indent="-720090">
              <a:spcBef>
                <a:spcPts val="1200"/>
              </a:spcBef>
            </a:pPr>
            <a:endParaRPr lang="en-GB" dirty="0">
              <a:solidFill>
                <a:srgbClr val="7030A0"/>
              </a:solidFill>
              <a:latin typeface="Arial" panose="020B0604020202020204" pitchFamily="34" charset="0"/>
            </a:endParaRPr>
          </a:p>
          <a:p>
            <a:r>
              <a:rPr lang="en-GB" dirty="0">
                <a:solidFill>
                  <a:srgbClr val="7030A0"/>
                </a:solidFill>
                <a:latin typeface="Arial" panose="020B0604020202020204" pitchFamily="34" charset="0"/>
              </a:rPr>
              <a:t>2.      Guanine 32 (%).</a:t>
            </a:r>
          </a:p>
          <a:p>
            <a:pPr algn="r">
              <a:spcAft>
                <a:spcPts val="0"/>
              </a:spcAft>
            </a:pPr>
            <a:r>
              <a:rPr lang="en-GB" sz="1200" b="1" dirty="0">
                <a:solidFill>
                  <a:srgbClr val="7030A0"/>
                </a:solidFill>
                <a:latin typeface="Times New Roman" panose="02020603050405020304" pitchFamily="18" charset="0"/>
              </a:rPr>
              <a:t>2</a:t>
            </a:r>
          </a:p>
          <a:p>
            <a:pPr algn="r">
              <a:spcAft>
                <a:spcPts val="0"/>
              </a:spcAft>
            </a:pPr>
            <a:endParaRPr lang="en-GB" sz="1200" b="1" i="0" dirty="0">
              <a:solidFill>
                <a:srgbClr val="7030A0"/>
              </a:solidFill>
              <a:effectLst/>
              <a:latin typeface="Times New Roman" panose="02020603050405020304" pitchFamily="18" charset="0"/>
            </a:endParaRPr>
          </a:p>
        </p:txBody>
      </p:sp>
      <p:sp>
        <p:nvSpPr>
          <p:cNvPr id="13" name="Rectangle 12">
            <a:extLst>
              <a:ext uri="{FF2B5EF4-FFF2-40B4-BE49-F238E27FC236}">
                <a16:creationId xmlns:a16="http://schemas.microsoft.com/office/drawing/2014/main" id="{45B71579-AB13-43CE-8C23-A1CC6C399A66}"/>
              </a:ext>
            </a:extLst>
          </p:cNvPr>
          <p:cNvSpPr/>
          <p:nvPr/>
        </p:nvSpPr>
        <p:spPr>
          <a:xfrm>
            <a:off x="5914380" y="4380116"/>
            <a:ext cx="6096000" cy="2492990"/>
          </a:xfrm>
          <a:prstGeom prst="rect">
            <a:avLst/>
          </a:prstGeom>
          <a:solidFill>
            <a:schemeClr val="bg1"/>
          </a:solidFill>
        </p:spPr>
        <p:txBody>
          <a:bodyPr>
            <a:spAutoFit/>
          </a:bodyPr>
          <a:lstStyle/>
          <a:p>
            <a:pPr marL="1080135" indent="-720090">
              <a:spcBef>
                <a:spcPts val="1200"/>
              </a:spcBef>
            </a:pPr>
            <a:r>
              <a:rPr lang="en-GB" dirty="0">
                <a:solidFill>
                  <a:srgbClr val="7030A0"/>
                </a:solidFill>
                <a:latin typeface="Arial" panose="020B0604020202020204" pitchFamily="34" charset="0"/>
              </a:rPr>
              <a:t>(d)     1.      (</a:t>
            </a:r>
            <a:r>
              <a:rPr lang="en-GB" b="1" dirty="0">
                <a:solidFill>
                  <a:srgbClr val="7030A0"/>
                </a:solidFill>
                <a:latin typeface="Arial" panose="020B0604020202020204" pitchFamily="34" charset="0"/>
              </a:rPr>
              <a:t>Figure 1</a:t>
            </a:r>
            <a:r>
              <a:rPr lang="en-GB" dirty="0">
                <a:solidFill>
                  <a:srgbClr val="7030A0"/>
                </a:solidFill>
                <a:latin typeface="Arial" panose="020B0604020202020204" pitchFamily="34" charset="0"/>
              </a:rPr>
              <a:t> shows) DNA has antiparallel strands / described;</a:t>
            </a:r>
          </a:p>
          <a:p>
            <a:r>
              <a:rPr lang="en-GB" dirty="0">
                <a:solidFill>
                  <a:srgbClr val="7030A0"/>
                </a:solidFill>
                <a:latin typeface="Arial" panose="020B0604020202020204" pitchFamily="34" charset="0"/>
              </a:rPr>
              <a:t>2.      (</a:t>
            </a:r>
            <a:r>
              <a:rPr lang="en-GB" b="1" dirty="0">
                <a:solidFill>
                  <a:srgbClr val="7030A0"/>
                </a:solidFill>
                <a:latin typeface="Arial" panose="020B0604020202020204" pitchFamily="34" charset="0"/>
              </a:rPr>
              <a:t>Figure 1</a:t>
            </a:r>
            <a:r>
              <a:rPr lang="en-GB" dirty="0">
                <a:solidFill>
                  <a:srgbClr val="7030A0"/>
                </a:solidFill>
                <a:latin typeface="Arial" panose="020B0604020202020204" pitchFamily="34" charset="0"/>
              </a:rPr>
              <a:t> shows) shape of the nucleotides is different / nucleotides aligned  differently;</a:t>
            </a:r>
          </a:p>
          <a:p>
            <a:r>
              <a:rPr lang="en-GB" dirty="0">
                <a:solidFill>
                  <a:srgbClr val="7030A0"/>
                </a:solidFill>
                <a:latin typeface="Arial" panose="020B0604020202020204" pitchFamily="34" charset="0"/>
              </a:rPr>
              <a:t>3.      Enzymes have active sites with specific shape;</a:t>
            </a:r>
          </a:p>
          <a:p>
            <a:r>
              <a:rPr lang="en-GB" dirty="0">
                <a:solidFill>
                  <a:srgbClr val="7030A0"/>
                </a:solidFill>
                <a:latin typeface="Arial" panose="020B0604020202020204" pitchFamily="34" charset="0"/>
              </a:rPr>
              <a:t>4.      Only substrates with complementary shape / only the 3’ end can bind with active site of enzyme / active site of DNA polymerase.</a:t>
            </a:r>
          </a:p>
          <a:p>
            <a:pPr algn="r">
              <a:spcAft>
                <a:spcPts val="0"/>
              </a:spcAft>
            </a:pPr>
            <a:r>
              <a:rPr lang="en-GB" sz="1200" b="1" dirty="0">
                <a:solidFill>
                  <a:srgbClr val="7030A0"/>
                </a:solidFill>
                <a:latin typeface="Times New Roman" panose="02020603050405020304" pitchFamily="18" charset="0"/>
              </a:rPr>
              <a:t>4</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222401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1581</Words>
  <Application>Microsoft Office PowerPoint</Application>
  <PresentationFormat>Widescreen</PresentationFormat>
  <Paragraphs>279</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32</cp:revision>
  <dcterms:created xsi:type="dcterms:W3CDTF">2020-02-20T21:04:21Z</dcterms:created>
  <dcterms:modified xsi:type="dcterms:W3CDTF">2020-02-21T18:35:47Z</dcterms:modified>
</cp:coreProperties>
</file>