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79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80" r:id="rId22"/>
    <p:sldId id="274" r:id="rId23"/>
    <p:sldId id="275" r:id="rId24"/>
    <p:sldId id="276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C5555-E863-4550-A0B0-4A4240C7B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B62D0-7498-492F-9F8C-89F2F5BA7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27420-608F-427A-8F94-48010EE2D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6383D-31C1-483A-9462-2BD3AA8D4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2388B-57BF-4BC2-ABEA-3666B76A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29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26EE0-2967-46E2-B901-03AC2A3CB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78E61-6B22-417E-A354-5294E62F5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BBB6D-62CF-4DDA-A149-FF6A53930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A7817-47B1-408F-9716-E227C58FF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B636F-D14D-42EB-9B93-0B9902BB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61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D670A-E2D1-4AC2-9E18-8BCD63E46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ED6B1-D0EB-4DF6-A442-C637CA178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E32DE-0561-4795-B63C-46DDD9E2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7F068-7668-45D1-84DA-454D48B26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6E89D-2361-45F9-AD00-A6E5E16B7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95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4FD8-2AD9-4B4F-B9E3-26F7458B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CE0BA-D849-4FDD-9E2A-E78794EBBE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7F86A-896D-4749-8E4E-107E16380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DC7E2-67DD-4E6E-BDD7-4095CAF60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5BFD8-1A38-4007-924D-67E14A45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6396A7-7EE5-4266-9B82-6BD88F3FC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99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0F83F-5372-4D16-AED2-D983B6B62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27EBB-BD8A-44E5-8ED4-BDCECA88A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7B721-33F8-4CA1-8FD3-B4F0DFC84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2D23ED-91F1-4439-A310-486625776A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202310-F253-4937-ADD2-9D8CED9474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4171CE-1C8A-499C-A80B-0EDE10415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6F4516-EC2E-458F-8DFF-512AB7110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386A58-2436-4C87-AADC-B7EAAC56E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08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A02E-F6C2-48FD-BE76-414DD62C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4369F6-2C90-4F47-822F-F80963122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72DCE4-78BA-41A7-87DF-A27CBAAC7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541A6-C389-425C-963C-2841A3ED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373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C535E9-073D-4C62-9A2D-640D31C3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7E4B5A-5363-4188-B6BA-634527CD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F1709-CA7A-4BD4-979A-0F10DF4A2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65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92C9-99D1-4335-B3BE-023E62958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BA755-D5DA-44BA-88AC-65AF6DD10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5C70A-5824-4A9A-A8DB-9A438F94B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13CBC-993E-4B98-A8C2-4D5B03B57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DA72A-591B-4A44-A5BB-86A4E1D4A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A9C8-BE9F-48F9-8FDE-F0278C63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92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CF5E2-F413-4085-AAF6-BEDA54140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8761AD-B174-461B-90D2-96266163F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C89A4-6CCB-4671-8F38-FD8ACD212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E9450-AD53-4736-83C6-9FD7F482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0241A6-3B57-4ECD-B0AD-D1EFB2E0C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2E62C-04EB-4D1D-BC09-9ADEEC4D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884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92BAA-DF59-42D0-A0AB-856B42D8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8FA874-7941-4F4A-99C9-948C2E188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B38C2-9869-4339-9860-B0FAB9155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8BDC6-BF95-4A9E-8839-34E974C5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2DE94-E851-4B17-AC83-DB1048B5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26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121D10-315C-4AA7-A531-C08BC7535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D6CFF1-B909-4985-8C30-A2B6904E5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5F564-BB4C-44A5-AEE4-F619FB3FC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50335-3635-42CF-9E65-59EDD87E4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7D1EC-7ECF-44CB-BB97-4D30AB7F6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51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A2119-130A-4AAA-891F-F402F3E82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4999C-0020-48E5-9CED-EFC1FF8AB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6045F-13F0-4E8D-869A-49889B18B4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9FF04-66FA-4784-9AF5-1EDDFD5F76B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C1DB1-1511-4A92-91C7-515D003AFF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0CBE8-9257-4076-85FC-2C3596CC4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65262-32C7-46C9-B6E0-A548EA0436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9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.doc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DDCE49-1FDD-45E5-88E7-AF8947A17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68" y="170813"/>
            <a:ext cx="11798826" cy="1882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94FD18-D703-46C0-BF56-B238BB747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985" y="2124077"/>
            <a:ext cx="7182248" cy="22132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667911-E4DA-424F-9E2E-BCE1D9EF4562}"/>
              </a:ext>
            </a:extLst>
          </p:cNvPr>
          <p:cNvSpPr txBox="1"/>
          <p:nvPr/>
        </p:nvSpPr>
        <p:spPr>
          <a:xfrm>
            <a:off x="244928" y="4932861"/>
            <a:ext cx="11534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DNA molecule </a:t>
            </a:r>
            <a:r>
              <a:rPr lang="en-GB" dirty="0"/>
              <a:t>carries the </a:t>
            </a:r>
            <a:r>
              <a:rPr lang="en-GB" sz="2400" b="1" dirty="0"/>
              <a:t>instructions</a:t>
            </a:r>
            <a:r>
              <a:rPr lang="en-GB" dirty="0"/>
              <a:t> for the </a:t>
            </a:r>
            <a:r>
              <a:rPr lang="en-GB" sz="2400" b="1" dirty="0"/>
              <a:t>primary structure </a:t>
            </a:r>
            <a:r>
              <a:rPr lang="en-GB" dirty="0"/>
              <a:t>of a protein but the </a:t>
            </a:r>
            <a:r>
              <a:rPr lang="en-GB" sz="2400" b="1" dirty="0"/>
              <a:t>DNA molecule stays in the nucleus </a:t>
            </a:r>
            <a:r>
              <a:rPr lang="en-GB" dirty="0"/>
              <a:t>so it can be copied multiple times. </a:t>
            </a:r>
          </a:p>
          <a:p>
            <a:r>
              <a:rPr lang="en-GB" dirty="0"/>
              <a:t>How do the instructions get turned into a protein on the ribosomes which are outside of the nucleus in the cytoplasm?</a:t>
            </a:r>
          </a:p>
          <a:p>
            <a:endParaRPr lang="en-GB" dirty="0"/>
          </a:p>
          <a:p>
            <a:pPr algn="ctr"/>
            <a:r>
              <a:rPr lang="en-GB" sz="2400" b="1" dirty="0"/>
              <a:t>RNA!</a:t>
            </a:r>
          </a:p>
        </p:txBody>
      </p:sp>
    </p:spTree>
    <p:extLst>
      <p:ext uri="{BB962C8B-B14F-4D97-AF65-F5344CB8AC3E}">
        <p14:creationId xmlns:p14="http://schemas.microsoft.com/office/powerpoint/2010/main" val="1673657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3ED10D-CBDB-452A-81E0-3CFF804B0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783" y="1471680"/>
            <a:ext cx="4193838" cy="31489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F50972-820C-4A97-9476-C05325257B1E}"/>
              </a:ext>
            </a:extLst>
          </p:cNvPr>
          <p:cNvSpPr/>
          <p:nvPr/>
        </p:nvSpPr>
        <p:spPr>
          <a:xfrm>
            <a:off x="3407769" y="1945878"/>
            <a:ext cx="3716323" cy="847288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71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BCC4B8-32EB-438D-A003-72F6C72FEDB8}"/>
              </a:ext>
            </a:extLst>
          </p:cNvPr>
          <p:cNvSpPr/>
          <p:nvPr/>
        </p:nvSpPr>
        <p:spPr>
          <a:xfrm>
            <a:off x="88231" y="136409"/>
            <a:ext cx="118551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Monomer: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RNA n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ucleotide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GB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Polymer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: RNA 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molecule</a:t>
            </a:r>
            <a:endParaRPr lang="en-GB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RNA is a 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single, shorter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polynucleotide chain with 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ribose 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pentose sugar and the 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nitrogenous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base 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uracil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instead of </a:t>
            </a:r>
            <a:r>
              <a:rPr lang="en-GB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thymine</a:t>
            </a:r>
            <a:r>
              <a:rPr lang="en-GB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2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2000" dirty="0">
                <a:effectLst/>
                <a:latin typeface="Calibri" panose="020F0502020204030204" pitchFamily="34" charset="0"/>
              </a:rPr>
              <a:t>There are 3 types of RNA:-</a:t>
            </a:r>
            <a:endParaRPr lang="en-GB" sz="2000" dirty="0">
              <a:effectLst/>
            </a:endParaRPr>
          </a:p>
          <a:p>
            <a:pPr algn="just"/>
            <a:r>
              <a:rPr lang="en-GB" sz="2000" dirty="0">
                <a:effectLst/>
                <a:latin typeface="Calibri" panose="020F0502020204030204" pitchFamily="34" charset="0"/>
              </a:rPr>
              <a:t> </a:t>
            </a:r>
            <a:endParaRPr lang="en-GB" sz="2000" dirty="0">
              <a:effectLst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342900" algn="l"/>
              </a:tabLst>
            </a:pPr>
            <a:r>
              <a:rPr lang="en-GB" sz="2000" b="1" dirty="0">
                <a:effectLst/>
                <a:latin typeface="Calibri" panose="020F0502020204030204" pitchFamily="34" charset="0"/>
              </a:rPr>
              <a:t>mRNA</a:t>
            </a:r>
            <a:r>
              <a:rPr lang="en-GB" sz="2000" dirty="0">
                <a:effectLst/>
                <a:latin typeface="Calibri" panose="020F0502020204030204" pitchFamily="34" charset="0"/>
              </a:rPr>
              <a:t> – Messenger- transfers genetic information from DNA to ribosomes, made in transcription.</a:t>
            </a:r>
            <a:endParaRPr lang="en-GB" sz="2000" dirty="0">
              <a:effectLst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342900" algn="l"/>
              </a:tabLst>
            </a:pPr>
            <a:r>
              <a:rPr lang="en-GB" sz="2000" b="1" dirty="0">
                <a:effectLst/>
                <a:latin typeface="Calibri" panose="020F0502020204030204" pitchFamily="34" charset="0"/>
              </a:rPr>
              <a:t>rRNA</a:t>
            </a:r>
            <a:r>
              <a:rPr lang="en-GB" sz="2000" dirty="0">
                <a:effectLst/>
                <a:latin typeface="Calibri" panose="020F0502020204030204" pitchFamily="34" charset="0"/>
              </a:rPr>
              <a:t> – Ribosomal- component of ribosomes (along with proteins), used in translation. </a:t>
            </a:r>
            <a:endParaRPr lang="en-GB" sz="2000" dirty="0">
              <a:effectLst/>
            </a:endParaRPr>
          </a:p>
          <a:p>
            <a:pPr marL="342900" lvl="0" indent="-342900" algn="just">
              <a:buFont typeface="+mj-lt"/>
              <a:buAutoNum type="arabicPeriod"/>
              <a:tabLst>
                <a:tab pos="342900" algn="l"/>
              </a:tabLst>
            </a:pPr>
            <a:r>
              <a:rPr lang="en-GB" sz="2000" b="1" dirty="0">
                <a:effectLst/>
                <a:latin typeface="Calibri" panose="020F0502020204030204" pitchFamily="34" charset="0"/>
              </a:rPr>
              <a:t>tRNA</a:t>
            </a:r>
            <a:r>
              <a:rPr lang="en-GB" sz="2000" dirty="0">
                <a:effectLst/>
                <a:latin typeface="Calibri" panose="020F0502020204030204" pitchFamily="34" charset="0"/>
              </a:rPr>
              <a:t> – Transfer- used in translation.</a:t>
            </a:r>
            <a:endParaRPr lang="en-GB" sz="2000" dirty="0"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EB9DED-6E00-463A-88EE-787CC63EA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62" y="3688541"/>
            <a:ext cx="9163075" cy="282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9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50B769-237D-4370-B7D8-FA79958CC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0" y="132156"/>
            <a:ext cx="11056829" cy="3830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DFCB8D-A9A3-4B0B-9905-2E3171BA87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333" r="58573"/>
          <a:stretch/>
        </p:blipFill>
        <p:spPr>
          <a:xfrm>
            <a:off x="3728270" y="4323347"/>
            <a:ext cx="3798527" cy="16559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C58BBBB-1D02-4897-ADB4-3C9149878490}"/>
              </a:ext>
            </a:extLst>
          </p:cNvPr>
          <p:cNvSpPr/>
          <p:nvPr/>
        </p:nvSpPr>
        <p:spPr>
          <a:xfrm>
            <a:off x="1430797" y="2148973"/>
            <a:ext cx="6096000" cy="80021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080135" indent="-720090">
              <a:spcBef>
                <a:spcPts val="1200"/>
              </a:spcBef>
            </a:pP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1.      Triplet / three nucleotide bases on mRNA;</a:t>
            </a:r>
          </a:p>
          <a:p>
            <a:pPr>
              <a:spcBef>
                <a:spcPts val="1200"/>
              </a:spcBef>
            </a:pP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      2.      That code for an amino acid;</a:t>
            </a: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F0D832-1EB6-4263-A1E3-17D2F772B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3011" y="20053"/>
            <a:ext cx="1039869" cy="10398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E3547A-032A-4794-A5B6-73B887C65148}"/>
              </a:ext>
            </a:extLst>
          </p:cNvPr>
          <p:cNvSpPr txBox="1"/>
          <p:nvPr/>
        </p:nvSpPr>
        <p:spPr>
          <a:xfrm>
            <a:off x="8053137" y="4737068"/>
            <a:ext cx="3689684" cy="138499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Complete mRNA activity on page 9-10 in your booklet. </a:t>
            </a:r>
          </a:p>
        </p:txBody>
      </p:sp>
    </p:spTree>
    <p:extLst>
      <p:ext uri="{BB962C8B-B14F-4D97-AF65-F5344CB8AC3E}">
        <p14:creationId xmlns:p14="http://schemas.microsoft.com/office/powerpoint/2010/main" val="178849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85625C-D1C3-4BFA-8C7E-CC73F607E8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906"/>
          <a:stretch/>
        </p:blipFill>
        <p:spPr>
          <a:xfrm>
            <a:off x="173599" y="178945"/>
            <a:ext cx="8842063" cy="52192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20D8EAD-7F03-40A6-B2E9-4107D37D0A8E}"/>
              </a:ext>
            </a:extLst>
          </p:cNvPr>
          <p:cNvSpPr/>
          <p:nvPr/>
        </p:nvSpPr>
        <p:spPr>
          <a:xfrm>
            <a:off x="1243263" y="1283368"/>
            <a:ext cx="1219200" cy="214563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FF0C87-54CF-4F56-B8C7-7697414C10BD}"/>
              </a:ext>
            </a:extLst>
          </p:cNvPr>
          <p:cNvSpPr txBox="1"/>
          <p:nvPr/>
        </p:nvSpPr>
        <p:spPr>
          <a:xfrm>
            <a:off x="103137" y="1764632"/>
            <a:ext cx="1226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92D050"/>
                </a:solidFill>
              </a:rPr>
              <a:t>Nucleotide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BAE807-5E0D-4555-96FD-1CCFB764C59C}"/>
              </a:ext>
            </a:extLst>
          </p:cNvPr>
          <p:cNvSpPr txBox="1"/>
          <p:nvPr/>
        </p:nvSpPr>
        <p:spPr>
          <a:xfrm>
            <a:off x="2887579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8D0D35-2919-4E9D-8A5E-73FF6E880A3E}"/>
              </a:ext>
            </a:extLst>
          </p:cNvPr>
          <p:cNvSpPr txBox="1"/>
          <p:nvPr/>
        </p:nvSpPr>
        <p:spPr>
          <a:xfrm>
            <a:off x="2709979" y="3477309"/>
            <a:ext cx="119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Phosphate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732308-E11B-431C-A612-3C1A6C7F1445}"/>
              </a:ext>
            </a:extLst>
          </p:cNvPr>
          <p:cNvSpPr txBox="1"/>
          <p:nvPr/>
        </p:nvSpPr>
        <p:spPr>
          <a:xfrm>
            <a:off x="4085215" y="3481502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Ribose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A21BF3-2BCE-447E-BFFD-0999113EB04D}"/>
              </a:ext>
            </a:extLst>
          </p:cNvPr>
          <p:cNvSpPr txBox="1"/>
          <p:nvPr/>
        </p:nvSpPr>
        <p:spPr>
          <a:xfrm>
            <a:off x="5445168" y="3496997"/>
            <a:ext cx="2221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Phosphodiester bond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6029D1-8A4D-420E-A04A-5C04A08F21C5}"/>
              </a:ext>
            </a:extLst>
          </p:cNvPr>
          <p:cNvCxnSpPr/>
          <p:nvPr/>
        </p:nvCxnSpPr>
        <p:spPr>
          <a:xfrm flipH="1" flipV="1">
            <a:off x="2885662" y="3272589"/>
            <a:ext cx="328853" cy="280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FF2859-A185-485D-8114-7644F778DECA}"/>
              </a:ext>
            </a:extLst>
          </p:cNvPr>
          <p:cNvCxnSpPr/>
          <p:nvPr/>
        </p:nvCxnSpPr>
        <p:spPr>
          <a:xfrm flipH="1" flipV="1">
            <a:off x="4351127" y="2967789"/>
            <a:ext cx="146220" cy="6898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99AC4F-D17E-4A62-A67D-570FCAB12D5C}"/>
              </a:ext>
            </a:extLst>
          </p:cNvPr>
          <p:cNvCxnSpPr/>
          <p:nvPr/>
        </p:nvCxnSpPr>
        <p:spPr>
          <a:xfrm flipV="1">
            <a:off x="5665952" y="2927684"/>
            <a:ext cx="61080" cy="625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9342477-2A60-411F-8637-F3C845229F7D}"/>
              </a:ext>
            </a:extLst>
          </p:cNvPr>
          <p:cNvSpPr txBox="1"/>
          <p:nvPr/>
        </p:nvSpPr>
        <p:spPr>
          <a:xfrm>
            <a:off x="3142326" y="4466818"/>
            <a:ext cx="3211135" cy="3308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50" dirty="0"/>
              <a:t>U  C  </a:t>
            </a:r>
            <a:r>
              <a:rPr lang="en-GB" sz="1550" dirty="0" err="1"/>
              <a:t>C</a:t>
            </a:r>
            <a:r>
              <a:rPr lang="en-GB" sz="1550" dirty="0"/>
              <a:t>  U  A  G  U  C  G  </a:t>
            </a:r>
            <a:r>
              <a:rPr lang="en-GB" sz="1550" dirty="0" err="1"/>
              <a:t>G</a:t>
            </a:r>
            <a:r>
              <a:rPr lang="en-GB" sz="1550" dirty="0"/>
              <a:t>  A  </a:t>
            </a:r>
            <a:r>
              <a:rPr lang="en-GB" sz="1550" dirty="0" err="1"/>
              <a:t>A</a:t>
            </a:r>
            <a:r>
              <a:rPr lang="en-GB" sz="1550" dirty="0"/>
              <a:t>  C  G  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214625-1407-4251-AE15-78E9074A9D38}"/>
              </a:ext>
            </a:extLst>
          </p:cNvPr>
          <p:cNvSpPr txBox="1"/>
          <p:nvPr/>
        </p:nvSpPr>
        <p:spPr>
          <a:xfrm>
            <a:off x="8068042" y="3779009"/>
            <a:ext cx="3484000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Exam tip.</a:t>
            </a:r>
          </a:p>
          <a:p>
            <a:r>
              <a:rPr lang="en-GB" b="1" dirty="0"/>
              <a:t>When having to do a sequence like this it is always easier to split the sequence into 3 bases at a time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A55439-E1FE-44DC-8346-2202F736E7EB}"/>
              </a:ext>
            </a:extLst>
          </p:cNvPr>
          <p:cNvCxnSpPr>
            <a:stCxn id="17" idx="1"/>
            <a:endCxn id="16" idx="3"/>
          </p:cNvCxnSpPr>
          <p:nvPr/>
        </p:nvCxnSpPr>
        <p:spPr>
          <a:xfrm flipH="1">
            <a:off x="6353461" y="4379174"/>
            <a:ext cx="1714581" cy="253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828D9D4-D920-41D3-AF30-937824447224}"/>
              </a:ext>
            </a:extLst>
          </p:cNvPr>
          <p:cNvSpPr txBox="1"/>
          <p:nvPr/>
        </p:nvSpPr>
        <p:spPr>
          <a:xfrm>
            <a:off x="173599" y="5398168"/>
            <a:ext cx="11844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mRNA is single stranded so doesn’t have H bonds between complementary base pairs</a:t>
            </a:r>
          </a:p>
          <a:p>
            <a:r>
              <a:rPr lang="en-GB" b="1" dirty="0">
                <a:solidFill>
                  <a:srgbClr val="00B050"/>
                </a:solidFill>
              </a:rPr>
              <a:t>H bonds provide stability </a:t>
            </a:r>
          </a:p>
        </p:txBody>
      </p:sp>
    </p:spTree>
    <p:extLst>
      <p:ext uri="{BB962C8B-B14F-4D97-AF65-F5344CB8AC3E}">
        <p14:creationId xmlns:p14="http://schemas.microsoft.com/office/powerpoint/2010/main" val="107317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8" grpId="0"/>
      <p:bldP spid="9" grpId="0"/>
      <p:bldP spid="16" grpId="0"/>
      <p:bldP spid="17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F762A7-1142-4B4B-A2C3-50F02D0DB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50" y="160804"/>
            <a:ext cx="11110491" cy="35457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98BF78-FB72-4AF0-90D6-82CE129CA9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568" t="9791"/>
          <a:stretch/>
        </p:blipFill>
        <p:spPr>
          <a:xfrm>
            <a:off x="4868779" y="3962400"/>
            <a:ext cx="1873473" cy="25463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B5E9FA-7D66-477E-9297-F383047FD1BA}"/>
              </a:ext>
            </a:extLst>
          </p:cNvPr>
          <p:cNvSpPr/>
          <p:nvPr/>
        </p:nvSpPr>
        <p:spPr>
          <a:xfrm>
            <a:off x="1430797" y="2148973"/>
            <a:ext cx="6096000" cy="80021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080135" indent="-720090">
              <a:spcBef>
                <a:spcPts val="1200"/>
              </a:spcBef>
            </a:pP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1.      Triplet / three nucleotide bases on tRNA;</a:t>
            </a:r>
          </a:p>
          <a:p>
            <a:pPr>
              <a:spcBef>
                <a:spcPts val="1200"/>
              </a:spcBef>
            </a:pP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      2.      Complementary to codon on mRNA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15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C0825E-B194-45D1-B30A-8605675A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4" y="79065"/>
            <a:ext cx="8324388" cy="66425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174FD4-9746-497E-A732-6CDF5C4BF077}"/>
              </a:ext>
            </a:extLst>
          </p:cNvPr>
          <p:cNvSpPr txBox="1"/>
          <p:nvPr/>
        </p:nvSpPr>
        <p:spPr>
          <a:xfrm>
            <a:off x="3317120" y="3833881"/>
            <a:ext cx="11907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Anticodon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3D1813-BB12-418B-83B9-8A48ED6566C3}"/>
              </a:ext>
            </a:extLst>
          </p:cNvPr>
          <p:cNvSpPr txBox="1"/>
          <p:nvPr/>
        </p:nvSpPr>
        <p:spPr>
          <a:xfrm>
            <a:off x="2318084" y="785881"/>
            <a:ext cx="13395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Amino-acid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FE790-C506-47A8-983E-D83775C86E86}"/>
              </a:ext>
            </a:extLst>
          </p:cNvPr>
          <p:cNvSpPr txBox="1"/>
          <p:nvPr/>
        </p:nvSpPr>
        <p:spPr>
          <a:xfrm>
            <a:off x="5101389" y="2093313"/>
            <a:ext cx="13395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H Bonding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D5D780-DFB1-4004-B3F8-120D3160D190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4507832" y="2269958"/>
            <a:ext cx="593557" cy="8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AFD1C19-9E1C-48FE-9F54-68F2CD811433}"/>
              </a:ext>
            </a:extLst>
          </p:cNvPr>
          <p:cNvSpPr txBox="1"/>
          <p:nvPr/>
        </p:nvSpPr>
        <p:spPr>
          <a:xfrm>
            <a:off x="205683" y="4668071"/>
            <a:ext cx="33797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Single stranded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DFB80B-B8D3-4DB9-A7FA-106FE7F1F700}"/>
              </a:ext>
            </a:extLst>
          </p:cNvPr>
          <p:cNvSpPr txBox="1"/>
          <p:nvPr/>
        </p:nvSpPr>
        <p:spPr>
          <a:xfrm>
            <a:off x="4681430" y="5141313"/>
            <a:ext cx="33797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ACC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07A5C-1F57-4E8A-9715-74A8BBD9DED3}"/>
              </a:ext>
            </a:extLst>
          </p:cNvPr>
          <p:cNvSpPr txBox="1"/>
          <p:nvPr/>
        </p:nvSpPr>
        <p:spPr>
          <a:xfrm>
            <a:off x="5002273" y="5610271"/>
            <a:ext cx="337972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TGG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185BA5-2EC6-4F36-B1A8-C14BD65FAD98}"/>
              </a:ext>
            </a:extLst>
          </p:cNvPr>
          <p:cNvSpPr txBox="1"/>
          <p:nvPr/>
        </p:nvSpPr>
        <p:spPr>
          <a:xfrm>
            <a:off x="6096000" y="5942145"/>
            <a:ext cx="510941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More stable </a:t>
            </a:r>
          </a:p>
          <a:p>
            <a:r>
              <a:rPr lang="en-GB" b="1" dirty="0">
                <a:solidFill>
                  <a:srgbClr val="0070C0"/>
                </a:solidFill>
              </a:rPr>
              <a:t>Folded into clover shape so had H bonds. </a:t>
            </a:r>
          </a:p>
          <a:p>
            <a:r>
              <a:rPr lang="en-GB" b="1" dirty="0">
                <a:solidFill>
                  <a:srgbClr val="0070C0"/>
                </a:solidFill>
              </a:rPr>
              <a:t>H bond provide stability </a:t>
            </a:r>
          </a:p>
        </p:txBody>
      </p:sp>
    </p:spTree>
    <p:extLst>
      <p:ext uri="{BB962C8B-B14F-4D97-AF65-F5344CB8AC3E}">
        <p14:creationId xmlns:p14="http://schemas.microsoft.com/office/powerpoint/2010/main" val="181045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400435-4BB5-472B-8542-1C3783358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73" y="0"/>
            <a:ext cx="11640072" cy="30961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972E10-FDF5-4ACA-BDF1-146FEA15F1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30" r="29289"/>
          <a:stretch/>
        </p:blipFill>
        <p:spPr>
          <a:xfrm>
            <a:off x="4395537" y="3669990"/>
            <a:ext cx="2189748" cy="28226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19CC25-32E4-4E37-9DFE-06664294D879}"/>
              </a:ext>
            </a:extLst>
          </p:cNvPr>
          <p:cNvSpPr txBox="1"/>
          <p:nvPr/>
        </p:nvSpPr>
        <p:spPr>
          <a:xfrm>
            <a:off x="8365958" y="3986463"/>
            <a:ext cx="3617495" cy="267765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Complete the maths activity on page 11. </a:t>
            </a:r>
          </a:p>
          <a:p>
            <a:pPr algn="ctr"/>
            <a:r>
              <a:rPr lang="en-GB" sz="2400" b="1" dirty="0"/>
              <a:t>Fill in your own description of how you answered the maths questions to help you remember the technique for your exams. </a:t>
            </a:r>
          </a:p>
        </p:txBody>
      </p:sp>
    </p:spTree>
    <p:extLst>
      <p:ext uri="{BB962C8B-B14F-4D97-AF65-F5344CB8AC3E}">
        <p14:creationId xmlns:p14="http://schemas.microsoft.com/office/powerpoint/2010/main" val="60617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82EF2A-EC38-4B6C-9157-1F17963FD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8" y="84031"/>
            <a:ext cx="10406168" cy="6555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7537D-E693-42F2-AF23-001734016FA5}"/>
              </a:ext>
            </a:extLst>
          </p:cNvPr>
          <p:cNvSpPr txBox="1"/>
          <p:nvPr/>
        </p:nvSpPr>
        <p:spPr>
          <a:xfrm>
            <a:off x="7042484" y="1716505"/>
            <a:ext cx="3368842" cy="21268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363 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3 bases in a codon- 363/3= 121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121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121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121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E4077-1C1D-4513-A900-0CBB0FCC9F77}"/>
              </a:ext>
            </a:extLst>
          </p:cNvPr>
          <p:cNvSpPr txBox="1"/>
          <p:nvPr/>
        </p:nvSpPr>
        <p:spPr>
          <a:xfrm>
            <a:off x="890337" y="4451684"/>
            <a:ext cx="936858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Secondary: Folded, A-Helix, B-pleated sheet, held by H bonds </a:t>
            </a:r>
          </a:p>
          <a:p>
            <a:r>
              <a:rPr lang="en-GB" dirty="0">
                <a:solidFill>
                  <a:srgbClr val="7030A0"/>
                </a:solidFill>
              </a:rPr>
              <a:t>Tertiary: Specific 3D shape, held by H, ionic and disulphide bonds between R groups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05552C-9D31-4EFE-AD86-B273C14EDF44}"/>
              </a:ext>
            </a:extLst>
          </p:cNvPr>
          <p:cNvSpPr txBox="1"/>
          <p:nvPr/>
        </p:nvSpPr>
        <p:spPr>
          <a:xfrm>
            <a:off x="1884947" y="5684034"/>
            <a:ext cx="4277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30%				20%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8B0D34-371C-4959-A414-9C26E24FB245}"/>
              </a:ext>
            </a:extLst>
          </p:cNvPr>
          <p:cNvSpPr txBox="1"/>
          <p:nvPr/>
        </p:nvSpPr>
        <p:spPr>
          <a:xfrm>
            <a:off x="7611979" y="6127638"/>
            <a:ext cx="3533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Cytosine = 20%</a:t>
            </a:r>
          </a:p>
          <a:p>
            <a:r>
              <a:rPr lang="en-GB" dirty="0">
                <a:solidFill>
                  <a:srgbClr val="7030A0"/>
                </a:solidFill>
              </a:rPr>
              <a:t>DNA = 363 bases = 72.6 nucleotides</a:t>
            </a:r>
          </a:p>
        </p:txBody>
      </p:sp>
    </p:spTree>
    <p:extLst>
      <p:ext uri="{BB962C8B-B14F-4D97-AF65-F5344CB8AC3E}">
        <p14:creationId xmlns:p14="http://schemas.microsoft.com/office/powerpoint/2010/main" val="9635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D83800E-2BFC-498A-AE74-3F2DE8114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56">
            <a:extLst>
              <a:ext uri="{FF2B5EF4-FFF2-40B4-BE49-F238E27FC236}">
                <a16:creationId xmlns:a16="http://schemas.microsoft.com/office/drawing/2014/main" id="{72EE0519-721A-4DDE-8AA0-56F534946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7512" cy="66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64C9FE4-283C-4A6C-AAE0-C0447B7C7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340" y="2"/>
            <a:ext cx="5897320" cy="66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Comparison of DNA and RNA 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520B74A-9B81-4C84-A671-8F26F629A2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515096"/>
              </p:ext>
            </p:extLst>
          </p:nvPr>
        </p:nvGraphicFramePr>
        <p:xfrm>
          <a:off x="-400813" y="877570"/>
          <a:ext cx="7860161" cy="561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ocument" r:id="rId4" imgW="6629729" imgH="4735781" progId="Word.Document.12">
                  <p:embed/>
                </p:oleObj>
              </mc:Choice>
              <mc:Fallback>
                <p:oleObj name="Document" r:id="rId4" imgW="6629729" imgH="47357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400813" y="877570"/>
                        <a:ext cx="7860161" cy="5614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F6E533E-73FC-42F3-B259-B26DDBC32C1C}"/>
              </a:ext>
            </a:extLst>
          </p:cNvPr>
          <p:cNvSpPr txBox="1"/>
          <p:nvPr/>
        </p:nvSpPr>
        <p:spPr>
          <a:xfrm>
            <a:off x="7459348" y="877570"/>
            <a:ext cx="42245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Using pages 2-11 complete the comparison table on page 12.</a:t>
            </a:r>
          </a:p>
          <a:p>
            <a:endParaRPr lang="en-GB" sz="2400" b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7030A0"/>
                </a:solidFill>
              </a:rPr>
              <a:t>Draw your own comparison table for RNA on page 12. </a:t>
            </a:r>
          </a:p>
          <a:p>
            <a:endParaRPr lang="en-GB" sz="2400" b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7030A0"/>
                </a:solidFill>
              </a:rPr>
              <a:t>If you are struggling there are some prompts on the next slide. </a:t>
            </a:r>
          </a:p>
          <a:p>
            <a:endParaRPr lang="en-GB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8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D83800E-2BFC-498A-AE74-3F2DE8114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56">
            <a:extLst>
              <a:ext uri="{FF2B5EF4-FFF2-40B4-BE49-F238E27FC236}">
                <a16:creationId xmlns:a16="http://schemas.microsoft.com/office/drawing/2014/main" id="{72EE0519-721A-4DDE-8AA0-56F534946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7512" cy="66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64C9FE4-283C-4A6C-AAE0-C0447B7C7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340" y="2"/>
            <a:ext cx="5897320" cy="66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Comparison of DNA and RNA 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ED401C-99C4-45E6-AAA7-2CB3C24B8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15503"/>
              </p:ext>
            </p:extLst>
          </p:nvPr>
        </p:nvGraphicFramePr>
        <p:xfrm>
          <a:off x="176276" y="667514"/>
          <a:ext cx="11839448" cy="65629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9862">
                  <a:extLst>
                    <a:ext uri="{9D8B030D-6E8A-4147-A177-3AD203B41FA5}">
                      <a16:colId xmlns:a16="http://schemas.microsoft.com/office/drawing/2014/main" val="3135576822"/>
                    </a:ext>
                  </a:extLst>
                </a:gridCol>
                <a:gridCol w="2959862">
                  <a:extLst>
                    <a:ext uri="{9D8B030D-6E8A-4147-A177-3AD203B41FA5}">
                      <a16:colId xmlns:a16="http://schemas.microsoft.com/office/drawing/2014/main" val="1262702036"/>
                    </a:ext>
                  </a:extLst>
                </a:gridCol>
                <a:gridCol w="2959862">
                  <a:extLst>
                    <a:ext uri="{9D8B030D-6E8A-4147-A177-3AD203B41FA5}">
                      <a16:colId xmlns:a16="http://schemas.microsoft.com/office/drawing/2014/main" val="2104520778"/>
                    </a:ext>
                  </a:extLst>
                </a:gridCol>
                <a:gridCol w="2959862">
                  <a:extLst>
                    <a:ext uri="{9D8B030D-6E8A-4147-A177-3AD203B41FA5}">
                      <a16:colId xmlns:a16="http://schemas.microsoft.com/office/drawing/2014/main" val="3593552040"/>
                    </a:ext>
                  </a:extLst>
                </a:gridCol>
              </a:tblGrid>
              <a:tr h="82036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rRNA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477073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Messenger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Transfer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Ribosomal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16107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H bonds?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70080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Shape?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Linear/straight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Cloverleaf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34801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Name for 3 bases?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Anticodon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687983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Length?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Longest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Shortest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Shorter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940780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Amino-acid binding site?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31109"/>
                  </a:ext>
                </a:extLst>
              </a:tr>
              <a:tr h="820364">
                <a:tc>
                  <a:txBody>
                    <a:bodyPr/>
                    <a:lstStyle/>
                    <a:p>
                      <a:r>
                        <a:rPr lang="en-GB" dirty="0"/>
                        <a:t>No. of different 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Many for every different gene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64 for each anticodon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4265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E90074B-F642-47EF-B277-4D10CEFE8EDB}"/>
              </a:ext>
            </a:extLst>
          </p:cNvPr>
          <p:cNvSpPr/>
          <p:nvPr/>
        </p:nvSpPr>
        <p:spPr>
          <a:xfrm>
            <a:off x="3147340" y="1517904"/>
            <a:ext cx="8785580" cy="5340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40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66DEEE-3C3B-40F0-8E5F-4C5E59756745}"/>
              </a:ext>
            </a:extLst>
          </p:cNvPr>
          <p:cNvSpPr txBox="1"/>
          <p:nvPr/>
        </p:nvSpPr>
        <p:spPr>
          <a:xfrm>
            <a:off x="56147" y="3312696"/>
            <a:ext cx="11694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</a:rPr>
              <a:t>Complete Exam questions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D39CD-4325-4DE1-879A-3314F24DA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40" y="0"/>
            <a:ext cx="11796782" cy="18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21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97068E-37F6-40E8-810B-6F47C21D0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3388" y="0"/>
            <a:ext cx="9302084" cy="64922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0A4F95-5760-46ED-B0AD-D13E578F6CC1}"/>
              </a:ext>
            </a:extLst>
          </p:cNvPr>
          <p:cNvSpPr/>
          <p:nvPr/>
        </p:nvSpPr>
        <p:spPr>
          <a:xfrm>
            <a:off x="5617464" y="2145819"/>
            <a:ext cx="6096000" cy="27776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(a)     (</a:t>
            </a:r>
            <a:r>
              <a:rPr lang="en-GB" sz="1600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)      </a:t>
            </a:r>
            <a:r>
              <a:rPr lang="en-GB" sz="1600" u="sng" dirty="0">
                <a:solidFill>
                  <a:srgbClr val="7030A0"/>
                </a:solidFill>
                <a:latin typeface="Arial" panose="020B0604020202020204" pitchFamily="34" charset="0"/>
              </a:rPr>
              <a:t>Deoxyribose</a:t>
            </a: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pentose / 5C sugar = neutral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(ii)     Phosphate / Phosphoric acid;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phosphorus / P = neutral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(b)     Hydrogen (bonds);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(c)     381 / 384 / 387;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133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BA85A7-DF9D-42ED-A9C5-175F5C6BB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1091" y="0"/>
            <a:ext cx="9108030" cy="62087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8EED29-3E3B-49A0-A3C5-D1BC8FB5CB20}"/>
              </a:ext>
            </a:extLst>
          </p:cNvPr>
          <p:cNvSpPr/>
          <p:nvPr/>
        </p:nvSpPr>
        <p:spPr>
          <a:xfrm>
            <a:off x="944880" y="5383137"/>
            <a:ext cx="78607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nl-NL" dirty="0">
                <a:solidFill>
                  <a:srgbClr val="7030A0"/>
                </a:solidFill>
                <a:latin typeface="Arial" panose="020B0604020202020204" pitchFamily="34" charset="0"/>
              </a:rPr>
              <a:t>	Met 	    Met 	      Arg 	          Arg 	Arg 	Asn;</a:t>
            </a:r>
          </a:p>
          <a:p>
            <a:pPr algn="r">
              <a:spcAft>
                <a:spcPts val="0"/>
              </a:spcAft>
            </a:pPr>
            <a:r>
              <a:rPr lang="nl-NL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349D6-5F53-4DE8-8142-643ED3C4C46A}"/>
              </a:ext>
            </a:extLst>
          </p:cNvPr>
          <p:cNvSpPr txBox="1"/>
          <p:nvPr/>
        </p:nvSpPr>
        <p:spPr>
          <a:xfrm>
            <a:off x="7077456" y="2291894"/>
            <a:ext cx="4773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Split the DNA sequence into triplet</a:t>
            </a:r>
          </a:p>
          <a:p>
            <a:pPr marL="342900" indent="-342900"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First one is </a:t>
            </a:r>
            <a:r>
              <a:rPr lang="en-GB" b="1" dirty="0" err="1">
                <a:solidFill>
                  <a:srgbClr val="7030A0"/>
                </a:solidFill>
              </a:rPr>
              <a:t>Gln</a:t>
            </a:r>
            <a:r>
              <a:rPr lang="en-GB" b="1" dirty="0">
                <a:solidFill>
                  <a:srgbClr val="7030A0"/>
                </a:solidFill>
              </a:rPr>
              <a:t> </a:t>
            </a:r>
          </a:p>
          <a:p>
            <a:pPr marL="342900" indent="-342900"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Look at the rest of the triplet, what do you notice? </a:t>
            </a:r>
          </a:p>
          <a:p>
            <a:pPr marL="342900" indent="-342900">
              <a:buAutoNum type="arabicPeriod"/>
            </a:pPr>
            <a:r>
              <a:rPr lang="en-GB" b="1" dirty="0">
                <a:solidFill>
                  <a:srgbClr val="7030A0"/>
                </a:solidFill>
              </a:rPr>
              <a:t>Compare to how many of each amino-acid is present. 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B42D4B-1618-4E43-80B1-2A348E1FEBA6}"/>
              </a:ext>
            </a:extLst>
          </p:cNvPr>
          <p:cNvCxnSpPr/>
          <p:nvPr/>
        </p:nvCxnSpPr>
        <p:spPr>
          <a:xfrm>
            <a:off x="2157984" y="758952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B922BE-5090-49FE-B907-550F3C81BBBF}"/>
              </a:ext>
            </a:extLst>
          </p:cNvPr>
          <p:cNvCxnSpPr/>
          <p:nvPr/>
        </p:nvCxnSpPr>
        <p:spPr>
          <a:xfrm>
            <a:off x="2767584" y="758952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555247-6C4F-4ED2-B337-F8460375E50D}"/>
              </a:ext>
            </a:extLst>
          </p:cNvPr>
          <p:cNvCxnSpPr/>
          <p:nvPr/>
        </p:nvCxnSpPr>
        <p:spPr>
          <a:xfrm>
            <a:off x="3352800" y="758952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46BE75-1158-4D00-87B6-D7E9F68A160F}"/>
              </a:ext>
            </a:extLst>
          </p:cNvPr>
          <p:cNvCxnSpPr/>
          <p:nvPr/>
        </p:nvCxnSpPr>
        <p:spPr>
          <a:xfrm>
            <a:off x="3901440" y="758952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BF9C45-B884-44B4-B69D-16E0E0F790E8}"/>
              </a:ext>
            </a:extLst>
          </p:cNvPr>
          <p:cNvCxnSpPr/>
          <p:nvPr/>
        </p:nvCxnSpPr>
        <p:spPr>
          <a:xfrm>
            <a:off x="4450080" y="758952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BAE8A1-0CDF-48D9-8DE2-7ADC58966B5D}"/>
              </a:ext>
            </a:extLst>
          </p:cNvPr>
          <p:cNvCxnSpPr/>
          <p:nvPr/>
        </p:nvCxnSpPr>
        <p:spPr>
          <a:xfrm>
            <a:off x="5026152" y="758952"/>
            <a:ext cx="0" cy="548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97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E6C4FC-5B17-4E26-99FB-873E6CB27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411" y="184483"/>
            <a:ext cx="8669312" cy="61200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2707373-879E-4F00-88D1-E0DBA8D84D98}"/>
              </a:ext>
            </a:extLst>
          </p:cNvPr>
          <p:cNvSpPr/>
          <p:nvPr/>
        </p:nvSpPr>
        <p:spPr>
          <a:xfrm>
            <a:off x="713872" y="766118"/>
            <a:ext cx="10194759" cy="200824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(e)     Change in (sequence of) amino acids / primary structure;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Change in hydrogen / ionic / 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disulfide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 bonds leads to change in tertiary structure / active site (of enzyme);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Substrate cannot bind / no enzyme-substrate complexes form;</a:t>
            </a:r>
          </a:p>
          <a:p>
            <a:pPr marL="1440180" marR="1080135">
              <a:spcBef>
                <a:spcPts val="300"/>
              </a:spcBef>
            </a:pPr>
            <a:r>
              <a:rPr lang="en-GB" b="1" i="1" dirty="0">
                <a:solidFill>
                  <a:srgbClr val="7030A0"/>
                </a:solidFill>
                <a:latin typeface="Arial" panose="020B0604020202020204" pitchFamily="34" charset="0"/>
              </a:rPr>
              <a:t>Q </a:t>
            </a: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Reject = different amino acids are formed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63473C-BEBD-46F1-B8F1-586E50B48BD5}"/>
              </a:ext>
            </a:extLst>
          </p:cNvPr>
          <p:cNvSpPr/>
          <p:nvPr/>
        </p:nvSpPr>
        <p:spPr>
          <a:xfrm>
            <a:off x="4211052" y="3193974"/>
            <a:ext cx="6096000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(a)     (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)      ATA;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 AUA;</a:t>
            </a:r>
          </a:p>
          <a:p>
            <a:pPr algn="r">
              <a:spcAft>
                <a:spcPts val="0"/>
              </a:spcAft>
            </a:pP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(b)     tRNA ‘clover leaf’ shape, mRNA linear/straight; (allow reference to loop / folded structure)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tRNA standard length, mRNA length depends on gene;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tRNA has an amino acid binding site, mRNA doesn’t;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tRNA has anticodon available / three exposed bases, mRNA has codon;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tRNA has hydrogen bonds (between base pairs), mRNA doesn’t;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2 max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3589F-E538-4E3C-9749-5C8349D6C839}"/>
              </a:ext>
            </a:extLst>
          </p:cNvPr>
          <p:cNvSpPr txBox="1"/>
          <p:nvPr/>
        </p:nvSpPr>
        <p:spPr>
          <a:xfrm>
            <a:off x="336884" y="5056022"/>
            <a:ext cx="368968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Exam tip: Both tRNA and mRNA are mentioned in the question so you should mention both in your answer</a:t>
            </a:r>
          </a:p>
          <a:p>
            <a:pPr algn="ctr"/>
            <a:r>
              <a:rPr lang="en-GB" b="1" dirty="0"/>
              <a:t>Should be in a table.</a:t>
            </a:r>
          </a:p>
        </p:txBody>
      </p:sp>
    </p:spTree>
    <p:extLst>
      <p:ext uri="{BB962C8B-B14F-4D97-AF65-F5344CB8AC3E}">
        <p14:creationId xmlns:p14="http://schemas.microsoft.com/office/powerpoint/2010/main" val="14399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45173F-1CF3-4F71-A269-66AF3D628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7452" y="-77605"/>
            <a:ext cx="8712214" cy="59329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EBDE02-5596-4FAC-B177-7F6A061F9544}"/>
              </a:ext>
            </a:extLst>
          </p:cNvPr>
          <p:cNvSpPr/>
          <p:nvPr/>
        </p:nvSpPr>
        <p:spPr>
          <a:xfrm>
            <a:off x="5029197" y="842210"/>
            <a:ext cx="7058527" cy="264687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 </a:t>
            </a: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D  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phosphate;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E  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pentose sugar/deoxyribose;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b="1" dirty="0">
                <a:solidFill>
                  <a:srgbClr val="7030A0"/>
                </a:solidFill>
                <a:latin typeface="Arial" panose="020B0604020202020204" pitchFamily="34" charset="0"/>
              </a:rPr>
              <a:t>F  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(nitrogenous) base/ organic base/ thymine/adenine/ cytosine/guanine;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In </a:t>
            </a:r>
            <a:r>
              <a:rPr lang="en-GB" b="1" i="1" dirty="0">
                <a:solidFill>
                  <a:srgbClr val="7030A0"/>
                </a:solidFill>
                <a:latin typeface="Arial" panose="020B0604020202020204" pitchFamily="34" charset="0"/>
              </a:rPr>
              <a:t>D </a:t>
            </a: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reject phosphorous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In </a:t>
            </a:r>
            <a:r>
              <a:rPr lang="en-GB" b="1" i="1" dirty="0">
                <a:solidFill>
                  <a:srgbClr val="7030A0"/>
                </a:solidFill>
                <a:latin typeface="Arial" panose="020B0604020202020204" pitchFamily="34" charset="0"/>
              </a:rPr>
              <a:t>E</a:t>
            </a:r>
            <a:endParaRPr lang="en-GB" i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5-carbon sugar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Reject sugar alone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3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2E5D16C-FA03-4EF3-84B8-D33ABF808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715011"/>
              </p:ext>
            </p:extLst>
          </p:nvPr>
        </p:nvGraphicFramePr>
        <p:xfrm>
          <a:off x="666281" y="4087519"/>
          <a:ext cx="7058525" cy="1672718"/>
        </p:xfrm>
        <a:graphic>
          <a:graphicData uri="http://schemas.openxmlformats.org/drawingml/2006/table">
            <a:tbl>
              <a:tblPr/>
              <a:tblGrid>
                <a:gridCol w="785510">
                  <a:extLst>
                    <a:ext uri="{9D8B030D-6E8A-4147-A177-3AD203B41FA5}">
                      <a16:colId xmlns:a16="http://schemas.microsoft.com/office/drawing/2014/main" val="4197146616"/>
                    </a:ext>
                  </a:extLst>
                </a:gridCol>
                <a:gridCol w="2940130">
                  <a:extLst>
                    <a:ext uri="{9D8B030D-6E8A-4147-A177-3AD203B41FA5}">
                      <a16:colId xmlns:a16="http://schemas.microsoft.com/office/drawing/2014/main" val="3281057354"/>
                    </a:ext>
                  </a:extLst>
                </a:gridCol>
                <a:gridCol w="3332885">
                  <a:extLst>
                    <a:ext uri="{9D8B030D-6E8A-4147-A177-3AD203B41FA5}">
                      <a16:colId xmlns:a16="http://schemas.microsoft.com/office/drawing/2014/main" val="3348495515"/>
                    </a:ext>
                  </a:extLst>
                </a:gridCol>
              </a:tblGrid>
              <a:tr h="235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</a:rPr>
                        <a:t>DNA</a:t>
                      </a:r>
                      <a:endParaRPr lang="en-GB" sz="16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Arial" panose="020B0604020202020204" pitchFamily="34" charset="0"/>
                        </a:rPr>
                        <a:t>RNA</a:t>
                      </a:r>
                      <a:endParaRPr lang="en-GB" sz="160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310235"/>
                  </a:ext>
                </a:extLst>
              </a:tr>
              <a:tr h="470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double-stranded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single-stranded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242531"/>
                  </a:ext>
                </a:extLst>
              </a:tr>
              <a:tr h="235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deoxyribose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ribose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5946"/>
                  </a:ext>
                </a:extLst>
              </a:tr>
              <a:tr h="235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Thymine/T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Uracil/U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959311"/>
                  </a:ext>
                </a:extLst>
              </a:tr>
              <a:tr h="470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very large/long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9695" algn="l"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very small/short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627401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0FEBAA45-4AA4-4DEA-A652-AFC4197F4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168" y="5734616"/>
            <a:ext cx="5750561" cy="1123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(b)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Accept double helix for DNA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Accept longer and shorter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Need comparison but could be in one box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List rule applies.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60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246103-246C-4EF2-8ACF-0EBE249C3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1" y="97973"/>
            <a:ext cx="11668774" cy="22682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80ACF4-2AFF-427C-84C7-765717EF3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1" y="3041819"/>
            <a:ext cx="6364733" cy="24686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339D1F-DE25-41BE-858F-34C4B5AF16BF}"/>
              </a:ext>
            </a:extLst>
          </p:cNvPr>
          <p:cNvSpPr txBox="1"/>
          <p:nvPr/>
        </p:nvSpPr>
        <p:spPr>
          <a:xfrm>
            <a:off x="6793831" y="3429000"/>
            <a:ext cx="5082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ATP is a type of nucleotide and provides energy for the cell. </a:t>
            </a:r>
          </a:p>
          <a:p>
            <a:r>
              <a:rPr lang="en-GB" dirty="0"/>
              <a:t>Without ATP the cell wont have the energy to carry out any functions. </a:t>
            </a:r>
          </a:p>
        </p:txBody>
      </p:sp>
    </p:spTree>
    <p:extLst>
      <p:ext uri="{BB962C8B-B14F-4D97-AF65-F5344CB8AC3E}">
        <p14:creationId xmlns:p14="http://schemas.microsoft.com/office/powerpoint/2010/main" val="4231716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4E9828-7E4B-4703-9D91-7A68BA08A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31" y="134459"/>
            <a:ext cx="7582757" cy="66930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63EF42-8671-48F9-97D8-14E65FB1C14F}"/>
              </a:ext>
            </a:extLst>
          </p:cNvPr>
          <p:cNvSpPr txBox="1"/>
          <p:nvPr/>
        </p:nvSpPr>
        <p:spPr>
          <a:xfrm>
            <a:off x="1620253" y="745958"/>
            <a:ext cx="570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Addition of a phosphate group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A6767A-D967-47D0-82F1-95AF6244940F}"/>
              </a:ext>
            </a:extLst>
          </p:cNvPr>
          <p:cNvSpPr txBox="1"/>
          <p:nvPr/>
        </p:nvSpPr>
        <p:spPr>
          <a:xfrm>
            <a:off x="954506" y="2285999"/>
            <a:ext cx="15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Adenine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B9B814-2FF2-47BD-8878-507551014D8B}"/>
              </a:ext>
            </a:extLst>
          </p:cNvPr>
          <p:cNvSpPr txBox="1"/>
          <p:nvPr/>
        </p:nvSpPr>
        <p:spPr>
          <a:xfrm>
            <a:off x="2005264" y="3016690"/>
            <a:ext cx="1556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Ribose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F6E5E2-67A4-4210-9C0D-8C197354A598}"/>
              </a:ext>
            </a:extLst>
          </p:cNvPr>
          <p:cNvSpPr txBox="1"/>
          <p:nvPr/>
        </p:nvSpPr>
        <p:spPr>
          <a:xfrm>
            <a:off x="4539915" y="2310243"/>
            <a:ext cx="1652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3 x phosphates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935E5B-290E-4FD9-AC9E-53C96B28F5B5}"/>
              </a:ext>
            </a:extLst>
          </p:cNvPr>
          <p:cNvSpPr txBox="1"/>
          <p:nvPr/>
        </p:nvSpPr>
        <p:spPr>
          <a:xfrm>
            <a:off x="1949116" y="4596063"/>
            <a:ext cx="5213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Added		Hydrolysis	ATPase</a:t>
            </a:r>
          </a:p>
          <a:p>
            <a:r>
              <a:rPr lang="en-GB" dirty="0">
                <a:solidFill>
                  <a:srgbClr val="7030A0"/>
                </a:solidFill>
              </a:rPr>
              <a:t>				ATP hydrolase</a:t>
            </a:r>
          </a:p>
          <a:p>
            <a:endParaRPr lang="en-GB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Removed		Condensation	ATP synthase</a:t>
            </a:r>
          </a:p>
        </p:txBody>
      </p:sp>
    </p:spTree>
    <p:extLst>
      <p:ext uri="{BB962C8B-B14F-4D97-AF65-F5344CB8AC3E}">
        <p14:creationId xmlns:p14="http://schemas.microsoft.com/office/powerpoint/2010/main" val="276408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F06AD7-F837-48F7-BCB0-76DAB6D46B3B}"/>
              </a:ext>
            </a:extLst>
          </p:cNvPr>
          <p:cNvSpPr/>
          <p:nvPr/>
        </p:nvSpPr>
        <p:spPr>
          <a:xfrm>
            <a:off x="80210" y="1345385"/>
            <a:ext cx="11975432" cy="4277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Explain why ATP is used as an energy source.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Releases energy in small amounts.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One bond broken to immediately release energy.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Phosphorylates other molecules to lower activation energy.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Can be easily reformed/</a:t>
            </a:r>
            <a:r>
              <a:rPr lang="en-GB" dirty="0" err="1">
                <a:latin typeface="Calibri" panose="020F0502020204030204" pitchFamily="34" charset="0"/>
                <a:ea typeface="Times New Roman" panose="02020603050405020304" pitchFamily="18" charset="0"/>
              </a:rPr>
              <a:t>resynthesised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Soluble but cannot leave the cell.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Complete the revision poster on page 16 in your booklet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Complete </a:t>
            </a:r>
            <a:r>
              <a:rPr lang="en-GB" sz="2400" b="1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Eqs</a:t>
            </a: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on page 17- 18</a:t>
            </a: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Complete comparison table on page 18. </a:t>
            </a:r>
            <a:endParaRPr lang="en-GB" sz="24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7823E2-6E5D-4FC1-B907-3D9E5ADD2F47}"/>
              </a:ext>
            </a:extLst>
          </p:cNvPr>
          <p:cNvSpPr/>
          <p:nvPr/>
        </p:nvSpPr>
        <p:spPr>
          <a:xfrm>
            <a:off x="3408883" y="76018"/>
            <a:ext cx="58104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600" b="1" u="sng" dirty="0">
                <a:latin typeface="Calibri" panose="020F0502020204030204" pitchFamily="34" charset="0"/>
                <a:ea typeface="Times New Roman" panose="02020603050405020304" pitchFamily="18" charset="0"/>
              </a:rPr>
              <a:t>Adenosine Triphosphate- ATP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146" name="Picture 56">
            <a:extLst>
              <a:ext uri="{FF2B5EF4-FFF2-40B4-BE49-F238E27FC236}">
                <a16:creationId xmlns:a16="http://schemas.microsoft.com/office/drawing/2014/main" id="{CA8849C3-346D-452B-81EE-8777EEEC0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539" y="1345385"/>
            <a:ext cx="587208" cy="58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5D811F-1257-430E-9C9C-39E039942D7D}"/>
              </a:ext>
            </a:extLst>
          </p:cNvPr>
          <p:cNvSpPr txBox="1"/>
          <p:nvPr/>
        </p:nvSpPr>
        <p:spPr>
          <a:xfrm>
            <a:off x="7804484" y="2241020"/>
            <a:ext cx="3858127" cy="1077218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Very common EQ in all 3 papers. </a:t>
            </a:r>
          </a:p>
        </p:txBody>
      </p:sp>
    </p:spTree>
    <p:extLst>
      <p:ext uri="{BB962C8B-B14F-4D97-AF65-F5344CB8AC3E}">
        <p14:creationId xmlns:p14="http://schemas.microsoft.com/office/powerpoint/2010/main" val="2593271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0ABDFE-46D7-4C27-85F5-7A4F136AF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15966" y="-1547937"/>
            <a:ext cx="6960069" cy="98819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184F26-F3AD-42EE-9424-C0C10BFCF194}"/>
              </a:ext>
            </a:extLst>
          </p:cNvPr>
          <p:cNvSpPr txBox="1"/>
          <p:nvPr/>
        </p:nvSpPr>
        <p:spPr>
          <a:xfrm>
            <a:off x="2975810" y="1171073"/>
            <a:ext cx="1692443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Condensation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ATP synthase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AE8B5A-8BB4-437D-95FA-5DD4CA3F430C}"/>
              </a:ext>
            </a:extLst>
          </p:cNvPr>
          <p:cNvSpPr txBox="1"/>
          <p:nvPr/>
        </p:nvSpPr>
        <p:spPr>
          <a:xfrm>
            <a:off x="7523749" y="1171073"/>
            <a:ext cx="2350169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Hydrolysis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ATPase/ATP hydrolase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D59134-20D1-46E4-8CEC-036415DFA9A5}"/>
              </a:ext>
            </a:extLst>
          </p:cNvPr>
          <p:cNvSpPr txBox="1"/>
          <p:nvPr/>
        </p:nvSpPr>
        <p:spPr>
          <a:xfrm>
            <a:off x="8193506" y="561473"/>
            <a:ext cx="284346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Between last 2 phosphates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68E76D-E4FF-47E3-915C-0AD9D57B0082}"/>
              </a:ext>
            </a:extLst>
          </p:cNvPr>
          <p:cNvSpPr txBox="1"/>
          <p:nvPr/>
        </p:nvSpPr>
        <p:spPr>
          <a:xfrm>
            <a:off x="8333873" y="2284419"/>
            <a:ext cx="2205790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Organic phosphate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60862B-F8CA-42DB-9541-8C101C07F16C}"/>
              </a:ext>
            </a:extLst>
          </p:cNvPr>
          <p:cNvSpPr txBox="1"/>
          <p:nvPr/>
        </p:nvSpPr>
        <p:spPr>
          <a:xfrm>
            <a:off x="8333872" y="3309517"/>
            <a:ext cx="3858127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Active transport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Protein/lipid/carbohydrate synthesis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Enzyme reactions 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Movement of vesicles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D79A8-52F9-4E47-A8E1-080542D67A2A}"/>
              </a:ext>
            </a:extLst>
          </p:cNvPr>
          <p:cNvSpPr txBox="1"/>
          <p:nvPr/>
        </p:nvSpPr>
        <p:spPr>
          <a:xfrm>
            <a:off x="5927557" y="4876799"/>
            <a:ext cx="2045369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Mitochondria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Aerobic respiration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5DE8CF-F333-403A-A63A-BFF0655A36B5}"/>
              </a:ext>
            </a:extLst>
          </p:cNvPr>
          <p:cNvSpPr txBox="1"/>
          <p:nvPr/>
        </p:nvSpPr>
        <p:spPr>
          <a:xfrm>
            <a:off x="3192378" y="5275903"/>
            <a:ext cx="1692443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Lowers activation energy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DFD9A7-9185-41CE-A55D-C261BB4C107E}"/>
              </a:ext>
            </a:extLst>
          </p:cNvPr>
          <p:cNvSpPr txBox="1"/>
          <p:nvPr/>
        </p:nvSpPr>
        <p:spPr>
          <a:xfrm>
            <a:off x="1499935" y="3926190"/>
            <a:ext cx="1692443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7030A0"/>
                </a:solidFill>
              </a:rPr>
              <a:t>Energy can’t be “made”</a:t>
            </a:r>
          </a:p>
        </p:txBody>
      </p:sp>
    </p:spTree>
    <p:extLst>
      <p:ext uri="{BB962C8B-B14F-4D97-AF65-F5344CB8AC3E}">
        <p14:creationId xmlns:p14="http://schemas.microsoft.com/office/powerpoint/2010/main" val="2224139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66DEEE-3C3B-40F0-8E5F-4C5E59756745}"/>
              </a:ext>
            </a:extLst>
          </p:cNvPr>
          <p:cNvSpPr txBox="1"/>
          <p:nvPr/>
        </p:nvSpPr>
        <p:spPr>
          <a:xfrm>
            <a:off x="56147" y="3312696"/>
            <a:ext cx="11694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7030A0"/>
                </a:solidFill>
              </a:rPr>
              <a:t>Complete Exam questions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2FE10A-66DA-4023-AF84-093E22307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06" y="81235"/>
            <a:ext cx="11668755" cy="226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86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1FB9C7-018B-4DC3-A613-528F06782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432" y="0"/>
            <a:ext cx="11947345" cy="40666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BA01DC-E6FF-4F8F-8546-C8C5B0FFB665}"/>
              </a:ext>
            </a:extLst>
          </p:cNvPr>
          <p:cNvSpPr/>
          <p:nvPr/>
        </p:nvSpPr>
        <p:spPr>
          <a:xfrm>
            <a:off x="737936" y="908138"/>
            <a:ext cx="10868527" cy="28469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(a)     1.      Releases energy in small / manageable amounts;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1. Accept less than glucose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2.      (Broken down) in a one step / single bond broken immediate energy compound / makes energy available rapidly;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2. Accept easily broken down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3.      Phosphorylates / adds phosphate makes (phosphorylated substances) more reactive / lowers activation energy;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3. Do not accept phosphorus or P on its own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4.      Reformed / made again;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4. Must relate to regeneration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7583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59623A-92DB-472C-B6FA-12B232310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5159" y="-1"/>
            <a:ext cx="11174117" cy="5430253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3563611-A767-4202-8512-BAE210A01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8052" y="1181433"/>
            <a:ext cx="7072495" cy="18235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(a)     1.      From ADP and phosphate;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Accept   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Reject P/Phosphorus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Reject use of water in the reaction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      By ATP synthase;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      During respiration/photosynthesis;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max</a:t>
            </a:r>
            <a:endParaRPr lang="en-US" altLang="en-US" sz="1400" dirty="0">
              <a:solidFill>
                <a:srgbClr val="7030A0"/>
              </a:solidFill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https://ds-question.s3.amazonaws.com/AA_BIOL/MS16S103_files_M/img01.png">
            <a:extLst>
              <a:ext uri="{FF2B5EF4-FFF2-40B4-BE49-F238E27FC236}">
                <a16:creationId xmlns:a16="http://schemas.microsoft.com/office/drawing/2014/main" id="{D07FEF88-36D5-43F8-BF3A-16571563F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997" y="1427748"/>
            <a:ext cx="8382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9570A3-DDB8-4C69-8306-629FDA2CF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526" y="3884530"/>
            <a:ext cx="7716471" cy="10233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(b)     1.      To provide energy for other reactions/named process;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Reject ‘produce’ energy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      To add phosphate to other substances 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make them more reactive/change their shape;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5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0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61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585CE4-4A56-4FB3-B355-6CFF96D60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063"/>
            <a:ext cx="6647158" cy="68029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5B1A4A-66E1-48C3-94CF-5DBC2232C48B}"/>
              </a:ext>
            </a:extLst>
          </p:cNvPr>
          <p:cNvSpPr/>
          <p:nvPr/>
        </p:nvSpPr>
        <p:spPr>
          <a:xfrm>
            <a:off x="4708358" y="3713183"/>
            <a:ext cx="6096000" cy="18543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(c)     (Can see) 3D image;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1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(d)     Crista/cristae;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Ignore matrix</a:t>
            </a:r>
          </a:p>
          <a:p>
            <a:pPr algn="r">
              <a:spcAft>
                <a:spcPts val="0"/>
              </a:spcAft>
            </a:pPr>
            <a:r>
              <a:rPr lang="en-GB" sz="1200" b="1" i="0" dirty="0">
                <a:solidFill>
                  <a:srgbClr val="7030A0"/>
                </a:solidFill>
                <a:effectLst/>
                <a:latin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2996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BC24B4-87D4-43D1-AC66-93FA4B086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44" y="0"/>
            <a:ext cx="11891979" cy="1219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75CD91-B460-4537-A6B4-6F97B14FC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51" y="1493920"/>
            <a:ext cx="6360695" cy="47705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8D01C1-745D-4D63-99B1-37F518A183CC}"/>
              </a:ext>
            </a:extLst>
          </p:cNvPr>
          <p:cNvSpPr txBox="1"/>
          <p:nvPr/>
        </p:nvSpPr>
        <p:spPr>
          <a:xfrm>
            <a:off x="7146758" y="2915343"/>
            <a:ext cx="47645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Use booklet pages 2-18 to complete comparison table on page 18</a:t>
            </a:r>
          </a:p>
        </p:txBody>
      </p:sp>
    </p:spTree>
    <p:extLst>
      <p:ext uri="{BB962C8B-B14F-4D97-AF65-F5344CB8AC3E}">
        <p14:creationId xmlns:p14="http://schemas.microsoft.com/office/powerpoint/2010/main" val="1940734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EAF9B7-2B21-4F7B-9CB6-A28EECE63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430" y="892137"/>
            <a:ext cx="8761853" cy="56940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239CA5-4032-4ABE-AF30-645EDBE9A75F}"/>
              </a:ext>
            </a:extLst>
          </p:cNvPr>
          <p:cNvSpPr/>
          <p:nvPr/>
        </p:nvSpPr>
        <p:spPr>
          <a:xfrm>
            <a:off x="2646947" y="1227221"/>
            <a:ext cx="6938211" cy="50211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47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1365</Words>
  <Application>Microsoft Office PowerPoint</Application>
  <PresentationFormat>Widescreen</PresentationFormat>
  <Paragraphs>211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Times New Roman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28</cp:revision>
  <dcterms:created xsi:type="dcterms:W3CDTF">2020-02-21T11:38:12Z</dcterms:created>
  <dcterms:modified xsi:type="dcterms:W3CDTF">2020-02-21T18:38:13Z</dcterms:modified>
</cp:coreProperties>
</file>