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34872-D4B4-4C95-95DA-99F2ECF1A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550D8-BAA1-4933-95F1-D4305BB33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F4F1A-76BC-4534-B65B-52B5D7CF4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FA82E-2B57-43C4-9920-C6201A4E8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9FBD2-8D25-4458-9ACD-731D84BB5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17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871CC-24F4-4B4E-83D9-67E13730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B6AFE-1666-44D5-B7FB-32C97FFA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1E7E5-4213-4E0D-86A3-001296842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69404-960F-48EE-B1B5-808E13F40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E7699-6DB4-4D2E-8B4B-B033B041D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84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3E24-33FB-4E62-84F8-EAE50905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EF82E-7295-4C15-AB4F-23CBCE4B1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05005-5D41-4AEE-99C3-0881FDE79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4D2F2-EAC6-453B-BFD0-9E7C16FC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4B08A-5A41-4067-BF81-05F8EDFF9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343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AA4E-1AED-4AD9-8E4C-8A6BBFCBF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8272C-0EFE-4F6C-BD58-3A000A116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6A7D72-5F22-4FD5-803A-21481AF5F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A12027-2BB4-44B2-B5C2-5A4179B84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FD9AB-74A5-4152-B018-0BC91C68B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ACC7B-8591-4A50-8CA5-035DC5988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90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5C1-AA9C-426F-B581-819B3892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AD525-3ACE-4B1F-BBE9-66C57F6AA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0D8C0A-A4CA-422E-B785-968872A7A5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2822AF-3BD2-490F-969A-285D9BCB65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3A890A-9A9B-41D6-AA50-2D9427134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A56615-A4D4-4C12-97F8-0C1D8F72B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D880FE-4165-449F-8A9C-E93BDBE7C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40C189-470E-4FD1-B860-389FF8A9F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769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A46FF-B3D7-48F4-B7A9-7B320FA2B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9ECF0C-7799-4443-AF51-72D021795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793B4-1D50-4AA5-A9D9-26F134E8B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60A130-C6A6-4A9D-AE7A-06C5ADB9A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21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D90D27-934C-4D8C-B92A-52A50603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0B191D-1A7F-4E3E-B82B-D087ECAEF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712EC-8E0F-4F45-AB42-B774EDA63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0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DB1E1-A997-423E-92B7-730FF4A24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41D35-F442-4BD8-90A7-79E6C784C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DFC1D-AA27-4923-B060-9BBF5526A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D1FCA-6B8F-450F-8B9F-873FE824C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92F15-2AC1-420F-85A8-793D533FD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D187B-B4EB-4D0B-9D2B-13DAF0C0E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101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2BEA-44CE-441A-A7A2-902B0C535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4A321-E63E-4EE2-8425-6D6815AF5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54735-6BAE-4EE5-99B0-0F62E3F57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E7EB3-9278-4D0E-8FFF-99ADD2AF9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4D6C2-9E9A-48DA-B3F0-4242CF63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9912D-6203-4907-818F-8369E16B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29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A0764-1D90-4CCC-849D-035011F6D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EFC48B-BDC4-4775-BECA-36528E95D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A957A-4BB9-4C18-B394-1BF1FE0BA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4C5DF-DAF3-42BF-80D2-6E0872C1A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A482B-147C-4E64-813E-F89799660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42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56A8A2-87C1-4FD9-B58C-6CF1062C08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26508-3AB1-4635-B441-E57896415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EF358-217E-4401-8014-6AAF2D57A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2B995-4837-46D1-BC9D-809A7021B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F45FE-10C1-4094-B044-213A6D86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112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CA1C77-4AAC-4F72-9C90-338000494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C08C9-1D02-4310-95D4-FEA2D5255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62453-D2DF-402F-B5CC-6EF7146EC3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DC64F-08D2-4896-A266-8A74973CAEBC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431A9-4FDF-4B80-BAF5-A0C187133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0FC7A-A878-45D3-9331-D728B3A83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93C30-ECFD-4644-AD84-76B189B0B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904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PIF5ld6V6Q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bee6PWUgPo8" TargetMode="External"/><Relationship Id="rId4" Type="http://schemas.openxmlformats.org/officeDocument/2006/relationships/hyperlink" Target="https://www.youtube.com/watch?v=TNKWgcFPHqw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sumanasinc.com/webcontent/animations/content/meselson.html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757C50-6605-4DAA-9B8A-ED448E569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85" y="199138"/>
            <a:ext cx="11736779" cy="22392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94959F3-FF9C-4462-ACFF-50D05CDA3310}"/>
              </a:ext>
            </a:extLst>
          </p:cNvPr>
          <p:cNvSpPr/>
          <p:nvPr/>
        </p:nvSpPr>
        <p:spPr>
          <a:xfrm>
            <a:off x="751742" y="2811197"/>
            <a:ext cx="5099216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https://www.youtube.com/watch?v=RPIF5ld6V6Q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hlinkClick r:id="rId4"/>
              </a:rPr>
              <a:t>https://www.youtube.com/watch?v=TNKWgcFPHqw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hlinkClick r:id="rId5"/>
              </a:rPr>
              <a:t>https://www.youtube.com/watch?v=bee6PWUgPo8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ACDBB0-C1A5-427B-AB4F-CB1552383D3F}"/>
              </a:ext>
            </a:extLst>
          </p:cNvPr>
          <p:cNvSpPr txBox="1"/>
          <p:nvPr/>
        </p:nvSpPr>
        <p:spPr>
          <a:xfrm>
            <a:off x="5831305" y="2811197"/>
            <a:ext cx="58874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 minute video, very simple.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3 minute animation. More detail than needed but simple.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Crazy cool video of what actually happens.  </a:t>
            </a:r>
          </a:p>
        </p:txBody>
      </p:sp>
    </p:spTree>
    <p:extLst>
      <p:ext uri="{BB962C8B-B14F-4D97-AF65-F5344CB8AC3E}">
        <p14:creationId xmlns:p14="http://schemas.microsoft.com/office/powerpoint/2010/main" val="70901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0CAB12-B0F8-4D5A-A543-724A7F2650BC}"/>
              </a:ext>
            </a:extLst>
          </p:cNvPr>
          <p:cNvSpPr/>
          <p:nvPr/>
        </p:nvSpPr>
        <p:spPr>
          <a:xfrm>
            <a:off x="0" y="-354215"/>
            <a:ext cx="12192000" cy="4756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57200" algn="l"/>
              </a:tabLs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When cells divide, each new cell must receive an IDENTICAL copy of the genetic material.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DNA must be able to copy itself </a:t>
            </a:r>
            <a:r>
              <a:rPr lang="en-GB" i="1" dirty="0">
                <a:latin typeface="Calibri" panose="020F0502020204030204" pitchFamily="34" charset="0"/>
                <a:ea typeface="Times New Roman" panose="02020603050405020304" pitchFamily="18" charset="0"/>
              </a:rPr>
              <a:t>exactly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 to form 2 new DNA molecules</a:t>
            </a:r>
            <a:r>
              <a:rPr lang="en-US" i="1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 This is so the daughter cells have the genetic information to produce the enzymes and other proteins needed.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DNA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Helicase separate strands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/unzips DNA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breaking H-bonds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Both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strands act as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template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Free nucleotides attach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by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complementary base pairing,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Adenine to Thymine, Cytosine to Guanine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(You must write out full words),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DNA polymerase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joins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nucleotides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on new strands forming phosphodiester bonds,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Forming sugar-phosphate backbone,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H-bonds reform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between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bases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Semi-conservative replication / new DNA molecules contain one old strand and one new strand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6" name="Picture 56">
            <a:extLst>
              <a:ext uri="{FF2B5EF4-FFF2-40B4-BE49-F238E27FC236}">
                <a16:creationId xmlns:a16="http://schemas.microsoft.com/office/drawing/2014/main" id="{2F9E5F37-32B7-4015-B957-93D6A262A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621" y="2581108"/>
            <a:ext cx="667418" cy="66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A3F95FCB-DF17-418E-9D8B-0D827E8AD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505" y="49088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077" name="Picture 56">
            <a:extLst>
              <a:ext uri="{FF2B5EF4-FFF2-40B4-BE49-F238E27FC236}">
                <a16:creationId xmlns:a16="http://schemas.microsoft.com/office/drawing/2014/main" id="{5EEE080F-D8C9-49D4-8391-156D34700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674" y="5145505"/>
            <a:ext cx="571642" cy="57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1046CB72-4FB1-4774-9982-B357C0365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43" y="4656329"/>
            <a:ext cx="1023735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Definition: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DNA Helicase: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___________________________________________________________________________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_______________________________________________________________________________________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DNA Polymerase: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________________________________________________________________________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_______________________________________________________________________________________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B0E3D-78E5-4927-9A6D-915D591952AC}"/>
              </a:ext>
            </a:extLst>
          </p:cNvPr>
          <p:cNvSpPr/>
          <p:nvPr/>
        </p:nvSpPr>
        <p:spPr>
          <a:xfrm>
            <a:off x="2286000" y="4886296"/>
            <a:ext cx="6096000" cy="1017394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Breaks H bonds between nitrogen bases separating DNA strands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Joins NUCLEOTIDES forming phosphodiester bonds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5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FE5333-BDAE-4E88-828E-D1F08AD9E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463" y="601580"/>
            <a:ext cx="5942039" cy="3516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2F7C18-6B93-4780-A7E4-B2071E12E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155" y="112679"/>
            <a:ext cx="11607722" cy="4889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ED8D7E-61FD-46F7-95A3-A3B89D23A899}"/>
              </a:ext>
            </a:extLst>
          </p:cNvPr>
          <p:cNvSpPr/>
          <p:nvPr/>
        </p:nvSpPr>
        <p:spPr>
          <a:xfrm>
            <a:off x="2903620" y="4779138"/>
            <a:ext cx="6665495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DNA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Helicase separate strands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/unzips DNA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breaking H-bonds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Both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strands act as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template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E0A48DD-44A7-45D5-B571-59AF584FD9C5}"/>
              </a:ext>
            </a:extLst>
          </p:cNvPr>
          <p:cNvSpPr/>
          <p:nvPr/>
        </p:nvSpPr>
        <p:spPr>
          <a:xfrm>
            <a:off x="4531895" y="2162493"/>
            <a:ext cx="1692442" cy="66894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0EFA3A-F039-4613-97BE-7043ABBF1338}"/>
              </a:ext>
            </a:extLst>
          </p:cNvPr>
          <p:cNvCxnSpPr>
            <a:cxnSpLocks/>
          </p:cNvCxnSpPr>
          <p:nvPr/>
        </p:nvCxnSpPr>
        <p:spPr>
          <a:xfrm flipV="1">
            <a:off x="4106779" y="2831433"/>
            <a:ext cx="898358" cy="20934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183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FE5333-BDAE-4E88-828E-D1F08AD9E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463" y="601580"/>
            <a:ext cx="5942039" cy="3516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2F7C18-6B93-4780-A7E4-B2071E12E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155" y="112679"/>
            <a:ext cx="11607722" cy="4889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ED8D7E-61FD-46F7-95A3-A3B89D23A899}"/>
              </a:ext>
            </a:extLst>
          </p:cNvPr>
          <p:cNvSpPr/>
          <p:nvPr/>
        </p:nvSpPr>
        <p:spPr>
          <a:xfrm>
            <a:off x="2903620" y="4779138"/>
            <a:ext cx="7563854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Free nucleotides attach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by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complementary base pairing,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Adenine to Thymine, Cytosine to Guanine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(You must write out full words),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E0A48DD-44A7-45D5-B571-59AF584FD9C5}"/>
              </a:ext>
            </a:extLst>
          </p:cNvPr>
          <p:cNvSpPr/>
          <p:nvPr/>
        </p:nvSpPr>
        <p:spPr>
          <a:xfrm>
            <a:off x="6400800" y="2612490"/>
            <a:ext cx="1692442" cy="66894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0EFA3A-F039-4613-97BE-7043ABBF1338}"/>
              </a:ext>
            </a:extLst>
          </p:cNvPr>
          <p:cNvCxnSpPr>
            <a:cxnSpLocks/>
            <a:endCxn id="5" idx="3"/>
          </p:cNvCxnSpPr>
          <p:nvPr/>
        </p:nvCxnSpPr>
        <p:spPr>
          <a:xfrm flipV="1">
            <a:off x="4106779" y="3183466"/>
            <a:ext cx="2541873" cy="17414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996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FE5333-BDAE-4E88-828E-D1F08AD9E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463" y="601580"/>
            <a:ext cx="5942039" cy="3516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2F7C18-6B93-4780-A7E4-B2071E12E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155" y="112679"/>
            <a:ext cx="11607722" cy="4889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ED8D7E-61FD-46F7-95A3-A3B89D23A899}"/>
              </a:ext>
            </a:extLst>
          </p:cNvPr>
          <p:cNvSpPr/>
          <p:nvPr/>
        </p:nvSpPr>
        <p:spPr>
          <a:xfrm>
            <a:off x="2903620" y="4779138"/>
            <a:ext cx="8678780" cy="129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DNA polymerase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joins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nucleotides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on new strands forming phosphodiester bonds,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Forming sugar-phosphate backbone,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H-bonds reform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between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bases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E0A48DD-44A7-45D5-B571-59AF584FD9C5}"/>
              </a:ext>
            </a:extLst>
          </p:cNvPr>
          <p:cNvSpPr/>
          <p:nvPr/>
        </p:nvSpPr>
        <p:spPr>
          <a:xfrm>
            <a:off x="4523874" y="2623440"/>
            <a:ext cx="2418347" cy="155552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0EFA3A-F039-4613-97BE-7043ABBF1338}"/>
              </a:ext>
            </a:extLst>
          </p:cNvPr>
          <p:cNvCxnSpPr>
            <a:cxnSpLocks/>
          </p:cNvCxnSpPr>
          <p:nvPr/>
        </p:nvCxnSpPr>
        <p:spPr>
          <a:xfrm flipV="1">
            <a:off x="3485147" y="3938337"/>
            <a:ext cx="1279358" cy="9814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74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FE5333-BDAE-4E88-828E-D1F08AD9E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463" y="601580"/>
            <a:ext cx="5942039" cy="3516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2F7C18-6B93-4780-A7E4-B2071E12E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155" y="112679"/>
            <a:ext cx="11607722" cy="4889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ED8D7E-61FD-46F7-95A3-A3B89D23A899}"/>
              </a:ext>
            </a:extLst>
          </p:cNvPr>
          <p:cNvSpPr/>
          <p:nvPr/>
        </p:nvSpPr>
        <p:spPr>
          <a:xfrm>
            <a:off x="2903620" y="4779138"/>
            <a:ext cx="8678780" cy="1833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Semi-conservative replication / new DNA molecules contain one old strand and one new strand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en-GB" sz="2400" b="1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DO NOT say the DNA contains half new strands and half old strand!</a:t>
            </a:r>
            <a:endParaRPr lang="en-GB" sz="2400" b="1" u="sng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E0A48DD-44A7-45D5-B571-59AF584FD9C5}"/>
              </a:ext>
            </a:extLst>
          </p:cNvPr>
          <p:cNvSpPr/>
          <p:nvPr/>
        </p:nvSpPr>
        <p:spPr>
          <a:xfrm>
            <a:off x="4523874" y="2623440"/>
            <a:ext cx="2418347" cy="155552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0EFA3A-F039-4613-97BE-7043ABBF1338}"/>
              </a:ext>
            </a:extLst>
          </p:cNvPr>
          <p:cNvCxnSpPr>
            <a:cxnSpLocks/>
          </p:cNvCxnSpPr>
          <p:nvPr/>
        </p:nvCxnSpPr>
        <p:spPr>
          <a:xfrm flipV="1">
            <a:off x="3485147" y="3938337"/>
            <a:ext cx="1279358" cy="9814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1ACD31-26CA-4BCB-9990-243A65FF799E}"/>
              </a:ext>
            </a:extLst>
          </p:cNvPr>
          <p:cNvSpPr txBox="1"/>
          <p:nvPr/>
        </p:nvSpPr>
        <p:spPr>
          <a:xfrm>
            <a:off x="100262" y="1957137"/>
            <a:ext cx="24143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7030A0"/>
                </a:solidFill>
              </a:rPr>
              <a:t>On page 19 draw and label your own diagram showing DNA replication. </a:t>
            </a:r>
          </a:p>
          <a:p>
            <a:pPr algn="ctr"/>
            <a:r>
              <a:rPr lang="en-GB" b="1" dirty="0">
                <a:solidFill>
                  <a:srgbClr val="7030A0"/>
                </a:solidFill>
              </a:rPr>
              <a:t>Turning written information into a diagram makes your brain work harder so more likely to remember the mark scheme</a:t>
            </a:r>
          </a:p>
        </p:txBody>
      </p:sp>
    </p:spTree>
    <p:extLst>
      <p:ext uri="{BB962C8B-B14F-4D97-AF65-F5344CB8AC3E}">
        <p14:creationId xmlns:p14="http://schemas.microsoft.com/office/powerpoint/2010/main" val="238428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45DBCB-91EA-418F-B2B2-E5655CA9DFA4}"/>
              </a:ext>
            </a:extLst>
          </p:cNvPr>
          <p:cNvSpPr/>
          <p:nvPr/>
        </p:nvSpPr>
        <p:spPr>
          <a:xfrm>
            <a:off x="397042" y="0"/>
            <a:ext cx="113979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3200" b="1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Meselsohn</a:t>
            </a:r>
            <a:r>
              <a:rPr lang="en-GB" sz="32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&amp; Stahl 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2400" b="1" u="sng" dirty="0">
                <a:latin typeface="Calibri" panose="020F0502020204030204" pitchFamily="34" charset="0"/>
                <a:ea typeface="Times New Roman" panose="02020603050405020304" pitchFamily="18" charset="0"/>
              </a:rPr>
              <a:t>How do we know that semiconservative replication is how DNA actually replicates?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5E53E8-5F21-45CC-8AFC-CE0686BBFF50}"/>
              </a:ext>
            </a:extLst>
          </p:cNvPr>
          <p:cNvSpPr/>
          <p:nvPr/>
        </p:nvSpPr>
        <p:spPr>
          <a:xfrm>
            <a:off x="3938335" y="954107"/>
            <a:ext cx="10643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http://www.sumanasinc.com/webcontent/animations/content/meselson.html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C3125D-CF12-491F-9F30-99C2C98AFADA}"/>
              </a:ext>
            </a:extLst>
          </p:cNvPr>
          <p:cNvSpPr txBox="1"/>
          <p:nvPr/>
        </p:nvSpPr>
        <p:spPr>
          <a:xfrm>
            <a:off x="1018674" y="954107"/>
            <a:ext cx="247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Detailed 6 minute video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A82CC-A6AD-4C8A-871B-D211B055346F}"/>
              </a:ext>
            </a:extLst>
          </p:cNvPr>
          <p:cNvSpPr txBox="1"/>
          <p:nvPr/>
        </p:nvSpPr>
        <p:spPr>
          <a:xfrm>
            <a:off x="232611" y="1451811"/>
            <a:ext cx="11562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Read through the method for this experiment on page 20 in your booklet. </a:t>
            </a:r>
          </a:p>
          <a:p>
            <a:r>
              <a:rPr lang="en-GB" b="1" dirty="0"/>
              <a:t>Watch the video or read pages 44-45 in the </a:t>
            </a:r>
            <a:r>
              <a:rPr lang="en-GB" b="1" dirty="0" err="1"/>
              <a:t>Toole</a:t>
            </a:r>
            <a:r>
              <a:rPr lang="en-GB" b="1" dirty="0"/>
              <a:t> and </a:t>
            </a:r>
            <a:r>
              <a:rPr lang="en-GB" b="1" dirty="0" err="1"/>
              <a:t>Toole</a:t>
            </a:r>
            <a:r>
              <a:rPr lang="en-GB" b="1" dirty="0"/>
              <a:t> textbook. </a:t>
            </a:r>
          </a:p>
          <a:p>
            <a:endParaRPr lang="en-GB" b="1" dirty="0"/>
          </a:p>
          <a:p>
            <a:r>
              <a:rPr lang="en-GB" b="1" dirty="0"/>
              <a:t>Complete the revision poster on page 21 and the questions on page 20 in your booklet</a:t>
            </a:r>
            <a:r>
              <a:rPr lang="en-GB" dirty="0"/>
              <a:t>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17B6AD-6C3E-4591-8D64-D7429AE7E1E5}"/>
              </a:ext>
            </a:extLst>
          </p:cNvPr>
          <p:cNvSpPr/>
          <p:nvPr/>
        </p:nvSpPr>
        <p:spPr>
          <a:xfrm>
            <a:off x="232611" y="2959168"/>
            <a:ext cx="61762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To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prove semi-conservative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replication scientists used the bacteria </a:t>
            </a:r>
            <a:r>
              <a:rPr lang="en-GB" i="1" dirty="0">
                <a:latin typeface="Calibri" panose="020F0502020204030204" pitchFamily="34" charset="0"/>
                <a:ea typeface="Times New Roman" panose="02020603050405020304" pitchFamily="18" charset="0"/>
              </a:rPr>
              <a:t>Escherichia coli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E.coli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) and two Nitrogen isotopes –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r>
              <a:rPr lang="en-GB" b="1" baseline="30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14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(light) &amp; N</a:t>
            </a:r>
            <a:r>
              <a:rPr lang="en-GB" b="1" baseline="30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15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(heavy)</a:t>
            </a:r>
            <a:endParaRPr lang="en-GB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E.col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i were grown on a media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containing N</a:t>
            </a:r>
            <a:r>
              <a:rPr lang="en-GB" b="1" baseline="30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15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(heavy isotope) for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many generations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All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the nitrogenous bases in the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bacteria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now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containe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d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r>
              <a:rPr lang="en-GB" b="1" baseline="30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15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Sample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of bacteria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removed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, the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DNA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was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centrifuged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and only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 heavy band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was obtained.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E.coli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then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transferred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to media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containing N</a:t>
            </a:r>
            <a:r>
              <a:rPr lang="en-GB" b="1" baseline="30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14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only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(light isotope) and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allowed to replicate for 1, 2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and 3 generations.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Sample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of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b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acteria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removed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, the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DNA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from each generation was e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xtracted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centrifuged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. The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results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were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compare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d.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5435B8-3620-437E-AFEF-2E08C8355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787" y="3682785"/>
            <a:ext cx="5606213" cy="196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2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90EB9B-C760-4115-BA3C-A3D3CD932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608"/>
          <a:stretch/>
        </p:blipFill>
        <p:spPr>
          <a:xfrm>
            <a:off x="2889915" y="0"/>
            <a:ext cx="6412169" cy="297581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214CE1-6596-4344-AB88-6DDD5F704D2C}"/>
              </a:ext>
            </a:extLst>
          </p:cNvPr>
          <p:cNvCxnSpPr/>
          <p:nvPr/>
        </p:nvCxnSpPr>
        <p:spPr>
          <a:xfrm>
            <a:off x="4130842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95AE72-7233-4C66-9D23-8EF3300B6620}"/>
              </a:ext>
            </a:extLst>
          </p:cNvPr>
          <p:cNvCxnSpPr/>
          <p:nvPr/>
        </p:nvCxnSpPr>
        <p:spPr>
          <a:xfrm>
            <a:off x="4283242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F1D749-9835-4B43-9D38-6BBBD92ED029}"/>
              </a:ext>
            </a:extLst>
          </p:cNvPr>
          <p:cNvCxnSpPr/>
          <p:nvPr/>
        </p:nvCxnSpPr>
        <p:spPr>
          <a:xfrm>
            <a:off x="5109410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024AB6-5E26-44E6-A16F-81C30C435C0B}"/>
              </a:ext>
            </a:extLst>
          </p:cNvPr>
          <p:cNvCxnSpPr/>
          <p:nvPr/>
        </p:nvCxnSpPr>
        <p:spPr>
          <a:xfrm>
            <a:off x="5261810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308E3FB-BF74-4E5F-B772-CB6CAF07D1CA}"/>
              </a:ext>
            </a:extLst>
          </p:cNvPr>
          <p:cNvSpPr txBox="1"/>
          <p:nvPr/>
        </p:nvSpPr>
        <p:spPr>
          <a:xfrm>
            <a:off x="3264573" y="3429000"/>
            <a:ext cx="28314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Controls</a:t>
            </a:r>
          </a:p>
          <a:p>
            <a:r>
              <a:rPr lang="en-GB" dirty="0"/>
              <a:t>Control proves that what you are changing is what is causing the affect in the results. </a:t>
            </a:r>
          </a:p>
          <a:p>
            <a:r>
              <a:rPr lang="en-GB" dirty="0"/>
              <a:t>These controls prove the different weights of the N isotopes. 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FABFA66-1F15-4297-96F2-B357A38D3EE5}"/>
              </a:ext>
            </a:extLst>
          </p:cNvPr>
          <p:cNvCxnSpPr>
            <a:stCxn id="27" idx="0"/>
          </p:cNvCxnSpPr>
          <p:nvPr/>
        </p:nvCxnSpPr>
        <p:spPr>
          <a:xfrm flipH="1" flipV="1">
            <a:off x="4283242" y="2831431"/>
            <a:ext cx="397044" cy="597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260C6B5-45EF-4809-8B4A-FA2E33AB141B}"/>
              </a:ext>
            </a:extLst>
          </p:cNvPr>
          <p:cNvCxnSpPr>
            <a:stCxn id="27" idx="0"/>
          </p:cNvCxnSpPr>
          <p:nvPr/>
        </p:nvCxnSpPr>
        <p:spPr>
          <a:xfrm flipV="1">
            <a:off x="4680286" y="2801352"/>
            <a:ext cx="399377" cy="627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48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90EB9B-C760-4115-BA3C-A3D3CD932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608"/>
          <a:stretch/>
        </p:blipFill>
        <p:spPr>
          <a:xfrm>
            <a:off x="2889915" y="0"/>
            <a:ext cx="6412169" cy="297581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214CE1-6596-4344-AB88-6DDD5F704D2C}"/>
              </a:ext>
            </a:extLst>
          </p:cNvPr>
          <p:cNvCxnSpPr/>
          <p:nvPr/>
        </p:nvCxnSpPr>
        <p:spPr>
          <a:xfrm>
            <a:off x="4130842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95AE72-7233-4C66-9D23-8EF3300B6620}"/>
              </a:ext>
            </a:extLst>
          </p:cNvPr>
          <p:cNvCxnSpPr/>
          <p:nvPr/>
        </p:nvCxnSpPr>
        <p:spPr>
          <a:xfrm>
            <a:off x="4283242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F1D749-9835-4B43-9D38-6BBBD92ED029}"/>
              </a:ext>
            </a:extLst>
          </p:cNvPr>
          <p:cNvCxnSpPr/>
          <p:nvPr/>
        </p:nvCxnSpPr>
        <p:spPr>
          <a:xfrm>
            <a:off x="5109410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024AB6-5E26-44E6-A16F-81C30C435C0B}"/>
              </a:ext>
            </a:extLst>
          </p:cNvPr>
          <p:cNvCxnSpPr/>
          <p:nvPr/>
        </p:nvCxnSpPr>
        <p:spPr>
          <a:xfrm>
            <a:off x="5261810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595A0F-D8B0-46C7-AE72-7B6CB4744EC1}"/>
              </a:ext>
            </a:extLst>
          </p:cNvPr>
          <p:cNvCxnSpPr/>
          <p:nvPr/>
        </p:nvCxnSpPr>
        <p:spPr>
          <a:xfrm>
            <a:off x="6408821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E146CF-E6F2-4F8D-8A62-FB1E1D7023AA}"/>
              </a:ext>
            </a:extLst>
          </p:cNvPr>
          <p:cNvCxnSpPr/>
          <p:nvPr/>
        </p:nvCxnSpPr>
        <p:spPr>
          <a:xfrm>
            <a:off x="6561221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5B618EE-BE5F-4774-A7A8-66268CF8122A}"/>
              </a:ext>
            </a:extLst>
          </p:cNvPr>
          <p:cNvSpPr txBox="1"/>
          <p:nvPr/>
        </p:nvSpPr>
        <p:spPr>
          <a:xfrm>
            <a:off x="405065" y="4186988"/>
            <a:ext cx="53219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First Generation.</a:t>
            </a:r>
          </a:p>
          <a:p>
            <a:r>
              <a:rPr lang="en-GB" dirty="0"/>
              <a:t>All bacteria contain N15 in DNA. </a:t>
            </a:r>
          </a:p>
          <a:p>
            <a:r>
              <a:rPr lang="en-GB" dirty="0"/>
              <a:t>Moved to N14 allowed to replicate once. </a:t>
            </a:r>
          </a:p>
          <a:p>
            <a:r>
              <a:rPr lang="en-GB" dirty="0"/>
              <a:t>Original DNA molecule splits into 2 separates strands</a:t>
            </a:r>
          </a:p>
          <a:p>
            <a:r>
              <a:rPr lang="en-GB" dirty="0"/>
              <a:t>Each strand is a template, new strand is made from N14. </a:t>
            </a:r>
          </a:p>
          <a:p>
            <a:r>
              <a:rPr lang="en-GB" dirty="0"/>
              <a:t>DNA molecule contains 1 old and 1 new strand </a:t>
            </a:r>
          </a:p>
          <a:p>
            <a:r>
              <a:rPr lang="en-GB" dirty="0"/>
              <a:t>DNA molecule weighs N14.5.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2A7EC5-8A25-446C-87EB-9F4CBA9F0AFC}"/>
              </a:ext>
            </a:extLst>
          </p:cNvPr>
          <p:cNvCxnSpPr/>
          <p:nvPr/>
        </p:nvCxnSpPr>
        <p:spPr>
          <a:xfrm>
            <a:off x="10554679" y="631211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C3177F-8252-4C34-A2A3-ABFCC3E2D87B}"/>
              </a:ext>
            </a:extLst>
          </p:cNvPr>
          <p:cNvCxnSpPr/>
          <p:nvPr/>
        </p:nvCxnSpPr>
        <p:spPr>
          <a:xfrm>
            <a:off x="10707079" y="631211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AB4B185-08EC-4F26-B439-DAACA16ECCF3}"/>
              </a:ext>
            </a:extLst>
          </p:cNvPr>
          <p:cNvCxnSpPr/>
          <p:nvPr/>
        </p:nvCxnSpPr>
        <p:spPr>
          <a:xfrm>
            <a:off x="10169669" y="1833372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E269195-C85F-44FD-9494-B9231E99E766}"/>
              </a:ext>
            </a:extLst>
          </p:cNvPr>
          <p:cNvCxnSpPr/>
          <p:nvPr/>
        </p:nvCxnSpPr>
        <p:spPr>
          <a:xfrm>
            <a:off x="10322069" y="1833372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3F5AAD-5E9E-4E0B-9EB7-3B08ABBD06F0}"/>
              </a:ext>
            </a:extLst>
          </p:cNvPr>
          <p:cNvCxnSpPr/>
          <p:nvPr/>
        </p:nvCxnSpPr>
        <p:spPr>
          <a:xfrm>
            <a:off x="11148237" y="1833372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D257C4-DE3E-4161-9D6A-AF5470F1746C}"/>
              </a:ext>
            </a:extLst>
          </p:cNvPr>
          <p:cNvCxnSpPr/>
          <p:nvPr/>
        </p:nvCxnSpPr>
        <p:spPr>
          <a:xfrm>
            <a:off x="10979795" y="1833372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F460FBC-680D-4E48-95F0-FA1520A9959B}"/>
              </a:ext>
            </a:extLst>
          </p:cNvPr>
          <p:cNvCxnSpPr/>
          <p:nvPr/>
        </p:nvCxnSpPr>
        <p:spPr>
          <a:xfrm flipH="1">
            <a:off x="10169669" y="1377169"/>
            <a:ext cx="385010" cy="375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3ADE27F-B734-4476-A895-789C52FA2676}"/>
              </a:ext>
            </a:extLst>
          </p:cNvPr>
          <p:cNvCxnSpPr/>
          <p:nvPr/>
        </p:nvCxnSpPr>
        <p:spPr>
          <a:xfrm>
            <a:off x="10707079" y="1377169"/>
            <a:ext cx="441158" cy="36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BF65AFD-ED1D-4FB9-8349-35E2D08620A6}"/>
              </a:ext>
            </a:extLst>
          </p:cNvPr>
          <p:cNvSpPr txBox="1"/>
          <p:nvPr/>
        </p:nvSpPr>
        <p:spPr>
          <a:xfrm>
            <a:off x="10362174" y="25521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N15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D55DFD-3836-45B2-9F2B-D33A6FD3CA22}"/>
              </a:ext>
            </a:extLst>
          </p:cNvPr>
          <p:cNvSpPr txBox="1"/>
          <p:nvPr/>
        </p:nvSpPr>
        <p:spPr>
          <a:xfrm>
            <a:off x="9813145" y="2606478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N14.5	N14.5 </a:t>
            </a:r>
          </a:p>
        </p:txBody>
      </p:sp>
    </p:spTree>
    <p:extLst>
      <p:ext uri="{BB962C8B-B14F-4D97-AF65-F5344CB8AC3E}">
        <p14:creationId xmlns:p14="http://schemas.microsoft.com/office/powerpoint/2010/main" val="13732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90EB9B-C760-4115-BA3C-A3D3CD932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608"/>
          <a:stretch/>
        </p:blipFill>
        <p:spPr>
          <a:xfrm>
            <a:off x="2889915" y="0"/>
            <a:ext cx="6412169" cy="297581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214CE1-6596-4344-AB88-6DDD5F704D2C}"/>
              </a:ext>
            </a:extLst>
          </p:cNvPr>
          <p:cNvCxnSpPr/>
          <p:nvPr/>
        </p:nvCxnSpPr>
        <p:spPr>
          <a:xfrm>
            <a:off x="4130842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95AE72-7233-4C66-9D23-8EF3300B6620}"/>
              </a:ext>
            </a:extLst>
          </p:cNvPr>
          <p:cNvCxnSpPr/>
          <p:nvPr/>
        </p:nvCxnSpPr>
        <p:spPr>
          <a:xfrm>
            <a:off x="4283242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F1D749-9835-4B43-9D38-6BBBD92ED029}"/>
              </a:ext>
            </a:extLst>
          </p:cNvPr>
          <p:cNvCxnSpPr/>
          <p:nvPr/>
        </p:nvCxnSpPr>
        <p:spPr>
          <a:xfrm>
            <a:off x="5109410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024AB6-5E26-44E6-A16F-81C30C435C0B}"/>
              </a:ext>
            </a:extLst>
          </p:cNvPr>
          <p:cNvCxnSpPr/>
          <p:nvPr/>
        </p:nvCxnSpPr>
        <p:spPr>
          <a:xfrm>
            <a:off x="5261810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595A0F-D8B0-46C7-AE72-7B6CB4744EC1}"/>
              </a:ext>
            </a:extLst>
          </p:cNvPr>
          <p:cNvCxnSpPr/>
          <p:nvPr/>
        </p:nvCxnSpPr>
        <p:spPr>
          <a:xfrm>
            <a:off x="6408821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E146CF-E6F2-4F8D-8A62-FB1E1D7023AA}"/>
              </a:ext>
            </a:extLst>
          </p:cNvPr>
          <p:cNvCxnSpPr/>
          <p:nvPr/>
        </p:nvCxnSpPr>
        <p:spPr>
          <a:xfrm>
            <a:off x="6561221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4B0213-757E-48F9-AC52-D08D02DE3641}"/>
              </a:ext>
            </a:extLst>
          </p:cNvPr>
          <p:cNvCxnSpPr/>
          <p:nvPr/>
        </p:nvCxnSpPr>
        <p:spPr>
          <a:xfrm>
            <a:off x="7668126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504D90-DB37-4188-A1B3-01B1829B0BEA}"/>
              </a:ext>
            </a:extLst>
          </p:cNvPr>
          <p:cNvCxnSpPr/>
          <p:nvPr/>
        </p:nvCxnSpPr>
        <p:spPr>
          <a:xfrm>
            <a:off x="7820526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E389C0-6262-49E2-BDD0-8CD28E0C51B6}"/>
              </a:ext>
            </a:extLst>
          </p:cNvPr>
          <p:cNvCxnSpPr/>
          <p:nvPr/>
        </p:nvCxnSpPr>
        <p:spPr>
          <a:xfrm>
            <a:off x="7820526" y="283143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AEEF04-B2A3-4F61-91D7-0D88DA7A2C7D}"/>
              </a:ext>
            </a:extLst>
          </p:cNvPr>
          <p:cNvCxnSpPr/>
          <p:nvPr/>
        </p:nvCxnSpPr>
        <p:spPr>
          <a:xfrm>
            <a:off x="7668126" y="283143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5B618EE-BE5F-4774-A7A8-66268CF8122A}"/>
              </a:ext>
            </a:extLst>
          </p:cNvPr>
          <p:cNvSpPr txBox="1"/>
          <p:nvPr/>
        </p:nvSpPr>
        <p:spPr>
          <a:xfrm>
            <a:off x="405065" y="4186988"/>
            <a:ext cx="53219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Second Generation.</a:t>
            </a:r>
          </a:p>
          <a:p>
            <a:r>
              <a:rPr lang="en-GB" dirty="0"/>
              <a:t>Bacteria on N14 allowed to replicate again. </a:t>
            </a:r>
          </a:p>
          <a:p>
            <a:r>
              <a:rPr lang="en-GB" dirty="0"/>
              <a:t>DNA molecule splits into 2 separates strands</a:t>
            </a:r>
          </a:p>
          <a:p>
            <a:r>
              <a:rPr lang="en-GB" dirty="0"/>
              <a:t>Each strand is a template, new strand is made from N14. </a:t>
            </a:r>
          </a:p>
          <a:p>
            <a:r>
              <a:rPr lang="en-GB" dirty="0"/>
              <a:t>DNA molecule contains 1 old and 1 new strand </a:t>
            </a:r>
          </a:p>
          <a:p>
            <a:r>
              <a:rPr lang="en-GB" dirty="0"/>
              <a:t>Some DNA weighs N14.5. </a:t>
            </a:r>
          </a:p>
          <a:p>
            <a:r>
              <a:rPr lang="en-GB" dirty="0"/>
              <a:t>Some weighs 14.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2A7EC5-8A25-446C-87EB-9F4CBA9F0AFC}"/>
              </a:ext>
            </a:extLst>
          </p:cNvPr>
          <p:cNvCxnSpPr/>
          <p:nvPr/>
        </p:nvCxnSpPr>
        <p:spPr>
          <a:xfrm>
            <a:off x="10296694" y="720898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C3177F-8252-4C34-A2A3-ABFCC3E2D87B}"/>
              </a:ext>
            </a:extLst>
          </p:cNvPr>
          <p:cNvCxnSpPr/>
          <p:nvPr/>
        </p:nvCxnSpPr>
        <p:spPr>
          <a:xfrm>
            <a:off x="10449094" y="720898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AB4B185-08EC-4F26-B439-DAACA16ECCF3}"/>
              </a:ext>
            </a:extLst>
          </p:cNvPr>
          <p:cNvCxnSpPr/>
          <p:nvPr/>
        </p:nvCxnSpPr>
        <p:spPr>
          <a:xfrm>
            <a:off x="9911684" y="1923059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E269195-C85F-44FD-9494-B9231E99E766}"/>
              </a:ext>
            </a:extLst>
          </p:cNvPr>
          <p:cNvCxnSpPr/>
          <p:nvPr/>
        </p:nvCxnSpPr>
        <p:spPr>
          <a:xfrm>
            <a:off x="10064084" y="1923059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3F5AAD-5E9E-4E0B-9EB7-3B08ABBD06F0}"/>
              </a:ext>
            </a:extLst>
          </p:cNvPr>
          <p:cNvCxnSpPr/>
          <p:nvPr/>
        </p:nvCxnSpPr>
        <p:spPr>
          <a:xfrm>
            <a:off x="10890252" y="1923059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D257C4-DE3E-4161-9D6A-AF5470F1746C}"/>
              </a:ext>
            </a:extLst>
          </p:cNvPr>
          <p:cNvCxnSpPr/>
          <p:nvPr/>
        </p:nvCxnSpPr>
        <p:spPr>
          <a:xfrm>
            <a:off x="10721810" y="1923059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F460FBC-680D-4E48-95F0-FA1520A9959B}"/>
              </a:ext>
            </a:extLst>
          </p:cNvPr>
          <p:cNvCxnSpPr/>
          <p:nvPr/>
        </p:nvCxnSpPr>
        <p:spPr>
          <a:xfrm flipH="1">
            <a:off x="9911684" y="1466856"/>
            <a:ext cx="385010" cy="375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3ADE27F-B734-4476-A895-789C52FA2676}"/>
              </a:ext>
            </a:extLst>
          </p:cNvPr>
          <p:cNvCxnSpPr/>
          <p:nvPr/>
        </p:nvCxnSpPr>
        <p:spPr>
          <a:xfrm>
            <a:off x="10449094" y="1466856"/>
            <a:ext cx="441158" cy="36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BF65AFD-ED1D-4FB9-8349-35E2D08620A6}"/>
              </a:ext>
            </a:extLst>
          </p:cNvPr>
          <p:cNvSpPr txBox="1"/>
          <p:nvPr/>
        </p:nvSpPr>
        <p:spPr>
          <a:xfrm>
            <a:off x="10104189" y="344905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N15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D55DFD-3836-45B2-9F2B-D33A6FD3CA22}"/>
              </a:ext>
            </a:extLst>
          </p:cNvPr>
          <p:cNvSpPr txBox="1"/>
          <p:nvPr/>
        </p:nvSpPr>
        <p:spPr>
          <a:xfrm>
            <a:off x="9549618" y="2727158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N14.5	N14.5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0BF06D-84A9-48BA-87EE-E3DDB8DE136A}"/>
              </a:ext>
            </a:extLst>
          </p:cNvPr>
          <p:cNvCxnSpPr/>
          <p:nvPr/>
        </p:nvCxnSpPr>
        <p:spPr>
          <a:xfrm>
            <a:off x="9149684" y="3719773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A009DD9-08D7-4843-A5B2-5EEAD42A4884}"/>
              </a:ext>
            </a:extLst>
          </p:cNvPr>
          <p:cNvCxnSpPr/>
          <p:nvPr/>
        </p:nvCxnSpPr>
        <p:spPr>
          <a:xfrm>
            <a:off x="9302084" y="3719773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A6D7F0E-91EF-499D-9CB8-23181A459EC3}"/>
              </a:ext>
            </a:extLst>
          </p:cNvPr>
          <p:cNvCxnSpPr/>
          <p:nvPr/>
        </p:nvCxnSpPr>
        <p:spPr>
          <a:xfrm>
            <a:off x="11724441" y="3705724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DE36CEF-2E1C-4C8A-8F57-D8FCC6CD5D8B}"/>
              </a:ext>
            </a:extLst>
          </p:cNvPr>
          <p:cNvCxnSpPr/>
          <p:nvPr/>
        </p:nvCxnSpPr>
        <p:spPr>
          <a:xfrm>
            <a:off x="11555999" y="3705724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A305F5C-2153-4C47-B92F-AB554B3172A7}"/>
              </a:ext>
            </a:extLst>
          </p:cNvPr>
          <p:cNvCxnSpPr/>
          <p:nvPr/>
        </p:nvCxnSpPr>
        <p:spPr>
          <a:xfrm>
            <a:off x="10104189" y="3719773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13E0D5-004C-4FCE-8587-6C6AD5028F81}"/>
              </a:ext>
            </a:extLst>
          </p:cNvPr>
          <p:cNvCxnSpPr/>
          <p:nvPr/>
        </p:nvCxnSpPr>
        <p:spPr>
          <a:xfrm>
            <a:off x="9951789" y="3719773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75DDBFA-175C-4466-9555-5D4ABE7434A2}"/>
              </a:ext>
            </a:extLst>
          </p:cNvPr>
          <p:cNvCxnSpPr/>
          <p:nvPr/>
        </p:nvCxnSpPr>
        <p:spPr>
          <a:xfrm>
            <a:off x="11036969" y="3705724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E7E26E7-D09F-448B-A049-AC9D212BDF0E}"/>
              </a:ext>
            </a:extLst>
          </p:cNvPr>
          <p:cNvCxnSpPr/>
          <p:nvPr/>
        </p:nvCxnSpPr>
        <p:spPr>
          <a:xfrm>
            <a:off x="10884569" y="3705724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BC08C1B-D42A-4DDD-AD6C-B83628EF0DEB}"/>
              </a:ext>
            </a:extLst>
          </p:cNvPr>
          <p:cNvCxnSpPr/>
          <p:nvPr/>
        </p:nvCxnSpPr>
        <p:spPr>
          <a:xfrm flipH="1">
            <a:off x="9149684" y="2727158"/>
            <a:ext cx="762000" cy="978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2EF1A3-C521-4E77-BB21-1EF8D7C4F10D}"/>
              </a:ext>
            </a:extLst>
          </p:cNvPr>
          <p:cNvCxnSpPr/>
          <p:nvPr/>
        </p:nvCxnSpPr>
        <p:spPr>
          <a:xfrm>
            <a:off x="10082463" y="2727158"/>
            <a:ext cx="21726" cy="978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9EE1151-4D2E-4706-9DD6-9503110DB791}"/>
              </a:ext>
            </a:extLst>
          </p:cNvPr>
          <p:cNvCxnSpPr/>
          <p:nvPr/>
        </p:nvCxnSpPr>
        <p:spPr>
          <a:xfrm>
            <a:off x="10716128" y="2727158"/>
            <a:ext cx="152400" cy="992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C6BCA09-C516-4A5E-8AD2-006EB7460291}"/>
              </a:ext>
            </a:extLst>
          </p:cNvPr>
          <p:cNvCxnSpPr/>
          <p:nvPr/>
        </p:nvCxnSpPr>
        <p:spPr>
          <a:xfrm>
            <a:off x="10924675" y="2727158"/>
            <a:ext cx="813472" cy="906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6827CA6-D9BD-4221-A199-535227F1E334}"/>
              </a:ext>
            </a:extLst>
          </p:cNvPr>
          <p:cNvSpPr txBox="1"/>
          <p:nvPr/>
        </p:nvSpPr>
        <p:spPr>
          <a:xfrm>
            <a:off x="8851787" y="4497997"/>
            <a:ext cx="3289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N14.5	N14	N14     N14.5 </a:t>
            </a:r>
          </a:p>
        </p:txBody>
      </p:sp>
    </p:spTree>
    <p:extLst>
      <p:ext uri="{BB962C8B-B14F-4D97-AF65-F5344CB8AC3E}">
        <p14:creationId xmlns:p14="http://schemas.microsoft.com/office/powerpoint/2010/main" val="628093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90EB9B-C760-4115-BA3C-A3D3CD932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608"/>
          <a:stretch/>
        </p:blipFill>
        <p:spPr>
          <a:xfrm>
            <a:off x="2889915" y="0"/>
            <a:ext cx="6412169" cy="297581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214CE1-6596-4344-AB88-6DDD5F704D2C}"/>
              </a:ext>
            </a:extLst>
          </p:cNvPr>
          <p:cNvCxnSpPr/>
          <p:nvPr/>
        </p:nvCxnSpPr>
        <p:spPr>
          <a:xfrm>
            <a:off x="4130842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95AE72-7233-4C66-9D23-8EF3300B6620}"/>
              </a:ext>
            </a:extLst>
          </p:cNvPr>
          <p:cNvCxnSpPr/>
          <p:nvPr/>
        </p:nvCxnSpPr>
        <p:spPr>
          <a:xfrm>
            <a:off x="4283242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F1D749-9835-4B43-9D38-6BBBD92ED029}"/>
              </a:ext>
            </a:extLst>
          </p:cNvPr>
          <p:cNvCxnSpPr/>
          <p:nvPr/>
        </p:nvCxnSpPr>
        <p:spPr>
          <a:xfrm>
            <a:off x="5109410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024AB6-5E26-44E6-A16F-81C30C435C0B}"/>
              </a:ext>
            </a:extLst>
          </p:cNvPr>
          <p:cNvCxnSpPr/>
          <p:nvPr/>
        </p:nvCxnSpPr>
        <p:spPr>
          <a:xfrm>
            <a:off x="5261810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595A0F-D8B0-46C7-AE72-7B6CB4744EC1}"/>
              </a:ext>
            </a:extLst>
          </p:cNvPr>
          <p:cNvCxnSpPr/>
          <p:nvPr/>
        </p:nvCxnSpPr>
        <p:spPr>
          <a:xfrm>
            <a:off x="6408821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E146CF-E6F2-4F8D-8A62-FB1E1D7023AA}"/>
              </a:ext>
            </a:extLst>
          </p:cNvPr>
          <p:cNvCxnSpPr/>
          <p:nvPr/>
        </p:nvCxnSpPr>
        <p:spPr>
          <a:xfrm>
            <a:off x="6561221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4B0213-757E-48F9-AC52-D08D02DE3641}"/>
              </a:ext>
            </a:extLst>
          </p:cNvPr>
          <p:cNvCxnSpPr/>
          <p:nvPr/>
        </p:nvCxnSpPr>
        <p:spPr>
          <a:xfrm>
            <a:off x="7668126" y="1981200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504D90-DB37-4188-A1B3-01B1829B0BEA}"/>
              </a:ext>
            </a:extLst>
          </p:cNvPr>
          <p:cNvCxnSpPr/>
          <p:nvPr/>
        </p:nvCxnSpPr>
        <p:spPr>
          <a:xfrm>
            <a:off x="7820526" y="198120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E389C0-6262-49E2-BDD0-8CD28E0C51B6}"/>
              </a:ext>
            </a:extLst>
          </p:cNvPr>
          <p:cNvCxnSpPr/>
          <p:nvPr/>
        </p:nvCxnSpPr>
        <p:spPr>
          <a:xfrm>
            <a:off x="7820526" y="283143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AEEF04-B2A3-4F61-91D7-0D88DA7A2C7D}"/>
              </a:ext>
            </a:extLst>
          </p:cNvPr>
          <p:cNvCxnSpPr/>
          <p:nvPr/>
        </p:nvCxnSpPr>
        <p:spPr>
          <a:xfrm>
            <a:off x="7668126" y="283143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5B618EE-BE5F-4774-A7A8-66268CF8122A}"/>
              </a:ext>
            </a:extLst>
          </p:cNvPr>
          <p:cNvSpPr txBox="1"/>
          <p:nvPr/>
        </p:nvSpPr>
        <p:spPr>
          <a:xfrm>
            <a:off x="405065" y="4186988"/>
            <a:ext cx="53219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Third Generation.</a:t>
            </a:r>
          </a:p>
          <a:p>
            <a:r>
              <a:rPr lang="en-GB" dirty="0"/>
              <a:t>Bacteria on N14 allowed to replicate again. </a:t>
            </a:r>
          </a:p>
          <a:p>
            <a:r>
              <a:rPr lang="en-GB" dirty="0"/>
              <a:t>DNA molecule splits into 2 separates strands</a:t>
            </a:r>
          </a:p>
          <a:p>
            <a:r>
              <a:rPr lang="en-GB" dirty="0"/>
              <a:t>Each strand is a template, new strand is made from N14. </a:t>
            </a:r>
          </a:p>
          <a:p>
            <a:r>
              <a:rPr lang="en-GB" dirty="0"/>
              <a:t>DNA molecule contains 1 old and 1 new strand </a:t>
            </a:r>
          </a:p>
          <a:p>
            <a:r>
              <a:rPr lang="en-GB" dirty="0"/>
              <a:t>Some DNA weighs N14.5. </a:t>
            </a:r>
          </a:p>
          <a:p>
            <a:r>
              <a:rPr lang="en-GB" dirty="0"/>
              <a:t>Some weighs 14- More than in generation 2.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2A7EC5-8A25-446C-87EB-9F4CBA9F0AFC}"/>
              </a:ext>
            </a:extLst>
          </p:cNvPr>
          <p:cNvCxnSpPr/>
          <p:nvPr/>
        </p:nvCxnSpPr>
        <p:spPr>
          <a:xfrm>
            <a:off x="10296694" y="720898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C3177F-8252-4C34-A2A3-ABFCC3E2D87B}"/>
              </a:ext>
            </a:extLst>
          </p:cNvPr>
          <p:cNvCxnSpPr/>
          <p:nvPr/>
        </p:nvCxnSpPr>
        <p:spPr>
          <a:xfrm>
            <a:off x="10449094" y="720898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AB4B185-08EC-4F26-B439-DAACA16ECCF3}"/>
              </a:ext>
            </a:extLst>
          </p:cNvPr>
          <p:cNvCxnSpPr/>
          <p:nvPr/>
        </p:nvCxnSpPr>
        <p:spPr>
          <a:xfrm>
            <a:off x="9911684" y="1923059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E269195-C85F-44FD-9494-B9231E99E766}"/>
              </a:ext>
            </a:extLst>
          </p:cNvPr>
          <p:cNvCxnSpPr/>
          <p:nvPr/>
        </p:nvCxnSpPr>
        <p:spPr>
          <a:xfrm>
            <a:off x="10064084" y="1923059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3F5AAD-5E9E-4E0B-9EB7-3B08ABBD06F0}"/>
              </a:ext>
            </a:extLst>
          </p:cNvPr>
          <p:cNvCxnSpPr/>
          <p:nvPr/>
        </p:nvCxnSpPr>
        <p:spPr>
          <a:xfrm>
            <a:off x="10890252" y="1923059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D257C4-DE3E-4161-9D6A-AF5470F1746C}"/>
              </a:ext>
            </a:extLst>
          </p:cNvPr>
          <p:cNvCxnSpPr/>
          <p:nvPr/>
        </p:nvCxnSpPr>
        <p:spPr>
          <a:xfrm>
            <a:off x="10721810" y="1923059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F460FBC-680D-4E48-95F0-FA1520A9959B}"/>
              </a:ext>
            </a:extLst>
          </p:cNvPr>
          <p:cNvCxnSpPr/>
          <p:nvPr/>
        </p:nvCxnSpPr>
        <p:spPr>
          <a:xfrm flipH="1">
            <a:off x="9911684" y="1466856"/>
            <a:ext cx="385010" cy="375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3ADE27F-B734-4476-A895-789C52FA2676}"/>
              </a:ext>
            </a:extLst>
          </p:cNvPr>
          <p:cNvCxnSpPr/>
          <p:nvPr/>
        </p:nvCxnSpPr>
        <p:spPr>
          <a:xfrm>
            <a:off x="10449094" y="1466856"/>
            <a:ext cx="441158" cy="36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BF65AFD-ED1D-4FB9-8349-35E2D08620A6}"/>
              </a:ext>
            </a:extLst>
          </p:cNvPr>
          <p:cNvSpPr txBox="1"/>
          <p:nvPr/>
        </p:nvSpPr>
        <p:spPr>
          <a:xfrm>
            <a:off x="10104189" y="344905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N15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D55DFD-3836-45B2-9F2B-D33A6FD3CA22}"/>
              </a:ext>
            </a:extLst>
          </p:cNvPr>
          <p:cNvSpPr txBox="1"/>
          <p:nvPr/>
        </p:nvSpPr>
        <p:spPr>
          <a:xfrm>
            <a:off x="9549618" y="2727158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N14.5	N14.5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0BF06D-84A9-48BA-87EE-E3DDB8DE136A}"/>
              </a:ext>
            </a:extLst>
          </p:cNvPr>
          <p:cNvCxnSpPr/>
          <p:nvPr/>
        </p:nvCxnSpPr>
        <p:spPr>
          <a:xfrm>
            <a:off x="9149684" y="3719773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A009DD9-08D7-4843-A5B2-5EEAD42A4884}"/>
              </a:ext>
            </a:extLst>
          </p:cNvPr>
          <p:cNvCxnSpPr/>
          <p:nvPr/>
        </p:nvCxnSpPr>
        <p:spPr>
          <a:xfrm>
            <a:off x="9302084" y="3719773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A6D7F0E-91EF-499D-9CB8-23181A459EC3}"/>
              </a:ext>
            </a:extLst>
          </p:cNvPr>
          <p:cNvCxnSpPr/>
          <p:nvPr/>
        </p:nvCxnSpPr>
        <p:spPr>
          <a:xfrm>
            <a:off x="11724441" y="3705724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DE36CEF-2E1C-4C8A-8F57-D8FCC6CD5D8B}"/>
              </a:ext>
            </a:extLst>
          </p:cNvPr>
          <p:cNvCxnSpPr/>
          <p:nvPr/>
        </p:nvCxnSpPr>
        <p:spPr>
          <a:xfrm>
            <a:off x="11555999" y="3705724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A305F5C-2153-4C47-B92F-AB554B3172A7}"/>
              </a:ext>
            </a:extLst>
          </p:cNvPr>
          <p:cNvCxnSpPr/>
          <p:nvPr/>
        </p:nvCxnSpPr>
        <p:spPr>
          <a:xfrm>
            <a:off x="10104189" y="3719773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13E0D5-004C-4FCE-8587-6C6AD5028F81}"/>
              </a:ext>
            </a:extLst>
          </p:cNvPr>
          <p:cNvCxnSpPr/>
          <p:nvPr/>
        </p:nvCxnSpPr>
        <p:spPr>
          <a:xfrm>
            <a:off x="9951789" y="3719773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75DDBFA-175C-4466-9555-5D4ABE7434A2}"/>
              </a:ext>
            </a:extLst>
          </p:cNvPr>
          <p:cNvCxnSpPr/>
          <p:nvPr/>
        </p:nvCxnSpPr>
        <p:spPr>
          <a:xfrm>
            <a:off x="11036969" y="3705724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E7E26E7-D09F-448B-A049-AC9D212BDF0E}"/>
              </a:ext>
            </a:extLst>
          </p:cNvPr>
          <p:cNvCxnSpPr/>
          <p:nvPr/>
        </p:nvCxnSpPr>
        <p:spPr>
          <a:xfrm>
            <a:off x="10884569" y="3705724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BC08C1B-D42A-4DDD-AD6C-B83628EF0DEB}"/>
              </a:ext>
            </a:extLst>
          </p:cNvPr>
          <p:cNvCxnSpPr/>
          <p:nvPr/>
        </p:nvCxnSpPr>
        <p:spPr>
          <a:xfrm flipH="1">
            <a:off x="9149684" y="2727158"/>
            <a:ext cx="762000" cy="978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2EF1A3-C521-4E77-BB21-1EF8D7C4F10D}"/>
              </a:ext>
            </a:extLst>
          </p:cNvPr>
          <p:cNvCxnSpPr/>
          <p:nvPr/>
        </p:nvCxnSpPr>
        <p:spPr>
          <a:xfrm>
            <a:off x="10082463" y="2727158"/>
            <a:ext cx="21726" cy="978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9EE1151-4D2E-4706-9DD6-9503110DB791}"/>
              </a:ext>
            </a:extLst>
          </p:cNvPr>
          <p:cNvCxnSpPr/>
          <p:nvPr/>
        </p:nvCxnSpPr>
        <p:spPr>
          <a:xfrm>
            <a:off x="10716128" y="2727158"/>
            <a:ext cx="152400" cy="992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C6BCA09-C516-4A5E-8AD2-006EB7460291}"/>
              </a:ext>
            </a:extLst>
          </p:cNvPr>
          <p:cNvCxnSpPr/>
          <p:nvPr/>
        </p:nvCxnSpPr>
        <p:spPr>
          <a:xfrm>
            <a:off x="10924675" y="2727158"/>
            <a:ext cx="813472" cy="906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6827CA6-D9BD-4221-A199-535227F1E334}"/>
              </a:ext>
            </a:extLst>
          </p:cNvPr>
          <p:cNvSpPr txBox="1"/>
          <p:nvPr/>
        </p:nvSpPr>
        <p:spPr>
          <a:xfrm>
            <a:off x="8804252" y="4413388"/>
            <a:ext cx="3289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N14.5	N14	N14     N14.5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04F02B1-51CE-4B19-9EB4-DD7356E17526}"/>
              </a:ext>
            </a:extLst>
          </p:cNvPr>
          <p:cNvCxnSpPr/>
          <p:nvPr/>
        </p:nvCxnSpPr>
        <p:spPr>
          <a:xfrm>
            <a:off x="7976273" y="5352311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84EF188-2B17-46FC-8F1F-FD1F6E084D16}"/>
              </a:ext>
            </a:extLst>
          </p:cNvPr>
          <p:cNvCxnSpPr/>
          <p:nvPr/>
        </p:nvCxnSpPr>
        <p:spPr>
          <a:xfrm>
            <a:off x="8128673" y="535231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892690B-DF20-4362-9F95-BCD7163D0A1E}"/>
              </a:ext>
            </a:extLst>
          </p:cNvPr>
          <p:cNvCxnSpPr/>
          <p:nvPr/>
        </p:nvCxnSpPr>
        <p:spPr>
          <a:xfrm>
            <a:off x="11730125" y="5327101"/>
            <a:ext cx="0" cy="74595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DEEC94D-4C1B-4AE6-AB04-36F3A328BEB8}"/>
              </a:ext>
            </a:extLst>
          </p:cNvPr>
          <p:cNvCxnSpPr/>
          <p:nvPr/>
        </p:nvCxnSpPr>
        <p:spPr>
          <a:xfrm>
            <a:off x="11561683" y="532710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C4D556F-CFF0-4268-81B0-CF9AB5967727}"/>
              </a:ext>
            </a:extLst>
          </p:cNvPr>
          <p:cNvCxnSpPr/>
          <p:nvPr/>
        </p:nvCxnSpPr>
        <p:spPr>
          <a:xfrm>
            <a:off x="10404314" y="5306177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C2C9982-BD70-4D7C-BDA6-29D50B614D40}"/>
              </a:ext>
            </a:extLst>
          </p:cNvPr>
          <p:cNvCxnSpPr/>
          <p:nvPr/>
        </p:nvCxnSpPr>
        <p:spPr>
          <a:xfrm>
            <a:off x="10251914" y="5306177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D703AC2-A984-4BF6-9E32-95D950890B30}"/>
              </a:ext>
            </a:extLst>
          </p:cNvPr>
          <p:cNvCxnSpPr/>
          <p:nvPr/>
        </p:nvCxnSpPr>
        <p:spPr>
          <a:xfrm>
            <a:off x="11042653" y="532710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9285F10-8E76-471F-9671-AD37D44D00BE}"/>
              </a:ext>
            </a:extLst>
          </p:cNvPr>
          <p:cNvCxnSpPr/>
          <p:nvPr/>
        </p:nvCxnSpPr>
        <p:spPr>
          <a:xfrm>
            <a:off x="10890253" y="532710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2FC67E4-D70B-443F-A187-7ABBDD346EF7}"/>
              </a:ext>
            </a:extLst>
          </p:cNvPr>
          <p:cNvCxnSpPr/>
          <p:nvPr/>
        </p:nvCxnSpPr>
        <p:spPr>
          <a:xfrm>
            <a:off x="8769238" y="534115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2DECCC9-CF63-4987-990E-CB4B973D3B7B}"/>
              </a:ext>
            </a:extLst>
          </p:cNvPr>
          <p:cNvCxnSpPr/>
          <p:nvPr/>
        </p:nvCxnSpPr>
        <p:spPr>
          <a:xfrm>
            <a:off x="8616838" y="5341150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9B2F63B-3B6D-45FC-B2F8-88A7478AC803}"/>
              </a:ext>
            </a:extLst>
          </p:cNvPr>
          <p:cNvCxnSpPr/>
          <p:nvPr/>
        </p:nvCxnSpPr>
        <p:spPr>
          <a:xfrm>
            <a:off x="9702018" y="532710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43B62C3-96D7-4090-9474-6D6773F5202F}"/>
              </a:ext>
            </a:extLst>
          </p:cNvPr>
          <p:cNvCxnSpPr/>
          <p:nvPr/>
        </p:nvCxnSpPr>
        <p:spPr>
          <a:xfrm>
            <a:off x="9549618" y="5327101"/>
            <a:ext cx="0" cy="7459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8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DADE13-8C86-45B5-9BEA-A68D5C58A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7453" y="133637"/>
            <a:ext cx="10462316" cy="65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09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4C4532-DC25-4FCD-8995-3AB657DD166D}"/>
              </a:ext>
            </a:extLst>
          </p:cNvPr>
          <p:cNvSpPr txBox="1"/>
          <p:nvPr/>
        </p:nvSpPr>
        <p:spPr>
          <a:xfrm>
            <a:off x="248653" y="3609474"/>
            <a:ext cx="11574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7030A0"/>
                </a:solidFill>
              </a:rPr>
              <a:t>Complete exam questions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596584-C1A6-406E-BC3D-C76229A8C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33" y="96476"/>
            <a:ext cx="11735817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38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006F42-34FE-4569-91E9-5C1B36930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0104" y="-128336"/>
            <a:ext cx="6319324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D1EA8A-51DB-4DA4-8E41-E946579AD62D}"/>
              </a:ext>
            </a:extLst>
          </p:cNvPr>
          <p:cNvCxnSpPr/>
          <p:nvPr/>
        </p:nvCxnSpPr>
        <p:spPr>
          <a:xfrm>
            <a:off x="4419600" y="208545"/>
            <a:ext cx="128336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F566CA-ADA3-4822-A46C-00CBA1949E5F}"/>
              </a:ext>
            </a:extLst>
          </p:cNvPr>
          <p:cNvCxnSpPr/>
          <p:nvPr/>
        </p:nvCxnSpPr>
        <p:spPr>
          <a:xfrm>
            <a:off x="737937" y="360945"/>
            <a:ext cx="128336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C43804-564A-416D-AAB4-AA15CF2818B2}"/>
              </a:ext>
            </a:extLst>
          </p:cNvPr>
          <p:cNvCxnSpPr>
            <a:cxnSpLocks/>
          </p:cNvCxnSpPr>
          <p:nvPr/>
        </p:nvCxnSpPr>
        <p:spPr>
          <a:xfrm>
            <a:off x="625643" y="802103"/>
            <a:ext cx="48928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954BF33-E47F-48F5-AB2F-AF8C586880BE}"/>
              </a:ext>
            </a:extLst>
          </p:cNvPr>
          <p:cNvCxnSpPr>
            <a:cxnSpLocks/>
          </p:cNvCxnSpPr>
          <p:nvPr/>
        </p:nvCxnSpPr>
        <p:spPr>
          <a:xfrm>
            <a:off x="1487904" y="1130966"/>
            <a:ext cx="2606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63629E-5E59-47B5-8DE4-4AEE8B0FBBBF}"/>
              </a:ext>
            </a:extLst>
          </p:cNvPr>
          <p:cNvCxnSpPr>
            <a:cxnSpLocks/>
          </p:cNvCxnSpPr>
          <p:nvPr/>
        </p:nvCxnSpPr>
        <p:spPr>
          <a:xfrm>
            <a:off x="1852864" y="810122"/>
            <a:ext cx="73793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A88B04-F3A4-4C42-A710-4726E7241477}"/>
              </a:ext>
            </a:extLst>
          </p:cNvPr>
          <p:cNvCxnSpPr>
            <a:cxnSpLocks/>
          </p:cNvCxnSpPr>
          <p:nvPr/>
        </p:nvCxnSpPr>
        <p:spPr>
          <a:xfrm>
            <a:off x="2951747" y="810122"/>
            <a:ext cx="58553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72A688-9821-4CCD-A8C4-727446BE2949}"/>
              </a:ext>
            </a:extLst>
          </p:cNvPr>
          <p:cNvCxnSpPr>
            <a:cxnSpLocks/>
          </p:cNvCxnSpPr>
          <p:nvPr/>
        </p:nvCxnSpPr>
        <p:spPr>
          <a:xfrm>
            <a:off x="1307431" y="962524"/>
            <a:ext cx="16443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CBE0CE-53CE-4F01-92B9-CAA61ABD0F79}"/>
              </a:ext>
            </a:extLst>
          </p:cNvPr>
          <p:cNvCxnSpPr>
            <a:cxnSpLocks/>
          </p:cNvCxnSpPr>
          <p:nvPr/>
        </p:nvCxnSpPr>
        <p:spPr>
          <a:xfrm>
            <a:off x="3112168" y="962524"/>
            <a:ext cx="48126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3759AB-EB4A-4796-9988-F755BEDA86D9}"/>
              </a:ext>
            </a:extLst>
          </p:cNvPr>
          <p:cNvCxnSpPr>
            <a:cxnSpLocks/>
          </p:cNvCxnSpPr>
          <p:nvPr/>
        </p:nvCxnSpPr>
        <p:spPr>
          <a:xfrm>
            <a:off x="4467726" y="962524"/>
            <a:ext cx="74595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0BB6FEF-4709-49DF-ABA5-200F7824B654}"/>
              </a:ext>
            </a:extLst>
          </p:cNvPr>
          <p:cNvCxnSpPr/>
          <p:nvPr/>
        </p:nvCxnSpPr>
        <p:spPr>
          <a:xfrm>
            <a:off x="2807369" y="1130966"/>
            <a:ext cx="128336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3CCBC2D-A749-4876-A6DA-BB2F1EC03746}"/>
              </a:ext>
            </a:extLst>
          </p:cNvPr>
          <p:cNvCxnSpPr>
            <a:cxnSpLocks/>
          </p:cNvCxnSpPr>
          <p:nvPr/>
        </p:nvCxnSpPr>
        <p:spPr>
          <a:xfrm>
            <a:off x="465220" y="1307430"/>
            <a:ext cx="48126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DFD842F-ABAE-44BF-8FB4-572556FFAE14}"/>
              </a:ext>
            </a:extLst>
          </p:cNvPr>
          <p:cNvCxnSpPr/>
          <p:nvPr/>
        </p:nvCxnSpPr>
        <p:spPr>
          <a:xfrm>
            <a:off x="2951747" y="1604208"/>
            <a:ext cx="128336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254BFE5-C52F-4A38-8B59-4A0AB0A11818}"/>
              </a:ext>
            </a:extLst>
          </p:cNvPr>
          <p:cNvCxnSpPr>
            <a:cxnSpLocks/>
          </p:cNvCxnSpPr>
          <p:nvPr/>
        </p:nvCxnSpPr>
        <p:spPr>
          <a:xfrm>
            <a:off x="4467726" y="1604208"/>
            <a:ext cx="3048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14FDC97-5CF7-46DF-AAC7-DA276EB637A8}"/>
              </a:ext>
            </a:extLst>
          </p:cNvPr>
          <p:cNvCxnSpPr>
            <a:cxnSpLocks/>
          </p:cNvCxnSpPr>
          <p:nvPr/>
        </p:nvCxnSpPr>
        <p:spPr>
          <a:xfrm>
            <a:off x="393031" y="1780671"/>
            <a:ext cx="55345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D4F9EE1-C5CD-4B2E-B474-31BA2763DEAA}"/>
              </a:ext>
            </a:extLst>
          </p:cNvPr>
          <p:cNvCxnSpPr>
            <a:cxnSpLocks/>
          </p:cNvCxnSpPr>
          <p:nvPr/>
        </p:nvCxnSpPr>
        <p:spPr>
          <a:xfrm>
            <a:off x="4199020" y="1772647"/>
            <a:ext cx="57350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75569BA3-CA71-4492-B5BA-13F8B1DED058}"/>
              </a:ext>
            </a:extLst>
          </p:cNvPr>
          <p:cNvSpPr/>
          <p:nvPr/>
        </p:nvSpPr>
        <p:spPr>
          <a:xfrm>
            <a:off x="5430252" y="3148733"/>
            <a:ext cx="6761748" cy="38010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(a)     (</a:t>
            </a:r>
            <a:r>
              <a:rPr lang="en-GB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)      base / named bases;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reject nucleotide or uracil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(ii)     it has been produced by semi-conservative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replication / one old strand and one new;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One strand has </a:t>
            </a:r>
            <a:r>
              <a:rPr lang="en-GB" baseline="30000" dirty="0">
                <a:solidFill>
                  <a:srgbClr val="7030A0"/>
                </a:solidFill>
                <a:latin typeface="Arial" panose="020B0604020202020204" pitchFamily="34" charset="0"/>
              </a:rPr>
              <a:t>15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N bases and the other </a:t>
            </a:r>
            <a:r>
              <a:rPr lang="en-GB" baseline="30000" dirty="0">
                <a:solidFill>
                  <a:srgbClr val="7030A0"/>
                </a:solidFill>
                <a:latin typeface="Arial" panose="020B0604020202020204" pitchFamily="34" charset="0"/>
              </a:rPr>
              <a:t>14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N;   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light / heavy N (therefore) it is less dense / lighter;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2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(iii)     one band is in same position as generation 1;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one band higher;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a line. N.B. need a visible gap</a:t>
            </a: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1785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BE0C04-9A2C-496B-B252-5A81D58CB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7453" y="0"/>
            <a:ext cx="8760210" cy="54703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3E4307-0A46-4AF0-9B8F-CDACDB622676}"/>
              </a:ext>
            </a:extLst>
          </p:cNvPr>
          <p:cNvSpPr/>
          <p:nvPr/>
        </p:nvSpPr>
        <p:spPr>
          <a:xfrm>
            <a:off x="1122947" y="4048979"/>
            <a:ext cx="10250906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(ii)     viral DNA single-stranded / not double-stranded;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evidence from table e.g. not equal amount of A and T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/ C and G / all different;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490E1D-66A8-4DE3-AA89-C8DC09CBBEF2}"/>
              </a:ext>
            </a:extLst>
          </p:cNvPr>
          <p:cNvSpPr txBox="1"/>
          <p:nvPr/>
        </p:nvSpPr>
        <p:spPr>
          <a:xfrm>
            <a:off x="2494547" y="1130968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31			31	   19</a:t>
            </a:r>
          </a:p>
        </p:txBody>
      </p:sp>
    </p:spTree>
    <p:extLst>
      <p:ext uri="{BB962C8B-B14F-4D97-AF65-F5344CB8AC3E}">
        <p14:creationId xmlns:p14="http://schemas.microsoft.com/office/powerpoint/2010/main" val="298128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EF0FAE-CC04-445C-8CC1-86DA95477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80210"/>
            <a:ext cx="522170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CC3EFF-05BD-4D0F-B5E2-2619BBA7752C}"/>
              </a:ext>
            </a:extLst>
          </p:cNvPr>
          <p:cNvSpPr/>
          <p:nvPr/>
        </p:nvSpPr>
        <p:spPr>
          <a:xfrm>
            <a:off x="4932947" y="3129788"/>
            <a:ext cx="6096000" cy="29084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(a)     (Pentose) sugar/deoxyribose and phosphate;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Reject ribose and phosphorus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(b)     Semi-conservative replication;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Complementary pairing;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Hydrogen bonding (of bases/nucleotides);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Condensation/described of nucleotides;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DNA polymerase involved;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example (A, T and C, G)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3 max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79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991</Words>
  <Application>Microsoft Office PowerPoint</Application>
  <PresentationFormat>Widescreen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20</cp:revision>
  <dcterms:created xsi:type="dcterms:W3CDTF">2020-02-21T13:21:41Z</dcterms:created>
  <dcterms:modified xsi:type="dcterms:W3CDTF">2020-02-21T18:46:11Z</dcterms:modified>
</cp:coreProperties>
</file>