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0FE92-C190-469F-B1F9-03DB8BCF4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E0C8B6-9102-4358-AEB6-460F38C795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139E5-F0DD-431D-8AE0-B7C1D154A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D7E1-BF62-4A71-BA6A-FA743CA24014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414B8-D928-4E86-B45A-9DE70A581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84BF8-B1FB-40B8-80C0-74A5CA4E1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40A9-D49D-4123-A451-9182438DC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8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0B7AB-CC17-41BD-B976-63ABEE2B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57EFF-C613-4785-8932-181950C65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86351D-A5B7-49DF-B056-9FDA10D88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D7E1-BF62-4A71-BA6A-FA743CA24014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1AB8B-0B0C-43F5-9F8C-3789B9F1E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D6E50-C79D-4273-A065-B21B55A2E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40A9-D49D-4123-A451-9182438DC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00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C8C23-A129-4567-A50A-4FBAA5BC9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C806E2-C777-43D8-88D3-0C5E4C19A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DA977-77B0-48B7-9513-AA8313F0C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D7E1-BF62-4A71-BA6A-FA743CA24014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4539A-B0A4-45F0-BC9F-65492FF43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2E979-F8B8-468E-8365-574E930A6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40A9-D49D-4123-A451-9182438DC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379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1FA94-226D-4E05-AA23-A5F72034B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09497-B7EF-4A2D-8E1B-AE2B799DA2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CCE1B6-CB6B-42D7-85CA-D9566E4B8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443B26-637F-4385-B1AA-056670558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D7E1-BF62-4A71-BA6A-FA743CA24014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6EC5A-16A7-497C-AC61-ECB83CE81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868DA-AE76-46EB-96C4-ED0AEF619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40A9-D49D-4123-A451-9182438DC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468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51779-6442-4162-B563-1CCCED88E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69CFE-7354-412F-B7D9-C19B498A0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A82EAB-263B-46CA-8AAE-13140A09B2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FC711B-F7C2-4F5F-B4DA-0B7932F27C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18A122-6801-49D6-B5CA-C3AE90B044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1374AA-7D49-4D12-A676-F44F33BEF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D7E1-BF62-4A71-BA6A-FA743CA24014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A234AD-7497-4AE3-894B-97BB2BBB1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571A28-045D-4328-A60A-0664308ED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40A9-D49D-4123-A451-9182438DC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200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DF24C-9BD7-4F24-80E4-4DAF1CFD3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C9A09E-AC5D-4B63-97D3-1E14F58AB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D7E1-BF62-4A71-BA6A-FA743CA24014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B25DE1-6B6D-44C3-B889-1F5A0B4E4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0872D-32F7-4C29-9F7A-337361000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40A9-D49D-4123-A451-9182438DC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45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EC5F87-2B6A-400C-AFE2-1E24DC8F0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D7E1-BF62-4A71-BA6A-FA743CA24014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D42C4A-1711-4FBE-BAB8-A047A481E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1B145-2C2A-473C-ACA1-2B5CCA167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40A9-D49D-4123-A451-9182438DC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37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E1FD1-A394-406B-8B1D-DC121E1D3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D9C73-5946-4BC9-BC19-E52AEB2D5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A6863-13B7-4CE6-B533-227EFD944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7B1FC9-DD83-4EFB-850D-9F3816652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D7E1-BF62-4A71-BA6A-FA743CA24014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53A7A1-826F-495A-84A1-C5A0D0EDF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695838-3644-4C7C-B7C4-F1D47226C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40A9-D49D-4123-A451-9182438DC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04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5434B-1196-4BAD-AFF2-2C1240209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894CAB-29FC-43DF-ACFD-711355C582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FDAB8-A691-40B9-8C9D-9A903BE39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A5DCB9-D117-4616-A989-B2B2401FF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D7E1-BF62-4A71-BA6A-FA743CA24014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8E34E-437D-49F3-8539-736465366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0D9C2D-9D07-43BE-8175-520D05043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40A9-D49D-4123-A451-9182438DC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669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027A7-C1E2-414D-A952-C7BEEC90E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8302B7-4B1F-4FFE-8113-B5BE126B00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F8912-09EB-44FF-94C3-C3818CBD1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D7E1-BF62-4A71-BA6A-FA743CA24014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91BD4-47AA-4230-A3AF-9DF94F2F8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49CE0-D8F2-4612-83DE-AEE9BA4BB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40A9-D49D-4123-A451-9182438DC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979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DDAA7F-9540-4AFA-BDA1-F18F7CAAA4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0ADCA4-F92B-4C03-9664-47DABA4B6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CB6BC-CBA0-4CD0-8172-B2922B968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D7E1-BF62-4A71-BA6A-FA743CA24014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48B80-EA59-4F01-B9DC-CEF316A5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57A3C-5CBC-44A1-8DE4-CD8E44839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040A9-D49D-4123-A451-9182438DC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1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CDCE23-26C8-40F4-AA20-E71B77533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8FD8D-EDAC-46FC-93E7-F478F64E8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C98E1-F5C8-48CD-9BFE-716AFDE002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8D7E1-BF62-4A71-BA6A-FA743CA24014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D6D6A-E14D-45D5-B056-B1E87C5A1F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8E1E3-6D2C-4280-9113-46633F317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040A9-D49D-4123-A451-9182438DC0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393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youtube.com/watch?v=zwibgNGe4aY-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rgenome.org/video/from-dna-to-protein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rgenome.org/video/from-dna-to-protein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757C57B-1B28-4DEA-AFE1-D63C13BC5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3233"/>
            <a:ext cx="11904485" cy="18639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715077-21C7-4729-B79F-7BCDC27E5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27" y="2416341"/>
            <a:ext cx="5159542" cy="38696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DA7FFC5-6A10-452D-8763-337482214BB6}"/>
              </a:ext>
            </a:extLst>
          </p:cNvPr>
          <p:cNvSpPr/>
          <p:nvPr/>
        </p:nvSpPr>
        <p:spPr>
          <a:xfrm>
            <a:off x="6593305" y="2127583"/>
            <a:ext cx="47805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Video which explain the point of DNA and the 2 processes we will be looking at: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en-GB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https://www.youtube.com/watch?v=zwibgNGe4aY-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9CB42A-793B-4E34-813F-D6A472A71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5575" y="3429000"/>
            <a:ext cx="4363901" cy="3276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5B031B6-29DC-4D37-9EB4-4B9EB782D21A}"/>
              </a:ext>
            </a:extLst>
          </p:cNvPr>
          <p:cNvSpPr/>
          <p:nvPr/>
        </p:nvSpPr>
        <p:spPr>
          <a:xfrm>
            <a:off x="6679533" y="4732421"/>
            <a:ext cx="3426993" cy="68981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705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880316-CB0B-4192-AF29-CC36BA5E4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233" y="204603"/>
            <a:ext cx="12041537" cy="34289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BEF3F8-5557-4235-9B60-E13A48967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87" y="3888818"/>
            <a:ext cx="4349193" cy="24464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E8EE41-2C48-4D8C-A012-382E33141B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599" y="3782928"/>
            <a:ext cx="3697705" cy="27732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ECE4578-AE4C-40FB-94B7-9853CB6729B2}"/>
              </a:ext>
            </a:extLst>
          </p:cNvPr>
          <p:cNvSpPr/>
          <p:nvPr/>
        </p:nvSpPr>
        <p:spPr>
          <a:xfrm>
            <a:off x="1871466" y="441160"/>
            <a:ext cx="5096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ore than one (base) triplet for each amino acid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A768DD-F570-463E-BA44-AE35F1DB630B}"/>
              </a:ext>
            </a:extLst>
          </p:cNvPr>
          <p:cNvSpPr/>
          <p:nvPr/>
        </p:nvSpPr>
        <p:spPr>
          <a:xfrm>
            <a:off x="2333384" y="1549738"/>
            <a:ext cx="4532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E</a:t>
            </a:r>
            <a:r>
              <a:rPr lang="en-GB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ach base is part of only one triplet/codon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CF5F19-9CEE-4617-8855-86DBA64CE063}"/>
              </a:ext>
            </a:extLst>
          </p:cNvPr>
          <p:cNvSpPr/>
          <p:nvPr/>
        </p:nvSpPr>
        <p:spPr>
          <a:xfrm>
            <a:off x="1534533" y="2473650"/>
            <a:ext cx="7310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T</a:t>
            </a:r>
            <a:r>
              <a:rPr lang="en-GB" b="0" i="0" dirty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he same triplet codes for the same amino acid in different organisms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5DBF29-1D03-4313-BFD0-37CB92FBDC0A}"/>
              </a:ext>
            </a:extLst>
          </p:cNvPr>
          <p:cNvSpPr txBox="1"/>
          <p:nvPr/>
        </p:nvSpPr>
        <p:spPr>
          <a:xfrm>
            <a:off x="4585136" y="4292404"/>
            <a:ext cx="3726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</a:rPr>
              <a:t>Complete the recap activities on page 24 </a:t>
            </a:r>
          </a:p>
        </p:txBody>
      </p:sp>
    </p:spTree>
    <p:extLst>
      <p:ext uri="{BB962C8B-B14F-4D97-AF65-F5344CB8AC3E}">
        <p14:creationId xmlns:p14="http://schemas.microsoft.com/office/powerpoint/2010/main" val="163069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10EB30-F79D-4C08-9CD8-FE5A510C2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073" y="162758"/>
            <a:ext cx="7831410" cy="67134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52D248-069A-499C-9D26-FC0DAF8310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69"/>
          <a:stretch/>
        </p:blipFill>
        <p:spPr>
          <a:xfrm>
            <a:off x="4578171" y="162758"/>
            <a:ext cx="1630124" cy="13328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D4545E-4302-4D7C-B79A-1F99DC605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150" y="1580125"/>
            <a:ext cx="2677528" cy="15139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8CDCB1-C14A-490D-A0A1-0529741D393C}"/>
              </a:ext>
            </a:extLst>
          </p:cNvPr>
          <p:cNvSpPr txBox="1"/>
          <p:nvPr/>
        </p:nvSpPr>
        <p:spPr>
          <a:xfrm>
            <a:off x="1620252" y="3117550"/>
            <a:ext cx="674570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Sequence of amino-acids in polypeptide chain, Peptide bonds</a:t>
            </a:r>
          </a:p>
          <a:p>
            <a:r>
              <a:rPr lang="en-GB" dirty="0">
                <a:solidFill>
                  <a:srgbClr val="7030A0"/>
                </a:solidFill>
              </a:rPr>
              <a:t>Specific 3D shape held by H, ionic, disulphide bonds between R groups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54CA3D-7DF6-4B6C-BDE7-A459291FD7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4618070"/>
            <a:ext cx="8138433" cy="207717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5965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83899B-D9AC-41D9-B8D6-B70488B85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97" y="68538"/>
            <a:ext cx="11888157" cy="1960787"/>
          </a:xfrm>
          <a:prstGeom prst="rect">
            <a:avLst/>
          </a:prstGeom>
        </p:spPr>
      </p:pic>
      <p:pic>
        <p:nvPicPr>
          <p:cNvPr id="3077" name="Picture 5" descr="Image result for transcription">
            <a:extLst>
              <a:ext uri="{FF2B5EF4-FFF2-40B4-BE49-F238E27FC236}">
                <a16:creationId xmlns:a16="http://schemas.microsoft.com/office/drawing/2014/main" id="{ACFFB364-1B1C-47AA-859B-904B83C94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663" y="2269679"/>
            <a:ext cx="7109243" cy="451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142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89504C-DA60-4125-AC49-132AF2FB1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83" y="254000"/>
            <a:ext cx="11419943" cy="17592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106F72-5F42-46A4-8A62-7FF4C8470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06773"/>
            <a:ext cx="4897605" cy="44932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CDD574-68F8-4AEC-9B66-0833710F9FB4}"/>
              </a:ext>
            </a:extLst>
          </p:cNvPr>
          <p:cNvSpPr txBox="1"/>
          <p:nvPr/>
        </p:nvSpPr>
        <p:spPr>
          <a:xfrm>
            <a:off x="5354805" y="2056686"/>
            <a:ext cx="67810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Remember </a:t>
            </a:r>
            <a:r>
              <a:rPr lang="en-GB" dirty="0"/>
              <a:t>only </a:t>
            </a:r>
            <a:r>
              <a:rPr lang="en-GB" b="1" dirty="0">
                <a:solidFill>
                  <a:srgbClr val="7030A0"/>
                </a:solidFill>
              </a:rPr>
              <a:t>eukaryotic DNA </a:t>
            </a:r>
            <a:r>
              <a:rPr lang="en-GB" dirty="0"/>
              <a:t>has </a:t>
            </a:r>
            <a:r>
              <a:rPr lang="en-GB" b="1" dirty="0">
                <a:solidFill>
                  <a:srgbClr val="7030A0"/>
                </a:solidFill>
              </a:rPr>
              <a:t>non-coding</a:t>
            </a:r>
            <a:r>
              <a:rPr lang="en-GB" dirty="0"/>
              <a:t> sections</a:t>
            </a:r>
          </a:p>
          <a:p>
            <a:r>
              <a:rPr lang="en-GB" dirty="0"/>
              <a:t>The </a:t>
            </a:r>
            <a:r>
              <a:rPr lang="en-GB" b="1" dirty="0">
                <a:solidFill>
                  <a:srgbClr val="7030A0"/>
                </a:solidFill>
              </a:rPr>
              <a:t>more complex </a:t>
            </a:r>
            <a:r>
              <a:rPr lang="en-GB" dirty="0"/>
              <a:t>the organism the </a:t>
            </a:r>
            <a:r>
              <a:rPr lang="en-GB" b="1" dirty="0">
                <a:solidFill>
                  <a:srgbClr val="7030A0"/>
                </a:solidFill>
              </a:rPr>
              <a:t>more non-coding </a:t>
            </a:r>
            <a:r>
              <a:rPr lang="en-GB" dirty="0"/>
              <a:t>sections there are. </a:t>
            </a:r>
          </a:p>
          <a:p>
            <a:endParaRPr lang="en-GB" dirty="0"/>
          </a:p>
          <a:p>
            <a:r>
              <a:rPr lang="en-GB" b="1" dirty="0">
                <a:solidFill>
                  <a:srgbClr val="7030A0"/>
                </a:solidFill>
              </a:rPr>
              <a:t>Prokaryotes DO NOT contains introns</a:t>
            </a:r>
            <a:r>
              <a:rPr lang="en-GB" dirty="0"/>
              <a:t>, </a:t>
            </a:r>
          </a:p>
          <a:p>
            <a:r>
              <a:rPr lang="en-GB" dirty="0"/>
              <a:t>Prokaryotes DO NOT undergo splicing.</a:t>
            </a:r>
          </a:p>
          <a:p>
            <a:endParaRPr lang="en-GB" dirty="0"/>
          </a:p>
          <a:p>
            <a:r>
              <a:rPr lang="en-GB" b="1" dirty="0">
                <a:solidFill>
                  <a:srgbClr val="7030A0"/>
                </a:solidFill>
              </a:rPr>
              <a:t>Read through the perfect answers for transcription and translation on page 25 in your booklet</a:t>
            </a:r>
            <a:r>
              <a:rPr lang="en-GB" dirty="0"/>
              <a:t>.</a:t>
            </a:r>
          </a:p>
          <a:p>
            <a:r>
              <a:rPr lang="en-GB" dirty="0"/>
              <a:t>Watch the video link on the next slide.</a:t>
            </a:r>
          </a:p>
          <a:p>
            <a:r>
              <a:rPr lang="en-GB" dirty="0"/>
              <a:t>Produce your own revision poster for both transcription and translation on page 26 in your booklet. </a:t>
            </a:r>
          </a:p>
          <a:p>
            <a:endParaRPr lang="en-GB" dirty="0"/>
          </a:p>
          <a:p>
            <a:r>
              <a:rPr lang="en-GB" b="1" dirty="0">
                <a:solidFill>
                  <a:srgbClr val="7030A0"/>
                </a:solidFill>
              </a:rPr>
              <a:t>Stretch and challenge</a:t>
            </a:r>
            <a:r>
              <a:rPr lang="en-GB" dirty="0"/>
              <a:t>. Try to draw out the process of transcription and translation WITHOUT watching the video. This required a lot of brain power so will make the process more memorable </a:t>
            </a:r>
          </a:p>
        </p:txBody>
      </p:sp>
    </p:spTree>
    <p:extLst>
      <p:ext uri="{BB962C8B-B14F-4D97-AF65-F5344CB8AC3E}">
        <p14:creationId xmlns:p14="http://schemas.microsoft.com/office/powerpoint/2010/main" val="1372143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EE6E73-5150-427E-91FC-0EC7134C4A74}"/>
              </a:ext>
            </a:extLst>
          </p:cNvPr>
          <p:cNvSpPr/>
          <p:nvPr/>
        </p:nvSpPr>
        <p:spPr>
          <a:xfrm>
            <a:off x="152399" y="212927"/>
            <a:ext cx="11742821" cy="2578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The process: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1.      DNA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Helicase breaks hydrogen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bonds;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2.      Only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one DNA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strand acts as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template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3.      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RNA nucleotides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attracted to exposed bases by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complementary base pairing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4.      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Adenine to Uracil, Thymine to Adenine, Cytosine to Guanine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5.      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RNA polymerase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joins (RNA)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nucleotides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together;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6.      Forming p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hosphodieste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r bonds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forming pre-mRNA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chain;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7.      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Pre-mRNA spliced to remove introns in eukaryotic cells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122" name="Picture 56">
            <a:extLst>
              <a:ext uri="{FF2B5EF4-FFF2-40B4-BE49-F238E27FC236}">
                <a16:creationId xmlns:a16="http://schemas.microsoft.com/office/drawing/2014/main" id="{A2AD51C3-AF11-4162-850B-8FD7C8B50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770" y="1169401"/>
            <a:ext cx="932113" cy="93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634CAC-DBF0-4F6D-AC83-C92B068F9709}"/>
              </a:ext>
            </a:extLst>
          </p:cNvPr>
          <p:cNvSpPr/>
          <p:nvPr/>
        </p:nvSpPr>
        <p:spPr>
          <a:xfrm>
            <a:off x="152399" y="2875366"/>
            <a:ext cx="5596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https://www.yourgenome.org/video/from-dna-to-protein</a:t>
            </a:r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C1B7AB-65DF-4C1D-90D4-448FC62B6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799" y="3980784"/>
            <a:ext cx="4091685" cy="26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85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0787CF-4D6B-4511-90E7-811186E94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37" y="84141"/>
            <a:ext cx="11592922" cy="12313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D2004B-BC1E-4D03-9B4B-A27439D31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560" y="1831056"/>
            <a:ext cx="4981575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28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844788-7F02-466B-B1C1-3A1A7A245922}"/>
              </a:ext>
            </a:extLst>
          </p:cNvPr>
          <p:cNvSpPr/>
          <p:nvPr/>
        </p:nvSpPr>
        <p:spPr>
          <a:xfrm>
            <a:off x="176463" y="185815"/>
            <a:ext cx="8839200" cy="2897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The process: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mRNA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attaches to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ribosome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Ribosome</a:t>
            </a:r>
            <a:r>
              <a:rPr lang="en-GB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moves to the </a:t>
            </a:r>
            <a:r>
              <a:rPr lang="en-GB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start codon;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Codon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on mRNA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binds to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an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anti-codon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on tRNA;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Each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tRNA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brings a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specific amino acid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Ribosome</a:t>
            </a:r>
            <a:r>
              <a:rPr lang="en-GB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moves along to </a:t>
            </a:r>
            <a:r>
              <a:rPr lang="en-GB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next codon;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Sequence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of codons on mRNA determines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order of amino acids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Formation of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peptide bonds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between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amino acids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by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condensation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reactions;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Using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ATP.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146" name="Picture 56">
            <a:extLst>
              <a:ext uri="{FF2B5EF4-FFF2-40B4-BE49-F238E27FC236}">
                <a16:creationId xmlns:a16="http://schemas.microsoft.com/office/drawing/2014/main" id="{07195A21-C0C5-498D-86EB-D41ED31A5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0245" y="880645"/>
            <a:ext cx="1092534" cy="1092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C4D7CD-4B59-4F4C-A9E5-97A6F3EF7E49}"/>
              </a:ext>
            </a:extLst>
          </p:cNvPr>
          <p:cNvSpPr/>
          <p:nvPr/>
        </p:nvSpPr>
        <p:spPr>
          <a:xfrm>
            <a:off x="176463" y="3083339"/>
            <a:ext cx="5649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https://www.yourgenome.org/video/from-dna-to-protein</a:t>
            </a:r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E41795-7B88-4453-8A21-022194849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8703" y="3536755"/>
            <a:ext cx="3794639" cy="300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51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079ED9-9C7B-449C-80E2-B585C08C9FA3}"/>
              </a:ext>
            </a:extLst>
          </p:cNvPr>
          <p:cNvSpPr txBox="1"/>
          <p:nvPr/>
        </p:nvSpPr>
        <p:spPr>
          <a:xfrm>
            <a:off x="232610" y="2486526"/>
            <a:ext cx="117267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7030A0"/>
                </a:solidFill>
              </a:rPr>
              <a:t>Complete exam questions on pages 27-30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953797-E75D-4F14-8E6E-9B258A0008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777"/>
          <a:stretch/>
        </p:blipFill>
        <p:spPr>
          <a:xfrm>
            <a:off x="125475" y="1896187"/>
            <a:ext cx="11592922" cy="4090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9C6191-4004-47BD-A768-4815D1A631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74" b="4823"/>
          <a:stretch/>
        </p:blipFill>
        <p:spPr>
          <a:xfrm>
            <a:off x="125475" y="500524"/>
            <a:ext cx="11489010" cy="139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2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A27631-AD0B-46BE-BE27-AE1784420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9" y="112295"/>
            <a:ext cx="8410742" cy="5743074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BB2C29B6-6DAE-419E-8F88-E1C273EF8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8295" y="1002631"/>
            <a:ext cx="6114906" cy="11079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(a)     (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      Phosphate and ribose;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Accept in either order. Both correct for one mark.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phosphate accept PO</a:t>
            </a:r>
            <a:r>
              <a:rPr kumimoji="0" lang="en-US" altLang="en-US" sz="1200" b="0" i="1" u="none" strike="noStrike" cap="none" normalizeH="0" baseline="-3000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/ Pi /    but not P.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 not accept phosphorus.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Ignore references to pentose / sugar.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1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1DD445-3997-44D6-B345-C019DA8A4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747" y="2570566"/>
            <a:ext cx="4355432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(ii)     TAGGCA;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1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02B445-4575-4F45-9A75-CCEA8086B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528" y="3382233"/>
            <a:ext cx="4814138" cy="20159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(b)     (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      Does not contain hydrogen bonds / base pairs / contains</a:t>
            </a: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codons / does not contain anticodon / straight / not folded / no</a:t>
            </a: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amino acid binding site / longer;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Assume that “it” refers to mRNA.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 not accept double stranded.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i="1" dirty="0">
              <a:solidFill>
                <a:srgbClr val="7030A0"/>
              </a:solidFill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(ii)     (pre-mRNA) contains introns / mRNA contains only exons;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Assume that “it” refers to pre-mRNA.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Accept non-coding as equivalent to intron.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1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4" name="Picture 6" descr="https://ds-question.s3.amazonaws.com/AA_BIOL/MS11501_files_M/image001.png">
            <a:extLst>
              <a:ext uri="{FF2B5EF4-FFF2-40B4-BE49-F238E27FC236}">
                <a16:creationId xmlns:a16="http://schemas.microsoft.com/office/drawing/2014/main" id="{8209DB9B-787F-4B8B-A88C-50D801920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593" y="1337554"/>
            <a:ext cx="2190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53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4930C0-95F1-4F9D-B4F0-FEA0F5D4E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37" y="72927"/>
            <a:ext cx="8196226" cy="560597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EF3C6A-BC46-4417-83FD-7FCB11E76A6C}"/>
              </a:ext>
            </a:extLst>
          </p:cNvPr>
          <p:cNvSpPr/>
          <p:nvPr/>
        </p:nvSpPr>
        <p:spPr>
          <a:xfrm>
            <a:off x="1323473" y="3614065"/>
            <a:ext cx="6096000" cy="153888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(ii)     1.      Have different (base) sequences / combinations of (bases);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2.      (Pre-mRNA) transcribed from different DNA / codes for different proteins;</a:t>
            </a:r>
          </a:p>
          <a:p>
            <a:pPr algn="r">
              <a:spcAft>
                <a:spcPts val="0"/>
              </a:spcAft>
            </a:pPr>
            <a:r>
              <a:rPr lang="en-GB" sz="12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198B43-2820-479C-9EBD-24C32C0F9942}"/>
              </a:ext>
            </a:extLst>
          </p:cNvPr>
          <p:cNvSpPr txBox="1"/>
          <p:nvPr/>
        </p:nvSpPr>
        <p:spPr>
          <a:xfrm>
            <a:off x="6031831" y="1718345"/>
            <a:ext cx="9063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18</a:t>
            </a:r>
          </a:p>
          <a:p>
            <a:endParaRPr lang="en-GB" dirty="0">
              <a:solidFill>
                <a:srgbClr val="7030A0"/>
              </a:solidFill>
            </a:endParaRPr>
          </a:p>
          <a:p>
            <a:r>
              <a:rPr lang="en-GB" dirty="0">
                <a:solidFill>
                  <a:srgbClr val="7030A0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08469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0CF198-1FEE-472A-9827-745975A31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17" y="83912"/>
            <a:ext cx="8136210" cy="64216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86275B1-8B2C-4946-8CFA-042E1E529D45}"/>
              </a:ext>
            </a:extLst>
          </p:cNvPr>
          <p:cNvSpPr/>
          <p:nvPr/>
        </p:nvSpPr>
        <p:spPr>
          <a:xfrm>
            <a:off x="2566737" y="732495"/>
            <a:ext cx="9448800" cy="5978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135" marR="360045" indent="-720090"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1.      Degenerate: more than one (base) triplet for each amino acid;</a:t>
            </a:r>
          </a:p>
          <a:p>
            <a:pPr marL="1080135" marR="360045" indent="-720090">
              <a:spcBef>
                <a:spcPts val="1200"/>
              </a:spcBef>
            </a:pPr>
            <a:endParaRPr lang="en-GB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2.      Non-overlapping: each base is part of only one triplet.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Accept codon (as would be applicable to mRNA code)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</a:t>
            </a:r>
          </a:p>
          <a:p>
            <a:pPr>
              <a:spcBef>
                <a:spcPts val="1200"/>
              </a:spcBef>
            </a:pPr>
            <a:endParaRPr lang="en-GB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endParaRPr lang="en-GB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endParaRPr lang="en-GB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endParaRPr lang="en-GB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A = adenine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C = cytosine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G = guanine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U = uracil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 max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(c)     </a:t>
            </a:r>
            <a:r>
              <a:rPr lang="en-GB" u="sng" dirty="0">
                <a:solidFill>
                  <a:srgbClr val="7030A0"/>
                </a:solidFill>
                <a:latin typeface="Arial" panose="020B0604020202020204" pitchFamily="34" charset="0"/>
              </a:rPr>
              <a:t>AGT</a:t>
            </a: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;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  <a:endParaRPr lang="en-GB" sz="12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82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FDCD53-A0EB-425E-96B0-0915B1FD7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85" y="-1"/>
            <a:ext cx="5587026" cy="72258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64A4D2F-3B42-4781-91E5-B6DAC0D2A38F}"/>
              </a:ext>
            </a:extLst>
          </p:cNvPr>
          <p:cNvSpPr/>
          <p:nvPr/>
        </p:nvSpPr>
        <p:spPr>
          <a:xfrm>
            <a:off x="721895" y="710080"/>
            <a:ext cx="6096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45" marR="360045"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(a)     AGC;         TTC;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</a:t>
            </a: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(b)     anticodon complementary to codon / reads message on mRNA;</a:t>
            </a:r>
          </a:p>
          <a:p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specific amino acid;</a:t>
            </a:r>
          </a:p>
          <a:p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carried / transferred (to ribosome);</a:t>
            </a:r>
          </a:p>
          <a:p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correct sequence of amino acids along polypeptide;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3 max</a:t>
            </a:r>
            <a:endParaRPr lang="en-GB" sz="12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67589C-F65C-4E32-A3EE-1F8BE7B3C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4167" y="6303727"/>
            <a:ext cx="6647158" cy="92207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7510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EB3AB2-6F32-4433-B459-2BE1D7839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66" y="0"/>
            <a:ext cx="544132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5756C3-6D64-45FD-A35F-A121C3728FBF}"/>
              </a:ext>
            </a:extLst>
          </p:cNvPr>
          <p:cNvSpPr/>
          <p:nvPr/>
        </p:nvSpPr>
        <p:spPr>
          <a:xfrm>
            <a:off x="721895" y="146274"/>
            <a:ext cx="11470105" cy="16235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720090" marR="360045" indent="-360045">
              <a:spcBef>
                <a:spcPts val="1200"/>
              </a:spcBef>
            </a:pPr>
            <a:r>
              <a:rPr lang="en-GB" sz="1400" dirty="0">
                <a:solidFill>
                  <a:srgbClr val="7030A0"/>
                </a:solidFill>
                <a:latin typeface="Arial" panose="020B0604020202020204" pitchFamily="34" charset="0"/>
              </a:rPr>
              <a:t>(a)     (The proteome is the full) range of / number of different proteins that a cell is able to produce (at a given time);</a:t>
            </a:r>
          </a:p>
          <a:p>
            <a:pPr>
              <a:spcBef>
                <a:spcPts val="1200"/>
              </a:spcBef>
            </a:pPr>
            <a:r>
              <a:rPr lang="en-GB" sz="1400" b="1" dirty="0">
                <a:solidFill>
                  <a:srgbClr val="7030A0"/>
                </a:solidFill>
                <a:latin typeface="Arial" panose="020B0604020202020204" pitchFamily="34" charset="0"/>
              </a:rPr>
              <a:t>OR</a:t>
            </a:r>
            <a:endParaRPr lang="en-GB" sz="1400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GB" sz="1400" dirty="0">
                <a:solidFill>
                  <a:srgbClr val="7030A0"/>
                </a:solidFill>
                <a:latin typeface="Arial" panose="020B0604020202020204" pitchFamily="34" charset="0"/>
              </a:rPr>
              <a:t>(The proteome is the full) range of / number of different proteins the genome / DNA is able to code for;</a:t>
            </a:r>
          </a:p>
          <a:p>
            <a:pPr marL="1440180" marR="1080135">
              <a:spcBef>
                <a:spcPts val="300"/>
              </a:spcBef>
            </a:pPr>
            <a:r>
              <a:rPr lang="en-GB" sz="1400" i="1" dirty="0">
                <a:solidFill>
                  <a:srgbClr val="7030A0"/>
                </a:solidFill>
                <a:latin typeface="Arial" panose="020B0604020202020204" pitchFamily="34" charset="0"/>
              </a:rPr>
              <a:t>Do not accept number of proteins unqualified</a:t>
            </a:r>
          </a:p>
          <a:p>
            <a:pPr algn="r">
              <a:spcAft>
                <a:spcPts val="0"/>
              </a:spcAft>
            </a:pPr>
            <a:r>
              <a:rPr lang="en-GB" sz="105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  <a:p>
            <a:pPr algn="r">
              <a:spcAft>
                <a:spcPts val="0"/>
              </a:spcAft>
            </a:pPr>
            <a:endParaRPr lang="en-GB" sz="105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38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EB3AB2-6F32-4433-B459-2BE1D7839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66" y="0"/>
            <a:ext cx="544132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64C6DB-8632-4A2C-871C-00B8CD760693}"/>
              </a:ext>
            </a:extLst>
          </p:cNvPr>
          <p:cNvSpPr/>
          <p:nvPr/>
        </p:nvSpPr>
        <p:spPr>
          <a:xfrm>
            <a:off x="724383" y="1400246"/>
            <a:ext cx="11467617" cy="42088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080135" marR="360045" indent="-720090"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(b)     1.      mRNA does not have hydrogen bonds / base pairing, tRNA does;</a:t>
            </a:r>
          </a:p>
          <a:p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</a:rPr>
              <a:t>OR</a:t>
            </a:r>
            <a:endParaRPr lang="en-GB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mRNA is linear / straight chain, tRNA is cloverleaf;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2.      mRNA does not have an amino acid binding site, tRNA does;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Accept mRNA cannot carry an amino acid, tRNA can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3.      mRNA has more nucleotides;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Accept mRNA is long</a:t>
            </a:r>
            <a:r>
              <a:rPr lang="en-GB" i="1" u="sng" dirty="0">
                <a:solidFill>
                  <a:srgbClr val="7030A0"/>
                </a:solidFill>
                <a:latin typeface="Arial" panose="020B0604020202020204" pitchFamily="34" charset="0"/>
              </a:rPr>
              <a:t>er</a:t>
            </a: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 or converse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4.      (Different) mRNAs have different lengths, all tRNAs are similar / same length;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5.      mRNA has codons, tRNA has an anticodon;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Statements must be comparative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 max</a:t>
            </a:r>
          </a:p>
          <a:p>
            <a:pPr marL="1080135" marR="360045" indent="-720090">
              <a:spcBef>
                <a:spcPts val="1200"/>
              </a:spcBef>
            </a:pPr>
            <a:endParaRPr lang="en-GB" dirty="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53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EB3AB2-6F32-4433-B459-2BE1D7839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66" y="0"/>
            <a:ext cx="544132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64C6DB-8632-4A2C-871C-00B8CD760693}"/>
              </a:ext>
            </a:extLst>
          </p:cNvPr>
          <p:cNvSpPr/>
          <p:nvPr/>
        </p:nvSpPr>
        <p:spPr>
          <a:xfrm>
            <a:off x="0" y="2338709"/>
            <a:ext cx="12192000" cy="457817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080135" marR="360045" indent="-720090"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(c)     1.      mRNA associates with a ribosome / ribosome attaches to mRNA;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Idea of association is required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2.      Ribosome moves to / finds the start codon / AUG;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3.      tRNA brings / carries (appropriate / specific) amino acid;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Must be explicitly stated and not inferred.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4.      Anticodon (on tRNA complementary) to codon (on mRNA);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5.      Ribosome moves along to next codon;</a:t>
            </a:r>
          </a:p>
          <a:p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</a:rPr>
              <a:t>OR</a:t>
            </a:r>
            <a:endParaRPr lang="en-GB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Ribosome ‘fits’ around two codons / can fit two tRNAs;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Must be explicitly stated and not inferred.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6.      (Process repeated and) amino acids join by peptide bonds / condensation reaction (to form polypeptide);</a:t>
            </a:r>
          </a:p>
          <a:p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</a:rPr>
              <a:t>OR</a:t>
            </a:r>
            <a:endParaRPr lang="en-GB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(Process repeated and) amino acids joined using (energy from) ATP (to form polypeptide);</a:t>
            </a:r>
          </a:p>
        </p:txBody>
      </p:sp>
    </p:spTree>
    <p:extLst>
      <p:ext uri="{BB962C8B-B14F-4D97-AF65-F5344CB8AC3E}">
        <p14:creationId xmlns:p14="http://schemas.microsoft.com/office/powerpoint/2010/main" val="296046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1147</Words>
  <Application>Microsoft Office PowerPoint</Application>
  <PresentationFormat>Widescreen</PresentationFormat>
  <Paragraphs>112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14</cp:revision>
  <dcterms:created xsi:type="dcterms:W3CDTF">2020-02-21T14:31:39Z</dcterms:created>
  <dcterms:modified xsi:type="dcterms:W3CDTF">2020-02-21T18:49:27Z</dcterms:modified>
</cp:coreProperties>
</file>