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949DD-A9F6-4FF2-94B7-ABF64D11A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DAD9C-9FCA-4391-AFD0-D267AAB02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82C8B-85A3-4562-A7A6-881EE5EC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7B2BE-8AF9-422E-93E0-237A63707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67660-1C2C-49D7-885A-CC35D7696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98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1BD2E-B40D-4378-BB05-6A49608E4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73AD1-A25A-4292-85F6-25408D8C6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6A38C-FD58-48B8-B7D4-AAC93C39C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EE85E-EED2-4455-917E-E3D6EE5B0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E3BC3-79CC-48FB-ABB5-882AD385B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156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5C7-6402-4376-A73A-4B3B9947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21EE2-B7D1-42CF-8217-3C172E0B7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15755-76D2-4047-8EA6-DE87D4195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D7F97-B08D-4500-850E-9A1F77B8A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426DD-32FB-4D2E-A11B-F22FBA54A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28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F7015-BC53-4F9C-9C9F-3FEB6A6FA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37E86-056D-4C54-AEB1-C33E1206D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E80B8-F731-46BE-B51E-D58E0B34F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64BF5B-CD69-48AC-89DA-82DD3B010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803CA-18E6-47ED-A10B-AF5787B02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6538C-B0A6-49C2-95C2-553B3CE88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BFD89-E797-4178-AAA1-5F4251535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BD536E-6C52-434F-A213-E5EC02D26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E3F574-0D8C-41B6-8243-F55380999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29ACEB-8509-429D-B8F1-6F6F849CD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743DEC-6C22-4599-957E-04865399A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E70951-4BE8-4E63-A2EE-81D2B74C8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635C84-2784-4015-9E9F-B603C6E0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B6A5F0-EC0C-4C7B-A7BF-18927088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260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91D16-32F8-4A8A-B1B4-52CA72746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3B705D-EF0B-4B79-A8FA-890CF8960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23F4-1FE1-477F-9225-65EFC785B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3BE8F-DB6D-4F22-A00D-04EDF5B93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457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6DE049-B188-4876-B122-8A358F848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CC2E42-BFA9-4FB2-9753-ACBDE990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9EA9F-2C7C-4860-BA64-21819D3FE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82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2F96E-5D23-4E5B-8A54-969DC02AA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4FCAF-A9B7-4576-8B1D-9C08EF7D7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4FD35-1B55-4A4B-BEE1-28C222282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D4970D-3D20-4708-AE60-99F676157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5E5C2-3866-4BF6-9FB1-0492EB557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2ADCD-67A5-4DEA-AF9B-F55FA762B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004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B5D18-EA8B-4C29-8C01-6FE6DB720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B345B0-26DF-41FB-B153-43C7C5E017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3535C-032F-400E-B2A8-BDFFC46EE5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ACD26-780F-431F-98E3-EC237952A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EECAB3-192B-45FE-86A9-C8A81D2D1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945A5-7DBC-47CF-83D1-7170BA7AA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7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9AECA-4D3C-401C-B68C-89C577B2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214005-99BC-48D1-96AD-F44B6A4BB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E4C0-0048-499D-9181-AFA2E1213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0460E-6D3B-4453-B134-93623EE86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F7EE0-1EAC-4D95-90AC-89177EAE6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473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A2F363-0B15-4612-AF7A-13D655B9F1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99C005-12CE-4933-9B2F-B218893EB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CE913-CE2B-4ED3-BB52-2402B778C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DE222-B496-4065-998E-F39E4612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54EB8-DF75-4A61-9F5B-287A0D6F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121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ACAB3C-94B6-4641-8214-A54479285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9E8A7-AB39-4562-8F15-3A4AF3D77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D5C21-C12D-43A1-9A84-7A36B1E9C7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E7DE2-D505-4EF8-AB5F-7055CEF887D5}" type="datetimeFigureOut">
              <a:rPr lang="en-GB" smtClean="0"/>
              <a:t>21/02/2020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A7D30-03D5-4BD4-A69E-03361E9EED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52E8C-D56D-46F2-8C7A-F33FAB5F3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9BCCD3-B0C4-425A-A8FA-80808BD477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52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6CC45B-10CF-47C6-84BF-605258C4B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37" y="152999"/>
            <a:ext cx="11354127" cy="34965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ACB49E-9C72-4F37-886E-2BA4F9D4A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239" y="3748839"/>
            <a:ext cx="5229225" cy="2857500"/>
          </a:xfrm>
          <a:prstGeom prst="rect">
            <a:avLst/>
          </a:prstGeom>
        </p:spPr>
      </p:pic>
      <p:pic>
        <p:nvPicPr>
          <p:cNvPr id="2053" name="Picture 5" descr="Image result for sickle cell haemoglobin">
            <a:extLst>
              <a:ext uri="{FF2B5EF4-FFF2-40B4-BE49-F238E27FC236}">
                <a16:creationId xmlns:a16="http://schemas.microsoft.com/office/drawing/2014/main" id="{88DC8BE6-6FE9-470D-A22E-EADA79BD3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681" y="3748839"/>
            <a:ext cx="3827771" cy="299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070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AF5300-9551-4004-897F-200CD1F0A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484354"/>
            <a:ext cx="10146631" cy="68081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688DE4-BE0A-4E9C-B4F6-B1D6AC57E71A}"/>
              </a:ext>
            </a:extLst>
          </p:cNvPr>
          <p:cNvSpPr txBox="1"/>
          <p:nvPr/>
        </p:nvSpPr>
        <p:spPr>
          <a:xfrm>
            <a:off x="200525" y="232610"/>
            <a:ext cx="10146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Mutations</a:t>
            </a:r>
            <a:r>
              <a:rPr lang="en-GB" dirty="0"/>
              <a:t> are </a:t>
            </a:r>
            <a:r>
              <a:rPr lang="en-GB" b="1" dirty="0"/>
              <a:t>changes</a:t>
            </a:r>
            <a:r>
              <a:rPr lang="en-GB" dirty="0"/>
              <a:t> in the</a:t>
            </a:r>
            <a:r>
              <a:rPr lang="en-GB" b="1" dirty="0"/>
              <a:t> DNA </a:t>
            </a:r>
            <a:r>
              <a:rPr lang="en-GB" dirty="0"/>
              <a:t>sequence which occur </a:t>
            </a:r>
            <a:r>
              <a:rPr lang="en-GB" b="1" dirty="0"/>
              <a:t>during semi-conservative replication</a:t>
            </a:r>
            <a:r>
              <a:rPr lang="en-GB" dirty="0"/>
              <a:t>. </a:t>
            </a:r>
          </a:p>
          <a:p>
            <a:r>
              <a:rPr lang="en-GB" dirty="0"/>
              <a:t>This </a:t>
            </a:r>
            <a:r>
              <a:rPr lang="en-GB" b="1" dirty="0"/>
              <a:t>mutation</a:t>
            </a:r>
            <a:r>
              <a:rPr lang="en-GB" dirty="0"/>
              <a:t> is </a:t>
            </a:r>
            <a:r>
              <a:rPr lang="en-GB" b="1" dirty="0"/>
              <a:t>passed onto</a:t>
            </a:r>
            <a:r>
              <a:rPr lang="en-GB" dirty="0"/>
              <a:t> all the cells made from this cell.</a:t>
            </a:r>
          </a:p>
          <a:p>
            <a:r>
              <a:rPr lang="en-GB" dirty="0"/>
              <a:t>D</a:t>
            </a:r>
            <a:r>
              <a:rPr lang="en-GB" b="1" dirty="0"/>
              <a:t>epending </a:t>
            </a:r>
            <a:r>
              <a:rPr lang="en-GB" dirty="0"/>
              <a:t>on </a:t>
            </a:r>
            <a:r>
              <a:rPr lang="en-GB" b="1" dirty="0"/>
              <a:t>what</a:t>
            </a:r>
            <a:r>
              <a:rPr lang="en-GB" dirty="0"/>
              <a:t> the mutations is, </a:t>
            </a:r>
            <a:r>
              <a:rPr lang="en-GB" b="1" dirty="0"/>
              <a:t>where</a:t>
            </a:r>
            <a:r>
              <a:rPr lang="en-GB" dirty="0"/>
              <a:t> the mutations is this can </a:t>
            </a:r>
            <a:r>
              <a:rPr lang="en-GB" b="1" dirty="0"/>
              <a:t>affect the proteome </a:t>
            </a:r>
            <a:r>
              <a:rPr lang="en-GB" dirty="0"/>
              <a:t>or not. </a:t>
            </a:r>
          </a:p>
          <a:p>
            <a:endParaRPr lang="en-GB" dirty="0"/>
          </a:p>
          <a:p>
            <a:r>
              <a:rPr lang="en-GB" dirty="0"/>
              <a:t>Mutations bring together the knowledge within this whole booklet. </a:t>
            </a:r>
          </a:p>
        </p:txBody>
      </p:sp>
    </p:spTree>
    <p:extLst>
      <p:ext uri="{BB962C8B-B14F-4D97-AF65-F5344CB8AC3E}">
        <p14:creationId xmlns:p14="http://schemas.microsoft.com/office/powerpoint/2010/main" val="406887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C6BCE7F-6ED4-43A7-9E3F-13BCC0D96C79}"/>
              </a:ext>
            </a:extLst>
          </p:cNvPr>
          <p:cNvSpPr/>
          <p:nvPr/>
        </p:nvSpPr>
        <p:spPr>
          <a:xfrm>
            <a:off x="104274" y="111181"/>
            <a:ext cx="11967410" cy="2620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This links to the process of </a:t>
            </a: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evolution by natural selection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which we will look at in another booklet.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b="1" dirty="0">
                <a:latin typeface="Calibri" panose="020F0502020204030204" pitchFamily="34" charset="0"/>
                <a:ea typeface="Times New Roman" panose="02020603050405020304" pitchFamily="18" charset="0"/>
              </a:rPr>
              <a:t>Research task.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For your exam there are no examples you need to LEARN, these will be APPLICATION questions and will be linked to the Evolution booklet.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Complete the research and answer the questions on page 31 in your booklet.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You can use google or pages 500-503 in the </a:t>
            </a:r>
            <a:r>
              <a:rPr lang="en-GB" dirty="0" err="1">
                <a:latin typeface="Calibri" panose="020F0502020204030204" pitchFamily="34" charset="0"/>
                <a:ea typeface="Times New Roman" panose="02020603050405020304" pitchFamily="18" charset="0"/>
              </a:rPr>
              <a:t>Toole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and </a:t>
            </a:r>
            <a:r>
              <a:rPr lang="en-GB" dirty="0" err="1">
                <a:latin typeface="Calibri" panose="020F0502020204030204" pitchFamily="34" charset="0"/>
                <a:ea typeface="Times New Roman" panose="02020603050405020304" pitchFamily="18" charset="0"/>
              </a:rPr>
              <a:t>Toole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textbook. You may also have some general knowledge about these questions so use this as well.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FC55A0-840C-435A-9DAF-917F84536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287" y="2865859"/>
            <a:ext cx="5928060" cy="388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830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93C740-FF3A-421A-8413-BB63867BE3B2}"/>
              </a:ext>
            </a:extLst>
          </p:cNvPr>
          <p:cNvSpPr/>
          <p:nvPr/>
        </p:nvSpPr>
        <p:spPr>
          <a:xfrm>
            <a:off x="0" y="-73448"/>
            <a:ext cx="12192000" cy="6839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An example of an advantageous mutations and explain why this is an advantageous to the organism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Mutation: 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Antibiotic resistance, pesticide resistance, increased muscle mass, increased length of neck, change in colouring etc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Advantage to ORGANISM: 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Increases chances of survival, reduces chance of predation, increases chances of mating etc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An example of a disadvantageous mutations and explain why this is a disadvantageous to the organism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Mutation: 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Diseases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Disadvantage to ORGANISM: 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Decreases chances of survival, increased chances predation, decrease chances of mating etc</a:t>
            </a:r>
            <a:endParaRPr lang="en-GB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Suggest why a mutation in an intron would not be advantageous or disadvantageous.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dirty="0">
                <a:solidFill>
                  <a:srgbClr val="7030A0"/>
                </a:solidFill>
              </a:rPr>
              <a:t>Introns are non-coding sections so wont change the shape of the protein so wont affect the functioning of cell.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Suggest why a mutation in an exon would be advantageous or disadvantageous.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dirty="0">
                <a:solidFill>
                  <a:srgbClr val="7030A0"/>
                </a:solidFill>
              </a:rPr>
              <a:t>Exons are coding sections so will cause a change in the primary structure, tertiary structure, functioning of the protein/cell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Do all mutations lead to cancer? Explain your answer. 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GB" dirty="0">
                <a:solidFill>
                  <a:srgbClr val="7030A0"/>
                </a:solidFill>
              </a:rPr>
              <a:t>No, only mutations that affect the rate of mitosis. Cancer is uncontrolled mitosis.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What affect do mutagens have on the mutation rate?</a:t>
            </a:r>
          </a:p>
          <a:p>
            <a:pPr>
              <a:lnSpc>
                <a:spcPct val="115000"/>
              </a:lnSpc>
            </a:pPr>
            <a:r>
              <a:rPr lang="en-GB" dirty="0">
                <a:solidFill>
                  <a:srgbClr val="7030A0"/>
                </a:solidFill>
              </a:rPr>
              <a:t>Increases the likelihood/rate of mutations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77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7927ED-9748-49DB-8C38-1B889A4BD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67" y="113374"/>
            <a:ext cx="11265538" cy="668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27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C4229BF-615A-4152-9AD9-CC5EA5CF3CF9}"/>
              </a:ext>
            </a:extLst>
          </p:cNvPr>
          <p:cNvSpPr txBox="1"/>
          <p:nvPr/>
        </p:nvSpPr>
        <p:spPr>
          <a:xfrm>
            <a:off x="154979" y="352926"/>
            <a:ext cx="1166061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Complete the table below. This is the original sequence, this is the sequence you will be mutating each time.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Now complete the table to see the effect of mutations on the DNA, mRNA and amino-acid sequence.</a:t>
            </a:r>
          </a:p>
          <a:p>
            <a:r>
              <a:rPr lang="en-GB" sz="2000" dirty="0"/>
              <a:t>Use the definitions to identify the type of mutation that has occurred. </a:t>
            </a:r>
          </a:p>
          <a:p>
            <a:r>
              <a:rPr lang="en-GB" sz="2000" dirty="0"/>
              <a:t>We will do the first one together: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27CAFE-EDBA-4EBC-89EE-9287496EC43F}"/>
              </a:ext>
            </a:extLst>
          </p:cNvPr>
          <p:cNvSpPr/>
          <p:nvPr/>
        </p:nvSpPr>
        <p:spPr>
          <a:xfrm>
            <a:off x="2871537" y="1767876"/>
            <a:ext cx="7692189" cy="11389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81FAFD-3C8E-43C3-AEE2-57D3447BD1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264"/>
          <a:stretch/>
        </p:blipFill>
        <p:spPr>
          <a:xfrm>
            <a:off x="309957" y="4638859"/>
            <a:ext cx="11115495" cy="17138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A1A955-C018-472D-ACA4-6F169DB3610D}"/>
              </a:ext>
            </a:extLst>
          </p:cNvPr>
          <p:cNvSpPr txBox="1"/>
          <p:nvPr/>
        </p:nvSpPr>
        <p:spPr>
          <a:xfrm>
            <a:off x="2205789" y="5358063"/>
            <a:ext cx="3248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T</a:t>
            </a:r>
            <a:r>
              <a:rPr lang="en-GB" b="1" dirty="0">
                <a:solidFill>
                  <a:srgbClr val="FF0000"/>
                </a:solidFill>
              </a:rPr>
              <a:t>T</a:t>
            </a:r>
            <a:r>
              <a:rPr lang="en-GB" dirty="0">
                <a:solidFill>
                  <a:srgbClr val="7030A0"/>
                </a:solidFill>
              </a:rPr>
              <a:t>G   GTA    TAT   TGG</a:t>
            </a:r>
          </a:p>
          <a:p>
            <a:endParaRPr lang="en-GB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7030A0"/>
                </a:solidFill>
              </a:rPr>
              <a:t>AAC   CAU   AUA  ACC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4A0B6E-A447-4878-B5CC-0CC4F1B54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10" y="1162496"/>
            <a:ext cx="10687820" cy="21186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CE898C-3505-48E2-9FEA-79A7785D6AD7}"/>
              </a:ext>
            </a:extLst>
          </p:cNvPr>
          <p:cNvSpPr txBox="1"/>
          <p:nvPr/>
        </p:nvSpPr>
        <p:spPr>
          <a:xfrm>
            <a:off x="5719011" y="5635062"/>
            <a:ext cx="1687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Substitution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65210C-BE4B-4D29-B99F-7B5587DE3B13}"/>
              </a:ext>
            </a:extLst>
          </p:cNvPr>
          <p:cNvSpPr txBox="1"/>
          <p:nvPr/>
        </p:nvSpPr>
        <p:spPr>
          <a:xfrm>
            <a:off x="7596240" y="5265730"/>
            <a:ext cx="34808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ILE changed to ASN</a:t>
            </a:r>
          </a:p>
          <a:p>
            <a:r>
              <a:rPr lang="en-GB" dirty="0">
                <a:solidFill>
                  <a:srgbClr val="7030A0"/>
                </a:solidFill>
              </a:rPr>
              <a:t>Change in primary structure</a:t>
            </a:r>
          </a:p>
          <a:p>
            <a:r>
              <a:rPr lang="en-GB" dirty="0">
                <a:solidFill>
                  <a:srgbClr val="7030A0"/>
                </a:solidFill>
              </a:rPr>
              <a:t>Change in tertiary structure </a:t>
            </a:r>
          </a:p>
          <a:p>
            <a:r>
              <a:rPr lang="en-GB" dirty="0">
                <a:solidFill>
                  <a:srgbClr val="7030A0"/>
                </a:solidFill>
              </a:rPr>
              <a:t>Change in bond position </a:t>
            </a:r>
          </a:p>
          <a:p>
            <a:r>
              <a:rPr lang="en-GB" dirty="0">
                <a:solidFill>
                  <a:srgbClr val="7030A0"/>
                </a:solidFill>
              </a:rPr>
              <a:t>Change in 3D shape </a:t>
            </a:r>
          </a:p>
        </p:txBody>
      </p:sp>
    </p:spTree>
    <p:extLst>
      <p:ext uri="{BB962C8B-B14F-4D97-AF65-F5344CB8AC3E}">
        <p14:creationId xmlns:p14="http://schemas.microsoft.com/office/powerpoint/2010/main" val="2062968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C8E349-0A2D-4DB5-ADF6-341DB37E4F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69" y="240542"/>
            <a:ext cx="11482484" cy="66165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72F639-F6BF-417C-8ECB-E0A207CAEF6C}"/>
              </a:ext>
            </a:extLst>
          </p:cNvPr>
          <p:cNvSpPr/>
          <p:nvPr/>
        </p:nvSpPr>
        <p:spPr>
          <a:xfrm>
            <a:off x="1844842" y="2502568"/>
            <a:ext cx="7748337" cy="8021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02C285-C0B4-4D15-A97F-04F73B0B47EA}"/>
              </a:ext>
            </a:extLst>
          </p:cNvPr>
          <p:cNvSpPr/>
          <p:nvPr/>
        </p:nvSpPr>
        <p:spPr>
          <a:xfrm>
            <a:off x="1844842" y="3429000"/>
            <a:ext cx="7748337" cy="1006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E946A2-AC0B-4A91-9C71-781DB02F51D1}"/>
              </a:ext>
            </a:extLst>
          </p:cNvPr>
          <p:cNvSpPr/>
          <p:nvPr/>
        </p:nvSpPr>
        <p:spPr>
          <a:xfrm>
            <a:off x="1844842" y="4555958"/>
            <a:ext cx="7748337" cy="9464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505B78-4238-45F1-B7F2-FC6EBB251EFF}"/>
              </a:ext>
            </a:extLst>
          </p:cNvPr>
          <p:cNvSpPr/>
          <p:nvPr/>
        </p:nvSpPr>
        <p:spPr>
          <a:xfrm>
            <a:off x="1844842" y="5598695"/>
            <a:ext cx="7748337" cy="9464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71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437A36-8E76-4935-A611-901659EEA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895" y="250092"/>
            <a:ext cx="11716732" cy="22765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1F5044-FF4A-412B-89EA-1F459A12D061}"/>
              </a:ext>
            </a:extLst>
          </p:cNvPr>
          <p:cNvSpPr txBox="1"/>
          <p:nvPr/>
        </p:nvSpPr>
        <p:spPr>
          <a:xfrm>
            <a:off x="7676146" y="930442"/>
            <a:ext cx="3818021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b="1" u="sng" dirty="0"/>
              <a:t>Exam tip. </a:t>
            </a:r>
          </a:p>
          <a:p>
            <a:r>
              <a:rPr lang="en-GB" dirty="0"/>
              <a:t>Always apply your answer to the specific protein given in the question </a:t>
            </a:r>
          </a:p>
          <a:p>
            <a:r>
              <a:rPr lang="en-GB" dirty="0"/>
              <a:t>E.G an enzyme </a:t>
            </a:r>
          </a:p>
        </p:txBody>
      </p:sp>
    </p:spTree>
    <p:extLst>
      <p:ext uri="{BB962C8B-B14F-4D97-AF65-F5344CB8AC3E}">
        <p14:creationId xmlns:p14="http://schemas.microsoft.com/office/powerpoint/2010/main" val="125204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44B307-6B86-41EC-BF62-F9D228946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90" y="251548"/>
            <a:ext cx="11351736" cy="34994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BD637E-74AD-44E1-956E-806BD60988C1}"/>
              </a:ext>
            </a:extLst>
          </p:cNvPr>
          <p:cNvSpPr txBox="1"/>
          <p:nvPr/>
        </p:nvSpPr>
        <p:spPr>
          <a:xfrm>
            <a:off x="553453" y="3994484"/>
            <a:ext cx="109246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Complete exam questions</a:t>
            </a:r>
          </a:p>
        </p:txBody>
      </p:sp>
    </p:spTree>
    <p:extLst>
      <p:ext uri="{BB962C8B-B14F-4D97-AF65-F5344CB8AC3E}">
        <p14:creationId xmlns:p14="http://schemas.microsoft.com/office/powerpoint/2010/main" val="1302099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6DE874-EA4C-449D-8377-07188F96A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3" y="0"/>
            <a:ext cx="6081997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2387496-E519-46E2-8FD3-452A2264E4CF}"/>
              </a:ext>
            </a:extLst>
          </p:cNvPr>
          <p:cNvSpPr/>
          <p:nvPr/>
        </p:nvSpPr>
        <p:spPr>
          <a:xfrm>
            <a:off x="5791199" y="0"/>
            <a:ext cx="6096000" cy="69557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720090" marR="360045" indent="-360045"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(a)     Introns;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(b)     Ile </a:t>
            </a:r>
            <a:r>
              <a:rPr lang="en-GB" sz="1600" dirty="0" err="1">
                <a:solidFill>
                  <a:srgbClr val="7030A0"/>
                </a:solidFill>
                <a:latin typeface="Arial" panose="020B0604020202020204" pitchFamily="34" charset="0"/>
              </a:rPr>
              <a:t>Gly</a:t>
            </a: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 Val Ser;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 marL="1080135" indent="-720090"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(c)     (</a:t>
            </a:r>
            <a:r>
              <a:rPr lang="en-GB" sz="1600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)      Has no effect / same amino acid (sequence) / same</a:t>
            </a:r>
            <a:b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primary structure;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b="1" i="1" dirty="0">
                <a:solidFill>
                  <a:srgbClr val="7030A0"/>
                </a:solidFill>
                <a:latin typeface="Arial" panose="020B0604020202020204" pitchFamily="34" charset="0"/>
              </a:rPr>
              <a:t>Q</a:t>
            </a: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 Reject same amino acid formed or produced.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Glycine named as same amino acid;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It still codes for glycine = two marks.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(ii)     Leu replaces Val / change in amino acid (sequence) / primary structure;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Change in hydrogen / ionic bonds which alters tertiary structure / active site;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b="1" i="1" dirty="0">
                <a:solidFill>
                  <a:srgbClr val="7030A0"/>
                </a:solidFill>
                <a:latin typeface="Arial" panose="020B0604020202020204" pitchFamily="34" charset="0"/>
              </a:rPr>
              <a:t>Q</a:t>
            </a: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 Different amino acid formed or produced negates first marking point.</a:t>
            </a:r>
          </a:p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Substrate cannot bind / no longer complementary /</a:t>
            </a:r>
            <a:b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600" dirty="0">
                <a:solidFill>
                  <a:srgbClr val="7030A0"/>
                </a:solidFill>
                <a:latin typeface="Arial" panose="020B0604020202020204" pitchFamily="34" charset="0"/>
              </a:rPr>
              <a:t>no enzyme-substrate complexes form;</a:t>
            </a:r>
          </a:p>
          <a:p>
            <a:pPr marL="1440180" marR="1080135">
              <a:spcBef>
                <a:spcPts val="300"/>
              </a:spcBef>
            </a:pPr>
            <a:r>
              <a:rPr lang="en-GB" sz="1600" i="1" dirty="0">
                <a:solidFill>
                  <a:srgbClr val="7030A0"/>
                </a:solidFill>
                <a:latin typeface="Arial" panose="020B0604020202020204" pitchFamily="34" charset="0"/>
              </a:rPr>
              <a:t>Active site changed must be clear for third marking point but does not need reference to shape.</a:t>
            </a:r>
          </a:p>
          <a:p>
            <a:pPr algn="r">
              <a:spcAft>
                <a:spcPts val="0"/>
              </a:spcAft>
            </a:pPr>
            <a:r>
              <a:rPr lang="en-GB" sz="11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3</a:t>
            </a:r>
            <a:endParaRPr lang="en-GB" sz="11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42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0EE857-462E-4ACE-9D46-82DBA2007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4" y="209101"/>
            <a:ext cx="6647158" cy="18517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84C75F-4AE4-4A1E-8B95-54DDC373AC2C}"/>
              </a:ext>
            </a:extLst>
          </p:cNvPr>
          <p:cNvSpPr/>
          <p:nvPr/>
        </p:nvSpPr>
        <p:spPr>
          <a:xfrm>
            <a:off x="205684" y="2265655"/>
            <a:ext cx="6096000" cy="263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0135" indent="-720090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(d)     (</a:t>
            </a:r>
            <a:r>
              <a:rPr lang="en-GB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)      Interphase / S / synthesis (phase);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(ii)     DNA / gene replication / synthesis occurs / longest stage;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Allow ‘genetic information’ = DNA.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Allow ‘copied’ or ‘formed’ = replication / synthesis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8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8A2AB1-866D-43AC-BBD2-D8D1DFA0E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9" y="1179976"/>
            <a:ext cx="8717538" cy="26380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016358-3910-484D-A0C8-9540873AD4A3}"/>
              </a:ext>
            </a:extLst>
          </p:cNvPr>
          <p:cNvSpPr txBox="1"/>
          <p:nvPr/>
        </p:nvSpPr>
        <p:spPr>
          <a:xfrm>
            <a:off x="93389" y="104274"/>
            <a:ext cx="11839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Comprehension Practice. </a:t>
            </a:r>
          </a:p>
          <a:p>
            <a:r>
              <a:rPr lang="en-GB" dirty="0"/>
              <a:t>Read through and pick out the key information BEFORE answering the questions.</a:t>
            </a:r>
          </a:p>
          <a:p>
            <a:r>
              <a:rPr lang="en-GB" dirty="0"/>
              <a:t>What techniques could you use to help you answer the questions?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941771-EE41-4B69-A5B1-B298162812A2}"/>
              </a:ext>
            </a:extLst>
          </p:cNvPr>
          <p:cNvCxnSpPr/>
          <p:nvPr/>
        </p:nvCxnSpPr>
        <p:spPr>
          <a:xfrm>
            <a:off x="914400" y="1588168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CFBABB-88E2-4EA3-8532-5CFB070DF513}"/>
              </a:ext>
            </a:extLst>
          </p:cNvPr>
          <p:cNvCxnSpPr/>
          <p:nvPr/>
        </p:nvCxnSpPr>
        <p:spPr>
          <a:xfrm>
            <a:off x="3938337" y="1588168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6EB12C-CE66-4F1C-8BC7-F07DA14F1833}"/>
              </a:ext>
            </a:extLst>
          </p:cNvPr>
          <p:cNvCxnSpPr/>
          <p:nvPr/>
        </p:nvCxnSpPr>
        <p:spPr>
          <a:xfrm>
            <a:off x="5438273" y="1588168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09089D1-6101-45A1-A38E-DAC55097C316}"/>
              </a:ext>
            </a:extLst>
          </p:cNvPr>
          <p:cNvCxnSpPr/>
          <p:nvPr/>
        </p:nvCxnSpPr>
        <p:spPr>
          <a:xfrm>
            <a:off x="4452158" y="1812758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863D2D-6695-47D5-A75A-E30ACA4B0A57}"/>
              </a:ext>
            </a:extLst>
          </p:cNvPr>
          <p:cNvCxnSpPr/>
          <p:nvPr/>
        </p:nvCxnSpPr>
        <p:spPr>
          <a:xfrm>
            <a:off x="1251285" y="1812758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F125A3D-4558-45BA-B8BC-423C395E677D}"/>
              </a:ext>
            </a:extLst>
          </p:cNvPr>
          <p:cNvSpPr txBox="1"/>
          <p:nvPr/>
        </p:nvSpPr>
        <p:spPr>
          <a:xfrm>
            <a:off x="8037094" y="1179976"/>
            <a:ext cx="1219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Definition?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AD2C071-C56E-4953-A8A3-B99429E4977D}"/>
              </a:ext>
            </a:extLst>
          </p:cNvPr>
          <p:cNvCxnSpPr/>
          <p:nvPr/>
        </p:nvCxnSpPr>
        <p:spPr>
          <a:xfrm flipV="1">
            <a:off x="5606716" y="1339516"/>
            <a:ext cx="2422358" cy="328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087E7E-29AC-4CBD-A679-70A0E66F9CCB}"/>
              </a:ext>
            </a:extLst>
          </p:cNvPr>
          <p:cNvCxnSpPr/>
          <p:nvPr/>
        </p:nvCxnSpPr>
        <p:spPr>
          <a:xfrm>
            <a:off x="1460306" y="2037347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A8E2B5E-7A63-48C5-B347-1F946EE37843}"/>
              </a:ext>
            </a:extLst>
          </p:cNvPr>
          <p:cNvCxnSpPr/>
          <p:nvPr/>
        </p:nvCxnSpPr>
        <p:spPr>
          <a:xfrm>
            <a:off x="2968264" y="2037347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1E39A6-1145-49E2-82A2-99C2B8ABD3FD}"/>
              </a:ext>
            </a:extLst>
          </p:cNvPr>
          <p:cNvCxnSpPr/>
          <p:nvPr/>
        </p:nvCxnSpPr>
        <p:spPr>
          <a:xfrm>
            <a:off x="5815736" y="2037347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D37503D-5771-47B2-816A-2769A1D1DBE3}"/>
              </a:ext>
            </a:extLst>
          </p:cNvPr>
          <p:cNvCxnSpPr/>
          <p:nvPr/>
        </p:nvCxnSpPr>
        <p:spPr>
          <a:xfrm>
            <a:off x="4379968" y="2253916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6193A28-45CB-4539-826E-8913477F92E2}"/>
              </a:ext>
            </a:extLst>
          </p:cNvPr>
          <p:cNvCxnSpPr>
            <a:cxnSpLocks/>
          </p:cNvCxnSpPr>
          <p:nvPr/>
        </p:nvCxnSpPr>
        <p:spPr>
          <a:xfrm>
            <a:off x="6585284" y="2261937"/>
            <a:ext cx="71434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F77A5AA-0F9C-4985-9108-73B11E04D7A5}"/>
              </a:ext>
            </a:extLst>
          </p:cNvPr>
          <p:cNvCxnSpPr>
            <a:cxnSpLocks/>
          </p:cNvCxnSpPr>
          <p:nvPr/>
        </p:nvCxnSpPr>
        <p:spPr>
          <a:xfrm>
            <a:off x="538359" y="2498998"/>
            <a:ext cx="8653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215ABE-8A1F-4DDD-AE0F-C1616C57C540}"/>
              </a:ext>
            </a:extLst>
          </p:cNvPr>
          <p:cNvCxnSpPr/>
          <p:nvPr/>
        </p:nvCxnSpPr>
        <p:spPr>
          <a:xfrm>
            <a:off x="5214632" y="2498998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B1CCD8A-FE10-4E7C-8034-902BAC1F4AF5}"/>
              </a:ext>
            </a:extLst>
          </p:cNvPr>
          <p:cNvCxnSpPr/>
          <p:nvPr/>
        </p:nvCxnSpPr>
        <p:spPr>
          <a:xfrm>
            <a:off x="1171548" y="2735179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C26FF37-6D78-4A71-9AE8-7F1E4DA25B68}"/>
              </a:ext>
            </a:extLst>
          </p:cNvPr>
          <p:cNvSpPr txBox="1"/>
          <p:nvPr/>
        </p:nvSpPr>
        <p:spPr>
          <a:xfrm>
            <a:off x="7908285" y="2037347"/>
            <a:ext cx="2409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mRNA/tRNA sequence?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F1806EA-8600-4852-AEF6-4DB6AC570D5A}"/>
              </a:ext>
            </a:extLst>
          </p:cNvPr>
          <p:cNvCxnSpPr/>
          <p:nvPr/>
        </p:nvCxnSpPr>
        <p:spPr>
          <a:xfrm>
            <a:off x="7299632" y="2181726"/>
            <a:ext cx="529440" cy="72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AD201CC-7228-4D95-B825-69599E647ECF}"/>
              </a:ext>
            </a:extLst>
          </p:cNvPr>
          <p:cNvCxnSpPr/>
          <p:nvPr/>
        </p:nvCxnSpPr>
        <p:spPr>
          <a:xfrm>
            <a:off x="4452158" y="3108598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6DE8AD-0F11-4180-921A-47DCC0B7E11D}"/>
              </a:ext>
            </a:extLst>
          </p:cNvPr>
          <p:cNvCxnSpPr>
            <a:cxnSpLocks/>
          </p:cNvCxnSpPr>
          <p:nvPr/>
        </p:nvCxnSpPr>
        <p:spPr>
          <a:xfrm>
            <a:off x="538359" y="3349230"/>
            <a:ext cx="8653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9222774-A06B-46BE-8EDC-547DCAC1EBB3}"/>
              </a:ext>
            </a:extLst>
          </p:cNvPr>
          <p:cNvCxnSpPr/>
          <p:nvPr/>
        </p:nvCxnSpPr>
        <p:spPr>
          <a:xfrm>
            <a:off x="3995432" y="3353681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60EA10A-34F0-4613-9974-F79E88D86118}"/>
              </a:ext>
            </a:extLst>
          </p:cNvPr>
          <p:cNvCxnSpPr/>
          <p:nvPr/>
        </p:nvCxnSpPr>
        <p:spPr>
          <a:xfrm>
            <a:off x="4749410" y="3349230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1B958E4-332F-4F63-91E4-D3EBF789F52E}"/>
              </a:ext>
            </a:extLst>
          </p:cNvPr>
          <p:cNvCxnSpPr/>
          <p:nvPr/>
        </p:nvCxnSpPr>
        <p:spPr>
          <a:xfrm>
            <a:off x="2622884" y="3557777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CEBCE4C-2E90-46D8-BA95-3855191FD397}"/>
              </a:ext>
            </a:extLst>
          </p:cNvPr>
          <p:cNvCxnSpPr/>
          <p:nvPr/>
        </p:nvCxnSpPr>
        <p:spPr>
          <a:xfrm>
            <a:off x="5627005" y="3557777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B14D8BE-B116-4139-9E1A-79840BA4CA91}"/>
              </a:ext>
            </a:extLst>
          </p:cNvPr>
          <p:cNvCxnSpPr/>
          <p:nvPr/>
        </p:nvCxnSpPr>
        <p:spPr>
          <a:xfrm>
            <a:off x="3851527" y="3818021"/>
            <a:ext cx="1315453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F814F8FC-104D-4433-961A-145AAB50762B}"/>
              </a:ext>
            </a:extLst>
          </p:cNvPr>
          <p:cNvSpPr txBox="1"/>
          <p:nvPr/>
        </p:nvSpPr>
        <p:spPr>
          <a:xfrm>
            <a:off x="8046732" y="2987919"/>
            <a:ext cx="3055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Semi-conservative replication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AFA7DE9-1202-4207-B19D-BDD4E19FC627}"/>
              </a:ext>
            </a:extLst>
          </p:cNvPr>
          <p:cNvSpPr txBox="1"/>
          <p:nvPr/>
        </p:nvSpPr>
        <p:spPr>
          <a:xfrm>
            <a:off x="5310885" y="3857944"/>
            <a:ext cx="2379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Mutation, duplication?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38C0D87-B8A1-45F4-A675-0AD432EFFE60}"/>
              </a:ext>
            </a:extLst>
          </p:cNvPr>
          <p:cNvCxnSpPr/>
          <p:nvPr/>
        </p:nvCxnSpPr>
        <p:spPr>
          <a:xfrm flipV="1">
            <a:off x="5872358" y="3156102"/>
            <a:ext cx="2156716" cy="29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9649576-A82C-4488-A7CE-2740768F8405}"/>
              </a:ext>
            </a:extLst>
          </p:cNvPr>
          <p:cNvCxnSpPr>
            <a:endCxn id="38" idx="1"/>
          </p:cNvCxnSpPr>
          <p:nvPr/>
        </p:nvCxnSpPr>
        <p:spPr>
          <a:xfrm>
            <a:off x="4812632" y="3803454"/>
            <a:ext cx="498253" cy="239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885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DC5890-D29E-4A16-9743-D178771E9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00" y="83743"/>
            <a:ext cx="7672378" cy="63892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606C38-3C2D-4030-9089-A0AD67BF93DF}"/>
              </a:ext>
            </a:extLst>
          </p:cNvPr>
          <p:cNvSpPr/>
          <p:nvPr/>
        </p:nvSpPr>
        <p:spPr>
          <a:xfrm>
            <a:off x="633663" y="685107"/>
            <a:ext cx="6096000" cy="59708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720090" marR="360045" indent="-360045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(a)     Protein made of (chain of) amino acids;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Each amino acid has its own base / triplet code;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</a:t>
            </a: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(b)     UCA = 2 marks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TCA – 1 mark;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</a:t>
            </a: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(c)     CCG;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GGG </a:t>
            </a:r>
            <a:r>
              <a:rPr lang="en-GB" dirty="0" err="1">
                <a:solidFill>
                  <a:srgbClr val="7030A0"/>
                </a:solidFill>
                <a:latin typeface="Arial" panose="020B0604020202020204" pitchFamily="34" charset="0"/>
              </a:rPr>
              <a:t>GGG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</a:t>
            </a: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marL="1080135" indent="-720090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(d)     (</a:t>
            </a:r>
            <a:r>
              <a:rPr lang="en-GB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)      Changes base sequence;</a:t>
            </a:r>
            <a:b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Of later triplets / amino acid codes;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</a:t>
            </a: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(ii)     S-phase / interphase;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77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CDA24F-7634-4667-B27B-0FF027075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90" y="86909"/>
            <a:ext cx="6647158" cy="50318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6FD3CF-B90B-4A43-ACD1-64306140AE94}"/>
              </a:ext>
            </a:extLst>
          </p:cNvPr>
          <p:cNvSpPr/>
          <p:nvPr/>
        </p:nvSpPr>
        <p:spPr>
          <a:xfrm>
            <a:off x="312820" y="327501"/>
            <a:ext cx="1070810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</a:rPr>
              <a:t>(e)     1.      mRNA leaves (nucleus) through nuclear pore;</a:t>
            </a:r>
          </a:p>
          <a:p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</a:rPr>
              <a:t>2.      To ribosome;</a:t>
            </a:r>
          </a:p>
          <a:p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</a:rPr>
              <a:t>3.      tRNA molecules bring amino acids (to ribosome);</a:t>
            </a:r>
          </a:p>
          <a:p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</a:rPr>
              <a:t>4.      Specific tRNA molecule for specific amino acid;</a:t>
            </a:r>
          </a:p>
          <a:p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</a:rPr>
              <a:t>5.      Anticodon of tRNA corresponds / complementary to codon on mRNA;</a:t>
            </a:r>
          </a:p>
          <a:p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</a:rPr>
              <a:t>6.      Peptide bonds form between amino acids;</a:t>
            </a:r>
          </a:p>
          <a:p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</a:rPr>
              <a:t>7.      tRNA detaches and collects another amino acid;</a:t>
            </a:r>
          </a:p>
          <a:p>
            <a:r>
              <a:rPr lang="en-GB" sz="2400" dirty="0">
                <a:solidFill>
                  <a:srgbClr val="7030A0"/>
                </a:solidFill>
                <a:latin typeface="Arial" panose="020B0604020202020204" pitchFamily="34" charset="0"/>
              </a:rPr>
              <a:t>8.      Ribosome moves along mRNA;</a:t>
            </a:r>
          </a:p>
          <a:p>
            <a:pPr algn="r">
              <a:spcAft>
                <a:spcPts val="0"/>
              </a:spcAft>
            </a:pPr>
            <a:r>
              <a:rPr lang="en-GB" sz="16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max 6</a:t>
            </a:r>
            <a:endParaRPr lang="en-GB" sz="16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73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D6B050-DCC1-40EF-B4BA-BEB26111D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21" y="202614"/>
            <a:ext cx="9227074" cy="41249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CBB8CF-8501-4F59-9CD7-38F451DE4B0F}"/>
              </a:ext>
            </a:extLst>
          </p:cNvPr>
          <p:cNvSpPr/>
          <p:nvPr/>
        </p:nvSpPr>
        <p:spPr>
          <a:xfrm>
            <a:off x="1323473" y="480443"/>
            <a:ext cx="1108509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(a)     (</a:t>
            </a:r>
            <a:r>
              <a:rPr lang="en-GB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)      (In all organisms / DNA,) the same triplet codes for the same amino acid;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codon / same three bases / nucleotides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plurals if both triplets and amino acids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(ii)     64;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dirty="0">
                <a:solidFill>
                  <a:srgbClr val="7030A0"/>
                </a:solidFill>
                <a:latin typeface="Arial" panose="020B0604020202020204" pitchFamily="34" charset="0"/>
              </a:rPr>
              <a:t>(b)     Splicing;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Ignore deletion references</a:t>
            </a:r>
          </a:p>
          <a:p>
            <a:pPr marL="1440180" marR="1080135">
              <a:spcBef>
                <a:spcPts val="300"/>
              </a:spcBef>
            </a:pPr>
            <a:r>
              <a:rPr lang="en-GB" i="1" dirty="0">
                <a:solidFill>
                  <a:srgbClr val="7030A0"/>
                </a:solidFill>
                <a:latin typeface="Arial" panose="020B0604020202020204" pitchFamily="34" charset="0"/>
              </a:rPr>
              <a:t>Accept RNA splicing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16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D2A20C-1FBA-4970-8476-601A35D1D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30" y="197519"/>
            <a:ext cx="7060483" cy="625140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F86FA0-05BD-4E58-829A-58E8005B2B49}"/>
              </a:ext>
            </a:extLst>
          </p:cNvPr>
          <p:cNvSpPr/>
          <p:nvPr/>
        </p:nvSpPr>
        <p:spPr>
          <a:xfrm>
            <a:off x="5646822" y="-88232"/>
            <a:ext cx="6215406" cy="72558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(c)     (</a:t>
            </a:r>
            <a:r>
              <a:rPr lang="en-GB" sz="1200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)      1.      (Mutation) changes triplets / codons after that point / causes frame shift;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Accept changes splicing site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Ignore changes in sequence of nucleotides / bases</a:t>
            </a:r>
          </a:p>
          <a:p>
            <a:pPr>
              <a:spcBef>
                <a:spcPts val="1200"/>
              </a:spcBef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2.      Changes amino acid sequence (after this) / codes for different amino acids (after this);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Accept changes primary structure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Reject changes amino acid formed / one amino acid changed</a:t>
            </a:r>
          </a:p>
          <a:p>
            <a:pPr>
              <a:spcBef>
                <a:spcPts val="1200"/>
              </a:spcBef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3.      Affects hydrogen / ionic / </a:t>
            </a:r>
            <a:r>
              <a:rPr lang="en-GB" sz="1200" dirty="0" err="1">
                <a:solidFill>
                  <a:srgbClr val="7030A0"/>
                </a:solidFill>
                <a:latin typeface="Arial" panose="020B0604020202020204" pitchFamily="34" charset="0"/>
              </a:rPr>
              <a:t>sulfur</a:t>
            </a: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 bond (not peptide bond);</a:t>
            </a:r>
          </a:p>
          <a:p>
            <a:pPr>
              <a:spcBef>
                <a:spcPts val="1200"/>
              </a:spcBef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4.      Changes tertiary structure of protein (so non-functional);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Neutral 3-D structure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3 max</a:t>
            </a:r>
          </a:p>
          <a:p>
            <a:pPr>
              <a:spcBef>
                <a:spcPts val="1200"/>
              </a:spcBef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(ii)     1.      Intron non-coding (DNA) / only exons coding;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Context is the </a:t>
            </a:r>
            <a:r>
              <a:rPr lang="en-GB" sz="1200" b="1" i="1" u="sng" dirty="0">
                <a:solidFill>
                  <a:srgbClr val="7030A0"/>
                </a:solidFill>
                <a:latin typeface="Arial" panose="020B0604020202020204" pitchFamily="34" charset="0"/>
              </a:rPr>
              <a:t>intron</a:t>
            </a:r>
            <a:endParaRPr lang="en-GB" sz="1200" i="1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Do not mix and match from alternatives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Neutral references to introns removed during splicing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1.and 2. Ignore ref. to code degenerate and get same / different amino acid in sequence</a:t>
            </a:r>
          </a:p>
          <a:p>
            <a:pPr>
              <a:spcBef>
                <a:spcPts val="1200"/>
              </a:spcBef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2.      (So) not translated / no change in mRNA produced / no effect (on protein) / no effect on amino acid sequence;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Accept does not code for amino acids</a:t>
            </a:r>
          </a:p>
          <a:p>
            <a:pPr>
              <a:spcBef>
                <a:spcPts val="1200"/>
              </a:spcBef>
            </a:pPr>
            <a:r>
              <a:rPr lang="en-GB" sz="1200" b="1" i="1" dirty="0">
                <a:solidFill>
                  <a:srgbClr val="7030A0"/>
                </a:solidFill>
                <a:latin typeface="Arial" panose="020B0604020202020204" pitchFamily="34" charset="0"/>
              </a:rPr>
              <a:t>OR</a:t>
            </a:r>
            <a:endParaRPr lang="en-GB" sz="1200" dirty="0">
              <a:solidFill>
                <a:srgbClr val="7030A0"/>
              </a:solidFill>
              <a:latin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3.      Prevents / changes splicing;</a:t>
            </a:r>
          </a:p>
          <a:p>
            <a:pPr>
              <a:spcBef>
                <a:spcPts val="1200"/>
              </a:spcBef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4.      (So) faulty mRNA formed;</a:t>
            </a:r>
          </a:p>
          <a:p>
            <a:pPr marL="1440180" marR="1080135">
              <a:spcBef>
                <a:spcPts val="300"/>
              </a:spcBef>
            </a:pPr>
            <a:r>
              <a:rPr lang="en-GB" sz="1200" i="1" dirty="0">
                <a:solidFill>
                  <a:srgbClr val="7030A0"/>
                </a:solidFill>
                <a:latin typeface="Arial" panose="020B0604020202020204" pitchFamily="34" charset="0"/>
              </a:rPr>
              <a:t>Accept exons not joined together / introns not removed</a:t>
            </a:r>
          </a:p>
          <a:p>
            <a:pPr>
              <a:spcBef>
                <a:spcPts val="1200"/>
              </a:spcBef>
            </a:pPr>
            <a:r>
              <a:rPr lang="en-GB" sz="1200" dirty="0">
                <a:solidFill>
                  <a:srgbClr val="7030A0"/>
                </a:solidFill>
                <a:latin typeface="Arial" panose="020B0604020202020204" pitchFamily="34" charset="0"/>
              </a:rPr>
              <a:t>5.      Get different amino acid sequence;</a:t>
            </a:r>
          </a:p>
          <a:p>
            <a:pPr algn="r"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 max</a:t>
            </a:r>
            <a:endParaRPr lang="en-GB" sz="1200" b="1" i="0" dirty="0">
              <a:solidFill>
                <a:srgbClr val="7030A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8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1363</Words>
  <Application>Microsoft Office PowerPoint</Application>
  <PresentationFormat>Widescreen</PresentationFormat>
  <Paragraphs>155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14</cp:revision>
  <dcterms:created xsi:type="dcterms:W3CDTF">2020-02-21T15:45:23Z</dcterms:created>
  <dcterms:modified xsi:type="dcterms:W3CDTF">2020-02-21T19:39:37Z</dcterms:modified>
</cp:coreProperties>
</file>