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2" r:id="rId5"/>
    <p:sldId id="263" r:id="rId6"/>
    <p:sldId id="264" r:id="rId7"/>
    <p:sldId id="265" r:id="rId8"/>
    <p:sldId id="267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42" d="100"/>
          <a:sy n="42" d="100"/>
        </p:scale>
        <p:origin x="5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25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99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12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798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64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25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92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280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23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38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02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93880-8FBF-4004-B6C1-FFA91926A9F4}" type="datetimeFigureOut">
              <a:rPr lang="en-GB" smtClean="0"/>
              <a:t>27/01/2020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A3257-BBF8-433A-9222-0B5FBAEFCE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67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rgenome.org/teachers/speed.s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vuYATh7Y7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U9ROpm6d7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XamRS85hX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Genome Sequencing and the proteome </a:t>
            </a:r>
            <a:br>
              <a:rPr lang="en-GB" dirty="0"/>
            </a:br>
            <a:endParaRPr lang="en-GB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28C2E8F-D637-4BA2-B7F9-53DFABC61E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17521"/>
            <a:ext cx="9144000" cy="2972116"/>
          </a:xfrm>
        </p:spPr>
        <p:txBody>
          <a:bodyPr>
            <a:normAutofit lnSpcReduction="10000"/>
          </a:bodyPr>
          <a:lstStyle/>
          <a:p>
            <a:pPr lvl="0" algn="l"/>
            <a:r>
              <a:rPr lang="en-GB" sz="3200" b="1" u="sng" dirty="0"/>
              <a:t>Learning outcomes: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3200" b="1" dirty="0"/>
              <a:t>Explain how sequencing techniques have become automated and faster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200" b="1" dirty="0"/>
              <a:t>Explain why it is harder to translate genomic sequences into the proteome for complex organisms than for simpler organisms</a:t>
            </a:r>
          </a:p>
        </p:txBody>
      </p:sp>
    </p:spTree>
    <p:extLst>
      <p:ext uri="{BB962C8B-B14F-4D97-AF65-F5344CB8AC3E}">
        <p14:creationId xmlns:p14="http://schemas.microsoft.com/office/powerpoint/2010/main" val="436311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1577D-8EE4-43D9-A004-E949BE41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u="sng" dirty="0"/>
              <a:t>DNA sequencing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848D0-200D-4AC7-B6B8-4C96313BD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" y="1253331"/>
            <a:ext cx="1197102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u="sng" dirty="0">
                <a:hlinkClick r:id="rId2"/>
              </a:rPr>
              <a:t>yourgenome.org/teachers/speed.shtml</a:t>
            </a:r>
            <a:endParaRPr lang="en-GB" sz="3600" dirty="0"/>
          </a:p>
          <a:p>
            <a:endParaRPr lang="en-GB" sz="3600" dirty="0"/>
          </a:p>
          <a:p>
            <a:r>
              <a:rPr lang="en-GB" sz="3600" dirty="0"/>
              <a:t>Watch the video </a:t>
            </a:r>
          </a:p>
          <a:p>
            <a:r>
              <a:rPr lang="en-GB" sz="3600" i="1" dirty="0"/>
              <a:t>You do not need to know the process of DNA sequencing but you should be able to apply your knowledge if you are given a question which may refer to the process. </a:t>
            </a:r>
          </a:p>
          <a:p>
            <a:r>
              <a:rPr lang="en-GB" sz="3600" dirty="0"/>
              <a:t>The key thing is to </a:t>
            </a:r>
            <a:r>
              <a:rPr lang="en-GB" sz="3600" b="1" dirty="0"/>
              <a:t>highlight points which have allowed sequencing methods to become faster and more automated</a:t>
            </a:r>
          </a:p>
        </p:txBody>
      </p:sp>
    </p:spTree>
    <p:extLst>
      <p:ext uri="{BB962C8B-B14F-4D97-AF65-F5344CB8AC3E}">
        <p14:creationId xmlns:p14="http://schemas.microsoft.com/office/powerpoint/2010/main" val="212306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"/>
            <a:ext cx="12192000" cy="65379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/>
              <a:t>Extra activity </a:t>
            </a:r>
            <a:endParaRPr lang="en-GB" dirty="0"/>
          </a:p>
          <a:p>
            <a:r>
              <a:rPr lang="en-GB" dirty="0"/>
              <a:t>This is a great TED talk introducing the idea of genome sequencing. Watch the video and complete the activity. </a:t>
            </a:r>
            <a:r>
              <a:rPr lang="en-GB" u="sng" dirty="0">
                <a:hlinkClick r:id="rId2"/>
              </a:rPr>
              <a:t>https://www.youtube.com/watch?v=MvuYATh7Y74</a:t>
            </a:r>
            <a:r>
              <a:rPr lang="en-GB" dirty="0"/>
              <a:t>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Definition: What is a genome?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As the video explains, the first human genome (all 3 billion bases) took 20 years. Work out how many bases were potentially sequence per minute. (Note: Work this out in steps will make it easier).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We can now sequence a whole human genome in 26 hours. Work out how many bases are potentially sequence per minute?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Calculate the percentage increase.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Suggest why the genome must first be split into sections.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When the genome was first sequenced the coloured images produced often had to be connected by eye. Suggest why genome sequencing is now much faster.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42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Proteome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200" b="1" u="sng" dirty="0"/>
              <a:t>Definition: All the proteins produced in a given type of cell or organism at a given time. </a:t>
            </a:r>
            <a:endParaRPr lang="en-GB" sz="3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897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Your potential proteome (how many proteins can be coded for by your genes) is not the same as your actual proteome (the proteins actually being produced inside a cell). </a:t>
            </a:r>
          </a:p>
          <a:p>
            <a:endParaRPr lang="en-GB" sz="4000" dirty="0"/>
          </a:p>
          <a:p>
            <a:r>
              <a:rPr lang="en-GB" sz="4000" dirty="0"/>
              <a:t>Suggest why: (Hint: Think about epigenetics, cell specialisation, mitosis, mutations)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955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result for prokaryote and eukaryote dna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70"/>
          <a:stretch/>
        </p:blipFill>
        <p:spPr bwMode="auto">
          <a:xfrm>
            <a:off x="131777" y="1395788"/>
            <a:ext cx="5944664" cy="40664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076441" y="0"/>
            <a:ext cx="5983782" cy="6857999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prstDash val="sysDot"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Simple organisms (e.g. prokaryotes) just have one circular piece of DNA that is not associated with histones with very little non-coding DNA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easier to determine their proteome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Complex organisms have more DNA and lots (95%) does not code for proteins so it is difficult to determine their proteome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mystery is that the human body is capable of making more than 100000 proteins even though we only have 25000 genes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298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" y="499744"/>
            <a:ext cx="11711940" cy="61525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600" b="1" u="sng" dirty="0"/>
              <a:t>Exam Tip! </a:t>
            </a:r>
            <a:endParaRPr lang="en-GB" sz="3600" dirty="0"/>
          </a:p>
          <a:p>
            <a:r>
              <a:rPr lang="en-GB" sz="3600" dirty="0"/>
              <a:t>The exam board’s focus for comparative genomics is “which genes would you choose to compare to draw evolutionary trees?”</a:t>
            </a:r>
          </a:p>
          <a:p>
            <a:endParaRPr lang="en-GB" sz="3600" dirty="0"/>
          </a:p>
          <a:p>
            <a:r>
              <a:rPr lang="en-GB" sz="3600" dirty="0"/>
              <a:t>When comparing </a:t>
            </a:r>
            <a:r>
              <a:rPr lang="en-GB" sz="3600" b="1" u="sng" dirty="0"/>
              <a:t>closely related </a:t>
            </a:r>
            <a:r>
              <a:rPr lang="en-GB" sz="3600" dirty="0"/>
              <a:t>species look at </a:t>
            </a:r>
            <a:r>
              <a:rPr lang="en-GB" sz="3600" b="1" u="sng" dirty="0"/>
              <a:t>fast evolving</a:t>
            </a:r>
            <a:r>
              <a:rPr lang="en-GB" sz="3600" u="sng" dirty="0"/>
              <a:t> </a:t>
            </a:r>
            <a:r>
              <a:rPr lang="en-GB" sz="3600" dirty="0"/>
              <a:t>genes which are </a:t>
            </a:r>
            <a:r>
              <a:rPr lang="en-GB" sz="3600" b="1" u="sng" dirty="0"/>
              <a:t>unique</a:t>
            </a:r>
            <a:r>
              <a:rPr lang="en-GB" sz="3600" dirty="0"/>
              <a:t> to those species.  Good examples are genes coding for the specific antigens on their cells. </a:t>
            </a:r>
          </a:p>
          <a:p>
            <a:endParaRPr lang="en-GB" sz="3600" dirty="0"/>
          </a:p>
          <a:p>
            <a:r>
              <a:rPr lang="en-GB" sz="3600" dirty="0"/>
              <a:t>When comparing </a:t>
            </a:r>
            <a:r>
              <a:rPr lang="en-GB" sz="3600" b="1" u="sng" dirty="0"/>
              <a:t>distantly related</a:t>
            </a:r>
            <a:r>
              <a:rPr lang="en-GB" sz="3600" u="sng" dirty="0"/>
              <a:t> </a:t>
            </a:r>
            <a:r>
              <a:rPr lang="en-GB" sz="3600" dirty="0"/>
              <a:t>species you need to look at genes which are fundamental to life processes which </a:t>
            </a:r>
            <a:r>
              <a:rPr lang="en-GB" sz="3600" b="1" u="sng" dirty="0"/>
              <a:t>rarely change</a:t>
            </a:r>
            <a:r>
              <a:rPr lang="en-GB" sz="3600" u="sng" dirty="0"/>
              <a:t> </a:t>
            </a:r>
            <a:r>
              <a:rPr lang="en-GB" sz="3600" dirty="0"/>
              <a:t>and </a:t>
            </a:r>
            <a:r>
              <a:rPr lang="en-GB" sz="3600" b="1" u="sng" dirty="0"/>
              <a:t>all organisms</a:t>
            </a:r>
            <a:r>
              <a:rPr lang="en-GB" sz="3600" dirty="0"/>
              <a:t> have in their genome.  </a:t>
            </a:r>
          </a:p>
          <a:p>
            <a:endParaRPr lang="en-GB" sz="3600" dirty="0"/>
          </a:p>
          <a:p>
            <a:r>
              <a:rPr lang="en-GB" sz="3600" dirty="0"/>
              <a:t>Good examples are genes coding for ribosomes  and  tRNA 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874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7A7B-ABA5-471B-A5AF-2FDEDD9F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u="sng" dirty="0">
                <a:latin typeface="+mn-lt"/>
              </a:rPr>
              <a:t>Comparative genomics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9F0D-23C7-422F-8E7E-DD70B981F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b="1" u="sng" dirty="0"/>
              <a:t>Task</a:t>
            </a:r>
            <a:r>
              <a:rPr lang="en-GB" sz="4000" dirty="0"/>
              <a:t>: 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GB" sz="4000" dirty="0"/>
              <a:t>Watch this video: </a:t>
            </a:r>
            <a:r>
              <a:rPr lang="en-GB" sz="4000" dirty="0">
                <a:hlinkClick r:id="rId2"/>
              </a:rPr>
              <a:t>https://www.youtube.com/watch?v=mU9ROpm6d70</a:t>
            </a:r>
            <a:endParaRPr lang="en-GB" sz="4000" dirty="0"/>
          </a:p>
          <a:p>
            <a:pPr marL="742950" lvl="0" indent="-742950">
              <a:buFont typeface="+mj-lt"/>
              <a:buAutoNum type="arabicPeriod"/>
            </a:pPr>
            <a:r>
              <a:rPr lang="en-GB" sz="4000" dirty="0"/>
              <a:t>Answer the questions in your notes describing the importance of comparative genomics- a big growth area in biology and medicinal research.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00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" y="227964"/>
            <a:ext cx="11902440" cy="6630035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How many species genomes can we now sequence?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Describe what is meant by “Comparative genomics”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What is meant when a gene is “conserved”? What does this tell us about this protein/gene?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Suggest the advantage of using computers to compare genes?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Explain why scientists used the 2 plant species to compare again the human genome to  identify the potential genes for cilia/flagella formation.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Describe the steps the scientists took to reduce the number of genes to look at from 25,000 human genes to the 1 gene required.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There are 25,000 genes in the human genome, we share 4348 genes with the </a:t>
            </a:r>
            <a:r>
              <a:rPr lang="en-GB" sz="3100" dirty="0" err="1"/>
              <a:t>Chlamydomonas</a:t>
            </a:r>
            <a:r>
              <a:rPr lang="en-GB" sz="3100" dirty="0"/>
              <a:t>. What % of our genes do we share with this plant species?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Using the method you have described the scientists were able to reduce the number of potential genes from 25,000 to 600. Calculate the percentage decrease.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Suggest why further studies were carried out on the </a:t>
            </a:r>
            <a:r>
              <a:rPr lang="en-GB" sz="3100" dirty="0" err="1"/>
              <a:t>Chlamydomonas</a:t>
            </a:r>
            <a:r>
              <a:rPr lang="en-GB" sz="3100" dirty="0"/>
              <a:t> instead of the second plant species.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sz="3100" dirty="0"/>
              <a:t>Suggest why further studies were carried out on the </a:t>
            </a:r>
            <a:r>
              <a:rPr lang="en-GB" sz="3100" dirty="0" err="1"/>
              <a:t>Chlamydomonas</a:t>
            </a:r>
            <a:r>
              <a:rPr lang="en-GB" sz="3100" dirty="0"/>
              <a:t> instead of humans.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08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341313"/>
            <a:ext cx="10515600" cy="58118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u="sng" dirty="0"/>
              <a:t>Extra activity: Ethics behind gene sequencing. </a:t>
            </a:r>
            <a:endParaRPr lang="en-GB" dirty="0"/>
          </a:p>
          <a:p>
            <a:r>
              <a:rPr lang="en-GB" dirty="0"/>
              <a:t>Watch the video- be aware this is an advert for genome sequencing so think critically about this video. Complete the activities below carefully. </a:t>
            </a:r>
            <a:r>
              <a:rPr lang="en-GB" u="sng" dirty="0">
                <a:hlinkClick r:id="rId2"/>
              </a:rPr>
              <a:t>https://www.youtube.com/watch?v=IXamRS85hXU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Evaluate the statement: Disease is only determined by your genome.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Evaluate the statement: All mutations in DNA cause genetic diseases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Evaluate the statement: If you carry a mutation you will definitely develop the disease.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What is meant by the word pharmacogenomics?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You opinion. Watch the section on “making your decision” a few times and give your own opinion to the question: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“Would you want to get your genome fully, partially or not sequenced?”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Important: In your response you should clearly give arguments for and against showing you have weighed up the pros and the cons before forming your opinion.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Be ready to debate this in class.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96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896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Genome Sequencing and the proteome  </vt:lpstr>
      <vt:lpstr>DNA sequencing</vt:lpstr>
      <vt:lpstr>PowerPoint Presentation</vt:lpstr>
      <vt:lpstr>The Proteome</vt:lpstr>
      <vt:lpstr>PowerPoint Presentation</vt:lpstr>
      <vt:lpstr>PowerPoint Presentation</vt:lpstr>
      <vt:lpstr>PowerPoint Presentation</vt:lpstr>
      <vt:lpstr>Comparative genomics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Genome Sequencing</dc:title>
  <dc:creator>Lindsey Delve</dc:creator>
  <cp:lastModifiedBy>Gemma Archibald</cp:lastModifiedBy>
  <cp:revision>8</cp:revision>
  <dcterms:created xsi:type="dcterms:W3CDTF">2019-03-04T09:23:13Z</dcterms:created>
  <dcterms:modified xsi:type="dcterms:W3CDTF">2020-01-27T21:12:16Z</dcterms:modified>
</cp:coreProperties>
</file>