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4" r:id="rId2"/>
    <p:sldId id="307" r:id="rId3"/>
    <p:sldId id="308" r:id="rId4"/>
    <p:sldId id="275" r:id="rId5"/>
    <p:sldId id="309" r:id="rId6"/>
    <p:sldId id="311" r:id="rId7"/>
    <p:sldId id="285" r:id="rId8"/>
    <p:sldId id="302" r:id="rId9"/>
    <p:sldId id="303" r:id="rId10"/>
    <p:sldId id="304" r:id="rId11"/>
    <p:sldId id="305" r:id="rId12"/>
    <p:sldId id="312" r:id="rId13"/>
    <p:sldId id="313" r:id="rId14"/>
    <p:sldId id="314" r:id="rId15"/>
    <p:sldId id="306" r:id="rId16"/>
    <p:sldId id="289" r:id="rId17"/>
    <p:sldId id="286" r:id="rId18"/>
    <p:sldId id="287" r:id="rId19"/>
    <p:sldId id="288" r:id="rId20"/>
    <p:sldId id="315" r:id="rId21"/>
    <p:sldId id="316" r:id="rId22"/>
    <p:sldId id="262" r:id="rId23"/>
    <p:sldId id="292" r:id="rId24"/>
    <p:sldId id="290" r:id="rId25"/>
    <p:sldId id="300" r:id="rId26"/>
    <p:sldId id="30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94156-0C0B-4985-AE65-B70E912EF13B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E5EFE-4E9B-446A-852A-B541BAD96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527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724916-A904-45BD-AEE3-DB6C88B31DD0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835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0D079-4814-453F-9E18-DE02E2A06CA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202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91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802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8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50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41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89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46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52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62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001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188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762000"/>
            <a:ext cx="9144000" cy="2971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3886200"/>
            <a:ext cx="9144000" cy="2971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31EAD-FFDD-466D-A224-BC70AD06CFE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4514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7ADD0-E9DE-4E09-B5DD-AF708B1E92B9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40235-C132-460F-BCDC-A6B31E792B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07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.genetics.utah.edu/content/labs/pcr/" TargetMode="External"/><Relationship Id="rId2" Type="http://schemas.openxmlformats.org/officeDocument/2006/relationships/hyperlink" Target="http://www.sumanasinc.com/webcontent/animations/content/pcr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76eKnmCtCTU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youtube.com/watch?v=76eKnmCtCTU" TargetMode="Externa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400" b="1" dirty="0"/>
              <a:t>The Polymerase Chain Reaction (PCR) – an </a:t>
            </a:r>
            <a:r>
              <a:rPr lang="en-GB" sz="3400" b="1" i="1" dirty="0"/>
              <a:t>in vitro</a:t>
            </a:r>
            <a:r>
              <a:rPr lang="en-GB" sz="3400" b="1" dirty="0"/>
              <a:t> method of cloning DNA</a:t>
            </a:r>
            <a:br>
              <a:rPr lang="en-GB" sz="3400" dirty="0"/>
            </a:br>
            <a:endParaRPr lang="en-GB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Learning outcome</a:t>
            </a:r>
          </a:p>
          <a:p>
            <a:pPr lvl="0"/>
            <a:r>
              <a:rPr lang="en-GB" dirty="0"/>
              <a:t>Describe the process of PCR in amplifying DNA fragments</a:t>
            </a:r>
          </a:p>
          <a:p>
            <a:pPr lvl="0"/>
            <a:r>
              <a:rPr lang="en-GB" dirty="0"/>
              <a:t>Explain the role of </a:t>
            </a:r>
            <a:r>
              <a:rPr lang="en-GB" dirty="0" err="1"/>
              <a:t>Taq</a:t>
            </a:r>
            <a:r>
              <a:rPr lang="en-GB" dirty="0"/>
              <a:t> polymerase in PCR</a:t>
            </a:r>
          </a:p>
          <a:p>
            <a:pPr lvl="0"/>
            <a:r>
              <a:rPr lang="en-GB" dirty="0"/>
              <a:t>Explain the processes of strand separation, primer annealing, and strand synthesis</a:t>
            </a:r>
          </a:p>
          <a:p>
            <a:pPr lvl="0"/>
            <a:r>
              <a:rPr lang="en-GB" dirty="0"/>
              <a:t>Evaluate the pros and cons of using PCR to clone DNA fragments over in vivo methods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5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Year 12 Synoptic 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6765695" cy="53012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Describe how DNA replication occurs (6)</a:t>
            </a:r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>
                <a:solidFill>
                  <a:srgbClr val="0070C0"/>
                </a:solidFill>
              </a:rPr>
              <a:t>DNA helix unwinds;</a:t>
            </a:r>
            <a:endParaRPr lang="en-GB" dirty="0">
              <a:solidFill>
                <a:srgbClr val="0070C0"/>
              </a:solidFill>
            </a:endParaRPr>
          </a:p>
          <a:p>
            <a:pPr lvl="0"/>
            <a:r>
              <a:rPr lang="en-US" dirty="0">
                <a:solidFill>
                  <a:srgbClr val="0070C0"/>
                </a:solidFill>
              </a:rPr>
              <a:t>Hydrogen bonds weak / easily broken / unzipped / allow strands to separate by </a:t>
            </a:r>
            <a:r>
              <a:rPr lang="en-US" u="sng" dirty="0">
                <a:solidFill>
                  <a:srgbClr val="0070C0"/>
                </a:solidFill>
              </a:rPr>
              <a:t>DNA helicase</a:t>
            </a:r>
            <a:r>
              <a:rPr lang="en-US" dirty="0">
                <a:solidFill>
                  <a:srgbClr val="0070C0"/>
                </a:solidFill>
              </a:rPr>
              <a:t>;</a:t>
            </a:r>
            <a:endParaRPr lang="en-GB" dirty="0">
              <a:solidFill>
                <a:srgbClr val="0070C0"/>
              </a:solidFill>
            </a:endParaRPr>
          </a:p>
          <a:p>
            <a:pPr lvl="0"/>
            <a:r>
              <a:rPr lang="en-US" dirty="0">
                <a:solidFill>
                  <a:srgbClr val="0070C0"/>
                </a:solidFill>
              </a:rPr>
              <a:t>New </a:t>
            </a:r>
            <a:r>
              <a:rPr lang="en-US" u="sng" dirty="0">
                <a:solidFill>
                  <a:srgbClr val="0070C0"/>
                </a:solidFill>
              </a:rPr>
              <a:t>nucleotides</a:t>
            </a:r>
            <a:r>
              <a:rPr lang="en-US" dirty="0">
                <a:solidFill>
                  <a:srgbClr val="0070C0"/>
                </a:solidFill>
              </a:rPr>
              <a:t> attracted to exposed bases on template strand;</a:t>
            </a:r>
            <a:endParaRPr lang="en-GB" dirty="0">
              <a:solidFill>
                <a:srgbClr val="0070C0"/>
              </a:solidFill>
            </a:endParaRPr>
          </a:p>
          <a:p>
            <a:pPr lvl="0"/>
            <a:r>
              <a:rPr lang="en-US" dirty="0">
                <a:solidFill>
                  <a:srgbClr val="0070C0"/>
                </a:solidFill>
              </a:rPr>
              <a:t>Hydrogen bonds form between complementary base pairs / Adenine with Thymine, Cytosine with Guanine;</a:t>
            </a:r>
            <a:endParaRPr lang="en-GB" dirty="0">
              <a:solidFill>
                <a:srgbClr val="0070C0"/>
              </a:solidFill>
            </a:endParaRPr>
          </a:p>
          <a:p>
            <a:r>
              <a:rPr lang="en-US" u="sng" dirty="0">
                <a:solidFill>
                  <a:srgbClr val="0070C0"/>
                </a:solidFill>
              </a:rPr>
              <a:t>DNA Polymerase</a:t>
            </a:r>
            <a:r>
              <a:rPr lang="en-US" dirty="0">
                <a:solidFill>
                  <a:srgbClr val="0070C0"/>
                </a:solidFill>
              </a:rPr>
              <a:t> joins adjacent nucleotides together using a condensation reaction to form a sugar-phosphate backbone, joined by </a:t>
            </a:r>
            <a:r>
              <a:rPr lang="en-US" dirty="0" err="1">
                <a:solidFill>
                  <a:srgbClr val="0070C0"/>
                </a:solidFill>
              </a:rPr>
              <a:t>phosphodiester</a:t>
            </a:r>
            <a:r>
              <a:rPr lang="en-US" dirty="0">
                <a:solidFill>
                  <a:srgbClr val="0070C0"/>
                </a:solidFill>
              </a:rPr>
              <a:t> bonds;</a:t>
            </a:r>
          </a:p>
          <a:p>
            <a:r>
              <a:rPr lang="en-US" dirty="0">
                <a:solidFill>
                  <a:srgbClr val="0070C0"/>
                </a:solidFill>
              </a:rPr>
              <a:t>New (daughter) DNA molecules contains one parent and one new strand; </a:t>
            </a:r>
            <a:endParaRPr lang="en-GB" dirty="0">
              <a:solidFill>
                <a:srgbClr val="0070C0"/>
              </a:solidFill>
            </a:endParaRPr>
          </a:p>
          <a:p>
            <a:pPr lvl="0"/>
            <a:endParaRPr lang="en-GB" i="1" dirty="0">
              <a:solidFill>
                <a:srgbClr val="0070C0"/>
              </a:solidFill>
            </a:endParaRPr>
          </a:p>
          <a:p>
            <a:endParaRPr lang="en-GB" dirty="0"/>
          </a:p>
        </p:txBody>
      </p:sp>
      <p:pic>
        <p:nvPicPr>
          <p:cNvPr id="5" name="Picture 6" descr="http://upload.wikimedia.org/wikipedia/commons/thumb/7/70/DNA_replication_split.svg/200px-DNA_replication_spli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207" y="2155031"/>
            <a:ext cx="1816691" cy="365998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8-Point Star 5">
            <a:extLst/>
          </p:cNvPr>
          <p:cNvSpPr/>
          <p:nvPr/>
        </p:nvSpPr>
        <p:spPr>
          <a:xfrm>
            <a:off x="7746423" y="810816"/>
            <a:ext cx="1397577" cy="1147763"/>
          </a:xfrm>
          <a:prstGeom prst="star8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13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SYNOPTIC LINK</a:t>
            </a:r>
            <a:endParaRPr lang="en-GB" sz="101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3.1.5 DNA replication</a:t>
            </a:r>
            <a:endParaRPr lang="en-GB" sz="1013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27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PCR?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5093505" cy="568863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PCR (polymerase chain reaction) is a method of </a:t>
            </a:r>
            <a:r>
              <a:rPr lang="en-GB" u="sng" dirty="0"/>
              <a:t>cloning</a:t>
            </a:r>
            <a:r>
              <a:rPr lang="en-GB" dirty="0"/>
              <a:t> DNA fragments in a test tube, </a:t>
            </a:r>
            <a:r>
              <a:rPr lang="en-GB" i="1" dirty="0"/>
              <a:t>in vitro </a:t>
            </a:r>
            <a:r>
              <a:rPr lang="en-GB" b="1" i="1" dirty="0">
                <a:solidFill>
                  <a:srgbClr val="FF0000"/>
                </a:solidFill>
              </a:rPr>
              <a:t>to make MANY copies from a small sample</a:t>
            </a:r>
          </a:p>
          <a:p>
            <a:r>
              <a:rPr lang="en-GB" b="1" i="1" dirty="0"/>
              <a:t>Typical exam Question: Why is the process of PCR carried out?</a:t>
            </a:r>
            <a:endParaRPr lang="en-GB" dirty="0"/>
          </a:p>
          <a:p>
            <a:r>
              <a:rPr lang="en-GB" i="1" dirty="0">
                <a:solidFill>
                  <a:srgbClr val="0070C0"/>
                </a:solidFill>
              </a:rPr>
              <a:t>In order to make MANY copies of the DNA as there is only a small sample to start with e.g. from a crime scene/ from an animal faeces sample</a:t>
            </a:r>
          </a:p>
          <a:p>
            <a:r>
              <a:rPr lang="en-GB" dirty="0"/>
              <a:t>The process is </a:t>
            </a:r>
            <a:r>
              <a:rPr lang="en-GB" u="sng" dirty="0"/>
              <a:t>automated</a:t>
            </a:r>
            <a:r>
              <a:rPr lang="en-GB" dirty="0"/>
              <a:t>, using a machine like this one (called a </a:t>
            </a:r>
            <a:r>
              <a:rPr lang="en-GB" dirty="0" err="1"/>
              <a:t>thermocycler</a:t>
            </a:r>
            <a:r>
              <a:rPr lang="en-GB" dirty="0"/>
              <a:t>), so it is rapid and efficient</a:t>
            </a:r>
          </a:p>
        </p:txBody>
      </p:sp>
      <p:pic>
        <p:nvPicPr>
          <p:cNvPr id="1026" name="Picture 2" descr="https://www.dur.ac.uk/images/biological.sciences/services/CellTech/StemCell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084" y="1131094"/>
            <a:ext cx="2989846" cy="448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62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 dirty="0">
                <a:hlinkClick r:id="rId2"/>
              </a:rPr>
              <a:t>http://www.sumanasinc.com/webcontent/animations/content/pcr.html</a:t>
            </a:r>
            <a:endParaRPr lang="en-GB" u="sng" dirty="0"/>
          </a:p>
          <a:p>
            <a:pPr marL="0" indent="0">
              <a:buNone/>
            </a:pPr>
            <a:endParaRPr lang="en-GB" dirty="0"/>
          </a:p>
          <a:p>
            <a:r>
              <a:rPr lang="en-GB" u="sng" dirty="0">
                <a:hlinkClick r:id="rId3"/>
              </a:rPr>
              <a:t>http://learn.genetics.utah.edu/content/labs/pcr/</a:t>
            </a:r>
            <a:r>
              <a:rPr lang="en-GB" dirty="0"/>
              <a:t>         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714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5" descr="1195432651236937346eppendorf_opened__carlos_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9661" y="2428876"/>
            <a:ext cx="2098531" cy="3516224"/>
          </a:xfrm>
        </p:spPr>
      </p:pic>
      <p:sp>
        <p:nvSpPr>
          <p:cNvPr id="13317" name="Arc 7"/>
          <p:cNvSpPr>
            <a:spLocks/>
          </p:cNvSpPr>
          <p:nvPr/>
        </p:nvSpPr>
        <p:spPr bwMode="auto">
          <a:xfrm flipH="1">
            <a:off x="4857750" y="2000250"/>
            <a:ext cx="1143000" cy="8572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C414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3318" name="Arc 12"/>
          <p:cNvSpPr>
            <a:spLocks/>
          </p:cNvSpPr>
          <p:nvPr/>
        </p:nvSpPr>
        <p:spPr bwMode="auto">
          <a:xfrm flipH="1">
            <a:off x="5038347" y="2857500"/>
            <a:ext cx="1551384" cy="436960"/>
          </a:xfrm>
          <a:custGeom>
            <a:avLst/>
            <a:gdLst>
              <a:gd name="T0" fmla="*/ 0 w 40433"/>
              <a:gd name="T1" fmla="*/ 2147483647 h 21600"/>
              <a:gd name="T2" fmla="*/ 2147483647 w 40433"/>
              <a:gd name="T3" fmla="*/ 2147483647 h 21600"/>
              <a:gd name="T4" fmla="*/ 2147483647 w 40433"/>
              <a:gd name="T5" fmla="*/ 2147483647 h 21600"/>
              <a:gd name="T6" fmla="*/ 0 60000 65536"/>
              <a:gd name="T7" fmla="*/ 0 60000 65536"/>
              <a:gd name="T8" fmla="*/ 0 60000 65536"/>
              <a:gd name="T9" fmla="*/ 0 w 40433"/>
              <a:gd name="T10" fmla="*/ 0 h 21600"/>
              <a:gd name="T11" fmla="*/ 40433 w 4043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433" h="21600" fill="none" extrusionOk="0">
                <a:moveTo>
                  <a:pt x="-1" y="14052"/>
                </a:moveTo>
                <a:cubicBezTo>
                  <a:pt x="3150" y="5602"/>
                  <a:pt x="11219" y="-1"/>
                  <a:pt x="20238" y="0"/>
                </a:cubicBezTo>
                <a:cubicBezTo>
                  <a:pt x="29212" y="0"/>
                  <a:pt x="37251" y="5548"/>
                  <a:pt x="40434" y="13939"/>
                </a:cubicBezTo>
              </a:path>
              <a:path w="40433" h="21600" stroke="0" extrusionOk="0">
                <a:moveTo>
                  <a:pt x="-1" y="14052"/>
                </a:moveTo>
                <a:cubicBezTo>
                  <a:pt x="3150" y="5602"/>
                  <a:pt x="11219" y="-1"/>
                  <a:pt x="20238" y="0"/>
                </a:cubicBezTo>
                <a:cubicBezTo>
                  <a:pt x="29212" y="0"/>
                  <a:pt x="37251" y="5548"/>
                  <a:pt x="40434" y="13939"/>
                </a:cubicBezTo>
                <a:lnTo>
                  <a:pt x="20238" y="21600"/>
                </a:lnTo>
                <a:lnTo>
                  <a:pt x="-1" y="14052"/>
                </a:lnTo>
                <a:close/>
              </a:path>
            </a:pathLst>
          </a:custGeom>
          <a:noFill/>
          <a:ln w="28575">
            <a:solidFill>
              <a:srgbClr val="C414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3319" name="Arc 14"/>
          <p:cNvSpPr>
            <a:spLocks/>
          </p:cNvSpPr>
          <p:nvPr/>
        </p:nvSpPr>
        <p:spPr bwMode="auto">
          <a:xfrm>
            <a:off x="1987139" y="2474630"/>
            <a:ext cx="2686050" cy="457200"/>
          </a:xfrm>
          <a:custGeom>
            <a:avLst/>
            <a:gdLst>
              <a:gd name="T0" fmla="*/ 2147483647 w 21599"/>
              <a:gd name="T1" fmla="*/ 0 h 21526"/>
              <a:gd name="T2" fmla="*/ 2147483647 w 21599"/>
              <a:gd name="T3" fmla="*/ 2147483647 h 21526"/>
              <a:gd name="T4" fmla="*/ 0 w 21599"/>
              <a:gd name="T5" fmla="*/ 2147483647 h 21526"/>
              <a:gd name="T6" fmla="*/ 0 60000 65536"/>
              <a:gd name="T7" fmla="*/ 0 60000 65536"/>
              <a:gd name="T8" fmla="*/ 0 60000 65536"/>
              <a:gd name="T9" fmla="*/ 0 w 21599"/>
              <a:gd name="T10" fmla="*/ 0 h 21526"/>
              <a:gd name="T11" fmla="*/ 21599 w 21599"/>
              <a:gd name="T12" fmla="*/ 21526 h 215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99" h="21526" fill="none" extrusionOk="0">
                <a:moveTo>
                  <a:pt x="1777" y="-1"/>
                </a:moveTo>
                <a:cubicBezTo>
                  <a:pt x="12951" y="921"/>
                  <a:pt x="21562" y="10241"/>
                  <a:pt x="21599" y="21453"/>
                </a:cubicBezTo>
              </a:path>
              <a:path w="21599" h="21526" stroke="0" extrusionOk="0">
                <a:moveTo>
                  <a:pt x="1777" y="-1"/>
                </a:moveTo>
                <a:cubicBezTo>
                  <a:pt x="12951" y="921"/>
                  <a:pt x="21562" y="10241"/>
                  <a:pt x="21599" y="21453"/>
                </a:cubicBezTo>
                <a:lnTo>
                  <a:pt x="0" y="21526"/>
                </a:lnTo>
                <a:lnTo>
                  <a:pt x="1777" y="-1"/>
                </a:lnTo>
                <a:close/>
              </a:path>
            </a:pathLst>
          </a:custGeom>
          <a:noFill/>
          <a:ln w="28575">
            <a:solidFill>
              <a:srgbClr val="C414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3320" name="Arc 17"/>
          <p:cNvSpPr>
            <a:spLocks/>
          </p:cNvSpPr>
          <p:nvPr/>
        </p:nvSpPr>
        <p:spPr bwMode="auto">
          <a:xfrm flipH="1" flipV="1">
            <a:off x="1968890" y="2911049"/>
            <a:ext cx="2644379" cy="856059"/>
          </a:xfrm>
          <a:custGeom>
            <a:avLst/>
            <a:gdLst>
              <a:gd name="T0" fmla="*/ 2147483647 w 36635"/>
              <a:gd name="T1" fmla="*/ 0 h 22723"/>
              <a:gd name="T2" fmla="*/ 0 w 36635"/>
              <a:gd name="T3" fmla="*/ 2147483647 h 22723"/>
              <a:gd name="T4" fmla="*/ 2147483647 w 36635"/>
              <a:gd name="T5" fmla="*/ 2147483647 h 22723"/>
              <a:gd name="T6" fmla="*/ 0 60000 65536"/>
              <a:gd name="T7" fmla="*/ 0 60000 65536"/>
              <a:gd name="T8" fmla="*/ 0 60000 65536"/>
              <a:gd name="T9" fmla="*/ 0 w 36635"/>
              <a:gd name="T10" fmla="*/ 0 h 22723"/>
              <a:gd name="T11" fmla="*/ 36635 w 36635"/>
              <a:gd name="T12" fmla="*/ 22723 h 227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635" h="22723" fill="none" extrusionOk="0">
                <a:moveTo>
                  <a:pt x="36605" y="-1"/>
                </a:moveTo>
                <a:cubicBezTo>
                  <a:pt x="36625" y="373"/>
                  <a:pt x="36635" y="748"/>
                  <a:pt x="36635" y="1123"/>
                </a:cubicBezTo>
                <a:cubicBezTo>
                  <a:pt x="36635" y="13052"/>
                  <a:pt x="26964" y="22723"/>
                  <a:pt x="15035" y="22723"/>
                </a:cubicBezTo>
                <a:cubicBezTo>
                  <a:pt x="9422" y="22723"/>
                  <a:pt x="4029" y="20538"/>
                  <a:pt x="-1" y="16631"/>
                </a:cubicBezTo>
              </a:path>
              <a:path w="36635" h="22723" stroke="0" extrusionOk="0">
                <a:moveTo>
                  <a:pt x="36605" y="-1"/>
                </a:moveTo>
                <a:cubicBezTo>
                  <a:pt x="36625" y="373"/>
                  <a:pt x="36635" y="748"/>
                  <a:pt x="36635" y="1123"/>
                </a:cubicBezTo>
                <a:cubicBezTo>
                  <a:pt x="36635" y="13052"/>
                  <a:pt x="26964" y="22723"/>
                  <a:pt x="15035" y="22723"/>
                </a:cubicBezTo>
                <a:cubicBezTo>
                  <a:pt x="9422" y="22723"/>
                  <a:pt x="4029" y="20538"/>
                  <a:pt x="-1" y="16631"/>
                </a:cubicBezTo>
                <a:lnTo>
                  <a:pt x="15035" y="1123"/>
                </a:lnTo>
                <a:lnTo>
                  <a:pt x="36605" y="-1"/>
                </a:lnTo>
                <a:close/>
              </a:path>
            </a:pathLst>
          </a:custGeom>
          <a:noFill/>
          <a:ln w="28575">
            <a:solidFill>
              <a:srgbClr val="C414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" name="Rectangle 1"/>
          <p:cNvSpPr/>
          <p:nvPr/>
        </p:nvSpPr>
        <p:spPr>
          <a:xfrm>
            <a:off x="557428" y="3902203"/>
            <a:ext cx="2104100" cy="10618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100" dirty="0" err="1"/>
              <a:t>Thermostable</a:t>
            </a:r>
            <a:r>
              <a:rPr lang="en-GB" sz="2100" dirty="0"/>
              <a:t> DNA polymerase (</a:t>
            </a:r>
            <a:r>
              <a:rPr lang="en-GB" sz="2100" i="1" dirty="0" err="1"/>
              <a:t>Taq</a:t>
            </a:r>
            <a:r>
              <a:rPr lang="en-GB" sz="2100" dirty="0"/>
              <a:t> polymerase)</a:t>
            </a:r>
          </a:p>
        </p:txBody>
      </p:sp>
      <p:sp>
        <p:nvSpPr>
          <p:cNvPr id="3" name="Rectangle 2"/>
          <p:cNvSpPr/>
          <p:nvPr/>
        </p:nvSpPr>
        <p:spPr>
          <a:xfrm>
            <a:off x="340943" y="2237909"/>
            <a:ext cx="181245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100" dirty="0"/>
              <a:t>DNA fragment to be copied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55849" y="2041701"/>
            <a:ext cx="2008883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sz="2100" dirty="0"/>
              <a:t>DNA nucleotides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359053" y="3239893"/>
            <a:ext cx="1028038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sz="2100" dirty="0"/>
              <a:t>primers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en-US" i="1" dirty="0"/>
              <a:t>What are the ingredients needed for PCR?</a:t>
            </a:r>
            <a:endParaRPr lang="en-GB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189" y="4911405"/>
            <a:ext cx="200025" cy="5286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684" y="4310140"/>
            <a:ext cx="207169" cy="3357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4746" y="3520122"/>
            <a:ext cx="521494" cy="5643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4477" y="4155041"/>
            <a:ext cx="214313" cy="685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57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8" grpId="0" animBg="1"/>
      <p:bldP spid="13319" grpId="0" animBg="1"/>
      <p:bldP spid="13320" grpId="0" animBg="1"/>
      <p:bldP spid="2" grpId="0" animBg="1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219" y="5811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GB" sz="3600" b="1" i="1" dirty="0"/>
              <a:t>What are </a:t>
            </a:r>
            <a:r>
              <a:rPr lang="en-GB" sz="3600" b="1" i="1" u="sng" dirty="0"/>
              <a:t>primers</a:t>
            </a:r>
            <a:r>
              <a:rPr lang="en-GB" sz="3600" b="1" i="1" dirty="0"/>
              <a:t> and why are they  needed?</a:t>
            </a:r>
            <a:br>
              <a:rPr lang="en-GB" b="1" i="1" dirty="0"/>
            </a:b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52" y="1638928"/>
            <a:ext cx="5609376" cy="4882385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Primers are </a:t>
            </a:r>
            <a:r>
              <a:rPr lang="en-GB" u="sng" dirty="0"/>
              <a:t>short sequences </a:t>
            </a:r>
            <a:r>
              <a:rPr lang="en-GB" dirty="0"/>
              <a:t>of </a:t>
            </a:r>
            <a:r>
              <a:rPr lang="en-GB" u="sng" dirty="0"/>
              <a:t>nucleotides</a:t>
            </a:r>
            <a:r>
              <a:rPr lang="en-GB" dirty="0"/>
              <a:t> that have a </a:t>
            </a:r>
            <a:r>
              <a:rPr lang="en-GB" u="sng" dirty="0"/>
              <a:t>complementary</a:t>
            </a:r>
            <a:r>
              <a:rPr lang="en-GB" dirty="0"/>
              <a:t> set of bases to those at </a:t>
            </a:r>
            <a:r>
              <a:rPr lang="en-GB" u="sng" dirty="0"/>
              <a:t>one end </a:t>
            </a:r>
            <a:r>
              <a:rPr lang="en-GB" dirty="0"/>
              <a:t>of each of the two DNA strands.</a:t>
            </a:r>
          </a:p>
          <a:p>
            <a:endParaRPr lang="en-GB" dirty="0"/>
          </a:p>
          <a:p>
            <a:r>
              <a:rPr lang="en-GB" dirty="0"/>
              <a:t>They provide the </a:t>
            </a:r>
            <a:r>
              <a:rPr lang="en-GB" u="sng" dirty="0"/>
              <a:t>starting sequences </a:t>
            </a:r>
            <a:r>
              <a:rPr lang="en-GB" dirty="0"/>
              <a:t>for </a:t>
            </a:r>
            <a:r>
              <a:rPr lang="en-GB" u="sng" dirty="0"/>
              <a:t>DNA polymerase </a:t>
            </a:r>
            <a:r>
              <a:rPr lang="en-GB" dirty="0"/>
              <a:t>to join on to.</a:t>
            </a:r>
          </a:p>
          <a:p>
            <a:endParaRPr lang="en-GB" dirty="0"/>
          </a:p>
          <a:p>
            <a:r>
              <a:rPr lang="en-GB" dirty="0"/>
              <a:t>Primers also </a:t>
            </a:r>
            <a:r>
              <a:rPr lang="en-GB" u="sng" dirty="0"/>
              <a:t>prevent</a:t>
            </a:r>
            <a:r>
              <a:rPr lang="en-GB" dirty="0"/>
              <a:t> the DNA strands from </a:t>
            </a:r>
            <a:r>
              <a:rPr lang="en-GB" u="sng" dirty="0"/>
              <a:t>re-joining</a:t>
            </a:r>
            <a:r>
              <a:rPr lang="en-GB" dirty="0"/>
              <a:t> by reforming hydrogen bonds.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6416387" y="3699165"/>
            <a:ext cx="0" cy="217689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6416387" y="4297811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6416387" y="4188966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6416387" y="4080121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6416387" y="3862432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6416387" y="5821637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6416387" y="3753587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6416387" y="4515500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6416387" y="4406655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6416387" y="3971276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6416387" y="4624345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6416387" y="4733189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6416387" y="4842035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6416387" y="4950879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6416387" y="5059724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6416387" y="5168569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6416387" y="5277413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416387" y="5386258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6416387" y="5495103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6416387" y="5603948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6416387" y="5712792"/>
            <a:ext cx="3694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6" name="Line 54"/>
          <p:cNvSpPr>
            <a:spLocks noChangeShapeType="1"/>
          </p:cNvSpPr>
          <p:nvPr/>
        </p:nvSpPr>
        <p:spPr bwMode="auto">
          <a:xfrm>
            <a:off x="7278508" y="3699165"/>
            <a:ext cx="0" cy="326534"/>
          </a:xfrm>
          <a:prstGeom prst="line">
            <a:avLst/>
          </a:prstGeom>
          <a:noFill/>
          <a:ln w="28575">
            <a:solidFill>
              <a:srgbClr val="C414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7" name="Line 55"/>
          <p:cNvSpPr>
            <a:spLocks noChangeShapeType="1"/>
          </p:cNvSpPr>
          <p:nvPr/>
        </p:nvSpPr>
        <p:spPr bwMode="auto">
          <a:xfrm>
            <a:off x="6785867" y="3753587"/>
            <a:ext cx="492641" cy="0"/>
          </a:xfrm>
          <a:prstGeom prst="line">
            <a:avLst/>
          </a:prstGeom>
          <a:noFill/>
          <a:ln w="9525">
            <a:solidFill>
              <a:srgbClr val="C414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8" name="Line 56"/>
          <p:cNvSpPr>
            <a:spLocks noChangeShapeType="1"/>
          </p:cNvSpPr>
          <p:nvPr/>
        </p:nvSpPr>
        <p:spPr bwMode="auto">
          <a:xfrm>
            <a:off x="6785867" y="3862432"/>
            <a:ext cx="492641" cy="0"/>
          </a:xfrm>
          <a:prstGeom prst="line">
            <a:avLst/>
          </a:prstGeom>
          <a:noFill/>
          <a:ln w="9525">
            <a:solidFill>
              <a:srgbClr val="C414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29" name="Line 57"/>
          <p:cNvSpPr>
            <a:spLocks noChangeShapeType="1"/>
          </p:cNvSpPr>
          <p:nvPr/>
        </p:nvSpPr>
        <p:spPr bwMode="auto">
          <a:xfrm>
            <a:off x="6785867" y="3971276"/>
            <a:ext cx="492641" cy="0"/>
          </a:xfrm>
          <a:prstGeom prst="line">
            <a:avLst/>
          </a:prstGeom>
          <a:noFill/>
          <a:ln w="9525">
            <a:solidFill>
              <a:srgbClr val="C414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>
            <a:off x="8195830" y="3699165"/>
            <a:ext cx="0" cy="217689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7749908" y="3753587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7749908" y="3862432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7749908" y="3971276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7749908" y="4080121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7749908" y="4406655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>
            <a:off x="7749908" y="4515500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7749908" y="4624345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7749908" y="4842035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7749908" y="4733189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7749908" y="4950879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7749908" y="5059724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7749908" y="5168569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7749908" y="5277413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5" name="Line 43"/>
          <p:cNvSpPr>
            <a:spLocks noChangeShapeType="1"/>
          </p:cNvSpPr>
          <p:nvPr/>
        </p:nvSpPr>
        <p:spPr bwMode="auto">
          <a:xfrm>
            <a:off x="7749908" y="5386258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>
            <a:off x="7749908" y="5495103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>
            <a:off x="7749908" y="4297811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>
            <a:off x="7749908" y="4188966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49" name="Line 47"/>
          <p:cNvSpPr>
            <a:spLocks noChangeShapeType="1"/>
          </p:cNvSpPr>
          <p:nvPr/>
        </p:nvSpPr>
        <p:spPr bwMode="auto">
          <a:xfrm>
            <a:off x="7749908" y="5603948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7749908" y="5712792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7749908" y="5821637"/>
            <a:ext cx="4459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52" name="Line 58"/>
          <p:cNvSpPr>
            <a:spLocks noChangeShapeType="1"/>
          </p:cNvSpPr>
          <p:nvPr/>
        </p:nvSpPr>
        <p:spPr bwMode="auto">
          <a:xfrm>
            <a:off x="7155347" y="5549526"/>
            <a:ext cx="0" cy="326534"/>
          </a:xfrm>
          <a:prstGeom prst="line">
            <a:avLst/>
          </a:prstGeom>
          <a:noFill/>
          <a:ln w="28575">
            <a:solidFill>
              <a:srgbClr val="C414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53" name="Line 59"/>
          <p:cNvSpPr>
            <a:spLocks noChangeShapeType="1"/>
          </p:cNvSpPr>
          <p:nvPr/>
        </p:nvSpPr>
        <p:spPr bwMode="auto">
          <a:xfrm flipH="1">
            <a:off x="7155347" y="5603948"/>
            <a:ext cx="594562" cy="0"/>
          </a:xfrm>
          <a:prstGeom prst="line">
            <a:avLst/>
          </a:prstGeom>
          <a:noFill/>
          <a:ln w="9525">
            <a:solidFill>
              <a:srgbClr val="C414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54" name="Line 60"/>
          <p:cNvSpPr>
            <a:spLocks noChangeShapeType="1"/>
          </p:cNvSpPr>
          <p:nvPr/>
        </p:nvSpPr>
        <p:spPr bwMode="auto">
          <a:xfrm flipH="1">
            <a:off x="7155347" y="5712792"/>
            <a:ext cx="594562" cy="0"/>
          </a:xfrm>
          <a:prstGeom prst="line">
            <a:avLst/>
          </a:prstGeom>
          <a:noFill/>
          <a:ln w="9525">
            <a:solidFill>
              <a:srgbClr val="C414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55" name="Line 61"/>
          <p:cNvSpPr>
            <a:spLocks noChangeShapeType="1"/>
          </p:cNvSpPr>
          <p:nvPr/>
        </p:nvSpPr>
        <p:spPr bwMode="auto">
          <a:xfrm flipH="1">
            <a:off x="7155347" y="5821637"/>
            <a:ext cx="594562" cy="0"/>
          </a:xfrm>
          <a:prstGeom prst="line">
            <a:avLst/>
          </a:prstGeom>
          <a:noFill/>
          <a:ln w="9525">
            <a:solidFill>
              <a:srgbClr val="C414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pic>
        <p:nvPicPr>
          <p:cNvPr id="1026" name="Picture 2" descr="PrimerP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7408" r="13889" b="14815"/>
          <a:stretch>
            <a:fillRect/>
          </a:stretch>
        </p:blipFill>
        <p:spPr bwMode="auto">
          <a:xfrm>
            <a:off x="5877435" y="1387827"/>
            <a:ext cx="2802146" cy="210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44050A-063D-4BC5-A99D-0CFC8CF23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966" y="5881346"/>
            <a:ext cx="999486" cy="99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1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17" y="453492"/>
            <a:ext cx="1857226" cy="91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48" y="1689988"/>
            <a:ext cx="2013071" cy="928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92" y="3068960"/>
            <a:ext cx="1996880" cy="8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2475219" y="705975"/>
            <a:ext cx="350288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Separation of DNA strand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34717" y="1969741"/>
            <a:ext cx="3183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2. Addition of the primers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634717" y="3295567"/>
            <a:ext cx="255390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3. Synthesis of DNA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092" y="4035036"/>
            <a:ext cx="843968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Use the words below to fill in the gaps on page 6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Complete maths activity page 7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Condense this process into 50 word in a flashcard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649170"/>
              </p:ext>
            </p:extLst>
          </p:nvPr>
        </p:nvGraphicFramePr>
        <p:xfrm>
          <a:off x="0" y="5082658"/>
          <a:ext cx="8740356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836">
                  <a:extLst>
                    <a:ext uri="{9D8B030D-6E8A-4147-A177-3AD203B41FA5}">
                      <a16:colId xmlns:a16="http://schemas.microsoft.com/office/drawing/2014/main" val="1757663413"/>
                    </a:ext>
                  </a:extLst>
                </a:gridCol>
                <a:gridCol w="1880241">
                  <a:extLst>
                    <a:ext uri="{9D8B030D-6E8A-4147-A177-3AD203B41FA5}">
                      <a16:colId xmlns:a16="http://schemas.microsoft.com/office/drawing/2014/main" val="2096635561"/>
                    </a:ext>
                  </a:extLst>
                </a:gridCol>
                <a:gridCol w="1170101">
                  <a:extLst>
                    <a:ext uri="{9D8B030D-6E8A-4147-A177-3AD203B41FA5}">
                      <a16:colId xmlns:a16="http://schemas.microsoft.com/office/drawing/2014/main" val="3293827136"/>
                    </a:ext>
                  </a:extLst>
                </a:gridCol>
                <a:gridCol w="1456726">
                  <a:extLst>
                    <a:ext uri="{9D8B030D-6E8A-4147-A177-3AD203B41FA5}">
                      <a16:colId xmlns:a16="http://schemas.microsoft.com/office/drawing/2014/main" val="4198861123"/>
                    </a:ext>
                  </a:extLst>
                </a:gridCol>
                <a:gridCol w="1296446">
                  <a:extLst>
                    <a:ext uri="{9D8B030D-6E8A-4147-A177-3AD203B41FA5}">
                      <a16:colId xmlns:a16="http://schemas.microsoft.com/office/drawing/2014/main" val="1161589899"/>
                    </a:ext>
                  </a:extLst>
                </a:gridCol>
                <a:gridCol w="1617006">
                  <a:extLst>
                    <a:ext uri="{9D8B030D-6E8A-4147-A177-3AD203B41FA5}">
                      <a16:colId xmlns:a16="http://schemas.microsoft.com/office/drawing/2014/main" val="2977923412"/>
                    </a:ext>
                  </a:extLst>
                </a:gridCol>
              </a:tblGrid>
              <a:tr h="300609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Heated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Primers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Single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95</a:t>
                      </a:r>
                      <a:r>
                        <a:rPr lang="en-GB" b="1" baseline="30000" dirty="0"/>
                        <a:t>o</a:t>
                      </a:r>
                      <a:r>
                        <a:rPr lang="en-GB" b="1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55-60</a:t>
                      </a:r>
                      <a:r>
                        <a:rPr lang="en-GB" b="1" baseline="30000" dirty="0"/>
                        <a:t>o</a:t>
                      </a:r>
                      <a:r>
                        <a:rPr lang="en-GB" b="1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261516"/>
                  </a:ext>
                </a:extLst>
              </a:tr>
              <a:tr h="518859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Annealing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Hydrogen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DNA strands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72</a:t>
                      </a:r>
                      <a:r>
                        <a:rPr lang="en-GB" b="1" baseline="30000" dirty="0"/>
                        <a:t>o</a:t>
                      </a:r>
                      <a:r>
                        <a:rPr lang="en-GB" b="1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Denatured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Amplifying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972854"/>
                  </a:ext>
                </a:extLst>
              </a:tr>
              <a:tr h="518859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DNA</a:t>
                      </a:r>
                      <a:r>
                        <a:rPr lang="en-GB" b="1" baseline="0" dirty="0"/>
                        <a:t> nucleotides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Complementary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Repeated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TAQ polymerase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Extension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591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03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Polymerase Chain Reaction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u="sng" dirty="0"/>
              <a:t>Separation of DNA/ Denaturation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1. The mixture is </a:t>
            </a:r>
            <a:r>
              <a:rPr lang="en-GB" sz="2800" u="sng" dirty="0"/>
              <a:t>heated</a:t>
            </a:r>
            <a:r>
              <a:rPr lang="en-GB" sz="2800" dirty="0"/>
              <a:t> to  </a:t>
            </a:r>
            <a:r>
              <a:rPr lang="en-GB" sz="2800" u="sng" dirty="0"/>
              <a:t>95</a:t>
            </a:r>
            <a:r>
              <a:rPr lang="en-GB" sz="2800" u="sng" baseline="30000" dirty="0"/>
              <a:t>o</a:t>
            </a:r>
            <a:r>
              <a:rPr lang="en-GB" sz="2800" u="sng" dirty="0"/>
              <a:t>C</a:t>
            </a:r>
            <a:r>
              <a:rPr lang="en-GB" sz="2800" dirty="0"/>
              <a:t> which  </a:t>
            </a:r>
            <a:r>
              <a:rPr lang="en-US" sz="2800" dirty="0"/>
              <a:t>breaks the </a:t>
            </a:r>
            <a:r>
              <a:rPr lang="en-US" sz="2800" u="sng" dirty="0"/>
              <a:t>hydrogen</a:t>
            </a:r>
            <a:r>
              <a:rPr lang="en-US" sz="2800" dirty="0"/>
              <a:t> bonds between the bases, therefore separates the strands and </a:t>
            </a:r>
            <a:r>
              <a:rPr lang="en-GB" sz="2800" dirty="0"/>
              <a:t>produces </a:t>
            </a:r>
            <a:r>
              <a:rPr lang="en-GB" sz="2800" u="sng" dirty="0"/>
              <a:t>single </a:t>
            </a:r>
            <a:r>
              <a:rPr lang="en-GB" sz="2800" dirty="0"/>
              <a:t>- stranded DNA molecules = </a:t>
            </a:r>
            <a:r>
              <a:rPr lang="en-GB" sz="2800" u="sng" dirty="0"/>
              <a:t>denatured</a:t>
            </a:r>
            <a:r>
              <a:rPr lang="en-GB" sz="2800" dirty="0"/>
              <a:t>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76872"/>
            <a:ext cx="3514725" cy="1477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9227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Addition of primer/Annealing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The temperature is reduced to </a:t>
            </a:r>
            <a:r>
              <a:rPr lang="en-US" u="sng" dirty="0"/>
              <a:t>55 – 60</a:t>
            </a:r>
            <a:r>
              <a:rPr lang="en-US" u="sng" baseline="30000" dirty="0"/>
              <a:t>o</a:t>
            </a:r>
            <a:r>
              <a:rPr lang="en-US" u="sng" dirty="0"/>
              <a:t>C </a:t>
            </a:r>
            <a:r>
              <a:rPr lang="en-US" dirty="0"/>
              <a:t>to allow </a:t>
            </a:r>
            <a:r>
              <a:rPr lang="en-US" u="sng" dirty="0"/>
              <a:t>primer</a:t>
            </a:r>
            <a:r>
              <a:rPr lang="en-US" dirty="0"/>
              <a:t> to bind to the ends of the single-stranded DNA molecules = </a:t>
            </a:r>
            <a:r>
              <a:rPr lang="en-US" u="sng" dirty="0"/>
              <a:t>annealing</a:t>
            </a:r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72816"/>
            <a:ext cx="4536504" cy="1728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8937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DNA Synthesis/Extension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77072"/>
            <a:ext cx="8640960" cy="266429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4400" dirty="0"/>
              <a:t>3. The temperature is increased to </a:t>
            </a:r>
            <a:r>
              <a:rPr lang="en-GB" sz="4400" u="sng" dirty="0"/>
              <a:t>72</a:t>
            </a:r>
            <a:r>
              <a:rPr lang="en-GB" sz="4400" u="sng" baseline="30000" dirty="0"/>
              <a:t>o</a:t>
            </a:r>
            <a:r>
              <a:rPr lang="en-GB" sz="4400" u="sng" dirty="0"/>
              <a:t>C</a:t>
            </a:r>
            <a:r>
              <a:rPr lang="en-GB" sz="4400" dirty="0"/>
              <a:t> This enables the free </a:t>
            </a:r>
            <a:r>
              <a:rPr lang="en-GB" sz="4400" u="sng" dirty="0"/>
              <a:t>DNA nucleotides</a:t>
            </a:r>
            <a:r>
              <a:rPr lang="en-GB" sz="4400" dirty="0"/>
              <a:t> to attach by </a:t>
            </a:r>
            <a:r>
              <a:rPr lang="en-GB" sz="4400" u="sng" dirty="0"/>
              <a:t>complementary</a:t>
            </a:r>
            <a:r>
              <a:rPr lang="en-GB" sz="4400" dirty="0"/>
              <a:t> base-pairing (A to T, C to G). The new </a:t>
            </a:r>
            <a:r>
              <a:rPr lang="en-GB" sz="4400" u="sng" dirty="0"/>
              <a:t>DNA strands </a:t>
            </a:r>
            <a:r>
              <a:rPr lang="en-GB" sz="4400" dirty="0"/>
              <a:t>are built up using the enzyme </a:t>
            </a:r>
            <a:r>
              <a:rPr lang="en-GB" sz="4400" u="sng" dirty="0" err="1"/>
              <a:t>Taq</a:t>
            </a:r>
            <a:r>
              <a:rPr lang="en-GB" sz="4400" u="sng" dirty="0"/>
              <a:t> polymerase </a:t>
            </a:r>
            <a:r>
              <a:rPr lang="en-GB" sz="4400" dirty="0"/>
              <a:t>which joins the phosphodiester bonds = </a:t>
            </a:r>
            <a:r>
              <a:rPr lang="en-GB" sz="4400" u="sng" dirty="0"/>
              <a:t>extension. </a:t>
            </a:r>
            <a:r>
              <a:rPr lang="en-GB" sz="4400" dirty="0"/>
              <a:t> </a:t>
            </a:r>
          </a:p>
          <a:p>
            <a:pPr marL="0" indent="0">
              <a:buNone/>
            </a:pPr>
            <a:r>
              <a:rPr lang="en-GB" sz="4400" dirty="0"/>
              <a:t>T</a:t>
            </a:r>
            <a:r>
              <a:rPr lang="en-US" sz="4400" dirty="0"/>
              <a:t>he first cycle is complete. </a:t>
            </a:r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720" y="1743290"/>
            <a:ext cx="6064592" cy="21177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0852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4. The cycle is repeated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5. The 2 resulting DNA molecules make up the template DNA for the next cycle, thus amplifying the amount of DNA duplicated for each new cycle.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241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1259632" y="167554"/>
            <a:ext cx="6858000" cy="571500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Extra exam Questions </a:t>
            </a:r>
          </a:p>
        </p:txBody>
      </p:sp>
      <p:sp>
        <p:nvSpPr>
          <p:cNvPr id="12291" name="Text Placeholder 2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050456"/>
            <a:ext cx="8928992" cy="8001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altLang="en-US" b="1" i="1" dirty="0"/>
              <a:t>1. Suggest why DNA replication eventually stops in the polymerase chain reaction.</a:t>
            </a:r>
          </a:p>
        </p:txBody>
      </p:sp>
      <p:sp>
        <p:nvSpPr>
          <p:cNvPr id="5" name="Text Placeholder 2">
            <a:extLst/>
          </p:cNvPr>
          <p:cNvSpPr txBox="1">
            <a:spLocks/>
          </p:cNvSpPr>
          <p:nvPr/>
        </p:nvSpPr>
        <p:spPr bwMode="auto">
          <a:xfrm>
            <a:off x="539552" y="5445224"/>
            <a:ext cx="7992888" cy="800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GB" sz="2400" kern="0" dirty="0"/>
              <a:t>All of the </a:t>
            </a:r>
            <a:r>
              <a:rPr lang="en-GB" sz="2400" kern="0" dirty="0">
                <a:solidFill>
                  <a:srgbClr val="FF0000"/>
                </a:solidFill>
              </a:rPr>
              <a:t>primers</a:t>
            </a:r>
            <a:r>
              <a:rPr lang="en-GB" sz="2400" kern="0" dirty="0"/>
              <a:t> or the </a:t>
            </a:r>
            <a:r>
              <a:rPr lang="en-GB" sz="2400" kern="0" dirty="0">
                <a:solidFill>
                  <a:srgbClr val="FF0000"/>
                </a:solidFill>
              </a:rPr>
              <a:t>DNA nucleotides </a:t>
            </a:r>
            <a:r>
              <a:rPr lang="en-GB" sz="2400" kern="0" dirty="0"/>
              <a:t>have been used to make new DNA.</a:t>
            </a:r>
          </a:p>
        </p:txBody>
      </p:sp>
      <p:pic>
        <p:nvPicPr>
          <p:cNvPr id="12293" name="Picture 2" descr="Image result for pc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30" y="1916832"/>
            <a:ext cx="7097302" cy="325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37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3228"/>
            <a:ext cx="9144000" cy="583574"/>
          </a:xfrm>
        </p:spPr>
        <p:txBody>
          <a:bodyPr>
            <a:normAutofit fontScale="90000"/>
          </a:bodyPr>
          <a:lstStyle/>
          <a:p>
            <a:r>
              <a:rPr lang="en-GB" sz="4000" b="1" i="1" dirty="0"/>
              <a:t>2. Why do you need two different primers? </a:t>
            </a:r>
            <a:br>
              <a:rPr lang="en-GB" b="1" i="1" dirty="0"/>
            </a:b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4015" y="1916832"/>
            <a:ext cx="8510473" cy="168669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70C0"/>
                </a:solidFill>
              </a:rPr>
              <a:t>DNA strands run antiparallel</a:t>
            </a:r>
          </a:p>
          <a:p>
            <a:r>
              <a:rPr lang="en-GB" dirty="0">
                <a:solidFill>
                  <a:srgbClr val="0070C0"/>
                </a:solidFill>
              </a:rPr>
              <a:t>2 different primers are needed, each with a complementary base sequence to the start of each strand</a:t>
            </a:r>
          </a:p>
          <a:p>
            <a:endParaRPr lang="en-GB" sz="2100" dirty="0"/>
          </a:p>
        </p:txBody>
      </p:sp>
      <p:pic>
        <p:nvPicPr>
          <p:cNvPr id="15" name="Picture 2" descr="Primer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7408" r="13889" b="14815"/>
          <a:stretch>
            <a:fillRect/>
          </a:stretch>
        </p:blipFill>
        <p:spPr bwMode="auto">
          <a:xfrm>
            <a:off x="2892569" y="3904748"/>
            <a:ext cx="3358862" cy="252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09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0B4894-A8FF-470F-8586-DF0C08E723F8}"/>
              </a:ext>
            </a:extLst>
          </p:cNvPr>
          <p:cNvSpPr/>
          <p:nvPr/>
        </p:nvSpPr>
        <p:spPr>
          <a:xfrm>
            <a:off x="251520" y="492971"/>
            <a:ext cx="8640960" cy="5872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  <a:spcAft>
                <a:spcPts val="0"/>
              </a:spcAft>
            </a:pPr>
            <a:r>
              <a:rPr lang="en-US" sz="3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Maths</a:t>
            </a:r>
            <a:r>
              <a:rPr lang="en-US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practice</a:t>
            </a:r>
            <a:endParaRPr lang="en-GB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 cycles will it take to produce 512 DNA molecules? [1 DNA molecule = 2 DNA strands]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en-US" sz="360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 cycles will it take produce one million molecules?</a:t>
            </a:r>
            <a:endParaRPr lang="en-GB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 DNA strands will there be after 7 cycles?</a:t>
            </a:r>
            <a:endParaRPr lang="en-GB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 DNA molecules will there be after 5 cycles?</a:t>
            </a:r>
            <a:endParaRPr lang="en-GB" sz="3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783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Maths practice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GB" dirty="0"/>
              <a:t>log</a:t>
            </a:r>
            <a:r>
              <a:rPr lang="en-GB" baseline="-25000" dirty="0"/>
              <a:t>2</a:t>
            </a:r>
            <a:r>
              <a:rPr lang="en-GB" dirty="0"/>
              <a:t>(512) = 9 cycles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log</a:t>
            </a:r>
            <a:r>
              <a:rPr lang="en-GB" baseline="-25000" dirty="0"/>
              <a:t>2</a:t>
            </a:r>
            <a:r>
              <a:rPr lang="en-GB" dirty="0"/>
              <a:t>(1000000)  = 20 cycles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2</a:t>
            </a:r>
            <a:r>
              <a:rPr lang="en-GB" baseline="30000" dirty="0"/>
              <a:t>7</a:t>
            </a:r>
            <a:r>
              <a:rPr lang="en-GB" dirty="0"/>
              <a:t> = 128 DNA molecules                                 128 x2 = 256 strands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2</a:t>
            </a:r>
            <a:r>
              <a:rPr lang="en-GB" baseline="30000" dirty="0"/>
              <a:t>5</a:t>
            </a:r>
            <a:r>
              <a:rPr lang="en-GB" dirty="0"/>
              <a:t> = 32 DNA molecules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271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Use Textbook </a:t>
            </a:r>
            <a:r>
              <a:rPr lang="en-GB" b="1" dirty="0" err="1">
                <a:latin typeface="Calibri" panose="020F0502020204030204" pitchFamily="34" charset="0"/>
                <a:cs typeface="Calibri" panose="020F0502020204030204" pitchFamily="34" charset="0"/>
              </a:rPr>
              <a:t>pg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540-541 to answer these questions </a:t>
            </a: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Why is </a:t>
            </a:r>
            <a:r>
              <a:rPr lang="en-US" i="1" dirty="0" err="1">
                <a:latin typeface="Calibri" panose="020F0502020204030204" pitchFamily="34" charset="0"/>
                <a:cs typeface="Calibri" panose="020F0502020204030204" pitchFamily="34" charset="0"/>
              </a:rPr>
              <a:t>Taq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polymerase specifically used?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Comes from a bacterium in hot springs, therefore is tolerant to heat so does not denature at the high temps used in PCR</a:t>
            </a:r>
            <a:endParaRPr lang="en-GB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ii) Why is it important that the DNA used is not contaminated with any biological material?</a:t>
            </a:r>
          </a:p>
          <a:p>
            <a:pPr lvl="0"/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Biological contaminants may contain DNA which would ALSO be copied 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0"/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Complete EQ on page 7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Complete CONTRAST box on page 7. </a:t>
            </a:r>
            <a:endParaRPr lang="en-GB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69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1973" t="12417" r="19801" b="8597"/>
          <a:stretch/>
        </p:blipFill>
        <p:spPr bwMode="auto">
          <a:xfrm>
            <a:off x="1043608" y="476672"/>
            <a:ext cx="7056783" cy="583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390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1142" t="56641" r="21299" b="13932"/>
          <a:stretch/>
        </p:blipFill>
        <p:spPr bwMode="auto">
          <a:xfrm>
            <a:off x="0" y="1268760"/>
            <a:ext cx="8924795" cy="39625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507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614198"/>
              </p:ext>
            </p:extLst>
          </p:nvPr>
        </p:nvGraphicFramePr>
        <p:xfrm>
          <a:off x="-3084" y="0"/>
          <a:ext cx="9147083" cy="65858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48449">
                  <a:extLst>
                    <a:ext uri="{9D8B030D-6E8A-4147-A177-3AD203B41FA5}">
                      <a16:colId xmlns:a16="http://schemas.microsoft.com/office/drawing/2014/main" val="2918790747"/>
                    </a:ext>
                  </a:extLst>
                </a:gridCol>
                <a:gridCol w="3049317">
                  <a:extLst>
                    <a:ext uri="{9D8B030D-6E8A-4147-A177-3AD203B41FA5}">
                      <a16:colId xmlns:a16="http://schemas.microsoft.com/office/drawing/2014/main" val="2252499121"/>
                    </a:ext>
                  </a:extLst>
                </a:gridCol>
                <a:gridCol w="3049317">
                  <a:extLst>
                    <a:ext uri="{9D8B030D-6E8A-4147-A177-3AD203B41FA5}">
                      <a16:colId xmlns:a16="http://schemas.microsoft.com/office/drawing/2014/main" val="3840492217"/>
                    </a:ext>
                  </a:extLst>
                </a:gridCol>
              </a:tblGrid>
              <a:tr h="92623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Replication method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65963"/>
                  </a:ext>
                </a:extLst>
              </a:tr>
              <a:tr h="9262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In vivo</a:t>
                      </a:r>
                      <a:endParaRPr lang="en-GB" sz="2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In vitro / PCR</a:t>
                      </a:r>
                      <a:endParaRPr lang="en-GB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5014168"/>
                  </a:ext>
                </a:extLst>
              </a:tr>
              <a:tr h="1389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</a:rPr>
                        <a:t>Length of DNA replicated</a:t>
                      </a:r>
                      <a:endParaRPr lang="en-GB" sz="28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 long sequences  </a:t>
                      </a:r>
                      <a:endParaRPr lang="en-GB" sz="32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short sequences because they has been cut</a:t>
                      </a:r>
                      <a:endParaRPr lang="en-GB" sz="3200" b="1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7053521"/>
                  </a:ext>
                </a:extLst>
              </a:tr>
              <a:tr h="1389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</a:rPr>
                        <a:t>Method of strand separation</a:t>
                      </a:r>
                      <a:endParaRPr lang="en-GB" sz="28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 DNA helicase</a:t>
                      </a:r>
                      <a:endParaRPr lang="en-GB" sz="32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 </a:t>
                      </a:r>
                      <a:endParaRPr lang="en-GB" sz="32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heating to 95</a:t>
                      </a:r>
                      <a:r>
                        <a:rPr lang="en-US" sz="3200" b="1" baseline="30000" dirty="0">
                          <a:effectLst/>
                        </a:rPr>
                        <a:t>o</a:t>
                      </a:r>
                      <a:r>
                        <a:rPr lang="en-US" sz="3200" b="1" dirty="0">
                          <a:effectLst/>
                        </a:rPr>
                        <a:t>C</a:t>
                      </a:r>
                      <a:endParaRPr lang="en-GB" sz="32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0788835"/>
                  </a:ext>
                </a:extLst>
              </a:tr>
              <a:tr h="1389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</a:rPr>
                        <a:t>Are Primers required? Why?</a:t>
                      </a:r>
                      <a:endParaRPr lang="en-GB" sz="28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 </a:t>
                      </a:r>
                      <a:endParaRPr lang="en-GB" sz="32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 No</a:t>
                      </a:r>
                      <a:endParaRPr lang="en-GB" sz="32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effectLst/>
                        </a:rPr>
                        <a:t>yes, too allow replication to</a:t>
                      </a:r>
                      <a:r>
                        <a:rPr lang="en-US" sz="3200" b="1" baseline="0" dirty="0">
                          <a:effectLst/>
                        </a:rPr>
                        <a:t> start.</a:t>
                      </a:r>
                      <a:endParaRPr lang="en-GB" sz="32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4473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696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0EB4D-BDFB-4E4F-A2FD-DD8886B31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Exam Question: </a:t>
            </a:r>
          </a:p>
          <a:p>
            <a:pPr marL="0" indent="0">
              <a:buNone/>
            </a:pPr>
            <a:r>
              <a:rPr lang="en-GB" dirty="0"/>
              <a:t>Q1. Describe how PCR is carried out. (6 marks 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3092599-F55F-4F55-8259-B0F467561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AAF958-68A0-44D8-8D30-3E6B9247CA18}"/>
              </a:ext>
            </a:extLst>
          </p:cNvPr>
          <p:cNvSpPr/>
          <p:nvPr/>
        </p:nvSpPr>
        <p:spPr>
          <a:xfrm>
            <a:off x="-1589405" y="749935"/>
            <a:ext cx="819150" cy="4273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B060A772-4B0E-4299-ABEE-84202ED25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05" y="1556792"/>
            <a:ext cx="8229600" cy="46079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r>
              <a:rPr lang="en-GB" sz="2800" b="1" dirty="0">
                <a:effectLst/>
                <a:latin typeface="Calibri" panose="020F0502020204030204" pitchFamily="34" charset="0"/>
              </a:rPr>
              <a:t>MS answer =</a:t>
            </a:r>
            <a:endParaRPr lang="en-GB" sz="2800" dirty="0">
              <a:effectLst/>
            </a:endParaRPr>
          </a:p>
          <a:p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1   DNA heated to 90 to 95°C;</a:t>
            </a:r>
            <a:b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2   strands separate;</a:t>
            </a:r>
            <a:b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3   cooled / to temperature below 70°C</a:t>
            </a:r>
            <a:b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4   primers bind;</a:t>
            </a:r>
            <a:b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5   </a:t>
            </a:r>
            <a:r>
              <a:rPr lang="en-GB" sz="2800" u="sng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nucleotides</a:t>
            </a: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 attach;</a:t>
            </a:r>
            <a:b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6   by complementary base pairing;</a:t>
            </a:r>
            <a:b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7   temperature 70 - 75°C;</a:t>
            </a:r>
            <a:b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8   DNA polymerase joins nucleotides together;</a:t>
            </a:r>
            <a:b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</a:br>
            <a:r>
              <a:rPr lang="en-GB" sz="280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9   cycle repeated;</a:t>
            </a:r>
            <a:endParaRPr lang="en-GB" sz="2800" dirty="0">
              <a:effectLst/>
            </a:endParaRPr>
          </a:p>
          <a:p>
            <a:pPr>
              <a:lnSpc>
                <a:spcPts val="1300"/>
              </a:lnSpc>
              <a:spcAft>
                <a:spcPts val="0"/>
              </a:spcAft>
            </a:pPr>
            <a:r>
              <a:rPr lang="en-GB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4651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8AFE-BE55-45F6-99D7-DAD82CC0A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6E4C5-9AE1-437D-B228-C402D5963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400" b="1" u="sng" dirty="0"/>
              <a:t>Learning outcomes</a:t>
            </a:r>
            <a:r>
              <a:rPr lang="en-GB" sz="4400" u="sng" dirty="0"/>
              <a:t>:</a:t>
            </a:r>
            <a:endParaRPr lang="en-GB" sz="4400" dirty="0"/>
          </a:p>
          <a:p>
            <a:pPr lvl="0"/>
            <a:r>
              <a:rPr lang="en-GB" sz="4400" dirty="0"/>
              <a:t>Evaluate the pros and cons of using PCR to clone DNA fragments over in vivo methods.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315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-3338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Comparing in vivo and in vitro cloning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164391"/>
              </p:ext>
            </p:extLst>
          </p:nvPr>
        </p:nvGraphicFramePr>
        <p:xfrm>
          <a:off x="395536" y="692696"/>
          <a:ext cx="8230006" cy="5923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7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9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In vivo 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</a:rPr>
                        <a:t>A/D?</a:t>
                      </a:r>
                      <a:endParaRPr lang="en-GB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In vitro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A/D?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It takes many days or weeks to produce enough DNA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Extremely rapid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a billion copies of a gene can be made in a few hours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4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19325" algn="l"/>
                        </a:tabLs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Very useful when we wish to introduce a gene into another organism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</a:rPr>
                        <a:t> therefore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can be used in gene therapy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19325" algn="l"/>
                        </a:tabLs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No valuable time is lost before forensic analysis and matching can take place	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4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It uses vectors and plasmids which means the gene can be delivered into another organism 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Any contaminating DNA found at a crime scene will be massively increased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Produces transformed bacteria which can be used to produce large quantities of gene products e.g. insulin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Does not require living cells.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</a:rPr>
                        <a:t> I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t can copy DNA which has been partly broken down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Almost no risk of contamination due to the use of restriction endonucleases and creation of sticky ends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Requires a very pure sample to prevent contaminant DNA being multiplied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It is very accurate.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</a:rPr>
                        <a:t> T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he copied DNA has very few errors as mutations are very rare 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Any errors in copying DNA will also be copied in subsequent cycles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It can be used to copy genes which have not been studied before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It cannot be used to copy genes which have not been studied 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Cannot be copied unless isolated from other material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DNA embedded in other material can be copied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7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Reliably copies genes up to about 2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effectLst/>
                        </a:rPr>
                        <a:t> million base pairs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long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</a:rPr>
                        <a:t>Unreliable when copying fragments longer than 1000 base pairs </a:t>
                      </a:r>
                      <a:endParaRPr lang="en-GB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9984" marR="6998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6255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270"/>
            <a:ext cx="903649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PCR is use to amplify a DNA sample </a:t>
            </a:r>
          </a:p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next?</a:t>
            </a:r>
          </a:p>
          <a:p>
            <a:pPr algn="ctr"/>
            <a:endParaRPr lang="en-GB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7344816" cy="544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98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71296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Uses:</a:t>
            </a:r>
          </a:p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b="1" dirty="0"/>
              <a:t>Forensic analysis- DNA available from crime </a:t>
            </a:r>
            <a:r>
              <a:rPr lang="en-GB" sz="2400" b="1" dirty="0" err="1"/>
              <a:t>scences</a:t>
            </a:r>
            <a:r>
              <a:rPr lang="en-GB" sz="2400" b="1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b="1" dirty="0"/>
              <a:t>Detection of disease- cells from embryo can be amplified for testing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b="1" dirty="0"/>
              <a:t>Tissue typing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b="1" dirty="0"/>
              <a:t>Tissue analysis from endangered/extinct animal samples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b="1" dirty="0"/>
              <a:t>Paternity testing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b="1" dirty="0"/>
              <a:t>Identification of human remains </a:t>
            </a:r>
          </a:p>
        </p:txBody>
      </p:sp>
    </p:spTree>
    <p:extLst>
      <p:ext uri="{BB962C8B-B14F-4D97-AF65-F5344CB8AC3E}">
        <p14:creationId xmlns:p14="http://schemas.microsoft.com/office/powerpoint/2010/main" val="3854810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467544" y="5030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527261" y="0"/>
            <a:ext cx="5355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DNA sequencing- probes-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932710" y="6055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hlinkClick r:id="rId2"/>
              </a:rPr>
              <a:t>https://www.youtube.com/watch?v=76eKnmCtCTU</a:t>
            </a:r>
            <a:r>
              <a:rPr lang="en-GB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293472"/>
            <a:ext cx="4248472" cy="43379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1412776"/>
            <a:ext cx="42484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Probes are 8-12 base pairs in length </a:t>
            </a:r>
          </a:p>
          <a:p>
            <a:endParaRPr lang="en-GB" dirty="0"/>
          </a:p>
          <a:p>
            <a:r>
              <a:rPr lang="en-GB" dirty="0"/>
              <a:t>Has bases complementary to DNA sequence/ allele/ gene </a:t>
            </a:r>
          </a:p>
          <a:p>
            <a:endParaRPr lang="en-GB" dirty="0"/>
          </a:p>
          <a:p>
            <a:r>
              <a:rPr lang="en-GB" dirty="0"/>
              <a:t>DNA has to be denatured to allow probe to anneal to complementary sequence </a:t>
            </a:r>
          </a:p>
          <a:p>
            <a:endParaRPr lang="en-GB" dirty="0"/>
          </a:p>
          <a:p>
            <a:r>
              <a:rPr lang="en-GB" dirty="0"/>
              <a:t>DNA + probe = hybridisation </a:t>
            </a:r>
          </a:p>
          <a:p>
            <a:r>
              <a:rPr lang="en-GB" dirty="0"/>
              <a:t>(when 2 different DNA sources anneal together) </a:t>
            </a:r>
          </a:p>
          <a:p>
            <a:endParaRPr lang="en-GB" dirty="0"/>
          </a:p>
          <a:p>
            <a:r>
              <a:rPr lang="en-GB" dirty="0"/>
              <a:t>Probes usually either radioactively or fluorescently labelled. </a:t>
            </a:r>
          </a:p>
        </p:txBody>
      </p:sp>
    </p:spTree>
    <p:extLst>
      <p:ext uri="{BB962C8B-B14F-4D97-AF65-F5344CB8AC3E}">
        <p14:creationId xmlns:p14="http://schemas.microsoft.com/office/powerpoint/2010/main" val="1207504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467544" y="5030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527261" y="0"/>
            <a:ext cx="6247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DNA sequencing- hybridisation-</a:t>
            </a:r>
          </a:p>
        </p:txBody>
      </p:sp>
      <p:sp>
        <p:nvSpPr>
          <p:cNvPr id="5" name="Rectangle 4"/>
          <p:cNvSpPr/>
          <p:nvPr/>
        </p:nvSpPr>
        <p:spPr>
          <a:xfrm>
            <a:off x="2932710" y="6055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hlinkClick r:id="rId2"/>
              </a:rPr>
              <a:t>https://www.youtube.com/watch?v=76eKnmCtCTU</a:t>
            </a:r>
            <a:r>
              <a:rPr lang="en-GB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752" y="1126562"/>
            <a:ext cx="65527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dirty="0"/>
              <a:t>2 or more different sources/species of DNA denatured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dirty="0"/>
              <a:t>DNA sources allowed to mix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dirty="0"/>
              <a:t>Complementary DNA sequence bind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dirty="0"/>
              <a:t>DNA has probes/markers added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dirty="0"/>
              <a:t>Allows scientists to see if 2 or more species share common alleles/ DNA sequences. </a:t>
            </a:r>
          </a:p>
          <a:p>
            <a:endParaRPr lang="en-GB" sz="2400" dirty="0"/>
          </a:p>
          <a:p>
            <a:r>
              <a:rPr lang="en-GB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2 species have a lot of complementary DNA what does this mean?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599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758" y="1142536"/>
            <a:ext cx="1989992" cy="550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095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1490</Words>
  <Application>Microsoft Office PowerPoint</Application>
  <PresentationFormat>On-screen Show (4:3)</PresentationFormat>
  <Paragraphs>217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Comic Sans MS</vt:lpstr>
      <vt:lpstr>Times New Roman</vt:lpstr>
      <vt:lpstr>Wingdings</vt:lpstr>
      <vt:lpstr>Office Theme</vt:lpstr>
      <vt:lpstr>The Polymerase Chain Reaction (PCR) – an in vitro method of cloning DNA </vt:lpstr>
      <vt:lpstr>Year 12 Synoptic link</vt:lpstr>
      <vt:lpstr>What is PCR?</vt:lpstr>
      <vt:lpstr>PowerPoint Presentation</vt:lpstr>
      <vt:lpstr>What are the ingredients needed for PCR?</vt:lpstr>
      <vt:lpstr>What are primers and why are they  needed?  </vt:lpstr>
      <vt:lpstr>PowerPoint Presentation</vt:lpstr>
      <vt:lpstr>Polymerase Chain Reaction </vt:lpstr>
      <vt:lpstr>Addition of primer/Annealing </vt:lpstr>
      <vt:lpstr>DNA Synthesis/Extension </vt:lpstr>
      <vt:lpstr>PowerPoint Presentation</vt:lpstr>
      <vt:lpstr>Extra exam Questions </vt:lpstr>
      <vt:lpstr>2. Why do you need two different primers?  </vt:lpstr>
      <vt:lpstr>PowerPoint Presentation</vt:lpstr>
      <vt:lpstr>Maths practice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Comparing in vivo and in vitro cloning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eve</dc:creator>
  <cp:lastModifiedBy>Gemma Archibald</cp:lastModifiedBy>
  <cp:revision>102</cp:revision>
  <dcterms:created xsi:type="dcterms:W3CDTF">2017-01-11T09:13:50Z</dcterms:created>
  <dcterms:modified xsi:type="dcterms:W3CDTF">2020-01-27T21:47:35Z</dcterms:modified>
</cp:coreProperties>
</file>