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0" r:id="rId5"/>
    <p:sldId id="259" r:id="rId6"/>
    <p:sldId id="261" r:id="rId7"/>
    <p:sldId id="262" r:id="rId8"/>
    <p:sldId id="285" r:id="rId9"/>
    <p:sldId id="286" r:id="rId10"/>
    <p:sldId id="281" r:id="rId11"/>
    <p:sldId id="283" r:id="rId12"/>
    <p:sldId id="28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53" autoAdjust="0"/>
    <p:restoredTop sz="94660"/>
  </p:normalViewPr>
  <p:slideViewPr>
    <p:cSldViewPr snapToGrid="0">
      <p:cViewPr varScale="1">
        <p:scale>
          <a:sx n="45" d="100"/>
          <a:sy n="45" d="100"/>
        </p:scale>
        <p:origin x="7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5F3D1C5-23FB-4D78-8CBC-6546D6BDFDDE}"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200869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F3D1C5-23FB-4D78-8CBC-6546D6BDFDDE}"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1349257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F3D1C5-23FB-4D78-8CBC-6546D6BDFDDE}"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1034164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5F3D1C5-23FB-4D78-8CBC-6546D6BDFDDE}" type="datetimeFigureOut">
              <a:rPr lang="en-GB" smtClean="0"/>
              <a:t>27/01/2020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2963140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5F3D1C5-23FB-4D78-8CBC-6546D6BDFDDE}" type="datetimeFigureOut">
              <a:rPr lang="en-GB" smtClean="0"/>
              <a:t>27/01/2020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3005897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5F3D1C5-23FB-4D78-8CBC-6546D6BDFDDE}" type="datetimeFigureOut">
              <a:rPr lang="en-GB" smtClean="0"/>
              <a:t>27/01/2020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2010813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F3D1C5-23FB-4D78-8CBC-6546D6BDFDDE}" type="datetimeFigureOut">
              <a:rPr lang="en-GB" smtClean="0"/>
              <a:t>27/01/2020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61312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F3D1C5-23FB-4D78-8CBC-6546D6BDFDDE}" type="datetimeFigureOut">
              <a:rPr lang="en-GB" smtClean="0"/>
              <a:t>27/01/2020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1456097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F3D1C5-23FB-4D78-8CBC-6546D6BDFDDE}" type="datetimeFigureOut">
              <a:rPr lang="en-GB" smtClean="0"/>
              <a:t>27/01/2020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1426694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F3D1C5-23FB-4D78-8CBC-6546D6BDFDDE}"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3831440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5F3D1C5-23FB-4D78-8CBC-6546D6BDFDDE}"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6FB84E-835B-4D24-B26E-281AAC73BC59}" type="slidenum">
              <a:rPr lang="en-GB" smtClean="0"/>
              <a:t>‹#›</a:t>
            </a:fld>
            <a:endParaRPr lang="en-GB"/>
          </a:p>
        </p:txBody>
      </p:sp>
    </p:spTree>
    <p:extLst>
      <p:ext uri="{BB962C8B-B14F-4D97-AF65-F5344CB8AC3E}">
        <p14:creationId xmlns:p14="http://schemas.microsoft.com/office/powerpoint/2010/main" val="1076048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3D1C5-23FB-4D78-8CBC-6546D6BDFDDE}" type="datetimeFigureOut">
              <a:rPr lang="en-GB" smtClean="0"/>
              <a:t>27/01/2020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6FB84E-835B-4D24-B26E-281AAC73BC59}" type="slidenum">
              <a:rPr lang="en-GB" smtClean="0"/>
              <a:t>‹#›</a:t>
            </a:fld>
            <a:endParaRPr lang="en-GB"/>
          </a:p>
        </p:txBody>
      </p:sp>
    </p:spTree>
    <p:extLst>
      <p:ext uri="{BB962C8B-B14F-4D97-AF65-F5344CB8AC3E}">
        <p14:creationId xmlns:p14="http://schemas.microsoft.com/office/powerpoint/2010/main" val="1095478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0242698" cy="2387600"/>
          </a:xfrm>
        </p:spPr>
        <p:txBody>
          <a:bodyPr>
            <a:normAutofit fontScale="90000"/>
          </a:bodyPr>
          <a:lstStyle/>
          <a:p>
            <a:r>
              <a:rPr lang="en-GB" b="1" dirty="0"/>
              <a:t>Genetic fingerprinting and VNTR’s </a:t>
            </a:r>
            <a:br>
              <a:rPr lang="en-GB" dirty="0"/>
            </a:br>
            <a:endParaRPr lang="en-GB" dirty="0"/>
          </a:p>
        </p:txBody>
      </p:sp>
      <p:sp>
        <p:nvSpPr>
          <p:cNvPr id="3" name="Subtitle 2"/>
          <p:cNvSpPr>
            <a:spLocks noGrp="1"/>
          </p:cNvSpPr>
          <p:nvPr>
            <p:ph type="subTitle" idx="1"/>
          </p:nvPr>
        </p:nvSpPr>
        <p:spPr>
          <a:xfrm>
            <a:off x="212651" y="1977657"/>
            <a:ext cx="11979349" cy="4880344"/>
          </a:xfrm>
        </p:spPr>
        <p:txBody>
          <a:bodyPr>
            <a:normAutofit/>
          </a:bodyPr>
          <a:lstStyle/>
          <a:p>
            <a:pPr algn="l"/>
            <a:r>
              <a:rPr lang="en-GB" sz="3300" b="1" u="sng" dirty="0"/>
              <a:t>Learning outcomes: </a:t>
            </a:r>
            <a:endParaRPr lang="en-GB" sz="3300" dirty="0"/>
          </a:p>
          <a:p>
            <a:pPr marL="457200" lvl="0" indent="-457200" algn="l">
              <a:buFont typeface="Arial" panose="020B0604020202020204" pitchFamily="34" charset="0"/>
              <a:buChar char="•"/>
            </a:pPr>
            <a:r>
              <a:rPr lang="en-GB" sz="3300" dirty="0"/>
              <a:t>Describe the methodology involved in producing a genetic fingerprint</a:t>
            </a:r>
          </a:p>
          <a:p>
            <a:pPr marL="457200" lvl="0" indent="-457200" algn="l">
              <a:buFont typeface="Arial" panose="020B0604020202020204" pitchFamily="34" charset="0"/>
              <a:buChar char="•"/>
            </a:pPr>
            <a:r>
              <a:rPr lang="en-GB" sz="3300" dirty="0"/>
              <a:t>Explain what variable number tandem repeats are, and how these allow the production of a virtually unique genetic fingerprint</a:t>
            </a:r>
          </a:p>
          <a:p>
            <a:pPr marL="457200" lvl="0" indent="-457200" algn="l">
              <a:buFont typeface="Arial" panose="020B0604020202020204" pitchFamily="34" charset="0"/>
              <a:buChar char="•"/>
            </a:pPr>
            <a:r>
              <a:rPr lang="en-GB" sz="3300" dirty="0"/>
              <a:t>Explain the applications of genetic fingerprinting.</a:t>
            </a:r>
          </a:p>
          <a:p>
            <a:pPr marL="457200" lvl="0" indent="-457200" algn="l">
              <a:buFont typeface="Arial" panose="020B0604020202020204" pitchFamily="34" charset="0"/>
              <a:buChar char="•"/>
            </a:pPr>
            <a:r>
              <a:rPr lang="en-GB" sz="3300" dirty="0"/>
              <a:t>Interpret genetic fingerprint patterns and draw conclusions</a:t>
            </a:r>
          </a:p>
          <a:p>
            <a:endParaRPr lang="en-GB" dirty="0"/>
          </a:p>
        </p:txBody>
      </p:sp>
    </p:spTree>
    <p:extLst>
      <p:ext uri="{BB962C8B-B14F-4D97-AF65-F5344CB8AC3E}">
        <p14:creationId xmlns:p14="http://schemas.microsoft.com/office/powerpoint/2010/main" val="133409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48856"/>
            <a:ext cx="11972260" cy="6709143"/>
          </a:xfrm>
        </p:spPr>
        <p:txBody>
          <a:bodyPr>
            <a:normAutofit fontScale="92500"/>
          </a:bodyPr>
          <a:lstStyle/>
          <a:p>
            <a:pPr marL="0" indent="0" algn="ctr">
              <a:buNone/>
            </a:pPr>
            <a:r>
              <a:rPr lang="en-GB" sz="4700" b="1" u="sng" dirty="0"/>
              <a:t>Genetic fingerprinting and VNTR’s </a:t>
            </a:r>
          </a:p>
          <a:p>
            <a:pPr marL="0" indent="0">
              <a:buNone/>
            </a:pPr>
            <a:endParaRPr lang="en-GB" dirty="0"/>
          </a:p>
          <a:p>
            <a:r>
              <a:rPr lang="en-GB" sz="3200" dirty="0"/>
              <a:t>Genomes contains the same </a:t>
            </a:r>
            <a:r>
              <a:rPr lang="en-GB" sz="3200" b="1" dirty="0"/>
              <a:t>repetitive sequences</a:t>
            </a:r>
            <a:r>
              <a:rPr lang="en-GB" sz="3200" dirty="0"/>
              <a:t> (satellite DNA) of non-coding DNA. The number of bases in the repeat sequence varies (ATG or AGCTTCA) and the length of the repeat sequences (the number of times it repeats), and it is the length of the repeats that are unique to each person.</a:t>
            </a:r>
          </a:p>
          <a:p>
            <a:endParaRPr lang="en-GB" sz="3200" dirty="0"/>
          </a:p>
          <a:p>
            <a:r>
              <a:rPr lang="en-GB" sz="3200" dirty="0"/>
              <a:t>This can happen in </a:t>
            </a:r>
            <a:r>
              <a:rPr lang="en-GB" sz="3200" b="1" dirty="0"/>
              <a:t>non-coding DNA</a:t>
            </a:r>
            <a:r>
              <a:rPr lang="en-GB" sz="3200" dirty="0"/>
              <a:t> as mutations will arise and be retained as this has no functional impact</a:t>
            </a:r>
          </a:p>
          <a:p>
            <a:endParaRPr lang="en-GB" sz="3200" dirty="0"/>
          </a:p>
          <a:p>
            <a:r>
              <a:rPr lang="en-GB" sz="3200" dirty="0"/>
              <a:t>These repeating core sequences are called </a:t>
            </a:r>
            <a:r>
              <a:rPr lang="en-GB" sz="3200" b="1" dirty="0"/>
              <a:t>VNTRs (variable number tandem repeats</a:t>
            </a:r>
            <a:r>
              <a:rPr lang="en-GB" sz="3200" dirty="0"/>
              <a:t>) if the sequence is between </a:t>
            </a:r>
            <a:r>
              <a:rPr lang="en-GB" sz="3200" b="1" dirty="0"/>
              <a:t>10-80 bases</a:t>
            </a:r>
            <a:r>
              <a:rPr lang="en-GB" sz="3200" dirty="0"/>
              <a:t> or STRs (short tandem repeats) if the sequence is between 2-9 bases. </a:t>
            </a:r>
            <a:r>
              <a:rPr lang="en-GB" sz="3200" b="1" dirty="0"/>
              <a:t>(STR is off spec)</a:t>
            </a:r>
            <a:endParaRPr lang="en-GB" sz="3200" dirty="0"/>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3978078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51AD75-3C4F-46AB-AC0A-F186827F7C89}"/>
              </a:ext>
            </a:extLst>
          </p:cNvPr>
          <p:cNvSpPr>
            <a:spLocks noGrp="1"/>
          </p:cNvSpPr>
          <p:nvPr>
            <p:ph idx="1"/>
          </p:nvPr>
        </p:nvSpPr>
        <p:spPr>
          <a:xfrm>
            <a:off x="411480" y="1430411"/>
            <a:ext cx="11369040" cy="4351338"/>
          </a:xfrm>
        </p:spPr>
        <p:txBody>
          <a:bodyPr/>
          <a:lstStyle/>
          <a:p>
            <a:r>
              <a:rPr lang="en-GB" sz="3600" dirty="0"/>
              <a:t>The VNTRs can be cut using </a:t>
            </a:r>
            <a:r>
              <a:rPr lang="en-GB" sz="3600" b="1" dirty="0"/>
              <a:t>restriction endonucleases. </a:t>
            </a:r>
          </a:p>
          <a:p>
            <a:endParaRPr lang="en-GB" sz="3600" b="1" dirty="0"/>
          </a:p>
          <a:p>
            <a:r>
              <a:rPr lang="en-GB" sz="3600" b="1" dirty="0"/>
              <a:t>T</a:t>
            </a:r>
            <a:r>
              <a:rPr lang="en-GB" sz="3600" dirty="0"/>
              <a:t>hese will cut at recognition sequences either side of the VNTR, so it will cut the same section for all people, but the number of repeats and thus the distance between the recognition sites will </a:t>
            </a:r>
            <a:r>
              <a:rPr lang="en-GB" sz="3600" b="1" dirty="0"/>
              <a:t>vary</a:t>
            </a:r>
            <a:r>
              <a:rPr lang="en-GB" sz="3600" dirty="0"/>
              <a:t> and should be </a:t>
            </a:r>
            <a:r>
              <a:rPr lang="en-GB" sz="3600" b="1" dirty="0"/>
              <a:t>unique</a:t>
            </a:r>
            <a:r>
              <a:rPr lang="en-GB" sz="3600" dirty="0"/>
              <a:t> to each person, this will produce different sized fragments.</a:t>
            </a:r>
          </a:p>
          <a:p>
            <a:endParaRPr lang="en-GB" dirty="0"/>
          </a:p>
        </p:txBody>
      </p:sp>
    </p:spTree>
    <p:extLst>
      <p:ext uri="{BB962C8B-B14F-4D97-AF65-F5344CB8AC3E}">
        <p14:creationId xmlns:p14="http://schemas.microsoft.com/office/powerpoint/2010/main" val="865165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2336643" y="2276872"/>
            <a:ext cx="7560840" cy="2736304"/>
            <a:chOff x="2249" y="4530"/>
            <a:chExt cx="7030" cy="1864"/>
          </a:xfrm>
        </p:grpSpPr>
        <p:cxnSp>
          <p:nvCxnSpPr>
            <p:cNvPr id="3" name="AutoShape 3"/>
            <p:cNvCxnSpPr>
              <a:cxnSpLocks noChangeShapeType="1"/>
            </p:cNvCxnSpPr>
            <p:nvPr/>
          </p:nvCxnSpPr>
          <p:spPr bwMode="auto">
            <a:xfrm>
              <a:off x="3981" y="5215"/>
              <a:ext cx="927"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4" name="Text Box 4"/>
            <p:cNvSpPr txBox="1">
              <a:spLocks noChangeArrowheads="1"/>
            </p:cNvSpPr>
            <p:nvPr/>
          </p:nvSpPr>
          <p:spPr bwMode="auto">
            <a:xfrm>
              <a:off x="4908" y="5013"/>
              <a:ext cx="1853" cy="413"/>
            </a:xfrm>
            <a:prstGeom prst="rect">
              <a:avLst/>
            </a:prstGeom>
            <a:solidFill>
              <a:srgbClr val="FFFF00"/>
            </a:solidFill>
            <a:ln w="9525">
              <a:solidFill>
                <a:srgbClr val="000000"/>
              </a:solidFill>
              <a:miter lim="800000"/>
              <a:headEnd/>
              <a:tailEnd/>
            </a:ln>
          </p:spPr>
          <p:txBody>
            <a:bodyPr rot="0" vert="horz" wrap="square" lIns="91440" tIns="45720" rIns="91440" bIns="45720" anchor="t" anchorCtr="0" upright="1">
              <a:noAutofit/>
            </a:bodyPr>
            <a:lstStyle/>
            <a:p>
              <a:pPr>
                <a:lnSpc>
                  <a:spcPct val="107000"/>
                </a:lnSpc>
                <a:spcAft>
                  <a:spcPts val="800"/>
                </a:spcAft>
              </a:pPr>
              <a:r>
                <a:rPr lang="en-GB" sz="2000" b="1">
                  <a:latin typeface="Calibri" panose="020F0502020204030204" pitchFamily="34" charset="0"/>
                  <a:ea typeface="Calibri" panose="020F0502020204030204" pitchFamily="34" charset="0"/>
                  <a:cs typeface="Times New Roman" panose="02020603050405020304" pitchFamily="18" charset="0"/>
                </a:rPr>
                <a:t>ATG</a:t>
              </a:r>
              <a:r>
                <a:rPr lang="en-GB" sz="2000">
                  <a:latin typeface="Calibri" panose="020F0502020204030204" pitchFamily="34" charset="0"/>
                  <a:ea typeface="Calibri" panose="020F0502020204030204" pitchFamily="34" charset="0"/>
                  <a:cs typeface="Times New Roman" panose="02020603050405020304" pitchFamily="18" charset="0"/>
                </a:rPr>
                <a:t>ATGATGATG</a:t>
              </a:r>
            </a:p>
          </p:txBody>
        </p:sp>
        <p:cxnSp>
          <p:nvCxnSpPr>
            <p:cNvPr id="5" name="AutoShape 5"/>
            <p:cNvCxnSpPr>
              <a:cxnSpLocks noChangeShapeType="1"/>
            </p:cNvCxnSpPr>
            <p:nvPr/>
          </p:nvCxnSpPr>
          <p:spPr bwMode="auto">
            <a:xfrm>
              <a:off x="6769" y="5221"/>
              <a:ext cx="927"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 name="AutoShape 6"/>
            <p:cNvCxnSpPr>
              <a:cxnSpLocks noChangeShapeType="1"/>
            </p:cNvCxnSpPr>
            <p:nvPr/>
          </p:nvCxnSpPr>
          <p:spPr bwMode="auto">
            <a:xfrm>
              <a:off x="2249" y="6183"/>
              <a:ext cx="927"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7" name="Text Box 7"/>
            <p:cNvSpPr txBox="1">
              <a:spLocks noChangeArrowheads="1"/>
            </p:cNvSpPr>
            <p:nvPr/>
          </p:nvSpPr>
          <p:spPr bwMode="auto">
            <a:xfrm>
              <a:off x="3176" y="5981"/>
              <a:ext cx="5176" cy="413"/>
            </a:xfrm>
            <a:prstGeom prst="rect">
              <a:avLst/>
            </a:prstGeom>
            <a:solidFill>
              <a:srgbClr val="92D050"/>
            </a:solidFill>
            <a:ln w="9525">
              <a:solidFill>
                <a:srgbClr val="000000"/>
              </a:solidFill>
              <a:miter lim="800000"/>
              <a:headEnd/>
              <a:tailEnd/>
            </a:ln>
          </p:spPr>
          <p:txBody>
            <a:bodyPr rot="0" vert="horz" wrap="square" lIns="91440" tIns="45720" rIns="91440" bIns="45720" anchor="t" anchorCtr="0" upright="1">
              <a:noAutofit/>
            </a:bodyPr>
            <a:lstStyle/>
            <a:p>
              <a:pPr>
                <a:lnSpc>
                  <a:spcPct val="107000"/>
                </a:lnSpc>
                <a:spcAft>
                  <a:spcPts val="800"/>
                </a:spcAft>
              </a:pPr>
              <a:r>
                <a:rPr lang="en-GB" sz="2000" b="1" dirty="0">
                  <a:latin typeface="Calibri" panose="020F0502020204030204" pitchFamily="34" charset="0"/>
                  <a:ea typeface="Calibri" panose="020F0502020204030204" pitchFamily="34" charset="0"/>
                  <a:cs typeface="Times New Roman" panose="02020603050405020304" pitchFamily="18" charset="0"/>
                </a:rPr>
                <a:t>ATG</a:t>
              </a:r>
              <a:r>
                <a:rPr lang="en-GB" sz="2000" dirty="0">
                  <a:latin typeface="Calibri" panose="020F0502020204030204" pitchFamily="34" charset="0"/>
                  <a:ea typeface="Calibri" panose="020F0502020204030204" pitchFamily="34" charset="0"/>
                  <a:cs typeface="Times New Roman" panose="02020603050405020304" pitchFamily="18" charset="0"/>
                </a:rPr>
                <a:t>ATGATGATGATGATGATGATGATGATGATGATGATG</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AutoShape 8"/>
            <p:cNvCxnSpPr>
              <a:cxnSpLocks noChangeShapeType="1"/>
            </p:cNvCxnSpPr>
            <p:nvPr/>
          </p:nvCxnSpPr>
          <p:spPr bwMode="auto">
            <a:xfrm>
              <a:off x="8352" y="6202"/>
              <a:ext cx="927"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9" name="AutoShape 9"/>
            <p:cNvCxnSpPr>
              <a:cxnSpLocks noChangeShapeType="1"/>
            </p:cNvCxnSpPr>
            <p:nvPr/>
          </p:nvCxnSpPr>
          <p:spPr bwMode="auto">
            <a:xfrm>
              <a:off x="6750" y="4785"/>
              <a:ext cx="15" cy="44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0" name="AutoShape 10"/>
            <p:cNvCxnSpPr>
              <a:cxnSpLocks noChangeShapeType="1"/>
            </p:cNvCxnSpPr>
            <p:nvPr/>
          </p:nvCxnSpPr>
          <p:spPr bwMode="auto">
            <a:xfrm>
              <a:off x="4905" y="4785"/>
              <a:ext cx="15" cy="44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1" name="AutoShape 11"/>
            <p:cNvCxnSpPr>
              <a:cxnSpLocks noChangeShapeType="1"/>
            </p:cNvCxnSpPr>
            <p:nvPr/>
          </p:nvCxnSpPr>
          <p:spPr bwMode="auto">
            <a:xfrm>
              <a:off x="3161" y="5757"/>
              <a:ext cx="15" cy="44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 name="AutoShape 12"/>
            <p:cNvCxnSpPr>
              <a:cxnSpLocks noChangeShapeType="1"/>
            </p:cNvCxnSpPr>
            <p:nvPr/>
          </p:nvCxnSpPr>
          <p:spPr bwMode="auto">
            <a:xfrm>
              <a:off x="8337" y="5757"/>
              <a:ext cx="15" cy="44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3" name="AutoShape 13"/>
            <p:cNvCxnSpPr>
              <a:cxnSpLocks noChangeShapeType="1"/>
            </p:cNvCxnSpPr>
            <p:nvPr/>
          </p:nvCxnSpPr>
          <p:spPr bwMode="auto">
            <a:xfrm>
              <a:off x="4920" y="4785"/>
              <a:ext cx="1849" cy="0"/>
            </a:xfrm>
            <a:prstGeom prst="straightConnector1">
              <a:avLst/>
            </a:prstGeom>
            <a:noFill/>
            <a:ln w="9525">
              <a:solidFill>
                <a:srgbClr val="00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14" name="AutoShape 14"/>
            <p:cNvCxnSpPr>
              <a:cxnSpLocks noChangeShapeType="1"/>
            </p:cNvCxnSpPr>
            <p:nvPr/>
          </p:nvCxnSpPr>
          <p:spPr bwMode="auto">
            <a:xfrm>
              <a:off x="3161" y="5757"/>
              <a:ext cx="5191" cy="0"/>
            </a:xfrm>
            <a:prstGeom prst="straightConnector1">
              <a:avLst/>
            </a:prstGeom>
            <a:noFill/>
            <a:ln w="9525">
              <a:solidFill>
                <a:srgbClr val="000000"/>
              </a:solidFill>
              <a:round/>
              <a:headEnd type="arrow" w="med" len="med"/>
              <a:tailEnd type="arrow" w="med" len="med"/>
            </a:ln>
            <a:extLst>
              <a:ext uri="{909E8E84-426E-40DD-AFC4-6F175D3DCCD1}">
                <a14:hiddenFill xmlns:a14="http://schemas.microsoft.com/office/drawing/2010/main">
                  <a:noFill/>
                </a14:hiddenFill>
              </a:ext>
            </a:extLst>
          </p:spPr>
        </p:cxnSp>
        <p:sp>
          <p:nvSpPr>
            <p:cNvPr id="15" name="Text Box 15"/>
            <p:cNvSpPr txBox="1">
              <a:spLocks noChangeArrowheads="1"/>
            </p:cNvSpPr>
            <p:nvPr/>
          </p:nvSpPr>
          <p:spPr bwMode="auto">
            <a:xfrm>
              <a:off x="5280" y="4530"/>
              <a:ext cx="1110" cy="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lnSpc>
                  <a:spcPct val="107000"/>
                </a:lnSpc>
                <a:spcAft>
                  <a:spcPts val="800"/>
                </a:spcAft>
              </a:pPr>
              <a:r>
                <a:rPr lang="en-GB" sz="1600" dirty="0">
                  <a:latin typeface="Calibri" panose="020F0502020204030204" pitchFamily="34" charset="0"/>
                  <a:ea typeface="Calibri" panose="020F0502020204030204" pitchFamily="34" charset="0"/>
                  <a:cs typeface="Times New Roman" panose="02020603050405020304" pitchFamily="18" charset="0"/>
                </a:rPr>
                <a:t>12 bases long</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16"/>
            <p:cNvSpPr txBox="1">
              <a:spLocks noChangeArrowheads="1"/>
            </p:cNvSpPr>
            <p:nvPr/>
          </p:nvSpPr>
          <p:spPr bwMode="auto">
            <a:xfrm>
              <a:off x="5280" y="5535"/>
              <a:ext cx="1110" cy="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lnSpc>
                  <a:spcPct val="107000"/>
                </a:lnSpc>
                <a:spcAft>
                  <a:spcPts val="800"/>
                </a:spcAft>
              </a:pPr>
              <a:r>
                <a:rPr lang="en-GB" sz="1600" dirty="0">
                  <a:latin typeface="Calibri" panose="020F0502020204030204" pitchFamily="34" charset="0"/>
                  <a:ea typeface="Calibri" panose="020F0502020204030204" pitchFamily="34" charset="0"/>
                  <a:cs typeface="Times New Roman" panose="02020603050405020304" pitchFamily="18" charset="0"/>
                </a:rPr>
                <a:t>39 bases long</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17" name="Rectangle 16"/>
          <p:cNvSpPr/>
          <p:nvPr/>
        </p:nvSpPr>
        <p:spPr>
          <a:xfrm>
            <a:off x="2336643" y="816006"/>
            <a:ext cx="9101874" cy="388696"/>
          </a:xfrm>
          <a:prstGeom prst="rect">
            <a:avLst/>
          </a:prstGeom>
        </p:spPr>
        <p:txBody>
          <a:bodyPr wrap="square">
            <a:spAutoFit/>
          </a:bodyPr>
          <a:lstStyle/>
          <a:p>
            <a:pPr>
              <a:lnSpc>
                <a:spcPct val="107000"/>
              </a:lnSpc>
            </a:pPr>
            <a:r>
              <a:rPr lang="en-GB" dirty="0">
                <a:latin typeface="Comic Sans MS" panose="030F0702030302020204" pitchFamily="66" charset="0"/>
                <a:ea typeface="Calibri" panose="020F0502020204030204" pitchFamily="34" charset="0"/>
                <a:cs typeface="Calibri" panose="020F0502020204030204" pitchFamily="34" charset="0"/>
              </a:rPr>
              <a:t>Below person A (on top) has the same repeat sequence as person B, ATG</a:t>
            </a: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8" name="Rectangle 17"/>
          <p:cNvSpPr/>
          <p:nvPr/>
        </p:nvSpPr>
        <p:spPr>
          <a:xfrm>
            <a:off x="4990702" y="1924857"/>
            <a:ext cx="2682145" cy="369332"/>
          </a:xfrm>
          <a:prstGeom prst="rect">
            <a:avLst/>
          </a:prstGeom>
          <a:solidFill>
            <a:srgbClr val="FFFF00"/>
          </a:solidFill>
        </p:spPr>
        <p:txBody>
          <a:bodyPr wrap="none">
            <a:spAutoFit/>
          </a:bodyPr>
          <a:lstStyle/>
          <a:p>
            <a:r>
              <a:rPr lang="en-GB" dirty="0">
                <a:latin typeface="Comic Sans MS" panose="030F0702030302020204" pitchFamily="66" charset="0"/>
                <a:ea typeface="Calibri" panose="020F0502020204030204" pitchFamily="34" charset="0"/>
                <a:cs typeface="Calibri" panose="020F0502020204030204" pitchFamily="34" charset="0"/>
              </a:rPr>
              <a:t>A repeats only 4 times</a:t>
            </a:r>
            <a:endParaRPr lang="en-GB" dirty="0"/>
          </a:p>
        </p:txBody>
      </p:sp>
      <p:sp>
        <p:nvSpPr>
          <p:cNvPr id="19" name="Rectangle 18"/>
          <p:cNvSpPr/>
          <p:nvPr/>
        </p:nvSpPr>
        <p:spPr>
          <a:xfrm>
            <a:off x="5193199" y="5076298"/>
            <a:ext cx="2201244" cy="369332"/>
          </a:xfrm>
          <a:prstGeom prst="rect">
            <a:avLst/>
          </a:prstGeom>
          <a:solidFill>
            <a:srgbClr val="92D050"/>
          </a:solidFill>
        </p:spPr>
        <p:txBody>
          <a:bodyPr wrap="none">
            <a:spAutoFit/>
          </a:bodyPr>
          <a:lstStyle/>
          <a:p>
            <a:r>
              <a:rPr lang="en-GB" dirty="0">
                <a:latin typeface="Comic Sans MS" panose="030F0702030302020204" pitchFamily="66" charset="0"/>
                <a:ea typeface="Calibri" panose="020F0502020204030204" pitchFamily="34" charset="0"/>
                <a:cs typeface="Calibri" panose="020F0502020204030204" pitchFamily="34" charset="0"/>
              </a:rPr>
              <a:t>B repeats 13 times</a:t>
            </a:r>
            <a:endParaRPr lang="en-GB" dirty="0"/>
          </a:p>
        </p:txBody>
      </p:sp>
      <p:sp>
        <p:nvSpPr>
          <p:cNvPr id="20" name="Rectangle 19"/>
          <p:cNvSpPr/>
          <p:nvPr/>
        </p:nvSpPr>
        <p:spPr>
          <a:xfrm>
            <a:off x="3117854" y="5993162"/>
            <a:ext cx="6281130" cy="369332"/>
          </a:xfrm>
          <a:prstGeom prst="rect">
            <a:avLst/>
          </a:prstGeom>
        </p:spPr>
        <p:txBody>
          <a:bodyPr wrap="square">
            <a:spAutoFit/>
          </a:bodyPr>
          <a:lstStyle/>
          <a:p>
            <a:r>
              <a:rPr lang="en-GB" dirty="0">
                <a:latin typeface="Comic Sans MS" panose="030F0702030302020204" pitchFamily="66" charset="0"/>
                <a:ea typeface="Calibri" panose="020F0502020204030204" pitchFamily="34" charset="0"/>
                <a:cs typeface="Calibri" panose="020F0502020204030204" pitchFamily="34" charset="0"/>
              </a:rPr>
              <a:t>Person A’s DNA fragment will be lighter than person B</a:t>
            </a:r>
            <a:endParaRPr lang="en-GB" dirty="0"/>
          </a:p>
        </p:txBody>
      </p:sp>
    </p:spTree>
    <p:extLst>
      <p:ext uri="{BB962C8B-B14F-4D97-AF65-F5344CB8AC3E}">
        <p14:creationId xmlns:p14="http://schemas.microsoft.com/office/powerpoint/2010/main" val="4258281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116633"/>
            <a:ext cx="11452860" cy="1815882"/>
          </a:xfrm>
          <a:prstGeom prst="rect">
            <a:avLst/>
          </a:prstGeom>
          <a:noFill/>
        </p:spPr>
        <p:txBody>
          <a:bodyPr wrap="square" rtlCol="0">
            <a:spAutoFit/>
          </a:bodyPr>
          <a:lstStyle/>
          <a:p>
            <a:r>
              <a:rPr lang="en-GB" sz="2800" b="1" u="sng" dirty="0"/>
              <a:t>Learning outcome: </a:t>
            </a:r>
          </a:p>
          <a:p>
            <a:endParaRPr lang="en-GB" sz="2800" dirty="0"/>
          </a:p>
          <a:p>
            <a:r>
              <a:rPr lang="en-GB" sz="2800" dirty="0"/>
              <a:t>Explain what variable number tandem repeats are, and how these allow the production of a virtually unique genetic fingerprint.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561" y="2420888"/>
            <a:ext cx="7680853" cy="2304256"/>
          </a:xfrm>
          <a:prstGeom prst="rect">
            <a:avLst/>
          </a:prstGeom>
        </p:spPr>
      </p:pic>
    </p:spTree>
    <p:extLst>
      <p:ext uri="{BB962C8B-B14F-4D97-AF65-F5344CB8AC3E}">
        <p14:creationId xmlns:p14="http://schemas.microsoft.com/office/powerpoint/2010/main" val="510568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32" y="0"/>
            <a:ext cx="10515600" cy="1325563"/>
          </a:xfrm>
        </p:spPr>
        <p:txBody>
          <a:bodyPr/>
          <a:lstStyle/>
          <a:p>
            <a:r>
              <a:rPr lang="en-GB" b="1" u="sng" dirty="0"/>
              <a:t>Producing genetic fingerprints:</a:t>
            </a:r>
            <a:br>
              <a:rPr lang="en-GB" dirty="0"/>
            </a:br>
            <a:endParaRPr lang="en-GB" dirty="0"/>
          </a:p>
        </p:txBody>
      </p:sp>
      <p:sp>
        <p:nvSpPr>
          <p:cNvPr id="6" name="Content Placeholder 5"/>
          <p:cNvSpPr>
            <a:spLocks noGrp="1"/>
          </p:cNvSpPr>
          <p:nvPr>
            <p:ph idx="1"/>
          </p:nvPr>
        </p:nvSpPr>
        <p:spPr>
          <a:xfrm>
            <a:off x="178632" y="1181047"/>
            <a:ext cx="11663597" cy="5676953"/>
          </a:xfrm>
        </p:spPr>
        <p:txBody>
          <a:bodyPr>
            <a:normAutofit/>
          </a:bodyPr>
          <a:lstStyle/>
          <a:p>
            <a:pPr marL="514350" indent="-514350">
              <a:buFont typeface="+mj-lt"/>
              <a:buAutoNum type="arabicPeriod"/>
            </a:pPr>
            <a:r>
              <a:rPr lang="en-GB" dirty="0"/>
              <a:t>Extract the DNA: </a:t>
            </a:r>
            <a:r>
              <a:rPr lang="en-GB" dirty="0">
                <a:solidFill>
                  <a:srgbClr val="FF0000"/>
                </a:solidFill>
              </a:rPr>
              <a:t>e.g. from crime scene/individual/ cells/tissue</a:t>
            </a:r>
            <a:endParaRPr lang="en-GB" dirty="0"/>
          </a:p>
          <a:p>
            <a:pPr marL="514350" indent="-514350">
              <a:buFont typeface="+mj-lt"/>
              <a:buAutoNum type="arabicPeriod"/>
            </a:pPr>
            <a:r>
              <a:rPr lang="en-GB" dirty="0"/>
              <a:t>Amplify the DNA: </a:t>
            </a:r>
            <a:r>
              <a:rPr lang="en-GB" dirty="0">
                <a:solidFill>
                  <a:srgbClr val="FF0000"/>
                </a:solidFill>
              </a:rPr>
              <a:t>PCR</a:t>
            </a:r>
            <a:endParaRPr lang="en-GB" dirty="0"/>
          </a:p>
          <a:p>
            <a:pPr marL="514350" indent="-514350">
              <a:buFont typeface="+mj-lt"/>
              <a:buAutoNum type="arabicPeriod"/>
            </a:pPr>
            <a:r>
              <a:rPr lang="en-GB" dirty="0"/>
              <a:t>Digestion of DNA: </a:t>
            </a:r>
            <a:r>
              <a:rPr lang="en-GB" dirty="0">
                <a:solidFill>
                  <a:srgbClr val="FF0000"/>
                </a:solidFill>
              </a:rPr>
              <a:t>Restriction endonucleases</a:t>
            </a:r>
            <a:endParaRPr lang="en-GB" dirty="0"/>
          </a:p>
          <a:p>
            <a:pPr marL="514350" indent="-514350">
              <a:buFont typeface="+mj-lt"/>
              <a:buAutoNum type="arabicPeriod"/>
            </a:pPr>
            <a:r>
              <a:rPr lang="en-GB" dirty="0"/>
              <a:t>Separation: </a:t>
            </a:r>
            <a:r>
              <a:rPr lang="en-GB" dirty="0">
                <a:solidFill>
                  <a:srgbClr val="FF0000"/>
                </a:solidFill>
              </a:rPr>
              <a:t>Gel electrophoresis</a:t>
            </a:r>
            <a:endParaRPr lang="en-GB" dirty="0"/>
          </a:p>
          <a:p>
            <a:pPr marL="514350" indent="-514350">
              <a:buFont typeface="+mj-lt"/>
              <a:buAutoNum type="arabicPeriod"/>
            </a:pPr>
            <a:r>
              <a:rPr lang="en-GB" dirty="0"/>
              <a:t>Southern blotting: </a:t>
            </a:r>
            <a:r>
              <a:rPr lang="en-GB" dirty="0">
                <a:solidFill>
                  <a:srgbClr val="FF0000"/>
                </a:solidFill>
              </a:rPr>
              <a:t>Transfer to nylon sheet</a:t>
            </a:r>
          </a:p>
          <a:p>
            <a:pPr marL="514350" indent="-514350">
              <a:buFont typeface="+mj-lt"/>
              <a:buAutoNum type="arabicPeriod"/>
            </a:pPr>
            <a:r>
              <a:rPr lang="en-GB" dirty="0"/>
              <a:t>Hybridisation: </a:t>
            </a:r>
            <a:r>
              <a:rPr lang="en-GB" dirty="0">
                <a:solidFill>
                  <a:srgbClr val="FF0000"/>
                </a:solidFill>
              </a:rPr>
              <a:t>Add radioactive or fluorescently labelled probes</a:t>
            </a:r>
            <a:endParaRPr lang="en-GB" dirty="0"/>
          </a:p>
          <a:p>
            <a:pPr marL="514350" indent="-514350">
              <a:buFont typeface="+mj-lt"/>
              <a:buAutoNum type="arabicPeriod"/>
            </a:pPr>
            <a:r>
              <a:rPr lang="en-GB" dirty="0"/>
              <a:t>Development: </a:t>
            </a:r>
            <a:r>
              <a:rPr lang="en-GB" dirty="0">
                <a:solidFill>
                  <a:srgbClr val="FF0000"/>
                </a:solidFill>
              </a:rPr>
              <a:t>Place nylon layer under UV light or expose to X - ray</a:t>
            </a:r>
            <a:endParaRPr lang="en-GB" dirty="0"/>
          </a:p>
          <a:p>
            <a:pPr marL="514350" indent="-514350">
              <a:buFont typeface="+mj-lt"/>
              <a:buAutoNum type="arabicPeriod"/>
            </a:pPr>
            <a:r>
              <a:rPr lang="en-GB" dirty="0"/>
              <a:t>Interpretation: </a:t>
            </a:r>
            <a:r>
              <a:rPr lang="en-GB" dirty="0">
                <a:solidFill>
                  <a:srgbClr val="FF0000"/>
                </a:solidFill>
              </a:rPr>
              <a:t>Make comparisons between bands/ locate specific genes using a DNA ladder</a:t>
            </a:r>
            <a:endParaRPr lang="en-GB" dirty="0"/>
          </a:p>
          <a:p>
            <a:endParaRPr lang="en-GB" dirty="0"/>
          </a:p>
        </p:txBody>
      </p:sp>
    </p:spTree>
    <p:extLst>
      <p:ext uri="{BB962C8B-B14F-4D97-AF65-F5344CB8AC3E}">
        <p14:creationId xmlns:p14="http://schemas.microsoft.com/office/powerpoint/2010/main" val="2320254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8072"/>
            <a:ext cx="12420600" cy="1325563"/>
          </a:xfrm>
        </p:spPr>
        <p:txBody>
          <a:bodyPr>
            <a:normAutofit fontScale="90000"/>
          </a:bodyPr>
          <a:lstStyle/>
          <a:p>
            <a:pPr algn="ctr"/>
            <a:r>
              <a:rPr lang="en-GB" sz="4000" b="1" u="sng" dirty="0"/>
              <a:t>Exam question: </a:t>
            </a:r>
            <a:br>
              <a:rPr lang="en-GB" sz="3600" b="1" u="sng" dirty="0"/>
            </a:br>
            <a:r>
              <a:rPr lang="en-GB" sz="3600" b="1" u="sng" dirty="0"/>
              <a:t>Describe how the technique of genetic fingerprinting is carried out(6) </a:t>
            </a:r>
            <a:br>
              <a:rPr lang="en-GB" sz="3600" b="1" u="sng" dirty="0"/>
            </a:br>
            <a:br>
              <a:rPr lang="en-GB" sz="3600" b="1" u="sng" dirty="0"/>
            </a:br>
            <a:r>
              <a:rPr lang="en-GB" sz="3600" b="1" dirty="0"/>
              <a:t>Comparison of 2 MS – Note the similarities and key terms</a:t>
            </a:r>
            <a:br>
              <a:rPr lang="en-GB" dirty="0"/>
            </a:b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1693857"/>
              </p:ext>
            </p:extLst>
          </p:nvPr>
        </p:nvGraphicFramePr>
        <p:xfrm>
          <a:off x="382772" y="1690688"/>
          <a:ext cx="11525692" cy="5269929"/>
        </p:xfrm>
        <a:graphic>
          <a:graphicData uri="http://schemas.openxmlformats.org/drawingml/2006/table">
            <a:tbl>
              <a:tblPr firstRow="1" firstCol="1" bandRow="1">
                <a:tableStyleId>{5C22544A-7EE6-4342-B048-85BDC9FD1C3A}</a:tableStyleId>
              </a:tblPr>
              <a:tblGrid>
                <a:gridCol w="5209954">
                  <a:extLst>
                    <a:ext uri="{9D8B030D-6E8A-4147-A177-3AD203B41FA5}">
                      <a16:colId xmlns:a16="http://schemas.microsoft.com/office/drawing/2014/main" val="2767356277"/>
                    </a:ext>
                  </a:extLst>
                </a:gridCol>
                <a:gridCol w="6315738">
                  <a:extLst>
                    <a:ext uri="{9D8B030D-6E8A-4147-A177-3AD203B41FA5}">
                      <a16:colId xmlns:a16="http://schemas.microsoft.com/office/drawing/2014/main" val="2482616538"/>
                    </a:ext>
                  </a:extLst>
                </a:gridCol>
              </a:tblGrid>
              <a:tr h="3870769">
                <a:tc>
                  <a:txBody>
                    <a:bodyPr/>
                    <a:lstStyle/>
                    <a:p>
                      <a:pPr>
                        <a:lnSpc>
                          <a:spcPct val="107000"/>
                        </a:lnSpc>
                        <a:spcAft>
                          <a:spcPts val="0"/>
                        </a:spcAft>
                        <a:tabLst>
                          <a:tab pos="180340" algn="l"/>
                        </a:tabLst>
                      </a:pPr>
                      <a:r>
                        <a:rPr lang="en-GB" sz="1800" dirty="0">
                          <a:solidFill>
                            <a:schemeClr val="tx1"/>
                          </a:solidFill>
                          <a:effectLst/>
                        </a:rPr>
                        <a:t>1.	DNA is cut;</a:t>
                      </a:r>
                      <a:br>
                        <a:rPr lang="en-GB" sz="1800" dirty="0">
                          <a:solidFill>
                            <a:schemeClr val="tx1"/>
                          </a:solidFill>
                          <a:effectLst/>
                        </a:rPr>
                      </a:br>
                      <a:r>
                        <a:rPr lang="en-GB" sz="1800" dirty="0">
                          <a:solidFill>
                            <a:schemeClr val="tx1"/>
                          </a:solidFill>
                          <a:effectLst/>
                        </a:rPr>
                        <a:t>2.	Using restriction enzyme;</a:t>
                      </a:r>
                      <a:br>
                        <a:rPr lang="en-GB" sz="1800" dirty="0">
                          <a:solidFill>
                            <a:schemeClr val="tx1"/>
                          </a:solidFill>
                          <a:effectLst/>
                        </a:rPr>
                      </a:br>
                      <a:r>
                        <a:rPr lang="en-GB" sz="1800" dirty="0">
                          <a:solidFill>
                            <a:schemeClr val="tx1"/>
                          </a:solidFill>
                          <a:effectLst/>
                        </a:rPr>
                        <a:t>3.	Electrophoresis;</a:t>
                      </a:r>
                      <a:br>
                        <a:rPr lang="en-GB" sz="1800" dirty="0">
                          <a:solidFill>
                            <a:schemeClr val="tx1"/>
                          </a:solidFill>
                          <a:effectLst/>
                        </a:rPr>
                      </a:br>
                      <a:r>
                        <a:rPr lang="en-GB" sz="1800" dirty="0">
                          <a:solidFill>
                            <a:schemeClr val="tx1"/>
                          </a:solidFill>
                          <a:effectLst/>
                        </a:rPr>
                        <a:t>4.	Separates according to length/mass/size;</a:t>
                      </a:r>
                      <a:br>
                        <a:rPr lang="en-GB" sz="1800" dirty="0">
                          <a:solidFill>
                            <a:schemeClr val="tx1"/>
                          </a:solidFill>
                          <a:effectLst/>
                        </a:rPr>
                      </a:br>
                      <a:r>
                        <a:rPr lang="en-GB" sz="1800" dirty="0">
                          <a:solidFill>
                            <a:schemeClr val="tx1"/>
                          </a:solidFill>
                          <a:effectLst/>
                        </a:rPr>
                        <a:t>5.	DNA made single-stranded;</a:t>
                      </a:r>
                      <a:br>
                        <a:rPr lang="en-GB" sz="1800" dirty="0">
                          <a:solidFill>
                            <a:schemeClr val="tx1"/>
                          </a:solidFill>
                          <a:effectLst/>
                        </a:rPr>
                      </a:br>
                      <a:r>
                        <a:rPr lang="en-GB" sz="1800" dirty="0">
                          <a:solidFill>
                            <a:schemeClr val="tx1"/>
                          </a:solidFill>
                          <a:effectLst/>
                        </a:rPr>
                        <a:t>6.	Transfer to membrane/ Southern blotting;</a:t>
                      </a:r>
                      <a:br>
                        <a:rPr lang="en-GB" sz="1800" dirty="0">
                          <a:solidFill>
                            <a:schemeClr val="tx1"/>
                          </a:solidFill>
                          <a:effectLst/>
                        </a:rPr>
                      </a:br>
                      <a:r>
                        <a:rPr lang="en-GB" sz="1800" dirty="0">
                          <a:solidFill>
                            <a:schemeClr val="tx1"/>
                          </a:solidFill>
                          <a:effectLst/>
                        </a:rPr>
                        <a:t>7.	Apply probe;</a:t>
                      </a:r>
                      <a:br>
                        <a:rPr lang="en-GB" sz="1800" dirty="0">
                          <a:solidFill>
                            <a:schemeClr val="tx1"/>
                          </a:solidFill>
                          <a:effectLst/>
                        </a:rPr>
                      </a:br>
                      <a:r>
                        <a:rPr lang="en-GB" sz="1800" dirty="0">
                          <a:solidFill>
                            <a:schemeClr val="tx1"/>
                          </a:solidFill>
                          <a:effectLst/>
                        </a:rPr>
                        <a:t>8.	Radioactive/ single stranded/ detected on film/ fluorescent;</a:t>
                      </a:r>
                      <a:br>
                        <a:rPr lang="en-GB" sz="1800" dirty="0">
                          <a:solidFill>
                            <a:schemeClr val="tx1"/>
                          </a:solidFill>
                          <a:effectLst/>
                        </a:rPr>
                      </a:br>
                      <a:r>
                        <a:rPr lang="en-GB" sz="1800" dirty="0">
                          <a:solidFill>
                            <a:schemeClr val="tx1"/>
                          </a:solidFill>
                          <a:effectLst/>
                        </a:rPr>
                        <a:t>9.	Reference to tandem repeats/VNTRs/</a:t>
                      </a:r>
                      <a:r>
                        <a:rPr lang="en-GB" sz="1800" dirty="0" err="1">
                          <a:solidFill>
                            <a:schemeClr val="tx1"/>
                          </a:solidFill>
                          <a:effectLst/>
                        </a:rPr>
                        <a:t>minisatellites</a:t>
                      </a:r>
                      <a:r>
                        <a:rPr lang="en-GB" sz="1800" dirty="0">
                          <a:solidFill>
                            <a:schemeClr val="tx1"/>
                          </a:solidFill>
                          <a:effectLst/>
                        </a:rPr>
                        <a:t>;</a:t>
                      </a:r>
                      <a:br>
                        <a:rPr lang="en-GB" sz="1800" dirty="0">
                          <a:solidFill>
                            <a:schemeClr val="tx1"/>
                          </a:solidFill>
                          <a:effectLst/>
                        </a:rPr>
                      </a:br>
                      <a:r>
                        <a:rPr lang="en-GB" sz="1800" dirty="0">
                          <a:solidFill>
                            <a:schemeClr val="tx1"/>
                          </a:solidFill>
                          <a:effectLst/>
                        </a:rPr>
                        <a:t>10.Pattern unique to every individual;</a:t>
                      </a:r>
                    </a:p>
                    <a:p>
                      <a:pPr>
                        <a:lnSpc>
                          <a:spcPct val="107000"/>
                        </a:lnSpc>
                        <a:spcAft>
                          <a:spcPts val="0"/>
                        </a:spcAft>
                        <a:tabLst>
                          <a:tab pos="180340" algn="l"/>
                        </a:tabLst>
                      </a:pPr>
                      <a:r>
                        <a:rPr lang="en-GB" sz="1800" dirty="0">
                          <a:solidFill>
                            <a:schemeClr val="tx1"/>
                          </a:solidFill>
                          <a:effectLst/>
                        </a:rPr>
                        <a:t> </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a:lnSpc>
                          <a:spcPct val="107000"/>
                        </a:lnSpc>
                        <a:spcAft>
                          <a:spcPts val="0"/>
                        </a:spcAft>
                      </a:pPr>
                      <a:r>
                        <a:rPr lang="en-GB" sz="1800" dirty="0">
                          <a:solidFill>
                            <a:schemeClr val="tx1"/>
                          </a:solidFill>
                          <a:effectLst/>
                        </a:rPr>
                        <a:t>1 DNA extracted from sample;</a:t>
                      </a:r>
                      <a:br>
                        <a:rPr lang="en-GB" sz="1800" dirty="0">
                          <a:solidFill>
                            <a:schemeClr val="tx1"/>
                          </a:solidFill>
                          <a:effectLst/>
                        </a:rPr>
                      </a:br>
                      <a:r>
                        <a:rPr lang="en-GB" sz="1800" dirty="0">
                          <a:solidFill>
                            <a:schemeClr val="tx1"/>
                          </a:solidFill>
                          <a:effectLst/>
                        </a:rPr>
                        <a:t>2 DNA cut/hydrolysed into segments using restriction endonucleases;</a:t>
                      </a:r>
                      <a:br>
                        <a:rPr lang="en-GB" sz="1800" dirty="0">
                          <a:solidFill>
                            <a:schemeClr val="tx1"/>
                          </a:solidFill>
                          <a:effectLst/>
                        </a:rPr>
                      </a:br>
                      <a:r>
                        <a:rPr lang="en-GB" sz="1800" dirty="0">
                          <a:solidFill>
                            <a:schemeClr val="tx1"/>
                          </a:solidFill>
                          <a:effectLst/>
                        </a:rPr>
                        <a:t>3 must leave </a:t>
                      </a:r>
                      <a:r>
                        <a:rPr lang="en-GB" sz="1800" dirty="0" err="1">
                          <a:solidFill>
                            <a:schemeClr val="tx1"/>
                          </a:solidFill>
                          <a:effectLst/>
                        </a:rPr>
                        <a:t>minisatellites</a:t>
                      </a:r>
                      <a:r>
                        <a:rPr lang="en-GB" sz="1800" dirty="0">
                          <a:solidFill>
                            <a:schemeClr val="tx1"/>
                          </a:solidFill>
                          <a:effectLst/>
                        </a:rPr>
                        <a:t>/VNTR/required core sequences intact;</a:t>
                      </a:r>
                      <a:br>
                        <a:rPr lang="en-GB" sz="1800" dirty="0">
                          <a:solidFill>
                            <a:schemeClr val="tx1"/>
                          </a:solidFill>
                          <a:effectLst/>
                        </a:rPr>
                      </a:br>
                      <a:r>
                        <a:rPr lang="en-GB" sz="1800" dirty="0">
                          <a:solidFill>
                            <a:schemeClr val="tx1"/>
                          </a:solidFill>
                          <a:effectLst/>
                        </a:rPr>
                        <a:t>4 DNA fragments separated using </a:t>
                      </a:r>
                      <a:r>
                        <a:rPr lang="en-GB" sz="1800" u="sng" dirty="0">
                          <a:solidFill>
                            <a:schemeClr val="tx1"/>
                          </a:solidFill>
                          <a:effectLst/>
                        </a:rPr>
                        <a:t>electrophoresis</a:t>
                      </a:r>
                      <a:r>
                        <a:rPr lang="en-GB" sz="1800" dirty="0">
                          <a:solidFill>
                            <a:schemeClr val="tx1"/>
                          </a:solidFill>
                          <a:effectLst/>
                        </a:rPr>
                        <a:t>;</a:t>
                      </a:r>
                      <a:br>
                        <a:rPr lang="en-GB" sz="1800" dirty="0">
                          <a:solidFill>
                            <a:schemeClr val="tx1"/>
                          </a:solidFill>
                          <a:effectLst/>
                        </a:rPr>
                      </a:br>
                      <a:r>
                        <a:rPr lang="en-GB" sz="1800" dirty="0">
                          <a:solidFill>
                            <a:schemeClr val="tx1"/>
                          </a:solidFill>
                          <a:effectLst/>
                        </a:rPr>
                        <a:t>5 detail of process e.g. mixture put into wells on gel </a:t>
                      </a:r>
                      <a:r>
                        <a:rPr lang="en-GB" sz="1800" u="sng" dirty="0">
                          <a:solidFill>
                            <a:schemeClr val="tx1"/>
                          </a:solidFill>
                          <a:effectLst/>
                        </a:rPr>
                        <a:t>and</a:t>
                      </a:r>
                      <a:r>
                        <a:rPr lang="en-GB" sz="1800" dirty="0">
                          <a:solidFill>
                            <a:schemeClr val="tx1"/>
                          </a:solidFill>
                          <a:effectLst/>
                        </a:rPr>
                        <a:t> electric  current passed through;</a:t>
                      </a:r>
                      <a:br>
                        <a:rPr lang="en-GB" sz="1800" dirty="0">
                          <a:solidFill>
                            <a:schemeClr val="tx1"/>
                          </a:solidFill>
                          <a:effectLst/>
                        </a:rPr>
                      </a:br>
                      <a:r>
                        <a:rPr lang="en-GB" sz="1800" dirty="0">
                          <a:solidFill>
                            <a:schemeClr val="tx1"/>
                          </a:solidFill>
                          <a:effectLst/>
                        </a:rPr>
                        <a:t>6 immerse gel in alkaline solution / two strands of DNA separated;</a:t>
                      </a:r>
                      <a:br>
                        <a:rPr lang="en-GB" sz="1800" dirty="0">
                          <a:solidFill>
                            <a:schemeClr val="tx1"/>
                          </a:solidFill>
                          <a:effectLst/>
                        </a:rPr>
                      </a:br>
                      <a:r>
                        <a:rPr lang="en-GB" sz="1800" dirty="0">
                          <a:solidFill>
                            <a:schemeClr val="tx1"/>
                          </a:solidFill>
                          <a:effectLst/>
                        </a:rPr>
                        <a:t>7 Southern blotting / cover with nylon/absorbent paper (to absorb DNA);</a:t>
                      </a:r>
                      <a:br>
                        <a:rPr lang="en-GB" sz="1800" dirty="0">
                          <a:solidFill>
                            <a:schemeClr val="tx1"/>
                          </a:solidFill>
                          <a:effectLst/>
                        </a:rPr>
                      </a:br>
                      <a:r>
                        <a:rPr lang="en-GB" sz="1800" dirty="0">
                          <a:solidFill>
                            <a:schemeClr val="tx1"/>
                          </a:solidFill>
                          <a:effectLst/>
                        </a:rPr>
                        <a:t>8 DNA fixed to nylon/membrane using </a:t>
                      </a:r>
                      <a:r>
                        <a:rPr lang="en-GB" sz="1800" dirty="0" err="1">
                          <a:solidFill>
                            <a:schemeClr val="tx1"/>
                          </a:solidFill>
                          <a:effectLst/>
                        </a:rPr>
                        <a:t>uv</a:t>
                      </a:r>
                      <a:r>
                        <a:rPr lang="en-GB" sz="1800" dirty="0">
                          <a:solidFill>
                            <a:schemeClr val="tx1"/>
                          </a:solidFill>
                          <a:effectLst/>
                        </a:rPr>
                        <a:t> light</a:t>
                      </a:r>
                      <a:br>
                        <a:rPr lang="en-GB" sz="1800" dirty="0">
                          <a:solidFill>
                            <a:schemeClr val="tx1"/>
                          </a:solidFill>
                          <a:effectLst/>
                        </a:rPr>
                      </a:br>
                      <a:r>
                        <a:rPr lang="en-GB" sz="1800" dirty="0">
                          <a:solidFill>
                            <a:schemeClr val="tx1"/>
                          </a:solidFill>
                          <a:effectLst/>
                        </a:rPr>
                        <a:t>9 radioactive marker/probe added (which is picked up by required fragments)/complementary to </a:t>
                      </a:r>
                      <a:r>
                        <a:rPr lang="en-GB" sz="1800" dirty="0" err="1">
                          <a:solidFill>
                            <a:schemeClr val="tx1"/>
                          </a:solidFill>
                          <a:effectLst/>
                        </a:rPr>
                        <a:t>minisatellites</a:t>
                      </a:r>
                      <a:r>
                        <a:rPr lang="en-GB" sz="1800" dirty="0">
                          <a:solidFill>
                            <a:schemeClr val="tx1"/>
                          </a:solidFill>
                          <a:effectLst/>
                        </a:rPr>
                        <a:t>/VNTR;</a:t>
                      </a:r>
                      <a:br>
                        <a:rPr lang="en-GB" sz="1800" dirty="0">
                          <a:solidFill>
                            <a:schemeClr val="tx1"/>
                          </a:solidFill>
                          <a:effectLst/>
                        </a:rPr>
                      </a:br>
                      <a:r>
                        <a:rPr lang="en-GB" sz="1800" dirty="0">
                          <a:solidFill>
                            <a:schemeClr val="tx1"/>
                          </a:solidFill>
                          <a:effectLst/>
                        </a:rPr>
                        <a:t>10 (areas with probe) identified using X-ray film/autoradiography;</a:t>
                      </a:r>
                    </a:p>
                    <a:p>
                      <a:pPr>
                        <a:lnSpc>
                          <a:spcPct val="107000"/>
                        </a:lnSpc>
                        <a:spcAft>
                          <a:spcPts val="0"/>
                        </a:spcAft>
                        <a:tabLst>
                          <a:tab pos="180340" algn="l"/>
                        </a:tabLst>
                      </a:pPr>
                      <a:r>
                        <a:rPr lang="en-GB" sz="1800" dirty="0">
                          <a:solidFill>
                            <a:schemeClr val="tx1"/>
                          </a:solidFill>
                          <a:effectLst/>
                        </a:rPr>
                        <a:t> </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549108729"/>
                  </a:ext>
                </a:extLst>
              </a:tr>
            </a:tbl>
          </a:graphicData>
        </a:graphic>
      </p:graphicFrame>
      <p:sp>
        <p:nvSpPr>
          <p:cNvPr id="5" name="Rectangle 1"/>
          <p:cNvSpPr>
            <a:spLocks noChangeArrowheads="1"/>
          </p:cNvSpPr>
          <p:nvPr/>
        </p:nvSpPr>
        <p:spPr bwMode="auto">
          <a:xfrm>
            <a:off x="-5481883" y="-54457"/>
            <a:ext cx="20538438" cy="572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469420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Uses of genetic fingerprinting</a:t>
            </a:r>
            <a:br>
              <a:rPr lang="en-GB" dirty="0"/>
            </a:br>
            <a:endParaRPr lang="en-GB" dirty="0"/>
          </a:p>
        </p:txBody>
      </p:sp>
      <p:sp>
        <p:nvSpPr>
          <p:cNvPr id="3" name="Content Placeholder 2"/>
          <p:cNvSpPr>
            <a:spLocks noGrp="1"/>
          </p:cNvSpPr>
          <p:nvPr>
            <p:ph idx="1"/>
          </p:nvPr>
        </p:nvSpPr>
        <p:spPr>
          <a:xfrm>
            <a:off x="0" y="1027906"/>
            <a:ext cx="12192000" cy="6074643"/>
          </a:xfrm>
        </p:spPr>
        <p:txBody>
          <a:bodyPr>
            <a:normAutofit fontScale="92500" lnSpcReduction="10000"/>
          </a:bodyPr>
          <a:lstStyle/>
          <a:p>
            <a:pPr marL="0" indent="0">
              <a:buNone/>
            </a:pPr>
            <a:r>
              <a:rPr lang="en-GB" b="1" dirty="0"/>
              <a:t>1. Forensic science: </a:t>
            </a:r>
          </a:p>
          <a:p>
            <a:r>
              <a:rPr lang="en-IE" dirty="0"/>
              <a:t>The pattern of the DNA profile is compared with those of the victim and the suspect.</a:t>
            </a:r>
            <a:endParaRPr lang="en-GB" b="1" i="1" dirty="0"/>
          </a:p>
          <a:p>
            <a:r>
              <a:rPr lang="en-IE" dirty="0"/>
              <a:t>If the profile matches the suspect it provides strong evidence that the suspect was present at the crime scene (NB: it does not prove they committed the crime).</a:t>
            </a:r>
            <a:endParaRPr lang="en-GB" b="1" i="1" dirty="0"/>
          </a:p>
          <a:p>
            <a:r>
              <a:rPr lang="en-IE" dirty="0"/>
              <a:t>If the profile doesn’t match the suspect then that suspect may be eliminated from the enquiry.</a:t>
            </a:r>
            <a:endParaRPr lang="en-GB" b="1" i="1" dirty="0"/>
          </a:p>
          <a:p>
            <a:pPr marL="0" indent="0">
              <a:buNone/>
            </a:pPr>
            <a:endParaRPr lang="en-IE" b="1" dirty="0"/>
          </a:p>
          <a:p>
            <a:pPr marL="0" indent="0">
              <a:buNone/>
            </a:pPr>
            <a:r>
              <a:rPr lang="en-IE" b="1" dirty="0"/>
              <a:t>2. Determine genetic relationships: </a:t>
            </a:r>
          </a:p>
          <a:p>
            <a:r>
              <a:rPr lang="en-IE" dirty="0"/>
              <a:t>DNA profiles can be used to determine whether a particular person is the parent of a child.</a:t>
            </a:r>
            <a:endParaRPr lang="en-GB" b="1" i="1" dirty="0"/>
          </a:p>
          <a:p>
            <a:r>
              <a:rPr lang="en-IE" dirty="0"/>
              <a:t>A child’s paternity (father) and maternity (mother) can be determined.</a:t>
            </a:r>
            <a:endParaRPr lang="en-GB" b="1" i="1" dirty="0"/>
          </a:p>
          <a:p>
            <a:r>
              <a:rPr lang="en-IE" dirty="0"/>
              <a:t>This information can be used in</a:t>
            </a:r>
            <a:endParaRPr lang="en-GB" b="1" i="1" dirty="0"/>
          </a:p>
          <a:p>
            <a:pPr lvl="1"/>
            <a:r>
              <a:rPr lang="en-IE" dirty="0"/>
              <a:t>Paternity suits</a:t>
            </a:r>
            <a:endParaRPr lang="en-GB" b="1" i="1" dirty="0"/>
          </a:p>
          <a:p>
            <a:pPr lvl="1"/>
            <a:r>
              <a:rPr lang="en-IE" dirty="0"/>
              <a:t>Inheritance cases</a:t>
            </a:r>
            <a:endParaRPr lang="en-GB" b="1" i="1" dirty="0"/>
          </a:p>
          <a:p>
            <a:pPr lvl="1"/>
            <a:r>
              <a:rPr lang="en-IE" dirty="0"/>
              <a:t>Immigration cases</a:t>
            </a:r>
            <a:endParaRPr lang="en-GB" b="1" i="1" dirty="0"/>
          </a:p>
          <a:p>
            <a:pPr marL="0" indent="0">
              <a:buNone/>
            </a:pPr>
            <a:endParaRPr lang="en-IE" sz="3600" b="1" dirty="0"/>
          </a:p>
          <a:p>
            <a:endParaRPr lang="en-GB" dirty="0"/>
          </a:p>
        </p:txBody>
      </p:sp>
    </p:spTree>
    <p:extLst>
      <p:ext uri="{BB962C8B-B14F-4D97-AF65-F5344CB8AC3E}">
        <p14:creationId xmlns:p14="http://schemas.microsoft.com/office/powerpoint/2010/main" val="1570959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55E4F9-C65C-4D60-BC7E-4D4337E195C5}"/>
              </a:ext>
            </a:extLst>
          </p:cNvPr>
          <p:cNvSpPr>
            <a:spLocks noGrp="1"/>
          </p:cNvSpPr>
          <p:nvPr>
            <p:ph idx="1"/>
          </p:nvPr>
        </p:nvSpPr>
        <p:spPr>
          <a:xfrm>
            <a:off x="285307" y="528453"/>
            <a:ext cx="10515600" cy="4351338"/>
          </a:xfrm>
        </p:spPr>
        <p:txBody>
          <a:bodyPr>
            <a:normAutofit fontScale="92500"/>
          </a:bodyPr>
          <a:lstStyle/>
          <a:p>
            <a:pPr marL="514350" indent="-514350">
              <a:buFont typeface="+mj-lt"/>
              <a:buAutoNum type="arabicPeriod" startAt="3"/>
            </a:pPr>
            <a:r>
              <a:rPr lang="en-GB" b="1" u="sng" dirty="0"/>
              <a:t>Medical diagnosis:</a:t>
            </a:r>
          </a:p>
          <a:p>
            <a:r>
              <a:rPr lang="en-GB" dirty="0"/>
              <a:t>Can be used to diagnose genetic disorders and cancer</a:t>
            </a:r>
          </a:p>
          <a:p>
            <a:r>
              <a:rPr lang="en-GB" dirty="0"/>
              <a:t>Particularity those caused by an unknown mutation of several mutations.</a:t>
            </a:r>
          </a:p>
          <a:p>
            <a:r>
              <a:rPr lang="en-GB" dirty="0"/>
              <a:t>Allows for more specific drug treatment.  </a:t>
            </a:r>
          </a:p>
          <a:p>
            <a:endParaRPr lang="en-GB" dirty="0"/>
          </a:p>
          <a:p>
            <a:pPr marL="514350" indent="-514350">
              <a:buFont typeface="+mj-lt"/>
              <a:buAutoNum type="arabicPeriod" startAt="4"/>
            </a:pPr>
            <a:r>
              <a:rPr lang="en-GB" b="1" u="sng" dirty="0"/>
              <a:t>Determine genetic variability in a population:</a:t>
            </a:r>
          </a:p>
          <a:p>
            <a:pPr marL="514350" indent="-514350">
              <a:buFont typeface="+mj-lt"/>
              <a:buAutoNum type="arabicPeriod" startAt="4"/>
            </a:pPr>
            <a:endParaRPr lang="en-GB" b="1" u="sng" dirty="0"/>
          </a:p>
          <a:p>
            <a:pPr marL="514350" indent="-514350">
              <a:buFont typeface="+mj-lt"/>
              <a:buAutoNum type="arabicPeriod" startAt="4"/>
            </a:pPr>
            <a:r>
              <a:rPr lang="en-GB" b="1" u="sng" dirty="0"/>
              <a:t>Animal and plant breeding: </a:t>
            </a:r>
          </a:p>
          <a:p>
            <a:r>
              <a:rPr lang="en-GB" dirty="0"/>
              <a:t>Prevent inbreeding </a:t>
            </a:r>
          </a:p>
        </p:txBody>
      </p:sp>
    </p:spTree>
    <p:extLst>
      <p:ext uri="{BB962C8B-B14F-4D97-AF65-F5344CB8AC3E}">
        <p14:creationId xmlns:p14="http://schemas.microsoft.com/office/powerpoint/2010/main" val="2066865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05829" y="3208376"/>
            <a:ext cx="10515600" cy="4351338"/>
          </a:xfrm>
        </p:spPr>
        <p:txBody>
          <a:bodyPr/>
          <a:lstStyle/>
          <a:p>
            <a:endParaRPr lang="en-GB" dirty="0"/>
          </a:p>
        </p:txBody>
      </p:sp>
      <p:sp>
        <p:nvSpPr>
          <p:cNvPr id="4" name="Rectangle 27"/>
          <p:cNvSpPr>
            <a:spLocks noChangeArrowheads="1"/>
          </p:cNvSpPr>
          <p:nvPr/>
        </p:nvSpPr>
        <p:spPr bwMode="auto">
          <a:xfrm>
            <a:off x="267629" y="138275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71396" tIns="152352" rIns="91440" bIns="3808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IE" altLang="en-US" sz="1000" b="1" i="0" u="none" strike="noStrike" cap="none" normalizeH="0" baseline="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Example: A Paternity Test</a:t>
            </a:r>
            <a:endParaRPr kumimoji="0" lang="en-US" altLang="en-US" sz="1200" b="0" i="0" u="none" strike="noStrike" cap="none" normalizeH="0" baseline="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IE" altLang="en-US" sz="1000" b="0" i="0" u="none" strike="noStrike" cap="none" normalizeH="0" baseline="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By comparing the DNA profile of a mother and her child it is possible to identify DNA fragments in the child which are absent from the mother and must therefore have been inherited from the biological father.</a:t>
            </a:r>
            <a:endParaRPr kumimoji="0" lang="en-GB" altLang="en-US" sz="14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grpSp>
        <p:nvGrpSpPr>
          <p:cNvPr id="5" name="Canvas 39"/>
          <p:cNvGrpSpPr/>
          <p:nvPr/>
        </p:nvGrpSpPr>
        <p:grpSpPr>
          <a:xfrm>
            <a:off x="267629" y="1382751"/>
            <a:ext cx="4191000" cy="3400425"/>
            <a:chOff x="0" y="0"/>
            <a:chExt cx="4191000" cy="3400425"/>
          </a:xfrm>
        </p:grpSpPr>
        <p:sp>
          <p:nvSpPr>
            <p:cNvPr id="6" name="Rectangle 5"/>
            <p:cNvSpPr/>
            <p:nvPr/>
          </p:nvSpPr>
          <p:spPr>
            <a:xfrm>
              <a:off x="0" y="0"/>
              <a:ext cx="4191000" cy="3400425"/>
            </a:xfrm>
            <a:prstGeom prst="rect">
              <a:avLst/>
            </a:prstGeom>
            <a:noFill/>
            <a:ln>
              <a:noFill/>
            </a:ln>
          </p:spPr>
        </p:sp>
        <p:sp>
          <p:nvSpPr>
            <p:cNvPr id="7" name="Rectangle 6"/>
            <p:cNvSpPr>
              <a:spLocks noChangeArrowheads="1"/>
            </p:cNvSpPr>
            <p:nvPr/>
          </p:nvSpPr>
          <p:spPr bwMode="auto">
            <a:xfrm>
              <a:off x="0" y="1"/>
              <a:ext cx="4133849" cy="3324224"/>
            </a:xfrm>
            <a:prstGeom prst="rect">
              <a:avLst/>
            </a:prstGeom>
            <a:solidFill>
              <a:srgbClr val="CCCC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660000"/>
                    </a:outerShdw>
                  </a:effectLst>
                </a14:hiddenEffects>
              </a:ext>
            </a:extLst>
          </p:spPr>
          <p:txBody>
            <a:bodyPr rot="0" vert="horz" wrap="square" lIns="91440" tIns="45720" rIns="91440" bIns="45720" anchor="ctr" anchorCtr="0" upright="1">
              <a:noAutofit/>
            </a:bodyPr>
            <a:lstStyle/>
            <a:p>
              <a:endParaRPr lang="en-GB"/>
            </a:p>
          </p:txBody>
        </p:sp>
        <p:sp>
          <p:nvSpPr>
            <p:cNvPr id="8" name="Text Box 23"/>
            <p:cNvSpPr txBox="1">
              <a:spLocks noChangeArrowheads="1"/>
            </p:cNvSpPr>
            <p:nvPr/>
          </p:nvSpPr>
          <p:spPr bwMode="auto">
            <a:xfrm>
              <a:off x="196364" y="169416"/>
              <a:ext cx="1179667" cy="319680"/>
            </a:xfrm>
            <a:prstGeom prst="rect">
              <a:avLst/>
            </a:prstGeom>
            <a:noFill/>
            <a:ln>
              <a:noFill/>
            </a:ln>
            <a:effectLst/>
            <a:extLst>
              <a:ext uri="{909E8E84-426E-40DD-AFC4-6F175D3DCCD1}">
                <a14:hiddenFill xmlns:a14="http://schemas.microsoft.com/office/drawing/2010/main">
                  <a:solidFill>
                    <a:srgbClr val="CC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9553" tIns="39776" rIns="79553" bIns="39776" anchor="t" anchorCtr="0" upright="1">
              <a:noAutofit/>
            </a:bodyPr>
            <a:lstStyle/>
            <a:p>
              <a:pPr>
                <a:lnSpc>
                  <a:spcPct val="107000"/>
                </a:lnSpc>
                <a:spcAft>
                  <a:spcPts val="800"/>
                </a:spcAft>
              </a:pPr>
              <a:r>
                <a:rPr lang="en-IE" sz="1550">
                  <a:solidFill>
                    <a:srgbClr val="000000"/>
                  </a:solidFill>
                  <a:effectLst/>
                  <a:latin typeface="Verdana" panose="020B0604030504040204" pitchFamily="34" charset="0"/>
                  <a:ea typeface="Calibri" panose="020F0502020204030204" pitchFamily="34" charset="0"/>
                  <a:cs typeface="Verdana" panose="020B0604030504040204" pitchFamily="34" charset="0"/>
                </a:rPr>
                <a:t>Mother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24"/>
            <p:cNvSpPr txBox="1">
              <a:spLocks noChangeArrowheads="1"/>
            </p:cNvSpPr>
            <p:nvPr/>
          </p:nvSpPr>
          <p:spPr bwMode="auto">
            <a:xfrm>
              <a:off x="1523489" y="169416"/>
              <a:ext cx="1228572" cy="319680"/>
            </a:xfrm>
            <a:prstGeom prst="rect">
              <a:avLst/>
            </a:prstGeom>
            <a:noFill/>
            <a:ln>
              <a:noFill/>
            </a:ln>
            <a:effectLst/>
            <a:extLst>
              <a:ext uri="{909E8E84-426E-40DD-AFC4-6F175D3DCCD1}">
                <a14:hiddenFill xmlns:a14="http://schemas.microsoft.com/office/drawing/2010/main">
                  <a:solidFill>
                    <a:srgbClr val="CC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9553" tIns="39776" rIns="79553" bIns="39776" anchor="t" anchorCtr="0" upright="1">
              <a:noAutofit/>
            </a:bodyPr>
            <a:lstStyle/>
            <a:p>
              <a:pPr>
                <a:lnSpc>
                  <a:spcPct val="107000"/>
                </a:lnSpc>
                <a:spcAft>
                  <a:spcPts val="800"/>
                </a:spcAft>
              </a:pPr>
              <a:r>
                <a:rPr lang="en-IE" sz="1550">
                  <a:solidFill>
                    <a:srgbClr val="000000"/>
                  </a:solidFill>
                  <a:effectLst/>
                  <a:latin typeface="Verdana" panose="020B0604030504040204" pitchFamily="34" charset="0"/>
                  <a:ea typeface="Calibri" panose="020F0502020204030204" pitchFamily="34" charset="0"/>
                  <a:cs typeface="Verdana" panose="020B0604030504040204" pitchFamily="34" charset="0"/>
                </a:rPr>
                <a:t>Child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5"/>
            <p:cNvSpPr txBox="1">
              <a:spLocks noChangeArrowheads="1"/>
            </p:cNvSpPr>
            <p:nvPr/>
          </p:nvSpPr>
          <p:spPr bwMode="auto">
            <a:xfrm>
              <a:off x="3046237" y="169416"/>
              <a:ext cx="1031467" cy="319680"/>
            </a:xfrm>
            <a:prstGeom prst="rect">
              <a:avLst/>
            </a:prstGeom>
            <a:noFill/>
            <a:ln>
              <a:noFill/>
            </a:ln>
            <a:effectLst/>
            <a:extLst>
              <a:ext uri="{909E8E84-426E-40DD-AFC4-6F175D3DCCD1}">
                <a14:hiddenFill xmlns:a14="http://schemas.microsoft.com/office/drawing/2010/main">
                  <a:solidFill>
                    <a:srgbClr val="CC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14:hiddenEffects>
              </a:ext>
            </a:extLst>
          </p:spPr>
          <p:txBody>
            <a:bodyPr rot="0" vert="horz" wrap="square" lIns="79553" tIns="39776" rIns="79553" bIns="39776" anchor="t" anchorCtr="0" upright="1">
              <a:noAutofit/>
            </a:bodyPr>
            <a:lstStyle/>
            <a:p>
              <a:pPr>
                <a:lnSpc>
                  <a:spcPct val="107000"/>
                </a:lnSpc>
                <a:spcAft>
                  <a:spcPts val="800"/>
                </a:spcAft>
              </a:pPr>
              <a:r>
                <a:rPr lang="en-IE" sz="1550">
                  <a:solidFill>
                    <a:srgbClr val="000000"/>
                  </a:solidFill>
                  <a:effectLst/>
                  <a:latin typeface="Verdana" panose="020B0604030504040204" pitchFamily="34" charset="0"/>
                  <a:ea typeface="Calibri" panose="020F0502020204030204" pitchFamily="34" charset="0"/>
                  <a:cs typeface="Verdana" panose="020B0604030504040204" pitchFamily="34" charset="0"/>
                </a:rPr>
                <a:t>Man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Line 26"/>
            <p:cNvCxnSpPr>
              <a:cxnSpLocks noChangeShapeType="1"/>
            </p:cNvCxnSpPr>
            <p:nvPr/>
          </p:nvCxnSpPr>
          <p:spPr bwMode="auto">
            <a:xfrm>
              <a:off x="294176" y="791834"/>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12" name="Line 27"/>
            <p:cNvCxnSpPr>
              <a:cxnSpLocks noChangeShapeType="1"/>
            </p:cNvCxnSpPr>
            <p:nvPr/>
          </p:nvCxnSpPr>
          <p:spPr bwMode="auto">
            <a:xfrm>
              <a:off x="294176" y="961249"/>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13" name="Line 28"/>
            <p:cNvCxnSpPr>
              <a:cxnSpLocks noChangeShapeType="1"/>
            </p:cNvCxnSpPr>
            <p:nvPr/>
          </p:nvCxnSpPr>
          <p:spPr bwMode="auto">
            <a:xfrm>
              <a:off x="1473101" y="791834"/>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14" name="Line 29"/>
            <p:cNvCxnSpPr>
              <a:cxnSpLocks noChangeShapeType="1"/>
            </p:cNvCxnSpPr>
            <p:nvPr/>
          </p:nvCxnSpPr>
          <p:spPr bwMode="auto">
            <a:xfrm>
              <a:off x="1473101" y="961249"/>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15" name="Line 30"/>
            <p:cNvCxnSpPr>
              <a:cxnSpLocks noChangeShapeType="1"/>
            </p:cNvCxnSpPr>
            <p:nvPr/>
          </p:nvCxnSpPr>
          <p:spPr bwMode="auto">
            <a:xfrm>
              <a:off x="2947684" y="735853"/>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16" name="Line 31"/>
            <p:cNvCxnSpPr>
              <a:cxnSpLocks noChangeShapeType="1"/>
            </p:cNvCxnSpPr>
            <p:nvPr/>
          </p:nvCxnSpPr>
          <p:spPr bwMode="auto">
            <a:xfrm>
              <a:off x="1473101" y="1583667"/>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17" name="Line 32"/>
            <p:cNvCxnSpPr>
              <a:cxnSpLocks noChangeShapeType="1"/>
            </p:cNvCxnSpPr>
            <p:nvPr/>
          </p:nvCxnSpPr>
          <p:spPr bwMode="auto">
            <a:xfrm>
              <a:off x="2947684" y="1583667"/>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18" name="Line 33"/>
            <p:cNvCxnSpPr>
              <a:cxnSpLocks noChangeShapeType="1"/>
            </p:cNvCxnSpPr>
            <p:nvPr/>
          </p:nvCxnSpPr>
          <p:spPr bwMode="auto">
            <a:xfrm>
              <a:off x="294176" y="1980689"/>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19" name="Line 34"/>
            <p:cNvCxnSpPr>
              <a:cxnSpLocks noChangeShapeType="1"/>
            </p:cNvCxnSpPr>
            <p:nvPr/>
          </p:nvCxnSpPr>
          <p:spPr bwMode="auto">
            <a:xfrm>
              <a:off x="1523489" y="2150104"/>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0" name="Line 35"/>
            <p:cNvCxnSpPr>
              <a:cxnSpLocks noChangeShapeType="1"/>
            </p:cNvCxnSpPr>
            <p:nvPr/>
          </p:nvCxnSpPr>
          <p:spPr bwMode="auto">
            <a:xfrm>
              <a:off x="2947684" y="2150104"/>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1" name="Line 36"/>
            <p:cNvCxnSpPr>
              <a:cxnSpLocks noChangeShapeType="1"/>
            </p:cNvCxnSpPr>
            <p:nvPr/>
          </p:nvCxnSpPr>
          <p:spPr bwMode="auto">
            <a:xfrm>
              <a:off x="1523489" y="2489672"/>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2" name="Line 37"/>
            <p:cNvCxnSpPr>
              <a:cxnSpLocks noChangeShapeType="1"/>
            </p:cNvCxnSpPr>
            <p:nvPr/>
          </p:nvCxnSpPr>
          <p:spPr bwMode="auto">
            <a:xfrm>
              <a:off x="244529" y="2489672"/>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3" name="Line 38"/>
            <p:cNvCxnSpPr>
              <a:cxnSpLocks noChangeShapeType="1"/>
            </p:cNvCxnSpPr>
            <p:nvPr/>
          </p:nvCxnSpPr>
          <p:spPr bwMode="auto">
            <a:xfrm>
              <a:off x="2947684" y="2716541"/>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4" name="Line 39"/>
            <p:cNvCxnSpPr>
              <a:cxnSpLocks noChangeShapeType="1"/>
            </p:cNvCxnSpPr>
            <p:nvPr/>
          </p:nvCxnSpPr>
          <p:spPr bwMode="auto">
            <a:xfrm>
              <a:off x="244529" y="2885957"/>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5" name="Line 40"/>
            <p:cNvCxnSpPr>
              <a:cxnSpLocks noChangeShapeType="1"/>
            </p:cNvCxnSpPr>
            <p:nvPr/>
          </p:nvCxnSpPr>
          <p:spPr bwMode="auto">
            <a:xfrm>
              <a:off x="244529" y="2941938"/>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6" name="Line 41"/>
            <p:cNvCxnSpPr>
              <a:cxnSpLocks noChangeShapeType="1"/>
            </p:cNvCxnSpPr>
            <p:nvPr/>
          </p:nvCxnSpPr>
          <p:spPr bwMode="auto">
            <a:xfrm>
              <a:off x="1523489" y="3168807"/>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7" name="Line 42"/>
            <p:cNvCxnSpPr>
              <a:cxnSpLocks noChangeShapeType="1"/>
            </p:cNvCxnSpPr>
            <p:nvPr/>
          </p:nvCxnSpPr>
          <p:spPr bwMode="auto">
            <a:xfrm>
              <a:off x="2947684" y="3225525"/>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8" name="Line 43"/>
            <p:cNvCxnSpPr>
              <a:cxnSpLocks noChangeShapeType="1"/>
            </p:cNvCxnSpPr>
            <p:nvPr/>
          </p:nvCxnSpPr>
          <p:spPr bwMode="auto">
            <a:xfrm>
              <a:off x="2947684" y="1302290"/>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29" name="Line 44"/>
            <p:cNvCxnSpPr>
              <a:cxnSpLocks noChangeShapeType="1"/>
            </p:cNvCxnSpPr>
            <p:nvPr/>
          </p:nvCxnSpPr>
          <p:spPr bwMode="auto">
            <a:xfrm>
              <a:off x="2947684" y="1358271"/>
              <a:ext cx="589092"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cxnSp>
          <p:nvCxnSpPr>
            <p:cNvPr id="30" name="Line 45"/>
            <p:cNvCxnSpPr>
              <a:cxnSpLocks noChangeShapeType="1"/>
            </p:cNvCxnSpPr>
            <p:nvPr/>
          </p:nvCxnSpPr>
          <p:spPr bwMode="auto">
            <a:xfrm>
              <a:off x="294176" y="1358271"/>
              <a:ext cx="589833"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60000"/>
                    </a:outerShdw>
                  </a:effectLst>
                </a14:hiddenEffects>
              </a:ext>
            </a:extLst>
          </p:spPr>
        </p:cxnSp>
      </p:grpSp>
      <p:sp>
        <p:nvSpPr>
          <p:cNvPr id="31" name="Rectangle 31"/>
          <p:cNvSpPr>
            <a:spLocks noChangeArrowheads="1"/>
          </p:cNvSpPr>
          <p:nvPr/>
        </p:nvSpPr>
        <p:spPr bwMode="auto">
          <a:xfrm>
            <a:off x="267629" y="524037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71396" tIns="152352"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Genetic variability within a population</a:t>
            </a:r>
            <a:endParaRPr kumimoji="0" lang="en-US"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A population whose members have very similar genetic fingerprints has little genetic diversity. A population whose members have a greater variety of genetic fingerprints has greater genetic diversity.</a:t>
            </a:r>
            <a:endParaRPr kumimoji="0" lang="en-GB" altLang="en-US" sz="14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14684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a:extLst>
              <a:ext uri="{FF2B5EF4-FFF2-40B4-BE49-F238E27FC236}">
                <a16:creationId xmlns:a16="http://schemas.microsoft.com/office/drawing/2014/main" id="{15AA19B1-2DAE-4296-B041-3104EC7E3B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31951" y="188913"/>
            <a:ext cx="602932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a:extLst>
              <a:ext uri="{FF2B5EF4-FFF2-40B4-BE49-F238E27FC236}">
                <a16:creationId xmlns:a16="http://schemas.microsoft.com/office/drawing/2014/main" id="{FE8862D7-12A8-46E0-9D24-AB08AF91E5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03389" y="188914"/>
            <a:ext cx="4752975" cy="630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901</Words>
  <Application>Microsoft Office PowerPoint</Application>
  <PresentationFormat>Widescreen</PresentationFormat>
  <Paragraphs>72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Comic Sans MS</vt:lpstr>
      <vt:lpstr>Times New Roman</vt:lpstr>
      <vt:lpstr>Verdana</vt:lpstr>
      <vt:lpstr>Office Theme</vt:lpstr>
      <vt:lpstr>Genetic fingerprinting and VNTR’s  </vt:lpstr>
      <vt:lpstr>PowerPoint Presentation</vt:lpstr>
      <vt:lpstr>PowerPoint Presentation</vt:lpstr>
      <vt:lpstr>PowerPoint Presentation</vt:lpstr>
      <vt:lpstr>PowerPoint Presentation</vt:lpstr>
      <vt:lpstr>Producing genetic fingerprints: </vt:lpstr>
      <vt:lpstr>Exam question:  Describe how the technique of genetic fingerprinting is carried out(6)   Comparison of 2 MS – Note the similarities and key terms </vt:lpstr>
      <vt:lpstr>Uses of genetic fingerprinting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 fingerprinting and VNTR’s</dc:title>
  <dc:creator>Lindsey Delve</dc:creator>
  <cp:lastModifiedBy>Gemma Archibald</cp:lastModifiedBy>
  <cp:revision>22</cp:revision>
  <dcterms:created xsi:type="dcterms:W3CDTF">2019-03-04T09:56:22Z</dcterms:created>
  <dcterms:modified xsi:type="dcterms:W3CDTF">2020-01-27T22:52:23Z</dcterms:modified>
</cp:coreProperties>
</file>