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59" r:id="rId4"/>
    <p:sldId id="260" r:id="rId5"/>
    <p:sldId id="261" r:id="rId6"/>
    <p:sldId id="287" r:id="rId7"/>
    <p:sldId id="288" r:id="rId8"/>
    <p:sldId id="294" r:id="rId9"/>
    <p:sldId id="289" r:id="rId10"/>
    <p:sldId id="276" r:id="rId11"/>
    <p:sldId id="277" r:id="rId12"/>
    <p:sldId id="290" r:id="rId13"/>
    <p:sldId id="263" r:id="rId14"/>
    <p:sldId id="272" r:id="rId15"/>
    <p:sldId id="273" r:id="rId16"/>
    <p:sldId id="291" r:id="rId17"/>
    <p:sldId id="274" r:id="rId18"/>
    <p:sldId id="275" r:id="rId19"/>
    <p:sldId id="292" r:id="rId20"/>
    <p:sldId id="264" r:id="rId21"/>
    <p:sldId id="265" r:id="rId22"/>
    <p:sldId id="278" r:id="rId23"/>
    <p:sldId id="279" r:id="rId24"/>
    <p:sldId id="280" r:id="rId25"/>
    <p:sldId id="266" r:id="rId26"/>
    <p:sldId id="293" r:id="rId27"/>
    <p:sldId id="268" r:id="rId28"/>
    <p:sldId id="269" r:id="rId29"/>
    <p:sldId id="270"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45" d="100"/>
          <a:sy n="45" d="100"/>
        </p:scale>
        <p:origin x="7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BB92EC3-CEDA-4DC5-A835-231A5BBA126F}"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233935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B92EC3-CEDA-4DC5-A835-231A5BBA126F}"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601488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B92EC3-CEDA-4DC5-A835-231A5BBA126F}"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3097360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BB92EC3-CEDA-4DC5-A835-231A5BBA126F}"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736186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BB92EC3-CEDA-4DC5-A835-231A5BBA126F}" type="datetimeFigureOut">
              <a:rPr lang="en-GB" smtClean="0"/>
              <a:t>27/01/2020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348223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BB92EC3-CEDA-4DC5-A835-231A5BBA126F}" type="datetimeFigureOut">
              <a:rPr lang="en-GB" smtClean="0"/>
              <a:t>27/01/2020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229094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B92EC3-CEDA-4DC5-A835-231A5BBA126F}" type="datetimeFigureOut">
              <a:rPr lang="en-GB" smtClean="0"/>
              <a:t>27/01/2020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3326320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B92EC3-CEDA-4DC5-A835-231A5BBA126F}"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204425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B92EC3-CEDA-4DC5-A835-231A5BBA126F}" type="datetimeFigureOut">
              <a:rPr lang="en-GB" smtClean="0"/>
              <a:t>27/01/2020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684644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B92EC3-CEDA-4DC5-A835-231A5BBA126F}"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427255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BB92EC3-CEDA-4DC5-A835-231A5BBA126F}" type="datetimeFigureOut">
              <a:rPr lang="en-GB" smtClean="0"/>
              <a:t>27/01/2020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D7815-6D7F-407A-B510-BEF6E4895244}" type="slidenum">
              <a:rPr lang="en-GB" smtClean="0"/>
              <a:t>‹#›</a:t>
            </a:fld>
            <a:endParaRPr lang="en-GB"/>
          </a:p>
        </p:txBody>
      </p:sp>
    </p:spTree>
    <p:extLst>
      <p:ext uri="{BB962C8B-B14F-4D97-AF65-F5344CB8AC3E}">
        <p14:creationId xmlns:p14="http://schemas.microsoft.com/office/powerpoint/2010/main" val="2695554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92EC3-CEDA-4DC5-A835-231A5BBA126F}" type="datetimeFigureOut">
              <a:rPr lang="en-GB" smtClean="0"/>
              <a:t>27/01/2020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D7815-6D7F-407A-B510-BEF6E4895244}" type="slidenum">
              <a:rPr lang="en-GB" smtClean="0"/>
              <a:t>‹#›</a:t>
            </a:fld>
            <a:endParaRPr lang="en-GB"/>
          </a:p>
        </p:txBody>
      </p:sp>
    </p:spTree>
    <p:extLst>
      <p:ext uri="{BB962C8B-B14F-4D97-AF65-F5344CB8AC3E}">
        <p14:creationId xmlns:p14="http://schemas.microsoft.com/office/powerpoint/2010/main" val="2101137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uk/url?sa=i&amp;rct=j&amp;q=&amp;esrc=s&amp;source=images&amp;cd=&amp;cad=rja&amp;uact=8&amp;ved=0ahUKEwi7ltqq1-TZAhVJuhQKHWlNBiUQjRwIBg&amp;url=http://www.scienceclarified.com/Ga-He/Genetic-Engineering.html&amp;psig=AOvVaw1nWtSgE8iiFiP19QUMhPHP&amp;ust=1520871845766604"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google.co.uk/url?sa=i&amp;rct=j&amp;q=&amp;esrc=s&amp;source=images&amp;cd=&amp;ved=0ahUKEwjB_L3X1-TZAhVDxxQKHY4GAPEQjRwIBg&amp;url=http://www.perkinelmer.com/genetics/clinicians/genetic-testing.html&amp;psig=AOvVaw01bqmfEEy9slR7zeU_krXV&amp;ust=1520871950577307"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ogle.co.uk/url?sa=i&amp;rct=j&amp;q=&amp;esrc=s&amp;source=images&amp;cd=&amp;ved=2ahUKEwjc8Yj986raAhVTsBQKHURXAYUQjRx6BAgAEAU&amp;url=https://classificationsystemsccc.weebly.com/dna-dna-hybridisation.html&amp;psig=AOvVaw1sbwvkf0vDoBr0hF-BTKV_&amp;ust=1523284722849496" TargetMode="Externa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xoxUWGl8WF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learn.genetics.utah.edu/content/genetherapy/"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668" y="311972"/>
            <a:ext cx="11618259" cy="1569660"/>
          </a:xfrm>
          <a:prstGeom prst="rect">
            <a:avLst/>
          </a:prstGeom>
          <a:noFill/>
        </p:spPr>
        <p:txBody>
          <a:bodyPr wrap="square" rtlCol="0">
            <a:spAutoFit/>
          </a:bodyPr>
          <a:lstStyle/>
          <a:p>
            <a:pPr algn="ctr"/>
            <a:r>
              <a:rPr lang="en-GB" sz="4800" b="1" u="sng" dirty="0"/>
              <a:t>DNA probes, hybridisation and genetic screening </a:t>
            </a:r>
          </a:p>
        </p:txBody>
      </p:sp>
      <p:pic>
        <p:nvPicPr>
          <p:cNvPr id="5" name="irc_mi" descr="Image result for applications of gene technologie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612790" y="1954246"/>
            <a:ext cx="2257425" cy="1504950"/>
          </a:xfrm>
          <a:prstGeom prst="rect">
            <a:avLst/>
          </a:prstGeom>
          <a:noFill/>
          <a:ln>
            <a:noFill/>
          </a:ln>
        </p:spPr>
      </p:pic>
      <p:pic>
        <p:nvPicPr>
          <p:cNvPr id="6" name="irc_mi" descr="Image result for genetic testing images">
            <a:hlinkClick r:id="rId4"/>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5617" y="4101221"/>
            <a:ext cx="2731770" cy="1538605"/>
          </a:xfrm>
          <a:prstGeom prst="rect">
            <a:avLst/>
          </a:prstGeom>
          <a:noFill/>
          <a:ln>
            <a:noFill/>
          </a:ln>
        </p:spPr>
      </p:pic>
    </p:spTree>
    <p:extLst>
      <p:ext uri="{BB962C8B-B14F-4D97-AF65-F5344CB8AC3E}">
        <p14:creationId xmlns:p14="http://schemas.microsoft.com/office/powerpoint/2010/main" val="765724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760C-F777-4D04-9DDB-69CD5026B4C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7D3DE6A-D146-4A56-ABA0-3F5CC9E773ED}"/>
              </a:ext>
            </a:extLst>
          </p:cNvPr>
          <p:cNvSpPr>
            <a:spLocks noGrp="1"/>
          </p:cNvSpPr>
          <p:nvPr>
            <p:ph idx="1"/>
          </p:nvPr>
        </p:nvSpPr>
        <p:spPr/>
        <p:txBody>
          <a:bodyPr/>
          <a:lstStyle/>
          <a:p>
            <a:pPr marL="0" indent="0">
              <a:buNone/>
            </a:pPr>
            <a:r>
              <a:rPr lang="en-GB" b="1" u="sng" dirty="0"/>
              <a:t>Learning outcomes: </a:t>
            </a:r>
            <a:endParaRPr lang="en-GB" dirty="0"/>
          </a:p>
          <a:p>
            <a:pPr lvl="0"/>
            <a:r>
              <a:rPr lang="en-GB" b="1" dirty="0"/>
              <a:t>Explain how DNA probes and hybridisation are used to locate specific alleles.</a:t>
            </a:r>
            <a:endParaRPr lang="en-GB" dirty="0"/>
          </a:p>
          <a:p>
            <a:pPr lvl="0"/>
            <a:r>
              <a:rPr lang="en-GB" b="1" dirty="0"/>
              <a:t>Explain the benefits of screening for genetic diseases.</a:t>
            </a:r>
            <a:endParaRPr lang="en-GB" dirty="0"/>
          </a:p>
          <a:p>
            <a:pPr lvl="0"/>
            <a:r>
              <a:rPr lang="en-GB" b="1" dirty="0"/>
              <a:t>Explain some of the issues raised by screening, and the role of genetic counsellors.</a:t>
            </a:r>
            <a:endParaRPr lang="en-GB" dirty="0"/>
          </a:p>
          <a:p>
            <a:pPr lvl="0"/>
            <a:r>
              <a:rPr lang="en-GB" b="1" dirty="0"/>
              <a:t>Evaluate information relating to screening individuals for genetically determined conditions and drug responses.</a:t>
            </a:r>
            <a:endParaRPr lang="en-GB" dirty="0"/>
          </a:p>
          <a:p>
            <a:endParaRPr lang="en-GB" dirty="0"/>
          </a:p>
        </p:txBody>
      </p:sp>
    </p:spTree>
    <p:extLst>
      <p:ext uri="{BB962C8B-B14F-4D97-AF65-F5344CB8AC3E}">
        <p14:creationId xmlns:p14="http://schemas.microsoft.com/office/powerpoint/2010/main" val="36193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3"/>
          <p:cNvSpPr>
            <a:spLocks noChangeArrowheads="1"/>
          </p:cNvSpPr>
          <p:nvPr/>
        </p:nvSpPr>
        <p:spPr bwMode="auto">
          <a:xfrm>
            <a:off x="0" y="1465480"/>
            <a:ext cx="970339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Definitions: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DNA hybridisation</a:t>
            </a:r>
            <a:r>
              <a:rPr kumimoji="0" lang="en-GB" altLang="en-US" sz="2800" b="0" i="0"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Annealing/joining 2 strands of DNA/RNA from 2 different sources (</a:t>
            </a:r>
            <a:r>
              <a:rPr kumimoji="0" lang="en-GB" altLang="en-US" sz="28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eg</a:t>
            </a:r>
            <a:r>
              <a:rPr kumimoji="0" lang="en-GB"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different species or 2 different organism). Technique is used to identify complementary genes/alleles or how similar species are. </a:t>
            </a:r>
            <a:endParaRPr kumimoji="0" lang="en-GB" altLang="en-US"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 Box 2"/>
          <p:cNvSpPr txBox="1">
            <a:spLocks noChangeArrowheads="1"/>
          </p:cNvSpPr>
          <p:nvPr/>
        </p:nvSpPr>
        <p:spPr bwMode="auto">
          <a:xfrm>
            <a:off x="0" y="0"/>
            <a:ext cx="9120554" cy="8191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ts val="1300"/>
              </a:lnSpc>
            </a:pPr>
            <a:r>
              <a:rPr lang="en-GB" sz="2000" b="1" i="1" dirty="0"/>
              <a:t>Learning outcomes: </a:t>
            </a:r>
          </a:p>
          <a:p>
            <a:pPr>
              <a:lnSpc>
                <a:spcPts val="1300"/>
              </a:lnSpc>
            </a:pPr>
            <a:endParaRPr lang="en-GB" sz="2000" b="1" i="1" dirty="0"/>
          </a:p>
          <a:p>
            <a:pPr>
              <a:lnSpc>
                <a:spcPts val="1300"/>
              </a:lnSpc>
            </a:pPr>
            <a:r>
              <a:rPr lang="en-GB" sz="2000" b="1" i="1" dirty="0"/>
              <a:t>Explain how DNA probes and hybridisation are used to locate specific alleles.</a:t>
            </a:r>
            <a:endParaRPr lang="en-GB" sz="2000" dirty="0"/>
          </a:p>
          <a:p>
            <a:pPr>
              <a:lnSpc>
                <a:spcPts val="1300"/>
              </a:lnSpc>
              <a:spcAft>
                <a:spcPts val="0"/>
              </a:spcAft>
            </a:pP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6" name="irc_mi" descr="Image result for dna hybridization">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885436" y="0"/>
            <a:ext cx="1947975" cy="3679115"/>
          </a:xfrm>
          <a:prstGeom prst="rect">
            <a:avLst/>
          </a:prstGeom>
          <a:noFill/>
          <a:ln>
            <a:noFill/>
          </a:ln>
        </p:spPr>
      </p:pic>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6169299" y="3622855"/>
            <a:ext cx="2247846" cy="1103117"/>
          </a:xfrm>
          <a:prstGeom prst="rect">
            <a:avLst/>
          </a:prstGeom>
          <a:noFill/>
          <a:ln>
            <a:noFill/>
          </a:ln>
        </p:spPr>
      </p:pic>
      <p:pic>
        <p:nvPicPr>
          <p:cNvPr id="11" name="Picture 10">
            <a:extLst>
              <a:ext uri="{FF2B5EF4-FFF2-40B4-BE49-F238E27FC236}">
                <a16:creationId xmlns:a16="http://schemas.microsoft.com/office/drawing/2014/main" id="{9A8DBD93-DA85-4F10-A2BB-0400215E115E}"/>
              </a:ext>
            </a:extLst>
          </p:cNvPr>
          <p:cNvPicPr>
            <a:picLocks noChangeAspect="1"/>
          </p:cNvPicPr>
          <p:nvPr/>
        </p:nvPicPr>
        <p:blipFill>
          <a:blip r:embed="rId5"/>
          <a:stretch>
            <a:fillRect/>
          </a:stretch>
        </p:blipFill>
        <p:spPr>
          <a:xfrm>
            <a:off x="0" y="4523622"/>
            <a:ext cx="16123118" cy="2195952"/>
          </a:xfrm>
          <a:prstGeom prst="rect">
            <a:avLst/>
          </a:prstGeom>
        </p:spPr>
      </p:pic>
    </p:spTree>
    <p:extLst>
      <p:ext uri="{BB962C8B-B14F-4D97-AF65-F5344CB8AC3E}">
        <p14:creationId xmlns:p14="http://schemas.microsoft.com/office/powerpoint/2010/main" val="2073365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2294214"/>
            <a:ext cx="12449446"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r>
              <a:rPr lang="en-GB" altLang="en-US" sz="3200" b="1" u="sng" dirty="0">
                <a:ea typeface="Times New Roman" panose="02020603050405020304" pitchFamily="18" charset="0"/>
                <a:cs typeface="Arial" panose="020B0604020202020204" pitchFamily="34" charset="0"/>
              </a:rPr>
              <a:t>How is DNA hybridization used to identify genes</a:t>
            </a:r>
          </a:p>
          <a:p>
            <a:pPr eaLnBrk="0" fontAlgn="base" hangingPunct="0"/>
            <a:endParaRPr lang="en-GB" altLang="en-US" sz="2400" dirty="0"/>
          </a:p>
          <a:p>
            <a:pPr marL="0" marR="0" lvl="0" indent="0" algn="l" defTabSz="914400" rtl="0" eaLnBrk="0" fontAlgn="base" latinLnBrk="0" hangingPunct="0">
              <a:buClrTx/>
              <a:buSzTx/>
              <a:buFontTx/>
              <a:buNone/>
              <a:tabLst/>
            </a:pPr>
            <a:r>
              <a:rPr kumimoji="0" lang="en-GB" altLang="en-US" sz="2400" b="0" i="0" u="none" strike="noStrike" cap="none" normalizeH="0" baseline="0" dirty="0">
                <a:ln>
                  <a:noFill/>
                </a:ln>
                <a:solidFill>
                  <a:schemeClr val="tx1"/>
                </a:solidFill>
                <a:effectLst/>
                <a:ea typeface="Times New Roman" panose="02020603050405020304" pitchFamily="18" charset="0"/>
                <a:cs typeface="Arial" panose="020B0604020202020204" pitchFamily="34" charset="0"/>
                <a:hlinkClick r:id="rId2"/>
              </a:rPr>
              <a:t>https://www.youtube.com/watch?v=xoxUWGl8WFs</a:t>
            </a:r>
            <a:endParaRPr lang="en-GB" altLang="en-US" sz="2400" dirty="0">
              <a:ea typeface="Times New Roman" panose="02020603050405020304" pitchFamily="18" charset="0"/>
              <a:cs typeface="Arial" panose="020B0604020202020204" pitchFamily="34" charset="0"/>
            </a:endParaRPr>
          </a:p>
          <a:p>
            <a:pPr marL="0" marR="0" lvl="0" indent="0" algn="l" defTabSz="914400" rtl="0" eaLnBrk="0" fontAlgn="base" latinLnBrk="0" hangingPunct="0">
              <a:buClrTx/>
              <a:buSzTx/>
              <a:buFontTx/>
              <a:buNone/>
              <a:tabLst/>
            </a:pPr>
            <a:r>
              <a:rPr kumimoji="0" lang="en-GB" altLang="en-US" sz="2400" b="0"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Khan academy microarray- 8 minute video. </a:t>
            </a:r>
          </a:p>
          <a:p>
            <a:pPr marL="0" marR="0" lvl="0" indent="0" algn="l" defTabSz="914400" rtl="0" eaLnBrk="0" fontAlgn="base" latinLnBrk="0" hangingPunct="0">
              <a:buClrTx/>
              <a:buSzTx/>
              <a:buFontTx/>
              <a:buNone/>
              <a:tabLst/>
            </a:pPr>
            <a:r>
              <a:rPr kumimoji="0" lang="en-GB" altLang="en-US" sz="2400" b="1" i="0" u="none" strike="noStrike" cap="none" normalizeH="0" baseline="0" dirty="0">
                <a:ln>
                  <a:noFill/>
                </a:ln>
                <a:solidFill>
                  <a:srgbClr val="FF0000"/>
                </a:solidFill>
                <a:effectLst/>
                <a:ea typeface="Times New Roman" panose="02020603050405020304" pitchFamily="18" charset="0"/>
                <a:cs typeface="Arial" panose="020B0604020202020204" pitchFamily="34" charset="0"/>
              </a:rPr>
              <a:t>Watch the video and complete the questions on page 5</a:t>
            </a:r>
            <a:endParaRPr kumimoji="0" lang="en-GB" altLang="en-US" sz="2400" b="1" i="0" u="none" strike="noStrike" cap="none" normalizeH="0" baseline="0" dirty="0">
              <a:ln>
                <a:noFill/>
              </a:ln>
              <a:solidFill>
                <a:srgbClr val="FF0000"/>
              </a:solidFill>
              <a:effectLst/>
            </a:endParaRPr>
          </a:p>
          <a:p>
            <a:pPr marL="0" marR="0" lvl="0" indent="0" algn="l" defTabSz="914400" rtl="0" eaLnBrk="0" fontAlgn="base" latinLnBrk="0" hangingPunct="0">
              <a:buClrTx/>
              <a:buSzTx/>
              <a:buFontTx/>
              <a:buNone/>
              <a:tabLst/>
            </a:pPr>
            <a:endParaRPr kumimoji="0" lang="en-GB" altLang="en-US" sz="2400" b="0" i="1" u="none" strike="noStrike" cap="none" normalizeH="0" baseline="0" dirty="0">
              <a:ln>
                <a:noFill/>
              </a:ln>
              <a:solidFill>
                <a:schemeClr val="tx1"/>
              </a:solidFill>
              <a:effectLst/>
              <a:ea typeface="Times New Roman" panose="02020603050405020304" pitchFamily="18" charset="0"/>
              <a:cs typeface="Arial" panose="020B0604020202020204" pitchFamily="34" charset="0"/>
            </a:endParaRPr>
          </a:p>
          <a:p>
            <a:pPr marL="0" marR="0" lvl="0" indent="0" algn="l" defTabSz="914400" rtl="0" eaLnBrk="0" fontAlgn="base" latinLnBrk="0" hangingPunct="0">
              <a:buClrTx/>
              <a:buSzTx/>
              <a:buFontTx/>
              <a:buNone/>
              <a:tabLst/>
            </a:pPr>
            <a:r>
              <a:rPr kumimoji="0" lang="en-GB" altLang="en-US" sz="2400" b="0" i="1" u="none" strike="noStrike" cap="none" normalizeH="0" baseline="0" dirty="0">
                <a:ln>
                  <a:noFill/>
                </a:ln>
                <a:solidFill>
                  <a:schemeClr val="tx1"/>
                </a:solidFill>
                <a:effectLst/>
                <a:ea typeface="Times New Roman" panose="02020603050405020304" pitchFamily="18" charset="0"/>
                <a:cs typeface="Arial" panose="020B0604020202020204" pitchFamily="34" charset="0"/>
              </a:rPr>
              <a:t>Note: </a:t>
            </a:r>
          </a:p>
          <a:p>
            <a:pPr marL="0" marR="0" lvl="0" indent="0" algn="l" defTabSz="914400" rtl="0" eaLnBrk="0" fontAlgn="base" latinLnBrk="0" hangingPunct="0">
              <a:buClrTx/>
              <a:buSzTx/>
              <a:buFontTx/>
              <a:buNone/>
              <a:tabLst/>
            </a:pPr>
            <a:r>
              <a:rPr kumimoji="0" lang="en-GB" altLang="en-US" sz="2400" b="1" i="1" u="sng" strike="noStrike" cap="none" normalizeH="0" baseline="0" dirty="0">
                <a:ln>
                  <a:noFill/>
                </a:ln>
                <a:solidFill>
                  <a:schemeClr val="tx1"/>
                </a:solidFill>
                <a:effectLst/>
                <a:ea typeface="Times New Roman" panose="02020603050405020304" pitchFamily="18" charset="0"/>
                <a:cs typeface="Arial" panose="020B0604020202020204" pitchFamily="34" charset="0"/>
              </a:rPr>
              <a:t>Proliferatio</a:t>
            </a:r>
            <a:r>
              <a:rPr kumimoji="0" lang="en-GB" altLang="en-US" sz="2400" b="0" i="1" u="none" strike="noStrike" cap="none" normalizeH="0" baseline="0" dirty="0">
                <a:ln>
                  <a:noFill/>
                </a:ln>
                <a:solidFill>
                  <a:schemeClr val="tx1"/>
                </a:solidFill>
                <a:effectLst/>
                <a:ea typeface="Times New Roman" panose="02020603050405020304" pitchFamily="18" charset="0"/>
                <a:cs typeface="Arial" panose="020B0604020202020204" pitchFamily="34" charset="0"/>
              </a:rPr>
              <a:t>n means more cell division (mitosis), </a:t>
            </a:r>
          </a:p>
          <a:p>
            <a:pPr marL="0" marR="0" lvl="0" indent="0" algn="l" defTabSz="914400" rtl="0" eaLnBrk="0" fontAlgn="base" latinLnBrk="0" hangingPunct="0">
              <a:buClrTx/>
              <a:buSzTx/>
              <a:buFontTx/>
              <a:buNone/>
              <a:tabLst/>
            </a:pPr>
            <a:endParaRPr kumimoji="0" lang="en-GB" altLang="en-US" sz="2400" b="0" i="0" u="none" strike="noStrike" cap="none" normalizeH="0" baseline="0" dirty="0">
              <a:ln>
                <a:noFill/>
              </a:ln>
              <a:solidFill>
                <a:schemeClr val="tx1"/>
              </a:solidFill>
              <a:effectLst/>
            </a:endParaRPr>
          </a:p>
          <a:p>
            <a:pPr marL="0" marR="0" lvl="0" indent="0" algn="l" defTabSz="914400" rtl="0" eaLnBrk="0" fontAlgn="base" latinLnBrk="0" hangingPunct="0">
              <a:buClrTx/>
              <a:buSzTx/>
              <a:buFontTx/>
              <a:buNone/>
              <a:tabLst/>
            </a:pPr>
            <a:r>
              <a:rPr kumimoji="0" lang="en-GB" altLang="en-US" sz="2400" b="1" i="1" u="sng" strike="noStrike" cap="none" normalizeH="0" baseline="0" dirty="0">
                <a:ln>
                  <a:noFill/>
                </a:ln>
                <a:solidFill>
                  <a:schemeClr val="tx1"/>
                </a:solidFill>
                <a:effectLst/>
                <a:ea typeface="Times New Roman" panose="02020603050405020304" pitchFamily="18" charset="0"/>
                <a:cs typeface="Arial" panose="020B0604020202020204" pitchFamily="34" charset="0"/>
              </a:rPr>
              <a:t>Assay</a:t>
            </a:r>
            <a:r>
              <a:rPr kumimoji="0" lang="en-GB" altLang="en-US" sz="2400" b="0" i="1" u="none" strike="noStrike" cap="none" normalizeH="0" baseline="0" dirty="0">
                <a:ln>
                  <a:noFill/>
                </a:ln>
                <a:solidFill>
                  <a:schemeClr val="tx1"/>
                </a:solidFill>
                <a:effectLst/>
                <a:ea typeface="Times New Roman" panose="02020603050405020304" pitchFamily="18" charset="0"/>
                <a:cs typeface="Arial" panose="020B0604020202020204" pitchFamily="34" charset="0"/>
              </a:rPr>
              <a:t> means to test the activity of a biological molecule, </a:t>
            </a:r>
            <a:r>
              <a:rPr kumimoji="0" lang="en-GB" altLang="en-US" sz="2400" b="0" i="1" u="none" strike="noStrike" cap="none" normalizeH="0" baseline="0" dirty="0" err="1">
                <a:ln>
                  <a:noFill/>
                </a:ln>
                <a:solidFill>
                  <a:schemeClr val="tx1"/>
                </a:solidFill>
                <a:effectLst/>
                <a:ea typeface="Times New Roman" panose="02020603050405020304" pitchFamily="18" charset="0"/>
                <a:cs typeface="Arial" panose="020B0604020202020204" pitchFamily="34" charset="0"/>
              </a:rPr>
              <a:t>eg</a:t>
            </a:r>
            <a:r>
              <a:rPr kumimoji="0" lang="en-GB" altLang="en-US" sz="2400" b="0" i="1" u="none" strike="noStrike" cap="none" normalizeH="0" baseline="0" dirty="0">
                <a:ln>
                  <a:noFill/>
                </a:ln>
                <a:solidFill>
                  <a:schemeClr val="tx1"/>
                </a:solidFill>
                <a:effectLst/>
                <a:ea typeface="Times New Roman" panose="02020603050405020304" pitchFamily="18" charset="0"/>
                <a:cs typeface="Arial" panose="020B0604020202020204" pitchFamily="34" charset="0"/>
              </a:rPr>
              <a:t> testing the transcription rate/activity for a protein. </a:t>
            </a:r>
            <a:endParaRPr kumimoji="0" lang="en-GB" altLang="en-US" sz="2400" b="0" i="0" u="none" strike="noStrike" cap="none" normalizeH="0" baseline="0" dirty="0">
              <a:ln>
                <a:noFill/>
              </a:ln>
              <a:solidFill>
                <a:schemeClr val="tx1"/>
              </a:solidFill>
              <a:effectLst/>
            </a:endParaRPr>
          </a:p>
        </p:txBody>
      </p:sp>
      <p:sp>
        <p:nvSpPr>
          <p:cNvPr id="5" name="Text Box 2"/>
          <p:cNvSpPr txBox="1">
            <a:spLocks noChangeArrowheads="1"/>
          </p:cNvSpPr>
          <p:nvPr/>
        </p:nvSpPr>
        <p:spPr bwMode="auto">
          <a:xfrm>
            <a:off x="0" y="-49251"/>
            <a:ext cx="12192000" cy="217418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r>
              <a:rPr lang="en-GB" sz="2400" u="sng" dirty="0">
                <a:effectLst/>
                <a:ea typeface="Times New Roman" panose="02020603050405020304" pitchFamily="18" charset="0"/>
                <a:cs typeface="Arial" panose="020B0604020202020204" pitchFamily="34" charset="0"/>
              </a:rPr>
              <a:t>Learning objectives</a:t>
            </a:r>
            <a:endParaRPr lang="en-GB" sz="2400" dirty="0">
              <a:effectLst/>
              <a:ea typeface="Times New Roman" panose="02020603050405020304" pitchFamily="18" charset="0"/>
              <a:cs typeface="Times New Roman" panose="02020603050405020304" pitchFamily="18" charset="0"/>
            </a:endParaRPr>
          </a:p>
          <a:p>
            <a:r>
              <a:rPr lang="en-GB" sz="2400" dirty="0">
                <a:effectLst/>
                <a:ea typeface="Times New Roman" panose="02020603050405020304" pitchFamily="18" charset="0"/>
                <a:cs typeface="Arial" panose="020B0604020202020204" pitchFamily="34" charset="0"/>
              </a:rPr>
              <a:t>The use of labelled DNA probes and DNA hybridisation to locate specific alleles of genes.</a:t>
            </a:r>
            <a:endParaRPr lang="en-GB" sz="2400" dirty="0">
              <a:effectLst/>
              <a:ea typeface="Times New Roman" panose="02020603050405020304" pitchFamily="18" charset="0"/>
              <a:cs typeface="Times New Roman" panose="02020603050405020304" pitchFamily="18" charset="0"/>
            </a:endParaRPr>
          </a:p>
          <a:p>
            <a:r>
              <a:rPr lang="en-GB" sz="2400" dirty="0">
                <a:effectLst/>
                <a:ea typeface="Times New Roman" panose="02020603050405020304" pitchFamily="18" charset="0"/>
                <a:cs typeface="Arial" panose="020B0604020202020204" pitchFamily="34" charset="0"/>
              </a:rPr>
              <a:t>The use of labelled DNA probes that can be used to screen patients for heritable conditions, drug responses or health risks.</a:t>
            </a:r>
            <a:endParaRPr lang="en-GB" sz="2400" dirty="0">
              <a:effectLst/>
              <a:ea typeface="Times New Roman" panose="02020603050405020304" pitchFamily="18" charset="0"/>
              <a:cs typeface="Times New Roman" panose="02020603050405020304" pitchFamily="18" charset="0"/>
            </a:endParaRPr>
          </a:p>
          <a:p>
            <a:r>
              <a:rPr lang="en-GB" sz="2400" dirty="0">
                <a:effectLst/>
                <a:ea typeface="Times New Roman" panose="02020603050405020304" pitchFamily="18" charset="0"/>
                <a:cs typeface="Arial" panose="020B0604020202020204" pitchFamily="34" charset="0"/>
              </a:rPr>
              <a:t>The use of this information in genetic counselling and personalised medicine.</a:t>
            </a:r>
            <a:endParaRPr lang="en-GB" sz="2400" dirty="0">
              <a:effectLst/>
              <a:ea typeface="Times New Roman" panose="02020603050405020304" pitchFamily="18" charset="0"/>
              <a:cs typeface="Times New Roman" panose="02020603050405020304" pitchFamily="18" charset="0"/>
            </a:endParaRPr>
          </a:p>
          <a:p>
            <a:r>
              <a:rPr lang="en-GB" sz="2400" dirty="0">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43374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0564"/>
            <a:ext cx="12192000" cy="5632311"/>
          </a:xfrm>
          <a:prstGeom prst="rect">
            <a:avLst/>
          </a:prstGeom>
          <a:noFill/>
        </p:spPr>
        <p:txBody>
          <a:bodyPr wrap="square" rtlCol="0">
            <a:spAutoFit/>
          </a:bodyPr>
          <a:lstStyle/>
          <a:p>
            <a:pPr marL="342900" indent="-342900">
              <a:buAutoNum type="arabicPeriod"/>
            </a:pPr>
            <a:r>
              <a:rPr lang="en-GB" sz="3600" dirty="0"/>
              <a:t>More proteins are produced. </a:t>
            </a:r>
            <a:r>
              <a:rPr lang="en-GB" sz="3600" dirty="0" err="1"/>
              <a:t>Protoncogens</a:t>
            </a:r>
            <a:r>
              <a:rPr lang="en-GB" sz="3600" dirty="0"/>
              <a:t> to oncogenes. </a:t>
            </a:r>
          </a:p>
          <a:p>
            <a:pPr marL="342900" indent="-342900">
              <a:buAutoNum type="arabicPeriod"/>
            </a:pPr>
            <a:r>
              <a:rPr lang="en-GB" sz="3600" dirty="0"/>
              <a:t>Less proteins are produced. TSG</a:t>
            </a:r>
          </a:p>
          <a:p>
            <a:pPr marL="342900" indent="-342900">
              <a:buAutoNum type="arabicPeriod"/>
            </a:pPr>
            <a:r>
              <a:rPr lang="en-GB" sz="3600" dirty="0"/>
              <a:t>Nothing happened to gene C </a:t>
            </a:r>
          </a:p>
          <a:p>
            <a:pPr marL="342900" indent="-342900">
              <a:buAutoNum type="arabicPeriod"/>
            </a:pPr>
            <a:r>
              <a:rPr lang="en-GB" sz="3600" dirty="0"/>
              <a:t>Testing the transcription activity of multiple genes in a small space e.g. a chip</a:t>
            </a:r>
          </a:p>
          <a:p>
            <a:r>
              <a:rPr lang="en-GB" sz="3600" dirty="0"/>
              <a:t>Microarray from the top:</a:t>
            </a:r>
          </a:p>
          <a:p>
            <a:pPr marL="342900" indent="-342900">
              <a:buAutoNum type="arabicPeriod"/>
            </a:pPr>
            <a:endParaRPr lang="en-GB" sz="3600" dirty="0"/>
          </a:p>
          <a:p>
            <a:endParaRPr lang="en-GB" sz="3600" dirty="0"/>
          </a:p>
          <a:p>
            <a:r>
              <a:rPr lang="en-GB" sz="3600" dirty="0"/>
              <a:t>5. Microarray well:</a:t>
            </a:r>
          </a:p>
          <a:p>
            <a:pPr marL="342900" indent="-342900">
              <a:buAutoNum type="arabicPeriod"/>
            </a:pPr>
            <a:endParaRPr lang="en-GB" dirty="0"/>
          </a:p>
          <a:p>
            <a:endParaRPr lang="en-GB" dirty="0"/>
          </a:p>
        </p:txBody>
      </p:sp>
      <p:pic>
        <p:nvPicPr>
          <p:cNvPr id="4" name="Picture 3"/>
          <p:cNvPicPr>
            <a:picLocks noChangeAspect="1"/>
          </p:cNvPicPr>
          <p:nvPr/>
        </p:nvPicPr>
        <p:blipFill>
          <a:blip r:embed="rId2"/>
          <a:stretch>
            <a:fillRect/>
          </a:stretch>
        </p:blipFill>
        <p:spPr>
          <a:xfrm>
            <a:off x="5043125" y="3151206"/>
            <a:ext cx="1733550" cy="1733550"/>
          </a:xfrm>
          <a:prstGeom prst="rect">
            <a:avLst/>
          </a:prstGeom>
        </p:spPr>
      </p:pic>
      <p:sp>
        <p:nvSpPr>
          <p:cNvPr id="6" name="Rectangle 5"/>
          <p:cNvSpPr/>
          <p:nvPr/>
        </p:nvSpPr>
        <p:spPr>
          <a:xfrm>
            <a:off x="2237591" y="3463962"/>
            <a:ext cx="1118795" cy="2185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56321C70-54A0-442F-9B05-52BA3C3B648C}"/>
              </a:ext>
            </a:extLst>
          </p:cNvPr>
          <p:cNvPicPr>
            <a:picLocks noChangeAspect="1"/>
          </p:cNvPicPr>
          <p:nvPr/>
        </p:nvPicPr>
        <p:blipFill rotWithShape="1">
          <a:blip r:embed="rId3"/>
          <a:srcRect l="22697" t="56495" r="51053" b="28762"/>
          <a:stretch/>
        </p:blipFill>
        <p:spPr>
          <a:xfrm>
            <a:off x="3749842" y="5275748"/>
            <a:ext cx="4692316" cy="1481688"/>
          </a:xfrm>
          <a:prstGeom prst="rect">
            <a:avLst/>
          </a:prstGeom>
        </p:spPr>
      </p:pic>
    </p:spTree>
    <p:extLst>
      <p:ext uri="{BB962C8B-B14F-4D97-AF65-F5344CB8AC3E}">
        <p14:creationId xmlns:p14="http://schemas.microsoft.com/office/powerpoint/2010/main" val="4010904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1A9E78-761D-479D-80A6-F0CD6793F996}"/>
              </a:ext>
            </a:extLst>
          </p:cNvPr>
          <p:cNvSpPr/>
          <p:nvPr/>
        </p:nvSpPr>
        <p:spPr>
          <a:xfrm>
            <a:off x="-1" y="0"/>
            <a:ext cx="12368463" cy="6986528"/>
          </a:xfrm>
          <a:prstGeom prst="rect">
            <a:avLst/>
          </a:prstGeom>
        </p:spPr>
        <p:txBody>
          <a:bodyPr wrap="square">
            <a:spAutoFit/>
          </a:bodyPr>
          <a:lstStyle/>
          <a:p>
            <a:r>
              <a:rPr lang="en-GB" sz="2800" dirty="0"/>
              <a:t>6. </a:t>
            </a:r>
          </a:p>
          <a:p>
            <a:pPr marL="342900" indent="-34290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mRNA (or biological molecule we are testing for) inside cell is located</a:t>
            </a:r>
          </a:p>
          <a:p>
            <a:pPr marL="285750" indent="-28575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mRNA from inside cells are fluorescently labelled different colours. </a:t>
            </a:r>
            <a:r>
              <a:rPr lang="en-GB" sz="2800" dirty="0" err="1">
                <a:latin typeface="Calibri" panose="020F0502020204030204" pitchFamily="34" charset="0"/>
                <a:ea typeface="Times New Roman" panose="02020603050405020304" pitchFamily="18" charset="0"/>
                <a:cs typeface="Times New Roman" panose="02020603050405020304" pitchFamily="18" charset="0"/>
              </a:rPr>
              <a:t>Eg</a:t>
            </a:r>
            <a:r>
              <a:rPr lang="en-GB" sz="2800" dirty="0">
                <a:latin typeface="Calibri" panose="020F0502020204030204" pitchFamily="34" charset="0"/>
                <a:ea typeface="Times New Roman" panose="02020603050405020304" pitchFamily="18" charset="0"/>
                <a:cs typeface="Times New Roman" panose="02020603050405020304" pitchFamily="18" charset="0"/>
              </a:rPr>
              <a:t> cancer = yellow, normal = blue. </a:t>
            </a:r>
          </a:p>
          <a:p>
            <a:pPr marL="285750" indent="-28575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Cancer and normal cell are broken apart </a:t>
            </a:r>
          </a:p>
          <a:p>
            <a:pPr marL="285750" indent="-28575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Add content of both cells to the same well. </a:t>
            </a:r>
          </a:p>
          <a:p>
            <a:pPr marL="285750" indent="-28575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The well will light up. </a:t>
            </a:r>
          </a:p>
          <a:p>
            <a:pPr marL="285750" indent="-285750">
              <a:buFont typeface="Wingdings" panose="05000000000000000000" pitchFamily="2" charset="2"/>
              <a:buChar char="ü"/>
            </a:pPr>
            <a:r>
              <a:rPr lang="en-GB" sz="2800" dirty="0">
                <a:latin typeface="Calibri" panose="020F0502020204030204" pitchFamily="34" charset="0"/>
                <a:ea typeface="Times New Roman" panose="02020603050405020304" pitchFamily="18" charset="0"/>
                <a:cs typeface="Times New Roman" panose="02020603050405020304" pitchFamily="18" charset="0"/>
              </a:rPr>
              <a:t>Computer is used to scan microarray to detect colours. </a:t>
            </a:r>
          </a:p>
          <a:p>
            <a:pPr marL="285750" indent="-285750">
              <a:buFont typeface="Wingdings" panose="05000000000000000000" pitchFamily="2" charset="2"/>
              <a:buChar char="ü"/>
            </a:pPr>
            <a:endParaRPr lang="en-GB" sz="2800" dirty="0">
              <a:latin typeface="Calibri" panose="020F0502020204030204" pitchFamily="34" charset="0"/>
              <a:ea typeface="Times New Roman" panose="02020603050405020304" pitchFamily="18" charset="0"/>
              <a:cs typeface="Times New Roman" panose="02020603050405020304" pitchFamily="18" charset="0"/>
            </a:endParaRPr>
          </a:p>
          <a:p>
            <a:r>
              <a:rPr lang="en-GB" sz="2800" dirty="0"/>
              <a:t>7. If yellow means DNA is from cancer cell, gene has been upregulated/expressed more. </a:t>
            </a:r>
          </a:p>
          <a:p>
            <a:endParaRPr lang="en-GB" sz="2800" dirty="0"/>
          </a:p>
          <a:p>
            <a:r>
              <a:rPr lang="en-GB" sz="2800" dirty="0"/>
              <a:t>8. Gene B is down regulated/not expressed in cancer cell so well would be blue not yellow </a:t>
            </a:r>
          </a:p>
          <a:p>
            <a:endParaRPr lang="en-GB" sz="2800" dirty="0"/>
          </a:p>
          <a:p>
            <a:r>
              <a:rPr lang="en-GB" sz="2800" dirty="0"/>
              <a:t>9. See if gene is up or down regulated/not expressed. </a:t>
            </a:r>
          </a:p>
        </p:txBody>
      </p:sp>
    </p:spTree>
    <p:extLst>
      <p:ext uri="{BB962C8B-B14F-4D97-AF65-F5344CB8AC3E}">
        <p14:creationId xmlns:p14="http://schemas.microsoft.com/office/powerpoint/2010/main" val="1739842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B8FCD7-DD9F-4001-AC4D-64A796346311}"/>
              </a:ext>
            </a:extLst>
          </p:cNvPr>
          <p:cNvSpPr>
            <a:spLocks noGrp="1"/>
          </p:cNvSpPr>
          <p:nvPr>
            <p:ph type="title"/>
          </p:nvPr>
        </p:nvSpPr>
        <p:spPr/>
        <p:txBody>
          <a:bodyPr/>
          <a:lstStyle/>
          <a:p>
            <a:r>
              <a:rPr lang="en-GB" b="1" u="sng" dirty="0"/>
              <a:t>How are DNA probes used to identify genes?</a:t>
            </a:r>
            <a:br>
              <a:rPr lang="en-GB" dirty="0"/>
            </a:br>
            <a:endParaRPr lang="en-GB" dirty="0"/>
          </a:p>
        </p:txBody>
      </p:sp>
      <p:sp>
        <p:nvSpPr>
          <p:cNvPr id="5" name="Text Box 9">
            <a:extLst>
              <a:ext uri="{FF2B5EF4-FFF2-40B4-BE49-F238E27FC236}">
                <a16:creationId xmlns:a16="http://schemas.microsoft.com/office/drawing/2014/main" id="{7FB17E47-7382-4F5A-BA84-9AA37AB16A72}"/>
              </a:ext>
            </a:extLst>
          </p:cNvPr>
          <p:cNvSpPr txBox="1">
            <a:spLocks noGrp="1"/>
          </p:cNvSpPr>
          <p:nvPr>
            <p:ph idx="1"/>
          </p:nvPr>
        </p:nvSpPr>
        <p:spPr>
          <a:xfrm>
            <a:off x="0" y="1027906"/>
            <a:ext cx="12464716" cy="6069354"/>
          </a:xfrm>
          <a:prstGeom prst="rect">
            <a:avLst/>
          </a:prstGeom>
          <a:noFill/>
          <a:ln>
            <a:solidFill>
              <a:schemeClr val="tx1">
                <a:alpha val="47000"/>
              </a:schemeClr>
            </a:solidFill>
          </a:ln>
          <a:effectLst/>
          <a:extLst>
            <a:ext uri="{C572A759-6A51-4108-AA02-DFA0A04FC94B}">
              <ma14:wrappingTextBox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w16cid="http://schemas.microsoft.com/office/word/2016/wordml/cid" xmlns:am3d="http://schemas.microsoft.com/office/drawing/2017/model3d" xmlns:aink="http://schemas.microsoft.com/office/drawing/2016/ink"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http://schemas.microsoft.com/office/drawing/2014/chartex" xmlns:wpc="http://schemas.microsoft.com/office/word/2010/wordprocessingCanvas"/>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marL="0" indent="0">
              <a:lnSpc>
                <a:spcPct val="100000"/>
              </a:lnSpc>
              <a:spcBef>
                <a:spcPts val="0"/>
              </a:spcBef>
              <a:spcAft>
                <a:spcPts val="0"/>
              </a:spcAft>
              <a:buNone/>
            </a:pPr>
            <a:r>
              <a:rPr lang="en-US" sz="2400" b="1" i="1" dirty="0">
                <a:solidFill>
                  <a:srgbClr val="424242"/>
                </a:solidFill>
                <a:effectLst/>
                <a:ea typeface="Calibri" panose="020F0502020204030204" pitchFamily="34" charset="0"/>
                <a:cs typeface="Times New Roman" panose="02020603050405020304" pitchFamily="18" charset="0"/>
              </a:rPr>
              <a:t>Phenylketonuria (</a:t>
            </a:r>
            <a:r>
              <a:rPr lang="en-US" sz="2400" b="1" i="1" dirty="0">
                <a:solidFill>
                  <a:srgbClr val="575757"/>
                </a:solidFill>
                <a:effectLst/>
                <a:ea typeface="Calibri" panose="020F0502020204030204" pitchFamily="34" charset="0"/>
                <a:cs typeface="Times New Roman" panose="02020603050405020304" pitchFamily="18" charset="0"/>
              </a:rPr>
              <a:t>PKU</a:t>
            </a:r>
            <a:r>
              <a:rPr lang="en-US" sz="2400" b="1" i="1" dirty="0">
                <a:solidFill>
                  <a:srgbClr val="424242"/>
                </a:solidFill>
                <a:effectLst/>
                <a:ea typeface="Calibri" panose="020F0502020204030204" pitchFamily="34" charset="0"/>
                <a:cs typeface="Times New Roman" panose="02020603050405020304" pitchFamily="18" charset="0"/>
              </a:rPr>
              <a:t>) is a rare inherited disorder. People with </a:t>
            </a:r>
            <a:r>
              <a:rPr lang="en-US" sz="2400" b="1" i="1" dirty="0">
                <a:solidFill>
                  <a:srgbClr val="575757"/>
                </a:solidFill>
                <a:effectLst/>
                <a:ea typeface="Calibri" panose="020F0502020204030204" pitchFamily="34" charset="0"/>
                <a:cs typeface="Times New Roman" panose="02020603050405020304" pitchFamily="18" charset="0"/>
              </a:rPr>
              <a:t>PKU</a:t>
            </a:r>
            <a:r>
              <a:rPr lang="en-US" sz="2400" b="1" i="1" dirty="0">
                <a:solidFill>
                  <a:srgbClr val="424242"/>
                </a:solidFill>
                <a:effectLst/>
                <a:ea typeface="Calibri" panose="020F0502020204030204" pitchFamily="34" charset="0"/>
                <a:cs typeface="Times New Roman" panose="02020603050405020304" pitchFamily="18" charset="0"/>
              </a:rPr>
              <a:t> can't break down the amino acid phenylalanine, which then builds up in the blood and brain causing death. At 5 days old, babies are given blood spot screening to check if they have it.</a:t>
            </a:r>
          </a:p>
          <a:p>
            <a:pPr marL="0" indent="0">
              <a:lnSpc>
                <a:spcPct val="100000"/>
              </a:lnSpc>
              <a:spcBef>
                <a:spcPts val="0"/>
              </a:spcBef>
              <a:spcAft>
                <a:spcPts val="0"/>
              </a:spcAft>
              <a:buNone/>
            </a:pPr>
            <a:endParaRPr lang="en-US" sz="2400" b="1" i="1" dirty="0">
              <a:solidFill>
                <a:srgbClr val="424242"/>
              </a:solidFill>
              <a:effectLst/>
              <a:ea typeface="Calibri" panose="020F0502020204030204" pitchFamily="34" charset="0"/>
              <a:cs typeface="Times New Roman" panose="02020603050405020304" pitchFamily="18" charset="0"/>
            </a:endParaRPr>
          </a:p>
          <a:p>
            <a:pPr marL="0" indent="0">
              <a:lnSpc>
                <a:spcPct val="100000"/>
              </a:lnSpc>
              <a:spcBef>
                <a:spcPts val="0"/>
              </a:spcBef>
              <a:spcAft>
                <a:spcPts val="0"/>
              </a:spcAft>
              <a:buNone/>
            </a:pPr>
            <a:r>
              <a:rPr lang="en-US" sz="2400" b="1" i="1" dirty="0">
                <a:solidFill>
                  <a:srgbClr val="424242"/>
                </a:solidFill>
                <a:ea typeface="Calibri" panose="020F0502020204030204" pitchFamily="34" charset="0"/>
                <a:cs typeface="Times New Roman" panose="02020603050405020304" pitchFamily="18" charset="0"/>
              </a:rPr>
              <a:t>Answer these questions: </a:t>
            </a:r>
            <a:endParaRPr lang="en-US" sz="2400" b="1" i="1" dirty="0">
              <a:solidFill>
                <a:srgbClr val="424242"/>
              </a:solidFill>
              <a:effectLst/>
              <a:ea typeface="Calibri" panose="020F0502020204030204" pitchFamily="34" charset="0"/>
              <a:cs typeface="Times New Roman" panose="02020603050405020304" pitchFamily="18" charset="0"/>
            </a:endParaRPr>
          </a:p>
          <a:p>
            <a:pPr marL="514350" lvl="0" indent="-514350">
              <a:buFont typeface="+mj-lt"/>
              <a:buAutoNum type="arabicPeriod"/>
            </a:pPr>
            <a:r>
              <a:rPr lang="en-GB" sz="2400" dirty="0"/>
              <a:t>What must be done to the DNA before the gene probe can be used? From the PCR process describe how this would be achieved? </a:t>
            </a:r>
          </a:p>
          <a:p>
            <a:pPr marL="514350" lvl="0" indent="-514350">
              <a:buFont typeface="+mj-lt"/>
              <a:buAutoNum type="arabicPeriod"/>
            </a:pPr>
            <a:r>
              <a:rPr lang="en-GB" sz="2400" dirty="0"/>
              <a:t>The temperature is dropped. What happens and explain the importance of dropping the temperature. </a:t>
            </a:r>
          </a:p>
          <a:p>
            <a:pPr marL="514350" lvl="0" indent="-514350">
              <a:buFont typeface="+mj-lt"/>
              <a:buAutoNum type="arabicPeriod"/>
            </a:pPr>
            <a:r>
              <a:rPr lang="en-GB" sz="2400" dirty="0"/>
              <a:t>Which section of the target gene will the probe bind to?</a:t>
            </a:r>
          </a:p>
          <a:p>
            <a:pPr marL="514350" lvl="0" indent="-514350">
              <a:buFont typeface="+mj-lt"/>
              <a:buAutoNum type="arabicPeriod"/>
            </a:pPr>
            <a:r>
              <a:rPr lang="en-GB" sz="2400" dirty="0"/>
              <a:t>Once the location of the gene has been identified by the probe, how can scientists detect it?</a:t>
            </a:r>
          </a:p>
          <a:p>
            <a:pPr marL="514350" lvl="0" indent="-514350">
              <a:buFont typeface="+mj-lt"/>
              <a:buAutoNum type="arabicPeriod"/>
            </a:pPr>
            <a:r>
              <a:rPr lang="en-GB" sz="2400" dirty="0"/>
              <a:t>Why might a scientist want to screen a patients DNA?</a:t>
            </a:r>
          </a:p>
          <a:p>
            <a:pPr marL="514350" lvl="0" indent="-514350">
              <a:buFont typeface="+mj-lt"/>
              <a:buAutoNum type="arabicPeriod"/>
            </a:pPr>
            <a:r>
              <a:rPr lang="en-GB" sz="2400" dirty="0"/>
              <a:t>How might probes be used in personalised medicine to develop bespoke treatments for patients?</a:t>
            </a:r>
          </a:p>
          <a:p>
            <a:pPr marL="0" indent="0">
              <a:lnSpc>
                <a:spcPct val="100000"/>
              </a:lnSpc>
              <a:spcBef>
                <a:spcPts val="0"/>
              </a:spcBef>
              <a:spcAft>
                <a:spcPts val="0"/>
              </a:spcAft>
              <a:buNone/>
            </a:pPr>
            <a:endParaRPr lang="en-GB" sz="2400" b="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1815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br>
              <a:rPr lang="en-GB" dirty="0"/>
            </a:br>
            <a:endParaRPr lang="en-GB" dirty="0"/>
          </a:p>
        </p:txBody>
      </p:sp>
      <p:sp>
        <p:nvSpPr>
          <p:cNvPr id="3" name="Content Placeholder 2"/>
          <p:cNvSpPr>
            <a:spLocks noGrp="1"/>
          </p:cNvSpPr>
          <p:nvPr>
            <p:ph idx="1"/>
          </p:nvPr>
        </p:nvSpPr>
        <p:spPr>
          <a:xfrm>
            <a:off x="198120" y="1027906"/>
            <a:ext cx="11795760" cy="6104414"/>
          </a:xfrm>
        </p:spPr>
        <p:txBody>
          <a:bodyPr>
            <a:normAutofit/>
          </a:bodyPr>
          <a:lstStyle/>
          <a:p>
            <a:pPr marL="514350" indent="-514350">
              <a:buAutoNum type="arabicPeriod"/>
            </a:pPr>
            <a:r>
              <a:rPr lang="en-GB" sz="3600" dirty="0"/>
              <a:t>Make DNA single stranded. Use heat to denature strands (could also use enzymes/alkaline solution)</a:t>
            </a:r>
          </a:p>
          <a:p>
            <a:pPr marL="514350" indent="-514350">
              <a:buAutoNum type="arabicPeriod"/>
            </a:pPr>
            <a:r>
              <a:rPr lang="en-GB" sz="3600" dirty="0"/>
              <a:t>Allow primers/p robe to bind</a:t>
            </a:r>
          </a:p>
          <a:p>
            <a:pPr marL="514350" indent="-514350">
              <a:buAutoNum type="arabicPeriod"/>
            </a:pPr>
            <a:r>
              <a:rPr lang="en-GB" sz="3600" dirty="0"/>
              <a:t>Complementary DNA sequence</a:t>
            </a:r>
          </a:p>
          <a:p>
            <a:pPr marL="514350" indent="-514350">
              <a:buAutoNum type="arabicPeriod"/>
            </a:pPr>
            <a:r>
              <a:rPr lang="en-GB" sz="3600" dirty="0"/>
              <a:t>If probe is fluorescent use UV light, if radioactive use X-ray film and produce autoradiograph. </a:t>
            </a:r>
          </a:p>
          <a:p>
            <a:pPr marL="514350" indent="-514350">
              <a:buAutoNum type="arabicPeriod"/>
            </a:pPr>
            <a:r>
              <a:rPr lang="en-GB" sz="3600" dirty="0"/>
              <a:t>Identify alleles for disease, identify mutations in genes, identify suspects in crime </a:t>
            </a:r>
            <a:r>
              <a:rPr lang="en-GB" sz="3600" dirty="0" err="1"/>
              <a:t>e.t.c</a:t>
            </a:r>
            <a:r>
              <a:rPr lang="en-GB" sz="3600" dirty="0"/>
              <a:t>. </a:t>
            </a:r>
          </a:p>
          <a:p>
            <a:pPr marL="514350" indent="-514350">
              <a:buAutoNum type="arabicPeriod"/>
            </a:pPr>
            <a:r>
              <a:rPr lang="en-GB" sz="3600" dirty="0"/>
              <a:t>Some drugs may be more effective in treating people with particular alleles. </a:t>
            </a:r>
          </a:p>
          <a:p>
            <a:pPr marL="514350" indent="-514350">
              <a:buAutoNum type="arabicPeriod"/>
            </a:pPr>
            <a:endParaRPr lang="en-GB" dirty="0"/>
          </a:p>
        </p:txBody>
      </p:sp>
    </p:spTree>
    <p:extLst>
      <p:ext uri="{BB962C8B-B14F-4D97-AF65-F5344CB8AC3E}">
        <p14:creationId xmlns:p14="http://schemas.microsoft.com/office/powerpoint/2010/main" val="390795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1B17-DEBF-4CF0-BEB6-460F33E77076}"/>
              </a:ext>
            </a:extLst>
          </p:cNvPr>
          <p:cNvSpPr>
            <a:spLocks noGrp="1"/>
          </p:cNvSpPr>
          <p:nvPr>
            <p:ph type="title"/>
          </p:nvPr>
        </p:nvSpPr>
        <p:spPr/>
        <p:txBody>
          <a:bodyPr>
            <a:normAutofit fontScale="90000"/>
          </a:bodyPr>
          <a:lstStyle/>
          <a:p>
            <a:r>
              <a:rPr lang="en-GB" b="1" u="sng" dirty="0"/>
              <a:t>How are DNA probes used to determine how a patient responds to a specific drug.</a:t>
            </a:r>
            <a:br>
              <a:rPr lang="en-GB" dirty="0"/>
            </a:br>
            <a:endParaRPr lang="en-GB" dirty="0"/>
          </a:p>
        </p:txBody>
      </p:sp>
      <p:sp>
        <p:nvSpPr>
          <p:cNvPr id="3" name="Content Placeholder 2">
            <a:extLst>
              <a:ext uri="{FF2B5EF4-FFF2-40B4-BE49-F238E27FC236}">
                <a16:creationId xmlns:a16="http://schemas.microsoft.com/office/drawing/2014/main" id="{5F8AF296-98AB-4E5F-A321-4115032AD653}"/>
              </a:ext>
            </a:extLst>
          </p:cNvPr>
          <p:cNvSpPr>
            <a:spLocks noGrp="1"/>
          </p:cNvSpPr>
          <p:nvPr>
            <p:ph idx="1"/>
          </p:nvPr>
        </p:nvSpPr>
        <p:spPr>
          <a:xfrm>
            <a:off x="121920" y="1353185"/>
            <a:ext cx="12070080" cy="4351338"/>
          </a:xfrm>
        </p:spPr>
        <p:txBody>
          <a:bodyPr/>
          <a:lstStyle/>
          <a:p>
            <a:pPr marL="0" indent="0">
              <a:buNone/>
            </a:pPr>
            <a:r>
              <a:rPr lang="en-GB" sz="3200" dirty="0"/>
              <a:t>Herceptin is a drug which only works on specific receptors for 1 type of breast cancer. </a:t>
            </a:r>
          </a:p>
          <a:p>
            <a:pPr marL="0" indent="0">
              <a:buNone/>
            </a:pPr>
            <a:endParaRPr lang="en-GB" sz="3200" dirty="0"/>
          </a:p>
          <a:p>
            <a:pPr marL="0" indent="0">
              <a:buNone/>
            </a:pPr>
            <a:r>
              <a:rPr lang="en-GB" sz="3200" i="1" dirty="0"/>
              <a:t>Question: How could a DNA probe be used to test if Herceptin should be prescribed? </a:t>
            </a:r>
          </a:p>
          <a:p>
            <a:endParaRPr lang="en-GB" dirty="0"/>
          </a:p>
        </p:txBody>
      </p:sp>
      <p:sp>
        <p:nvSpPr>
          <p:cNvPr id="4" name="TextBox 3"/>
          <p:cNvSpPr txBox="1"/>
          <p:nvPr/>
        </p:nvSpPr>
        <p:spPr>
          <a:xfrm>
            <a:off x="121920" y="4180344"/>
            <a:ext cx="11612880" cy="2677656"/>
          </a:xfrm>
          <a:prstGeom prst="rect">
            <a:avLst/>
          </a:prstGeom>
          <a:noFill/>
        </p:spPr>
        <p:txBody>
          <a:bodyPr wrap="square" rtlCol="0">
            <a:spAutoFit/>
          </a:bodyPr>
          <a:lstStyle/>
          <a:p>
            <a:pPr marL="285750" indent="-285750">
              <a:buFont typeface="Arial" panose="020B0604020202020204" pitchFamily="34" charset="0"/>
              <a:buChar char="•"/>
            </a:pPr>
            <a:r>
              <a:rPr lang="en-GB" sz="2400" dirty="0"/>
              <a:t>Use radioactively/fluorescently labelled DNA probe with a complementary sequence to part of the allele which codes for specific receptor</a:t>
            </a:r>
          </a:p>
          <a:p>
            <a:pPr marL="285750" indent="-285750">
              <a:buFont typeface="Arial" panose="020B0604020202020204" pitchFamily="34" charset="0"/>
              <a:buChar char="•"/>
            </a:pPr>
            <a:r>
              <a:rPr lang="en-GB" sz="2400" dirty="0"/>
              <a:t>If probe binds to DNA and this is identified on a autoradiograph/under UV light the allele is present.</a:t>
            </a:r>
          </a:p>
          <a:p>
            <a:pPr marL="285750" indent="-285750">
              <a:buFont typeface="Arial" panose="020B0604020202020204" pitchFamily="34" charset="0"/>
              <a:buChar char="•"/>
            </a:pPr>
            <a:r>
              <a:rPr lang="en-GB" sz="2400" dirty="0"/>
              <a:t>This allele would be transcribed and translated into receptor and be present in CSM of breast cancer cells.</a:t>
            </a:r>
          </a:p>
          <a:p>
            <a:pPr marL="285750" indent="-285750">
              <a:buFont typeface="Arial" panose="020B0604020202020204" pitchFamily="34" charset="0"/>
              <a:buChar char="•"/>
            </a:pPr>
            <a:r>
              <a:rPr lang="en-GB" sz="2400" dirty="0"/>
              <a:t>Treat these individuals with Herceptin. </a:t>
            </a:r>
          </a:p>
        </p:txBody>
      </p:sp>
    </p:spTree>
    <p:extLst>
      <p:ext uri="{BB962C8B-B14F-4D97-AF65-F5344CB8AC3E}">
        <p14:creationId xmlns:p14="http://schemas.microsoft.com/office/powerpoint/2010/main" val="220847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b="1" u="sng" dirty="0"/>
              <a:t>Genetic Counselling</a:t>
            </a:r>
            <a:endParaRPr lang="en-GB" altLang="en-US" b="1" u="sng" dirty="0"/>
          </a:p>
        </p:txBody>
      </p:sp>
      <p:sp>
        <p:nvSpPr>
          <p:cNvPr id="19459" name="Rectangle 3"/>
          <p:cNvSpPr>
            <a:spLocks noGrp="1" noChangeArrowheads="1"/>
          </p:cNvSpPr>
          <p:nvPr>
            <p:ph type="body" idx="1"/>
          </p:nvPr>
        </p:nvSpPr>
        <p:spPr/>
        <p:txBody>
          <a:bodyPr>
            <a:normAutofit/>
          </a:bodyPr>
          <a:lstStyle/>
          <a:p>
            <a:pPr marL="0" indent="0" eaLnBrk="1" hangingPunct="1">
              <a:buNone/>
            </a:pPr>
            <a:r>
              <a:rPr lang="en-US" altLang="en-US" sz="3600" dirty="0"/>
              <a:t>If a couple have been identified as being at risk of having a child with a genetic disorder a counsellor provides advice before or after screening.</a:t>
            </a:r>
          </a:p>
          <a:p>
            <a:pPr marL="0" indent="0" eaLnBrk="1" hangingPunct="1">
              <a:buNone/>
            </a:pPr>
            <a:endParaRPr lang="en-US" altLang="en-US" sz="3600" dirty="0"/>
          </a:p>
          <a:p>
            <a:pPr marL="0" indent="0" eaLnBrk="1" hangingPunct="1">
              <a:buNone/>
            </a:pPr>
            <a:r>
              <a:rPr lang="en-US" altLang="en-US" sz="4000" b="1" dirty="0">
                <a:solidFill>
                  <a:srgbClr val="FF0000"/>
                </a:solidFill>
              </a:rPr>
              <a:t> What advice could you give?</a:t>
            </a:r>
            <a:endParaRPr lang="en-GB" altLang="en-US" sz="4000" b="1" dirty="0">
              <a:solidFill>
                <a:srgbClr val="FF0000"/>
              </a:solidFill>
            </a:endParaRPr>
          </a:p>
        </p:txBody>
      </p:sp>
    </p:spTree>
    <p:extLst>
      <p:ext uri="{BB962C8B-B14F-4D97-AF65-F5344CB8AC3E}">
        <p14:creationId xmlns:p14="http://schemas.microsoft.com/office/powerpoint/2010/main" val="613715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b="1" u="sng" dirty="0"/>
              <a:t>The role of a genetic counsellor</a:t>
            </a:r>
            <a:endParaRPr lang="en-GB" altLang="en-US" b="1" u="sng" dirty="0"/>
          </a:p>
        </p:txBody>
      </p:sp>
      <p:sp>
        <p:nvSpPr>
          <p:cNvPr id="20483" name="Rectangle 3"/>
          <p:cNvSpPr>
            <a:spLocks noGrp="1" noChangeArrowheads="1"/>
          </p:cNvSpPr>
          <p:nvPr>
            <p:ph type="body" idx="1"/>
          </p:nvPr>
        </p:nvSpPr>
        <p:spPr>
          <a:xfrm>
            <a:off x="0" y="1690688"/>
            <a:ext cx="12192000" cy="4998869"/>
          </a:xfrm>
        </p:spPr>
        <p:txBody>
          <a:bodyPr>
            <a:noAutofit/>
          </a:bodyPr>
          <a:lstStyle/>
          <a:p>
            <a:pPr marL="0" lvl="0" indent="0">
              <a:buNone/>
            </a:pPr>
            <a:r>
              <a:rPr lang="en-US" sz="3200" dirty="0"/>
              <a:t>Provides advice before or after screening about:</a:t>
            </a:r>
          </a:p>
          <a:p>
            <a:r>
              <a:rPr lang="en-GB" sz="3200" dirty="0"/>
              <a:t>Being a carrier for a disease</a:t>
            </a:r>
          </a:p>
          <a:p>
            <a:r>
              <a:rPr lang="en-GB" sz="3200" dirty="0"/>
              <a:t>Most appropriate type of screening test and the risks of screening</a:t>
            </a:r>
          </a:p>
          <a:p>
            <a:r>
              <a:rPr lang="en-GB" sz="3200" dirty="0"/>
              <a:t>Result of screening test the type of allele discovered </a:t>
            </a:r>
          </a:p>
          <a:p>
            <a:r>
              <a:rPr lang="en-GB" sz="3200" dirty="0"/>
              <a:t>Most effective treatment</a:t>
            </a:r>
          </a:p>
          <a:p>
            <a:r>
              <a:rPr lang="en-GB" sz="3200" dirty="0"/>
              <a:t>Quality of life with condition and life expectancy</a:t>
            </a:r>
          </a:p>
          <a:p>
            <a:r>
              <a:rPr lang="en-GB" sz="3200" dirty="0"/>
              <a:t>Possibly of termination </a:t>
            </a:r>
          </a:p>
          <a:p>
            <a:r>
              <a:rPr lang="en-GB" sz="3200" dirty="0"/>
              <a:t>Chance of it occurring in future pregnancies using pedigree diagram  </a:t>
            </a:r>
          </a:p>
          <a:p>
            <a:r>
              <a:rPr lang="en-GB" sz="3200" dirty="0"/>
              <a:t>Use of donor/ IVF with screening</a:t>
            </a:r>
            <a:endParaRPr lang="en-GB" altLang="en-US" sz="3200" dirty="0"/>
          </a:p>
          <a:p>
            <a:pPr eaLnBrk="1" hangingPunct="1">
              <a:lnSpc>
                <a:spcPct val="80000"/>
              </a:lnSpc>
            </a:pPr>
            <a:endParaRPr lang="en-GB" altLang="en-US" sz="3200" dirty="0"/>
          </a:p>
        </p:txBody>
      </p:sp>
    </p:spTree>
    <p:extLst>
      <p:ext uri="{BB962C8B-B14F-4D97-AF65-F5344CB8AC3E}">
        <p14:creationId xmlns:p14="http://schemas.microsoft.com/office/powerpoint/2010/main" val="4175653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E7A5EF-A5A0-4C8D-8D4C-4605B33E5339}"/>
              </a:ext>
            </a:extLst>
          </p:cNvPr>
          <p:cNvSpPr>
            <a:spLocks noGrp="1"/>
          </p:cNvSpPr>
          <p:nvPr>
            <p:ph idx="1"/>
          </p:nvPr>
        </p:nvSpPr>
        <p:spPr>
          <a:xfrm>
            <a:off x="312821" y="264695"/>
            <a:ext cx="11879179" cy="5912268"/>
          </a:xfrm>
        </p:spPr>
        <p:txBody>
          <a:bodyPr>
            <a:normAutofit lnSpcReduction="10000"/>
          </a:bodyPr>
          <a:lstStyle/>
          <a:p>
            <a:r>
              <a:rPr lang="en-GB" sz="5400" dirty="0"/>
              <a:t>Advice need to be given in light of beliefs and culture</a:t>
            </a:r>
          </a:p>
          <a:p>
            <a:endParaRPr lang="en-GB" dirty="0"/>
          </a:p>
          <a:p>
            <a:pPr marL="0" indent="0">
              <a:buNone/>
            </a:pPr>
            <a:r>
              <a:rPr lang="en-GB" sz="3000" b="1" i="1" u="sng" dirty="0">
                <a:solidFill>
                  <a:srgbClr val="FF0000"/>
                </a:solidFill>
              </a:rPr>
              <a:t>Example</a:t>
            </a:r>
            <a:r>
              <a:rPr lang="en-GB" sz="3000" i="1" dirty="0">
                <a:solidFill>
                  <a:srgbClr val="FF0000"/>
                </a:solidFill>
              </a:rPr>
              <a:t>: </a:t>
            </a:r>
            <a:endParaRPr lang="en-GB" sz="3000" dirty="0">
              <a:solidFill>
                <a:srgbClr val="FF0000"/>
              </a:solidFill>
            </a:endParaRPr>
          </a:p>
          <a:p>
            <a:r>
              <a:rPr lang="en-GB" sz="3000" i="1" dirty="0"/>
              <a:t>A woman with a family history of breast cancer may have genetic counselling to help her decide whether or not to be screened for known mutations that can lead to breast cancer, e.g. a mutation in the BRCA1 TSG. If she is screened and the results is positive, genetic counsellors might explain to the woman what her lifetime chance of developing breast cancer is. Counselling could also help the woman to decide if, for example, she wants to take surgical steps to reduce the risk of breast cancer developing. </a:t>
            </a:r>
            <a:endParaRPr lang="en-GB" sz="3000" dirty="0"/>
          </a:p>
          <a:p>
            <a:endParaRPr lang="en-GB" sz="5400" dirty="0"/>
          </a:p>
          <a:p>
            <a:endParaRPr lang="en-GB" dirty="0"/>
          </a:p>
        </p:txBody>
      </p:sp>
      <p:sp>
        <p:nvSpPr>
          <p:cNvPr id="4" name="Rectangle 3">
            <a:extLst>
              <a:ext uri="{FF2B5EF4-FFF2-40B4-BE49-F238E27FC236}">
                <a16:creationId xmlns:a16="http://schemas.microsoft.com/office/drawing/2014/main" id="{312BB229-8C42-49AC-B84A-C22A98CB2E68}"/>
              </a:ext>
            </a:extLst>
          </p:cNvPr>
          <p:cNvSpPr/>
          <p:nvPr/>
        </p:nvSpPr>
        <p:spPr>
          <a:xfrm>
            <a:off x="9523836" y="7873870"/>
            <a:ext cx="5158528" cy="276486"/>
          </a:xfrm>
          <a:prstGeom prst="rect">
            <a:avLst/>
          </a:prstGeom>
        </p:spPr>
        <p:txBody>
          <a:bodyPr wrap="none">
            <a:spAutoFit/>
          </a:bodyPr>
          <a:lstStyle/>
          <a:p>
            <a:pPr>
              <a:lnSpc>
                <a:spcPts val="1300"/>
              </a:lnSpc>
              <a:spcAft>
                <a:spcPts val="0"/>
              </a:spcAft>
            </a:pPr>
            <a:r>
              <a:rPr lang="en-GB" dirty="0">
                <a:latin typeface="Calibri" panose="020F0502020204030204" pitchFamily="34" charset="0"/>
                <a:ea typeface="Times New Roman" panose="02020603050405020304" pitchFamily="18" charset="0"/>
                <a:cs typeface="Times New Roman" panose="02020603050405020304" pitchFamily="18" charset="0"/>
              </a:rPr>
              <a:t>Advice need to be given in light of beliefs and culture</a:t>
            </a:r>
            <a:endParaRPr lang="en-GB"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465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0"/>
            <a:ext cx="12192000" cy="250256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GB" sz="2000" u="sng" dirty="0">
                <a:effectLst/>
                <a:ea typeface="Times New Roman" panose="02020603050405020304" pitchFamily="18" charset="0"/>
                <a:cs typeface="Arial" panose="020B0604020202020204" pitchFamily="34" charset="0"/>
              </a:rPr>
              <a:t>Learning objectives</a:t>
            </a:r>
            <a:endParaRPr lang="en-GB" sz="2000" dirty="0">
              <a:effectLst/>
              <a:ea typeface="Times New Roman" panose="02020603050405020304" pitchFamily="18" charset="0"/>
              <a:cs typeface="Times New Roman" panose="02020603050405020304" pitchFamily="18" charset="0"/>
            </a:endParaRPr>
          </a:p>
          <a:p>
            <a:pPr>
              <a:spcAft>
                <a:spcPts val="0"/>
              </a:spcAft>
            </a:pPr>
            <a:r>
              <a:rPr lang="en-GB" sz="2000" dirty="0">
                <a:effectLst/>
                <a:ea typeface="Times New Roman" panose="02020603050405020304" pitchFamily="18" charset="0"/>
                <a:cs typeface="Arial" panose="020B0604020202020204" pitchFamily="34" charset="0"/>
              </a:rPr>
              <a:t>The use of labelled DNA probes and DNA hybridisation to locate specific alleles of genes.</a:t>
            </a:r>
            <a:endParaRPr lang="en-GB" sz="2000" dirty="0">
              <a:effectLst/>
              <a:ea typeface="Times New Roman" panose="02020603050405020304" pitchFamily="18" charset="0"/>
              <a:cs typeface="Times New Roman" panose="02020603050405020304" pitchFamily="18" charset="0"/>
            </a:endParaRPr>
          </a:p>
          <a:p>
            <a:pPr>
              <a:spcAft>
                <a:spcPts val="0"/>
              </a:spcAft>
            </a:pPr>
            <a:r>
              <a:rPr lang="en-GB" sz="2000" dirty="0">
                <a:effectLst/>
                <a:ea typeface="Times New Roman" panose="02020603050405020304" pitchFamily="18" charset="0"/>
                <a:cs typeface="Arial" panose="020B0604020202020204" pitchFamily="34" charset="0"/>
              </a:rPr>
              <a:t> </a:t>
            </a:r>
            <a:endParaRPr lang="en-GB" sz="2000" dirty="0">
              <a:effectLst/>
              <a:ea typeface="Times New Roman" panose="02020603050405020304" pitchFamily="18" charset="0"/>
              <a:cs typeface="Times New Roman" panose="02020603050405020304" pitchFamily="18" charset="0"/>
            </a:endParaRPr>
          </a:p>
          <a:p>
            <a:pPr>
              <a:spcAft>
                <a:spcPts val="0"/>
              </a:spcAft>
            </a:pPr>
            <a:r>
              <a:rPr lang="en-GB" sz="2000" dirty="0">
                <a:effectLst/>
                <a:ea typeface="Times New Roman" panose="02020603050405020304" pitchFamily="18" charset="0"/>
                <a:cs typeface="Arial" panose="020B0604020202020204" pitchFamily="34" charset="0"/>
              </a:rPr>
              <a:t>The use of labelled DNA probes that can be used to screen patients for heritable conditions, drug responses or health risks.</a:t>
            </a:r>
            <a:endParaRPr lang="en-GB" sz="2000" dirty="0">
              <a:effectLst/>
              <a:ea typeface="Times New Roman" panose="02020603050405020304" pitchFamily="18" charset="0"/>
              <a:cs typeface="Times New Roman" panose="02020603050405020304" pitchFamily="18" charset="0"/>
            </a:endParaRPr>
          </a:p>
          <a:p>
            <a:pPr>
              <a:spcAft>
                <a:spcPts val="0"/>
              </a:spcAft>
            </a:pPr>
            <a:r>
              <a:rPr lang="en-GB" sz="2000" dirty="0">
                <a:effectLst/>
                <a:ea typeface="Times New Roman" panose="02020603050405020304" pitchFamily="18" charset="0"/>
                <a:cs typeface="Arial" panose="020B0604020202020204" pitchFamily="34" charset="0"/>
              </a:rPr>
              <a:t> </a:t>
            </a:r>
            <a:endParaRPr lang="en-GB" sz="2000" dirty="0">
              <a:effectLst/>
              <a:ea typeface="Times New Roman" panose="02020603050405020304" pitchFamily="18" charset="0"/>
              <a:cs typeface="Times New Roman" panose="02020603050405020304" pitchFamily="18" charset="0"/>
            </a:endParaRPr>
          </a:p>
          <a:p>
            <a:pPr>
              <a:spcAft>
                <a:spcPts val="0"/>
              </a:spcAft>
            </a:pPr>
            <a:r>
              <a:rPr lang="en-GB" sz="2000" dirty="0">
                <a:effectLst/>
                <a:ea typeface="Times New Roman" panose="02020603050405020304" pitchFamily="18" charset="0"/>
                <a:cs typeface="Arial" panose="020B0604020202020204" pitchFamily="34" charset="0"/>
              </a:rPr>
              <a:t>The use of this information in genetic counselling and personalised medicine.</a:t>
            </a:r>
            <a:endParaRPr lang="en-GB" sz="2000" dirty="0">
              <a:effectLst/>
              <a:ea typeface="Times New Roman" panose="02020603050405020304" pitchFamily="18" charset="0"/>
              <a:cs typeface="Times New Roman" panose="02020603050405020304" pitchFamily="18" charset="0"/>
            </a:endParaRPr>
          </a:p>
          <a:p>
            <a:pPr>
              <a:lnSpc>
                <a:spcPts val="1300"/>
              </a:lnSpc>
              <a:spcAft>
                <a:spcPts val="0"/>
              </a:spcAft>
            </a:pPr>
            <a:r>
              <a:rPr lang="en-GB" sz="11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3" name="TextBox 2"/>
          <p:cNvSpPr txBox="1"/>
          <p:nvPr/>
        </p:nvSpPr>
        <p:spPr>
          <a:xfrm>
            <a:off x="0" y="2727960"/>
            <a:ext cx="12191999" cy="2800767"/>
          </a:xfrm>
          <a:prstGeom prst="rect">
            <a:avLst/>
          </a:prstGeom>
          <a:noFill/>
        </p:spPr>
        <p:txBody>
          <a:bodyPr wrap="square" rtlCol="0">
            <a:spAutoFit/>
          </a:bodyPr>
          <a:lstStyle/>
          <a:p>
            <a:r>
              <a:rPr lang="en-GB" sz="4400" b="1" u="sng" dirty="0">
                <a:solidFill>
                  <a:srgbClr val="0070C0"/>
                </a:solidFill>
                <a:effectLst>
                  <a:outerShdw blurRad="38100" dist="38100" dir="2700000" algn="tl">
                    <a:srgbClr val="000000">
                      <a:alpha val="43137"/>
                    </a:srgbClr>
                  </a:outerShdw>
                </a:effectLst>
              </a:rPr>
              <a:t>Exam focus: </a:t>
            </a: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Complete exam questions on page 14 - 17</a:t>
            </a: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These are all application questions. </a:t>
            </a: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READ and ANNOTATE the information carefully </a:t>
            </a:r>
          </a:p>
        </p:txBody>
      </p:sp>
    </p:spTree>
    <p:extLst>
      <p:ext uri="{BB962C8B-B14F-4D97-AF65-F5344CB8AC3E}">
        <p14:creationId xmlns:p14="http://schemas.microsoft.com/office/powerpoint/2010/main" val="616131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427" t="34870" r="58255" b="33057"/>
          <a:stretch/>
        </p:blipFill>
        <p:spPr>
          <a:xfrm>
            <a:off x="0" y="1085450"/>
            <a:ext cx="10170695" cy="5772550"/>
          </a:xfrm>
          <a:prstGeom prst="rect">
            <a:avLst/>
          </a:prstGeom>
        </p:spPr>
      </p:pic>
      <p:sp>
        <p:nvSpPr>
          <p:cNvPr id="3" name="TextBox 2">
            <a:extLst>
              <a:ext uri="{FF2B5EF4-FFF2-40B4-BE49-F238E27FC236}">
                <a16:creationId xmlns:a16="http://schemas.microsoft.com/office/drawing/2014/main" id="{59DC5184-B66D-458A-AA65-5EF54B203B0E}"/>
              </a:ext>
            </a:extLst>
          </p:cNvPr>
          <p:cNvSpPr txBox="1"/>
          <p:nvPr/>
        </p:nvSpPr>
        <p:spPr>
          <a:xfrm>
            <a:off x="0" y="0"/>
            <a:ext cx="3416968" cy="584775"/>
          </a:xfrm>
          <a:prstGeom prst="rect">
            <a:avLst/>
          </a:prstGeom>
          <a:noFill/>
        </p:spPr>
        <p:txBody>
          <a:bodyPr wrap="square" rtlCol="0">
            <a:spAutoFit/>
          </a:bodyPr>
          <a:lstStyle/>
          <a:p>
            <a:r>
              <a:rPr lang="en-GB" sz="3200" dirty="0"/>
              <a:t>Question 1 </a:t>
            </a:r>
          </a:p>
        </p:txBody>
      </p:sp>
    </p:spTree>
    <p:extLst>
      <p:ext uri="{BB962C8B-B14F-4D97-AF65-F5344CB8AC3E}">
        <p14:creationId xmlns:p14="http://schemas.microsoft.com/office/powerpoint/2010/main" val="4213384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9065" t="18747" r="60246" b="41887"/>
          <a:stretch/>
        </p:blipFill>
        <p:spPr>
          <a:xfrm>
            <a:off x="2526632" y="0"/>
            <a:ext cx="8470231" cy="6790632"/>
          </a:xfrm>
          <a:prstGeom prst="rect">
            <a:avLst/>
          </a:prstGeom>
        </p:spPr>
      </p:pic>
      <p:sp>
        <p:nvSpPr>
          <p:cNvPr id="4" name="TextBox 3">
            <a:extLst>
              <a:ext uri="{FF2B5EF4-FFF2-40B4-BE49-F238E27FC236}">
                <a16:creationId xmlns:a16="http://schemas.microsoft.com/office/drawing/2014/main" id="{76BA988F-B1D9-4C7F-83DE-E72750812E51}"/>
              </a:ext>
            </a:extLst>
          </p:cNvPr>
          <p:cNvSpPr txBox="1"/>
          <p:nvPr/>
        </p:nvSpPr>
        <p:spPr>
          <a:xfrm>
            <a:off x="0" y="192505"/>
            <a:ext cx="2093495" cy="584775"/>
          </a:xfrm>
          <a:prstGeom prst="rect">
            <a:avLst/>
          </a:prstGeom>
          <a:noFill/>
        </p:spPr>
        <p:txBody>
          <a:bodyPr wrap="square" rtlCol="0">
            <a:spAutoFit/>
          </a:bodyPr>
          <a:lstStyle/>
          <a:p>
            <a:r>
              <a:rPr lang="en-GB" sz="3200" dirty="0"/>
              <a:t>Question 2 </a:t>
            </a:r>
          </a:p>
        </p:txBody>
      </p:sp>
    </p:spTree>
    <p:extLst>
      <p:ext uri="{BB962C8B-B14F-4D97-AF65-F5344CB8AC3E}">
        <p14:creationId xmlns:p14="http://schemas.microsoft.com/office/powerpoint/2010/main" val="205972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964B40-641B-4CBD-9715-D756FC7EF7D3}"/>
              </a:ext>
            </a:extLst>
          </p:cNvPr>
          <p:cNvPicPr>
            <a:picLocks noChangeAspect="1"/>
          </p:cNvPicPr>
          <p:nvPr/>
        </p:nvPicPr>
        <p:blipFill rotWithShape="1">
          <a:blip r:embed="rId2"/>
          <a:srcRect t="58779"/>
          <a:stretch/>
        </p:blipFill>
        <p:spPr>
          <a:xfrm>
            <a:off x="733926" y="383646"/>
            <a:ext cx="10724148" cy="6090707"/>
          </a:xfrm>
          <a:prstGeom prst="rect">
            <a:avLst/>
          </a:prstGeom>
        </p:spPr>
      </p:pic>
    </p:spTree>
    <p:extLst>
      <p:ext uri="{BB962C8B-B14F-4D97-AF65-F5344CB8AC3E}">
        <p14:creationId xmlns:p14="http://schemas.microsoft.com/office/powerpoint/2010/main" val="2580411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9274" t="34290" r="58798" b="14626"/>
          <a:stretch/>
        </p:blipFill>
        <p:spPr>
          <a:xfrm>
            <a:off x="5101389" y="0"/>
            <a:ext cx="6858000" cy="6858000"/>
          </a:xfrm>
          <a:prstGeom prst="rect">
            <a:avLst/>
          </a:prstGeom>
        </p:spPr>
      </p:pic>
      <p:sp>
        <p:nvSpPr>
          <p:cNvPr id="3" name="TextBox 2">
            <a:extLst>
              <a:ext uri="{FF2B5EF4-FFF2-40B4-BE49-F238E27FC236}">
                <a16:creationId xmlns:a16="http://schemas.microsoft.com/office/drawing/2014/main" id="{982CB488-65DF-40B6-8DE8-383FE8EDF3F0}"/>
              </a:ext>
            </a:extLst>
          </p:cNvPr>
          <p:cNvSpPr txBox="1"/>
          <p:nvPr/>
        </p:nvSpPr>
        <p:spPr>
          <a:xfrm>
            <a:off x="232610" y="481263"/>
            <a:ext cx="2847473" cy="769441"/>
          </a:xfrm>
          <a:prstGeom prst="rect">
            <a:avLst/>
          </a:prstGeom>
          <a:noFill/>
        </p:spPr>
        <p:txBody>
          <a:bodyPr wrap="square" rtlCol="0">
            <a:spAutoFit/>
          </a:bodyPr>
          <a:lstStyle/>
          <a:p>
            <a:r>
              <a:rPr lang="en-GB" sz="4400" dirty="0"/>
              <a:t>Question 3</a:t>
            </a:r>
          </a:p>
        </p:txBody>
      </p:sp>
    </p:spTree>
    <p:extLst>
      <p:ext uri="{BB962C8B-B14F-4D97-AF65-F5344CB8AC3E}">
        <p14:creationId xmlns:p14="http://schemas.microsoft.com/office/powerpoint/2010/main" val="1081428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9274" t="39079" r="58889" b="17093"/>
          <a:stretch/>
        </p:blipFill>
        <p:spPr>
          <a:xfrm>
            <a:off x="4165600" y="0"/>
            <a:ext cx="8026400" cy="6905907"/>
          </a:xfrm>
          <a:prstGeom prst="rect">
            <a:avLst/>
          </a:prstGeom>
        </p:spPr>
      </p:pic>
      <p:sp>
        <p:nvSpPr>
          <p:cNvPr id="3" name="TextBox 2">
            <a:extLst>
              <a:ext uri="{FF2B5EF4-FFF2-40B4-BE49-F238E27FC236}">
                <a16:creationId xmlns:a16="http://schemas.microsoft.com/office/drawing/2014/main" id="{9474E2CB-BF16-4AE3-8DE5-BB5F417A541E}"/>
              </a:ext>
            </a:extLst>
          </p:cNvPr>
          <p:cNvSpPr txBox="1"/>
          <p:nvPr/>
        </p:nvSpPr>
        <p:spPr>
          <a:xfrm>
            <a:off x="192505" y="288758"/>
            <a:ext cx="4499811" cy="584775"/>
          </a:xfrm>
          <a:prstGeom prst="rect">
            <a:avLst/>
          </a:prstGeom>
          <a:noFill/>
        </p:spPr>
        <p:txBody>
          <a:bodyPr wrap="square" rtlCol="0">
            <a:spAutoFit/>
          </a:bodyPr>
          <a:lstStyle/>
          <a:p>
            <a:r>
              <a:rPr lang="en-GB" sz="3200" dirty="0"/>
              <a:t>Question 4</a:t>
            </a:r>
          </a:p>
        </p:txBody>
      </p:sp>
    </p:spTree>
    <p:extLst>
      <p:ext uri="{BB962C8B-B14F-4D97-AF65-F5344CB8AC3E}">
        <p14:creationId xmlns:p14="http://schemas.microsoft.com/office/powerpoint/2010/main" val="3822199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44E6-2483-40A9-A52A-2E4A0595E6C4}"/>
              </a:ext>
            </a:extLst>
          </p:cNvPr>
          <p:cNvSpPr>
            <a:spLocks noGrp="1"/>
          </p:cNvSpPr>
          <p:nvPr>
            <p:ph type="title"/>
          </p:nvPr>
        </p:nvSpPr>
        <p:spPr/>
        <p:txBody>
          <a:bodyPr/>
          <a:lstStyle/>
          <a:p>
            <a:r>
              <a:rPr lang="en-US" b="1" u="sng" dirty="0"/>
              <a:t>Learning outcomes </a:t>
            </a:r>
            <a:br>
              <a:rPr lang="en-GB" dirty="0"/>
            </a:br>
            <a:endParaRPr lang="en-GB" dirty="0"/>
          </a:p>
        </p:txBody>
      </p:sp>
      <p:sp>
        <p:nvSpPr>
          <p:cNvPr id="3" name="Content Placeholder 2">
            <a:extLst>
              <a:ext uri="{FF2B5EF4-FFF2-40B4-BE49-F238E27FC236}">
                <a16:creationId xmlns:a16="http://schemas.microsoft.com/office/drawing/2014/main" id="{E7EDD9C7-8BAC-4324-807D-DCFACBE1E32E}"/>
              </a:ext>
            </a:extLst>
          </p:cNvPr>
          <p:cNvSpPr>
            <a:spLocks noGrp="1"/>
          </p:cNvSpPr>
          <p:nvPr>
            <p:ph idx="1"/>
          </p:nvPr>
        </p:nvSpPr>
        <p:spPr>
          <a:xfrm>
            <a:off x="0" y="1690688"/>
            <a:ext cx="12192000" cy="4802187"/>
          </a:xfrm>
        </p:spPr>
        <p:txBody>
          <a:bodyPr>
            <a:normAutofit lnSpcReduction="10000"/>
          </a:bodyPr>
          <a:lstStyle/>
          <a:p>
            <a:pPr lvl="0"/>
            <a:r>
              <a:rPr lang="en-US" b="1" dirty="0"/>
              <a:t>Interpret information relating to the use of recombinant DNA technology.</a:t>
            </a:r>
          </a:p>
          <a:p>
            <a:pPr lvl="0"/>
            <a:endParaRPr lang="en-GB" dirty="0"/>
          </a:p>
          <a:p>
            <a:pPr lvl="0"/>
            <a:r>
              <a:rPr lang="en-US" b="1" dirty="0"/>
              <a:t>Evaluate the ethical, financial and social issues associated with the use and ownership of recombinant DNA technology in agriculture, in industry and in medicine.</a:t>
            </a:r>
            <a:endParaRPr lang="en-GB" dirty="0"/>
          </a:p>
          <a:p>
            <a:pPr lvl="0"/>
            <a:endParaRPr lang="en-US" b="1" dirty="0"/>
          </a:p>
          <a:p>
            <a:pPr lvl="0"/>
            <a:r>
              <a:rPr lang="en-US" b="1" dirty="0"/>
              <a:t>Balance the humanitarian aspects of recombinant DNA technology with the opposition from environmentalists and anti-</a:t>
            </a:r>
            <a:r>
              <a:rPr lang="en-US" b="1" dirty="0" err="1"/>
              <a:t>globalisation</a:t>
            </a:r>
            <a:r>
              <a:rPr lang="en-US" b="1" dirty="0"/>
              <a:t> activists</a:t>
            </a:r>
            <a:r>
              <a:rPr lang="en-GB" dirty="0"/>
              <a:t> </a:t>
            </a:r>
          </a:p>
          <a:p>
            <a:pPr lvl="0"/>
            <a:endParaRPr lang="en-GB" b="1" dirty="0"/>
          </a:p>
          <a:p>
            <a:pPr marL="0" lvl="0" indent="0">
              <a:buNone/>
            </a:pPr>
            <a:r>
              <a:rPr lang="en-US" b="1" dirty="0"/>
              <a:t>(Note: these learning outcomes are not required AO1 specification knowledge but used to develop ideas)</a:t>
            </a:r>
            <a:endParaRPr lang="en-GB" dirty="0"/>
          </a:p>
          <a:p>
            <a:endParaRPr lang="en-GB" dirty="0"/>
          </a:p>
        </p:txBody>
      </p:sp>
    </p:spTree>
    <p:extLst>
      <p:ext uri="{BB962C8B-B14F-4D97-AF65-F5344CB8AC3E}">
        <p14:creationId xmlns:p14="http://schemas.microsoft.com/office/powerpoint/2010/main" val="961607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p:cNvSpPr/>
          <p:nvPr/>
        </p:nvSpPr>
        <p:spPr>
          <a:xfrm>
            <a:off x="0" y="228600"/>
            <a:ext cx="12192000" cy="5171737"/>
          </a:xfrm>
          <a:prstGeom prst="rect">
            <a:avLst/>
          </a:prstGeom>
        </p:spPr>
        <p:txBody>
          <a:bodyPr wrap="square">
            <a:spAutoFit/>
          </a:bodyPr>
          <a:lstStyle/>
          <a:p>
            <a:pPr>
              <a:lnSpc>
                <a:spcPct val="150000"/>
              </a:lnSpc>
              <a:spcAft>
                <a:spcPts val="0"/>
              </a:spcAft>
            </a:pPr>
            <a:r>
              <a:rPr lang="en-GB" sz="3200" b="1" u="sng" dirty="0">
                <a:latin typeface="Arial" panose="020B0604020202020204" pitchFamily="34" charset="0"/>
                <a:ea typeface="Times New Roman" panose="02020603050405020304" pitchFamily="18" charset="0"/>
                <a:cs typeface="Arial" panose="020B0604020202020204" pitchFamily="34" charset="0"/>
              </a:rPr>
              <a:t>Task : </a:t>
            </a:r>
          </a:p>
          <a:p>
            <a:pPr marL="457200" indent="-457200">
              <a:lnSpc>
                <a:spcPct val="150000"/>
              </a:lnSpc>
              <a:spcAft>
                <a:spcPts val="0"/>
              </a:spcAft>
              <a:buFont typeface="Arial" panose="020B0604020202020204" pitchFamily="34" charset="0"/>
              <a:buChar char="•"/>
            </a:pPr>
            <a:r>
              <a:rPr lang="en-GB" sz="3200" dirty="0">
                <a:latin typeface="Arial" panose="020B0604020202020204" pitchFamily="34" charset="0"/>
                <a:ea typeface="Times New Roman" panose="02020603050405020304" pitchFamily="18" charset="0"/>
                <a:cs typeface="Arial" panose="020B0604020202020204" pitchFamily="34" charset="0"/>
              </a:rPr>
              <a:t>Read the laminated pages and CONDENSE this information into the boxes on page 7 and 8 in your booklet. </a:t>
            </a:r>
          </a:p>
          <a:p>
            <a:pPr marL="457200" indent="-457200">
              <a:lnSpc>
                <a:spcPct val="150000"/>
              </a:lnSpc>
              <a:spcAft>
                <a:spcPts val="0"/>
              </a:spcAft>
              <a:buFont typeface="Arial" panose="020B0604020202020204" pitchFamily="34" charset="0"/>
              <a:buChar char="•"/>
            </a:pPr>
            <a:endParaRPr lang="en-GB" sz="3200" dirty="0">
              <a:latin typeface="Arial" panose="020B0604020202020204" pitchFamily="34" charset="0"/>
              <a:ea typeface="Times New Roman" panose="02020603050405020304" pitchFamily="18" charset="0"/>
              <a:cs typeface="Arial" panose="020B0604020202020204" pitchFamily="34" charset="0"/>
            </a:endParaRPr>
          </a:p>
          <a:p>
            <a:pPr marL="457200" indent="-457200">
              <a:lnSpc>
                <a:spcPct val="150000"/>
              </a:lnSpc>
              <a:spcAft>
                <a:spcPts val="0"/>
              </a:spcAft>
              <a:buFont typeface="Arial" panose="020B0604020202020204" pitchFamily="34" charset="0"/>
              <a:buChar char="•"/>
            </a:pPr>
            <a:r>
              <a:rPr lang="en-GB" sz="3200" dirty="0">
                <a:latin typeface="Arial" panose="020B0604020202020204" pitchFamily="34" charset="0"/>
                <a:ea typeface="Times New Roman" panose="02020603050405020304" pitchFamily="18" charset="0"/>
                <a:cs typeface="Arial" panose="020B0604020202020204" pitchFamily="34" charset="0"/>
              </a:rPr>
              <a:t>You DO NOT need to learn specific examples but you will be given specific examples which you with have to ethically discuss.</a:t>
            </a:r>
            <a:endParaRPr lang="en-GB" sz="40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665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TextBox 5"/>
          <p:cNvSpPr txBox="1"/>
          <p:nvPr/>
        </p:nvSpPr>
        <p:spPr>
          <a:xfrm>
            <a:off x="-1" y="228600"/>
            <a:ext cx="12191999" cy="6186309"/>
          </a:xfrm>
          <a:prstGeom prst="rect">
            <a:avLst/>
          </a:prstGeom>
          <a:noFill/>
        </p:spPr>
        <p:txBody>
          <a:bodyPr wrap="square" rtlCol="0">
            <a:spAutoFit/>
          </a:bodyPr>
          <a:lstStyle/>
          <a:p>
            <a:r>
              <a:rPr lang="en-GB" sz="4400" b="1" u="sng" dirty="0">
                <a:solidFill>
                  <a:srgbClr val="0070C0"/>
                </a:solidFill>
                <a:effectLst>
                  <a:outerShdw blurRad="38100" dist="38100" dir="2700000" algn="tl">
                    <a:srgbClr val="000000">
                      <a:alpha val="43137"/>
                    </a:srgbClr>
                  </a:outerShdw>
                </a:effectLst>
              </a:rPr>
              <a:t>Exam focus</a:t>
            </a:r>
          </a:p>
          <a:p>
            <a:endParaRPr lang="en-GB" sz="4400" b="1" u="sng" dirty="0">
              <a:solidFill>
                <a:srgbClr val="0070C0"/>
              </a:solidFill>
              <a:effectLst>
                <a:outerShdw blurRad="38100" dist="38100" dir="2700000" algn="tl">
                  <a:srgbClr val="000000">
                    <a:alpha val="43137"/>
                  </a:srgbClr>
                </a:outerShdw>
              </a:effectLst>
            </a:endParaRPr>
          </a:p>
          <a:p>
            <a:r>
              <a:rPr lang="en-GB" sz="4400" b="1" u="sng" dirty="0">
                <a:solidFill>
                  <a:srgbClr val="0070C0"/>
                </a:solidFill>
                <a:effectLst>
                  <a:outerShdw blurRad="38100" dist="38100" dir="2700000" algn="tl">
                    <a:srgbClr val="000000">
                      <a:alpha val="43137"/>
                    </a:srgbClr>
                  </a:outerShdw>
                </a:effectLst>
              </a:rPr>
              <a:t>Task: </a:t>
            </a:r>
          </a:p>
          <a:p>
            <a:endParaRPr lang="en-GB" sz="4400" b="1" dirty="0">
              <a:solidFill>
                <a:srgbClr val="0070C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Complete exam questions on page 19 – 21 . </a:t>
            </a:r>
          </a:p>
          <a:p>
            <a:pPr marL="571500" indent="-571500">
              <a:buFont typeface="Arial" panose="020B0604020202020204" pitchFamily="34" charset="0"/>
              <a:buChar char="•"/>
            </a:pPr>
            <a:endParaRPr lang="en-GB" sz="4400" b="1" dirty="0">
              <a:solidFill>
                <a:srgbClr val="0070C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These are all application questions. </a:t>
            </a:r>
          </a:p>
          <a:p>
            <a:pPr marL="571500" indent="-571500">
              <a:buFont typeface="Arial" panose="020B0604020202020204" pitchFamily="34" charset="0"/>
              <a:buChar char="•"/>
            </a:pPr>
            <a:endParaRPr lang="en-GB" sz="4400" b="1" dirty="0">
              <a:solidFill>
                <a:srgbClr val="0070C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READ and ANNOTATE the information carefully. </a:t>
            </a:r>
          </a:p>
        </p:txBody>
      </p:sp>
    </p:spTree>
    <p:extLst>
      <p:ext uri="{BB962C8B-B14F-4D97-AF65-F5344CB8AC3E}">
        <p14:creationId xmlns:p14="http://schemas.microsoft.com/office/powerpoint/2010/main" val="897165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7703" y="117693"/>
            <a:ext cx="11786616" cy="6740307"/>
          </a:xfrm>
          <a:prstGeom prst="rect">
            <a:avLst/>
          </a:prstGeom>
          <a:noFill/>
        </p:spPr>
        <p:txBody>
          <a:bodyPr wrap="square" rtlCol="0">
            <a:spAutoFit/>
          </a:bodyPr>
          <a:lstStyle/>
          <a:p>
            <a:r>
              <a:rPr lang="en-GB" sz="2400" b="1" dirty="0"/>
              <a:t>Question 1: </a:t>
            </a:r>
          </a:p>
          <a:p>
            <a:r>
              <a:rPr lang="en-GB" sz="2400" dirty="0"/>
              <a:t>Yes because:</a:t>
            </a:r>
          </a:p>
          <a:p>
            <a:pPr marL="342900" indent="-342900">
              <a:buAutoNum type="arabicPeriod"/>
            </a:pPr>
            <a:r>
              <a:rPr lang="en-GB" sz="2400" dirty="0"/>
              <a:t>Many embryos die/are discarded;</a:t>
            </a:r>
          </a:p>
          <a:p>
            <a:pPr marL="342900" indent="-342900">
              <a:buAutoNum type="arabicPeriod"/>
            </a:pPr>
            <a:r>
              <a:rPr lang="en-GB" sz="2400" dirty="0"/>
              <a:t>Some offspring with heart failure;</a:t>
            </a:r>
          </a:p>
          <a:p>
            <a:pPr marL="342900" indent="-342900">
              <a:buAutoNum type="arabicPeriod"/>
            </a:pPr>
            <a:r>
              <a:rPr lang="en-GB" sz="2400" dirty="0"/>
              <a:t>Introduction of new genes has unforeseen consequences for (future generations of) pigs;</a:t>
            </a:r>
          </a:p>
          <a:p>
            <a:pPr marL="342900" indent="-342900">
              <a:buAutoNum type="arabicPeriod"/>
            </a:pPr>
            <a:endParaRPr lang="en-GB" sz="2400" dirty="0"/>
          </a:p>
          <a:p>
            <a:r>
              <a:rPr lang="en-GB" sz="2400" dirty="0"/>
              <a:t>No because:</a:t>
            </a:r>
          </a:p>
          <a:p>
            <a:r>
              <a:rPr lang="en-GB" sz="2400" dirty="0"/>
              <a:t>4. Potential benefit for human (diet);</a:t>
            </a:r>
          </a:p>
          <a:p>
            <a:r>
              <a:rPr lang="en-GB" sz="2400" dirty="0"/>
              <a:t>5. Successful production of at least some healthy cloned piglets. </a:t>
            </a:r>
          </a:p>
          <a:p>
            <a:endParaRPr lang="en-GB" sz="2400" dirty="0"/>
          </a:p>
          <a:p>
            <a:r>
              <a:rPr lang="en-GB" sz="2400" b="1" dirty="0"/>
              <a:t>Question 2:</a:t>
            </a:r>
          </a:p>
          <a:p>
            <a:pPr marL="342900" indent="-342900">
              <a:buAutoNum type="alphaLcParenR"/>
            </a:pPr>
            <a:r>
              <a:rPr lang="en-GB" sz="2400" dirty="0"/>
              <a:t>Can control herbicides as weeds among growing crops;</a:t>
            </a:r>
          </a:p>
          <a:p>
            <a:r>
              <a:rPr lang="en-GB" sz="2400" dirty="0"/>
              <a:t>without harming crop</a:t>
            </a:r>
          </a:p>
          <a:p>
            <a:r>
              <a:rPr lang="en-GB" sz="2400" dirty="0"/>
              <a:t>Weeds compete with crops/example</a:t>
            </a:r>
          </a:p>
          <a:p>
            <a:r>
              <a:rPr lang="en-GB" sz="2400" dirty="0"/>
              <a:t>Weeds reduce yield of crop/herbicide increases yield</a:t>
            </a:r>
          </a:p>
          <a:p>
            <a:endParaRPr lang="en-GB" sz="2400" dirty="0"/>
          </a:p>
          <a:p>
            <a:r>
              <a:rPr lang="en-GB" sz="2400" dirty="0"/>
              <a:t>b) </a:t>
            </a:r>
            <a:r>
              <a:rPr lang="en-GB" sz="2400" dirty="0" err="1"/>
              <a:t>i</a:t>
            </a:r>
            <a:r>
              <a:rPr lang="en-GB" sz="2400" dirty="0"/>
              <a:t>) </a:t>
            </a:r>
            <a:r>
              <a:rPr lang="en-GB" sz="2400" dirty="0" err="1"/>
              <a:t>Reproductrion</a:t>
            </a:r>
            <a:r>
              <a:rPr lang="en-GB" sz="2400" dirty="0"/>
              <a:t>/pollen/bacteria</a:t>
            </a:r>
          </a:p>
          <a:p>
            <a:r>
              <a:rPr lang="en-GB" sz="2400" dirty="0"/>
              <a:t>ii) Mutation </a:t>
            </a:r>
          </a:p>
        </p:txBody>
      </p:sp>
    </p:spTree>
    <p:extLst>
      <p:ext uri="{BB962C8B-B14F-4D97-AF65-F5344CB8AC3E}">
        <p14:creationId xmlns:p14="http://schemas.microsoft.com/office/powerpoint/2010/main" val="2375635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7023" t="28863" r="56548" b="30381"/>
          <a:stretch/>
        </p:blipFill>
        <p:spPr>
          <a:xfrm>
            <a:off x="-1" y="409074"/>
            <a:ext cx="9604219" cy="6715626"/>
          </a:xfrm>
          <a:prstGeom prst="rect">
            <a:avLst/>
          </a:prstGeom>
        </p:spPr>
      </p:pic>
      <p:sp>
        <p:nvSpPr>
          <p:cNvPr id="3" name="TextBox 2">
            <a:extLst>
              <a:ext uri="{FF2B5EF4-FFF2-40B4-BE49-F238E27FC236}">
                <a16:creationId xmlns:a16="http://schemas.microsoft.com/office/drawing/2014/main" id="{76341F57-3681-469D-888A-D6E46075A0FF}"/>
              </a:ext>
            </a:extLst>
          </p:cNvPr>
          <p:cNvSpPr txBox="1"/>
          <p:nvPr/>
        </p:nvSpPr>
        <p:spPr>
          <a:xfrm>
            <a:off x="529389" y="0"/>
            <a:ext cx="2550695" cy="369332"/>
          </a:xfrm>
          <a:prstGeom prst="rect">
            <a:avLst/>
          </a:prstGeom>
          <a:noFill/>
        </p:spPr>
        <p:txBody>
          <a:bodyPr wrap="square" rtlCol="0">
            <a:spAutoFit/>
          </a:bodyPr>
          <a:lstStyle/>
          <a:p>
            <a:r>
              <a:rPr lang="en-GB" dirty="0"/>
              <a:t>Question 3</a:t>
            </a:r>
          </a:p>
        </p:txBody>
      </p:sp>
    </p:spTree>
    <p:extLst>
      <p:ext uri="{BB962C8B-B14F-4D97-AF65-F5344CB8AC3E}">
        <p14:creationId xmlns:p14="http://schemas.microsoft.com/office/powerpoint/2010/main" val="3454226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9167" t="40000" r="58452" b="21048"/>
          <a:stretch/>
        </p:blipFill>
        <p:spPr>
          <a:xfrm>
            <a:off x="216569" y="562122"/>
            <a:ext cx="8373979" cy="6295878"/>
          </a:xfrm>
          <a:prstGeom prst="rect">
            <a:avLst/>
          </a:prstGeom>
        </p:spPr>
      </p:pic>
      <p:sp>
        <p:nvSpPr>
          <p:cNvPr id="3" name="TextBox 2">
            <a:extLst>
              <a:ext uri="{FF2B5EF4-FFF2-40B4-BE49-F238E27FC236}">
                <a16:creationId xmlns:a16="http://schemas.microsoft.com/office/drawing/2014/main" id="{B2985B2B-1F97-41AF-AA77-65DB9006DD38}"/>
              </a:ext>
            </a:extLst>
          </p:cNvPr>
          <p:cNvSpPr txBox="1"/>
          <p:nvPr/>
        </p:nvSpPr>
        <p:spPr>
          <a:xfrm>
            <a:off x="0" y="0"/>
            <a:ext cx="1876926" cy="369332"/>
          </a:xfrm>
          <a:prstGeom prst="rect">
            <a:avLst/>
          </a:prstGeom>
          <a:noFill/>
        </p:spPr>
        <p:txBody>
          <a:bodyPr wrap="square" rtlCol="0">
            <a:spAutoFit/>
          </a:bodyPr>
          <a:lstStyle/>
          <a:p>
            <a:r>
              <a:rPr lang="en-GB" dirty="0"/>
              <a:t>Question 4</a:t>
            </a:r>
          </a:p>
        </p:txBody>
      </p:sp>
    </p:spTree>
    <p:extLst>
      <p:ext uri="{BB962C8B-B14F-4D97-AF65-F5344CB8AC3E}">
        <p14:creationId xmlns:p14="http://schemas.microsoft.com/office/powerpoint/2010/main" val="2098572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1938992"/>
          </a:xfrm>
          <a:prstGeom prst="rect">
            <a:avLst/>
          </a:prstGeom>
          <a:ln>
            <a:solidFill>
              <a:schemeClr val="tx1"/>
            </a:solidFill>
          </a:ln>
        </p:spPr>
        <p:txBody>
          <a:bodyPr wrap="square">
            <a:spAutoFit/>
          </a:bodyPr>
          <a:lstStyle/>
          <a:p>
            <a:pPr>
              <a:spcAft>
                <a:spcPts val="0"/>
              </a:spcAft>
            </a:pPr>
            <a:r>
              <a:rPr lang="en-GB" sz="2000"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Learning objective: </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spcAft>
                <a:spcPts val="0"/>
              </a:spcAft>
              <a:buFont typeface="Arial" panose="020B0604020202020204" pitchFamily="34" charset="0"/>
              <a:buChar char="•"/>
            </a:pPr>
            <a:r>
              <a:rPr lang="en-GB" sz="2000" b="1" dirty="0">
                <a:latin typeface="Arial" panose="020B0604020202020204" pitchFamily="34" charset="0"/>
                <a:ea typeface="Times New Roman" panose="02020603050405020304" pitchFamily="18" charset="0"/>
                <a:cs typeface="Arial" panose="020B0604020202020204" pitchFamily="34" charset="0"/>
              </a:rPr>
              <a:t>Relate recombinant DNA technology to gene therapy.</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spcAft>
                <a:spcPts val="0"/>
              </a:spcAft>
              <a:buFont typeface="Arial" panose="020B0604020202020204" pitchFamily="34" charset="0"/>
              <a:buChar char="•"/>
            </a:pPr>
            <a:r>
              <a:rPr lang="en-GB" sz="2000" dirty="0">
                <a:latin typeface="Arial" panose="020B0604020202020204" pitchFamily="34" charset="0"/>
                <a:ea typeface="Times New Roman" panose="02020603050405020304" pitchFamily="18" charset="0"/>
                <a:cs typeface="Arial" panose="020B0604020202020204" pitchFamily="34" charset="0"/>
              </a:rPr>
              <a:t>Explain the principles of gene therapy</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spcAft>
                <a:spcPts val="0"/>
              </a:spcAft>
              <a:buFont typeface="Arial" panose="020B0604020202020204" pitchFamily="34" charset="0"/>
              <a:buChar char="•"/>
            </a:pPr>
            <a:r>
              <a:rPr lang="en-GB" sz="2000" dirty="0">
                <a:latin typeface="Arial" panose="020B0604020202020204" pitchFamily="34" charset="0"/>
                <a:ea typeface="Times New Roman" panose="02020603050405020304" pitchFamily="18" charset="0"/>
                <a:cs typeface="Arial" panose="020B0604020202020204" pitchFamily="34" charset="0"/>
              </a:rPr>
              <a:t>Explain the difference between somatic and germline gene therapy</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spcAft>
                <a:spcPts val="0"/>
              </a:spcAft>
              <a:buFont typeface="Arial" panose="020B0604020202020204" pitchFamily="34" charset="0"/>
              <a:buChar char="•"/>
            </a:pPr>
            <a:r>
              <a:rPr lang="en-GB" sz="2000" dirty="0">
                <a:latin typeface="Arial" panose="020B0604020202020204" pitchFamily="34" charset="0"/>
                <a:ea typeface="Times New Roman" panose="02020603050405020304" pitchFamily="18" charset="0"/>
                <a:cs typeface="Arial" panose="020B0604020202020204" pitchFamily="34" charset="0"/>
              </a:rPr>
              <a:t>Explain why germline therapy is prohibited</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spcAft>
                <a:spcPts val="0"/>
              </a:spcAft>
              <a:buFont typeface="Arial" panose="020B0604020202020204" pitchFamily="34" charset="0"/>
              <a:buChar char="•"/>
            </a:pPr>
            <a:r>
              <a:rPr lang="en-GB" sz="2000" dirty="0">
                <a:latin typeface="Arial" panose="020B0604020202020204" pitchFamily="34" charset="0"/>
                <a:ea typeface="Times New Roman" panose="02020603050405020304" pitchFamily="18" charset="0"/>
                <a:cs typeface="Arial" panose="020B0604020202020204" pitchFamily="34" charset="0"/>
              </a:rPr>
              <a:t>Evaluate the effectiveness and risks of gene therapy.</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3" name="Text Box 2"/>
          <p:cNvSpPr txBox="1">
            <a:spLocks noChangeArrowheads="1"/>
          </p:cNvSpPr>
          <p:nvPr/>
        </p:nvSpPr>
        <p:spPr bwMode="auto">
          <a:xfrm>
            <a:off x="0" y="1996676"/>
            <a:ext cx="12191999" cy="466881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r>
              <a:rPr lang="en-GB" sz="2700" dirty="0">
                <a:effectLst/>
                <a:latin typeface="Arial" panose="020B0604020202020204" pitchFamily="34" charset="0"/>
                <a:ea typeface="Times New Roman" panose="02020603050405020304" pitchFamily="18" charset="0"/>
                <a:cs typeface="Arial" panose="020B0604020202020204" pitchFamily="34" charset="0"/>
              </a:rPr>
              <a:t>Log onto :  </a:t>
            </a:r>
            <a:r>
              <a:rPr lang="en-GB" sz="2700"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2"/>
              </a:rPr>
              <a:t>http://learn.genetics.utah.edu/content/genetherapy/</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2700" dirty="0">
                <a:effectLst/>
                <a:latin typeface="Arial" panose="020B0604020202020204" pitchFamily="34" charset="0"/>
                <a:ea typeface="Times New Roman" panose="02020603050405020304" pitchFamily="18" charset="0"/>
                <a:cs typeface="Arial" panose="020B0604020202020204" pitchFamily="34" charset="0"/>
              </a:rPr>
              <a:t> </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indent="-457200">
              <a:buFont typeface="+mj-lt"/>
              <a:buAutoNum type="arabicPeriod"/>
            </a:pPr>
            <a:r>
              <a:rPr lang="en-GB" sz="2700" dirty="0">
                <a:effectLst/>
                <a:latin typeface="Arial" panose="020B0604020202020204" pitchFamily="34" charset="0"/>
                <a:ea typeface="Times New Roman" panose="02020603050405020304" pitchFamily="18" charset="0"/>
                <a:cs typeface="Arial" panose="020B0604020202020204" pitchFamily="34" charset="0"/>
              </a:rPr>
              <a:t>Read “What is Gene Therapy”, and make brief notes on first 2 paragraphs.</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indent="-457200">
              <a:buFont typeface="+mj-lt"/>
              <a:buAutoNum type="arabicPeriod"/>
            </a:pPr>
            <a:r>
              <a:rPr lang="en-GB" sz="2700" dirty="0">
                <a:effectLst/>
                <a:latin typeface="Arial" panose="020B0604020202020204" pitchFamily="34" charset="0"/>
                <a:ea typeface="Times New Roman" panose="02020603050405020304" pitchFamily="18" charset="0"/>
                <a:cs typeface="Arial" panose="020B0604020202020204" pitchFamily="34" charset="0"/>
              </a:rPr>
              <a:t>Do interactive: “Gene delivery: tools of the trade” and read text to make a table on advantages and disadvantages of viral and liposomal vectors. </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indent="-457200">
              <a:buFont typeface="+mj-lt"/>
              <a:buAutoNum type="arabicPeriod"/>
            </a:pPr>
            <a:r>
              <a:rPr lang="en-GB" sz="2700" dirty="0">
                <a:effectLst/>
                <a:latin typeface="Arial" panose="020B0604020202020204" pitchFamily="34" charset="0"/>
                <a:ea typeface="Times New Roman" panose="02020603050405020304" pitchFamily="18" charset="0"/>
                <a:cs typeface="Arial" panose="020B0604020202020204" pitchFamily="34" charset="0"/>
              </a:rPr>
              <a:t>Read “ challenges in gene therapy” and make notes on the risks of gene therapy</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indent="-457200">
              <a:buFont typeface="+mj-lt"/>
              <a:buAutoNum type="arabicPeriod"/>
            </a:pPr>
            <a:r>
              <a:rPr lang="en-GB" sz="2700" dirty="0">
                <a:effectLst/>
                <a:latin typeface="Arial" panose="020B0604020202020204" pitchFamily="34" charset="0"/>
                <a:ea typeface="Times New Roman" panose="02020603050405020304" pitchFamily="18" charset="0"/>
                <a:cs typeface="Arial" panose="020B0604020202020204" pitchFamily="34" charset="0"/>
              </a:rPr>
              <a:t>Read “Gene therapy Success” and make notes on some of the applications of gene therapy in treating certain diseases.</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685800" indent="-457200">
              <a:buFont typeface="+mj-lt"/>
              <a:buAutoNum type="arabicPeriod"/>
            </a:pPr>
            <a:r>
              <a:rPr lang="en-GB" sz="2700" dirty="0">
                <a:effectLst/>
                <a:latin typeface="Arial" panose="020B0604020202020204" pitchFamily="34" charset="0"/>
                <a:ea typeface="Times New Roman" panose="02020603050405020304" pitchFamily="18" charset="0"/>
                <a:cs typeface="Arial" panose="020B0604020202020204" pitchFamily="34" charset="0"/>
              </a:rPr>
              <a:t>Do interactive: “Space doctor”  - and enjoy yourself </a:t>
            </a:r>
            <a:r>
              <a:rPr lang="en-GB" sz="2700" dirty="0">
                <a:effectLst/>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a:t>
            </a:r>
            <a:endParaRPr lang="en-GB" sz="27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300"/>
              </a:lnSpc>
              <a:spcAft>
                <a:spcPts val="0"/>
              </a:spcAft>
            </a:pPr>
            <a:r>
              <a:rPr lang="en-GB" sz="28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47029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878A45-6BA6-41BB-8610-7323177CB351}"/>
              </a:ext>
            </a:extLst>
          </p:cNvPr>
          <p:cNvSpPr/>
          <p:nvPr/>
        </p:nvSpPr>
        <p:spPr>
          <a:xfrm>
            <a:off x="877449" y="551289"/>
            <a:ext cx="10437101" cy="5755422"/>
          </a:xfrm>
          <a:prstGeom prst="rect">
            <a:avLst/>
          </a:prstGeom>
          <a:ln>
            <a:solidFill>
              <a:schemeClr val="tx1"/>
            </a:solidFill>
          </a:ln>
        </p:spPr>
        <p:txBody>
          <a:bodyPr wrap="square">
            <a:spAutoFit/>
          </a:bodyPr>
          <a:lstStyle/>
          <a:p>
            <a:pPr>
              <a:spcAft>
                <a:spcPts val="0"/>
              </a:spcAft>
            </a:pPr>
            <a:r>
              <a:rPr lang="en-GB" sz="3600"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Learning objective: </a:t>
            </a:r>
          </a:p>
          <a:p>
            <a:pPr>
              <a:spcAft>
                <a:spcPts val="0"/>
              </a:spcAft>
            </a:pP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3600" dirty="0">
                <a:latin typeface="Arial" panose="020B0604020202020204" pitchFamily="34" charset="0"/>
                <a:ea typeface="Times New Roman" panose="02020603050405020304" pitchFamily="18" charset="0"/>
                <a:cs typeface="Arial" panose="020B0604020202020204" pitchFamily="34" charset="0"/>
              </a:rPr>
              <a:t>Relate recombinant DNA technology to gene therapy.</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3600" dirty="0">
                <a:latin typeface="Arial" panose="020B0604020202020204" pitchFamily="34" charset="0"/>
                <a:ea typeface="Times New Roman" panose="02020603050405020304" pitchFamily="18" charset="0"/>
                <a:cs typeface="Arial" panose="020B0604020202020204" pitchFamily="34" charset="0"/>
              </a:rPr>
              <a:t>Explain the principles of gene therapy</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3600" dirty="0">
                <a:latin typeface="Arial" panose="020B0604020202020204" pitchFamily="34" charset="0"/>
                <a:ea typeface="Times New Roman" panose="02020603050405020304" pitchFamily="18" charset="0"/>
                <a:cs typeface="Arial" panose="020B0604020202020204" pitchFamily="34" charset="0"/>
              </a:rPr>
              <a:t>Explain the difference between somatic and germline gene therapy</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3600" dirty="0">
                <a:latin typeface="Arial" panose="020B0604020202020204" pitchFamily="34" charset="0"/>
                <a:ea typeface="Times New Roman" panose="02020603050405020304" pitchFamily="18" charset="0"/>
                <a:cs typeface="Arial" panose="020B0604020202020204" pitchFamily="34" charset="0"/>
              </a:rPr>
              <a:t>Explain why germline therapy is prohibited</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3600" dirty="0">
                <a:latin typeface="Arial" panose="020B0604020202020204" pitchFamily="34" charset="0"/>
                <a:ea typeface="Times New Roman" panose="02020603050405020304" pitchFamily="18" charset="0"/>
                <a:cs typeface="Arial" panose="020B0604020202020204" pitchFamily="34" charset="0"/>
              </a:rPr>
              <a:t>Evaluate the effectiveness and risks of gene therapy.</a:t>
            </a:r>
            <a:endParaRPr lang="en-GB" sz="44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986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386871-09F9-4EA4-A83E-08F7DB66AA15}"/>
              </a:ext>
            </a:extLst>
          </p:cNvPr>
          <p:cNvPicPr>
            <a:picLocks noChangeAspect="1"/>
          </p:cNvPicPr>
          <p:nvPr/>
        </p:nvPicPr>
        <p:blipFill rotWithShape="1">
          <a:blip r:embed="rId2"/>
          <a:srcRect l="19737" t="22794" r="18487" b="9805"/>
          <a:stretch/>
        </p:blipFill>
        <p:spPr>
          <a:xfrm>
            <a:off x="898295" y="0"/>
            <a:ext cx="11179967" cy="6858000"/>
          </a:xfrm>
          <a:prstGeom prst="rect">
            <a:avLst/>
          </a:prstGeom>
        </p:spPr>
      </p:pic>
    </p:spTree>
    <p:extLst>
      <p:ext uri="{BB962C8B-B14F-4D97-AF65-F5344CB8AC3E}">
        <p14:creationId xmlns:p14="http://schemas.microsoft.com/office/powerpoint/2010/main" val="80322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91B083-E78F-4405-B01E-6B23E929CDAD}"/>
              </a:ext>
            </a:extLst>
          </p:cNvPr>
          <p:cNvPicPr>
            <a:picLocks noChangeAspect="1"/>
          </p:cNvPicPr>
          <p:nvPr/>
        </p:nvPicPr>
        <p:blipFill>
          <a:blip r:embed="rId3"/>
          <a:stretch>
            <a:fillRect/>
          </a:stretch>
        </p:blipFill>
        <p:spPr>
          <a:xfrm>
            <a:off x="1099929" y="205994"/>
            <a:ext cx="9223513" cy="6889225"/>
          </a:xfrm>
          <a:prstGeom prst="rect">
            <a:avLst/>
          </a:prstGeom>
        </p:spPr>
      </p:pic>
    </p:spTree>
    <p:extLst>
      <p:ext uri="{BB962C8B-B14F-4D97-AF65-F5344CB8AC3E}">
        <p14:creationId xmlns:p14="http://schemas.microsoft.com/office/powerpoint/2010/main" val="2593853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2203"/>
            <a:ext cx="11935326" cy="2308324"/>
          </a:xfrm>
          <a:prstGeom prst="rect">
            <a:avLst/>
          </a:prstGeom>
          <a:ln>
            <a:solidFill>
              <a:schemeClr val="tx1"/>
            </a:solidFill>
          </a:ln>
        </p:spPr>
        <p:txBody>
          <a:bodyPr wrap="square">
            <a:spAutoFit/>
          </a:bodyPr>
          <a:lstStyle/>
          <a:p>
            <a:pPr>
              <a:spcAft>
                <a:spcPts val="0"/>
              </a:spcAft>
            </a:pPr>
            <a:r>
              <a:rPr lang="en-GB" sz="2400" b="1" u="sng" dirty="0">
                <a:solidFill>
                  <a:srgbClr val="000000"/>
                </a:solidFill>
                <a:latin typeface="Arial" panose="020B0604020202020204" pitchFamily="34" charset="0"/>
                <a:ea typeface="Times New Roman" panose="02020603050405020304" pitchFamily="18" charset="0"/>
                <a:cs typeface="Arial" panose="020B0604020202020204" pitchFamily="34" charset="0"/>
              </a:rPr>
              <a:t>Learning objective: </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2400" dirty="0">
                <a:latin typeface="Arial" panose="020B0604020202020204" pitchFamily="34" charset="0"/>
                <a:ea typeface="Times New Roman" panose="02020603050405020304" pitchFamily="18" charset="0"/>
                <a:cs typeface="Arial" panose="020B0604020202020204" pitchFamily="34" charset="0"/>
              </a:rPr>
              <a:t>Relate recombinant DNA technology to gene therapy.</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2400" dirty="0">
                <a:latin typeface="Arial" panose="020B0604020202020204" pitchFamily="34" charset="0"/>
                <a:ea typeface="Times New Roman" panose="02020603050405020304" pitchFamily="18" charset="0"/>
                <a:cs typeface="Arial" panose="020B0604020202020204" pitchFamily="34" charset="0"/>
              </a:rPr>
              <a:t>Explain the principles of gene therapy</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2400" dirty="0">
                <a:latin typeface="Arial" panose="020B0604020202020204" pitchFamily="34" charset="0"/>
                <a:ea typeface="Times New Roman" panose="02020603050405020304" pitchFamily="18" charset="0"/>
                <a:cs typeface="Arial" panose="020B0604020202020204" pitchFamily="34" charset="0"/>
              </a:rPr>
              <a:t>Explain the difference between somatic and germline gene therapy</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2400" dirty="0">
                <a:latin typeface="Arial" panose="020B0604020202020204" pitchFamily="34" charset="0"/>
                <a:ea typeface="Times New Roman" panose="02020603050405020304" pitchFamily="18" charset="0"/>
                <a:cs typeface="Arial" panose="020B0604020202020204" pitchFamily="34" charset="0"/>
              </a:rPr>
              <a:t>Explain why germline therapy is prohibited</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spcAft>
                <a:spcPts val="0"/>
              </a:spcAft>
              <a:buFont typeface="Arial" panose="020B0604020202020204" pitchFamily="34" charset="0"/>
              <a:buChar char="•"/>
            </a:pPr>
            <a:r>
              <a:rPr lang="en-GB" sz="2400" dirty="0">
                <a:latin typeface="Arial" panose="020B0604020202020204" pitchFamily="34" charset="0"/>
                <a:ea typeface="Times New Roman" panose="02020603050405020304" pitchFamily="18" charset="0"/>
                <a:cs typeface="Arial" panose="020B0604020202020204" pitchFamily="34" charset="0"/>
              </a:rPr>
              <a:t>Evaluate the effectiveness and risks of gene therapy.</a:t>
            </a:r>
            <a:endParaRPr lang="en-GB" sz="3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p:cNvSpPr txBox="1"/>
          <p:nvPr/>
        </p:nvSpPr>
        <p:spPr>
          <a:xfrm>
            <a:off x="0" y="2993575"/>
            <a:ext cx="12192000" cy="2800767"/>
          </a:xfrm>
          <a:prstGeom prst="rect">
            <a:avLst/>
          </a:prstGeom>
          <a:noFill/>
        </p:spPr>
        <p:txBody>
          <a:bodyPr wrap="square" rtlCol="0">
            <a:spAutoFit/>
          </a:bodyPr>
          <a:lstStyle/>
          <a:p>
            <a:r>
              <a:rPr lang="en-GB" sz="4400" b="1" u="sng" dirty="0">
                <a:solidFill>
                  <a:srgbClr val="0070C0"/>
                </a:solidFill>
                <a:effectLst>
                  <a:outerShdw blurRad="38100" dist="38100" dir="2700000" algn="tl">
                    <a:srgbClr val="000000">
                      <a:alpha val="43137"/>
                    </a:srgbClr>
                  </a:outerShdw>
                </a:effectLst>
              </a:rPr>
              <a:t>Task:</a:t>
            </a:r>
            <a:endParaRPr lang="en-GB" sz="4400" b="1" dirty="0">
              <a:solidFill>
                <a:srgbClr val="0070C0"/>
              </a:solidFill>
              <a:effectLst>
                <a:outerShdw blurRad="38100" dist="38100" dir="2700000" algn="tl">
                  <a:srgbClr val="000000">
                    <a:alpha val="43137"/>
                  </a:srgbClr>
                </a:outerShdw>
              </a:effectLst>
            </a:endParaRP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Complete exam questions on page 24 - 26</a:t>
            </a: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These are all application questions. </a:t>
            </a:r>
          </a:p>
          <a:p>
            <a:pPr marL="571500" indent="-571500">
              <a:buFont typeface="Arial" panose="020B0604020202020204" pitchFamily="34" charset="0"/>
              <a:buChar char="•"/>
            </a:pPr>
            <a:r>
              <a:rPr lang="en-GB" sz="4400" b="1" dirty="0">
                <a:solidFill>
                  <a:srgbClr val="0070C0"/>
                </a:solidFill>
                <a:effectLst>
                  <a:outerShdw blurRad="38100" dist="38100" dir="2700000" algn="tl">
                    <a:srgbClr val="000000">
                      <a:alpha val="43137"/>
                    </a:srgbClr>
                  </a:outerShdw>
                </a:effectLst>
              </a:rPr>
              <a:t>READ and ANNOTATE the information carefully </a:t>
            </a:r>
          </a:p>
        </p:txBody>
      </p:sp>
    </p:spTree>
    <p:extLst>
      <p:ext uri="{BB962C8B-B14F-4D97-AF65-F5344CB8AC3E}">
        <p14:creationId xmlns:p14="http://schemas.microsoft.com/office/powerpoint/2010/main" val="541519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1667" t="11333" r="29643" b="50000"/>
          <a:stretch/>
        </p:blipFill>
        <p:spPr>
          <a:xfrm>
            <a:off x="-1" y="0"/>
            <a:ext cx="9271623" cy="5791200"/>
          </a:xfrm>
          <a:prstGeom prst="rect">
            <a:avLst/>
          </a:prstGeom>
        </p:spPr>
      </p:pic>
    </p:spTree>
    <p:extLst>
      <p:ext uri="{BB962C8B-B14F-4D97-AF65-F5344CB8AC3E}">
        <p14:creationId xmlns:p14="http://schemas.microsoft.com/office/powerpoint/2010/main" val="401717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952" t="24667" r="30834" b="28476"/>
          <a:stretch/>
        </p:blipFill>
        <p:spPr>
          <a:xfrm>
            <a:off x="0" y="0"/>
            <a:ext cx="7848600" cy="6920272"/>
          </a:xfrm>
          <a:prstGeom prst="rect">
            <a:avLst/>
          </a:prstGeom>
        </p:spPr>
      </p:pic>
    </p:spTree>
    <p:extLst>
      <p:ext uri="{BB962C8B-B14F-4D97-AF65-F5344CB8AC3E}">
        <p14:creationId xmlns:p14="http://schemas.microsoft.com/office/powerpoint/2010/main" val="2448828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1072" t="21619" r="30476" b="48285"/>
          <a:stretch/>
        </p:blipFill>
        <p:spPr>
          <a:xfrm>
            <a:off x="-1" y="152399"/>
            <a:ext cx="10709595" cy="5238751"/>
          </a:xfrm>
          <a:prstGeom prst="rect">
            <a:avLst/>
          </a:prstGeom>
        </p:spPr>
      </p:pic>
    </p:spTree>
    <p:extLst>
      <p:ext uri="{BB962C8B-B14F-4D97-AF65-F5344CB8AC3E}">
        <p14:creationId xmlns:p14="http://schemas.microsoft.com/office/powerpoint/2010/main" val="3481329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1429" t="24667" r="30357" b="28286"/>
          <a:stretch/>
        </p:blipFill>
        <p:spPr>
          <a:xfrm>
            <a:off x="0" y="0"/>
            <a:ext cx="8610600" cy="6625603"/>
          </a:xfrm>
          <a:prstGeom prst="rect">
            <a:avLst/>
          </a:prstGeom>
        </p:spPr>
      </p:pic>
    </p:spTree>
    <p:extLst>
      <p:ext uri="{BB962C8B-B14F-4D97-AF65-F5344CB8AC3E}">
        <p14:creationId xmlns:p14="http://schemas.microsoft.com/office/powerpoint/2010/main" val="1909908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1601</Words>
  <Application>Microsoft Office PowerPoint</Application>
  <PresentationFormat>Widescreen</PresentationFormat>
  <Paragraphs>180</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How are DNA probes used to identify genes? </vt:lpstr>
      <vt:lpstr>Answers </vt:lpstr>
      <vt:lpstr>How are DNA probes used to determine how a patient responds to a specific drug. </vt:lpstr>
      <vt:lpstr>Genetic Counselling</vt:lpstr>
      <vt:lpstr>The role of a genetic counsellor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Gemma Archibald</cp:lastModifiedBy>
  <cp:revision>55</cp:revision>
  <dcterms:created xsi:type="dcterms:W3CDTF">2018-04-08T17:30:13Z</dcterms:created>
  <dcterms:modified xsi:type="dcterms:W3CDTF">2020-01-27T23:11:38Z</dcterms:modified>
</cp:coreProperties>
</file>