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rels" ContentType="application/vnd.openxmlformats-package.relationships+xml"/>
  <Default Extension="xml" ContentType="application/xml"/>
  <Default Extension="docx" ContentType="application/vnd.openxmlformats-officedocument.wordprocessingml.document"/>
  <Default Extension="wdp" ContentType="image/vnd.ms-photo"/>
  <Default Extension="vml" ContentType="application/vnd.openxmlformats-officedocument.vmlDrawing"/>
  <Default Extension="tif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61"/>
  </p:notesMasterIdLst>
  <p:sldIdLst>
    <p:sldId id="256" r:id="rId2"/>
    <p:sldId id="258" r:id="rId3"/>
    <p:sldId id="260" r:id="rId4"/>
    <p:sldId id="259" r:id="rId5"/>
    <p:sldId id="324" r:id="rId6"/>
    <p:sldId id="311" r:id="rId7"/>
    <p:sldId id="269" r:id="rId8"/>
    <p:sldId id="266" r:id="rId9"/>
    <p:sldId id="319" r:id="rId10"/>
    <p:sldId id="320" r:id="rId11"/>
    <p:sldId id="321" r:id="rId12"/>
    <p:sldId id="270" r:id="rId13"/>
    <p:sldId id="272" r:id="rId14"/>
    <p:sldId id="327" r:id="rId15"/>
    <p:sldId id="312" r:id="rId16"/>
    <p:sldId id="261" r:id="rId17"/>
    <p:sldId id="314" r:id="rId18"/>
    <p:sldId id="315" r:id="rId19"/>
    <p:sldId id="325" r:id="rId20"/>
    <p:sldId id="317" r:id="rId21"/>
    <p:sldId id="267" r:id="rId22"/>
    <p:sldId id="326" r:id="rId23"/>
    <p:sldId id="264" r:id="rId24"/>
    <p:sldId id="318" r:id="rId25"/>
    <p:sldId id="273" r:id="rId26"/>
    <p:sldId id="274" r:id="rId27"/>
    <p:sldId id="276" r:id="rId28"/>
    <p:sldId id="275" r:id="rId29"/>
    <p:sldId id="277" r:id="rId30"/>
    <p:sldId id="278" r:id="rId31"/>
    <p:sldId id="322" r:id="rId32"/>
    <p:sldId id="279" r:id="rId33"/>
    <p:sldId id="280" r:id="rId34"/>
    <p:sldId id="281" r:id="rId35"/>
    <p:sldId id="282" r:id="rId36"/>
    <p:sldId id="285" r:id="rId37"/>
    <p:sldId id="284" r:id="rId38"/>
    <p:sldId id="300" r:id="rId39"/>
    <p:sldId id="301" r:id="rId40"/>
    <p:sldId id="290" r:id="rId41"/>
    <p:sldId id="289" r:id="rId42"/>
    <p:sldId id="291" r:id="rId43"/>
    <p:sldId id="292" r:id="rId44"/>
    <p:sldId id="293" r:id="rId45"/>
    <p:sldId id="294" r:id="rId46"/>
    <p:sldId id="295" r:id="rId47"/>
    <p:sldId id="297" r:id="rId48"/>
    <p:sldId id="323" r:id="rId49"/>
    <p:sldId id="296" r:id="rId50"/>
    <p:sldId id="302" r:id="rId51"/>
    <p:sldId id="303" r:id="rId52"/>
    <p:sldId id="304" r:id="rId53"/>
    <p:sldId id="305" r:id="rId54"/>
    <p:sldId id="306" r:id="rId55"/>
    <p:sldId id="328" r:id="rId56"/>
    <p:sldId id="307" r:id="rId57"/>
    <p:sldId id="308" r:id="rId58"/>
    <p:sldId id="329" r:id="rId59"/>
    <p:sldId id="310" r:id="rId60"/>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191" autoAdjust="0"/>
    <p:restoredTop sz="94660"/>
  </p:normalViewPr>
  <p:slideViewPr>
    <p:cSldViewPr snapToGrid="0" snapToObjects="1">
      <p:cViewPr varScale="1">
        <p:scale>
          <a:sx n="72" d="100"/>
          <a:sy n="72" d="100"/>
        </p:scale>
        <p:origin x="1380" y="78"/>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2.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5.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8.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30.png"/></Relationships>
</file>

<file path=ppt/drawings/_rels/vmlDrawing5.vml.rels><?xml version="1.0" encoding="UTF-8" standalone="yes"?>
<Relationships xmlns="http://schemas.openxmlformats.org/package/2006/relationships"><Relationship Id="rId1" Type="http://schemas.openxmlformats.org/officeDocument/2006/relationships/image" Target="../media/image30.png"/></Relationships>
</file>

<file path=ppt/drawings/_rels/vmlDrawing6.vml.rels><?xml version="1.0" encoding="UTF-8" standalone="yes"?>
<Relationships xmlns="http://schemas.openxmlformats.org/package/2006/relationships"><Relationship Id="rId1" Type="http://schemas.openxmlformats.org/officeDocument/2006/relationships/image" Target="../media/image36.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9A675D4-E35E-4801-B034-4C6F4200FDA0}" type="datetimeFigureOut">
              <a:rPr lang="en-GB" smtClean="0"/>
              <a:t>07/02/2021</a:t>
            </a:fld>
            <a:endParaRPr lang="en-GB"/>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88D6B2B-29BA-4115-B202-FA3CA19381F2}" type="slidenum">
              <a:rPr lang="en-GB" smtClean="0"/>
              <a:t>‹#›</a:t>
            </a:fld>
            <a:endParaRPr lang="en-GB"/>
          </a:p>
        </p:txBody>
      </p:sp>
    </p:spTree>
    <p:extLst>
      <p:ext uri="{BB962C8B-B14F-4D97-AF65-F5344CB8AC3E}">
        <p14:creationId xmlns:p14="http://schemas.microsoft.com/office/powerpoint/2010/main" val="57107164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normAutofit/>
          </a:bodyPr>
          <a:lstStyle/>
          <a:p>
            <a:r>
              <a:rPr lang="en-GB" dirty="0"/>
              <a:t>Genetic information in retroviruses is RNA</a:t>
            </a:r>
            <a:r>
              <a:rPr lang="en-GB" baseline="0" dirty="0"/>
              <a:t> – they convert it to NA using restriction </a:t>
            </a:r>
            <a:r>
              <a:rPr lang="en-GB" baseline="0" dirty="0" err="1"/>
              <a:t>endonucleases</a:t>
            </a:r>
            <a:r>
              <a:rPr lang="en-GB" baseline="0" dirty="0"/>
              <a:t> – which we extract! </a:t>
            </a:r>
            <a:endParaRPr lang="en-GB" dirty="0"/>
          </a:p>
        </p:txBody>
      </p:sp>
      <p:sp>
        <p:nvSpPr>
          <p:cNvPr id="4" name="Slide Number Placeholder 3"/>
          <p:cNvSpPr>
            <a:spLocks noGrp="1"/>
          </p:cNvSpPr>
          <p:nvPr>
            <p:ph type="sldNum" sz="quarter" idx="10"/>
          </p:nvPr>
        </p:nvSpPr>
        <p:spPr/>
        <p:txBody>
          <a:bodyPr/>
          <a:lstStyle/>
          <a:p>
            <a:fld id="{479AFD3A-58C2-401A-9A47-DE20076C4304}" type="slidenum">
              <a:rPr lang="en-GB" smtClean="0"/>
              <a:pPr/>
              <a:t>17</a:t>
            </a:fld>
            <a:endParaRPr lang="en-GB"/>
          </a:p>
        </p:txBody>
      </p:sp>
    </p:spTree>
    <p:extLst>
      <p:ext uri="{BB962C8B-B14F-4D97-AF65-F5344CB8AC3E}">
        <p14:creationId xmlns:p14="http://schemas.microsoft.com/office/powerpoint/2010/main" val="128797672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479AFD3A-58C2-401A-9A47-DE20076C4304}" type="slidenum">
              <a:rPr lang="en-GB" smtClean="0"/>
              <a:pPr/>
              <a:t>18</a:t>
            </a:fld>
            <a:endParaRPr lang="en-GB"/>
          </a:p>
        </p:txBody>
      </p:sp>
    </p:spTree>
    <p:extLst>
      <p:ext uri="{BB962C8B-B14F-4D97-AF65-F5344CB8AC3E}">
        <p14:creationId xmlns:p14="http://schemas.microsoft.com/office/powerpoint/2010/main" val="291539181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GB"/>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a:t>Click to edit Master subtitle style</a:t>
            </a:r>
            <a:endParaRPr lang="en-US"/>
          </a:p>
        </p:txBody>
      </p:sp>
      <p:sp>
        <p:nvSpPr>
          <p:cNvPr id="4" name="Date Placeholder 3"/>
          <p:cNvSpPr>
            <a:spLocks noGrp="1"/>
          </p:cNvSpPr>
          <p:nvPr>
            <p:ph type="dt" sz="half" idx="10"/>
          </p:nvPr>
        </p:nvSpPr>
        <p:spPr/>
        <p:txBody>
          <a:bodyPr/>
          <a:lstStyle/>
          <a:p>
            <a:fld id="{3C310095-DC3F-DD45-9F33-0CB3C0AB5466}" type="datetimeFigureOut">
              <a:rPr lang="en-US" smtClean="0"/>
              <a:t>2/7/2021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4F3B6B1-A609-D140-9075-E1F24718A49C}" type="slidenum">
              <a:rPr lang="en-US" smtClean="0"/>
              <a:t>‹#›</a:t>
            </a:fld>
            <a:endParaRPr lang="en-US"/>
          </a:p>
        </p:txBody>
      </p:sp>
    </p:spTree>
    <p:extLst>
      <p:ext uri="{BB962C8B-B14F-4D97-AF65-F5344CB8AC3E}">
        <p14:creationId xmlns:p14="http://schemas.microsoft.com/office/powerpoint/2010/main" val="91592304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p>
            <a:fld id="{3C310095-DC3F-DD45-9F33-0CB3C0AB5466}" type="datetimeFigureOut">
              <a:rPr lang="en-US" smtClean="0"/>
              <a:t>2/7/2021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4F3B6B1-A609-D140-9075-E1F24718A49C}" type="slidenum">
              <a:rPr lang="en-US" smtClean="0"/>
              <a:t>‹#›</a:t>
            </a:fld>
            <a:endParaRPr lang="en-US"/>
          </a:p>
        </p:txBody>
      </p:sp>
    </p:spTree>
    <p:extLst>
      <p:ext uri="{BB962C8B-B14F-4D97-AF65-F5344CB8AC3E}">
        <p14:creationId xmlns:p14="http://schemas.microsoft.com/office/powerpoint/2010/main" val="241045868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GB"/>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3C310095-DC3F-DD45-9F33-0CB3C0AB5466}" type="datetimeFigureOut">
              <a:rPr lang="en-US" smtClean="0"/>
              <a:t>2/7/2021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4F3B6B1-A609-D140-9075-E1F24718A49C}" type="slidenum">
              <a:rPr lang="en-US" smtClean="0"/>
              <a:t>‹#›</a:t>
            </a:fld>
            <a:endParaRPr lang="en-US"/>
          </a:p>
        </p:txBody>
      </p:sp>
    </p:spTree>
    <p:extLst>
      <p:ext uri="{BB962C8B-B14F-4D97-AF65-F5344CB8AC3E}">
        <p14:creationId xmlns:p14="http://schemas.microsoft.com/office/powerpoint/2010/main" val="16418013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p:cNvSpPr>
            <a:spLocks noGrp="1"/>
          </p:cNvSpPr>
          <p:nvPr>
            <p:ph type="dt" sz="half" idx="10"/>
          </p:nvPr>
        </p:nvSpPr>
        <p:spPr/>
        <p:txBody>
          <a:bodyPr/>
          <a:lstStyle/>
          <a:p>
            <a:fld id="{3C310095-DC3F-DD45-9F33-0CB3C0AB5466}" type="datetimeFigureOut">
              <a:rPr lang="en-US" smtClean="0"/>
              <a:t>2/7/2021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4F3B6B1-A609-D140-9075-E1F24718A49C}" type="slidenum">
              <a:rPr lang="en-US" smtClean="0"/>
              <a:t>‹#›</a:t>
            </a:fld>
            <a:endParaRPr lang="en-US"/>
          </a:p>
        </p:txBody>
      </p:sp>
    </p:spTree>
    <p:extLst>
      <p:ext uri="{BB962C8B-B14F-4D97-AF65-F5344CB8AC3E}">
        <p14:creationId xmlns:p14="http://schemas.microsoft.com/office/powerpoint/2010/main" val="396205608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GB"/>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p:cNvSpPr>
            <a:spLocks noGrp="1"/>
          </p:cNvSpPr>
          <p:nvPr>
            <p:ph type="dt" sz="half" idx="10"/>
          </p:nvPr>
        </p:nvSpPr>
        <p:spPr/>
        <p:txBody>
          <a:bodyPr/>
          <a:lstStyle/>
          <a:p>
            <a:fld id="{3C310095-DC3F-DD45-9F33-0CB3C0AB5466}" type="datetimeFigureOut">
              <a:rPr lang="en-US" smtClean="0"/>
              <a:t>2/7/2021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4F3B6B1-A609-D140-9075-E1F24718A49C}" type="slidenum">
              <a:rPr lang="en-US" smtClean="0"/>
              <a:t>‹#›</a:t>
            </a:fld>
            <a:endParaRPr lang="en-US"/>
          </a:p>
        </p:txBody>
      </p:sp>
    </p:spTree>
    <p:extLst>
      <p:ext uri="{BB962C8B-B14F-4D97-AF65-F5344CB8AC3E}">
        <p14:creationId xmlns:p14="http://schemas.microsoft.com/office/powerpoint/2010/main" val="39943631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Date Placeholder 2"/>
          <p:cNvSpPr>
            <a:spLocks noGrp="1"/>
          </p:cNvSpPr>
          <p:nvPr>
            <p:ph type="dt" sz="half" idx="10"/>
          </p:nvPr>
        </p:nvSpPr>
        <p:spPr/>
        <p:txBody>
          <a:bodyPr/>
          <a:lstStyle/>
          <a:p>
            <a:fld id="{3C310095-DC3F-DD45-9F33-0CB3C0AB5466}" type="datetimeFigureOut">
              <a:rPr lang="en-US" smtClean="0"/>
              <a:t>2/7/2021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4F3B6B1-A609-D140-9075-E1F24718A49C}" type="slidenum">
              <a:rPr lang="en-US" smtClean="0"/>
              <a:t>‹#›</a:t>
            </a:fld>
            <a:endParaRPr lang="en-US"/>
          </a:p>
        </p:txBody>
      </p:sp>
    </p:spTree>
    <p:extLst>
      <p:ext uri="{BB962C8B-B14F-4D97-AF65-F5344CB8AC3E}">
        <p14:creationId xmlns:p14="http://schemas.microsoft.com/office/powerpoint/2010/main" val="42134398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C310095-DC3F-DD45-9F33-0CB3C0AB5466}" type="datetimeFigureOut">
              <a:rPr lang="en-US" smtClean="0"/>
              <a:t>2/7/2021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4F3B6B1-A609-D140-9075-E1F24718A49C}" type="slidenum">
              <a:rPr lang="en-US" smtClean="0"/>
              <a:t>‹#›</a:t>
            </a:fld>
            <a:endParaRPr lang="en-US"/>
          </a:p>
        </p:txBody>
      </p:sp>
    </p:spTree>
    <p:extLst>
      <p:ext uri="{BB962C8B-B14F-4D97-AF65-F5344CB8AC3E}">
        <p14:creationId xmlns:p14="http://schemas.microsoft.com/office/powerpoint/2010/main" val="390334975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GB"/>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Date Placeholder 4"/>
          <p:cNvSpPr>
            <a:spLocks noGrp="1"/>
          </p:cNvSpPr>
          <p:nvPr>
            <p:ph type="dt" sz="half" idx="10"/>
          </p:nvPr>
        </p:nvSpPr>
        <p:spPr/>
        <p:txBody>
          <a:bodyPr/>
          <a:lstStyle/>
          <a:p>
            <a:fld id="{3C310095-DC3F-DD45-9F33-0CB3C0AB5466}" type="datetimeFigureOut">
              <a:rPr lang="en-US" smtClean="0"/>
              <a:t>2/7/2021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4F3B6B1-A609-D140-9075-E1F24718A49C}" type="slidenum">
              <a:rPr lang="en-US" smtClean="0"/>
              <a:t>‹#›</a:t>
            </a:fld>
            <a:endParaRPr lang="en-US"/>
          </a:p>
        </p:txBody>
      </p:sp>
    </p:spTree>
    <p:extLst>
      <p:ext uri="{BB962C8B-B14F-4D97-AF65-F5344CB8AC3E}">
        <p14:creationId xmlns:p14="http://schemas.microsoft.com/office/powerpoint/2010/main" val="158313876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GB"/>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Date Placeholder 4"/>
          <p:cNvSpPr>
            <a:spLocks noGrp="1"/>
          </p:cNvSpPr>
          <p:nvPr>
            <p:ph type="dt" sz="half" idx="10"/>
          </p:nvPr>
        </p:nvSpPr>
        <p:spPr/>
        <p:txBody>
          <a:bodyPr/>
          <a:lstStyle/>
          <a:p>
            <a:fld id="{3C310095-DC3F-DD45-9F33-0CB3C0AB5466}" type="datetimeFigureOut">
              <a:rPr lang="en-US" smtClean="0"/>
              <a:t>2/7/2021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4F3B6B1-A609-D140-9075-E1F24718A49C}" type="slidenum">
              <a:rPr lang="en-US" smtClean="0"/>
              <a:t>‹#›</a:t>
            </a:fld>
            <a:endParaRPr lang="en-US"/>
          </a:p>
        </p:txBody>
      </p:sp>
    </p:spTree>
    <p:extLst>
      <p:ext uri="{BB962C8B-B14F-4D97-AF65-F5344CB8AC3E}">
        <p14:creationId xmlns:p14="http://schemas.microsoft.com/office/powerpoint/2010/main" val="424552772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p>
            <a:fld id="{3C310095-DC3F-DD45-9F33-0CB3C0AB5466}" type="datetimeFigureOut">
              <a:rPr lang="en-US" smtClean="0"/>
              <a:t>2/7/2021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4F3B6B1-A609-D140-9075-E1F24718A49C}" type="slidenum">
              <a:rPr lang="en-US" smtClean="0"/>
              <a:t>‹#›</a:t>
            </a:fld>
            <a:endParaRPr lang="en-US"/>
          </a:p>
        </p:txBody>
      </p:sp>
    </p:spTree>
    <p:extLst>
      <p:ext uri="{BB962C8B-B14F-4D97-AF65-F5344CB8AC3E}">
        <p14:creationId xmlns:p14="http://schemas.microsoft.com/office/powerpoint/2010/main" val="233010988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GB"/>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p>
            <a:fld id="{3C310095-DC3F-DD45-9F33-0CB3C0AB5466}" type="datetimeFigureOut">
              <a:rPr lang="en-US" smtClean="0"/>
              <a:t>2/7/2021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4F3B6B1-A609-D140-9075-E1F24718A49C}" type="slidenum">
              <a:rPr lang="en-US" smtClean="0"/>
              <a:t>‹#›</a:t>
            </a:fld>
            <a:endParaRPr lang="en-US"/>
          </a:p>
        </p:txBody>
      </p:sp>
    </p:spTree>
    <p:extLst>
      <p:ext uri="{BB962C8B-B14F-4D97-AF65-F5344CB8AC3E}">
        <p14:creationId xmlns:p14="http://schemas.microsoft.com/office/powerpoint/2010/main" val="271756799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accent1">
                <a:lumMod val="60000"/>
                <a:lumOff val="40000"/>
              </a:schemeClr>
            </a:gs>
            <a:gs pos="0">
              <a:srgbClr val="FFFFFF"/>
            </a:gs>
          </a:gsLst>
          <a:lin ang="0" scaled="1"/>
          <a:tileRect/>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C310095-DC3F-DD45-9F33-0CB3C0AB5466}" type="datetimeFigureOut">
              <a:rPr lang="en-US" smtClean="0"/>
              <a:t>2/7/2021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4F3B6B1-A609-D140-9075-E1F24718A49C}" type="slidenum">
              <a:rPr lang="en-US" smtClean="0"/>
              <a:t>‹#›</a:t>
            </a:fld>
            <a:endParaRPr lang="en-US"/>
          </a:p>
        </p:txBody>
      </p:sp>
    </p:spTree>
    <p:extLst>
      <p:ext uri="{BB962C8B-B14F-4D97-AF65-F5344CB8AC3E}">
        <p14:creationId xmlns:p14="http://schemas.microsoft.com/office/powerpoint/2010/main" val="252546396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hyperlink" Target="http://m.youtube.com/watch?v=8Dd7M9PGhgQ" TargetMode="External"/><Relationship Id="rId2" Type="http://schemas.openxmlformats.org/officeDocument/2006/relationships/hyperlink" Target="http://highered.mcgraw-hill.com/sites/0072437316/student_view0/chapter16/animations.html" TargetMode="Externa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emf"/><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hyperlink" Target="https://www.youtube.com/watch?v=pDHCHa1C85Y" TargetMode="Externa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7.xml"/><Relationship Id="rId1" Type="http://schemas.openxmlformats.org/officeDocument/2006/relationships/vmlDrawing" Target="../drawings/vmlDrawing1.vml"/><Relationship Id="rId4" Type="http://schemas.openxmlformats.org/officeDocument/2006/relationships/image" Target="../media/image12.emf"/></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hyperlink" Target="https://www.youtube.com/watch?v=y-MbXgGnAw4" TargetMode="External"/><Relationship Id="rId2" Type="http://schemas.openxmlformats.org/officeDocument/2006/relationships/hyperlink" Target="https://m.youtube.com/watch?v=ztPkv7wc3yU-" TargetMode="Externa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14.emf"/><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7.xml"/><Relationship Id="rId1" Type="http://schemas.openxmlformats.org/officeDocument/2006/relationships/vmlDrawing" Target="../drawings/vmlDrawing2.vml"/><Relationship Id="rId4" Type="http://schemas.openxmlformats.org/officeDocument/2006/relationships/image" Target="../media/image15.emf"/></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hyperlink" Target="https://www.google.co.uk/url?sa=i&amp;rct=j&amp;q=&amp;esrc=s&amp;source=images&amp;cd=&amp;cad=rja&amp;uact=8&amp;ved=0ahUKEwjLssrk-vPQAhUCnRQKHaSADAwQjRwIBw&amp;url=https://en.wikipedia.org/wiki/The_Gene_Machine&amp;bvm=bv.141320020,bs.1,d.ZGg&amp;psig=AFQjCNFOw1gzhuccoGdfVvJAFSinFE-U4Q&amp;ust=1481814346400200" TargetMode="Externa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hyperlink" Target="https://www.google.co.uk/url?sa=i&amp;rct=j&amp;q=&amp;esrc=s&amp;source=images&amp;cd=&amp;cad=rja&amp;uact=8&amp;ved=0ahUKEwjLssrk-vPQAhUCnRQKHaSADAwQjRwIBw&amp;url=https://en.wikipedia.org/wiki/The_Gene_Machine&amp;bvm=bv.141320020,bs.1,d.ZGg&amp;psig=AFQjCNFOw1gzhuccoGdfVvJAFSinFE-U4Q&amp;ust=1481814346400200" TargetMode="Externa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Layout" Target="../slideLayouts/slideLayout7.xml"/><Relationship Id="rId1" Type="http://schemas.openxmlformats.org/officeDocument/2006/relationships/vmlDrawing" Target="../drawings/vmlDrawing3.vml"/><Relationship Id="rId4" Type="http://schemas.openxmlformats.org/officeDocument/2006/relationships/image" Target="../media/image18.emf"/></Relationships>
</file>

<file path=ppt/slides/_rels/slide29.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1.jpe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hyperlink" Target="https://www.youtube.com/watch?v=8rXizmLjegI" TargetMode="External"/><Relationship Id="rId1" Type="http://schemas.openxmlformats.org/officeDocument/2006/relationships/slideLayout" Target="../slideLayouts/slideLayout7.xml"/><Relationship Id="rId5" Type="http://schemas.openxmlformats.org/officeDocument/2006/relationships/image" Target="../media/image24.png"/><Relationship Id="rId4" Type="http://schemas.openxmlformats.org/officeDocument/2006/relationships/image" Target="../media/image23.tiff"/></Relationships>
</file>

<file path=ppt/slides/_rels/slide3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26.emf"/><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5.png"/><Relationship Id="rId1" Type="http://schemas.openxmlformats.org/officeDocument/2006/relationships/slideLayout" Target="../slideLayouts/slideLayout7.xml"/><Relationship Id="rId4" Type="http://schemas.openxmlformats.org/officeDocument/2006/relationships/image" Target="../media/image23.tiff"/></Relationships>
</file>

<file path=ppt/slides/_rels/slide39.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5.png"/><Relationship Id="rId1" Type="http://schemas.openxmlformats.org/officeDocument/2006/relationships/slideLayout" Target="../slideLayouts/slideLayout7.xml"/><Relationship Id="rId4" Type="http://schemas.openxmlformats.org/officeDocument/2006/relationships/image" Target="../media/image23.tiff"/></Relationships>
</file>

<file path=ppt/slides/_rels/slide4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29.emf"/><Relationship Id="rId2" Type="http://schemas.openxmlformats.org/officeDocument/2006/relationships/image" Target="../media/image28.pn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23.tiff"/><Relationship Id="rId2" Type="http://schemas.openxmlformats.org/officeDocument/2006/relationships/image" Target="../media/image28.pn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package" Target="../embeddings/Microsoft_Word_Document.docx"/><Relationship Id="rId2" Type="http://schemas.openxmlformats.org/officeDocument/2006/relationships/slideLayout" Target="../slideLayouts/slideLayout7.xml"/><Relationship Id="rId1" Type="http://schemas.openxmlformats.org/officeDocument/2006/relationships/vmlDrawing" Target="../drawings/vmlDrawing4.vml"/><Relationship Id="rId4" Type="http://schemas.openxmlformats.org/officeDocument/2006/relationships/image" Target="../media/image30.png"/></Relationships>
</file>

<file path=ppt/slides/_rels/slide44.xml.rels><?xml version="1.0" encoding="UTF-8" standalone="yes"?>
<Relationships xmlns="http://schemas.openxmlformats.org/package/2006/relationships"><Relationship Id="rId3" Type="http://schemas.openxmlformats.org/officeDocument/2006/relationships/package" Target="../embeddings/Microsoft_Word_Document1.docx"/><Relationship Id="rId2" Type="http://schemas.openxmlformats.org/officeDocument/2006/relationships/slideLayout" Target="../slideLayouts/slideLayout7.xml"/><Relationship Id="rId1" Type="http://schemas.openxmlformats.org/officeDocument/2006/relationships/vmlDrawing" Target="../drawings/vmlDrawing5.vml"/><Relationship Id="rId4" Type="http://schemas.openxmlformats.org/officeDocument/2006/relationships/image" Target="../media/image30.png"/></Relationships>
</file>

<file path=ppt/slides/_rels/slide45.xml.rels><?xml version="1.0" encoding="UTF-8" standalone="yes"?>
<Relationships xmlns="http://schemas.openxmlformats.org/package/2006/relationships"><Relationship Id="rId3" Type="http://schemas.openxmlformats.org/officeDocument/2006/relationships/image" Target="../media/image23.tiff"/><Relationship Id="rId2" Type="http://schemas.openxmlformats.org/officeDocument/2006/relationships/image" Target="../media/image31.pn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2.emf"/><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34.emf"/><Relationship Id="rId2" Type="http://schemas.openxmlformats.org/officeDocument/2006/relationships/image" Target="../media/image33.pn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package" Target="../embeddings/Microsoft_Word_Document2.docx"/><Relationship Id="rId2" Type="http://schemas.openxmlformats.org/officeDocument/2006/relationships/slideLayout" Target="../slideLayouts/slideLayout7.xml"/><Relationship Id="rId1" Type="http://schemas.openxmlformats.org/officeDocument/2006/relationships/vmlDrawing" Target="../drawings/vmlDrawing6.vml"/><Relationship Id="rId5" Type="http://schemas.openxmlformats.org/officeDocument/2006/relationships/image" Target="../media/image23.tiff"/><Relationship Id="rId4" Type="http://schemas.openxmlformats.org/officeDocument/2006/relationships/image" Target="../media/image36.png"/></Relationships>
</file>

<file path=ppt/slides/_rels/slide50.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png"/><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png"/><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png"/><Relationship Id="rId1" Type="http://schemas.openxmlformats.org/officeDocument/2006/relationships/slideLayout" Target="../slideLayouts/slideLayout7.xml"/><Relationship Id="rId4" Type="http://schemas.openxmlformats.org/officeDocument/2006/relationships/image" Target="../media/image45.png"/></Relationships>
</file>

<file path=ppt/slides/_rels/slide57.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4.xml"/></Relationships>
</file>

<file path=ppt/slides/_rels/slide58.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6.png"/><Relationship Id="rId1" Type="http://schemas.openxmlformats.org/officeDocument/2006/relationships/slideLayout" Target="../slideLayouts/slideLayout4.xml"/></Relationships>
</file>

<file path=ppt/slides/_rels/slide59.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a:p>
        </p:txBody>
      </p:sp>
      <p:sp>
        <p:nvSpPr>
          <p:cNvPr id="3" name="Subtitle 2"/>
          <p:cNvSpPr>
            <a:spLocks noGrp="1"/>
          </p:cNvSpPr>
          <p:nvPr>
            <p:ph type="subTitle" idx="1"/>
          </p:nvPr>
        </p:nvSpPr>
        <p:spPr/>
        <p:txBody>
          <a:bodyPr/>
          <a:lstStyle/>
          <a:p>
            <a:endParaRPr lang="en-US"/>
          </a:p>
        </p:txBody>
      </p:sp>
      <p:pic>
        <p:nvPicPr>
          <p:cNvPr id="4" name="Picture 3" descr="http://www.wjcc.k12.va.us/ROBB/Wordles/genetic_engineering.jpg"/>
          <p:cNvPicPr/>
          <p:nvPr/>
        </p:nvPicPr>
        <p:blipFill>
          <a:blip r:embed="rId2" cstate="print"/>
          <a:srcRect/>
          <a:stretch>
            <a:fillRect/>
          </a:stretch>
        </p:blipFill>
        <p:spPr bwMode="auto">
          <a:xfrm>
            <a:off x="531690" y="1270601"/>
            <a:ext cx="7926510" cy="5231197"/>
          </a:xfrm>
          <a:prstGeom prst="rect">
            <a:avLst/>
          </a:prstGeom>
          <a:noFill/>
        </p:spPr>
      </p:pic>
      <p:sp>
        <p:nvSpPr>
          <p:cNvPr id="5" name="TextBox 4"/>
          <p:cNvSpPr txBox="1"/>
          <p:nvPr/>
        </p:nvSpPr>
        <p:spPr>
          <a:xfrm>
            <a:off x="531690" y="70272"/>
            <a:ext cx="7926510" cy="1200329"/>
          </a:xfrm>
          <a:prstGeom prst="rect">
            <a:avLst/>
          </a:prstGeom>
          <a:noFill/>
        </p:spPr>
        <p:txBody>
          <a:bodyPr wrap="square" rtlCol="0">
            <a:spAutoFit/>
          </a:bodyPr>
          <a:lstStyle/>
          <a:p>
            <a:pPr algn="ctr"/>
            <a:r>
              <a:rPr lang="en-US" sz="3600" b="1" dirty="0">
                <a:latin typeface="Tahoma"/>
                <a:cs typeface="Tahoma"/>
              </a:rPr>
              <a:t>RECOMBINANT DNA TECHNOLOGY </a:t>
            </a:r>
          </a:p>
        </p:txBody>
      </p:sp>
    </p:spTree>
    <p:extLst>
      <p:ext uri="{BB962C8B-B14F-4D97-AF65-F5344CB8AC3E}">
        <p14:creationId xmlns:p14="http://schemas.microsoft.com/office/powerpoint/2010/main" val="266859571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86871" y="195044"/>
            <a:ext cx="8791756" cy="830997"/>
          </a:xfrm>
          <a:prstGeom prst="rect">
            <a:avLst/>
          </a:prstGeom>
          <a:ln>
            <a:solidFill>
              <a:schemeClr val="tx1"/>
            </a:solidFill>
          </a:ln>
        </p:spPr>
        <p:txBody>
          <a:bodyPr wrap="square">
            <a:spAutoFit/>
          </a:bodyPr>
          <a:lstStyle/>
          <a:p>
            <a:r>
              <a:rPr lang="en-GB" sz="2400" b="1" dirty="0"/>
              <a:t>Outcome:</a:t>
            </a:r>
            <a:r>
              <a:rPr lang="en-GB" sz="2400" dirty="0"/>
              <a:t> </a:t>
            </a:r>
          </a:p>
          <a:p>
            <a:r>
              <a:rPr lang="en-GB" sz="2400" dirty="0"/>
              <a:t>Explain what is meant by recombinant DNA technology</a:t>
            </a:r>
          </a:p>
        </p:txBody>
      </p:sp>
      <p:sp>
        <p:nvSpPr>
          <p:cNvPr id="3" name="TextBox 2"/>
          <p:cNvSpPr txBox="1"/>
          <p:nvPr/>
        </p:nvSpPr>
        <p:spPr>
          <a:xfrm>
            <a:off x="186873" y="1280583"/>
            <a:ext cx="3216120" cy="2031325"/>
          </a:xfrm>
          <a:prstGeom prst="rect">
            <a:avLst/>
          </a:prstGeom>
          <a:noFill/>
        </p:spPr>
        <p:txBody>
          <a:bodyPr wrap="square" rtlCol="0">
            <a:spAutoFit/>
          </a:bodyPr>
          <a:lstStyle/>
          <a:p>
            <a:r>
              <a:rPr lang="en-US" b="1" dirty="0"/>
              <a:t>Recombinant DNA</a:t>
            </a:r>
            <a:r>
              <a:rPr lang="en-US" dirty="0"/>
              <a:t>: DNA from 2 different sources joined together.</a:t>
            </a:r>
          </a:p>
          <a:p>
            <a:endParaRPr lang="en-US" dirty="0"/>
          </a:p>
          <a:p>
            <a:r>
              <a:rPr lang="en-US" i="1" dirty="0"/>
              <a:t>The 2 sources do not need to be from the same species   </a:t>
            </a:r>
          </a:p>
          <a:p>
            <a:endParaRPr lang="en-US" dirty="0"/>
          </a:p>
        </p:txBody>
      </p:sp>
      <p:pic>
        <p:nvPicPr>
          <p:cNvPr id="4" name="Picture 3"/>
          <p:cNvPicPr>
            <a:picLocks noChangeAspect="1"/>
          </p:cNvPicPr>
          <p:nvPr/>
        </p:nvPicPr>
        <p:blipFill>
          <a:blip r:embed="rId2"/>
          <a:stretch>
            <a:fillRect/>
          </a:stretch>
        </p:blipFill>
        <p:spPr>
          <a:xfrm>
            <a:off x="186871" y="3047238"/>
            <a:ext cx="2994187" cy="2429783"/>
          </a:xfrm>
          <a:prstGeom prst="rect">
            <a:avLst/>
          </a:prstGeom>
        </p:spPr>
      </p:pic>
      <p:pic>
        <p:nvPicPr>
          <p:cNvPr id="8" name="Picture 7" descr="in_vitro_in_vivo_difference.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74544" y="3114821"/>
            <a:ext cx="4514850" cy="2362200"/>
          </a:xfrm>
          <a:prstGeom prst="rect">
            <a:avLst/>
          </a:prstGeom>
        </p:spPr>
      </p:pic>
      <p:sp>
        <p:nvSpPr>
          <p:cNvPr id="9" name="TextBox 8"/>
          <p:cNvSpPr txBox="1"/>
          <p:nvPr/>
        </p:nvSpPr>
        <p:spPr>
          <a:xfrm>
            <a:off x="3957828" y="1280583"/>
            <a:ext cx="2391958" cy="1754327"/>
          </a:xfrm>
          <a:prstGeom prst="rect">
            <a:avLst/>
          </a:prstGeom>
          <a:noFill/>
        </p:spPr>
        <p:txBody>
          <a:bodyPr wrap="square" rtlCol="0">
            <a:spAutoFit/>
          </a:bodyPr>
          <a:lstStyle/>
          <a:p>
            <a:r>
              <a:rPr lang="en-US" b="1" dirty="0"/>
              <a:t>In vitro:</a:t>
            </a:r>
          </a:p>
          <a:p>
            <a:r>
              <a:rPr lang="en-US" i="1" dirty="0"/>
              <a:t>“within glass”. </a:t>
            </a:r>
          </a:p>
          <a:p>
            <a:r>
              <a:rPr lang="en-US" dirty="0"/>
              <a:t>Experiments performed </a:t>
            </a:r>
            <a:r>
              <a:rPr lang="en-US" dirty="0" err="1"/>
              <a:t>testtubes</a:t>
            </a:r>
            <a:r>
              <a:rPr lang="en-US" dirty="0"/>
              <a:t>/petri dishes outside of the living organism. </a:t>
            </a:r>
          </a:p>
        </p:txBody>
      </p:sp>
      <p:sp>
        <p:nvSpPr>
          <p:cNvPr id="10" name="TextBox 9"/>
          <p:cNvSpPr txBox="1"/>
          <p:nvPr/>
        </p:nvSpPr>
        <p:spPr>
          <a:xfrm>
            <a:off x="6349785" y="1280583"/>
            <a:ext cx="2628841" cy="1477328"/>
          </a:xfrm>
          <a:prstGeom prst="rect">
            <a:avLst/>
          </a:prstGeom>
          <a:noFill/>
        </p:spPr>
        <p:txBody>
          <a:bodyPr wrap="square" rtlCol="0">
            <a:spAutoFit/>
          </a:bodyPr>
          <a:lstStyle/>
          <a:p>
            <a:r>
              <a:rPr lang="en-US" b="1" dirty="0"/>
              <a:t>In vivo </a:t>
            </a:r>
            <a:r>
              <a:rPr lang="en-US" dirty="0"/>
              <a:t>:</a:t>
            </a:r>
          </a:p>
          <a:p>
            <a:r>
              <a:rPr lang="en-US" i="1" dirty="0"/>
              <a:t>“within living organism”</a:t>
            </a:r>
          </a:p>
          <a:p>
            <a:r>
              <a:rPr lang="en-US" dirty="0"/>
              <a:t>Experiments performed within the living organism.  </a:t>
            </a:r>
          </a:p>
        </p:txBody>
      </p:sp>
      <p:pic>
        <p:nvPicPr>
          <p:cNvPr id="5" name="Picture 4">
            <a:extLst>
              <a:ext uri="{FF2B5EF4-FFF2-40B4-BE49-F238E27FC236}">
                <a16:creationId xmlns:a16="http://schemas.microsoft.com/office/drawing/2014/main" id="{DDD4EB19-544A-4EE8-B36D-87DDD99DD776}"/>
              </a:ext>
            </a:extLst>
          </p:cNvPr>
          <p:cNvPicPr>
            <a:picLocks noChangeAspect="1"/>
          </p:cNvPicPr>
          <p:nvPr/>
        </p:nvPicPr>
        <p:blipFill>
          <a:blip r:embed="rId4"/>
          <a:stretch>
            <a:fillRect/>
          </a:stretch>
        </p:blipFill>
        <p:spPr>
          <a:xfrm>
            <a:off x="8326298" y="6028917"/>
            <a:ext cx="652329" cy="634039"/>
          </a:xfrm>
          <a:prstGeom prst="rect">
            <a:avLst/>
          </a:prstGeom>
        </p:spPr>
      </p:pic>
    </p:spTree>
    <p:extLst>
      <p:ext uri="{BB962C8B-B14F-4D97-AF65-F5344CB8AC3E}">
        <p14:creationId xmlns:p14="http://schemas.microsoft.com/office/powerpoint/2010/main" val="244404246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86871" y="3135358"/>
            <a:ext cx="8791756" cy="1754326"/>
          </a:xfrm>
          <a:prstGeom prst="rect">
            <a:avLst/>
          </a:prstGeom>
        </p:spPr>
        <p:txBody>
          <a:bodyPr wrap="square">
            <a:spAutoFit/>
          </a:bodyPr>
          <a:lstStyle/>
          <a:p>
            <a:r>
              <a:rPr lang="en-GB" dirty="0"/>
              <a:t>Video 1 doesn’t work anymore</a:t>
            </a:r>
          </a:p>
          <a:p>
            <a:r>
              <a:rPr lang="en-GB" dirty="0"/>
              <a:t>Video 1: </a:t>
            </a:r>
            <a:r>
              <a:rPr lang="en-GB" u="sng" strike="sngStrike" dirty="0">
                <a:hlinkClick r:id="rId2"/>
              </a:rPr>
              <a:t>http://highered.mcgraw-hill.com/sites/0072437316/student_view0/chapter16/animations.html</a:t>
            </a:r>
            <a:r>
              <a:rPr lang="en-GB" u="sng" dirty="0">
                <a:hlinkClick r:id="rId2"/>
              </a:rPr>
              <a:t>#</a:t>
            </a:r>
            <a:endParaRPr lang="en-GB" u="sng" dirty="0"/>
          </a:p>
          <a:p>
            <a:endParaRPr lang="en-GB" u="sng" dirty="0"/>
          </a:p>
          <a:p>
            <a:endParaRPr lang="en-GB" dirty="0"/>
          </a:p>
          <a:p>
            <a:r>
              <a:rPr lang="en-GB" dirty="0"/>
              <a:t>Video 2: </a:t>
            </a:r>
            <a:r>
              <a:rPr lang="en-GB" u="sng" dirty="0">
                <a:hlinkClick r:id="rId3"/>
              </a:rPr>
              <a:t>http://m.youtube.com/watch?v=8Dd7M9PGhgQ</a:t>
            </a:r>
            <a:r>
              <a:rPr lang="en-GB" dirty="0"/>
              <a:t> – 6 minutes .</a:t>
            </a:r>
          </a:p>
        </p:txBody>
      </p:sp>
      <p:sp>
        <p:nvSpPr>
          <p:cNvPr id="3" name="TextBox 2"/>
          <p:cNvSpPr txBox="1"/>
          <p:nvPr/>
        </p:nvSpPr>
        <p:spPr>
          <a:xfrm>
            <a:off x="226211" y="1414854"/>
            <a:ext cx="8752416" cy="1200329"/>
          </a:xfrm>
          <a:prstGeom prst="rect">
            <a:avLst/>
          </a:prstGeom>
          <a:noFill/>
        </p:spPr>
        <p:txBody>
          <a:bodyPr wrap="square" rtlCol="0">
            <a:spAutoFit/>
          </a:bodyPr>
          <a:lstStyle/>
          <a:p>
            <a:pPr marL="342900" indent="-342900">
              <a:buAutoNum type="arabicPeriod"/>
            </a:pPr>
            <a:r>
              <a:rPr lang="en-US" b="1" dirty="0"/>
              <a:t>Watch </a:t>
            </a:r>
            <a:r>
              <a:rPr lang="en-US" dirty="0"/>
              <a:t>the 2 video links below. </a:t>
            </a:r>
          </a:p>
          <a:p>
            <a:endParaRPr lang="en-US" dirty="0"/>
          </a:p>
          <a:p>
            <a:pPr marL="342900" indent="-342900">
              <a:buAutoNum type="arabicPeriod"/>
            </a:pPr>
            <a:r>
              <a:rPr lang="en-US" b="1" dirty="0"/>
              <a:t>Overview of genetic engineering</a:t>
            </a:r>
            <a:r>
              <a:rPr lang="en-US" dirty="0"/>
              <a:t>: Use the words on page 2 in your booklet to complete the gaps on page 2 in your booklet. </a:t>
            </a:r>
          </a:p>
        </p:txBody>
      </p:sp>
      <p:sp>
        <p:nvSpPr>
          <p:cNvPr id="4" name="Rectangle 3"/>
          <p:cNvSpPr/>
          <p:nvPr/>
        </p:nvSpPr>
        <p:spPr>
          <a:xfrm>
            <a:off x="186871" y="329365"/>
            <a:ext cx="8791756" cy="461665"/>
          </a:xfrm>
          <a:prstGeom prst="rect">
            <a:avLst/>
          </a:prstGeom>
          <a:ln>
            <a:solidFill>
              <a:schemeClr val="tx1"/>
            </a:solidFill>
          </a:ln>
        </p:spPr>
        <p:txBody>
          <a:bodyPr wrap="square">
            <a:spAutoFit/>
          </a:bodyPr>
          <a:lstStyle/>
          <a:p>
            <a:r>
              <a:rPr lang="en-GB" sz="2400" b="1" dirty="0"/>
              <a:t>Outcome:</a:t>
            </a:r>
            <a:r>
              <a:rPr lang="en-GB" sz="2400" dirty="0"/>
              <a:t> explain what is meant by recombinant DNA technology</a:t>
            </a:r>
          </a:p>
        </p:txBody>
      </p:sp>
    </p:spTree>
    <p:extLst>
      <p:ext uri="{BB962C8B-B14F-4D97-AF65-F5344CB8AC3E}">
        <p14:creationId xmlns:p14="http://schemas.microsoft.com/office/powerpoint/2010/main" val="146562930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12291" name="Picture 4"/>
          <p:cNvPicPr>
            <a:picLocks noGrp="1" noChangeAspect="1" noChangeArrowheads="1"/>
          </p:cNvPicPr>
          <p:nvPr>
            <p:ph type="body" idx="1"/>
          </p:nvPr>
        </p:nvPicPr>
        <p:blipFill>
          <a:blip r:embed="rId2">
            <a:extLst>
              <a:ext uri="{28A0092B-C50C-407E-A947-70E740481C1C}">
                <a14:useLocalDpi xmlns:a14="http://schemas.microsoft.com/office/drawing/2010/main" val="0"/>
              </a:ext>
            </a:extLst>
          </a:blip>
          <a:srcRect/>
          <a:stretch>
            <a:fillRect/>
          </a:stretch>
        </p:blipFill>
        <p:spPr>
          <a:xfrm>
            <a:off x="2627313" y="260350"/>
            <a:ext cx="3149600" cy="6010275"/>
          </a:xfrm>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dist="35921" dir="2700000" algn="ctr" rotWithShape="0">
                    <a:srgbClr val="808080"/>
                  </a:outerShdw>
                </a:effectLst>
              </a14:hiddenEffects>
            </a:ext>
          </a:extLst>
        </p:spPr>
      </p:pic>
      <p:sp>
        <p:nvSpPr>
          <p:cNvPr id="14348" name="Line 12"/>
          <p:cNvSpPr>
            <a:spLocks noChangeShapeType="1"/>
          </p:cNvSpPr>
          <p:nvPr/>
        </p:nvSpPr>
        <p:spPr bwMode="auto">
          <a:xfrm>
            <a:off x="3419475" y="4365625"/>
            <a:ext cx="1800225" cy="0"/>
          </a:xfrm>
          <a:prstGeom prst="line">
            <a:avLst/>
          </a:prstGeom>
          <a:noFill/>
          <a:ln w="9525">
            <a:solidFill>
              <a:schemeClr val="tx1"/>
            </a:solidFill>
            <a:round/>
            <a:headEnd/>
            <a:tailEnd type="triangle" w="med"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US"/>
          </a:p>
        </p:txBody>
      </p:sp>
      <p:sp>
        <p:nvSpPr>
          <p:cNvPr id="12301" name="Text Box 13"/>
          <p:cNvSpPr txBox="1">
            <a:spLocks noChangeArrowheads="1"/>
          </p:cNvSpPr>
          <p:nvPr/>
        </p:nvSpPr>
        <p:spPr bwMode="auto">
          <a:xfrm>
            <a:off x="323850" y="692150"/>
            <a:ext cx="2057400" cy="571500"/>
          </a:xfrm>
          <a:prstGeom prst="rect">
            <a:avLst/>
          </a:prstGeom>
          <a:solidFill>
            <a:schemeClr val="bg1"/>
          </a:solidFill>
          <a:ln>
            <a:noFill/>
          </a:ln>
          <a:extLst/>
        </p:spPr>
        <p:txBody>
          <a:bodyPr/>
          <a:lstStyle/>
          <a:p>
            <a:r>
              <a:rPr lang="en-US" sz="1300" dirty="0"/>
              <a:t>1. The required gene is obtained from </a:t>
            </a:r>
            <a:r>
              <a:rPr lang="en-US" sz="1300" b="1" dirty="0">
                <a:solidFill>
                  <a:srgbClr val="FF0000"/>
                </a:solidFill>
              </a:rPr>
              <a:t>donor DNA</a:t>
            </a:r>
          </a:p>
        </p:txBody>
      </p:sp>
      <p:sp>
        <p:nvSpPr>
          <p:cNvPr id="12302" name="Text Box 14"/>
          <p:cNvSpPr txBox="1">
            <a:spLocks noChangeArrowheads="1"/>
          </p:cNvSpPr>
          <p:nvPr/>
        </p:nvSpPr>
        <p:spPr bwMode="auto">
          <a:xfrm>
            <a:off x="1042988" y="1484313"/>
            <a:ext cx="1485900" cy="552450"/>
          </a:xfrm>
          <a:prstGeom prst="rect">
            <a:avLst/>
          </a:prstGeom>
          <a:solidFill>
            <a:schemeClr val="bg1"/>
          </a:solidFill>
          <a:ln>
            <a:noFill/>
          </a:ln>
          <a:extLst/>
        </p:spPr>
        <p:txBody>
          <a:bodyPr/>
          <a:lstStyle/>
          <a:p>
            <a:r>
              <a:rPr lang="en-US" sz="1300" dirty="0"/>
              <a:t>2. First located with a </a:t>
            </a:r>
            <a:r>
              <a:rPr lang="en-US" sz="1300" b="1" dirty="0">
                <a:solidFill>
                  <a:srgbClr val="FF0000"/>
                </a:solidFill>
              </a:rPr>
              <a:t>gene probe</a:t>
            </a:r>
          </a:p>
        </p:txBody>
      </p:sp>
      <p:sp>
        <p:nvSpPr>
          <p:cNvPr id="12303" name="Text Box 15"/>
          <p:cNvSpPr txBox="1">
            <a:spLocks noChangeArrowheads="1"/>
          </p:cNvSpPr>
          <p:nvPr/>
        </p:nvSpPr>
        <p:spPr bwMode="auto">
          <a:xfrm>
            <a:off x="5795963" y="836613"/>
            <a:ext cx="2232025" cy="504825"/>
          </a:xfrm>
          <a:prstGeom prst="rect">
            <a:avLst/>
          </a:prstGeom>
          <a:solidFill>
            <a:srgbClr val="FFFFFF"/>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a:lstStyle/>
          <a:p>
            <a:r>
              <a:rPr lang="en-US" sz="1300" dirty="0"/>
              <a:t>3. Plasmid DNA is cut with a RE (at a </a:t>
            </a:r>
            <a:r>
              <a:rPr lang="en-US" sz="1300" b="1" dirty="0">
                <a:solidFill>
                  <a:srgbClr val="FF0000"/>
                </a:solidFill>
              </a:rPr>
              <a:t>Restriction Site</a:t>
            </a:r>
            <a:r>
              <a:rPr lang="en-US" sz="1300" dirty="0"/>
              <a:t>)</a:t>
            </a:r>
          </a:p>
        </p:txBody>
      </p:sp>
      <p:sp>
        <p:nvSpPr>
          <p:cNvPr id="12304" name="Text Box 16"/>
          <p:cNvSpPr txBox="1">
            <a:spLocks noChangeArrowheads="1"/>
          </p:cNvSpPr>
          <p:nvPr/>
        </p:nvSpPr>
        <p:spPr bwMode="auto">
          <a:xfrm>
            <a:off x="827088" y="2420938"/>
            <a:ext cx="1600200" cy="685800"/>
          </a:xfrm>
          <a:prstGeom prst="rect">
            <a:avLst/>
          </a:prstGeom>
          <a:solidFill>
            <a:srgbClr val="FFFFFF"/>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a:lstStyle/>
          <a:p>
            <a:r>
              <a:rPr lang="en-US" sz="1300" dirty="0"/>
              <a:t>4. Donor DNA is cut with </a:t>
            </a:r>
            <a:r>
              <a:rPr lang="en-US" sz="1300" b="1" dirty="0">
                <a:solidFill>
                  <a:srgbClr val="FF0000"/>
                </a:solidFill>
              </a:rPr>
              <a:t>SAME</a:t>
            </a:r>
            <a:r>
              <a:rPr lang="en-US" sz="1300" dirty="0"/>
              <a:t> RE as used to cut plasmid</a:t>
            </a:r>
          </a:p>
        </p:txBody>
      </p:sp>
      <p:sp>
        <p:nvSpPr>
          <p:cNvPr id="12305" name="Text Box 17"/>
          <p:cNvSpPr txBox="1">
            <a:spLocks noChangeArrowheads="1"/>
          </p:cNvSpPr>
          <p:nvPr/>
        </p:nvSpPr>
        <p:spPr bwMode="auto">
          <a:xfrm>
            <a:off x="3563938" y="1916113"/>
            <a:ext cx="1257300" cy="800100"/>
          </a:xfrm>
          <a:prstGeom prst="rect">
            <a:avLst/>
          </a:prstGeom>
          <a:solidFill>
            <a:srgbClr val="FFFFFF"/>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a:lstStyle/>
          <a:p>
            <a:r>
              <a:rPr lang="en-US" sz="1300" dirty="0"/>
              <a:t>5. The enzyme produces complementary </a:t>
            </a:r>
            <a:r>
              <a:rPr lang="en-US" sz="1300" b="1" dirty="0">
                <a:solidFill>
                  <a:srgbClr val="FF0000"/>
                </a:solidFill>
              </a:rPr>
              <a:t>sticky ends</a:t>
            </a:r>
          </a:p>
        </p:txBody>
      </p:sp>
      <p:sp>
        <p:nvSpPr>
          <p:cNvPr id="12306" name="Text Box 18"/>
          <p:cNvSpPr txBox="1">
            <a:spLocks noChangeArrowheads="1"/>
          </p:cNvSpPr>
          <p:nvPr/>
        </p:nvSpPr>
        <p:spPr bwMode="auto">
          <a:xfrm>
            <a:off x="6227763" y="2276475"/>
            <a:ext cx="1714500" cy="1238250"/>
          </a:xfrm>
          <a:prstGeom prst="rect">
            <a:avLst/>
          </a:prstGeom>
          <a:solidFill>
            <a:srgbClr val="FFFFFF"/>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a:lstStyle/>
          <a:p>
            <a:r>
              <a:rPr lang="en-US" sz="1300" dirty="0"/>
              <a:t>6. Donor DNA is joined into a </a:t>
            </a:r>
            <a:r>
              <a:rPr lang="en-US" sz="1300" b="1" dirty="0">
                <a:solidFill>
                  <a:srgbClr val="FF0000"/>
                </a:solidFill>
              </a:rPr>
              <a:t>vector</a:t>
            </a:r>
            <a:r>
              <a:rPr lang="en-US" sz="1300" dirty="0"/>
              <a:t>, e</a:t>
            </a:r>
            <a:r>
              <a:rPr lang="en-US" sz="1300" b="1" dirty="0"/>
              <a:t>.g. a </a:t>
            </a:r>
            <a:r>
              <a:rPr lang="en-US" sz="1300" b="1" dirty="0">
                <a:solidFill>
                  <a:srgbClr val="FF0000"/>
                </a:solidFill>
              </a:rPr>
              <a:t>plasmid</a:t>
            </a:r>
            <a:r>
              <a:rPr lang="en-US" sz="1300" b="1" dirty="0"/>
              <a:t>, using </a:t>
            </a:r>
            <a:r>
              <a:rPr lang="en-US" sz="1300" b="1" u="sng" dirty="0"/>
              <a:t>ligase enzyme </a:t>
            </a:r>
            <a:r>
              <a:rPr lang="en-US" sz="1300" dirty="0"/>
              <a:t>– seals </a:t>
            </a:r>
          </a:p>
          <a:p>
            <a:r>
              <a:rPr lang="en-US" sz="1300" b="1" dirty="0">
                <a:solidFill>
                  <a:srgbClr val="FF0000"/>
                </a:solidFill>
              </a:rPr>
              <a:t>S-P </a:t>
            </a:r>
            <a:r>
              <a:rPr lang="en-US" sz="1300" dirty="0"/>
              <a:t>backbone</a:t>
            </a:r>
          </a:p>
        </p:txBody>
      </p:sp>
      <p:sp>
        <p:nvSpPr>
          <p:cNvPr id="12307" name="Text Box 19"/>
          <p:cNvSpPr txBox="1">
            <a:spLocks noChangeArrowheads="1"/>
          </p:cNvSpPr>
          <p:nvPr/>
        </p:nvSpPr>
        <p:spPr bwMode="auto">
          <a:xfrm>
            <a:off x="6156325" y="3716338"/>
            <a:ext cx="1728788" cy="720725"/>
          </a:xfrm>
          <a:prstGeom prst="rect">
            <a:avLst/>
          </a:prstGeom>
          <a:solidFill>
            <a:srgbClr val="FFFFFF"/>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a:lstStyle/>
          <a:p>
            <a:r>
              <a:rPr lang="en-US" sz="1300" dirty="0"/>
              <a:t>7. A </a:t>
            </a:r>
            <a:r>
              <a:rPr lang="en-US" sz="1300" b="1" dirty="0">
                <a:solidFill>
                  <a:srgbClr val="FF0000"/>
                </a:solidFill>
              </a:rPr>
              <a:t>recombinant</a:t>
            </a:r>
          </a:p>
          <a:p>
            <a:r>
              <a:rPr lang="en-US" sz="1300" dirty="0"/>
              <a:t>plasmid is formed</a:t>
            </a:r>
            <a:r>
              <a:rPr lang="en-US" sz="1200" dirty="0"/>
              <a:t> </a:t>
            </a:r>
            <a:endParaRPr lang="en-US" dirty="0"/>
          </a:p>
        </p:txBody>
      </p:sp>
      <p:sp>
        <p:nvSpPr>
          <p:cNvPr id="12308" name="Text Box 20"/>
          <p:cNvSpPr txBox="1">
            <a:spLocks noChangeArrowheads="1"/>
          </p:cNvSpPr>
          <p:nvPr/>
        </p:nvSpPr>
        <p:spPr bwMode="auto">
          <a:xfrm>
            <a:off x="684213" y="3644900"/>
            <a:ext cx="1816100" cy="1152525"/>
          </a:xfrm>
          <a:prstGeom prst="rect">
            <a:avLst/>
          </a:prstGeom>
          <a:solidFill>
            <a:srgbClr val="FFFFFF"/>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a:lstStyle/>
          <a:p>
            <a:r>
              <a:rPr lang="en-US" sz="1300" dirty="0"/>
              <a:t>8. Vector (recombinant plasmid) carries the gene into recipient cell, e.g.</a:t>
            </a:r>
            <a:r>
              <a:rPr lang="en-US" sz="1300" b="1" dirty="0">
                <a:solidFill>
                  <a:srgbClr val="FF0000"/>
                </a:solidFill>
              </a:rPr>
              <a:t> bacterial </a:t>
            </a:r>
            <a:r>
              <a:rPr lang="en-US" sz="1300" dirty="0"/>
              <a:t>cell, which divides</a:t>
            </a:r>
          </a:p>
        </p:txBody>
      </p:sp>
      <p:sp>
        <p:nvSpPr>
          <p:cNvPr id="12309" name="Text Box 21"/>
          <p:cNvSpPr txBox="1">
            <a:spLocks noChangeArrowheads="1"/>
          </p:cNvSpPr>
          <p:nvPr/>
        </p:nvSpPr>
        <p:spPr bwMode="auto">
          <a:xfrm>
            <a:off x="900113" y="5589588"/>
            <a:ext cx="1858962" cy="875564"/>
          </a:xfrm>
          <a:prstGeom prst="rect">
            <a:avLst/>
          </a:prstGeom>
          <a:solidFill>
            <a:srgbClr val="FFFFFF"/>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a:lstStyle/>
          <a:p>
            <a:r>
              <a:rPr lang="en-US" sz="1300" dirty="0"/>
              <a:t>9. The new cells all have the </a:t>
            </a:r>
            <a:r>
              <a:rPr lang="en-US" sz="1300" b="1" dirty="0">
                <a:solidFill>
                  <a:srgbClr val="FF0000"/>
                </a:solidFill>
              </a:rPr>
              <a:t>recombinant</a:t>
            </a:r>
            <a:r>
              <a:rPr lang="en-US" sz="1300" dirty="0"/>
              <a:t> plasmid, i.e. they are </a:t>
            </a:r>
            <a:r>
              <a:rPr lang="en-US" sz="1300" b="1" dirty="0">
                <a:solidFill>
                  <a:srgbClr val="FF0000"/>
                </a:solidFill>
              </a:rPr>
              <a:t>transgenic</a:t>
            </a:r>
            <a:endParaRPr lang="en-US" b="1" dirty="0">
              <a:solidFill>
                <a:srgbClr val="FF0000"/>
              </a:solidFill>
            </a:endParaRPr>
          </a:p>
        </p:txBody>
      </p:sp>
      <p:sp>
        <p:nvSpPr>
          <p:cNvPr id="12310" name="Text Box 22"/>
          <p:cNvSpPr txBox="1">
            <a:spLocks noChangeArrowheads="1"/>
          </p:cNvSpPr>
          <p:nvPr/>
        </p:nvSpPr>
        <p:spPr bwMode="auto">
          <a:xfrm>
            <a:off x="6300788" y="5084763"/>
            <a:ext cx="1600200" cy="1238250"/>
          </a:xfrm>
          <a:prstGeom prst="rect">
            <a:avLst/>
          </a:prstGeom>
          <a:solidFill>
            <a:srgbClr val="FFFFFF"/>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a:lstStyle/>
          <a:p>
            <a:r>
              <a:rPr lang="en-US" sz="1300" dirty="0"/>
              <a:t>10. When </a:t>
            </a:r>
            <a:r>
              <a:rPr lang="en-US" sz="1300" b="1" dirty="0">
                <a:solidFill>
                  <a:srgbClr val="FF0000"/>
                </a:solidFill>
              </a:rPr>
              <a:t>protein synthesis </a:t>
            </a:r>
            <a:r>
              <a:rPr lang="en-US" sz="1300" dirty="0"/>
              <a:t>occurs, the donor gene is expressed, and the required </a:t>
            </a:r>
            <a:r>
              <a:rPr lang="en-US" sz="1300" b="1" dirty="0">
                <a:solidFill>
                  <a:srgbClr val="FF0000"/>
                </a:solidFill>
              </a:rPr>
              <a:t>product </a:t>
            </a:r>
            <a:r>
              <a:rPr lang="en-US" sz="1300" dirty="0"/>
              <a:t>is made</a:t>
            </a:r>
          </a:p>
        </p:txBody>
      </p:sp>
      <p:sp>
        <p:nvSpPr>
          <p:cNvPr id="2" name="TextBox 1">
            <a:extLst>
              <a:ext uri="{FF2B5EF4-FFF2-40B4-BE49-F238E27FC236}">
                <a16:creationId xmlns:a16="http://schemas.microsoft.com/office/drawing/2014/main" id="{110423F5-FB4B-4130-853E-B4585828AFFA}"/>
              </a:ext>
            </a:extLst>
          </p:cNvPr>
          <p:cNvSpPr txBox="1"/>
          <p:nvPr/>
        </p:nvSpPr>
        <p:spPr>
          <a:xfrm>
            <a:off x="-42940" y="38349"/>
            <a:ext cx="2424190" cy="769441"/>
          </a:xfrm>
          <a:prstGeom prst="rect">
            <a:avLst/>
          </a:prstGeom>
          <a:noFill/>
        </p:spPr>
        <p:txBody>
          <a:bodyPr wrap="none" rtlCol="0">
            <a:spAutoFit/>
          </a:bodyPr>
          <a:lstStyle/>
          <a:p>
            <a:r>
              <a:rPr lang="en-GB" sz="4400" b="1" u="sng" dirty="0"/>
              <a:t>Overview</a:t>
            </a:r>
          </a:p>
        </p:txBody>
      </p:sp>
      <p:sp>
        <p:nvSpPr>
          <p:cNvPr id="3" name="TextBox 2">
            <a:extLst>
              <a:ext uri="{FF2B5EF4-FFF2-40B4-BE49-F238E27FC236}">
                <a16:creationId xmlns:a16="http://schemas.microsoft.com/office/drawing/2014/main" id="{9BD749EF-68D0-44B2-A390-1CFD3514F9C0}"/>
              </a:ext>
            </a:extLst>
          </p:cNvPr>
          <p:cNvSpPr txBox="1"/>
          <p:nvPr/>
        </p:nvSpPr>
        <p:spPr>
          <a:xfrm>
            <a:off x="2741612" y="5906224"/>
            <a:ext cx="3414713" cy="923330"/>
          </a:xfrm>
          <a:prstGeom prst="rect">
            <a:avLst/>
          </a:prstGeom>
          <a:solidFill>
            <a:srgbClr val="FFFF00"/>
          </a:solidFill>
        </p:spPr>
        <p:txBody>
          <a:bodyPr wrap="square" rtlCol="0">
            <a:spAutoFit/>
          </a:bodyPr>
          <a:lstStyle/>
          <a:p>
            <a:r>
              <a:rPr lang="en-GB" b="1" dirty="0"/>
              <a:t>This </a:t>
            </a:r>
            <a:r>
              <a:rPr lang="en-GB" b="1" u="sng" dirty="0"/>
              <a:t>describes</a:t>
            </a:r>
            <a:r>
              <a:rPr lang="en-GB" b="1" dirty="0"/>
              <a:t> how a gene can be transferred from one organism to another</a:t>
            </a:r>
          </a:p>
        </p:txBody>
      </p:sp>
    </p:spTree>
    <p:extLst>
      <p:ext uri="{BB962C8B-B14F-4D97-AF65-F5344CB8AC3E}">
        <p14:creationId xmlns:p14="http://schemas.microsoft.com/office/powerpoint/2010/main" val="220573651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2301"/>
                                        </p:tgtEl>
                                        <p:attrNameLst>
                                          <p:attrName>style.visibility</p:attrName>
                                        </p:attrNameLst>
                                      </p:cBhvr>
                                      <p:to>
                                        <p:strVal val="visible"/>
                                      </p:to>
                                    </p:set>
                                    <p:anim calcmode="lin" valueType="num">
                                      <p:cBhvr additive="base">
                                        <p:cTn id="7" dur="500" fill="hold"/>
                                        <p:tgtEl>
                                          <p:spTgt spid="12301"/>
                                        </p:tgtEl>
                                        <p:attrNameLst>
                                          <p:attrName>ppt_x</p:attrName>
                                        </p:attrNameLst>
                                      </p:cBhvr>
                                      <p:tavLst>
                                        <p:tav tm="0">
                                          <p:val>
                                            <p:strVal val="#ppt_x"/>
                                          </p:val>
                                        </p:tav>
                                        <p:tav tm="100000">
                                          <p:val>
                                            <p:strVal val="#ppt_x"/>
                                          </p:val>
                                        </p:tav>
                                      </p:tavLst>
                                    </p:anim>
                                    <p:anim calcmode="lin" valueType="num">
                                      <p:cBhvr additive="base">
                                        <p:cTn id="8" dur="500" fill="hold"/>
                                        <p:tgtEl>
                                          <p:spTgt spid="12301"/>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2302"/>
                                        </p:tgtEl>
                                        <p:attrNameLst>
                                          <p:attrName>style.visibility</p:attrName>
                                        </p:attrNameLst>
                                      </p:cBhvr>
                                      <p:to>
                                        <p:strVal val="visible"/>
                                      </p:to>
                                    </p:set>
                                    <p:anim calcmode="lin" valueType="num">
                                      <p:cBhvr additive="base">
                                        <p:cTn id="13" dur="500" fill="hold"/>
                                        <p:tgtEl>
                                          <p:spTgt spid="12302"/>
                                        </p:tgtEl>
                                        <p:attrNameLst>
                                          <p:attrName>ppt_x</p:attrName>
                                        </p:attrNameLst>
                                      </p:cBhvr>
                                      <p:tavLst>
                                        <p:tav tm="0">
                                          <p:val>
                                            <p:strVal val="#ppt_x"/>
                                          </p:val>
                                        </p:tav>
                                        <p:tav tm="100000">
                                          <p:val>
                                            <p:strVal val="#ppt_x"/>
                                          </p:val>
                                        </p:tav>
                                      </p:tavLst>
                                    </p:anim>
                                    <p:anim calcmode="lin" valueType="num">
                                      <p:cBhvr additive="base">
                                        <p:cTn id="14" dur="500" fill="hold"/>
                                        <p:tgtEl>
                                          <p:spTgt spid="12302"/>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2303"/>
                                        </p:tgtEl>
                                        <p:attrNameLst>
                                          <p:attrName>style.visibility</p:attrName>
                                        </p:attrNameLst>
                                      </p:cBhvr>
                                      <p:to>
                                        <p:strVal val="visible"/>
                                      </p:to>
                                    </p:set>
                                    <p:anim calcmode="lin" valueType="num">
                                      <p:cBhvr additive="base">
                                        <p:cTn id="19" dur="500" fill="hold"/>
                                        <p:tgtEl>
                                          <p:spTgt spid="12303"/>
                                        </p:tgtEl>
                                        <p:attrNameLst>
                                          <p:attrName>ppt_x</p:attrName>
                                        </p:attrNameLst>
                                      </p:cBhvr>
                                      <p:tavLst>
                                        <p:tav tm="0">
                                          <p:val>
                                            <p:strVal val="#ppt_x"/>
                                          </p:val>
                                        </p:tav>
                                        <p:tav tm="100000">
                                          <p:val>
                                            <p:strVal val="#ppt_x"/>
                                          </p:val>
                                        </p:tav>
                                      </p:tavLst>
                                    </p:anim>
                                    <p:anim calcmode="lin" valueType="num">
                                      <p:cBhvr additive="base">
                                        <p:cTn id="20" dur="500" fill="hold"/>
                                        <p:tgtEl>
                                          <p:spTgt spid="12303"/>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2304"/>
                                        </p:tgtEl>
                                        <p:attrNameLst>
                                          <p:attrName>style.visibility</p:attrName>
                                        </p:attrNameLst>
                                      </p:cBhvr>
                                      <p:to>
                                        <p:strVal val="visible"/>
                                      </p:to>
                                    </p:set>
                                    <p:anim calcmode="lin" valueType="num">
                                      <p:cBhvr additive="base">
                                        <p:cTn id="25" dur="500" fill="hold"/>
                                        <p:tgtEl>
                                          <p:spTgt spid="12304"/>
                                        </p:tgtEl>
                                        <p:attrNameLst>
                                          <p:attrName>ppt_x</p:attrName>
                                        </p:attrNameLst>
                                      </p:cBhvr>
                                      <p:tavLst>
                                        <p:tav tm="0">
                                          <p:val>
                                            <p:strVal val="#ppt_x"/>
                                          </p:val>
                                        </p:tav>
                                        <p:tav tm="100000">
                                          <p:val>
                                            <p:strVal val="#ppt_x"/>
                                          </p:val>
                                        </p:tav>
                                      </p:tavLst>
                                    </p:anim>
                                    <p:anim calcmode="lin" valueType="num">
                                      <p:cBhvr additive="base">
                                        <p:cTn id="26" dur="500" fill="hold"/>
                                        <p:tgtEl>
                                          <p:spTgt spid="12304"/>
                                        </p:tgtEl>
                                        <p:attrNameLst>
                                          <p:attrName>ppt_y</p:attrName>
                                        </p:attrNameLst>
                                      </p:cBhvr>
                                      <p:tavLst>
                                        <p:tav tm="0">
                                          <p:val>
                                            <p:strVal val="1+#ppt_h/2"/>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2305"/>
                                        </p:tgtEl>
                                        <p:attrNameLst>
                                          <p:attrName>style.visibility</p:attrName>
                                        </p:attrNameLst>
                                      </p:cBhvr>
                                      <p:to>
                                        <p:strVal val="visible"/>
                                      </p:to>
                                    </p:set>
                                    <p:anim calcmode="lin" valueType="num">
                                      <p:cBhvr additive="base">
                                        <p:cTn id="31" dur="500" fill="hold"/>
                                        <p:tgtEl>
                                          <p:spTgt spid="12305"/>
                                        </p:tgtEl>
                                        <p:attrNameLst>
                                          <p:attrName>ppt_x</p:attrName>
                                        </p:attrNameLst>
                                      </p:cBhvr>
                                      <p:tavLst>
                                        <p:tav tm="0">
                                          <p:val>
                                            <p:strVal val="#ppt_x"/>
                                          </p:val>
                                        </p:tav>
                                        <p:tav tm="100000">
                                          <p:val>
                                            <p:strVal val="#ppt_x"/>
                                          </p:val>
                                        </p:tav>
                                      </p:tavLst>
                                    </p:anim>
                                    <p:anim calcmode="lin" valueType="num">
                                      <p:cBhvr additive="base">
                                        <p:cTn id="32" dur="500" fill="hold"/>
                                        <p:tgtEl>
                                          <p:spTgt spid="12305"/>
                                        </p:tgtEl>
                                        <p:attrNameLst>
                                          <p:attrName>ppt_y</p:attrName>
                                        </p:attrNameLst>
                                      </p:cBhvr>
                                      <p:tavLst>
                                        <p:tav tm="0">
                                          <p:val>
                                            <p:strVal val="1+#ppt_h/2"/>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12306"/>
                                        </p:tgtEl>
                                        <p:attrNameLst>
                                          <p:attrName>style.visibility</p:attrName>
                                        </p:attrNameLst>
                                      </p:cBhvr>
                                      <p:to>
                                        <p:strVal val="visible"/>
                                      </p:to>
                                    </p:set>
                                    <p:anim calcmode="lin" valueType="num">
                                      <p:cBhvr additive="base">
                                        <p:cTn id="37" dur="500" fill="hold"/>
                                        <p:tgtEl>
                                          <p:spTgt spid="12306"/>
                                        </p:tgtEl>
                                        <p:attrNameLst>
                                          <p:attrName>ppt_x</p:attrName>
                                        </p:attrNameLst>
                                      </p:cBhvr>
                                      <p:tavLst>
                                        <p:tav tm="0">
                                          <p:val>
                                            <p:strVal val="#ppt_x"/>
                                          </p:val>
                                        </p:tav>
                                        <p:tav tm="100000">
                                          <p:val>
                                            <p:strVal val="#ppt_x"/>
                                          </p:val>
                                        </p:tav>
                                      </p:tavLst>
                                    </p:anim>
                                    <p:anim calcmode="lin" valueType="num">
                                      <p:cBhvr additive="base">
                                        <p:cTn id="38" dur="500" fill="hold"/>
                                        <p:tgtEl>
                                          <p:spTgt spid="12306"/>
                                        </p:tgtEl>
                                        <p:attrNameLst>
                                          <p:attrName>ppt_y</p:attrName>
                                        </p:attrNameLst>
                                      </p:cBhvr>
                                      <p:tavLst>
                                        <p:tav tm="0">
                                          <p:val>
                                            <p:strVal val="1+#ppt_h/2"/>
                                          </p:val>
                                        </p:tav>
                                        <p:tav tm="100000">
                                          <p:val>
                                            <p:strVal val="#ppt_y"/>
                                          </p:val>
                                        </p:tav>
                                      </p:tavLst>
                                    </p:anim>
                                  </p:childTnLst>
                                </p:cTn>
                              </p:par>
                            </p:childTnLst>
                          </p:cTn>
                        </p:par>
                      </p:childTnLst>
                    </p:cTn>
                  </p:par>
                  <p:par>
                    <p:cTn id="39" fill="hold" nodeType="clickPar">
                      <p:stCondLst>
                        <p:cond delay="indefinite"/>
                      </p:stCondLst>
                      <p:childTnLst>
                        <p:par>
                          <p:cTn id="40" fill="hold" nodeType="withGroup">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12307"/>
                                        </p:tgtEl>
                                        <p:attrNameLst>
                                          <p:attrName>style.visibility</p:attrName>
                                        </p:attrNameLst>
                                      </p:cBhvr>
                                      <p:to>
                                        <p:strVal val="visible"/>
                                      </p:to>
                                    </p:set>
                                    <p:anim calcmode="lin" valueType="num">
                                      <p:cBhvr additive="base">
                                        <p:cTn id="43" dur="500" fill="hold"/>
                                        <p:tgtEl>
                                          <p:spTgt spid="12307"/>
                                        </p:tgtEl>
                                        <p:attrNameLst>
                                          <p:attrName>ppt_x</p:attrName>
                                        </p:attrNameLst>
                                      </p:cBhvr>
                                      <p:tavLst>
                                        <p:tav tm="0">
                                          <p:val>
                                            <p:strVal val="#ppt_x"/>
                                          </p:val>
                                        </p:tav>
                                        <p:tav tm="100000">
                                          <p:val>
                                            <p:strVal val="#ppt_x"/>
                                          </p:val>
                                        </p:tav>
                                      </p:tavLst>
                                    </p:anim>
                                    <p:anim calcmode="lin" valueType="num">
                                      <p:cBhvr additive="base">
                                        <p:cTn id="44" dur="500" fill="hold"/>
                                        <p:tgtEl>
                                          <p:spTgt spid="12307"/>
                                        </p:tgtEl>
                                        <p:attrNameLst>
                                          <p:attrName>ppt_y</p:attrName>
                                        </p:attrNameLst>
                                      </p:cBhvr>
                                      <p:tavLst>
                                        <p:tav tm="0">
                                          <p:val>
                                            <p:strVal val="1+#ppt_h/2"/>
                                          </p:val>
                                        </p:tav>
                                        <p:tav tm="100000">
                                          <p:val>
                                            <p:strVal val="#ppt_y"/>
                                          </p:val>
                                        </p:tav>
                                      </p:tavLst>
                                    </p:anim>
                                  </p:childTnLst>
                                </p:cTn>
                              </p:par>
                            </p:childTnLst>
                          </p:cTn>
                        </p:par>
                      </p:childTnLst>
                    </p:cTn>
                  </p:par>
                  <p:par>
                    <p:cTn id="45" fill="hold" nodeType="clickPar">
                      <p:stCondLst>
                        <p:cond delay="indefinite"/>
                      </p:stCondLst>
                      <p:childTnLst>
                        <p:par>
                          <p:cTn id="46" fill="hold" nodeType="withGroup">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12308"/>
                                        </p:tgtEl>
                                        <p:attrNameLst>
                                          <p:attrName>style.visibility</p:attrName>
                                        </p:attrNameLst>
                                      </p:cBhvr>
                                      <p:to>
                                        <p:strVal val="visible"/>
                                      </p:to>
                                    </p:set>
                                    <p:anim calcmode="lin" valueType="num">
                                      <p:cBhvr additive="base">
                                        <p:cTn id="49" dur="500" fill="hold"/>
                                        <p:tgtEl>
                                          <p:spTgt spid="12308"/>
                                        </p:tgtEl>
                                        <p:attrNameLst>
                                          <p:attrName>ppt_x</p:attrName>
                                        </p:attrNameLst>
                                      </p:cBhvr>
                                      <p:tavLst>
                                        <p:tav tm="0">
                                          <p:val>
                                            <p:strVal val="#ppt_x"/>
                                          </p:val>
                                        </p:tav>
                                        <p:tav tm="100000">
                                          <p:val>
                                            <p:strVal val="#ppt_x"/>
                                          </p:val>
                                        </p:tav>
                                      </p:tavLst>
                                    </p:anim>
                                    <p:anim calcmode="lin" valueType="num">
                                      <p:cBhvr additive="base">
                                        <p:cTn id="50" dur="500" fill="hold"/>
                                        <p:tgtEl>
                                          <p:spTgt spid="12308"/>
                                        </p:tgtEl>
                                        <p:attrNameLst>
                                          <p:attrName>ppt_y</p:attrName>
                                        </p:attrNameLst>
                                      </p:cBhvr>
                                      <p:tavLst>
                                        <p:tav tm="0">
                                          <p:val>
                                            <p:strVal val="1+#ppt_h/2"/>
                                          </p:val>
                                        </p:tav>
                                        <p:tav tm="100000">
                                          <p:val>
                                            <p:strVal val="#ppt_y"/>
                                          </p:val>
                                        </p:tav>
                                      </p:tavLst>
                                    </p:anim>
                                  </p:childTnLst>
                                </p:cTn>
                              </p:par>
                            </p:childTnLst>
                          </p:cTn>
                        </p:par>
                      </p:childTnLst>
                    </p:cTn>
                  </p:par>
                  <p:par>
                    <p:cTn id="51" fill="hold" nodeType="clickPar">
                      <p:stCondLst>
                        <p:cond delay="indefinite"/>
                      </p:stCondLst>
                      <p:childTnLst>
                        <p:par>
                          <p:cTn id="52" fill="hold" nodeType="withGroup">
                            <p:stCondLst>
                              <p:cond delay="0"/>
                            </p:stCondLst>
                            <p:childTnLst>
                              <p:par>
                                <p:cTn id="53" presetID="2" presetClass="entr" presetSubtype="4" fill="hold" grpId="0" nodeType="clickEffect">
                                  <p:stCondLst>
                                    <p:cond delay="0"/>
                                  </p:stCondLst>
                                  <p:childTnLst>
                                    <p:set>
                                      <p:cBhvr>
                                        <p:cTn id="54" dur="1" fill="hold">
                                          <p:stCondLst>
                                            <p:cond delay="0"/>
                                          </p:stCondLst>
                                        </p:cTn>
                                        <p:tgtEl>
                                          <p:spTgt spid="14348"/>
                                        </p:tgtEl>
                                        <p:attrNameLst>
                                          <p:attrName>style.visibility</p:attrName>
                                        </p:attrNameLst>
                                      </p:cBhvr>
                                      <p:to>
                                        <p:strVal val="visible"/>
                                      </p:to>
                                    </p:set>
                                    <p:anim calcmode="lin" valueType="num">
                                      <p:cBhvr additive="base">
                                        <p:cTn id="55" dur="500" fill="hold"/>
                                        <p:tgtEl>
                                          <p:spTgt spid="14348"/>
                                        </p:tgtEl>
                                        <p:attrNameLst>
                                          <p:attrName>ppt_x</p:attrName>
                                        </p:attrNameLst>
                                      </p:cBhvr>
                                      <p:tavLst>
                                        <p:tav tm="0">
                                          <p:val>
                                            <p:strVal val="#ppt_x"/>
                                          </p:val>
                                        </p:tav>
                                        <p:tav tm="100000">
                                          <p:val>
                                            <p:strVal val="#ppt_x"/>
                                          </p:val>
                                        </p:tav>
                                      </p:tavLst>
                                    </p:anim>
                                    <p:anim calcmode="lin" valueType="num">
                                      <p:cBhvr additive="base">
                                        <p:cTn id="56" dur="500" fill="hold"/>
                                        <p:tgtEl>
                                          <p:spTgt spid="14348"/>
                                        </p:tgtEl>
                                        <p:attrNameLst>
                                          <p:attrName>ppt_y</p:attrName>
                                        </p:attrNameLst>
                                      </p:cBhvr>
                                      <p:tavLst>
                                        <p:tav tm="0">
                                          <p:val>
                                            <p:strVal val="1+#ppt_h/2"/>
                                          </p:val>
                                        </p:tav>
                                        <p:tav tm="100000">
                                          <p:val>
                                            <p:strVal val="#ppt_y"/>
                                          </p:val>
                                        </p:tav>
                                      </p:tavLst>
                                    </p:anim>
                                  </p:childTnLst>
                                </p:cTn>
                              </p:par>
                            </p:childTnLst>
                          </p:cTn>
                        </p:par>
                      </p:childTnLst>
                    </p:cTn>
                  </p:par>
                  <p:par>
                    <p:cTn id="57" fill="hold" nodeType="clickPar">
                      <p:stCondLst>
                        <p:cond delay="indefinite"/>
                      </p:stCondLst>
                      <p:childTnLst>
                        <p:par>
                          <p:cTn id="58" fill="hold" nodeType="withGroup">
                            <p:stCondLst>
                              <p:cond delay="0"/>
                            </p:stCondLst>
                            <p:childTnLst>
                              <p:par>
                                <p:cTn id="59" presetID="2" presetClass="entr" presetSubtype="4" fill="hold" grpId="0" nodeType="clickEffect">
                                  <p:stCondLst>
                                    <p:cond delay="0"/>
                                  </p:stCondLst>
                                  <p:childTnLst>
                                    <p:set>
                                      <p:cBhvr>
                                        <p:cTn id="60" dur="1" fill="hold">
                                          <p:stCondLst>
                                            <p:cond delay="0"/>
                                          </p:stCondLst>
                                        </p:cTn>
                                        <p:tgtEl>
                                          <p:spTgt spid="12309"/>
                                        </p:tgtEl>
                                        <p:attrNameLst>
                                          <p:attrName>style.visibility</p:attrName>
                                        </p:attrNameLst>
                                      </p:cBhvr>
                                      <p:to>
                                        <p:strVal val="visible"/>
                                      </p:to>
                                    </p:set>
                                    <p:anim calcmode="lin" valueType="num">
                                      <p:cBhvr additive="base">
                                        <p:cTn id="61" dur="500" fill="hold"/>
                                        <p:tgtEl>
                                          <p:spTgt spid="12309"/>
                                        </p:tgtEl>
                                        <p:attrNameLst>
                                          <p:attrName>ppt_x</p:attrName>
                                        </p:attrNameLst>
                                      </p:cBhvr>
                                      <p:tavLst>
                                        <p:tav tm="0">
                                          <p:val>
                                            <p:strVal val="#ppt_x"/>
                                          </p:val>
                                        </p:tav>
                                        <p:tav tm="100000">
                                          <p:val>
                                            <p:strVal val="#ppt_x"/>
                                          </p:val>
                                        </p:tav>
                                      </p:tavLst>
                                    </p:anim>
                                    <p:anim calcmode="lin" valueType="num">
                                      <p:cBhvr additive="base">
                                        <p:cTn id="62" dur="500" fill="hold"/>
                                        <p:tgtEl>
                                          <p:spTgt spid="12309"/>
                                        </p:tgtEl>
                                        <p:attrNameLst>
                                          <p:attrName>ppt_y</p:attrName>
                                        </p:attrNameLst>
                                      </p:cBhvr>
                                      <p:tavLst>
                                        <p:tav tm="0">
                                          <p:val>
                                            <p:strVal val="1+#ppt_h/2"/>
                                          </p:val>
                                        </p:tav>
                                        <p:tav tm="100000">
                                          <p:val>
                                            <p:strVal val="#ppt_y"/>
                                          </p:val>
                                        </p:tav>
                                      </p:tavLst>
                                    </p:anim>
                                  </p:childTnLst>
                                </p:cTn>
                              </p:par>
                            </p:childTnLst>
                          </p:cTn>
                        </p:par>
                      </p:childTnLst>
                    </p:cTn>
                  </p:par>
                  <p:par>
                    <p:cTn id="63" fill="hold" nodeType="clickPar">
                      <p:stCondLst>
                        <p:cond delay="indefinite"/>
                      </p:stCondLst>
                      <p:childTnLst>
                        <p:par>
                          <p:cTn id="64" fill="hold" nodeType="withGroup">
                            <p:stCondLst>
                              <p:cond delay="0"/>
                            </p:stCondLst>
                            <p:childTnLst>
                              <p:par>
                                <p:cTn id="65" presetID="2" presetClass="entr" presetSubtype="4" fill="hold" grpId="0" nodeType="clickEffect">
                                  <p:stCondLst>
                                    <p:cond delay="0"/>
                                  </p:stCondLst>
                                  <p:childTnLst>
                                    <p:set>
                                      <p:cBhvr>
                                        <p:cTn id="66" dur="1" fill="hold">
                                          <p:stCondLst>
                                            <p:cond delay="0"/>
                                          </p:stCondLst>
                                        </p:cTn>
                                        <p:tgtEl>
                                          <p:spTgt spid="12310"/>
                                        </p:tgtEl>
                                        <p:attrNameLst>
                                          <p:attrName>style.visibility</p:attrName>
                                        </p:attrNameLst>
                                      </p:cBhvr>
                                      <p:to>
                                        <p:strVal val="visible"/>
                                      </p:to>
                                    </p:set>
                                    <p:anim calcmode="lin" valueType="num">
                                      <p:cBhvr additive="base">
                                        <p:cTn id="67" dur="500" fill="hold"/>
                                        <p:tgtEl>
                                          <p:spTgt spid="12310"/>
                                        </p:tgtEl>
                                        <p:attrNameLst>
                                          <p:attrName>ppt_x</p:attrName>
                                        </p:attrNameLst>
                                      </p:cBhvr>
                                      <p:tavLst>
                                        <p:tav tm="0">
                                          <p:val>
                                            <p:strVal val="#ppt_x"/>
                                          </p:val>
                                        </p:tav>
                                        <p:tav tm="100000">
                                          <p:val>
                                            <p:strVal val="#ppt_x"/>
                                          </p:val>
                                        </p:tav>
                                      </p:tavLst>
                                    </p:anim>
                                    <p:anim calcmode="lin" valueType="num">
                                      <p:cBhvr additive="base">
                                        <p:cTn id="68" dur="500" fill="hold"/>
                                        <p:tgtEl>
                                          <p:spTgt spid="12310"/>
                                        </p:tgtEl>
                                        <p:attrNameLst>
                                          <p:attrName>ppt_y</p:attrName>
                                        </p:attrNameLst>
                                      </p:cBhvr>
                                      <p:tavLst>
                                        <p:tav tm="0">
                                          <p:val>
                                            <p:strVal val="1+#ppt_h/2"/>
                                          </p:val>
                                        </p:tav>
                                        <p:tav tm="100000">
                                          <p:val>
                                            <p:strVal val="#ppt_y"/>
                                          </p:val>
                                        </p:tav>
                                      </p:tavLst>
                                    </p:anim>
                                  </p:childTnLst>
                                </p:cTn>
                              </p:par>
                            </p:childTnLst>
                          </p:cTn>
                        </p:par>
                      </p:childTnLst>
                    </p:cTn>
                  </p:par>
                  <p:par>
                    <p:cTn id="69" fill="hold">
                      <p:stCondLst>
                        <p:cond delay="indefinite"/>
                      </p:stCondLst>
                      <p:childTnLst>
                        <p:par>
                          <p:cTn id="70" fill="hold">
                            <p:stCondLst>
                              <p:cond delay="0"/>
                            </p:stCondLst>
                            <p:childTnLst>
                              <p:par>
                                <p:cTn id="71" presetID="1" presetClass="entr" presetSubtype="0" fill="hold" grpId="0" nodeType="clickEffect">
                                  <p:stCondLst>
                                    <p:cond delay="0"/>
                                  </p:stCondLst>
                                  <p:childTnLst>
                                    <p:set>
                                      <p:cBhvr>
                                        <p:cTn id="72"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48" grpId="0" animBg="1"/>
      <p:bldP spid="12301" grpId="0" animBg="1"/>
      <p:bldP spid="12302" grpId="0" animBg="1"/>
      <p:bldP spid="12303" grpId="0" animBg="1"/>
      <p:bldP spid="12304" grpId="0" animBg="1"/>
      <p:bldP spid="12305" grpId="0" animBg="1"/>
      <p:bldP spid="12306" grpId="0" animBg="1"/>
      <p:bldP spid="12307" grpId="0" animBg="1"/>
      <p:bldP spid="12308" grpId="0" animBg="1"/>
      <p:bldP spid="12309" grpId="0" animBg="1"/>
      <p:bldP spid="12310" grpId="0" animBg="1"/>
      <p:bldP spid="3"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7A1D6854-D354-4DE6-8E30-C11A0D89CE13}"/>
              </a:ext>
            </a:extLst>
          </p:cNvPr>
          <p:cNvPicPr>
            <a:picLocks noChangeAspect="1"/>
          </p:cNvPicPr>
          <p:nvPr/>
        </p:nvPicPr>
        <p:blipFill>
          <a:blip r:embed="rId2"/>
          <a:stretch>
            <a:fillRect/>
          </a:stretch>
        </p:blipFill>
        <p:spPr>
          <a:xfrm>
            <a:off x="151422" y="191589"/>
            <a:ext cx="8841155" cy="1759131"/>
          </a:xfrm>
          <a:prstGeom prst="rect">
            <a:avLst/>
          </a:prstGeom>
          <a:noFill/>
        </p:spPr>
      </p:pic>
      <p:sp>
        <p:nvSpPr>
          <p:cNvPr id="3" name="TextBox 2">
            <a:extLst>
              <a:ext uri="{FF2B5EF4-FFF2-40B4-BE49-F238E27FC236}">
                <a16:creationId xmlns:a16="http://schemas.microsoft.com/office/drawing/2014/main" id="{2474C9E9-2A0B-4D3C-948B-E88B26235F8D}"/>
              </a:ext>
            </a:extLst>
          </p:cNvPr>
          <p:cNvSpPr txBox="1"/>
          <p:nvPr/>
        </p:nvSpPr>
        <p:spPr>
          <a:xfrm>
            <a:off x="151422" y="1950720"/>
            <a:ext cx="8841155" cy="1200329"/>
          </a:xfrm>
          <a:prstGeom prst="rect">
            <a:avLst/>
          </a:prstGeom>
          <a:noFill/>
        </p:spPr>
        <p:txBody>
          <a:bodyPr wrap="square" rtlCol="0">
            <a:spAutoFit/>
          </a:bodyPr>
          <a:lstStyle/>
          <a:p>
            <a:r>
              <a:rPr lang="en-GB" dirty="0"/>
              <a:t>Add definition to page 2 in your booklet: </a:t>
            </a:r>
          </a:p>
          <a:p>
            <a:endParaRPr lang="en-GB" dirty="0"/>
          </a:p>
          <a:p>
            <a:r>
              <a:rPr lang="en-GB" b="1" u="sng" dirty="0"/>
              <a:t>Definition:</a:t>
            </a:r>
          </a:p>
          <a:p>
            <a:r>
              <a:rPr lang="en-GB" b="1" dirty="0"/>
              <a:t>Vector: </a:t>
            </a:r>
            <a:r>
              <a:rPr lang="en-GB" dirty="0"/>
              <a:t>Carries DNA, into host organism</a:t>
            </a:r>
          </a:p>
        </p:txBody>
      </p:sp>
      <p:sp>
        <p:nvSpPr>
          <p:cNvPr id="4" name="Rectangle 3">
            <a:extLst>
              <a:ext uri="{FF2B5EF4-FFF2-40B4-BE49-F238E27FC236}">
                <a16:creationId xmlns:a16="http://schemas.microsoft.com/office/drawing/2014/main" id="{F4DF122E-927E-4CD2-917A-A2CB675B8543}"/>
              </a:ext>
            </a:extLst>
          </p:cNvPr>
          <p:cNvSpPr/>
          <p:nvPr/>
        </p:nvSpPr>
        <p:spPr>
          <a:xfrm>
            <a:off x="151422" y="2504661"/>
            <a:ext cx="8841155" cy="646388"/>
          </a:xfrm>
          <a:prstGeom prst="rect">
            <a:avLst/>
          </a:prstGeom>
          <a:no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pic>
        <p:nvPicPr>
          <p:cNvPr id="5" name="Picture 4">
            <a:extLst>
              <a:ext uri="{FF2B5EF4-FFF2-40B4-BE49-F238E27FC236}">
                <a16:creationId xmlns:a16="http://schemas.microsoft.com/office/drawing/2014/main" id="{71EAA69C-1A09-4315-AC06-F64DA2317042}"/>
              </a:ext>
            </a:extLst>
          </p:cNvPr>
          <p:cNvPicPr>
            <a:picLocks noChangeAspect="1"/>
          </p:cNvPicPr>
          <p:nvPr/>
        </p:nvPicPr>
        <p:blipFill>
          <a:blip r:embed="rId3"/>
          <a:stretch>
            <a:fillRect/>
          </a:stretch>
        </p:blipFill>
        <p:spPr>
          <a:xfrm>
            <a:off x="8326298" y="2504661"/>
            <a:ext cx="652329" cy="634039"/>
          </a:xfrm>
          <a:prstGeom prst="rect">
            <a:avLst/>
          </a:prstGeom>
        </p:spPr>
      </p:pic>
    </p:spTree>
    <p:extLst>
      <p:ext uri="{BB962C8B-B14F-4D97-AF65-F5344CB8AC3E}">
        <p14:creationId xmlns:p14="http://schemas.microsoft.com/office/powerpoint/2010/main" val="146088965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a:srcRect l="53968" t="35143" r="17222" b="46952"/>
          <a:stretch/>
        </p:blipFill>
        <p:spPr>
          <a:xfrm>
            <a:off x="-10806" y="1410251"/>
            <a:ext cx="9154806" cy="3556001"/>
          </a:xfrm>
          <a:prstGeom prst="rect">
            <a:avLst/>
          </a:prstGeom>
        </p:spPr>
      </p:pic>
      <p:sp>
        <p:nvSpPr>
          <p:cNvPr id="3" name="Rectangle 2"/>
          <p:cNvSpPr/>
          <p:nvPr/>
        </p:nvSpPr>
        <p:spPr>
          <a:xfrm>
            <a:off x="355600" y="2476500"/>
            <a:ext cx="1778000" cy="558800"/>
          </a:xfrm>
          <a:prstGeom prst="rect">
            <a:avLst/>
          </a:prstGeom>
          <a:noFill/>
          <a:ln w="57150">
            <a:solidFill>
              <a:schemeClr val="accent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1207561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2331"/>
            <a:ext cx="8229600" cy="1143000"/>
          </a:xfrm>
        </p:spPr>
        <p:txBody>
          <a:bodyPr/>
          <a:lstStyle/>
          <a:p>
            <a:pPr algn="l"/>
            <a:r>
              <a:rPr lang="en-GB" b="1" u="sng" dirty="0"/>
              <a:t>Isolation of the Gene</a:t>
            </a:r>
          </a:p>
        </p:txBody>
      </p:sp>
      <p:sp>
        <p:nvSpPr>
          <p:cNvPr id="3" name="Content Placeholder 2"/>
          <p:cNvSpPr>
            <a:spLocks noGrp="1"/>
          </p:cNvSpPr>
          <p:nvPr>
            <p:ph idx="1"/>
          </p:nvPr>
        </p:nvSpPr>
        <p:spPr/>
        <p:txBody>
          <a:bodyPr/>
          <a:lstStyle/>
          <a:p>
            <a:r>
              <a:rPr lang="en-GB" dirty="0"/>
              <a:t>Fragments of DNA can be isolated by several methods, including:</a:t>
            </a:r>
          </a:p>
          <a:p>
            <a:pPr marL="385763" indent="-385763">
              <a:buFont typeface="+mj-lt"/>
              <a:buAutoNum type="arabicPeriod"/>
            </a:pPr>
            <a:r>
              <a:rPr lang="en-GB" dirty="0"/>
              <a:t>Conversion of mRNA to complementary DNA (cDNA) using </a:t>
            </a:r>
            <a:r>
              <a:rPr lang="en-GB" u="sng" dirty="0"/>
              <a:t>reverse transcriptase</a:t>
            </a:r>
          </a:p>
          <a:p>
            <a:pPr marL="385763" indent="-385763">
              <a:buFont typeface="+mj-lt"/>
              <a:buAutoNum type="arabicPeriod"/>
            </a:pPr>
            <a:r>
              <a:rPr lang="en-GB" dirty="0"/>
              <a:t>Using </a:t>
            </a:r>
            <a:r>
              <a:rPr lang="en-GB" u="sng" dirty="0"/>
              <a:t>restriction enzymes </a:t>
            </a:r>
            <a:r>
              <a:rPr lang="en-GB" dirty="0"/>
              <a:t>to cut a fragment containing the desired gene from DNA</a:t>
            </a:r>
          </a:p>
          <a:p>
            <a:pPr marL="385763" indent="-385763">
              <a:buFont typeface="+mj-lt"/>
              <a:buAutoNum type="arabicPeriod"/>
            </a:pPr>
            <a:r>
              <a:rPr lang="en-GB" dirty="0"/>
              <a:t>Creating the gene in a ‘</a:t>
            </a:r>
            <a:r>
              <a:rPr lang="en-GB" u="sng" dirty="0"/>
              <a:t>gene machine</a:t>
            </a:r>
            <a:r>
              <a:rPr lang="en-GB" dirty="0"/>
              <a:t>’</a:t>
            </a:r>
          </a:p>
          <a:p>
            <a:endParaRPr lang="en-GB" dirty="0"/>
          </a:p>
        </p:txBody>
      </p:sp>
      <p:sp>
        <p:nvSpPr>
          <p:cNvPr id="4" name="8-Point Star 3"/>
          <p:cNvSpPr/>
          <p:nvPr/>
        </p:nvSpPr>
        <p:spPr>
          <a:xfrm>
            <a:off x="7213736" y="5625921"/>
            <a:ext cx="1852332" cy="1219748"/>
          </a:xfrm>
          <a:prstGeom prst="star8">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2100" b="1" dirty="0">
                <a:ln>
                  <a:solidFill>
                    <a:schemeClr val="tx1"/>
                  </a:solidFill>
                </a:ln>
                <a:solidFill>
                  <a:schemeClr val="tx1"/>
                </a:solidFill>
                <a:effectLst>
                  <a:outerShdw blurRad="38100" dist="38100" dir="2700000" algn="tl">
                    <a:srgbClr val="000000">
                      <a:alpha val="43000"/>
                    </a:srgbClr>
                  </a:outerShdw>
                </a:effectLst>
                <a:ea typeface="Times New Roman" panose="02020603050405020304" pitchFamily="18" charset="0"/>
                <a:cs typeface="Times New Roman" panose="02020603050405020304" pitchFamily="18" charset="0"/>
              </a:rPr>
              <a:t>From the spec</a:t>
            </a:r>
            <a:endParaRPr lang="en-GB" sz="2100" dirty="0">
              <a:ln>
                <a:solidFill>
                  <a:schemeClr val="tx1"/>
                </a:solidFill>
              </a:ln>
              <a:solidFill>
                <a:schemeClr val="tx1"/>
              </a:solidFill>
              <a:latin typeface="Times New Roman" panose="02020603050405020304" pitchFamily="18" charset="0"/>
              <a:ea typeface="Times New Roman" panose="02020603050405020304" pitchFamily="18" charset="0"/>
            </a:endParaRPr>
          </a:p>
        </p:txBody>
      </p:sp>
      <p:sp>
        <p:nvSpPr>
          <p:cNvPr id="6" name="Rounded Rectangle 5"/>
          <p:cNvSpPr/>
          <p:nvPr/>
        </p:nvSpPr>
        <p:spPr>
          <a:xfrm>
            <a:off x="457200" y="3676741"/>
            <a:ext cx="8034770" cy="1229673"/>
          </a:xfrm>
          <a:prstGeom prst="round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pic>
        <p:nvPicPr>
          <p:cNvPr id="7" name="Picture 2" descr="Related image"/>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139902" y="2504027"/>
            <a:ext cx="589070" cy="668282"/>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34E5A810-ED31-4A5C-8621-2EEE359870CD}"/>
              </a:ext>
            </a:extLst>
          </p:cNvPr>
          <p:cNvSpPr txBox="1"/>
          <p:nvPr/>
        </p:nvSpPr>
        <p:spPr>
          <a:xfrm>
            <a:off x="185530" y="941496"/>
            <a:ext cx="8501270" cy="461665"/>
          </a:xfrm>
          <a:prstGeom prst="rect">
            <a:avLst/>
          </a:prstGeom>
          <a:solidFill>
            <a:srgbClr val="FFFF00"/>
          </a:solidFill>
        </p:spPr>
        <p:txBody>
          <a:bodyPr wrap="square" rtlCol="0">
            <a:spAutoFit/>
          </a:bodyPr>
          <a:lstStyle/>
          <a:p>
            <a:pPr algn="ctr"/>
            <a:r>
              <a:rPr lang="en-GB" sz="2400" b="1" u="sng" dirty="0"/>
              <a:t>We will be completing these in a different order. Start on page 5.</a:t>
            </a:r>
          </a:p>
        </p:txBody>
      </p:sp>
    </p:spTree>
    <p:extLst>
      <p:ext uri="{BB962C8B-B14F-4D97-AF65-F5344CB8AC3E}">
        <p14:creationId xmlns:p14="http://schemas.microsoft.com/office/powerpoint/2010/main" val="12188764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801745" y="126027"/>
            <a:ext cx="4149910" cy="2266775"/>
          </a:xfrm>
          <a:prstGeom prst="rect">
            <a:avLst/>
          </a:prstGeom>
        </p:spPr>
        <p:txBody>
          <a:bodyPr wrap="square">
            <a:spAutoFit/>
          </a:bodyPr>
          <a:lstStyle/>
          <a:p>
            <a:r>
              <a:rPr lang="en-GB" dirty="0"/>
              <a:t>The gene may be a few hundred bases amongst many millions in the human genome. There a number of methods used to isolate the gene: </a:t>
            </a:r>
          </a:p>
          <a:p>
            <a:pPr marL="285750" lvl="0" indent="-285750">
              <a:lnSpc>
                <a:spcPct val="130000"/>
              </a:lnSpc>
              <a:buFont typeface="Wingdings" charset="2"/>
              <a:buChar char="ü"/>
            </a:pPr>
            <a:r>
              <a:rPr lang="en-GB" dirty="0"/>
              <a:t>Method 1: </a:t>
            </a:r>
            <a:r>
              <a:rPr lang="en-GB" i="1" dirty="0"/>
              <a:t>Using</a:t>
            </a:r>
            <a:r>
              <a:rPr lang="en-GB" dirty="0"/>
              <a:t> </a:t>
            </a:r>
            <a:r>
              <a:rPr lang="en-GB" i="1" dirty="0"/>
              <a:t>reverse transcriptase</a:t>
            </a:r>
            <a:r>
              <a:rPr lang="en-GB" b="1" i="1" dirty="0"/>
              <a:t>.</a:t>
            </a:r>
            <a:endParaRPr lang="en-GB" b="1" dirty="0"/>
          </a:p>
          <a:p>
            <a:pPr marL="285750" lvl="0" indent="-285750">
              <a:lnSpc>
                <a:spcPct val="130000"/>
              </a:lnSpc>
              <a:buFont typeface="Wingdings" charset="2"/>
              <a:buChar char="ü"/>
            </a:pPr>
            <a:r>
              <a:rPr lang="en-GB" b="1" dirty="0"/>
              <a:t>Method 2: </a:t>
            </a:r>
            <a:r>
              <a:rPr lang="en-GB" b="1" i="1" dirty="0"/>
              <a:t>Using restriction enzymes</a:t>
            </a:r>
            <a:endParaRPr lang="en-GB" b="1" dirty="0"/>
          </a:p>
          <a:p>
            <a:pPr marL="285750" lvl="0" indent="-285750">
              <a:lnSpc>
                <a:spcPct val="130000"/>
              </a:lnSpc>
              <a:buFont typeface="Wingdings" charset="2"/>
              <a:buChar char="ü"/>
            </a:pPr>
            <a:r>
              <a:rPr lang="en-GB" dirty="0"/>
              <a:t>Method 3: </a:t>
            </a:r>
            <a:r>
              <a:rPr lang="en-GB" i="1" dirty="0"/>
              <a:t>Using a gene machine </a:t>
            </a:r>
            <a:endParaRPr lang="en-GB" dirty="0"/>
          </a:p>
        </p:txBody>
      </p:sp>
      <p:sp>
        <p:nvSpPr>
          <p:cNvPr id="2" name="TextBox 1">
            <a:extLst>
              <a:ext uri="{FF2B5EF4-FFF2-40B4-BE49-F238E27FC236}">
                <a16:creationId xmlns:a16="http://schemas.microsoft.com/office/drawing/2014/main" id="{B11DC5D6-673E-4A45-ACFB-F6D73D0E497D}"/>
              </a:ext>
            </a:extLst>
          </p:cNvPr>
          <p:cNvSpPr txBox="1"/>
          <p:nvPr/>
        </p:nvSpPr>
        <p:spPr>
          <a:xfrm>
            <a:off x="192345" y="3422741"/>
            <a:ext cx="8686612" cy="923330"/>
          </a:xfrm>
          <a:prstGeom prst="rect">
            <a:avLst/>
          </a:prstGeom>
          <a:noFill/>
        </p:spPr>
        <p:txBody>
          <a:bodyPr wrap="square" rtlCol="0">
            <a:spAutoFit/>
          </a:bodyPr>
          <a:lstStyle/>
          <a:p>
            <a:r>
              <a:rPr lang="en-GB" dirty="0"/>
              <a:t>Watch the following </a:t>
            </a:r>
            <a:r>
              <a:rPr lang="en-GB" dirty="0" err="1"/>
              <a:t>youtube</a:t>
            </a:r>
            <a:r>
              <a:rPr lang="en-GB" dirty="0"/>
              <a:t> video: </a:t>
            </a:r>
            <a:r>
              <a:rPr lang="en-GB" dirty="0">
                <a:hlinkClick r:id="rId2"/>
              </a:rPr>
              <a:t>https://www.youtube.com/watch?v=pDHCHa1C85Y</a:t>
            </a:r>
            <a:endParaRPr lang="en-GB" dirty="0"/>
          </a:p>
          <a:p>
            <a:r>
              <a:rPr lang="en-GB" dirty="0"/>
              <a:t>1 minute 14 to explain what restriction enzymes are. </a:t>
            </a:r>
          </a:p>
          <a:p>
            <a:r>
              <a:rPr lang="en-GB" dirty="0"/>
              <a:t> </a:t>
            </a:r>
          </a:p>
        </p:txBody>
      </p:sp>
    </p:spTree>
    <p:extLst>
      <p:ext uri="{BB962C8B-B14F-4D97-AF65-F5344CB8AC3E}">
        <p14:creationId xmlns:p14="http://schemas.microsoft.com/office/powerpoint/2010/main" val="74732045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idx="1"/>
          </p:nvPr>
        </p:nvSpPr>
        <p:spPr>
          <a:xfrm>
            <a:off x="0" y="1187115"/>
            <a:ext cx="9144000" cy="5670885"/>
          </a:xfrm>
        </p:spPr>
        <p:txBody>
          <a:bodyPr>
            <a:normAutofit fontScale="77500" lnSpcReduction="20000"/>
          </a:bodyPr>
          <a:lstStyle/>
          <a:p>
            <a:pPr defTabSz="914400" eaLnBrk="0" fontAlgn="base" hangingPunct="0">
              <a:spcBef>
                <a:spcPct val="0"/>
              </a:spcBef>
              <a:spcAft>
                <a:spcPct val="0"/>
              </a:spcAft>
            </a:pPr>
            <a:r>
              <a:rPr lang="en-GB" altLang="en-US" dirty="0">
                <a:latin typeface="Calibri" panose="020F0502020204030204" pitchFamily="34" charset="0"/>
                <a:ea typeface="Calibri" panose="020F0502020204030204" pitchFamily="34" charset="0"/>
                <a:cs typeface="Calibri" panose="020F0502020204030204" pitchFamily="34" charset="0"/>
              </a:rPr>
              <a:t>Restriction endonucleases are enzymes which cut (hydrolyse) DNA at specific base sequences (recognition sequences). </a:t>
            </a:r>
          </a:p>
          <a:p>
            <a:pPr defTabSz="914400" eaLnBrk="0" fontAlgn="base" hangingPunct="0">
              <a:spcBef>
                <a:spcPct val="0"/>
              </a:spcBef>
              <a:spcAft>
                <a:spcPct val="0"/>
              </a:spcAft>
            </a:pPr>
            <a:endParaRPr lang="en-GB" altLang="en-US" sz="800" dirty="0"/>
          </a:p>
          <a:p>
            <a:pPr marL="0" indent="0" defTabSz="914400" eaLnBrk="0" fontAlgn="base" hangingPunct="0">
              <a:spcBef>
                <a:spcPct val="0"/>
              </a:spcBef>
              <a:spcAft>
                <a:spcPct val="0"/>
              </a:spcAft>
              <a:buNone/>
            </a:pPr>
            <a:endParaRPr lang="en-GB" altLang="en-US" dirty="0">
              <a:latin typeface="Calibri" panose="020F0502020204030204" pitchFamily="34" charset="0"/>
              <a:ea typeface="Calibri" panose="020F0502020204030204" pitchFamily="34" charset="0"/>
              <a:cs typeface="Calibri" panose="020F0502020204030204" pitchFamily="34" charset="0"/>
            </a:endParaRPr>
          </a:p>
          <a:p>
            <a:pPr defTabSz="914400" eaLnBrk="0" fontAlgn="base" hangingPunct="0">
              <a:spcBef>
                <a:spcPct val="0"/>
              </a:spcBef>
              <a:spcAft>
                <a:spcPct val="0"/>
              </a:spcAft>
            </a:pPr>
            <a:r>
              <a:rPr lang="en-GB" altLang="en-US" dirty="0">
                <a:latin typeface="Calibri" panose="020F0502020204030204" pitchFamily="34" charset="0"/>
                <a:ea typeface="Calibri" panose="020F0502020204030204" pitchFamily="34" charset="0"/>
                <a:cs typeface="Calibri" panose="020F0502020204030204" pitchFamily="34" charset="0"/>
              </a:rPr>
              <a:t>Different restriction endonucleases cut DNA at different </a:t>
            </a:r>
            <a:r>
              <a:rPr lang="en-GB" altLang="en-US" b="1" dirty="0">
                <a:latin typeface="Calibri" panose="020F0502020204030204" pitchFamily="34" charset="0"/>
                <a:ea typeface="Calibri" panose="020F0502020204030204" pitchFamily="34" charset="0"/>
                <a:cs typeface="Calibri" panose="020F0502020204030204" pitchFamily="34" charset="0"/>
              </a:rPr>
              <a:t>specific</a:t>
            </a:r>
            <a:r>
              <a:rPr lang="en-GB" altLang="en-US" dirty="0">
                <a:latin typeface="Calibri" panose="020F0502020204030204" pitchFamily="34" charset="0"/>
                <a:ea typeface="Calibri" panose="020F0502020204030204" pitchFamily="34" charset="0"/>
                <a:cs typeface="Calibri" panose="020F0502020204030204" pitchFamily="34" charset="0"/>
              </a:rPr>
              <a:t> sequence of bases (</a:t>
            </a:r>
            <a:r>
              <a:rPr lang="en-GB" altLang="en-US" b="1" dirty="0">
                <a:latin typeface="Calibri" panose="020F0502020204030204" pitchFamily="34" charset="0"/>
                <a:ea typeface="Calibri" panose="020F0502020204030204" pitchFamily="34" charset="0"/>
                <a:cs typeface="Calibri" panose="020F0502020204030204" pitchFamily="34" charset="0"/>
              </a:rPr>
              <a:t>recognition</a:t>
            </a:r>
            <a:r>
              <a:rPr lang="en-GB" altLang="en-US" dirty="0">
                <a:latin typeface="Calibri" panose="020F0502020204030204" pitchFamily="34" charset="0"/>
                <a:ea typeface="Calibri" panose="020F0502020204030204" pitchFamily="34" charset="0"/>
                <a:cs typeface="Calibri" panose="020F0502020204030204" pitchFamily="34" charset="0"/>
              </a:rPr>
              <a:t> sites) because the shape of the recognition site is complementary to the enzymes active site. </a:t>
            </a:r>
            <a:r>
              <a:rPr lang="en-GB" altLang="en-US" dirty="0">
                <a:latin typeface="Calibri" panose="020F0502020204030204" pitchFamily="34" charset="0"/>
                <a:ea typeface="Calibri" panose="020F0502020204030204" pitchFamily="34" charset="0"/>
                <a:cs typeface="Times New Roman" panose="02020603050405020304" pitchFamily="18" charset="0"/>
              </a:rPr>
              <a:t>These recognition sites occur in the DNA of all species of organisms- but not in the same places!</a:t>
            </a:r>
            <a:endParaRPr lang="en-GB" altLang="en-US" sz="800" dirty="0"/>
          </a:p>
          <a:p>
            <a:pPr defTabSz="914400" eaLnBrk="0" fontAlgn="base" hangingPunct="0">
              <a:spcBef>
                <a:spcPct val="0"/>
              </a:spcBef>
              <a:spcAft>
                <a:spcPct val="0"/>
              </a:spcAft>
            </a:pPr>
            <a:endParaRPr lang="en-GB" altLang="en-US" dirty="0">
              <a:latin typeface="Calibri" panose="020F0502020204030204" pitchFamily="34" charset="0"/>
              <a:ea typeface="Calibri" panose="020F0502020204030204" pitchFamily="34" charset="0"/>
              <a:cs typeface="Calibri" panose="020F0502020204030204" pitchFamily="34" charset="0"/>
            </a:endParaRPr>
          </a:p>
          <a:p>
            <a:pPr defTabSz="914400" eaLnBrk="0" fontAlgn="base" hangingPunct="0">
              <a:spcBef>
                <a:spcPct val="0"/>
              </a:spcBef>
              <a:spcAft>
                <a:spcPct val="0"/>
              </a:spcAft>
            </a:pPr>
            <a:r>
              <a:rPr lang="en-GB" altLang="en-US" dirty="0">
                <a:latin typeface="Calibri" panose="020F0502020204030204" pitchFamily="34" charset="0"/>
                <a:ea typeface="Calibri" panose="020F0502020204030204" pitchFamily="34" charset="0"/>
                <a:cs typeface="Calibri" panose="020F0502020204030204" pitchFamily="34" charset="0"/>
              </a:rPr>
              <a:t>These recognition sequences are </a:t>
            </a:r>
            <a:r>
              <a:rPr lang="en-GB" altLang="en-US" b="1" dirty="0">
                <a:latin typeface="Calibri" panose="020F0502020204030204" pitchFamily="34" charset="0"/>
                <a:ea typeface="Calibri" panose="020F0502020204030204" pitchFamily="34" charset="0"/>
                <a:cs typeface="Calibri" panose="020F0502020204030204" pitchFamily="34" charset="0"/>
              </a:rPr>
              <a:t>palindromic</a:t>
            </a:r>
            <a:r>
              <a:rPr lang="en-GB" altLang="en-US" dirty="0">
                <a:latin typeface="Calibri" panose="020F0502020204030204" pitchFamily="34" charset="0"/>
                <a:ea typeface="Calibri" panose="020F0502020204030204" pitchFamily="34" charset="0"/>
                <a:cs typeface="Calibri" panose="020F0502020204030204" pitchFamily="34" charset="0"/>
              </a:rPr>
              <a:t> - base pair read the same in opposite directions. </a:t>
            </a:r>
            <a:endParaRPr lang="en-GB" altLang="en-US" sz="800" dirty="0"/>
          </a:p>
          <a:p>
            <a:pPr defTabSz="914400" eaLnBrk="0" fontAlgn="base" hangingPunct="0">
              <a:spcBef>
                <a:spcPct val="0"/>
              </a:spcBef>
              <a:spcAft>
                <a:spcPct val="0"/>
              </a:spcAft>
            </a:pPr>
            <a:endParaRPr lang="en-GB" altLang="en-US" dirty="0">
              <a:latin typeface="Calibri" panose="020F0502020204030204" pitchFamily="34" charset="0"/>
              <a:ea typeface="Calibri" panose="020F0502020204030204" pitchFamily="34" charset="0"/>
              <a:cs typeface="Calibri" panose="020F0502020204030204" pitchFamily="34" charset="0"/>
            </a:endParaRPr>
          </a:p>
          <a:p>
            <a:pPr defTabSz="914400" eaLnBrk="0" fontAlgn="base" hangingPunct="0">
              <a:spcBef>
                <a:spcPct val="0"/>
              </a:spcBef>
              <a:spcAft>
                <a:spcPct val="0"/>
              </a:spcAft>
            </a:pPr>
            <a:r>
              <a:rPr lang="en-GB" altLang="en-US" dirty="0">
                <a:latin typeface="Calibri" panose="020F0502020204030204" pitchFamily="34" charset="0"/>
                <a:ea typeface="Calibri" panose="020F0502020204030204" pitchFamily="34" charset="0"/>
                <a:cs typeface="Calibri" panose="020F0502020204030204" pitchFamily="34" charset="0"/>
              </a:rPr>
              <a:t>If recognition sequences for these enzymes are present at either side of the DNA fragment you want, you can use restriction endonucleases to separate it from the rest of the DNA. The DNA sample is incubated with the specific restriction endonuclease, which cut DNA fragment out of DNA.  </a:t>
            </a:r>
            <a:endParaRPr lang="en-GB" altLang="en-US" sz="6000" dirty="0">
              <a:latin typeface="Arial" panose="020B0604020202020204" pitchFamily="34" charset="0"/>
            </a:endParaRPr>
          </a:p>
          <a:p>
            <a:endParaRPr lang="en-GB" dirty="0"/>
          </a:p>
        </p:txBody>
      </p:sp>
      <p:sp>
        <p:nvSpPr>
          <p:cNvPr id="10" name="Rectangle 2"/>
          <p:cNvSpPr>
            <a:spLocks noGrp="1" noChangeArrowheads="1"/>
          </p:cNvSpPr>
          <p:nvPr>
            <p:ph type="title"/>
          </p:nvPr>
        </p:nvSpPr>
        <p:spPr bwMode="auto">
          <a:xfrm>
            <a:off x="0" y="135642"/>
            <a:ext cx="9144000" cy="12926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2000" b="1" i="0" u="sng" strike="noStrike" cap="none" normalizeH="0" baseline="0" dirty="0">
                <a:ln>
                  <a:noFill/>
                </a:ln>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Method 2: </a:t>
            </a:r>
            <a:r>
              <a:rPr kumimoji="0" lang="en-GB" altLang="en-US" sz="2000" b="1" i="0" u="sng" strike="noStrike" cap="none" normalizeH="0" baseline="0" dirty="0">
                <a:ln>
                  <a:noFill/>
                </a:ln>
                <a:solidFill>
                  <a:srgbClr val="000000"/>
                </a:solidFill>
                <a:effectLst/>
                <a:latin typeface="Calibri" panose="020F0502020204030204" pitchFamily="34" charset="0"/>
                <a:ea typeface="Calibri" panose="020F0502020204030204" pitchFamily="34" charset="0"/>
                <a:cs typeface="Arial" panose="020B0604020202020204" pitchFamily="34" charset="0"/>
              </a:rPr>
              <a:t>using restriction enzymes to cut a fragment containing the desired gene from DNA</a:t>
            </a:r>
            <a:endParaRPr kumimoji="0" lang="en-GB" altLang="en-US" sz="12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20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Restriction enzymes are also known as </a:t>
            </a:r>
            <a:r>
              <a:rPr kumimoji="0" lang="en-GB" altLang="en-US" sz="2000" b="1"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restriction endonucleases</a:t>
            </a:r>
            <a:r>
              <a:rPr kumimoji="0" lang="en-GB" altLang="en-US" sz="20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a:t>
            </a:r>
            <a:endParaRPr kumimoji="0" lang="en-GB" altLang="en-US" sz="12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GB" altLang="en-US" sz="1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33289785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4" name="Text Box 7176"/>
          <p:cNvSpPr txBox="1">
            <a:spLocks noGrp="1" noChangeArrowheads="1"/>
          </p:cNvSpPr>
          <p:nvPr>
            <p:ph idx="1"/>
          </p:nvPr>
        </p:nvSpPr>
        <p:spPr bwMode="auto">
          <a:xfrm>
            <a:off x="264695" y="182312"/>
            <a:ext cx="8422105" cy="1441867"/>
          </a:xfrm>
          <a:prstGeom prst="rect">
            <a:avLst/>
          </a:prstGeom>
          <a:solidFill>
            <a:schemeClr val="bg1">
              <a:lumMod val="85000"/>
            </a:schemeClr>
          </a:solidFill>
          <a:ln w="9525">
            <a:solidFill>
              <a:srgbClr val="000000"/>
            </a:solidFill>
            <a:miter lim="800000"/>
            <a:headEnd/>
            <a:tailEnd/>
          </a:ln>
        </p:spPr>
        <p:txBody>
          <a:bodyPr rot="0" vert="horz" wrap="square" lIns="91440" tIns="45720" rIns="91440" bIns="45720" anchor="t" anchorCtr="0" upright="1">
            <a:noAutofit/>
          </a:bodyPr>
          <a:lstStyle/>
          <a:p>
            <a:pPr marL="0" indent="0">
              <a:lnSpc>
                <a:spcPct val="107000"/>
              </a:lnSpc>
              <a:spcAft>
                <a:spcPts val="800"/>
              </a:spcAft>
              <a:buNone/>
            </a:pPr>
            <a:r>
              <a:rPr lang="en-GB" sz="2800" dirty="0">
                <a:effectLst/>
                <a:latin typeface="Calibri" panose="020F0502020204030204" pitchFamily="34" charset="0"/>
                <a:ea typeface="Calibri" panose="020F0502020204030204" pitchFamily="34" charset="0"/>
                <a:cs typeface="Calibri" panose="020F0502020204030204" pitchFamily="34" charset="0"/>
              </a:rPr>
              <a:t>NOTE: It is important that the recognition sequence for the selected restriction endonuclease does not occur within the gene you want to isolate. </a:t>
            </a:r>
            <a:endParaRPr lang="en-GB" sz="36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5" name="Picture 4"/>
          <p:cNvPicPr/>
          <p:nvPr/>
        </p:nvPicPr>
        <p:blipFill>
          <a:blip r:embed="rId2" cstate="print"/>
          <a:srcRect/>
          <a:stretch>
            <a:fillRect/>
          </a:stretch>
        </p:blipFill>
        <p:spPr bwMode="auto">
          <a:xfrm>
            <a:off x="4822091" y="1716505"/>
            <a:ext cx="4204034" cy="5086350"/>
          </a:xfrm>
          <a:prstGeom prst="rect">
            <a:avLst/>
          </a:prstGeom>
          <a:noFill/>
          <a:ln w="9525">
            <a:noFill/>
            <a:miter lim="800000"/>
            <a:headEnd/>
            <a:tailEnd/>
          </a:ln>
        </p:spPr>
      </p:pic>
      <p:sp>
        <p:nvSpPr>
          <p:cNvPr id="3" name="Rectangle 2">
            <a:extLst>
              <a:ext uri="{FF2B5EF4-FFF2-40B4-BE49-F238E27FC236}">
                <a16:creationId xmlns:a16="http://schemas.microsoft.com/office/drawing/2014/main" id="{6E759058-6113-420B-8B14-F4F57B4BE3D3}"/>
              </a:ext>
            </a:extLst>
          </p:cNvPr>
          <p:cNvSpPr/>
          <p:nvPr/>
        </p:nvSpPr>
        <p:spPr>
          <a:xfrm>
            <a:off x="264695" y="1613243"/>
            <a:ext cx="3750714" cy="1915974"/>
          </a:xfrm>
          <a:prstGeom prst="rect">
            <a:avLst/>
          </a:prstGeom>
        </p:spPr>
        <p:txBody>
          <a:bodyPr wrap="square">
            <a:spAutoFit/>
          </a:bodyPr>
          <a:lstStyle/>
          <a:p>
            <a:pPr>
              <a:lnSpc>
                <a:spcPct val="107000"/>
              </a:lnSpc>
              <a:spcAft>
                <a:spcPts val="800"/>
              </a:spcAft>
            </a:pPr>
            <a:r>
              <a:rPr lang="en-GB" sz="2800" dirty="0">
                <a:latin typeface="Calibri" panose="020F0502020204030204" pitchFamily="34" charset="0"/>
                <a:ea typeface="Calibri" panose="020F0502020204030204" pitchFamily="34" charset="0"/>
                <a:cs typeface="Times New Roman" panose="02020603050405020304" pitchFamily="18" charset="0"/>
              </a:rPr>
              <a:t>Restriction enzymes are made by bacteria to cut out viral DNA sequences from the bacterial DNA. </a:t>
            </a:r>
            <a:endParaRPr lang="en-GB" sz="28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65304022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p:cNvPicPr>
          <p:nvPr>
            <p:ph idx="1"/>
          </p:nvPr>
        </p:nvPicPr>
        <p:blipFill rotWithShape="1">
          <a:blip r:embed="rId2" cstate="print"/>
          <a:srcRect b="3510"/>
          <a:stretch/>
        </p:blipFill>
        <p:spPr bwMode="auto">
          <a:xfrm>
            <a:off x="457200" y="1562017"/>
            <a:ext cx="8229600" cy="4061415"/>
          </a:xfrm>
          <a:prstGeom prst="rect">
            <a:avLst/>
          </a:prstGeom>
          <a:noFill/>
          <a:ln>
            <a:noFill/>
          </a:ln>
          <a:extLst>
            <a:ext uri="{53640926-AAD7-44D8-BBD7-CCE9431645EC}">
              <a14:shadowObscured xmlns:a14="http://schemas.microsoft.com/office/drawing/2010/main"/>
            </a:ext>
          </a:extLst>
        </p:spPr>
      </p:pic>
      <p:sp>
        <p:nvSpPr>
          <p:cNvPr id="5" name="Rectangle 4"/>
          <p:cNvSpPr/>
          <p:nvPr/>
        </p:nvSpPr>
        <p:spPr>
          <a:xfrm>
            <a:off x="132347" y="5757767"/>
            <a:ext cx="9011653" cy="685059"/>
          </a:xfrm>
          <a:prstGeom prst="rect">
            <a:avLst/>
          </a:prstGeom>
        </p:spPr>
        <p:txBody>
          <a:bodyPr wrap="square">
            <a:spAutoFit/>
          </a:bodyPr>
          <a:lstStyle/>
          <a:p>
            <a:pPr>
              <a:lnSpc>
                <a:spcPct val="107000"/>
              </a:lnSpc>
              <a:spcAft>
                <a:spcPts val="800"/>
              </a:spcAft>
            </a:pPr>
            <a:r>
              <a:rPr lang="en-GB" dirty="0">
                <a:latin typeface="Calibri" panose="020F0502020204030204" pitchFamily="34" charset="0"/>
                <a:ea typeface="Calibri" panose="020F0502020204030204" pitchFamily="34" charset="0"/>
                <a:cs typeface="Calibri" panose="020F0502020204030204" pitchFamily="34" charset="0"/>
              </a:rPr>
              <a:t>Sticky ends are important as they allow the DNA fragment to be inserted into another organism / species DNA, if the other organism’s DNA is cut using the </a:t>
            </a:r>
            <a:r>
              <a:rPr lang="en-GB" b="1" u="sng" dirty="0">
                <a:latin typeface="Calibri" panose="020F0502020204030204" pitchFamily="34" charset="0"/>
                <a:ea typeface="Calibri" panose="020F0502020204030204" pitchFamily="34" charset="0"/>
                <a:cs typeface="Calibri" panose="020F0502020204030204" pitchFamily="34" charset="0"/>
              </a:rPr>
              <a:t>same</a:t>
            </a:r>
            <a:r>
              <a:rPr lang="en-GB" dirty="0">
                <a:latin typeface="Calibri" panose="020F0502020204030204" pitchFamily="34" charset="0"/>
                <a:ea typeface="Calibri" panose="020F0502020204030204" pitchFamily="34" charset="0"/>
                <a:cs typeface="Calibri" panose="020F0502020204030204" pitchFamily="34" charset="0"/>
              </a:rPr>
              <a:t> restriction enzyme.</a:t>
            </a:r>
            <a:endParaRPr lang="en-GB" sz="24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7" name="Picture 6">
            <a:extLst>
              <a:ext uri="{FF2B5EF4-FFF2-40B4-BE49-F238E27FC236}">
                <a16:creationId xmlns:a16="http://schemas.microsoft.com/office/drawing/2014/main" id="{5EF81106-38D4-4D17-9E6F-4B077E114FDC}"/>
              </a:ext>
            </a:extLst>
          </p:cNvPr>
          <p:cNvPicPr>
            <a:picLocks noChangeAspect="1"/>
          </p:cNvPicPr>
          <p:nvPr/>
        </p:nvPicPr>
        <p:blipFill>
          <a:blip r:embed="rId3"/>
          <a:stretch>
            <a:fillRect/>
          </a:stretch>
        </p:blipFill>
        <p:spPr>
          <a:xfrm>
            <a:off x="297998" y="311866"/>
            <a:ext cx="8388802" cy="1250151"/>
          </a:xfrm>
          <a:prstGeom prst="rect">
            <a:avLst/>
          </a:prstGeom>
        </p:spPr>
      </p:pic>
    </p:spTree>
    <p:extLst>
      <p:ext uri="{BB962C8B-B14F-4D97-AF65-F5344CB8AC3E}">
        <p14:creationId xmlns:p14="http://schemas.microsoft.com/office/powerpoint/2010/main" val="81438673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801745" y="126027"/>
            <a:ext cx="4149910" cy="2266775"/>
          </a:xfrm>
          <a:prstGeom prst="rect">
            <a:avLst/>
          </a:prstGeom>
        </p:spPr>
        <p:txBody>
          <a:bodyPr wrap="square">
            <a:spAutoFit/>
          </a:bodyPr>
          <a:lstStyle/>
          <a:p>
            <a:r>
              <a:rPr lang="en-GB" dirty="0"/>
              <a:t>The gene may be a few hundred bases amongst many millions in the human genome. There a number of methods used to isolate the gene: </a:t>
            </a:r>
          </a:p>
          <a:p>
            <a:pPr marL="285750" lvl="0" indent="-285750">
              <a:lnSpc>
                <a:spcPct val="130000"/>
              </a:lnSpc>
              <a:buFont typeface="Wingdings" charset="2"/>
              <a:buChar char="ü"/>
            </a:pPr>
            <a:r>
              <a:rPr lang="en-GB" dirty="0"/>
              <a:t>Method 1: </a:t>
            </a:r>
            <a:r>
              <a:rPr lang="en-GB" i="1" dirty="0"/>
              <a:t>Using</a:t>
            </a:r>
            <a:r>
              <a:rPr lang="en-GB" dirty="0"/>
              <a:t> </a:t>
            </a:r>
            <a:r>
              <a:rPr lang="en-GB" i="1" dirty="0"/>
              <a:t>reverse transcriptase</a:t>
            </a:r>
            <a:r>
              <a:rPr lang="en-GB" b="1" i="1" dirty="0"/>
              <a:t>.</a:t>
            </a:r>
            <a:endParaRPr lang="en-GB" b="1" dirty="0"/>
          </a:p>
          <a:p>
            <a:pPr marL="285750" lvl="0" indent="-285750">
              <a:lnSpc>
                <a:spcPct val="130000"/>
              </a:lnSpc>
              <a:buFont typeface="Wingdings" charset="2"/>
              <a:buChar char="ü"/>
            </a:pPr>
            <a:r>
              <a:rPr lang="en-GB" b="1" dirty="0"/>
              <a:t>Method 2: </a:t>
            </a:r>
            <a:r>
              <a:rPr lang="en-GB" b="1" i="1" dirty="0"/>
              <a:t>Using restriction enzymes</a:t>
            </a:r>
            <a:endParaRPr lang="en-GB" b="1" dirty="0"/>
          </a:p>
          <a:p>
            <a:pPr marL="285750" lvl="0" indent="-285750">
              <a:lnSpc>
                <a:spcPct val="130000"/>
              </a:lnSpc>
              <a:buFont typeface="Wingdings" charset="2"/>
              <a:buChar char="ü"/>
            </a:pPr>
            <a:r>
              <a:rPr lang="en-GB" dirty="0"/>
              <a:t>Method 3: </a:t>
            </a:r>
            <a:r>
              <a:rPr lang="en-GB" i="1" dirty="0"/>
              <a:t>Using a gene machine </a:t>
            </a:r>
            <a:endParaRPr lang="en-GB" dirty="0"/>
          </a:p>
        </p:txBody>
      </p:sp>
      <p:sp>
        <p:nvSpPr>
          <p:cNvPr id="7" name="Rectangle 6"/>
          <p:cNvSpPr/>
          <p:nvPr/>
        </p:nvSpPr>
        <p:spPr>
          <a:xfrm>
            <a:off x="0" y="2153483"/>
            <a:ext cx="9144000" cy="3477875"/>
          </a:xfrm>
          <a:prstGeom prst="rect">
            <a:avLst/>
          </a:prstGeom>
        </p:spPr>
        <p:txBody>
          <a:bodyPr wrap="square">
            <a:spAutoFit/>
          </a:bodyPr>
          <a:lstStyle/>
          <a:p>
            <a:r>
              <a:rPr lang="en-GB" sz="2000" b="1" dirty="0"/>
              <a:t>Activity:</a:t>
            </a:r>
          </a:p>
          <a:p>
            <a:r>
              <a:rPr lang="en-GB" sz="2000" dirty="0"/>
              <a:t>There are </a:t>
            </a:r>
            <a:r>
              <a:rPr lang="en-GB" sz="2000" b="1" dirty="0">
                <a:solidFill>
                  <a:srgbClr val="FF0000"/>
                </a:solidFill>
              </a:rPr>
              <a:t>5 identical bacterial DNA sequences </a:t>
            </a:r>
            <a:r>
              <a:rPr lang="en-GB" sz="2000" dirty="0"/>
              <a:t>and 5 different restriction endonucleases. </a:t>
            </a:r>
          </a:p>
          <a:p>
            <a:endParaRPr lang="en-GB" sz="2000" dirty="0"/>
          </a:p>
          <a:p>
            <a:r>
              <a:rPr lang="en-GB" sz="2000" dirty="0"/>
              <a:t>On each DNA strand:</a:t>
            </a:r>
          </a:p>
          <a:p>
            <a:pPr marL="457200" lvl="0" indent="-457200">
              <a:buAutoNum type="alphaLcParenR"/>
            </a:pPr>
            <a:r>
              <a:rPr lang="en-GB" sz="2000" b="1" dirty="0">
                <a:solidFill>
                  <a:srgbClr val="FF0000"/>
                </a:solidFill>
              </a:rPr>
              <a:t>Highlight</a:t>
            </a:r>
            <a:r>
              <a:rPr lang="en-GB" sz="2000" dirty="0"/>
              <a:t> the recognition sequence. </a:t>
            </a:r>
          </a:p>
          <a:p>
            <a:pPr marL="457200" lvl="0" indent="-457200">
              <a:buAutoNum type="alphaLcParenR"/>
            </a:pPr>
            <a:r>
              <a:rPr lang="en-GB" sz="2000" dirty="0"/>
              <a:t>The enzyme reads the </a:t>
            </a:r>
            <a:r>
              <a:rPr lang="en-GB" sz="2000" b="1" dirty="0">
                <a:solidFill>
                  <a:schemeClr val="accent6">
                    <a:lumMod val="75000"/>
                  </a:schemeClr>
                </a:solidFill>
              </a:rPr>
              <a:t>top chain </a:t>
            </a:r>
            <a:r>
              <a:rPr lang="en-GB" sz="2000" dirty="0"/>
              <a:t>of the recognition site first from </a:t>
            </a:r>
            <a:r>
              <a:rPr lang="en-GB" sz="2000" b="1" dirty="0">
                <a:solidFill>
                  <a:srgbClr val="E46C0A"/>
                </a:solidFill>
              </a:rPr>
              <a:t>left to right</a:t>
            </a:r>
            <a:r>
              <a:rPr lang="en-GB" sz="2000" dirty="0"/>
              <a:t>. On the top line draw a vertical line between the 2 bases the enzymes cuts </a:t>
            </a:r>
          </a:p>
          <a:p>
            <a:pPr marL="457200" lvl="0" indent="-457200">
              <a:buAutoNum type="alphaLcParenR"/>
            </a:pPr>
            <a:r>
              <a:rPr lang="en-GB" sz="2000" dirty="0"/>
              <a:t>The enzyme reads the </a:t>
            </a:r>
            <a:r>
              <a:rPr lang="en-GB" sz="2000" b="1" dirty="0">
                <a:solidFill>
                  <a:srgbClr val="E46C0A"/>
                </a:solidFill>
              </a:rPr>
              <a:t>bottom chain </a:t>
            </a:r>
            <a:r>
              <a:rPr lang="en-GB" sz="2000" dirty="0"/>
              <a:t>of the recognition site second </a:t>
            </a:r>
            <a:r>
              <a:rPr lang="en-GB" sz="2000" b="1" dirty="0">
                <a:solidFill>
                  <a:srgbClr val="E46C0A"/>
                </a:solidFill>
              </a:rPr>
              <a:t>from right to left</a:t>
            </a:r>
            <a:r>
              <a:rPr lang="en-GB" sz="2000" dirty="0"/>
              <a:t>. On the bottom line draw a vertical line between 2 bases the enzyme cuts.</a:t>
            </a:r>
          </a:p>
          <a:p>
            <a:pPr marL="457200" lvl="0" indent="-457200">
              <a:buAutoNum type="alphaLcParenR"/>
            </a:pPr>
            <a:r>
              <a:rPr lang="en-GB" sz="2000" b="1" dirty="0">
                <a:solidFill>
                  <a:srgbClr val="FF0000"/>
                </a:solidFill>
              </a:rPr>
              <a:t>Connect</a:t>
            </a:r>
            <a:r>
              <a:rPr lang="en-GB" sz="2000" b="1" dirty="0">
                <a:solidFill>
                  <a:srgbClr val="FF6600"/>
                </a:solidFill>
              </a:rPr>
              <a:t> </a:t>
            </a:r>
            <a:r>
              <a:rPr lang="en-GB" sz="2000" dirty="0"/>
              <a:t>the 2 vertical lines with a horizontal line. </a:t>
            </a:r>
          </a:p>
        </p:txBody>
      </p:sp>
    </p:spTree>
    <p:extLst>
      <p:ext uri="{BB962C8B-B14F-4D97-AF65-F5344CB8AC3E}">
        <p14:creationId xmlns:p14="http://schemas.microsoft.com/office/powerpoint/2010/main" val="319288404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1"/>
          <p:cNvGraphicFramePr>
            <a:graphicFrameLocks noChangeAspect="1"/>
          </p:cNvGraphicFramePr>
          <p:nvPr>
            <p:extLst>
              <p:ext uri="{D42A27DB-BD31-4B8C-83A1-F6EECF244321}">
                <p14:modId xmlns:p14="http://schemas.microsoft.com/office/powerpoint/2010/main" val="1861709991"/>
              </p:ext>
            </p:extLst>
          </p:nvPr>
        </p:nvGraphicFramePr>
        <p:xfrm>
          <a:off x="186091" y="0"/>
          <a:ext cx="6680638" cy="6858000"/>
        </p:xfrm>
        <a:graphic>
          <a:graphicData uri="http://schemas.openxmlformats.org/presentationml/2006/ole">
            <mc:AlternateContent xmlns:mc="http://schemas.openxmlformats.org/markup-compatibility/2006">
              <mc:Choice xmlns:v="urn:schemas-microsoft-com:vml" Requires="v">
                <p:oleObj spid="_x0000_s9315" name="Document" r:id="rId3" imgW="5721153" imgH="5902239" progId="Word.Document.12">
                  <p:embed/>
                </p:oleObj>
              </mc:Choice>
              <mc:Fallback>
                <p:oleObj name="Document" r:id="rId3" imgW="5721153" imgH="5902239" progId="Word.Document.12">
                  <p:embed/>
                  <p:pic>
                    <p:nvPicPr>
                      <p:cNvPr id="0" name=""/>
                      <p:cNvPicPr/>
                      <p:nvPr/>
                    </p:nvPicPr>
                    <p:blipFill>
                      <a:blip r:embed="rId4"/>
                      <a:stretch>
                        <a:fillRect/>
                      </a:stretch>
                    </p:blipFill>
                    <p:spPr>
                      <a:xfrm>
                        <a:off x="186091" y="0"/>
                        <a:ext cx="6680638" cy="6858000"/>
                      </a:xfrm>
                      <a:prstGeom prst="rect">
                        <a:avLst/>
                      </a:prstGeom>
                    </p:spPr>
                  </p:pic>
                </p:oleObj>
              </mc:Fallback>
            </mc:AlternateContent>
          </a:graphicData>
        </a:graphic>
      </p:graphicFrame>
      <p:sp>
        <p:nvSpPr>
          <p:cNvPr id="3" name="TextBox 2"/>
          <p:cNvSpPr txBox="1"/>
          <p:nvPr/>
        </p:nvSpPr>
        <p:spPr>
          <a:xfrm>
            <a:off x="5666988" y="1190972"/>
            <a:ext cx="1193800" cy="369332"/>
          </a:xfrm>
          <a:prstGeom prst="rect">
            <a:avLst/>
          </a:prstGeom>
          <a:noFill/>
        </p:spPr>
        <p:txBody>
          <a:bodyPr wrap="square" rtlCol="0">
            <a:spAutoFit/>
          </a:bodyPr>
          <a:lstStyle/>
          <a:p>
            <a:r>
              <a:rPr lang="en-US" dirty="0"/>
              <a:t>Blunt end</a:t>
            </a:r>
          </a:p>
        </p:txBody>
      </p:sp>
      <p:cxnSp>
        <p:nvCxnSpPr>
          <p:cNvPr id="5" name="Straight Arrow Connector 4"/>
          <p:cNvCxnSpPr/>
          <p:nvPr/>
        </p:nvCxnSpPr>
        <p:spPr>
          <a:xfrm flipH="1">
            <a:off x="4934506" y="1422032"/>
            <a:ext cx="732482" cy="276543"/>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8" name="TextBox 7"/>
          <p:cNvSpPr txBox="1"/>
          <p:nvPr/>
        </p:nvSpPr>
        <p:spPr>
          <a:xfrm>
            <a:off x="1007545" y="995810"/>
            <a:ext cx="1135948" cy="369332"/>
          </a:xfrm>
          <a:prstGeom prst="rect">
            <a:avLst/>
          </a:prstGeom>
          <a:noFill/>
        </p:spPr>
        <p:txBody>
          <a:bodyPr wrap="none" rtlCol="0">
            <a:spAutoFit/>
          </a:bodyPr>
          <a:lstStyle/>
          <a:p>
            <a:r>
              <a:rPr lang="en-US" dirty="0"/>
              <a:t>Sticky end</a:t>
            </a:r>
          </a:p>
        </p:txBody>
      </p:sp>
      <p:cxnSp>
        <p:nvCxnSpPr>
          <p:cNvPr id="10" name="Straight Arrow Connector 9"/>
          <p:cNvCxnSpPr/>
          <p:nvPr/>
        </p:nvCxnSpPr>
        <p:spPr>
          <a:xfrm flipH="1" flipV="1">
            <a:off x="755659" y="671761"/>
            <a:ext cx="251886" cy="503821"/>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11" name="TextBox 10"/>
          <p:cNvSpPr txBox="1"/>
          <p:nvPr/>
        </p:nvSpPr>
        <p:spPr>
          <a:xfrm>
            <a:off x="2833722" y="1175582"/>
            <a:ext cx="1313581" cy="369332"/>
          </a:xfrm>
          <a:prstGeom prst="rect">
            <a:avLst/>
          </a:prstGeom>
          <a:noFill/>
        </p:spPr>
        <p:txBody>
          <a:bodyPr wrap="none" rtlCol="0">
            <a:spAutoFit/>
          </a:bodyPr>
          <a:lstStyle/>
          <a:p>
            <a:r>
              <a:rPr lang="en-US" dirty="0"/>
              <a:t>Rest of DNA </a:t>
            </a:r>
          </a:p>
        </p:txBody>
      </p:sp>
      <p:cxnSp>
        <p:nvCxnSpPr>
          <p:cNvPr id="13" name="Straight Arrow Connector 12"/>
          <p:cNvCxnSpPr>
            <a:stCxn id="11" idx="0"/>
          </p:cNvCxnSpPr>
          <p:nvPr/>
        </p:nvCxnSpPr>
        <p:spPr>
          <a:xfrm flipV="1">
            <a:off x="3490513" y="860694"/>
            <a:ext cx="0" cy="314888"/>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15" name="Straight Arrow Connector 14"/>
          <p:cNvCxnSpPr>
            <a:stCxn id="11" idx="2"/>
          </p:cNvCxnSpPr>
          <p:nvPr/>
        </p:nvCxnSpPr>
        <p:spPr>
          <a:xfrm>
            <a:off x="3490513" y="1544914"/>
            <a:ext cx="0" cy="200056"/>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17" name="TextBox 16"/>
          <p:cNvSpPr txBox="1"/>
          <p:nvPr/>
        </p:nvSpPr>
        <p:spPr>
          <a:xfrm>
            <a:off x="7052819" y="713917"/>
            <a:ext cx="1773700" cy="923330"/>
          </a:xfrm>
          <a:prstGeom prst="rect">
            <a:avLst/>
          </a:prstGeom>
          <a:noFill/>
        </p:spPr>
        <p:txBody>
          <a:bodyPr wrap="square" rtlCol="0">
            <a:spAutoFit/>
          </a:bodyPr>
          <a:lstStyle/>
          <a:p>
            <a:r>
              <a:rPr lang="en-US" dirty="0"/>
              <a:t>The first 2 chains have been labeled for you </a:t>
            </a:r>
          </a:p>
        </p:txBody>
      </p:sp>
    </p:spTree>
    <p:extLst>
      <p:ext uri="{BB962C8B-B14F-4D97-AF65-F5344CB8AC3E}">
        <p14:creationId xmlns:p14="http://schemas.microsoft.com/office/powerpoint/2010/main" val="139310622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777FD5B3-A659-4888-A4BC-07833BD2EF19}"/>
              </a:ext>
            </a:extLst>
          </p:cNvPr>
          <p:cNvGraphicFramePr>
            <a:graphicFrameLocks noGrp="1"/>
          </p:cNvGraphicFramePr>
          <p:nvPr>
            <p:extLst>
              <p:ext uri="{D42A27DB-BD31-4B8C-83A1-F6EECF244321}">
                <p14:modId xmlns:p14="http://schemas.microsoft.com/office/powerpoint/2010/main" val="406232208"/>
              </p:ext>
            </p:extLst>
          </p:nvPr>
        </p:nvGraphicFramePr>
        <p:xfrm>
          <a:off x="258306" y="406997"/>
          <a:ext cx="8554389" cy="4428300"/>
        </p:xfrm>
        <a:graphic>
          <a:graphicData uri="http://schemas.openxmlformats.org/drawingml/2006/table">
            <a:tbl>
              <a:tblPr firstRow="1" firstCol="1" bandRow="1">
                <a:tableStyleId>{2D5ABB26-0587-4C30-8999-92F81FD0307C}</a:tableStyleId>
              </a:tblPr>
              <a:tblGrid>
                <a:gridCol w="1848790">
                  <a:extLst>
                    <a:ext uri="{9D8B030D-6E8A-4147-A177-3AD203B41FA5}">
                      <a16:colId xmlns:a16="http://schemas.microsoft.com/office/drawing/2014/main" val="1935775385"/>
                    </a:ext>
                  </a:extLst>
                </a:gridCol>
                <a:gridCol w="6705599">
                  <a:extLst>
                    <a:ext uri="{9D8B030D-6E8A-4147-A177-3AD203B41FA5}">
                      <a16:colId xmlns:a16="http://schemas.microsoft.com/office/drawing/2014/main" val="1329735832"/>
                    </a:ext>
                  </a:extLst>
                </a:gridCol>
              </a:tblGrid>
              <a:tr h="0">
                <a:tc>
                  <a:txBody>
                    <a:bodyPr/>
                    <a:lstStyle/>
                    <a:p>
                      <a:pPr>
                        <a:lnSpc>
                          <a:spcPct val="107000"/>
                        </a:lnSpc>
                        <a:spcAft>
                          <a:spcPts val="0"/>
                        </a:spcAft>
                      </a:pPr>
                      <a:r>
                        <a:rPr lang="en-GB" sz="1600" b="1">
                          <a:effectLst/>
                        </a:rPr>
                        <a:t>Term</a:t>
                      </a:r>
                      <a:endParaRPr lang="en-GB" sz="2000" b="1">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07000"/>
                        </a:lnSpc>
                        <a:spcAft>
                          <a:spcPts val="0"/>
                        </a:spcAft>
                      </a:pPr>
                      <a:r>
                        <a:rPr lang="en-GB" sz="1600" b="1" dirty="0">
                          <a:effectLst/>
                        </a:rPr>
                        <a:t>Definition </a:t>
                      </a:r>
                      <a:endParaRPr lang="en-GB" sz="20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788198836"/>
                  </a:ext>
                </a:extLst>
              </a:tr>
              <a:tr h="0">
                <a:tc>
                  <a:txBody>
                    <a:bodyPr/>
                    <a:lstStyle/>
                    <a:p>
                      <a:pPr>
                        <a:lnSpc>
                          <a:spcPct val="107000"/>
                        </a:lnSpc>
                        <a:spcAft>
                          <a:spcPts val="0"/>
                        </a:spcAft>
                      </a:pPr>
                      <a:r>
                        <a:rPr lang="en-GB" sz="1600" b="1" dirty="0">
                          <a:effectLst/>
                        </a:rPr>
                        <a:t>Restriction endonuclease/</a:t>
                      </a:r>
                    </a:p>
                    <a:p>
                      <a:pPr>
                        <a:lnSpc>
                          <a:spcPct val="107000"/>
                        </a:lnSpc>
                        <a:spcAft>
                          <a:spcPts val="0"/>
                        </a:spcAft>
                      </a:pPr>
                      <a:r>
                        <a:rPr lang="en-GB" sz="1600" b="1" dirty="0">
                          <a:effectLst/>
                        </a:rPr>
                        <a:t>Enzyme</a:t>
                      </a:r>
                    </a:p>
                    <a:p>
                      <a:pPr>
                        <a:lnSpc>
                          <a:spcPct val="107000"/>
                        </a:lnSpc>
                        <a:spcAft>
                          <a:spcPts val="0"/>
                        </a:spcAft>
                      </a:pPr>
                      <a:endParaRPr lang="en-GB" sz="20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07000"/>
                        </a:lnSpc>
                        <a:spcAft>
                          <a:spcPts val="0"/>
                        </a:spcAft>
                      </a:pPr>
                      <a:r>
                        <a:rPr lang="en-GB" sz="1600" dirty="0">
                          <a:effectLst/>
                        </a:rPr>
                        <a:t> </a:t>
                      </a:r>
                      <a:endParaRPr lang="en-GB" sz="2000" dirty="0">
                        <a:effectLst/>
                      </a:endParaRPr>
                    </a:p>
                    <a:p>
                      <a:pPr>
                        <a:lnSpc>
                          <a:spcPct val="107000"/>
                        </a:lnSpc>
                        <a:spcAft>
                          <a:spcPts val="0"/>
                        </a:spcAft>
                      </a:pPr>
                      <a:r>
                        <a:rPr lang="en-GB" sz="1600" dirty="0">
                          <a:effectLst/>
                        </a:rPr>
                        <a:t> </a:t>
                      </a:r>
                      <a:endParaRPr lang="en-GB" sz="2000" dirty="0">
                        <a:effectLst/>
                      </a:endParaRPr>
                    </a:p>
                    <a:p>
                      <a:pPr>
                        <a:lnSpc>
                          <a:spcPct val="107000"/>
                        </a:lnSpc>
                        <a:spcAft>
                          <a:spcPts val="0"/>
                        </a:spcAft>
                      </a:pPr>
                      <a:r>
                        <a:rPr lang="en-GB" sz="1600" dirty="0">
                          <a:effectLst/>
                        </a:rPr>
                        <a:t> </a:t>
                      </a:r>
                      <a:endParaRPr lang="en-GB"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095121261"/>
                  </a:ext>
                </a:extLst>
              </a:tr>
              <a:tr h="0">
                <a:tc>
                  <a:txBody>
                    <a:bodyPr/>
                    <a:lstStyle/>
                    <a:p>
                      <a:pPr>
                        <a:lnSpc>
                          <a:spcPct val="107000"/>
                        </a:lnSpc>
                        <a:spcAft>
                          <a:spcPts val="0"/>
                        </a:spcAft>
                      </a:pPr>
                      <a:r>
                        <a:rPr lang="en-GB" sz="1600" b="1">
                          <a:effectLst/>
                        </a:rPr>
                        <a:t>Recognition site</a:t>
                      </a:r>
                      <a:endParaRPr lang="en-GB" sz="2000" b="1">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07000"/>
                        </a:lnSpc>
                        <a:spcAft>
                          <a:spcPts val="0"/>
                        </a:spcAft>
                      </a:pPr>
                      <a:r>
                        <a:rPr lang="en-GB" sz="1600" dirty="0">
                          <a:effectLst/>
                        </a:rPr>
                        <a:t> </a:t>
                      </a:r>
                      <a:endParaRPr lang="en-GB" sz="2000" dirty="0">
                        <a:effectLst/>
                      </a:endParaRPr>
                    </a:p>
                    <a:p>
                      <a:pPr>
                        <a:lnSpc>
                          <a:spcPct val="107000"/>
                        </a:lnSpc>
                        <a:spcAft>
                          <a:spcPts val="0"/>
                        </a:spcAft>
                      </a:pPr>
                      <a:r>
                        <a:rPr lang="en-GB" sz="1600" dirty="0">
                          <a:effectLst/>
                        </a:rPr>
                        <a:t> </a:t>
                      </a:r>
                      <a:endParaRPr lang="en-GB" sz="2000" dirty="0">
                        <a:effectLst/>
                      </a:endParaRPr>
                    </a:p>
                    <a:p>
                      <a:pPr>
                        <a:lnSpc>
                          <a:spcPct val="107000"/>
                        </a:lnSpc>
                        <a:spcAft>
                          <a:spcPts val="0"/>
                        </a:spcAft>
                      </a:pPr>
                      <a:r>
                        <a:rPr lang="en-GB" sz="1600" dirty="0">
                          <a:effectLst/>
                        </a:rPr>
                        <a:t> </a:t>
                      </a:r>
                      <a:endParaRPr lang="en-GB"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49521938"/>
                  </a:ext>
                </a:extLst>
              </a:tr>
              <a:tr h="0">
                <a:tc>
                  <a:txBody>
                    <a:bodyPr/>
                    <a:lstStyle/>
                    <a:p>
                      <a:pPr>
                        <a:lnSpc>
                          <a:spcPct val="107000"/>
                        </a:lnSpc>
                        <a:spcAft>
                          <a:spcPts val="0"/>
                        </a:spcAft>
                      </a:pPr>
                      <a:r>
                        <a:rPr lang="en-GB" sz="1600" b="1">
                          <a:effectLst/>
                        </a:rPr>
                        <a:t>Palindrome</a:t>
                      </a:r>
                      <a:endParaRPr lang="en-GB" sz="2000" b="1">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07000"/>
                        </a:lnSpc>
                        <a:spcAft>
                          <a:spcPts val="0"/>
                        </a:spcAft>
                      </a:pPr>
                      <a:r>
                        <a:rPr lang="en-GB" sz="1600" dirty="0">
                          <a:effectLst/>
                        </a:rPr>
                        <a:t> </a:t>
                      </a:r>
                      <a:endParaRPr lang="en-GB" sz="2000" dirty="0">
                        <a:effectLst/>
                      </a:endParaRPr>
                    </a:p>
                    <a:p>
                      <a:pPr>
                        <a:lnSpc>
                          <a:spcPct val="107000"/>
                        </a:lnSpc>
                        <a:spcAft>
                          <a:spcPts val="0"/>
                        </a:spcAft>
                      </a:pPr>
                      <a:r>
                        <a:rPr lang="en-GB" sz="1600" dirty="0">
                          <a:effectLst/>
                        </a:rPr>
                        <a:t> </a:t>
                      </a:r>
                      <a:endParaRPr lang="en-GB" sz="2000" dirty="0">
                        <a:effectLst/>
                      </a:endParaRPr>
                    </a:p>
                    <a:p>
                      <a:pPr>
                        <a:lnSpc>
                          <a:spcPct val="107000"/>
                        </a:lnSpc>
                        <a:spcAft>
                          <a:spcPts val="0"/>
                        </a:spcAft>
                      </a:pPr>
                      <a:r>
                        <a:rPr lang="en-GB" sz="1600" dirty="0">
                          <a:effectLst/>
                        </a:rPr>
                        <a:t> </a:t>
                      </a:r>
                      <a:endParaRPr lang="en-GB"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35922286"/>
                  </a:ext>
                </a:extLst>
              </a:tr>
              <a:tr h="0">
                <a:tc>
                  <a:txBody>
                    <a:bodyPr/>
                    <a:lstStyle/>
                    <a:p>
                      <a:pPr>
                        <a:lnSpc>
                          <a:spcPct val="107000"/>
                        </a:lnSpc>
                        <a:spcAft>
                          <a:spcPts val="0"/>
                        </a:spcAft>
                      </a:pPr>
                      <a:r>
                        <a:rPr lang="en-GB" sz="1600" b="1">
                          <a:effectLst/>
                        </a:rPr>
                        <a:t>Blunt sticky end</a:t>
                      </a:r>
                      <a:endParaRPr lang="en-GB" sz="2000" b="1">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07000"/>
                        </a:lnSpc>
                        <a:spcAft>
                          <a:spcPts val="0"/>
                        </a:spcAft>
                      </a:pPr>
                      <a:r>
                        <a:rPr lang="en-GB" sz="1600">
                          <a:effectLst/>
                        </a:rPr>
                        <a:t> </a:t>
                      </a:r>
                      <a:endParaRPr lang="en-GB" sz="2000">
                        <a:effectLst/>
                      </a:endParaRPr>
                    </a:p>
                    <a:p>
                      <a:pPr>
                        <a:lnSpc>
                          <a:spcPct val="107000"/>
                        </a:lnSpc>
                        <a:spcAft>
                          <a:spcPts val="0"/>
                        </a:spcAft>
                      </a:pPr>
                      <a:r>
                        <a:rPr lang="en-GB" sz="1600">
                          <a:effectLst/>
                        </a:rPr>
                        <a:t> </a:t>
                      </a:r>
                      <a:endParaRPr lang="en-GB" sz="2000">
                        <a:effectLst/>
                      </a:endParaRPr>
                    </a:p>
                    <a:p>
                      <a:pPr>
                        <a:lnSpc>
                          <a:spcPct val="107000"/>
                        </a:lnSpc>
                        <a:spcAft>
                          <a:spcPts val="0"/>
                        </a:spcAft>
                      </a:pPr>
                      <a:r>
                        <a:rPr lang="en-GB" sz="1600">
                          <a:effectLst/>
                        </a:rPr>
                        <a:t> </a:t>
                      </a:r>
                      <a:endParaRPr lang="en-GB"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779365267"/>
                  </a:ext>
                </a:extLst>
              </a:tr>
              <a:tr h="0">
                <a:tc>
                  <a:txBody>
                    <a:bodyPr/>
                    <a:lstStyle/>
                    <a:p>
                      <a:pPr>
                        <a:lnSpc>
                          <a:spcPct val="107000"/>
                        </a:lnSpc>
                        <a:spcAft>
                          <a:spcPts val="0"/>
                        </a:spcAft>
                      </a:pPr>
                      <a:r>
                        <a:rPr lang="en-GB" sz="1600" b="1" dirty="0">
                          <a:effectLst/>
                        </a:rPr>
                        <a:t>Staggered sticky end</a:t>
                      </a:r>
                      <a:endParaRPr lang="en-GB" sz="20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07000"/>
                        </a:lnSpc>
                        <a:spcAft>
                          <a:spcPts val="0"/>
                        </a:spcAft>
                      </a:pPr>
                      <a:r>
                        <a:rPr lang="en-GB" sz="1600" dirty="0">
                          <a:effectLst/>
                        </a:rPr>
                        <a:t> </a:t>
                      </a:r>
                      <a:endParaRPr lang="en-GB" sz="2000" dirty="0">
                        <a:effectLst/>
                      </a:endParaRPr>
                    </a:p>
                    <a:p>
                      <a:pPr>
                        <a:lnSpc>
                          <a:spcPct val="107000"/>
                        </a:lnSpc>
                        <a:spcAft>
                          <a:spcPts val="0"/>
                        </a:spcAft>
                      </a:pPr>
                      <a:r>
                        <a:rPr lang="en-GB" sz="1600" dirty="0">
                          <a:effectLst/>
                        </a:rPr>
                        <a:t> </a:t>
                      </a:r>
                      <a:endParaRPr lang="en-GB" sz="2000" dirty="0">
                        <a:effectLst/>
                      </a:endParaRPr>
                    </a:p>
                    <a:p>
                      <a:pPr>
                        <a:lnSpc>
                          <a:spcPct val="107000"/>
                        </a:lnSpc>
                        <a:spcAft>
                          <a:spcPts val="0"/>
                        </a:spcAft>
                      </a:pPr>
                      <a:r>
                        <a:rPr lang="en-GB" sz="1600" dirty="0">
                          <a:effectLst/>
                        </a:rPr>
                        <a:t> </a:t>
                      </a:r>
                      <a:endParaRPr lang="en-GB"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859666445"/>
                  </a:ext>
                </a:extLst>
              </a:tr>
            </a:tbl>
          </a:graphicData>
        </a:graphic>
      </p:graphicFrame>
      <p:sp>
        <p:nvSpPr>
          <p:cNvPr id="3" name="TextBox 2">
            <a:extLst>
              <a:ext uri="{FF2B5EF4-FFF2-40B4-BE49-F238E27FC236}">
                <a16:creationId xmlns:a16="http://schemas.microsoft.com/office/drawing/2014/main" id="{FFECF4FE-D2F9-4B1A-8741-C60FB8E9654A}"/>
              </a:ext>
            </a:extLst>
          </p:cNvPr>
          <p:cNvSpPr txBox="1"/>
          <p:nvPr/>
        </p:nvSpPr>
        <p:spPr>
          <a:xfrm>
            <a:off x="2040836" y="649357"/>
            <a:ext cx="6506817" cy="4801314"/>
          </a:xfrm>
          <a:prstGeom prst="rect">
            <a:avLst/>
          </a:prstGeom>
          <a:noFill/>
        </p:spPr>
        <p:txBody>
          <a:bodyPr wrap="square" rtlCol="0">
            <a:spAutoFit/>
          </a:bodyPr>
          <a:lstStyle/>
          <a:p>
            <a:r>
              <a:rPr lang="en-GB" dirty="0">
                <a:solidFill>
                  <a:srgbClr val="00B050"/>
                </a:solidFill>
              </a:rPr>
              <a:t>Enzymes</a:t>
            </a:r>
          </a:p>
          <a:p>
            <a:r>
              <a:rPr lang="en-GB" dirty="0">
                <a:solidFill>
                  <a:srgbClr val="00B050"/>
                </a:solidFill>
              </a:rPr>
              <a:t>Cut DNA at specific recognition site </a:t>
            </a:r>
          </a:p>
          <a:p>
            <a:endParaRPr lang="en-GB" dirty="0">
              <a:solidFill>
                <a:srgbClr val="00B050"/>
              </a:solidFill>
            </a:endParaRPr>
          </a:p>
          <a:p>
            <a:endParaRPr lang="en-GB" dirty="0">
              <a:solidFill>
                <a:srgbClr val="00B050"/>
              </a:solidFill>
            </a:endParaRPr>
          </a:p>
          <a:p>
            <a:r>
              <a:rPr lang="en-GB" dirty="0">
                <a:solidFill>
                  <a:srgbClr val="00B050"/>
                </a:solidFill>
              </a:rPr>
              <a:t>4-8 bases long nucleotide sequence</a:t>
            </a:r>
          </a:p>
          <a:p>
            <a:r>
              <a:rPr lang="en-GB" dirty="0">
                <a:solidFill>
                  <a:srgbClr val="00B050"/>
                </a:solidFill>
              </a:rPr>
              <a:t>Where restriction enzyme attaches and cut</a:t>
            </a:r>
          </a:p>
          <a:p>
            <a:endParaRPr lang="en-GB" dirty="0">
              <a:solidFill>
                <a:srgbClr val="00B050"/>
              </a:solidFill>
            </a:endParaRPr>
          </a:p>
          <a:p>
            <a:r>
              <a:rPr lang="en-GB" dirty="0">
                <a:solidFill>
                  <a:srgbClr val="00B050"/>
                </a:solidFill>
              </a:rPr>
              <a:t>Base sequence reads the same forwards and backwards</a:t>
            </a:r>
          </a:p>
          <a:p>
            <a:endParaRPr lang="en-GB" dirty="0">
              <a:solidFill>
                <a:srgbClr val="00B050"/>
              </a:solidFill>
            </a:endParaRPr>
          </a:p>
          <a:p>
            <a:endParaRPr lang="en-GB" dirty="0">
              <a:solidFill>
                <a:srgbClr val="00B050"/>
              </a:solidFill>
            </a:endParaRPr>
          </a:p>
          <a:p>
            <a:r>
              <a:rPr lang="en-GB" dirty="0">
                <a:solidFill>
                  <a:srgbClr val="00B050"/>
                </a:solidFill>
              </a:rPr>
              <a:t>Recognition site cuts in a straight down</a:t>
            </a:r>
          </a:p>
          <a:p>
            <a:endParaRPr lang="en-GB" dirty="0">
              <a:solidFill>
                <a:srgbClr val="00B050"/>
              </a:solidFill>
            </a:endParaRPr>
          </a:p>
          <a:p>
            <a:endParaRPr lang="en-GB" dirty="0">
              <a:solidFill>
                <a:srgbClr val="00B050"/>
              </a:solidFill>
            </a:endParaRPr>
          </a:p>
          <a:p>
            <a:r>
              <a:rPr lang="en-GB" dirty="0">
                <a:solidFill>
                  <a:srgbClr val="00B050"/>
                </a:solidFill>
              </a:rPr>
              <a:t>Recognition site cuts leaving staggered exposed bases </a:t>
            </a:r>
          </a:p>
          <a:p>
            <a:r>
              <a:rPr lang="en-GB">
                <a:solidFill>
                  <a:srgbClr val="00B050"/>
                </a:solidFill>
              </a:rPr>
              <a:t>Allows/ </a:t>
            </a:r>
            <a:r>
              <a:rPr lang="en-GB" dirty="0">
                <a:solidFill>
                  <a:srgbClr val="00B050"/>
                </a:solidFill>
              </a:rPr>
              <a:t>attached to complementary exposed bases.  </a:t>
            </a:r>
          </a:p>
          <a:p>
            <a:endParaRPr lang="en-GB" dirty="0">
              <a:solidFill>
                <a:srgbClr val="00B050"/>
              </a:solidFill>
            </a:endParaRPr>
          </a:p>
          <a:p>
            <a:endParaRPr lang="en-GB" dirty="0">
              <a:solidFill>
                <a:srgbClr val="00B050"/>
              </a:solidFill>
            </a:endParaRPr>
          </a:p>
        </p:txBody>
      </p:sp>
    </p:spTree>
    <p:extLst>
      <p:ext uri="{BB962C8B-B14F-4D97-AF65-F5344CB8AC3E}">
        <p14:creationId xmlns:p14="http://schemas.microsoft.com/office/powerpoint/2010/main" val="142549919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52674"/>
            <a:ext cx="8229600" cy="1143000"/>
          </a:xfrm>
        </p:spPr>
        <p:txBody>
          <a:bodyPr/>
          <a:lstStyle/>
          <a:p>
            <a:pPr algn="l"/>
            <a:r>
              <a:rPr lang="en-GB" b="1" u="sng" dirty="0"/>
              <a:t>Isolation of the Gene</a:t>
            </a:r>
          </a:p>
        </p:txBody>
      </p:sp>
      <p:sp>
        <p:nvSpPr>
          <p:cNvPr id="3" name="Content Placeholder 2"/>
          <p:cNvSpPr>
            <a:spLocks noGrp="1"/>
          </p:cNvSpPr>
          <p:nvPr>
            <p:ph idx="1"/>
          </p:nvPr>
        </p:nvSpPr>
        <p:spPr/>
        <p:txBody>
          <a:bodyPr>
            <a:normAutofit lnSpcReduction="10000"/>
          </a:bodyPr>
          <a:lstStyle/>
          <a:p>
            <a:pPr marL="0" indent="0">
              <a:buNone/>
            </a:pPr>
            <a:r>
              <a:rPr lang="en-GB" dirty="0"/>
              <a:t>Firstly you need to </a:t>
            </a:r>
            <a:r>
              <a:rPr lang="en-GB" u="sng" dirty="0"/>
              <a:t>isolate</a:t>
            </a:r>
            <a:r>
              <a:rPr lang="en-GB" dirty="0"/>
              <a:t> DNA fragments that have the gene you need</a:t>
            </a:r>
          </a:p>
          <a:p>
            <a:pPr marL="0" indent="0">
              <a:buNone/>
            </a:pPr>
            <a:r>
              <a:rPr lang="en-GB" dirty="0"/>
              <a:t>Fragments of DNA can be isolated by several methods, including:</a:t>
            </a:r>
          </a:p>
          <a:p>
            <a:pPr marL="385763" indent="-385763">
              <a:buFont typeface="+mj-lt"/>
              <a:buAutoNum type="arabicPeriod"/>
            </a:pPr>
            <a:r>
              <a:rPr lang="en-GB" dirty="0"/>
              <a:t>Conversion of mRNA to complementary DNA (cDNA) using </a:t>
            </a:r>
            <a:r>
              <a:rPr lang="en-GB" u="sng" dirty="0"/>
              <a:t>reverse transcriptase</a:t>
            </a:r>
          </a:p>
          <a:p>
            <a:pPr marL="385763" indent="-385763">
              <a:buFont typeface="+mj-lt"/>
              <a:buAutoNum type="arabicPeriod"/>
            </a:pPr>
            <a:r>
              <a:rPr lang="en-GB" dirty="0"/>
              <a:t>Using </a:t>
            </a:r>
            <a:r>
              <a:rPr lang="en-GB" u="sng" dirty="0"/>
              <a:t>restriction enzymes </a:t>
            </a:r>
            <a:r>
              <a:rPr lang="en-GB" dirty="0"/>
              <a:t>to cut a fragment containing the desired gene from DNA</a:t>
            </a:r>
          </a:p>
          <a:p>
            <a:pPr marL="385763" indent="-385763">
              <a:buFont typeface="+mj-lt"/>
              <a:buAutoNum type="arabicPeriod"/>
            </a:pPr>
            <a:r>
              <a:rPr lang="en-GB" dirty="0"/>
              <a:t>Creating the gene in a ‘</a:t>
            </a:r>
            <a:r>
              <a:rPr lang="en-GB" u="sng" dirty="0"/>
              <a:t>gene machine</a:t>
            </a:r>
            <a:r>
              <a:rPr lang="en-GB" dirty="0"/>
              <a:t>’</a:t>
            </a:r>
          </a:p>
          <a:p>
            <a:endParaRPr lang="en-GB" dirty="0"/>
          </a:p>
        </p:txBody>
      </p:sp>
      <p:sp>
        <p:nvSpPr>
          <p:cNvPr id="4" name="8-Point Star 3"/>
          <p:cNvSpPr/>
          <p:nvPr/>
        </p:nvSpPr>
        <p:spPr>
          <a:xfrm>
            <a:off x="7213736" y="5516289"/>
            <a:ext cx="1852332" cy="1219748"/>
          </a:xfrm>
          <a:prstGeom prst="star8">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2100" b="1" dirty="0">
                <a:ln>
                  <a:solidFill>
                    <a:schemeClr val="tx1"/>
                  </a:solidFill>
                </a:ln>
                <a:solidFill>
                  <a:schemeClr val="tx1"/>
                </a:solidFill>
                <a:effectLst>
                  <a:outerShdw blurRad="38100" dist="38100" dir="2700000" algn="tl">
                    <a:srgbClr val="000000">
                      <a:alpha val="43000"/>
                    </a:srgbClr>
                  </a:outerShdw>
                </a:effectLst>
                <a:ea typeface="Times New Roman" panose="02020603050405020304" pitchFamily="18" charset="0"/>
                <a:cs typeface="Times New Roman" panose="02020603050405020304" pitchFamily="18" charset="0"/>
              </a:rPr>
              <a:t>From the spec</a:t>
            </a:r>
            <a:endParaRPr lang="en-GB" sz="2100" dirty="0">
              <a:ln>
                <a:solidFill>
                  <a:schemeClr val="tx1"/>
                </a:solidFill>
              </a:ln>
              <a:solidFill>
                <a:schemeClr val="tx1"/>
              </a:solidFill>
              <a:latin typeface="Times New Roman" panose="02020603050405020304" pitchFamily="18" charset="0"/>
              <a:ea typeface="Times New Roman" panose="02020603050405020304" pitchFamily="18" charset="0"/>
            </a:endParaRPr>
          </a:p>
        </p:txBody>
      </p:sp>
      <p:sp>
        <p:nvSpPr>
          <p:cNvPr id="6" name="Rounded Rectangle 5"/>
          <p:cNvSpPr/>
          <p:nvPr/>
        </p:nvSpPr>
        <p:spPr>
          <a:xfrm>
            <a:off x="323490" y="3467427"/>
            <a:ext cx="8497019" cy="1087320"/>
          </a:xfrm>
          <a:prstGeom prst="round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Tree>
    <p:extLst>
      <p:ext uri="{BB962C8B-B14F-4D97-AF65-F5344CB8AC3E}">
        <p14:creationId xmlns:p14="http://schemas.microsoft.com/office/powerpoint/2010/main" val="37556658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12201" y="2707642"/>
            <a:ext cx="8839454" cy="2308324"/>
          </a:xfrm>
          <a:prstGeom prst="rect">
            <a:avLst/>
          </a:prstGeom>
        </p:spPr>
        <p:txBody>
          <a:bodyPr wrap="square">
            <a:spAutoFit/>
          </a:bodyPr>
          <a:lstStyle/>
          <a:p>
            <a:r>
              <a:rPr lang="en-GB" b="1" u="sng" dirty="0">
                <a:effectLst>
                  <a:outerShdw blurRad="38100" dist="38100" dir="2700000" algn="tl">
                    <a:srgbClr val="000000">
                      <a:alpha val="43000"/>
                    </a:srgbClr>
                  </a:outerShdw>
                </a:effectLst>
              </a:rPr>
              <a:t>Method 1: Using reverse transcriptase- Flipped learning.  </a:t>
            </a:r>
          </a:p>
          <a:p>
            <a:endParaRPr lang="en-GB" dirty="0"/>
          </a:p>
          <a:p>
            <a:r>
              <a:rPr lang="en-GB" dirty="0">
                <a:effectLst>
                  <a:outerShdw blurRad="38100" dist="38100" dir="2700000" algn="tl">
                    <a:srgbClr val="000000">
                      <a:alpha val="43000"/>
                    </a:srgbClr>
                  </a:outerShdw>
                </a:effectLst>
              </a:rPr>
              <a:t>Recap: Watch the following video which described how transcription normally work. </a:t>
            </a:r>
            <a:endParaRPr lang="en-GB" dirty="0"/>
          </a:p>
          <a:p>
            <a:r>
              <a:rPr lang="en-GB" u="sng" dirty="0">
                <a:effectLst>
                  <a:outerShdw blurRad="38100" dist="38100" dir="2700000" algn="tl">
                    <a:srgbClr val="000000">
                      <a:alpha val="43000"/>
                    </a:srgbClr>
                  </a:outerShdw>
                </a:effectLst>
                <a:hlinkClick r:id="rId2"/>
              </a:rPr>
              <a:t>https://m.youtube.com/watch?v=ztPkv7wc3yU-</a:t>
            </a:r>
            <a:r>
              <a:rPr lang="en-GB" u="sng" dirty="0">
                <a:effectLst>
                  <a:outerShdw blurRad="38100" dist="38100" dir="2700000" algn="tl">
                    <a:srgbClr val="000000">
                      <a:alpha val="43000"/>
                    </a:srgbClr>
                  </a:outerShdw>
                </a:effectLst>
              </a:rPr>
              <a:t> 1 minute 27. </a:t>
            </a:r>
          </a:p>
          <a:p>
            <a:endParaRPr lang="en-GB" dirty="0"/>
          </a:p>
          <a:p>
            <a:r>
              <a:rPr lang="en-GB" dirty="0">
                <a:effectLst>
                  <a:outerShdw blurRad="38100" dist="38100" dir="2700000" algn="tl">
                    <a:srgbClr val="000000">
                      <a:alpha val="43000"/>
                    </a:srgbClr>
                  </a:outerShdw>
                </a:effectLst>
              </a:rPr>
              <a:t>Watch the following video: Use the video known as </a:t>
            </a:r>
            <a:r>
              <a:rPr lang="en-GB" dirty="0" err="1">
                <a:solidFill>
                  <a:srgbClr val="FF0000"/>
                </a:solidFill>
                <a:effectLst>
                  <a:outerShdw blurRad="38100" dist="38100" dir="2700000" algn="tl">
                    <a:srgbClr val="000000">
                      <a:alpha val="43000"/>
                    </a:srgbClr>
                  </a:outerShdw>
                </a:effectLst>
              </a:rPr>
              <a:t>cDNA</a:t>
            </a:r>
            <a:r>
              <a:rPr lang="en-GB" dirty="0">
                <a:solidFill>
                  <a:srgbClr val="FF0000"/>
                </a:solidFill>
                <a:effectLst>
                  <a:outerShdw blurRad="38100" dist="38100" dir="2700000" algn="tl">
                    <a:srgbClr val="000000">
                      <a:alpha val="43000"/>
                    </a:srgbClr>
                  </a:outerShdw>
                </a:effectLst>
              </a:rPr>
              <a:t> </a:t>
            </a:r>
            <a:endParaRPr lang="en-GB" dirty="0">
              <a:solidFill>
                <a:srgbClr val="FF0000"/>
              </a:solidFill>
            </a:endParaRPr>
          </a:p>
          <a:p>
            <a:r>
              <a:rPr lang="en-GB" u="sng" dirty="0">
                <a:effectLst>
                  <a:outerShdw blurRad="38100" dist="38100" dir="2700000" algn="tl">
                    <a:srgbClr val="000000">
                      <a:alpha val="43000"/>
                    </a:srgbClr>
                  </a:outerShdw>
                </a:effectLst>
                <a:hlinkClick r:id="rId3"/>
              </a:rPr>
              <a:t>https://www.youtube.com/watch?v=y-MbXgGnAw4</a:t>
            </a:r>
            <a:r>
              <a:rPr lang="en-GB" u="sng" dirty="0">
                <a:effectLst>
                  <a:outerShdw blurRad="38100" dist="38100" dir="2700000" algn="tl">
                    <a:srgbClr val="000000">
                      <a:alpha val="43000"/>
                    </a:srgbClr>
                  </a:outerShdw>
                </a:effectLst>
              </a:rPr>
              <a:t> 1 minute 28</a:t>
            </a:r>
          </a:p>
          <a:p>
            <a:r>
              <a:rPr lang="en-GB" dirty="0">
                <a:effectLst>
                  <a:outerShdw blurRad="38100" dist="38100" dir="2700000" algn="tl">
                    <a:srgbClr val="000000">
                      <a:alpha val="43000"/>
                    </a:srgbClr>
                  </a:outerShdw>
                </a:effectLst>
              </a:rPr>
              <a:t>Re-watch the video above and complete the boxes on </a:t>
            </a:r>
            <a:r>
              <a:rPr lang="en-GB" dirty="0">
                <a:solidFill>
                  <a:srgbClr val="FF0000"/>
                </a:solidFill>
                <a:effectLst>
                  <a:outerShdw blurRad="38100" dist="38100" dir="2700000" algn="tl">
                    <a:srgbClr val="000000">
                      <a:alpha val="43000"/>
                    </a:srgbClr>
                  </a:outerShdw>
                </a:effectLst>
              </a:rPr>
              <a:t>page 3 </a:t>
            </a:r>
            <a:r>
              <a:rPr lang="en-GB" dirty="0">
                <a:effectLst>
                  <a:outerShdw blurRad="38100" dist="38100" dir="2700000" algn="tl">
                    <a:srgbClr val="000000">
                      <a:alpha val="43000"/>
                    </a:srgbClr>
                  </a:outerShdw>
                </a:effectLst>
              </a:rPr>
              <a:t>in your booklet. </a:t>
            </a:r>
            <a:endParaRPr lang="en-GB" dirty="0"/>
          </a:p>
        </p:txBody>
      </p:sp>
      <p:sp>
        <p:nvSpPr>
          <p:cNvPr id="4" name="Rectangle 3"/>
          <p:cNvSpPr/>
          <p:nvPr/>
        </p:nvSpPr>
        <p:spPr>
          <a:xfrm>
            <a:off x="4801745" y="126027"/>
            <a:ext cx="4149910" cy="2611612"/>
          </a:xfrm>
          <a:prstGeom prst="rect">
            <a:avLst/>
          </a:prstGeom>
        </p:spPr>
        <p:txBody>
          <a:bodyPr wrap="square">
            <a:spAutoFit/>
          </a:bodyPr>
          <a:lstStyle/>
          <a:p>
            <a:r>
              <a:rPr lang="en-GB" dirty="0"/>
              <a:t>The gene may be a few hundred bases amongst many millions in the human genome. There a number of methods used to isolate the gene: </a:t>
            </a:r>
          </a:p>
          <a:p>
            <a:pPr marL="285750" lvl="0" indent="-285750">
              <a:lnSpc>
                <a:spcPct val="130000"/>
              </a:lnSpc>
              <a:buFont typeface="Wingdings" charset="2"/>
              <a:buChar char="ü"/>
            </a:pPr>
            <a:r>
              <a:rPr lang="en-GB" b="1" dirty="0"/>
              <a:t>Method 1: </a:t>
            </a:r>
            <a:r>
              <a:rPr lang="en-GB" b="1" i="1" dirty="0"/>
              <a:t>Using</a:t>
            </a:r>
            <a:r>
              <a:rPr lang="en-GB" b="1" dirty="0"/>
              <a:t> </a:t>
            </a:r>
            <a:r>
              <a:rPr lang="en-GB" b="1" i="1" dirty="0"/>
              <a:t>reverse transcriptase.</a:t>
            </a:r>
            <a:endParaRPr lang="en-GB" b="1" dirty="0"/>
          </a:p>
          <a:p>
            <a:pPr marL="285750" lvl="0" indent="-285750">
              <a:lnSpc>
                <a:spcPct val="130000"/>
              </a:lnSpc>
              <a:buFont typeface="Wingdings" charset="2"/>
              <a:buChar char="ü"/>
            </a:pPr>
            <a:r>
              <a:rPr lang="en-GB" dirty="0"/>
              <a:t>Method 2: </a:t>
            </a:r>
            <a:r>
              <a:rPr lang="en-GB" i="1" dirty="0"/>
              <a:t>Using restriction enzymes</a:t>
            </a:r>
            <a:endParaRPr lang="en-GB" dirty="0"/>
          </a:p>
          <a:p>
            <a:pPr marL="285750" lvl="0" indent="-285750">
              <a:lnSpc>
                <a:spcPct val="130000"/>
              </a:lnSpc>
              <a:buFont typeface="Wingdings" charset="2"/>
              <a:buChar char="ü"/>
            </a:pPr>
            <a:r>
              <a:rPr lang="en-GB" dirty="0"/>
              <a:t>Method 3: </a:t>
            </a:r>
            <a:r>
              <a:rPr lang="en-GB" i="1" dirty="0"/>
              <a:t>Using a gene machine </a:t>
            </a:r>
            <a:endParaRPr lang="en-GB" dirty="0"/>
          </a:p>
        </p:txBody>
      </p:sp>
    </p:spTree>
    <p:extLst>
      <p:ext uri="{BB962C8B-B14F-4D97-AF65-F5344CB8AC3E}">
        <p14:creationId xmlns:p14="http://schemas.microsoft.com/office/powerpoint/2010/main" val="183210219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reeform 4"/>
          <p:cNvSpPr/>
          <p:nvPr/>
        </p:nvSpPr>
        <p:spPr>
          <a:xfrm>
            <a:off x="813183" y="998731"/>
            <a:ext cx="1396139" cy="1005137"/>
          </a:xfrm>
          <a:custGeom>
            <a:avLst/>
            <a:gdLst>
              <a:gd name="connsiteX0" fmla="*/ 931085 w 2181440"/>
              <a:gd name="connsiteY0" fmla="*/ 17172 h 1884609"/>
              <a:gd name="connsiteX1" fmla="*/ 660629 w 2181440"/>
              <a:gd name="connsiteY1" fmla="*/ 133082 h 1884609"/>
              <a:gd name="connsiteX2" fmla="*/ 506082 w 2181440"/>
              <a:gd name="connsiteY2" fmla="*/ 300507 h 1884609"/>
              <a:gd name="connsiteX3" fmla="*/ 196989 w 2181440"/>
              <a:gd name="connsiteY3" fmla="*/ 789904 h 1884609"/>
              <a:gd name="connsiteX4" fmla="*/ 171231 w 2181440"/>
              <a:gd name="connsiteY4" fmla="*/ 854299 h 1884609"/>
              <a:gd name="connsiteX5" fmla="*/ 145474 w 2181440"/>
              <a:gd name="connsiteY5" fmla="*/ 983088 h 1884609"/>
              <a:gd name="connsiteX6" fmla="*/ 274262 w 2181440"/>
              <a:gd name="connsiteY6" fmla="*/ 1536879 h 1884609"/>
              <a:gd name="connsiteX7" fmla="*/ 377293 w 2181440"/>
              <a:gd name="connsiteY7" fmla="*/ 1665668 h 1884609"/>
              <a:gd name="connsiteX8" fmla="*/ 570476 w 2181440"/>
              <a:gd name="connsiteY8" fmla="*/ 1833093 h 1884609"/>
              <a:gd name="connsiteX9" fmla="*/ 853812 w 2181440"/>
              <a:gd name="connsiteY9" fmla="*/ 1884609 h 1884609"/>
              <a:gd name="connsiteX10" fmla="*/ 1175783 w 2181440"/>
              <a:gd name="connsiteY10" fmla="*/ 1845972 h 1884609"/>
              <a:gd name="connsiteX11" fmla="*/ 1613665 w 2181440"/>
              <a:gd name="connsiteY11" fmla="*/ 1755820 h 1884609"/>
              <a:gd name="connsiteX12" fmla="*/ 1961395 w 2181440"/>
              <a:gd name="connsiteY12" fmla="*/ 1485364 h 1884609"/>
              <a:gd name="connsiteX13" fmla="*/ 2077305 w 2181440"/>
              <a:gd name="connsiteY13" fmla="*/ 1253544 h 1884609"/>
              <a:gd name="connsiteX14" fmla="*/ 2154578 w 2181440"/>
              <a:gd name="connsiteY14" fmla="*/ 1098997 h 1884609"/>
              <a:gd name="connsiteX15" fmla="*/ 2167457 w 2181440"/>
              <a:gd name="connsiteY15" fmla="*/ 1021724 h 1884609"/>
              <a:gd name="connsiteX16" fmla="*/ 2180336 w 2181440"/>
              <a:gd name="connsiteY16" fmla="*/ 970209 h 1884609"/>
              <a:gd name="connsiteX17" fmla="*/ 2128820 w 2181440"/>
              <a:gd name="connsiteY17" fmla="*/ 403538 h 1884609"/>
              <a:gd name="connsiteX18" fmla="*/ 2077305 w 2181440"/>
              <a:gd name="connsiteY18" fmla="*/ 313386 h 1884609"/>
              <a:gd name="connsiteX19" fmla="*/ 1909879 w 2181440"/>
              <a:gd name="connsiteY19" fmla="*/ 184597 h 1884609"/>
              <a:gd name="connsiteX20" fmla="*/ 1858364 w 2181440"/>
              <a:gd name="connsiteY20" fmla="*/ 171718 h 1884609"/>
              <a:gd name="connsiteX21" fmla="*/ 1613665 w 2181440"/>
              <a:gd name="connsiteY21" fmla="*/ 81566 h 1884609"/>
              <a:gd name="connsiteX22" fmla="*/ 1214420 w 2181440"/>
              <a:gd name="connsiteY22" fmla="*/ 42930 h 1884609"/>
              <a:gd name="connsiteX23" fmla="*/ 1175783 w 2181440"/>
              <a:gd name="connsiteY23" fmla="*/ 30051 h 1884609"/>
              <a:gd name="connsiteX24" fmla="*/ 931085 w 2181440"/>
              <a:gd name="connsiteY24" fmla="*/ 17172 h 18846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181440" h="1884609">
                <a:moveTo>
                  <a:pt x="931085" y="17172"/>
                </a:moveTo>
                <a:cubicBezTo>
                  <a:pt x="845226" y="34344"/>
                  <a:pt x="742239" y="78676"/>
                  <a:pt x="660629" y="133082"/>
                </a:cubicBezTo>
                <a:cubicBezTo>
                  <a:pt x="597435" y="175212"/>
                  <a:pt x="550830" y="239139"/>
                  <a:pt x="506082" y="300507"/>
                </a:cubicBezTo>
                <a:cubicBezTo>
                  <a:pt x="0" y="994562"/>
                  <a:pt x="282008" y="563189"/>
                  <a:pt x="196989" y="789904"/>
                </a:cubicBezTo>
                <a:cubicBezTo>
                  <a:pt x="188871" y="811551"/>
                  <a:pt x="179817" y="832834"/>
                  <a:pt x="171231" y="854299"/>
                </a:cubicBezTo>
                <a:cubicBezTo>
                  <a:pt x="162645" y="897229"/>
                  <a:pt x="143111" y="939372"/>
                  <a:pt x="145474" y="983088"/>
                </a:cubicBezTo>
                <a:cubicBezTo>
                  <a:pt x="157440" y="1204454"/>
                  <a:pt x="187337" y="1345644"/>
                  <a:pt x="274262" y="1536879"/>
                </a:cubicBezTo>
                <a:cubicBezTo>
                  <a:pt x="307810" y="1610684"/>
                  <a:pt x="328551" y="1610833"/>
                  <a:pt x="377293" y="1665668"/>
                </a:cubicBezTo>
                <a:cubicBezTo>
                  <a:pt x="450655" y="1748200"/>
                  <a:pt x="437656" y="1772217"/>
                  <a:pt x="570476" y="1833093"/>
                </a:cubicBezTo>
                <a:cubicBezTo>
                  <a:pt x="641227" y="1865521"/>
                  <a:pt x="772302" y="1875552"/>
                  <a:pt x="853812" y="1884609"/>
                </a:cubicBezTo>
                <a:cubicBezTo>
                  <a:pt x="961136" y="1871730"/>
                  <a:pt x="1069209" y="1864035"/>
                  <a:pt x="1175783" y="1845972"/>
                </a:cubicBezTo>
                <a:cubicBezTo>
                  <a:pt x="1322710" y="1821069"/>
                  <a:pt x="1472841" y="1804567"/>
                  <a:pt x="1613665" y="1755820"/>
                </a:cubicBezTo>
                <a:cubicBezTo>
                  <a:pt x="1743755" y="1710789"/>
                  <a:pt x="1881213" y="1600626"/>
                  <a:pt x="1961395" y="1485364"/>
                </a:cubicBezTo>
                <a:cubicBezTo>
                  <a:pt x="2074507" y="1322765"/>
                  <a:pt x="2023629" y="1367605"/>
                  <a:pt x="2077305" y="1253544"/>
                </a:cubicBezTo>
                <a:cubicBezTo>
                  <a:pt x="2101829" y="1201430"/>
                  <a:pt x="2128820" y="1150513"/>
                  <a:pt x="2154578" y="1098997"/>
                </a:cubicBezTo>
                <a:cubicBezTo>
                  <a:pt x="2158871" y="1073239"/>
                  <a:pt x="2162336" y="1047330"/>
                  <a:pt x="2167457" y="1021724"/>
                </a:cubicBezTo>
                <a:cubicBezTo>
                  <a:pt x="2170928" y="1004368"/>
                  <a:pt x="2181440" y="987875"/>
                  <a:pt x="2180336" y="970209"/>
                </a:cubicBezTo>
                <a:cubicBezTo>
                  <a:pt x="2168505" y="780909"/>
                  <a:pt x="2158213" y="590916"/>
                  <a:pt x="2128820" y="403538"/>
                </a:cubicBezTo>
                <a:cubicBezTo>
                  <a:pt x="2123456" y="369345"/>
                  <a:pt x="2098072" y="341075"/>
                  <a:pt x="2077305" y="313386"/>
                </a:cubicBezTo>
                <a:cubicBezTo>
                  <a:pt x="2035965" y="258266"/>
                  <a:pt x="1969685" y="214500"/>
                  <a:pt x="1909879" y="184597"/>
                </a:cubicBezTo>
                <a:cubicBezTo>
                  <a:pt x="1894048" y="176681"/>
                  <a:pt x="1875033" y="177671"/>
                  <a:pt x="1858364" y="171718"/>
                </a:cubicBezTo>
                <a:cubicBezTo>
                  <a:pt x="1776907" y="142626"/>
                  <a:pt x="1698440" y="101750"/>
                  <a:pt x="1613665" y="81566"/>
                </a:cubicBezTo>
                <a:cubicBezTo>
                  <a:pt x="1469107" y="47147"/>
                  <a:pt x="1369647" y="51100"/>
                  <a:pt x="1214420" y="42930"/>
                </a:cubicBezTo>
                <a:cubicBezTo>
                  <a:pt x="1201541" y="38637"/>
                  <a:pt x="1189240" y="31845"/>
                  <a:pt x="1175783" y="30051"/>
                </a:cubicBezTo>
                <a:cubicBezTo>
                  <a:pt x="1060475" y="14676"/>
                  <a:pt x="1016944" y="0"/>
                  <a:pt x="931085" y="17172"/>
                </a:cubicBezTo>
                <a:close/>
              </a:path>
            </a:pathLst>
          </a:custGeom>
          <a:noFill/>
          <a:ln w="762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20"/>
          </a:p>
        </p:txBody>
      </p:sp>
      <p:sp>
        <p:nvSpPr>
          <p:cNvPr id="6" name="Freeform 5"/>
          <p:cNvSpPr/>
          <p:nvPr/>
        </p:nvSpPr>
        <p:spPr>
          <a:xfrm>
            <a:off x="1266833" y="1754815"/>
            <a:ext cx="435296" cy="138712"/>
          </a:xfrm>
          <a:custGeom>
            <a:avLst/>
            <a:gdLst>
              <a:gd name="connsiteX0" fmla="*/ 0 w 483662"/>
              <a:gd name="connsiteY0" fmla="*/ 38637 h 184949"/>
              <a:gd name="connsiteX1" fmla="*/ 38637 w 483662"/>
              <a:gd name="connsiteY1" fmla="*/ 12879 h 184949"/>
              <a:gd name="connsiteX2" fmla="*/ 115910 w 483662"/>
              <a:gd name="connsiteY2" fmla="*/ 25758 h 184949"/>
              <a:gd name="connsiteX3" fmla="*/ 128789 w 483662"/>
              <a:gd name="connsiteY3" fmla="*/ 64395 h 184949"/>
              <a:gd name="connsiteX4" fmla="*/ 141668 w 483662"/>
              <a:gd name="connsiteY4" fmla="*/ 141668 h 184949"/>
              <a:gd name="connsiteX5" fmla="*/ 180304 w 483662"/>
              <a:gd name="connsiteY5" fmla="*/ 167426 h 184949"/>
              <a:gd name="connsiteX6" fmla="*/ 257577 w 483662"/>
              <a:gd name="connsiteY6" fmla="*/ 38637 h 184949"/>
              <a:gd name="connsiteX7" fmla="*/ 296214 w 483662"/>
              <a:gd name="connsiteY7" fmla="*/ 25758 h 184949"/>
              <a:gd name="connsiteX8" fmla="*/ 334851 w 483662"/>
              <a:gd name="connsiteY8" fmla="*/ 0 h 184949"/>
              <a:gd name="connsiteX9" fmla="*/ 373487 w 483662"/>
              <a:gd name="connsiteY9" fmla="*/ 12879 h 184949"/>
              <a:gd name="connsiteX10" fmla="*/ 412124 w 483662"/>
              <a:gd name="connsiteY10" fmla="*/ 154547 h 184949"/>
              <a:gd name="connsiteX11" fmla="*/ 450761 w 483662"/>
              <a:gd name="connsiteY11" fmla="*/ 180304 h 184949"/>
              <a:gd name="connsiteX12" fmla="*/ 476518 w 483662"/>
              <a:gd name="connsiteY12" fmla="*/ 103031 h 1849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83662" h="184949">
                <a:moveTo>
                  <a:pt x="0" y="38637"/>
                </a:moveTo>
                <a:cubicBezTo>
                  <a:pt x="12879" y="30051"/>
                  <a:pt x="23253" y="14588"/>
                  <a:pt x="38637" y="12879"/>
                </a:cubicBezTo>
                <a:cubicBezTo>
                  <a:pt x="64590" y="9995"/>
                  <a:pt x="93238" y="12802"/>
                  <a:pt x="115910" y="25758"/>
                </a:cubicBezTo>
                <a:cubicBezTo>
                  <a:pt x="127697" y="32493"/>
                  <a:pt x="125844" y="51143"/>
                  <a:pt x="128789" y="64395"/>
                </a:cubicBezTo>
                <a:cubicBezTo>
                  <a:pt x="134454" y="89886"/>
                  <a:pt x="129990" y="118312"/>
                  <a:pt x="141668" y="141668"/>
                </a:cubicBezTo>
                <a:cubicBezTo>
                  <a:pt x="148590" y="155512"/>
                  <a:pt x="167425" y="158840"/>
                  <a:pt x="180304" y="167426"/>
                </a:cubicBezTo>
                <a:cubicBezTo>
                  <a:pt x="307161" y="142055"/>
                  <a:pt x="199053" y="184949"/>
                  <a:pt x="257577" y="38637"/>
                </a:cubicBezTo>
                <a:cubicBezTo>
                  <a:pt x="262619" y="26032"/>
                  <a:pt x="284072" y="31829"/>
                  <a:pt x="296214" y="25758"/>
                </a:cubicBezTo>
                <a:cubicBezTo>
                  <a:pt x="310059" y="18836"/>
                  <a:pt x="321972" y="8586"/>
                  <a:pt x="334851" y="0"/>
                </a:cubicBezTo>
                <a:cubicBezTo>
                  <a:pt x="347730" y="4293"/>
                  <a:pt x="363888" y="3280"/>
                  <a:pt x="373487" y="12879"/>
                </a:cubicBezTo>
                <a:cubicBezTo>
                  <a:pt x="430592" y="69985"/>
                  <a:pt x="296938" y="77760"/>
                  <a:pt x="412124" y="154547"/>
                </a:cubicBezTo>
                <a:lnTo>
                  <a:pt x="450761" y="180304"/>
                </a:lnTo>
                <a:cubicBezTo>
                  <a:pt x="483662" y="130952"/>
                  <a:pt x="476518" y="157146"/>
                  <a:pt x="476518" y="103031"/>
                </a:cubicBezTo>
              </a:path>
            </a:pathLst>
          </a:custGeom>
          <a:ln w="28575">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sz="1620"/>
          </a:p>
        </p:txBody>
      </p:sp>
      <p:sp>
        <p:nvSpPr>
          <p:cNvPr id="7" name="Freeform 6"/>
          <p:cNvSpPr/>
          <p:nvPr/>
        </p:nvSpPr>
        <p:spPr>
          <a:xfrm>
            <a:off x="1220380" y="1400079"/>
            <a:ext cx="435296" cy="138712"/>
          </a:xfrm>
          <a:custGeom>
            <a:avLst/>
            <a:gdLst>
              <a:gd name="connsiteX0" fmla="*/ 0 w 483662"/>
              <a:gd name="connsiteY0" fmla="*/ 38637 h 184949"/>
              <a:gd name="connsiteX1" fmla="*/ 38637 w 483662"/>
              <a:gd name="connsiteY1" fmla="*/ 12879 h 184949"/>
              <a:gd name="connsiteX2" fmla="*/ 115910 w 483662"/>
              <a:gd name="connsiteY2" fmla="*/ 25758 h 184949"/>
              <a:gd name="connsiteX3" fmla="*/ 128789 w 483662"/>
              <a:gd name="connsiteY3" fmla="*/ 64395 h 184949"/>
              <a:gd name="connsiteX4" fmla="*/ 141668 w 483662"/>
              <a:gd name="connsiteY4" fmla="*/ 141668 h 184949"/>
              <a:gd name="connsiteX5" fmla="*/ 180304 w 483662"/>
              <a:gd name="connsiteY5" fmla="*/ 167426 h 184949"/>
              <a:gd name="connsiteX6" fmla="*/ 257577 w 483662"/>
              <a:gd name="connsiteY6" fmla="*/ 38637 h 184949"/>
              <a:gd name="connsiteX7" fmla="*/ 296214 w 483662"/>
              <a:gd name="connsiteY7" fmla="*/ 25758 h 184949"/>
              <a:gd name="connsiteX8" fmla="*/ 334851 w 483662"/>
              <a:gd name="connsiteY8" fmla="*/ 0 h 184949"/>
              <a:gd name="connsiteX9" fmla="*/ 373487 w 483662"/>
              <a:gd name="connsiteY9" fmla="*/ 12879 h 184949"/>
              <a:gd name="connsiteX10" fmla="*/ 412124 w 483662"/>
              <a:gd name="connsiteY10" fmla="*/ 154547 h 184949"/>
              <a:gd name="connsiteX11" fmla="*/ 450761 w 483662"/>
              <a:gd name="connsiteY11" fmla="*/ 180304 h 184949"/>
              <a:gd name="connsiteX12" fmla="*/ 476518 w 483662"/>
              <a:gd name="connsiteY12" fmla="*/ 103031 h 1849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83662" h="184949">
                <a:moveTo>
                  <a:pt x="0" y="38637"/>
                </a:moveTo>
                <a:cubicBezTo>
                  <a:pt x="12879" y="30051"/>
                  <a:pt x="23253" y="14588"/>
                  <a:pt x="38637" y="12879"/>
                </a:cubicBezTo>
                <a:cubicBezTo>
                  <a:pt x="64590" y="9995"/>
                  <a:pt x="93238" y="12802"/>
                  <a:pt x="115910" y="25758"/>
                </a:cubicBezTo>
                <a:cubicBezTo>
                  <a:pt x="127697" y="32493"/>
                  <a:pt x="125844" y="51143"/>
                  <a:pt x="128789" y="64395"/>
                </a:cubicBezTo>
                <a:cubicBezTo>
                  <a:pt x="134454" y="89886"/>
                  <a:pt x="129990" y="118312"/>
                  <a:pt x="141668" y="141668"/>
                </a:cubicBezTo>
                <a:cubicBezTo>
                  <a:pt x="148590" y="155512"/>
                  <a:pt x="167425" y="158840"/>
                  <a:pt x="180304" y="167426"/>
                </a:cubicBezTo>
                <a:cubicBezTo>
                  <a:pt x="307161" y="142055"/>
                  <a:pt x="199053" y="184949"/>
                  <a:pt x="257577" y="38637"/>
                </a:cubicBezTo>
                <a:cubicBezTo>
                  <a:pt x="262619" y="26032"/>
                  <a:pt x="284072" y="31829"/>
                  <a:pt x="296214" y="25758"/>
                </a:cubicBezTo>
                <a:cubicBezTo>
                  <a:pt x="310059" y="18836"/>
                  <a:pt x="321972" y="8586"/>
                  <a:pt x="334851" y="0"/>
                </a:cubicBezTo>
                <a:cubicBezTo>
                  <a:pt x="347730" y="4293"/>
                  <a:pt x="363888" y="3280"/>
                  <a:pt x="373487" y="12879"/>
                </a:cubicBezTo>
                <a:cubicBezTo>
                  <a:pt x="430592" y="69985"/>
                  <a:pt x="296938" y="77760"/>
                  <a:pt x="412124" y="154547"/>
                </a:cubicBezTo>
                <a:lnTo>
                  <a:pt x="450761" y="180304"/>
                </a:lnTo>
                <a:cubicBezTo>
                  <a:pt x="483662" y="130952"/>
                  <a:pt x="476518" y="157146"/>
                  <a:pt x="476518" y="103031"/>
                </a:cubicBezTo>
              </a:path>
            </a:pathLst>
          </a:custGeom>
          <a:ln w="28575">
            <a:solidFill>
              <a:srgbClr val="00B05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sz="1620"/>
          </a:p>
        </p:txBody>
      </p:sp>
      <p:sp>
        <p:nvSpPr>
          <p:cNvPr id="8" name="Oval 7"/>
          <p:cNvSpPr/>
          <p:nvPr/>
        </p:nvSpPr>
        <p:spPr>
          <a:xfrm>
            <a:off x="1202026" y="1268761"/>
            <a:ext cx="518458" cy="410345"/>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20"/>
          </a:p>
        </p:txBody>
      </p:sp>
      <p:sp>
        <p:nvSpPr>
          <p:cNvPr id="9" name="Freeform 8"/>
          <p:cNvSpPr/>
          <p:nvPr/>
        </p:nvSpPr>
        <p:spPr>
          <a:xfrm>
            <a:off x="1331640" y="2426193"/>
            <a:ext cx="435296" cy="138712"/>
          </a:xfrm>
          <a:custGeom>
            <a:avLst/>
            <a:gdLst>
              <a:gd name="connsiteX0" fmla="*/ 0 w 483662"/>
              <a:gd name="connsiteY0" fmla="*/ 38637 h 184949"/>
              <a:gd name="connsiteX1" fmla="*/ 38637 w 483662"/>
              <a:gd name="connsiteY1" fmla="*/ 12879 h 184949"/>
              <a:gd name="connsiteX2" fmla="*/ 115910 w 483662"/>
              <a:gd name="connsiteY2" fmla="*/ 25758 h 184949"/>
              <a:gd name="connsiteX3" fmla="*/ 128789 w 483662"/>
              <a:gd name="connsiteY3" fmla="*/ 64395 h 184949"/>
              <a:gd name="connsiteX4" fmla="*/ 141668 w 483662"/>
              <a:gd name="connsiteY4" fmla="*/ 141668 h 184949"/>
              <a:gd name="connsiteX5" fmla="*/ 180304 w 483662"/>
              <a:gd name="connsiteY5" fmla="*/ 167426 h 184949"/>
              <a:gd name="connsiteX6" fmla="*/ 257577 w 483662"/>
              <a:gd name="connsiteY6" fmla="*/ 38637 h 184949"/>
              <a:gd name="connsiteX7" fmla="*/ 296214 w 483662"/>
              <a:gd name="connsiteY7" fmla="*/ 25758 h 184949"/>
              <a:gd name="connsiteX8" fmla="*/ 334851 w 483662"/>
              <a:gd name="connsiteY8" fmla="*/ 0 h 184949"/>
              <a:gd name="connsiteX9" fmla="*/ 373487 w 483662"/>
              <a:gd name="connsiteY9" fmla="*/ 12879 h 184949"/>
              <a:gd name="connsiteX10" fmla="*/ 412124 w 483662"/>
              <a:gd name="connsiteY10" fmla="*/ 154547 h 184949"/>
              <a:gd name="connsiteX11" fmla="*/ 450761 w 483662"/>
              <a:gd name="connsiteY11" fmla="*/ 180304 h 184949"/>
              <a:gd name="connsiteX12" fmla="*/ 476518 w 483662"/>
              <a:gd name="connsiteY12" fmla="*/ 103031 h 1849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83662" h="184949">
                <a:moveTo>
                  <a:pt x="0" y="38637"/>
                </a:moveTo>
                <a:cubicBezTo>
                  <a:pt x="12879" y="30051"/>
                  <a:pt x="23253" y="14588"/>
                  <a:pt x="38637" y="12879"/>
                </a:cubicBezTo>
                <a:cubicBezTo>
                  <a:pt x="64590" y="9995"/>
                  <a:pt x="93238" y="12802"/>
                  <a:pt x="115910" y="25758"/>
                </a:cubicBezTo>
                <a:cubicBezTo>
                  <a:pt x="127697" y="32493"/>
                  <a:pt x="125844" y="51143"/>
                  <a:pt x="128789" y="64395"/>
                </a:cubicBezTo>
                <a:cubicBezTo>
                  <a:pt x="134454" y="89886"/>
                  <a:pt x="129990" y="118312"/>
                  <a:pt x="141668" y="141668"/>
                </a:cubicBezTo>
                <a:cubicBezTo>
                  <a:pt x="148590" y="155512"/>
                  <a:pt x="167425" y="158840"/>
                  <a:pt x="180304" y="167426"/>
                </a:cubicBezTo>
                <a:cubicBezTo>
                  <a:pt x="307161" y="142055"/>
                  <a:pt x="199053" y="184949"/>
                  <a:pt x="257577" y="38637"/>
                </a:cubicBezTo>
                <a:cubicBezTo>
                  <a:pt x="262619" y="26032"/>
                  <a:pt x="284072" y="31829"/>
                  <a:pt x="296214" y="25758"/>
                </a:cubicBezTo>
                <a:cubicBezTo>
                  <a:pt x="310059" y="18836"/>
                  <a:pt x="321972" y="8586"/>
                  <a:pt x="334851" y="0"/>
                </a:cubicBezTo>
                <a:cubicBezTo>
                  <a:pt x="347730" y="4293"/>
                  <a:pt x="363888" y="3280"/>
                  <a:pt x="373487" y="12879"/>
                </a:cubicBezTo>
                <a:cubicBezTo>
                  <a:pt x="430592" y="69985"/>
                  <a:pt x="296938" y="77760"/>
                  <a:pt x="412124" y="154547"/>
                </a:cubicBezTo>
                <a:lnTo>
                  <a:pt x="450761" y="180304"/>
                </a:lnTo>
                <a:cubicBezTo>
                  <a:pt x="483662" y="130952"/>
                  <a:pt x="476518" y="157146"/>
                  <a:pt x="476518" y="103031"/>
                </a:cubicBezTo>
              </a:path>
            </a:pathLst>
          </a:custGeom>
          <a:ln w="28575">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grpSp>
        <p:nvGrpSpPr>
          <p:cNvPr id="20" name="Group 19"/>
          <p:cNvGrpSpPr/>
          <p:nvPr/>
        </p:nvGrpSpPr>
        <p:grpSpPr>
          <a:xfrm>
            <a:off x="618761" y="3104964"/>
            <a:ext cx="1814602" cy="324036"/>
            <a:chOff x="3419872" y="2204864"/>
            <a:chExt cx="2016224" cy="432048"/>
          </a:xfrm>
        </p:grpSpPr>
        <p:sp>
          <p:nvSpPr>
            <p:cNvPr id="11" name="Rectangle 10"/>
            <p:cNvSpPr/>
            <p:nvPr/>
          </p:nvSpPr>
          <p:spPr>
            <a:xfrm>
              <a:off x="3491880" y="2348880"/>
              <a:ext cx="144016" cy="288032"/>
            </a:xfrm>
            <a:prstGeom prst="rect">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40" dirty="0">
                  <a:latin typeface="Comic Sans MS" pitchFamily="66" charset="0"/>
                </a:rPr>
                <a:t>U</a:t>
              </a:r>
            </a:p>
          </p:txBody>
        </p:sp>
        <p:sp>
          <p:nvSpPr>
            <p:cNvPr id="12" name="Rectangle 11"/>
            <p:cNvSpPr/>
            <p:nvPr/>
          </p:nvSpPr>
          <p:spPr>
            <a:xfrm>
              <a:off x="3707904" y="2348880"/>
              <a:ext cx="144016" cy="288032"/>
            </a:xfrm>
            <a:prstGeom prst="rect">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40" dirty="0">
                  <a:latin typeface="Comic Sans MS" pitchFamily="66" charset="0"/>
                </a:rPr>
                <a:t>C</a:t>
              </a:r>
            </a:p>
          </p:txBody>
        </p:sp>
        <p:sp>
          <p:nvSpPr>
            <p:cNvPr id="13" name="Rectangle 12"/>
            <p:cNvSpPr/>
            <p:nvPr/>
          </p:nvSpPr>
          <p:spPr>
            <a:xfrm>
              <a:off x="3923928" y="2348880"/>
              <a:ext cx="144016" cy="288032"/>
            </a:xfrm>
            <a:prstGeom prst="rect">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40" dirty="0">
                  <a:latin typeface="Comic Sans MS" pitchFamily="66" charset="0"/>
                </a:rPr>
                <a:t>G</a:t>
              </a:r>
            </a:p>
          </p:txBody>
        </p:sp>
        <p:sp>
          <p:nvSpPr>
            <p:cNvPr id="14" name="Rectangle 13"/>
            <p:cNvSpPr/>
            <p:nvPr/>
          </p:nvSpPr>
          <p:spPr>
            <a:xfrm>
              <a:off x="4139952" y="2348880"/>
              <a:ext cx="144016" cy="288032"/>
            </a:xfrm>
            <a:prstGeom prst="rect">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40" dirty="0">
                  <a:latin typeface="Comic Sans MS" pitchFamily="66" charset="0"/>
                </a:rPr>
                <a:t>U</a:t>
              </a:r>
            </a:p>
          </p:txBody>
        </p:sp>
        <p:sp>
          <p:nvSpPr>
            <p:cNvPr id="15" name="Rectangle 14"/>
            <p:cNvSpPr/>
            <p:nvPr/>
          </p:nvSpPr>
          <p:spPr>
            <a:xfrm>
              <a:off x="4355976" y="2348880"/>
              <a:ext cx="144016" cy="288032"/>
            </a:xfrm>
            <a:prstGeom prst="rect">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40" dirty="0">
                  <a:latin typeface="Comic Sans MS" pitchFamily="66" charset="0"/>
                </a:rPr>
                <a:t>U</a:t>
              </a:r>
            </a:p>
          </p:txBody>
        </p:sp>
        <p:sp>
          <p:nvSpPr>
            <p:cNvPr id="16" name="Rectangle 15"/>
            <p:cNvSpPr/>
            <p:nvPr/>
          </p:nvSpPr>
          <p:spPr>
            <a:xfrm>
              <a:off x="4572000" y="2348880"/>
              <a:ext cx="144016" cy="288032"/>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40" dirty="0">
                  <a:latin typeface="Comic Sans MS" pitchFamily="66" charset="0"/>
                </a:rPr>
                <a:t>A</a:t>
              </a:r>
            </a:p>
          </p:txBody>
        </p:sp>
        <p:sp>
          <p:nvSpPr>
            <p:cNvPr id="17" name="Rectangle 16"/>
            <p:cNvSpPr/>
            <p:nvPr/>
          </p:nvSpPr>
          <p:spPr>
            <a:xfrm>
              <a:off x="4788024" y="2348880"/>
              <a:ext cx="144016" cy="288032"/>
            </a:xfrm>
            <a:prstGeom prst="rect">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40" dirty="0">
                  <a:latin typeface="Comic Sans MS" pitchFamily="66" charset="0"/>
                </a:rPr>
                <a:t>G</a:t>
              </a:r>
            </a:p>
          </p:txBody>
        </p:sp>
        <p:sp>
          <p:nvSpPr>
            <p:cNvPr id="18" name="Rectangle 17"/>
            <p:cNvSpPr/>
            <p:nvPr/>
          </p:nvSpPr>
          <p:spPr>
            <a:xfrm>
              <a:off x="5004048" y="2348880"/>
              <a:ext cx="144016" cy="288032"/>
            </a:xfrm>
            <a:prstGeom prst="rect">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40" dirty="0">
                  <a:latin typeface="Comic Sans MS" pitchFamily="66" charset="0"/>
                </a:rPr>
                <a:t>C</a:t>
              </a:r>
            </a:p>
          </p:txBody>
        </p:sp>
        <p:sp>
          <p:nvSpPr>
            <p:cNvPr id="19" name="Rectangle 18"/>
            <p:cNvSpPr/>
            <p:nvPr/>
          </p:nvSpPr>
          <p:spPr>
            <a:xfrm>
              <a:off x="5220072" y="2348880"/>
              <a:ext cx="144016" cy="288032"/>
            </a:xfrm>
            <a:prstGeom prst="rect">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40" dirty="0">
                  <a:latin typeface="Comic Sans MS" pitchFamily="66" charset="0"/>
                </a:rPr>
                <a:t>U</a:t>
              </a:r>
            </a:p>
          </p:txBody>
        </p:sp>
        <p:sp>
          <p:nvSpPr>
            <p:cNvPr id="10" name="Rounded Rectangle 9"/>
            <p:cNvSpPr/>
            <p:nvPr/>
          </p:nvSpPr>
          <p:spPr>
            <a:xfrm>
              <a:off x="3419872" y="2204864"/>
              <a:ext cx="2016224" cy="144016"/>
            </a:xfrm>
            <a:prstGeom prst="roundRect">
              <a:avLst/>
            </a:prstGeom>
            <a:solidFill>
              <a:srgbClr val="7030A0"/>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40">
                <a:latin typeface="Comic Sans MS" pitchFamily="66" charset="0"/>
              </a:endParaRPr>
            </a:p>
          </p:txBody>
        </p:sp>
      </p:grpSp>
      <p:grpSp>
        <p:nvGrpSpPr>
          <p:cNvPr id="21" name="Group 20"/>
          <p:cNvGrpSpPr/>
          <p:nvPr/>
        </p:nvGrpSpPr>
        <p:grpSpPr>
          <a:xfrm>
            <a:off x="618761" y="3915054"/>
            <a:ext cx="1814602" cy="324036"/>
            <a:chOff x="3419872" y="2204864"/>
            <a:chExt cx="2016224" cy="432048"/>
          </a:xfrm>
        </p:grpSpPr>
        <p:sp>
          <p:nvSpPr>
            <p:cNvPr id="22" name="Rectangle 21"/>
            <p:cNvSpPr/>
            <p:nvPr/>
          </p:nvSpPr>
          <p:spPr>
            <a:xfrm>
              <a:off x="3491880" y="2348880"/>
              <a:ext cx="144016" cy="288032"/>
            </a:xfrm>
            <a:prstGeom prst="rect">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40" dirty="0">
                  <a:latin typeface="Comic Sans MS" pitchFamily="66" charset="0"/>
                </a:rPr>
                <a:t>U</a:t>
              </a:r>
            </a:p>
          </p:txBody>
        </p:sp>
        <p:sp>
          <p:nvSpPr>
            <p:cNvPr id="23" name="Rectangle 22"/>
            <p:cNvSpPr/>
            <p:nvPr/>
          </p:nvSpPr>
          <p:spPr>
            <a:xfrm>
              <a:off x="3707904" y="2348880"/>
              <a:ext cx="144016" cy="288032"/>
            </a:xfrm>
            <a:prstGeom prst="rect">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40" dirty="0">
                  <a:latin typeface="Comic Sans MS" pitchFamily="66" charset="0"/>
                </a:rPr>
                <a:t>C</a:t>
              </a:r>
            </a:p>
          </p:txBody>
        </p:sp>
        <p:sp>
          <p:nvSpPr>
            <p:cNvPr id="24" name="Rectangle 23"/>
            <p:cNvSpPr/>
            <p:nvPr/>
          </p:nvSpPr>
          <p:spPr>
            <a:xfrm>
              <a:off x="3923928" y="2348880"/>
              <a:ext cx="144016" cy="288032"/>
            </a:xfrm>
            <a:prstGeom prst="rect">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40" dirty="0">
                  <a:latin typeface="Comic Sans MS" pitchFamily="66" charset="0"/>
                </a:rPr>
                <a:t>G</a:t>
              </a:r>
            </a:p>
          </p:txBody>
        </p:sp>
        <p:sp>
          <p:nvSpPr>
            <p:cNvPr id="25" name="Rectangle 24"/>
            <p:cNvSpPr/>
            <p:nvPr/>
          </p:nvSpPr>
          <p:spPr>
            <a:xfrm>
              <a:off x="4139952" y="2348880"/>
              <a:ext cx="144016" cy="288032"/>
            </a:xfrm>
            <a:prstGeom prst="rect">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40" dirty="0">
                  <a:latin typeface="Comic Sans MS" pitchFamily="66" charset="0"/>
                </a:rPr>
                <a:t>U</a:t>
              </a:r>
            </a:p>
          </p:txBody>
        </p:sp>
        <p:sp>
          <p:nvSpPr>
            <p:cNvPr id="26" name="Rectangle 25"/>
            <p:cNvSpPr/>
            <p:nvPr/>
          </p:nvSpPr>
          <p:spPr>
            <a:xfrm>
              <a:off x="4355976" y="2348880"/>
              <a:ext cx="144016" cy="288032"/>
            </a:xfrm>
            <a:prstGeom prst="rect">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40" dirty="0">
                  <a:latin typeface="Comic Sans MS" pitchFamily="66" charset="0"/>
                </a:rPr>
                <a:t>U</a:t>
              </a:r>
            </a:p>
          </p:txBody>
        </p:sp>
        <p:sp>
          <p:nvSpPr>
            <p:cNvPr id="27" name="Rectangle 26"/>
            <p:cNvSpPr/>
            <p:nvPr/>
          </p:nvSpPr>
          <p:spPr>
            <a:xfrm>
              <a:off x="4572000" y="2348880"/>
              <a:ext cx="144016" cy="288032"/>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40" dirty="0">
                  <a:latin typeface="Comic Sans MS" pitchFamily="66" charset="0"/>
                </a:rPr>
                <a:t>A</a:t>
              </a:r>
            </a:p>
          </p:txBody>
        </p:sp>
        <p:sp>
          <p:nvSpPr>
            <p:cNvPr id="28" name="Rectangle 27"/>
            <p:cNvSpPr/>
            <p:nvPr/>
          </p:nvSpPr>
          <p:spPr>
            <a:xfrm>
              <a:off x="4788024" y="2348880"/>
              <a:ext cx="144016" cy="288032"/>
            </a:xfrm>
            <a:prstGeom prst="rect">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40" dirty="0">
                  <a:latin typeface="Comic Sans MS" pitchFamily="66" charset="0"/>
                </a:rPr>
                <a:t>G</a:t>
              </a:r>
            </a:p>
          </p:txBody>
        </p:sp>
        <p:sp>
          <p:nvSpPr>
            <p:cNvPr id="29" name="Rectangle 28"/>
            <p:cNvSpPr/>
            <p:nvPr/>
          </p:nvSpPr>
          <p:spPr>
            <a:xfrm>
              <a:off x="5004048" y="2348880"/>
              <a:ext cx="144016" cy="288032"/>
            </a:xfrm>
            <a:prstGeom prst="rect">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40" dirty="0">
                  <a:latin typeface="Comic Sans MS" pitchFamily="66" charset="0"/>
                </a:rPr>
                <a:t>C</a:t>
              </a:r>
            </a:p>
          </p:txBody>
        </p:sp>
        <p:sp>
          <p:nvSpPr>
            <p:cNvPr id="30" name="Rectangle 29"/>
            <p:cNvSpPr/>
            <p:nvPr/>
          </p:nvSpPr>
          <p:spPr>
            <a:xfrm>
              <a:off x="5220072" y="2348880"/>
              <a:ext cx="144016" cy="288032"/>
            </a:xfrm>
            <a:prstGeom prst="rect">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40" dirty="0">
                  <a:latin typeface="Comic Sans MS" pitchFamily="66" charset="0"/>
                </a:rPr>
                <a:t>U</a:t>
              </a:r>
            </a:p>
          </p:txBody>
        </p:sp>
        <p:sp>
          <p:nvSpPr>
            <p:cNvPr id="31" name="Rounded Rectangle 30"/>
            <p:cNvSpPr/>
            <p:nvPr/>
          </p:nvSpPr>
          <p:spPr>
            <a:xfrm>
              <a:off x="3419872" y="2204864"/>
              <a:ext cx="2016224" cy="144016"/>
            </a:xfrm>
            <a:prstGeom prst="roundRect">
              <a:avLst/>
            </a:prstGeom>
            <a:solidFill>
              <a:srgbClr val="7030A0"/>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40">
                <a:latin typeface="Comic Sans MS" pitchFamily="66" charset="0"/>
              </a:endParaRPr>
            </a:p>
          </p:txBody>
        </p:sp>
      </p:grpSp>
      <p:grpSp>
        <p:nvGrpSpPr>
          <p:cNvPr id="47" name="Group 46"/>
          <p:cNvGrpSpPr/>
          <p:nvPr/>
        </p:nvGrpSpPr>
        <p:grpSpPr>
          <a:xfrm>
            <a:off x="618761" y="4293097"/>
            <a:ext cx="1814602" cy="324035"/>
            <a:chOff x="3419872" y="3284984"/>
            <a:chExt cx="2016224" cy="432047"/>
          </a:xfrm>
        </p:grpSpPr>
        <p:sp>
          <p:nvSpPr>
            <p:cNvPr id="34" name="Rectangle 33"/>
            <p:cNvSpPr/>
            <p:nvPr/>
          </p:nvSpPr>
          <p:spPr>
            <a:xfrm rot="10800000">
              <a:off x="4788024" y="3284984"/>
              <a:ext cx="144016" cy="288032"/>
            </a:xfrm>
            <a:prstGeom prst="rect">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40" dirty="0">
                  <a:latin typeface="Comic Sans MS" pitchFamily="66" charset="0"/>
                </a:rPr>
                <a:t>C</a:t>
              </a:r>
            </a:p>
          </p:txBody>
        </p:sp>
        <p:sp>
          <p:nvSpPr>
            <p:cNvPr id="35" name="Rectangle 34"/>
            <p:cNvSpPr/>
            <p:nvPr/>
          </p:nvSpPr>
          <p:spPr>
            <a:xfrm rot="10800000">
              <a:off x="3707904" y="3284984"/>
              <a:ext cx="144016" cy="288032"/>
            </a:xfrm>
            <a:prstGeom prst="rect">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40" dirty="0">
                  <a:latin typeface="Comic Sans MS" pitchFamily="66" charset="0"/>
                </a:rPr>
                <a:t>G</a:t>
              </a:r>
            </a:p>
          </p:txBody>
        </p:sp>
        <p:sp>
          <p:nvSpPr>
            <p:cNvPr id="38" name="Rectangle 37"/>
            <p:cNvSpPr/>
            <p:nvPr/>
          </p:nvSpPr>
          <p:spPr>
            <a:xfrm rot="10800000">
              <a:off x="3491880" y="3284984"/>
              <a:ext cx="144016" cy="288032"/>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40" dirty="0">
                  <a:latin typeface="Comic Sans MS" pitchFamily="66" charset="0"/>
                </a:rPr>
                <a:t>A</a:t>
              </a:r>
            </a:p>
          </p:txBody>
        </p:sp>
        <p:sp>
          <p:nvSpPr>
            <p:cNvPr id="39" name="Rectangle 38"/>
            <p:cNvSpPr/>
            <p:nvPr/>
          </p:nvSpPr>
          <p:spPr>
            <a:xfrm rot="10800000">
              <a:off x="5004048" y="3284984"/>
              <a:ext cx="144016" cy="288032"/>
            </a:xfrm>
            <a:prstGeom prst="rect">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40" dirty="0">
                  <a:latin typeface="Comic Sans MS" pitchFamily="66" charset="0"/>
                </a:rPr>
                <a:t>G</a:t>
              </a:r>
            </a:p>
          </p:txBody>
        </p:sp>
        <p:sp>
          <p:nvSpPr>
            <p:cNvPr id="40" name="Rectangle 39"/>
            <p:cNvSpPr/>
            <p:nvPr/>
          </p:nvSpPr>
          <p:spPr>
            <a:xfrm rot="10800000">
              <a:off x="3923928" y="3284984"/>
              <a:ext cx="144016" cy="288032"/>
            </a:xfrm>
            <a:prstGeom prst="rect">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40" dirty="0">
                  <a:latin typeface="Comic Sans MS" pitchFamily="66" charset="0"/>
                </a:rPr>
                <a:t>C</a:t>
              </a:r>
            </a:p>
          </p:txBody>
        </p:sp>
        <p:sp>
          <p:nvSpPr>
            <p:cNvPr id="43" name="Rectangle 42"/>
            <p:cNvSpPr/>
            <p:nvPr/>
          </p:nvSpPr>
          <p:spPr>
            <a:xfrm rot="10800000">
              <a:off x="4139952" y="3284984"/>
              <a:ext cx="144016" cy="288032"/>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40" dirty="0">
                  <a:latin typeface="Comic Sans MS" pitchFamily="66" charset="0"/>
                </a:rPr>
                <a:t>A</a:t>
              </a:r>
            </a:p>
          </p:txBody>
        </p:sp>
        <p:sp>
          <p:nvSpPr>
            <p:cNvPr id="44" name="Rectangle 43"/>
            <p:cNvSpPr/>
            <p:nvPr/>
          </p:nvSpPr>
          <p:spPr>
            <a:xfrm rot="10800000">
              <a:off x="4355976" y="3284984"/>
              <a:ext cx="144016" cy="288032"/>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40" dirty="0">
                  <a:latin typeface="Comic Sans MS" pitchFamily="66" charset="0"/>
                </a:rPr>
                <a:t>A</a:t>
              </a:r>
            </a:p>
          </p:txBody>
        </p:sp>
        <p:sp>
          <p:nvSpPr>
            <p:cNvPr id="45" name="Rectangle 44"/>
            <p:cNvSpPr/>
            <p:nvPr/>
          </p:nvSpPr>
          <p:spPr>
            <a:xfrm rot="10800000">
              <a:off x="5220072" y="3284984"/>
              <a:ext cx="144016" cy="288032"/>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40" dirty="0">
                  <a:latin typeface="Comic Sans MS" pitchFamily="66" charset="0"/>
                </a:rPr>
                <a:t>A</a:t>
              </a:r>
            </a:p>
          </p:txBody>
        </p:sp>
        <p:sp>
          <p:nvSpPr>
            <p:cNvPr id="46" name="Rectangle 45"/>
            <p:cNvSpPr/>
            <p:nvPr/>
          </p:nvSpPr>
          <p:spPr>
            <a:xfrm rot="10800000">
              <a:off x="4572001" y="3284984"/>
              <a:ext cx="144016" cy="288032"/>
            </a:xfrm>
            <a:prstGeom prst="rect">
              <a:avLst/>
            </a:prstGeom>
            <a:solidFill>
              <a:srgbClr val="FF00FF"/>
            </a:solidFill>
            <a:ln>
              <a:solidFill>
                <a:srgbClr val="FF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40" dirty="0">
                  <a:latin typeface="Comic Sans MS" pitchFamily="66" charset="0"/>
                </a:rPr>
                <a:t>T</a:t>
              </a:r>
            </a:p>
          </p:txBody>
        </p:sp>
        <p:sp>
          <p:nvSpPr>
            <p:cNvPr id="42" name="Rounded Rectangle 41"/>
            <p:cNvSpPr/>
            <p:nvPr/>
          </p:nvSpPr>
          <p:spPr>
            <a:xfrm rot="10800000">
              <a:off x="3419872" y="3573015"/>
              <a:ext cx="2016224" cy="144016"/>
            </a:xfrm>
            <a:prstGeom prst="roundRect">
              <a:avLst/>
            </a:prstGeom>
            <a:solidFill>
              <a:srgbClr val="7030A0"/>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40">
                <a:latin typeface="Comic Sans MS" pitchFamily="66" charset="0"/>
              </a:endParaRPr>
            </a:p>
          </p:txBody>
        </p:sp>
      </p:grpSp>
      <p:cxnSp>
        <p:nvCxnSpPr>
          <p:cNvPr id="49" name="Straight Arrow Connector 48"/>
          <p:cNvCxnSpPr/>
          <p:nvPr/>
        </p:nvCxnSpPr>
        <p:spPr>
          <a:xfrm>
            <a:off x="1526062" y="2078851"/>
            <a:ext cx="0" cy="270030"/>
          </a:xfrm>
          <a:prstGeom prst="straightConnector1">
            <a:avLst/>
          </a:prstGeom>
          <a:ln w="57150">
            <a:solidFill>
              <a:srgbClr val="00B050"/>
            </a:solidFill>
            <a:tailEnd type="arrow"/>
          </a:ln>
        </p:spPr>
        <p:style>
          <a:lnRef idx="1">
            <a:schemeClr val="accent1"/>
          </a:lnRef>
          <a:fillRef idx="0">
            <a:schemeClr val="accent1"/>
          </a:fillRef>
          <a:effectRef idx="0">
            <a:schemeClr val="accent1"/>
          </a:effectRef>
          <a:fontRef idx="minor">
            <a:schemeClr val="tx1"/>
          </a:fontRef>
        </p:style>
      </p:cxnSp>
      <p:cxnSp>
        <p:nvCxnSpPr>
          <p:cNvPr id="55" name="Straight Arrow Connector 54"/>
          <p:cNvCxnSpPr/>
          <p:nvPr/>
        </p:nvCxnSpPr>
        <p:spPr>
          <a:xfrm>
            <a:off x="1526062" y="2672917"/>
            <a:ext cx="0" cy="270030"/>
          </a:xfrm>
          <a:prstGeom prst="straightConnector1">
            <a:avLst/>
          </a:prstGeom>
          <a:ln w="57150">
            <a:solidFill>
              <a:srgbClr val="00B050"/>
            </a:solidFill>
            <a:tailEnd type="arrow"/>
          </a:ln>
        </p:spPr>
        <p:style>
          <a:lnRef idx="1">
            <a:schemeClr val="accent1"/>
          </a:lnRef>
          <a:fillRef idx="0">
            <a:schemeClr val="accent1"/>
          </a:fillRef>
          <a:effectRef idx="0">
            <a:schemeClr val="accent1"/>
          </a:effectRef>
          <a:fontRef idx="minor">
            <a:schemeClr val="tx1"/>
          </a:fontRef>
        </p:style>
      </p:cxnSp>
      <p:cxnSp>
        <p:nvCxnSpPr>
          <p:cNvPr id="56" name="Straight Arrow Connector 55"/>
          <p:cNvCxnSpPr/>
          <p:nvPr/>
        </p:nvCxnSpPr>
        <p:spPr>
          <a:xfrm>
            <a:off x="1526062" y="3537012"/>
            <a:ext cx="0" cy="270030"/>
          </a:xfrm>
          <a:prstGeom prst="straightConnector1">
            <a:avLst/>
          </a:prstGeom>
          <a:ln w="57150">
            <a:solidFill>
              <a:srgbClr val="00B050"/>
            </a:solidFill>
            <a:tailEnd type="arrow"/>
          </a:ln>
        </p:spPr>
        <p:style>
          <a:lnRef idx="1">
            <a:schemeClr val="accent1"/>
          </a:lnRef>
          <a:fillRef idx="0">
            <a:schemeClr val="accent1"/>
          </a:fillRef>
          <a:effectRef idx="0">
            <a:schemeClr val="accent1"/>
          </a:effectRef>
          <a:fontRef idx="minor">
            <a:schemeClr val="tx1"/>
          </a:fontRef>
        </p:style>
      </p:cxnSp>
      <p:sp>
        <p:nvSpPr>
          <p:cNvPr id="57" name="TextBox 56"/>
          <p:cNvSpPr txBox="1"/>
          <p:nvPr/>
        </p:nvSpPr>
        <p:spPr>
          <a:xfrm>
            <a:off x="2954278" y="315115"/>
            <a:ext cx="6221253" cy="2086725"/>
          </a:xfrm>
          <a:prstGeom prst="rect">
            <a:avLst/>
          </a:prstGeom>
          <a:noFill/>
        </p:spPr>
        <p:txBody>
          <a:bodyPr wrap="square" rtlCol="0">
            <a:spAutoFit/>
          </a:bodyPr>
          <a:lstStyle/>
          <a:p>
            <a:r>
              <a:rPr lang="en-GB" sz="2160" dirty="0">
                <a:latin typeface="Calibri" panose="020F0502020204030204" pitchFamily="34" charset="0"/>
                <a:cs typeface="Calibri" panose="020F0502020204030204" pitchFamily="34" charset="0"/>
              </a:rPr>
              <a:t>EXAMPLE: </a:t>
            </a:r>
          </a:p>
          <a:p>
            <a:r>
              <a:rPr lang="en-GB" sz="2160" i="1" dirty="0">
                <a:latin typeface="Calibri" panose="020F0502020204030204" pitchFamily="34" charset="0"/>
                <a:cs typeface="Calibri" panose="020F0502020204030204" pitchFamily="34" charset="0"/>
              </a:rPr>
              <a:t>1. Beta Cells from islets of langerhans in the human pancreas –where the insulin gene is transcribed into mRNA (no introns)</a:t>
            </a:r>
          </a:p>
          <a:p>
            <a:endParaRPr lang="en-GB" sz="2160" i="1" dirty="0">
              <a:latin typeface="Calibri" panose="020F0502020204030204" pitchFamily="34" charset="0"/>
              <a:cs typeface="Calibri" panose="020F0502020204030204" pitchFamily="34" charset="0"/>
            </a:endParaRPr>
          </a:p>
          <a:p>
            <a:endParaRPr lang="en-GB" sz="2160" i="1" dirty="0">
              <a:latin typeface="Calibri" panose="020F0502020204030204" pitchFamily="34" charset="0"/>
              <a:cs typeface="Calibri" panose="020F0502020204030204" pitchFamily="34" charset="0"/>
            </a:endParaRPr>
          </a:p>
        </p:txBody>
      </p:sp>
      <p:sp>
        <p:nvSpPr>
          <p:cNvPr id="58" name="TextBox 57"/>
          <p:cNvSpPr txBox="1"/>
          <p:nvPr/>
        </p:nvSpPr>
        <p:spPr>
          <a:xfrm>
            <a:off x="2922747" y="2024079"/>
            <a:ext cx="5119769" cy="757130"/>
          </a:xfrm>
          <a:prstGeom prst="rect">
            <a:avLst/>
          </a:prstGeom>
          <a:noFill/>
        </p:spPr>
        <p:txBody>
          <a:bodyPr wrap="square" rtlCol="0">
            <a:spAutoFit/>
          </a:bodyPr>
          <a:lstStyle>
            <a:defPPr>
              <a:defRPr lang="en-US"/>
            </a:defPPr>
            <a:lvl1pPr>
              <a:defRPr sz="2400" i="1">
                <a:latin typeface="Calibri" panose="020F0502020204030204" pitchFamily="34" charset="0"/>
                <a:cs typeface="Calibri" panose="020F0502020204030204" pitchFamily="34" charset="0"/>
              </a:defRPr>
            </a:lvl1pPr>
          </a:lstStyle>
          <a:p>
            <a:r>
              <a:rPr lang="en-GB" sz="2160" dirty="0"/>
              <a:t>2. </a:t>
            </a:r>
            <a:r>
              <a:rPr lang="en-GB" sz="2160" b="1" dirty="0"/>
              <a:t>mRNA</a:t>
            </a:r>
            <a:r>
              <a:rPr lang="en-GB" sz="2160" dirty="0"/>
              <a:t> coding for insulin is </a:t>
            </a:r>
            <a:r>
              <a:rPr lang="en-GB" sz="2160" b="1" dirty="0"/>
              <a:t>extracted</a:t>
            </a:r>
            <a:r>
              <a:rPr lang="en-GB" sz="2160" dirty="0"/>
              <a:t> from the </a:t>
            </a:r>
            <a:r>
              <a:rPr lang="en-GB" sz="2160" b="1" dirty="0"/>
              <a:t>cell</a:t>
            </a:r>
          </a:p>
        </p:txBody>
      </p:sp>
      <p:sp>
        <p:nvSpPr>
          <p:cNvPr id="59" name="TextBox 58"/>
          <p:cNvSpPr txBox="1"/>
          <p:nvPr/>
        </p:nvSpPr>
        <p:spPr>
          <a:xfrm>
            <a:off x="2902169" y="3119837"/>
            <a:ext cx="4974992" cy="424732"/>
          </a:xfrm>
          <a:prstGeom prst="rect">
            <a:avLst/>
          </a:prstGeom>
          <a:noFill/>
        </p:spPr>
        <p:txBody>
          <a:bodyPr wrap="square" rtlCol="0">
            <a:spAutoFit/>
          </a:bodyPr>
          <a:lstStyle>
            <a:defPPr>
              <a:defRPr lang="en-US"/>
            </a:defPPr>
            <a:lvl1pPr>
              <a:defRPr sz="2400" i="1">
                <a:latin typeface="Calibri" panose="020F0502020204030204" pitchFamily="34" charset="0"/>
                <a:cs typeface="Calibri" panose="020F0502020204030204" pitchFamily="34" charset="0"/>
              </a:defRPr>
            </a:lvl1pPr>
          </a:lstStyle>
          <a:p>
            <a:r>
              <a:rPr lang="en-GB" sz="2160" dirty="0"/>
              <a:t>3. </a:t>
            </a:r>
            <a:r>
              <a:rPr lang="en-GB" sz="2160" b="1" dirty="0"/>
              <a:t>mRNA</a:t>
            </a:r>
            <a:r>
              <a:rPr lang="en-GB" sz="2160" dirty="0"/>
              <a:t> coding for insulin (no introns)</a:t>
            </a:r>
          </a:p>
        </p:txBody>
      </p:sp>
      <p:sp>
        <p:nvSpPr>
          <p:cNvPr id="60" name="TextBox 59"/>
          <p:cNvSpPr txBox="1"/>
          <p:nvPr/>
        </p:nvSpPr>
        <p:spPr>
          <a:xfrm>
            <a:off x="2902169" y="3860525"/>
            <a:ext cx="5573420" cy="757130"/>
          </a:xfrm>
          <a:prstGeom prst="rect">
            <a:avLst/>
          </a:prstGeom>
          <a:noFill/>
        </p:spPr>
        <p:txBody>
          <a:bodyPr wrap="square" rtlCol="0">
            <a:spAutoFit/>
          </a:bodyPr>
          <a:lstStyle>
            <a:defPPr>
              <a:defRPr lang="en-US"/>
            </a:defPPr>
            <a:lvl1pPr>
              <a:defRPr sz="2400" i="1">
                <a:latin typeface="Calibri" panose="020F0502020204030204" pitchFamily="34" charset="0"/>
                <a:cs typeface="Calibri" panose="020F0502020204030204" pitchFamily="34" charset="0"/>
              </a:defRPr>
            </a:lvl1pPr>
          </a:lstStyle>
          <a:p>
            <a:r>
              <a:rPr lang="en-GB" sz="2160" dirty="0"/>
              <a:t>4. </a:t>
            </a:r>
            <a:r>
              <a:rPr lang="en-GB" sz="2160" b="1" dirty="0"/>
              <a:t>mRNA</a:t>
            </a:r>
            <a:r>
              <a:rPr lang="en-GB" sz="2160" dirty="0"/>
              <a:t> acts as a </a:t>
            </a:r>
            <a:r>
              <a:rPr lang="en-GB" sz="2160" b="1" dirty="0"/>
              <a:t>template</a:t>
            </a:r>
            <a:r>
              <a:rPr lang="en-GB" sz="2160" dirty="0"/>
              <a:t>  on which a </a:t>
            </a:r>
            <a:r>
              <a:rPr lang="en-GB" sz="2160" b="1" u="sng" dirty="0"/>
              <a:t>cDNA</a:t>
            </a:r>
            <a:r>
              <a:rPr lang="en-GB" sz="2160" dirty="0"/>
              <a:t> strand is formed using </a:t>
            </a:r>
            <a:r>
              <a:rPr lang="en-GB" sz="2160" b="1" u="sng" dirty="0"/>
              <a:t>reverse transcriptase</a:t>
            </a:r>
          </a:p>
        </p:txBody>
      </p:sp>
      <p:cxnSp>
        <p:nvCxnSpPr>
          <p:cNvPr id="61" name="Straight Arrow Connector 60"/>
          <p:cNvCxnSpPr/>
          <p:nvPr/>
        </p:nvCxnSpPr>
        <p:spPr>
          <a:xfrm>
            <a:off x="1526062" y="4725144"/>
            <a:ext cx="0" cy="270030"/>
          </a:xfrm>
          <a:prstGeom prst="straightConnector1">
            <a:avLst/>
          </a:prstGeom>
          <a:ln w="57150">
            <a:solidFill>
              <a:srgbClr val="00B050"/>
            </a:solidFill>
            <a:tailEnd type="arrow"/>
          </a:ln>
        </p:spPr>
        <p:style>
          <a:lnRef idx="1">
            <a:schemeClr val="accent1"/>
          </a:lnRef>
          <a:fillRef idx="0">
            <a:schemeClr val="accent1"/>
          </a:fillRef>
          <a:effectRef idx="0">
            <a:schemeClr val="accent1"/>
          </a:effectRef>
          <a:fontRef idx="minor">
            <a:schemeClr val="tx1"/>
          </a:fontRef>
        </p:style>
      </p:cxnSp>
      <p:grpSp>
        <p:nvGrpSpPr>
          <p:cNvPr id="62" name="Group 61"/>
          <p:cNvGrpSpPr/>
          <p:nvPr/>
        </p:nvGrpSpPr>
        <p:grpSpPr>
          <a:xfrm>
            <a:off x="618761" y="5211200"/>
            <a:ext cx="1814602" cy="324035"/>
            <a:chOff x="3419872" y="3284984"/>
            <a:chExt cx="2016224" cy="432047"/>
          </a:xfrm>
        </p:grpSpPr>
        <p:sp>
          <p:nvSpPr>
            <p:cNvPr id="63" name="Rectangle 62"/>
            <p:cNvSpPr/>
            <p:nvPr/>
          </p:nvSpPr>
          <p:spPr>
            <a:xfrm rot="10800000">
              <a:off x="4788024" y="3284984"/>
              <a:ext cx="144016" cy="288032"/>
            </a:xfrm>
            <a:prstGeom prst="rect">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40" dirty="0">
                  <a:latin typeface="Comic Sans MS" pitchFamily="66" charset="0"/>
                </a:rPr>
                <a:t>C</a:t>
              </a:r>
            </a:p>
          </p:txBody>
        </p:sp>
        <p:sp>
          <p:nvSpPr>
            <p:cNvPr id="64" name="Rectangle 63"/>
            <p:cNvSpPr/>
            <p:nvPr/>
          </p:nvSpPr>
          <p:spPr>
            <a:xfrm rot="10800000">
              <a:off x="3707904" y="3284984"/>
              <a:ext cx="144016" cy="288032"/>
            </a:xfrm>
            <a:prstGeom prst="rect">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40" dirty="0">
                  <a:latin typeface="Comic Sans MS" pitchFamily="66" charset="0"/>
                </a:rPr>
                <a:t>G</a:t>
              </a:r>
            </a:p>
          </p:txBody>
        </p:sp>
        <p:sp>
          <p:nvSpPr>
            <p:cNvPr id="65" name="Rectangle 64"/>
            <p:cNvSpPr/>
            <p:nvPr/>
          </p:nvSpPr>
          <p:spPr>
            <a:xfrm rot="10800000">
              <a:off x="3491880" y="3284984"/>
              <a:ext cx="144016" cy="288032"/>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40" dirty="0">
                  <a:latin typeface="Comic Sans MS" pitchFamily="66" charset="0"/>
                </a:rPr>
                <a:t>A</a:t>
              </a:r>
            </a:p>
          </p:txBody>
        </p:sp>
        <p:sp>
          <p:nvSpPr>
            <p:cNvPr id="66" name="Rectangle 65"/>
            <p:cNvSpPr/>
            <p:nvPr/>
          </p:nvSpPr>
          <p:spPr>
            <a:xfrm rot="10800000">
              <a:off x="5004048" y="3284984"/>
              <a:ext cx="144016" cy="288032"/>
            </a:xfrm>
            <a:prstGeom prst="rect">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40" dirty="0">
                  <a:latin typeface="Comic Sans MS" pitchFamily="66" charset="0"/>
                </a:rPr>
                <a:t>G</a:t>
              </a:r>
            </a:p>
          </p:txBody>
        </p:sp>
        <p:sp>
          <p:nvSpPr>
            <p:cNvPr id="67" name="Rectangle 66"/>
            <p:cNvSpPr/>
            <p:nvPr/>
          </p:nvSpPr>
          <p:spPr>
            <a:xfrm rot="10800000">
              <a:off x="3923928" y="3284984"/>
              <a:ext cx="144016" cy="288032"/>
            </a:xfrm>
            <a:prstGeom prst="rect">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40" dirty="0">
                  <a:latin typeface="Comic Sans MS" pitchFamily="66" charset="0"/>
                </a:rPr>
                <a:t>C</a:t>
              </a:r>
            </a:p>
          </p:txBody>
        </p:sp>
        <p:sp>
          <p:nvSpPr>
            <p:cNvPr id="68" name="Rectangle 67"/>
            <p:cNvSpPr/>
            <p:nvPr/>
          </p:nvSpPr>
          <p:spPr>
            <a:xfrm rot="10800000">
              <a:off x="4139952" y="3284984"/>
              <a:ext cx="144016" cy="288032"/>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40" dirty="0">
                  <a:latin typeface="Comic Sans MS" pitchFamily="66" charset="0"/>
                </a:rPr>
                <a:t>A</a:t>
              </a:r>
            </a:p>
          </p:txBody>
        </p:sp>
        <p:sp>
          <p:nvSpPr>
            <p:cNvPr id="69" name="Rectangle 68"/>
            <p:cNvSpPr/>
            <p:nvPr/>
          </p:nvSpPr>
          <p:spPr>
            <a:xfrm rot="10800000">
              <a:off x="4355976" y="3284984"/>
              <a:ext cx="144016" cy="288032"/>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40" dirty="0">
                  <a:latin typeface="Comic Sans MS" pitchFamily="66" charset="0"/>
                </a:rPr>
                <a:t>A</a:t>
              </a:r>
            </a:p>
          </p:txBody>
        </p:sp>
        <p:sp>
          <p:nvSpPr>
            <p:cNvPr id="70" name="Rectangle 69"/>
            <p:cNvSpPr/>
            <p:nvPr/>
          </p:nvSpPr>
          <p:spPr>
            <a:xfrm rot="10800000">
              <a:off x="5220072" y="3284984"/>
              <a:ext cx="144016" cy="288032"/>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40" dirty="0">
                  <a:latin typeface="Comic Sans MS" pitchFamily="66" charset="0"/>
                </a:rPr>
                <a:t>A</a:t>
              </a:r>
            </a:p>
          </p:txBody>
        </p:sp>
        <p:sp>
          <p:nvSpPr>
            <p:cNvPr id="71" name="Rectangle 70"/>
            <p:cNvSpPr/>
            <p:nvPr/>
          </p:nvSpPr>
          <p:spPr>
            <a:xfrm rot="10800000">
              <a:off x="4572001" y="3284984"/>
              <a:ext cx="144016" cy="288032"/>
            </a:xfrm>
            <a:prstGeom prst="rect">
              <a:avLst/>
            </a:prstGeom>
            <a:solidFill>
              <a:srgbClr val="FF00FF"/>
            </a:solidFill>
            <a:ln>
              <a:solidFill>
                <a:srgbClr val="FF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40" dirty="0">
                  <a:latin typeface="Comic Sans MS" pitchFamily="66" charset="0"/>
                </a:rPr>
                <a:t>T</a:t>
              </a:r>
            </a:p>
          </p:txBody>
        </p:sp>
        <p:sp>
          <p:nvSpPr>
            <p:cNvPr id="72" name="Rounded Rectangle 71"/>
            <p:cNvSpPr/>
            <p:nvPr/>
          </p:nvSpPr>
          <p:spPr>
            <a:xfrm rot="10800000">
              <a:off x="3419872" y="3573015"/>
              <a:ext cx="2016224" cy="144016"/>
            </a:xfrm>
            <a:prstGeom prst="roundRect">
              <a:avLst/>
            </a:prstGeom>
            <a:solidFill>
              <a:srgbClr val="7030A0"/>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40">
                <a:latin typeface="Comic Sans MS" pitchFamily="66" charset="0"/>
              </a:endParaRPr>
            </a:p>
          </p:txBody>
        </p:sp>
      </p:grpSp>
      <p:sp>
        <p:nvSpPr>
          <p:cNvPr id="73" name="TextBox 72"/>
          <p:cNvSpPr txBox="1"/>
          <p:nvPr/>
        </p:nvSpPr>
        <p:spPr>
          <a:xfrm>
            <a:off x="2954278" y="5204230"/>
            <a:ext cx="2916324" cy="424732"/>
          </a:xfrm>
          <a:prstGeom prst="rect">
            <a:avLst/>
          </a:prstGeom>
          <a:noFill/>
        </p:spPr>
        <p:txBody>
          <a:bodyPr wrap="square" rtlCol="0">
            <a:spAutoFit/>
          </a:bodyPr>
          <a:lstStyle>
            <a:defPPr>
              <a:defRPr lang="en-US"/>
            </a:defPPr>
            <a:lvl1pPr>
              <a:defRPr sz="2400" i="1">
                <a:latin typeface="Calibri" panose="020F0502020204030204" pitchFamily="34" charset="0"/>
                <a:cs typeface="Calibri" panose="020F0502020204030204" pitchFamily="34" charset="0"/>
              </a:defRPr>
            </a:lvl1pPr>
          </a:lstStyle>
          <a:p>
            <a:r>
              <a:rPr lang="en-GB" sz="2160" dirty="0"/>
              <a:t>5. </a:t>
            </a:r>
            <a:r>
              <a:rPr lang="en-GB" sz="2160" b="1" dirty="0"/>
              <a:t>Single stranded DNA</a:t>
            </a:r>
          </a:p>
        </p:txBody>
      </p:sp>
    </p:spTree>
    <p:extLst>
      <p:ext uri="{BB962C8B-B14F-4D97-AF65-F5344CB8AC3E}">
        <p14:creationId xmlns:p14="http://schemas.microsoft.com/office/powerpoint/2010/main" val="20866328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20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7">
                                            <p:txEl>
                                              <p:pRg st="0" end="0"/>
                                            </p:txEl>
                                          </p:spTgt>
                                        </p:tgtEl>
                                        <p:attrNameLst>
                                          <p:attrName>style.visibility</p:attrName>
                                        </p:attrNameLst>
                                      </p:cBhvr>
                                      <p:to>
                                        <p:strVal val="visible"/>
                                      </p:to>
                                    </p:set>
                                    <p:animEffect transition="in" filter="fade">
                                      <p:cBhvr>
                                        <p:cTn id="12" dur="2000"/>
                                        <p:tgtEl>
                                          <p:spTgt spid="57">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57">
                                            <p:txEl>
                                              <p:pRg st="1" end="1"/>
                                            </p:txEl>
                                          </p:spTgt>
                                        </p:tgtEl>
                                        <p:attrNameLst>
                                          <p:attrName>style.visibility</p:attrName>
                                        </p:attrNameLst>
                                      </p:cBhvr>
                                      <p:to>
                                        <p:strVal val="visible"/>
                                      </p:to>
                                    </p:set>
                                    <p:animEffect transition="in" filter="fade">
                                      <p:cBhvr>
                                        <p:cTn id="17" dur="2000"/>
                                        <p:tgtEl>
                                          <p:spTgt spid="57">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49"/>
                                        </p:tgtEl>
                                        <p:attrNameLst>
                                          <p:attrName>style.visibility</p:attrName>
                                        </p:attrNameLst>
                                      </p:cBhvr>
                                      <p:to>
                                        <p:strVal val="visible"/>
                                      </p:to>
                                    </p:set>
                                    <p:animEffect transition="in" filter="fade">
                                      <p:cBhvr>
                                        <p:cTn id="22" dur="2000"/>
                                        <p:tgtEl>
                                          <p:spTgt spid="49"/>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fade">
                                      <p:cBhvr>
                                        <p:cTn id="27" dur="2000"/>
                                        <p:tgtEl>
                                          <p:spTgt spid="9"/>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58">
                                            <p:txEl>
                                              <p:pRg st="0" end="0"/>
                                            </p:txEl>
                                          </p:spTgt>
                                        </p:tgtEl>
                                        <p:attrNameLst>
                                          <p:attrName>style.visibility</p:attrName>
                                        </p:attrNameLst>
                                      </p:cBhvr>
                                      <p:to>
                                        <p:strVal val="visible"/>
                                      </p:to>
                                    </p:set>
                                    <p:animEffect transition="in" filter="fade">
                                      <p:cBhvr>
                                        <p:cTn id="32" dur="2000"/>
                                        <p:tgtEl>
                                          <p:spTgt spid="58">
                                            <p:txEl>
                                              <p:pRg st="0" end="0"/>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55"/>
                                        </p:tgtEl>
                                        <p:attrNameLst>
                                          <p:attrName>style.visibility</p:attrName>
                                        </p:attrNameLst>
                                      </p:cBhvr>
                                      <p:to>
                                        <p:strVal val="visible"/>
                                      </p:to>
                                    </p:set>
                                    <p:animEffect transition="in" filter="fade">
                                      <p:cBhvr>
                                        <p:cTn id="37" dur="2000"/>
                                        <p:tgtEl>
                                          <p:spTgt spid="55"/>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20"/>
                                        </p:tgtEl>
                                        <p:attrNameLst>
                                          <p:attrName>style.visibility</p:attrName>
                                        </p:attrNameLst>
                                      </p:cBhvr>
                                      <p:to>
                                        <p:strVal val="visible"/>
                                      </p:to>
                                    </p:set>
                                    <p:animEffect transition="in" filter="fade">
                                      <p:cBhvr>
                                        <p:cTn id="42" dur="2000"/>
                                        <p:tgtEl>
                                          <p:spTgt spid="20"/>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59">
                                            <p:txEl>
                                              <p:pRg st="0" end="0"/>
                                            </p:txEl>
                                          </p:spTgt>
                                        </p:tgtEl>
                                        <p:attrNameLst>
                                          <p:attrName>style.visibility</p:attrName>
                                        </p:attrNameLst>
                                      </p:cBhvr>
                                      <p:to>
                                        <p:strVal val="visible"/>
                                      </p:to>
                                    </p:set>
                                    <p:animEffect transition="in" filter="fade">
                                      <p:cBhvr>
                                        <p:cTn id="47" dur="2000"/>
                                        <p:tgtEl>
                                          <p:spTgt spid="59">
                                            <p:txEl>
                                              <p:pRg st="0" end="0"/>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nodeType="clickEffect">
                                  <p:stCondLst>
                                    <p:cond delay="0"/>
                                  </p:stCondLst>
                                  <p:childTnLst>
                                    <p:set>
                                      <p:cBhvr>
                                        <p:cTn id="51" dur="1" fill="hold">
                                          <p:stCondLst>
                                            <p:cond delay="0"/>
                                          </p:stCondLst>
                                        </p:cTn>
                                        <p:tgtEl>
                                          <p:spTgt spid="56"/>
                                        </p:tgtEl>
                                        <p:attrNameLst>
                                          <p:attrName>style.visibility</p:attrName>
                                        </p:attrNameLst>
                                      </p:cBhvr>
                                      <p:to>
                                        <p:strVal val="visible"/>
                                      </p:to>
                                    </p:set>
                                    <p:animEffect transition="in" filter="fade">
                                      <p:cBhvr>
                                        <p:cTn id="52" dur="2000"/>
                                        <p:tgtEl>
                                          <p:spTgt spid="56"/>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nodeType="clickEffect">
                                  <p:stCondLst>
                                    <p:cond delay="0"/>
                                  </p:stCondLst>
                                  <p:childTnLst>
                                    <p:set>
                                      <p:cBhvr>
                                        <p:cTn id="56" dur="1" fill="hold">
                                          <p:stCondLst>
                                            <p:cond delay="0"/>
                                          </p:stCondLst>
                                        </p:cTn>
                                        <p:tgtEl>
                                          <p:spTgt spid="21"/>
                                        </p:tgtEl>
                                        <p:attrNameLst>
                                          <p:attrName>style.visibility</p:attrName>
                                        </p:attrNameLst>
                                      </p:cBhvr>
                                      <p:to>
                                        <p:strVal val="visible"/>
                                      </p:to>
                                    </p:set>
                                    <p:animEffect transition="in" filter="fade">
                                      <p:cBhvr>
                                        <p:cTn id="57" dur="2000"/>
                                        <p:tgtEl>
                                          <p:spTgt spid="21"/>
                                        </p:tgtEl>
                                      </p:cBhvr>
                                    </p:animEffect>
                                  </p:childTnLst>
                                </p:cTn>
                              </p:par>
                            </p:childTnLst>
                          </p:cTn>
                        </p:par>
                      </p:childTnLst>
                    </p:cTn>
                  </p:par>
                  <p:par>
                    <p:cTn id="58" fill="hold">
                      <p:stCondLst>
                        <p:cond delay="indefinite"/>
                      </p:stCondLst>
                      <p:childTnLst>
                        <p:par>
                          <p:cTn id="59" fill="hold">
                            <p:stCondLst>
                              <p:cond delay="0"/>
                            </p:stCondLst>
                            <p:childTnLst>
                              <p:par>
                                <p:cTn id="60" presetID="3" presetClass="entr" presetSubtype="10" fill="hold" nodeType="clickEffect">
                                  <p:stCondLst>
                                    <p:cond delay="0"/>
                                  </p:stCondLst>
                                  <p:childTnLst>
                                    <p:set>
                                      <p:cBhvr>
                                        <p:cTn id="61" dur="1" fill="hold">
                                          <p:stCondLst>
                                            <p:cond delay="0"/>
                                          </p:stCondLst>
                                        </p:cTn>
                                        <p:tgtEl>
                                          <p:spTgt spid="47"/>
                                        </p:tgtEl>
                                        <p:attrNameLst>
                                          <p:attrName>style.visibility</p:attrName>
                                        </p:attrNameLst>
                                      </p:cBhvr>
                                      <p:to>
                                        <p:strVal val="visible"/>
                                      </p:to>
                                    </p:set>
                                    <p:animEffect transition="in" filter="blinds(horizontal)">
                                      <p:cBhvr>
                                        <p:cTn id="62" dur="500"/>
                                        <p:tgtEl>
                                          <p:spTgt spid="47"/>
                                        </p:tgtEl>
                                      </p:cBhvr>
                                    </p:animEffect>
                                  </p:childTnLst>
                                </p:cTn>
                              </p:par>
                            </p:childTnLst>
                          </p:cTn>
                        </p:par>
                      </p:childTnLst>
                    </p:cTn>
                  </p:par>
                  <p:par>
                    <p:cTn id="63" fill="hold">
                      <p:stCondLst>
                        <p:cond delay="indefinite"/>
                      </p:stCondLst>
                      <p:childTnLst>
                        <p:par>
                          <p:cTn id="64" fill="hold">
                            <p:stCondLst>
                              <p:cond delay="0"/>
                            </p:stCondLst>
                            <p:childTnLst>
                              <p:par>
                                <p:cTn id="65" presetID="10" presetClass="entr" presetSubtype="0" fill="hold" grpId="0" nodeType="clickEffect">
                                  <p:stCondLst>
                                    <p:cond delay="0"/>
                                  </p:stCondLst>
                                  <p:childTnLst>
                                    <p:set>
                                      <p:cBhvr>
                                        <p:cTn id="66" dur="1" fill="hold">
                                          <p:stCondLst>
                                            <p:cond delay="0"/>
                                          </p:stCondLst>
                                        </p:cTn>
                                        <p:tgtEl>
                                          <p:spTgt spid="60">
                                            <p:txEl>
                                              <p:pRg st="0" end="0"/>
                                            </p:txEl>
                                          </p:spTgt>
                                        </p:tgtEl>
                                        <p:attrNameLst>
                                          <p:attrName>style.visibility</p:attrName>
                                        </p:attrNameLst>
                                      </p:cBhvr>
                                      <p:to>
                                        <p:strVal val="visible"/>
                                      </p:to>
                                    </p:set>
                                    <p:animEffect transition="in" filter="fade">
                                      <p:cBhvr>
                                        <p:cTn id="67" dur="2000"/>
                                        <p:tgtEl>
                                          <p:spTgt spid="60">
                                            <p:txEl>
                                              <p:pRg st="0" end="0"/>
                                            </p:txEl>
                                          </p:spTgt>
                                        </p:tgtEl>
                                      </p:cBhvr>
                                    </p:animEffect>
                                  </p:childTnLst>
                                </p:cTn>
                              </p:par>
                            </p:childTnLst>
                          </p:cTn>
                        </p:par>
                      </p:childTnLst>
                    </p:cTn>
                  </p:par>
                  <p:par>
                    <p:cTn id="68" fill="hold">
                      <p:stCondLst>
                        <p:cond delay="indefinite"/>
                      </p:stCondLst>
                      <p:childTnLst>
                        <p:par>
                          <p:cTn id="69" fill="hold">
                            <p:stCondLst>
                              <p:cond delay="0"/>
                            </p:stCondLst>
                            <p:childTnLst>
                              <p:par>
                                <p:cTn id="70" presetID="10" presetClass="entr" presetSubtype="0" fill="hold" nodeType="clickEffect">
                                  <p:stCondLst>
                                    <p:cond delay="0"/>
                                  </p:stCondLst>
                                  <p:childTnLst>
                                    <p:set>
                                      <p:cBhvr>
                                        <p:cTn id="71" dur="1" fill="hold">
                                          <p:stCondLst>
                                            <p:cond delay="0"/>
                                          </p:stCondLst>
                                        </p:cTn>
                                        <p:tgtEl>
                                          <p:spTgt spid="61"/>
                                        </p:tgtEl>
                                        <p:attrNameLst>
                                          <p:attrName>style.visibility</p:attrName>
                                        </p:attrNameLst>
                                      </p:cBhvr>
                                      <p:to>
                                        <p:strVal val="visible"/>
                                      </p:to>
                                    </p:set>
                                    <p:animEffect transition="in" filter="fade">
                                      <p:cBhvr>
                                        <p:cTn id="72" dur="2000"/>
                                        <p:tgtEl>
                                          <p:spTgt spid="61"/>
                                        </p:tgtEl>
                                      </p:cBhvr>
                                    </p:animEffect>
                                  </p:childTnLst>
                                </p:cTn>
                              </p:par>
                            </p:childTnLst>
                          </p:cTn>
                        </p:par>
                      </p:childTnLst>
                    </p:cTn>
                  </p:par>
                  <p:par>
                    <p:cTn id="73" fill="hold">
                      <p:stCondLst>
                        <p:cond delay="indefinite"/>
                      </p:stCondLst>
                      <p:childTnLst>
                        <p:par>
                          <p:cTn id="74" fill="hold">
                            <p:stCondLst>
                              <p:cond delay="0"/>
                            </p:stCondLst>
                            <p:childTnLst>
                              <p:par>
                                <p:cTn id="75" presetID="10" presetClass="entr" presetSubtype="0" fill="hold" nodeType="clickEffect">
                                  <p:stCondLst>
                                    <p:cond delay="0"/>
                                  </p:stCondLst>
                                  <p:childTnLst>
                                    <p:set>
                                      <p:cBhvr>
                                        <p:cTn id="76" dur="1" fill="hold">
                                          <p:stCondLst>
                                            <p:cond delay="0"/>
                                          </p:stCondLst>
                                        </p:cTn>
                                        <p:tgtEl>
                                          <p:spTgt spid="62"/>
                                        </p:tgtEl>
                                        <p:attrNameLst>
                                          <p:attrName>style.visibility</p:attrName>
                                        </p:attrNameLst>
                                      </p:cBhvr>
                                      <p:to>
                                        <p:strVal val="visible"/>
                                      </p:to>
                                    </p:set>
                                    <p:animEffect transition="in" filter="fade">
                                      <p:cBhvr>
                                        <p:cTn id="77" dur="2000"/>
                                        <p:tgtEl>
                                          <p:spTgt spid="62"/>
                                        </p:tgtEl>
                                      </p:cBhvr>
                                    </p:animEffect>
                                  </p:childTnLst>
                                </p:cTn>
                              </p:par>
                            </p:childTnLst>
                          </p:cTn>
                        </p:par>
                      </p:childTnLst>
                    </p:cTn>
                  </p:par>
                  <p:par>
                    <p:cTn id="78" fill="hold">
                      <p:stCondLst>
                        <p:cond delay="indefinite"/>
                      </p:stCondLst>
                      <p:childTnLst>
                        <p:par>
                          <p:cTn id="79" fill="hold">
                            <p:stCondLst>
                              <p:cond delay="0"/>
                            </p:stCondLst>
                            <p:childTnLst>
                              <p:par>
                                <p:cTn id="80" presetID="10" presetClass="entr" presetSubtype="0" fill="hold" grpId="0" nodeType="clickEffect">
                                  <p:stCondLst>
                                    <p:cond delay="0"/>
                                  </p:stCondLst>
                                  <p:childTnLst>
                                    <p:set>
                                      <p:cBhvr>
                                        <p:cTn id="81" dur="1" fill="hold">
                                          <p:stCondLst>
                                            <p:cond delay="0"/>
                                          </p:stCondLst>
                                        </p:cTn>
                                        <p:tgtEl>
                                          <p:spTgt spid="73">
                                            <p:txEl>
                                              <p:pRg st="0" end="0"/>
                                            </p:txEl>
                                          </p:spTgt>
                                        </p:tgtEl>
                                        <p:attrNameLst>
                                          <p:attrName>style.visibility</p:attrName>
                                        </p:attrNameLst>
                                      </p:cBhvr>
                                      <p:to>
                                        <p:strVal val="visible"/>
                                      </p:to>
                                    </p:set>
                                    <p:animEffect transition="in" filter="fade">
                                      <p:cBhvr>
                                        <p:cTn id="82" dur="2000"/>
                                        <p:tgtEl>
                                          <p:spTgt spid="7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9" grpId="0" animBg="1"/>
      <p:bldP spid="57" grpId="0" build="allAtOnce"/>
      <p:bldP spid="58" grpId="0" build="allAtOnce"/>
      <p:bldP spid="59" grpId="0" build="allAtOnce"/>
      <p:bldP spid="60" grpId="0" build="allAtOnce"/>
      <p:bldP spid="73" grpId="0" build="allAtOnce"/>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1" name="Straight Arrow Connector 60"/>
          <p:cNvCxnSpPr/>
          <p:nvPr/>
        </p:nvCxnSpPr>
        <p:spPr>
          <a:xfrm>
            <a:off x="1655676" y="1808820"/>
            <a:ext cx="0" cy="270030"/>
          </a:xfrm>
          <a:prstGeom prst="straightConnector1">
            <a:avLst/>
          </a:prstGeom>
          <a:ln w="57150">
            <a:solidFill>
              <a:srgbClr val="00B050"/>
            </a:solidFill>
            <a:tailEnd type="arrow"/>
          </a:ln>
        </p:spPr>
        <p:style>
          <a:lnRef idx="1">
            <a:schemeClr val="accent1"/>
          </a:lnRef>
          <a:fillRef idx="0">
            <a:schemeClr val="accent1"/>
          </a:fillRef>
          <a:effectRef idx="0">
            <a:schemeClr val="accent1"/>
          </a:effectRef>
          <a:fontRef idx="minor">
            <a:schemeClr val="tx1"/>
          </a:fontRef>
        </p:style>
      </p:cxnSp>
      <p:grpSp>
        <p:nvGrpSpPr>
          <p:cNvPr id="20" name="Group 61"/>
          <p:cNvGrpSpPr/>
          <p:nvPr/>
        </p:nvGrpSpPr>
        <p:grpSpPr>
          <a:xfrm>
            <a:off x="748376" y="1322768"/>
            <a:ext cx="1814602" cy="324035"/>
            <a:chOff x="3419872" y="3284984"/>
            <a:chExt cx="2016224" cy="432047"/>
          </a:xfrm>
        </p:grpSpPr>
        <p:sp>
          <p:nvSpPr>
            <p:cNvPr id="63" name="Rectangle 62"/>
            <p:cNvSpPr/>
            <p:nvPr/>
          </p:nvSpPr>
          <p:spPr>
            <a:xfrm rot="10800000">
              <a:off x="4788024" y="3284984"/>
              <a:ext cx="144016" cy="288032"/>
            </a:xfrm>
            <a:prstGeom prst="rect">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40" dirty="0">
                  <a:latin typeface="Comic Sans MS" pitchFamily="66" charset="0"/>
                </a:rPr>
                <a:t>C</a:t>
              </a:r>
            </a:p>
          </p:txBody>
        </p:sp>
        <p:sp>
          <p:nvSpPr>
            <p:cNvPr id="64" name="Rectangle 63"/>
            <p:cNvSpPr/>
            <p:nvPr/>
          </p:nvSpPr>
          <p:spPr>
            <a:xfrm rot="10800000">
              <a:off x="3707904" y="3284984"/>
              <a:ext cx="144016" cy="288032"/>
            </a:xfrm>
            <a:prstGeom prst="rect">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40" dirty="0">
                  <a:latin typeface="Comic Sans MS" pitchFamily="66" charset="0"/>
                </a:rPr>
                <a:t>G</a:t>
              </a:r>
            </a:p>
          </p:txBody>
        </p:sp>
        <p:sp>
          <p:nvSpPr>
            <p:cNvPr id="65" name="Rectangle 64"/>
            <p:cNvSpPr/>
            <p:nvPr/>
          </p:nvSpPr>
          <p:spPr>
            <a:xfrm rot="10800000">
              <a:off x="3491880" y="3284984"/>
              <a:ext cx="144016" cy="288032"/>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40" dirty="0">
                  <a:latin typeface="Comic Sans MS" pitchFamily="66" charset="0"/>
                </a:rPr>
                <a:t>A</a:t>
              </a:r>
            </a:p>
          </p:txBody>
        </p:sp>
        <p:sp>
          <p:nvSpPr>
            <p:cNvPr id="66" name="Rectangle 65"/>
            <p:cNvSpPr/>
            <p:nvPr/>
          </p:nvSpPr>
          <p:spPr>
            <a:xfrm rot="10800000">
              <a:off x="5004048" y="3284984"/>
              <a:ext cx="144016" cy="288032"/>
            </a:xfrm>
            <a:prstGeom prst="rect">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40" dirty="0">
                  <a:latin typeface="Comic Sans MS" pitchFamily="66" charset="0"/>
                </a:rPr>
                <a:t>G</a:t>
              </a:r>
            </a:p>
          </p:txBody>
        </p:sp>
        <p:sp>
          <p:nvSpPr>
            <p:cNvPr id="67" name="Rectangle 66"/>
            <p:cNvSpPr/>
            <p:nvPr/>
          </p:nvSpPr>
          <p:spPr>
            <a:xfrm rot="10800000">
              <a:off x="3923928" y="3284984"/>
              <a:ext cx="144016" cy="288032"/>
            </a:xfrm>
            <a:prstGeom prst="rect">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40" dirty="0">
                  <a:latin typeface="Comic Sans MS" pitchFamily="66" charset="0"/>
                </a:rPr>
                <a:t>C</a:t>
              </a:r>
            </a:p>
          </p:txBody>
        </p:sp>
        <p:sp>
          <p:nvSpPr>
            <p:cNvPr id="68" name="Rectangle 67"/>
            <p:cNvSpPr/>
            <p:nvPr/>
          </p:nvSpPr>
          <p:spPr>
            <a:xfrm rot="10800000">
              <a:off x="4139952" y="3284984"/>
              <a:ext cx="144016" cy="288032"/>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40" dirty="0">
                  <a:latin typeface="Comic Sans MS" pitchFamily="66" charset="0"/>
                </a:rPr>
                <a:t>A</a:t>
              </a:r>
            </a:p>
          </p:txBody>
        </p:sp>
        <p:sp>
          <p:nvSpPr>
            <p:cNvPr id="69" name="Rectangle 68"/>
            <p:cNvSpPr/>
            <p:nvPr/>
          </p:nvSpPr>
          <p:spPr>
            <a:xfrm rot="10800000">
              <a:off x="4355976" y="3284984"/>
              <a:ext cx="144016" cy="288032"/>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40" dirty="0">
                  <a:latin typeface="Comic Sans MS" pitchFamily="66" charset="0"/>
                </a:rPr>
                <a:t>A</a:t>
              </a:r>
            </a:p>
          </p:txBody>
        </p:sp>
        <p:sp>
          <p:nvSpPr>
            <p:cNvPr id="70" name="Rectangle 69"/>
            <p:cNvSpPr/>
            <p:nvPr/>
          </p:nvSpPr>
          <p:spPr>
            <a:xfrm rot="10800000">
              <a:off x="5220072" y="3284984"/>
              <a:ext cx="144016" cy="288032"/>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40" dirty="0">
                  <a:latin typeface="Comic Sans MS" pitchFamily="66" charset="0"/>
                </a:rPr>
                <a:t>A</a:t>
              </a:r>
            </a:p>
          </p:txBody>
        </p:sp>
        <p:sp>
          <p:nvSpPr>
            <p:cNvPr id="71" name="Rectangle 70"/>
            <p:cNvSpPr/>
            <p:nvPr/>
          </p:nvSpPr>
          <p:spPr>
            <a:xfrm rot="10800000">
              <a:off x="4572001" y="3284984"/>
              <a:ext cx="144016" cy="288032"/>
            </a:xfrm>
            <a:prstGeom prst="rect">
              <a:avLst/>
            </a:prstGeom>
            <a:solidFill>
              <a:srgbClr val="FF00FF"/>
            </a:solidFill>
            <a:ln>
              <a:solidFill>
                <a:srgbClr val="FF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40" dirty="0">
                  <a:latin typeface="Comic Sans MS" pitchFamily="66" charset="0"/>
                </a:rPr>
                <a:t>T</a:t>
              </a:r>
            </a:p>
          </p:txBody>
        </p:sp>
        <p:sp>
          <p:nvSpPr>
            <p:cNvPr id="72" name="Rounded Rectangle 71"/>
            <p:cNvSpPr/>
            <p:nvPr/>
          </p:nvSpPr>
          <p:spPr>
            <a:xfrm rot="10800000">
              <a:off x="3419872" y="3573015"/>
              <a:ext cx="2016224" cy="144016"/>
            </a:xfrm>
            <a:prstGeom prst="roundRect">
              <a:avLst/>
            </a:prstGeom>
            <a:solidFill>
              <a:srgbClr val="7030A0"/>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40">
                <a:latin typeface="Comic Sans MS" pitchFamily="66" charset="0"/>
              </a:endParaRPr>
            </a:p>
          </p:txBody>
        </p:sp>
      </p:grpSp>
      <p:sp>
        <p:nvSpPr>
          <p:cNvPr id="73" name="TextBox 72"/>
          <p:cNvSpPr txBox="1"/>
          <p:nvPr/>
        </p:nvSpPr>
        <p:spPr>
          <a:xfrm>
            <a:off x="2887013" y="1268762"/>
            <a:ext cx="2916324" cy="424732"/>
          </a:xfrm>
          <a:prstGeom prst="rect">
            <a:avLst/>
          </a:prstGeom>
          <a:noFill/>
        </p:spPr>
        <p:txBody>
          <a:bodyPr wrap="square" rtlCol="0">
            <a:spAutoFit/>
          </a:bodyPr>
          <a:lstStyle>
            <a:defPPr>
              <a:defRPr lang="en-US"/>
            </a:defPPr>
            <a:lvl1pPr>
              <a:defRPr sz="2400" i="1">
                <a:latin typeface="Calibri" panose="020F0502020204030204" pitchFamily="34" charset="0"/>
                <a:cs typeface="Calibri" panose="020F0502020204030204" pitchFamily="34" charset="0"/>
              </a:defRPr>
            </a:lvl1pPr>
          </a:lstStyle>
          <a:p>
            <a:r>
              <a:rPr lang="en-GB" sz="2160" dirty="0"/>
              <a:t>5. Single stranded DNA</a:t>
            </a:r>
          </a:p>
        </p:txBody>
      </p:sp>
      <p:grpSp>
        <p:nvGrpSpPr>
          <p:cNvPr id="62" name="Group 61"/>
          <p:cNvGrpSpPr/>
          <p:nvPr/>
        </p:nvGrpSpPr>
        <p:grpSpPr>
          <a:xfrm>
            <a:off x="748375" y="2820316"/>
            <a:ext cx="1814602" cy="324035"/>
            <a:chOff x="3419872" y="3284984"/>
            <a:chExt cx="2016224" cy="432047"/>
          </a:xfrm>
        </p:grpSpPr>
        <p:sp>
          <p:nvSpPr>
            <p:cNvPr id="74" name="Rectangle 73"/>
            <p:cNvSpPr/>
            <p:nvPr/>
          </p:nvSpPr>
          <p:spPr>
            <a:xfrm rot="10800000">
              <a:off x="4788024" y="3284984"/>
              <a:ext cx="144016" cy="288032"/>
            </a:xfrm>
            <a:prstGeom prst="rect">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40" dirty="0">
                  <a:latin typeface="Comic Sans MS" pitchFamily="66" charset="0"/>
                </a:rPr>
                <a:t>C</a:t>
              </a:r>
            </a:p>
          </p:txBody>
        </p:sp>
        <p:sp>
          <p:nvSpPr>
            <p:cNvPr id="75" name="Rectangle 74"/>
            <p:cNvSpPr/>
            <p:nvPr/>
          </p:nvSpPr>
          <p:spPr>
            <a:xfrm rot="10800000">
              <a:off x="3707904" y="3284984"/>
              <a:ext cx="144016" cy="288032"/>
            </a:xfrm>
            <a:prstGeom prst="rect">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40" dirty="0">
                  <a:latin typeface="Comic Sans MS" pitchFamily="66" charset="0"/>
                </a:rPr>
                <a:t>G</a:t>
              </a:r>
            </a:p>
          </p:txBody>
        </p:sp>
        <p:sp>
          <p:nvSpPr>
            <p:cNvPr id="76" name="Rectangle 75"/>
            <p:cNvSpPr/>
            <p:nvPr/>
          </p:nvSpPr>
          <p:spPr>
            <a:xfrm rot="10800000">
              <a:off x="3491880" y="3284984"/>
              <a:ext cx="144016" cy="288032"/>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40" dirty="0">
                  <a:latin typeface="Comic Sans MS" pitchFamily="66" charset="0"/>
                </a:rPr>
                <a:t>A</a:t>
              </a:r>
            </a:p>
          </p:txBody>
        </p:sp>
        <p:sp>
          <p:nvSpPr>
            <p:cNvPr id="77" name="Rectangle 76"/>
            <p:cNvSpPr/>
            <p:nvPr/>
          </p:nvSpPr>
          <p:spPr>
            <a:xfrm rot="10800000">
              <a:off x="5004048" y="3284984"/>
              <a:ext cx="144016" cy="288032"/>
            </a:xfrm>
            <a:prstGeom prst="rect">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40" dirty="0">
                  <a:latin typeface="Comic Sans MS" pitchFamily="66" charset="0"/>
                </a:rPr>
                <a:t>G</a:t>
              </a:r>
            </a:p>
          </p:txBody>
        </p:sp>
        <p:sp>
          <p:nvSpPr>
            <p:cNvPr id="78" name="Rectangle 77"/>
            <p:cNvSpPr/>
            <p:nvPr/>
          </p:nvSpPr>
          <p:spPr>
            <a:xfrm rot="10800000">
              <a:off x="3923928" y="3284984"/>
              <a:ext cx="144016" cy="288032"/>
            </a:xfrm>
            <a:prstGeom prst="rect">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40" dirty="0">
                  <a:latin typeface="Comic Sans MS" pitchFamily="66" charset="0"/>
                </a:rPr>
                <a:t>C</a:t>
              </a:r>
            </a:p>
          </p:txBody>
        </p:sp>
        <p:sp>
          <p:nvSpPr>
            <p:cNvPr id="79" name="Rectangle 78"/>
            <p:cNvSpPr/>
            <p:nvPr/>
          </p:nvSpPr>
          <p:spPr>
            <a:xfrm rot="10800000">
              <a:off x="4139952" y="3284984"/>
              <a:ext cx="144016" cy="288032"/>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40" dirty="0">
                  <a:latin typeface="Comic Sans MS" pitchFamily="66" charset="0"/>
                </a:rPr>
                <a:t>A</a:t>
              </a:r>
            </a:p>
          </p:txBody>
        </p:sp>
        <p:sp>
          <p:nvSpPr>
            <p:cNvPr id="80" name="Rectangle 79"/>
            <p:cNvSpPr/>
            <p:nvPr/>
          </p:nvSpPr>
          <p:spPr>
            <a:xfrm rot="10800000">
              <a:off x="4355976" y="3284984"/>
              <a:ext cx="144016" cy="288032"/>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40" dirty="0">
                  <a:latin typeface="Comic Sans MS" pitchFamily="66" charset="0"/>
                </a:rPr>
                <a:t>A</a:t>
              </a:r>
            </a:p>
          </p:txBody>
        </p:sp>
        <p:sp>
          <p:nvSpPr>
            <p:cNvPr id="81" name="Rectangle 80"/>
            <p:cNvSpPr/>
            <p:nvPr/>
          </p:nvSpPr>
          <p:spPr>
            <a:xfrm rot="10800000">
              <a:off x="5220072" y="3284984"/>
              <a:ext cx="144016" cy="288032"/>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40" dirty="0">
                  <a:latin typeface="Comic Sans MS" pitchFamily="66" charset="0"/>
                </a:rPr>
                <a:t>A</a:t>
              </a:r>
            </a:p>
          </p:txBody>
        </p:sp>
        <p:sp>
          <p:nvSpPr>
            <p:cNvPr id="82" name="Rectangle 81"/>
            <p:cNvSpPr/>
            <p:nvPr/>
          </p:nvSpPr>
          <p:spPr>
            <a:xfrm rot="10800000">
              <a:off x="4572001" y="3284984"/>
              <a:ext cx="144016" cy="288032"/>
            </a:xfrm>
            <a:prstGeom prst="rect">
              <a:avLst/>
            </a:prstGeom>
            <a:solidFill>
              <a:srgbClr val="FF00FF"/>
            </a:solidFill>
            <a:ln>
              <a:solidFill>
                <a:srgbClr val="FF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40" dirty="0">
                  <a:latin typeface="Comic Sans MS" pitchFamily="66" charset="0"/>
                </a:rPr>
                <a:t>T</a:t>
              </a:r>
            </a:p>
          </p:txBody>
        </p:sp>
        <p:sp>
          <p:nvSpPr>
            <p:cNvPr id="83" name="Rounded Rectangle 82"/>
            <p:cNvSpPr/>
            <p:nvPr/>
          </p:nvSpPr>
          <p:spPr>
            <a:xfrm rot="10800000">
              <a:off x="3419872" y="3573015"/>
              <a:ext cx="2016224" cy="144016"/>
            </a:xfrm>
            <a:prstGeom prst="roundRect">
              <a:avLst/>
            </a:prstGeom>
            <a:solidFill>
              <a:srgbClr val="7030A0"/>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40">
                <a:latin typeface="Comic Sans MS" pitchFamily="66" charset="0"/>
              </a:endParaRPr>
            </a:p>
          </p:txBody>
        </p:sp>
      </p:grpSp>
      <p:grpSp>
        <p:nvGrpSpPr>
          <p:cNvPr id="98" name="Group 97"/>
          <p:cNvGrpSpPr/>
          <p:nvPr/>
        </p:nvGrpSpPr>
        <p:grpSpPr>
          <a:xfrm>
            <a:off x="748375" y="2442272"/>
            <a:ext cx="1814602" cy="324036"/>
            <a:chOff x="323528" y="1844824"/>
            <a:chExt cx="2016224" cy="432048"/>
          </a:xfrm>
        </p:grpSpPr>
        <p:sp>
          <p:nvSpPr>
            <p:cNvPr id="85" name="Rectangle 84"/>
            <p:cNvSpPr/>
            <p:nvPr/>
          </p:nvSpPr>
          <p:spPr>
            <a:xfrm>
              <a:off x="611560" y="1988840"/>
              <a:ext cx="144016" cy="288032"/>
            </a:xfrm>
            <a:prstGeom prst="rect">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40" dirty="0">
                  <a:latin typeface="Comic Sans MS" pitchFamily="66" charset="0"/>
                </a:rPr>
                <a:t>C</a:t>
              </a:r>
            </a:p>
          </p:txBody>
        </p:sp>
        <p:sp>
          <p:nvSpPr>
            <p:cNvPr id="86" name="Rectangle 85"/>
            <p:cNvSpPr/>
            <p:nvPr/>
          </p:nvSpPr>
          <p:spPr>
            <a:xfrm>
              <a:off x="1691680" y="1988840"/>
              <a:ext cx="144016" cy="288032"/>
            </a:xfrm>
            <a:prstGeom prst="rect">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40" dirty="0">
                  <a:latin typeface="Comic Sans MS" pitchFamily="66" charset="0"/>
                </a:rPr>
                <a:t>G</a:t>
              </a:r>
            </a:p>
          </p:txBody>
        </p:sp>
        <p:sp>
          <p:nvSpPr>
            <p:cNvPr id="88" name="Rectangle 87"/>
            <p:cNvSpPr/>
            <p:nvPr/>
          </p:nvSpPr>
          <p:spPr>
            <a:xfrm>
              <a:off x="827584" y="1988840"/>
              <a:ext cx="144016" cy="288032"/>
            </a:xfrm>
            <a:prstGeom prst="rect">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40" dirty="0">
                  <a:latin typeface="Comic Sans MS" pitchFamily="66" charset="0"/>
                </a:rPr>
                <a:t>G</a:t>
              </a:r>
            </a:p>
          </p:txBody>
        </p:sp>
        <p:sp>
          <p:nvSpPr>
            <p:cNvPr id="89" name="Rectangle 88"/>
            <p:cNvSpPr/>
            <p:nvPr/>
          </p:nvSpPr>
          <p:spPr>
            <a:xfrm>
              <a:off x="1907704" y="1988840"/>
              <a:ext cx="144016" cy="288032"/>
            </a:xfrm>
            <a:prstGeom prst="rect">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40" dirty="0">
                  <a:latin typeface="Comic Sans MS" pitchFamily="66" charset="0"/>
                </a:rPr>
                <a:t>C</a:t>
              </a:r>
            </a:p>
          </p:txBody>
        </p:sp>
        <p:sp>
          <p:nvSpPr>
            <p:cNvPr id="92" name="Rectangle 91"/>
            <p:cNvSpPr/>
            <p:nvPr/>
          </p:nvSpPr>
          <p:spPr>
            <a:xfrm>
              <a:off x="1475656" y="1988840"/>
              <a:ext cx="144016" cy="288032"/>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40" dirty="0">
                  <a:latin typeface="Comic Sans MS" pitchFamily="66" charset="0"/>
                </a:rPr>
                <a:t>A</a:t>
              </a:r>
            </a:p>
          </p:txBody>
        </p:sp>
        <p:sp>
          <p:nvSpPr>
            <p:cNvPr id="93" name="Rectangle 92"/>
            <p:cNvSpPr/>
            <p:nvPr/>
          </p:nvSpPr>
          <p:spPr>
            <a:xfrm>
              <a:off x="395536" y="1988840"/>
              <a:ext cx="144016" cy="288032"/>
            </a:xfrm>
            <a:prstGeom prst="rect">
              <a:avLst/>
            </a:prstGeom>
            <a:solidFill>
              <a:srgbClr val="FF00FF"/>
            </a:solidFill>
            <a:ln>
              <a:solidFill>
                <a:srgbClr val="FF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40" dirty="0">
                  <a:latin typeface="Comic Sans MS" pitchFamily="66" charset="0"/>
                </a:rPr>
                <a:t>T</a:t>
              </a:r>
            </a:p>
          </p:txBody>
        </p:sp>
        <p:sp>
          <p:nvSpPr>
            <p:cNvPr id="95" name="Rectangle 94"/>
            <p:cNvSpPr/>
            <p:nvPr/>
          </p:nvSpPr>
          <p:spPr>
            <a:xfrm>
              <a:off x="1043608" y="1988840"/>
              <a:ext cx="144016" cy="288032"/>
            </a:xfrm>
            <a:prstGeom prst="rect">
              <a:avLst/>
            </a:prstGeom>
            <a:solidFill>
              <a:srgbClr val="FF00FF"/>
            </a:solidFill>
            <a:ln>
              <a:solidFill>
                <a:srgbClr val="FF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40" dirty="0">
                  <a:latin typeface="Comic Sans MS" pitchFamily="66" charset="0"/>
                </a:rPr>
                <a:t>T</a:t>
              </a:r>
            </a:p>
          </p:txBody>
        </p:sp>
        <p:sp>
          <p:nvSpPr>
            <p:cNvPr id="96" name="Rectangle 95"/>
            <p:cNvSpPr/>
            <p:nvPr/>
          </p:nvSpPr>
          <p:spPr>
            <a:xfrm>
              <a:off x="1259632" y="1988840"/>
              <a:ext cx="144016" cy="288032"/>
            </a:xfrm>
            <a:prstGeom prst="rect">
              <a:avLst/>
            </a:prstGeom>
            <a:solidFill>
              <a:srgbClr val="FF00FF"/>
            </a:solidFill>
            <a:ln>
              <a:solidFill>
                <a:srgbClr val="FF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40" dirty="0">
                  <a:latin typeface="Comic Sans MS" pitchFamily="66" charset="0"/>
                </a:rPr>
                <a:t>T</a:t>
              </a:r>
            </a:p>
          </p:txBody>
        </p:sp>
        <p:sp>
          <p:nvSpPr>
            <p:cNvPr id="97" name="Rectangle 96"/>
            <p:cNvSpPr/>
            <p:nvPr/>
          </p:nvSpPr>
          <p:spPr>
            <a:xfrm>
              <a:off x="2123728" y="1988840"/>
              <a:ext cx="144016" cy="288032"/>
            </a:xfrm>
            <a:prstGeom prst="rect">
              <a:avLst/>
            </a:prstGeom>
            <a:solidFill>
              <a:srgbClr val="FF00FF"/>
            </a:solidFill>
            <a:ln>
              <a:solidFill>
                <a:srgbClr val="FF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40" dirty="0">
                  <a:latin typeface="Comic Sans MS" pitchFamily="66" charset="0"/>
                </a:rPr>
                <a:t>T</a:t>
              </a:r>
            </a:p>
          </p:txBody>
        </p:sp>
        <p:sp>
          <p:nvSpPr>
            <p:cNvPr id="94" name="Rounded Rectangle 93"/>
            <p:cNvSpPr/>
            <p:nvPr/>
          </p:nvSpPr>
          <p:spPr>
            <a:xfrm>
              <a:off x="323528" y="1844824"/>
              <a:ext cx="2016224" cy="144016"/>
            </a:xfrm>
            <a:prstGeom prst="roundRect">
              <a:avLst/>
            </a:prstGeom>
            <a:solidFill>
              <a:srgbClr val="7030A0"/>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40">
                <a:latin typeface="Comic Sans MS" pitchFamily="66" charset="0"/>
              </a:endParaRPr>
            </a:p>
          </p:txBody>
        </p:sp>
      </p:grpSp>
      <p:sp>
        <p:nvSpPr>
          <p:cNvPr id="99" name="TextBox 98"/>
          <p:cNvSpPr txBox="1"/>
          <p:nvPr/>
        </p:nvSpPr>
        <p:spPr>
          <a:xfrm>
            <a:off x="2887012" y="2273797"/>
            <a:ext cx="5314190" cy="2409890"/>
          </a:xfrm>
          <a:prstGeom prst="rect">
            <a:avLst/>
          </a:prstGeom>
          <a:noFill/>
        </p:spPr>
        <p:txBody>
          <a:bodyPr wrap="square" rtlCol="0">
            <a:spAutoFit/>
          </a:bodyPr>
          <a:lstStyle>
            <a:defPPr>
              <a:defRPr lang="en-US"/>
            </a:defPPr>
            <a:lvl1pPr>
              <a:defRPr sz="2400" i="1">
                <a:latin typeface="Calibri" panose="020F0502020204030204" pitchFamily="34" charset="0"/>
                <a:cs typeface="Calibri" panose="020F0502020204030204" pitchFamily="34" charset="0"/>
              </a:defRPr>
            </a:lvl1pPr>
          </a:lstStyle>
          <a:p>
            <a:r>
              <a:rPr lang="en-GB" sz="2160" dirty="0"/>
              <a:t>6. New </a:t>
            </a:r>
            <a:r>
              <a:rPr lang="en-GB" sz="2160" b="1" dirty="0"/>
              <a:t>nucleotides</a:t>
            </a:r>
            <a:r>
              <a:rPr lang="en-GB" sz="2160" dirty="0"/>
              <a:t> form hydrogen bonds with </a:t>
            </a:r>
            <a:r>
              <a:rPr lang="en-GB" sz="2160" b="1" dirty="0"/>
              <a:t>complementary base pairs</a:t>
            </a:r>
            <a:r>
              <a:rPr lang="en-GB" sz="2160" dirty="0"/>
              <a:t>.</a:t>
            </a:r>
          </a:p>
          <a:p>
            <a:r>
              <a:rPr lang="en-GB" sz="2160" b="1" dirty="0"/>
              <a:t>Adenine- Thymine, Cytosine- Guanine</a:t>
            </a:r>
            <a:r>
              <a:rPr lang="en-GB" sz="2160" dirty="0"/>
              <a:t>, </a:t>
            </a:r>
          </a:p>
          <a:p>
            <a:endParaRPr lang="en-GB" sz="2100" dirty="0"/>
          </a:p>
          <a:p>
            <a:r>
              <a:rPr lang="en-GB" sz="2160" b="1" u="sng" dirty="0"/>
              <a:t>7.  DNA Polymerase</a:t>
            </a:r>
            <a:r>
              <a:rPr lang="en-GB" sz="2160" i="0" dirty="0"/>
              <a:t> </a:t>
            </a:r>
            <a:r>
              <a:rPr lang="en-GB" sz="2160" dirty="0"/>
              <a:t>joins the new adjacent </a:t>
            </a:r>
            <a:r>
              <a:rPr lang="en-GB" sz="2160" b="1" dirty="0"/>
              <a:t>nucleotides</a:t>
            </a:r>
            <a:r>
              <a:rPr lang="en-GB" sz="2160" dirty="0"/>
              <a:t>/forms </a:t>
            </a:r>
            <a:r>
              <a:rPr lang="en-GB" sz="2160" b="1" dirty="0"/>
              <a:t>phosphodiester</a:t>
            </a:r>
            <a:r>
              <a:rPr lang="en-GB" sz="2160" dirty="0"/>
              <a:t> bonds and </a:t>
            </a:r>
            <a:r>
              <a:rPr lang="en-GB" sz="2160" b="1" dirty="0"/>
              <a:t>double stranded cDNA is formed </a:t>
            </a:r>
            <a:endParaRPr lang="en-GB" sz="2160" b="1" u="sng" dirty="0"/>
          </a:p>
        </p:txBody>
      </p:sp>
      <p:grpSp>
        <p:nvGrpSpPr>
          <p:cNvPr id="123" name="Group 122"/>
          <p:cNvGrpSpPr/>
          <p:nvPr/>
        </p:nvGrpSpPr>
        <p:grpSpPr>
          <a:xfrm>
            <a:off x="748375" y="3939818"/>
            <a:ext cx="1814602" cy="702078"/>
            <a:chOff x="323528" y="3212976"/>
            <a:chExt cx="2016224" cy="936104"/>
          </a:xfrm>
        </p:grpSpPr>
        <p:grpSp>
          <p:nvGrpSpPr>
            <p:cNvPr id="100" name="Group 99"/>
            <p:cNvGrpSpPr/>
            <p:nvPr/>
          </p:nvGrpSpPr>
          <p:grpSpPr>
            <a:xfrm>
              <a:off x="323528" y="3717033"/>
              <a:ext cx="2016224" cy="432047"/>
              <a:chOff x="3419872" y="3284984"/>
              <a:chExt cx="2016224" cy="432047"/>
            </a:xfrm>
          </p:grpSpPr>
          <p:sp>
            <p:nvSpPr>
              <p:cNvPr id="101" name="Rectangle 100"/>
              <p:cNvSpPr/>
              <p:nvPr/>
            </p:nvSpPr>
            <p:spPr>
              <a:xfrm rot="10800000">
                <a:off x="4788024" y="3284984"/>
                <a:ext cx="144016" cy="288032"/>
              </a:xfrm>
              <a:prstGeom prst="rect">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40" dirty="0">
                    <a:latin typeface="Comic Sans MS" pitchFamily="66" charset="0"/>
                  </a:rPr>
                  <a:t>C</a:t>
                </a:r>
              </a:p>
            </p:txBody>
          </p:sp>
          <p:sp>
            <p:nvSpPr>
              <p:cNvPr id="102" name="Rectangle 101"/>
              <p:cNvSpPr/>
              <p:nvPr/>
            </p:nvSpPr>
            <p:spPr>
              <a:xfrm rot="10800000">
                <a:off x="3707904" y="3284984"/>
                <a:ext cx="144016" cy="288032"/>
              </a:xfrm>
              <a:prstGeom prst="rect">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40" dirty="0">
                    <a:latin typeface="Comic Sans MS" pitchFamily="66" charset="0"/>
                  </a:rPr>
                  <a:t>G</a:t>
                </a:r>
              </a:p>
            </p:txBody>
          </p:sp>
          <p:sp>
            <p:nvSpPr>
              <p:cNvPr id="103" name="Rectangle 102"/>
              <p:cNvSpPr/>
              <p:nvPr/>
            </p:nvSpPr>
            <p:spPr>
              <a:xfrm rot="10800000">
                <a:off x="3491880" y="3284984"/>
                <a:ext cx="144016" cy="288032"/>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40" dirty="0">
                    <a:latin typeface="Comic Sans MS" pitchFamily="66" charset="0"/>
                  </a:rPr>
                  <a:t>A</a:t>
                </a:r>
              </a:p>
            </p:txBody>
          </p:sp>
          <p:sp>
            <p:nvSpPr>
              <p:cNvPr id="104" name="Rectangle 103"/>
              <p:cNvSpPr/>
              <p:nvPr/>
            </p:nvSpPr>
            <p:spPr>
              <a:xfrm rot="10800000">
                <a:off x="5004048" y="3284984"/>
                <a:ext cx="144016" cy="288032"/>
              </a:xfrm>
              <a:prstGeom prst="rect">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40" dirty="0">
                    <a:latin typeface="Comic Sans MS" pitchFamily="66" charset="0"/>
                  </a:rPr>
                  <a:t>G</a:t>
                </a:r>
              </a:p>
            </p:txBody>
          </p:sp>
          <p:sp>
            <p:nvSpPr>
              <p:cNvPr id="105" name="Rectangle 104"/>
              <p:cNvSpPr/>
              <p:nvPr/>
            </p:nvSpPr>
            <p:spPr>
              <a:xfrm rot="10800000">
                <a:off x="3923928" y="3284984"/>
                <a:ext cx="144016" cy="288032"/>
              </a:xfrm>
              <a:prstGeom prst="rect">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40" dirty="0">
                    <a:latin typeface="Comic Sans MS" pitchFamily="66" charset="0"/>
                  </a:rPr>
                  <a:t>C</a:t>
                </a:r>
              </a:p>
            </p:txBody>
          </p:sp>
          <p:sp>
            <p:nvSpPr>
              <p:cNvPr id="106" name="Rectangle 105"/>
              <p:cNvSpPr/>
              <p:nvPr/>
            </p:nvSpPr>
            <p:spPr>
              <a:xfrm rot="10800000">
                <a:off x="4139952" y="3284984"/>
                <a:ext cx="144016" cy="288032"/>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40" dirty="0">
                    <a:latin typeface="Comic Sans MS" pitchFamily="66" charset="0"/>
                  </a:rPr>
                  <a:t>A</a:t>
                </a:r>
              </a:p>
            </p:txBody>
          </p:sp>
          <p:sp>
            <p:nvSpPr>
              <p:cNvPr id="107" name="Rectangle 106"/>
              <p:cNvSpPr/>
              <p:nvPr/>
            </p:nvSpPr>
            <p:spPr>
              <a:xfrm rot="10800000">
                <a:off x="4355976" y="3284984"/>
                <a:ext cx="144016" cy="288032"/>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40" dirty="0">
                    <a:latin typeface="Comic Sans MS" pitchFamily="66" charset="0"/>
                  </a:rPr>
                  <a:t>A</a:t>
                </a:r>
              </a:p>
            </p:txBody>
          </p:sp>
          <p:sp>
            <p:nvSpPr>
              <p:cNvPr id="108" name="Rectangle 107"/>
              <p:cNvSpPr/>
              <p:nvPr/>
            </p:nvSpPr>
            <p:spPr>
              <a:xfrm rot="10800000">
                <a:off x="5220072" y="3284984"/>
                <a:ext cx="144016" cy="288032"/>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40" dirty="0">
                    <a:latin typeface="Comic Sans MS" pitchFamily="66" charset="0"/>
                  </a:rPr>
                  <a:t>A</a:t>
                </a:r>
              </a:p>
            </p:txBody>
          </p:sp>
          <p:sp>
            <p:nvSpPr>
              <p:cNvPr id="109" name="Rectangle 108"/>
              <p:cNvSpPr/>
              <p:nvPr/>
            </p:nvSpPr>
            <p:spPr>
              <a:xfrm rot="10800000">
                <a:off x="4572001" y="3284984"/>
                <a:ext cx="144016" cy="288032"/>
              </a:xfrm>
              <a:prstGeom prst="rect">
                <a:avLst/>
              </a:prstGeom>
              <a:solidFill>
                <a:srgbClr val="FF00FF"/>
              </a:solidFill>
              <a:ln>
                <a:solidFill>
                  <a:srgbClr val="FF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40" dirty="0">
                    <a:latin typeface="Comic Sans MS" pitchFamily="66" charset="0"/>
                  </a:rPr>
                  <a:t>T</a:t>
                </a:r>
              </a:p>
            </p:txBody>
          </p:sp>
          <p:sp>
            <p:nvSpPr>
              <p:cNvPr id="110" name="Rounded Rectangle 109"/>
              <p:cNvSpPr/>
              <p:nvPr/>
            </p:nvSpPr>
            <p:spPr>
              <a:xfrm rot="10800000">
                <a:off x="3419872" y="3573015"/>
                <a:ext cx="2016224" cy="144016"/>
              </a:xfrm>
              <a:prstGeom prst="roundRect">
                <a:avLst/>
              </a:prstGeom>
              <a:solidFill>
                <a:srgbClr val="7030A0"/>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40">
                  <a:latin typeface="Comic Sans MS" pitchFamily="66" charset="0"/>
                </a:endParaRPr>
              </a:p>
            </p:txBody>
          </p:sp>
        </p:grpSp>
        <p:grpSp>
          <p:nvGrpSpPr>
            <p:cNvPr id="111" name="Group 110"/>
            <p:cNvGrpSpPr/>
            <p:nvPr/>
          </p:nvGrpSpPr>
          <p:grpSpPr>
            <a:xfrm>
              <a:off x="323528" y="3212976"/>
              <a:ext cx="2016224" cy="432048"/>
              <a:chOff x="323528" y="1844824"/>
              <a:chExt cx="2016224" cy="432048"/>
            </a:xfrm>
          </p:grpSpPr>
          <p:sp>
            <p:nvSpPr>
              <p:cNvPr id="112" name="Rectangle 111"/>
              <p:cNvSpPr/>
              <p:nvPr/>
            </p:nvSpPr>
            <p:spPr>
              <a:xfrm>
                <a:off x="611560" y="1988840"/>
                <a:ext cx="144016" cy="288032"/>
              </a:xfrm>
              <a:prstGeom prst="rect">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40" dirty="0">
                    <a:latin typeface="Comic Sans MS" pitchFamily="66" charset="0"/>
                  </a:rPr>
                  <a:t>C</a:t>
                </a:r>
              </a:p>
            </p:txBody>
          </p:sp>
          <p:sp>
            <p:nvSpPr>
              <p:cNvPr id="113" name="Rectangle 112"/>
              <p:cNvSpPr/>
              <p:nvPr/>
            </p:nvSpPr>
            <p:spPr>
              <a:xfrm>
                <a:off x="1691680" y="1988840"/>
                <a:ext cx="144016" cy="288032"/>
              </a:xfrm>
              <a:prstGeom prst="rect">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40" dirty="0">
                    <a:latin typeface="Comic Sans MS" pitchFamily="66" charset="0"/>
                  </a:rPr>
                  <a:t>G</a:t>
                </a:r>
              </a:p>
            </p:txBody>
          </p:sp>
          <p:sp>
            <p:nvSpPr>
              <p:cNvPr id="114" name="Rectangle 113"/>
              <p:cNvSpPr/>
              <p:nvPr/>
            </p:nvSpPr>
            <p:spPr>
              <a:xfrm>
                <a:off x="827584" y="1988840"/>
                <a:ext cx="144016" cy="288032"/>
              </a:xfrm>
              <a:prstGeom prst="rect">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40" dirty="0">
                    <a:latin typeface="Comic Sans MS" pitchFamily="66" charset="0"/>
                  </a:rPr>
                  <a:t>G</a:t>
                </a:r>
              </a:p>
            </p:txBody>
          </p:sp>
          <p:sp>
            <p:nvSpPr>
              <p:cNvPr id="115" name="Rectangle 114"/>
              <p:cNvSpPr/>
              <p:nvPr/>
            </p:nvSpPr>
            <p:spPr>
              <a:xfrm>
                <a:off x="1907704" y="1988840"/>
                <a:ext cx="144016" cy="288032"/>
              </a:xfrm>
              <a:prstGeom prst="rect">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40" dirty="0">
                    <a:latin typeface="Comic Sans MS" pitchFamily="66" charset="0"/>
                  </a:rPr>
                  <a:t>C</a:t>
                </a:r>
              </a:p>
            </p:txBody>
          </p:sp>
          <p:sp>
            <p:nvSpPr>
              <p:cNvPr id="116" name="Rectangle 115"/>
              <p:cNvSpPr/>
              <p:nvPr/>
            </p:nvSpPr>
            <p:spPr>
              <a:xfrm>
                <a:off x="1475656" y="1988840"/>
                <a:ext cx="144016" cy="288032"/>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40" dirty="0">
                    <a:latin typeface="Comic Sans MS" pitchFamily="66" charset="0"/>
                  </a:rPr>
                  <a:t>A</a:t>
                </a:r>
              </a:p>
            </p:txBody>
          </p:sp>
          <p:sp>
            <p:nvSpPr>
              <p:cNvPr id="117" name="Rectangle 116"/>
              <p:cNvSpPr/>
              <p:nvPr/>
            </p:nvSpPr>
            <p:spPr>
              <a:xfrm>
                <a:off x="395536" y="1988840"/>
                <a:ext cx="144016" cy="288032"/>
              </a:xfrm>
              <a:prstGeom prst="rect">
                <a:avLst/>
              </a:prstGeom>
              <a:solidFill>
                <a:srgbClr val="FF00FF"/>
              </a:solidFill>
              <a:ln>
                <a:solidFill>
                  <a:srgbClr val="FF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40" dirty="0">
                    <a:latin typeface="Comic Sans MS" pitchFamily="66" charset="0"/>
                  </a:rPr>
                  <a:t>T</a:t>
                </a:r>
              </a:p>
            </p:txBody>
          </p:sp>
          <p:sp>
            <p:nvSpPr>
              <p:cNvPr id="118" name="Rectangle 117"/>
              <p:cNvSpPr/>
              <p:nvPr/>
            </p:nvSpPr>
            <p:spPr>
              <a:xfrm>
                <a:off x="1043608" y="1988840"/>
                <a:ext cx="144016" cy="288032"/>
              </a:xfrm>
              <a:prstGeom prst="rect">
                <a:avLst/>
              </a:prstGeom>
              <a:solidFill>
                <a:srgbClr val="FF00FF"/>
              </a:solidFill>
              <a:ln>
                <a:solidFill>
                  <a:srgbClr val="FF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40" dirty="0">
                    <a:latin typeface="Comic Sans MS" pitchFamily="66" charset="0"/>
                  </a:rPr>
                  <a:t>T</a:t>
                </a:r>
              </a:p>
            </p:txBody>
          </p:sp>
          <p:sp>
            <p:nvSpPr>
              <p:cNvPr id="119" name="Rectangle 118"/>
              <p:cNvSpPr/>
              <p:nvPr/>
            </p:nvSpPr>
            <p:spPr>
              <a:xfrm>
                <a:off x="1259632" y="1988840"/>
                <a:ext cx="144016" cy="288032"/>
              </a:xfrm>
              <a:prstGeom prst="rect">
                <a:avLst/>
              </a:prstGeom>
              <a:solidFill>
                <a:srgbClr val="FF00FF"/>
              </a:solidFill>
              <a:ln>
                <a:solidFill>
                  <a:srgbClr val="FF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40" dirty="0">
                    <a:latin typeface="Comic Sans MS" pitchFamily="66" charset="0"/>
                  </a:rPr>
                  <a:t>T</a:t>
                </a:r>
              </a:p>
            </p:txBody>
          </p:sp>
          <p:sp>
            <p:nvSpPr>
              <p:cNvPr id="120" name="Rectangle 119"/>
              <p:cNvSpPr/>
              <p:nvPr/>
            </p:nvSpPr>
            <p:spPr>
              <a:xfrm>
                <a:off x="2123728" y="1988840"/>
                <a:ext cx="144016" cy="288032"/>
              </a:xfrm>
              <a:prstGeom prst="rect">
                <a:avLst/>
              </a:prstGeom>
              <a:solidFill>
                <a:srgbClr val="FF00FF"/>
              </a:solidFill>
              <a:ln>
                <a:solidFill>
                  <a:srgbClr val="FF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40" dirty="0">
                    <a:latin typeface="Comic Sans MS" pitchFamily="66" charset="0"/>
                  </a:rPr>
                  <a:t>T</a:t>
                </a:r>
              </a:p>
            </p:txBody>
          </p:sp>
          <p:sp>
            <p:nvSpPr>
              <p:cNvPr id="121" name="Rounded Rectangle 120"/>
              <p:cNvSpPr/>
              <p:nvPr/>
            </p:nvSpPr>
            <p:spPr>
              <a:xfrm>
                <a:off x="323528" y="1844824"/>
                <a:ext cx="2016224" cy="144016"/>
              </a:xfrm>
              <a:prstGeom prst="roundRect">
                <a:avLst/>
              </a:prstGeom>
              <a:solidFill>
                <a:srgbClr val="7030A0"/>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40">
                  <a:latin typeface="Comic Sans MS" pitchFamily="66" charset="0"/>
                </a:endParaRPr>
              </a:p>
            </p:txBody>
          </p:sp>
        </p:grpSp>
      </p:grpSp>
      <p:sp>
        <p:nvSpPr>
          <p:cNvPr id="122" name="TextBox 121"/>
          <p:cNvSpPr txBox="1"/>
          <p:nvPr/>
        </p:nvSpPr>
        <p:spPr>
          <a:xfrm>
            <a:off x="2887012" y="4724101"/>
            <a:ext cx="4471696" cy="757130"/>
          </a:xfrm>
          <a:prstGeom prst="rect">
            <a:avLst/>
          </a:prstGeom>
          <a:noFill/>
        </p:spPr>
        <p:txBody>
          <a:bodyPr wrap="square" rtlCol="0">
            <a:spAutoFit/>
          </a:bodyPr>
          <a:lstStyle>
            <a:defPPr>
              <a:defRPr lang="en-US"/>
            </a:defPPr>
            <a:lvl1pPr>
              <a:defRPr sz="2400" i="1">
                <a:latin typeface="Calibri" panose="020F0502020204030204" pitchFamily="34" charset="0"/>
                <a:cs typeface="Calibri" panose="020F0502020204030204" pitchFamily="34" charset="0"/>
              </a:defRPr>
            </a:lvl1pPr>
          </a:lstStyle>
          <a:p>
            <a:r>
              <a:rPr lang="en-GB" sz="2160" dirty="0"/>
              <a:t>8. Copy of Human Insulin gene can now be inserted into host cell/cloned.  </a:t>
            </a:r>
          </a:p>
        </p:txBody>
      </p:sp>
      <p:sp>
        <p:nvSpPr>
          <p:cNvPr id="124" name="Rounded Rectangle 123"/>
          <p:cNvSpPr/>
          <p:nvPr/>
        </p:nvSpPr>
        <p:spPr>
          <a:xfrm>
            <a:off x="4345175" y="5536756"/>
            <a:ext cx="2721902" cy="864096"/>
          </a:xfrm>
          <a:prstGeom prst="roundRect">
            <a:avLst>
              <a:gd name="adj" fmla="val 50000"/>
            </a:avLst>
          </a:prstGeom>
          <a:noFill/>
          <a:ln w="571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880" dirty="0">
                <a:solidFill>
                  <a:srgbClr val="FF0000"/>
                </a:solidFill>
                <a:latin typeface="Comic Sans MS" pitchFamily="66" charset="0"/>
              </a:rPr>
              <a:t>Host cell</a:t>
            </a:r>
          </a:p>
        </p:txBody>
      </p:sp>
      <p:sp>
        <p:nvSpPr>
          <p:cNvPr id="2" name="TextBox 1">
            <a:extLst>
              <a:ext uri="{FF2B5EF4-FFF2-40B4-BE49-F238E27FC236}">
                <a16:creationId xmlns:a16="http://schemas.microsoft.com/office/drawing/2014/main" id="{F018D915-A6D8-4403-B7EB-87A97D5C84EE}"/>
              </a:ext>
            </a:extLst>
          </p:cNvPr>
          <p:cNvSpPr txBox="1"/>
          <p:nvPr/>
        </p:nvSpPr>
        <p:spPr>
          <a:xfrm>
            <a:off x="6408115" y="204826"/>
            <a:ext cx="2596896" cy="923330"/>
          </a:xfrm>
          <a:prstGeom prst="rect">
            <a:avLst/>
          </a:prstGeom>
          <a:solidFill>
            <a:srgbClr val="FFFF00"/>
          </a:solidFill>
        </p:spPr>
        <p:txBody>
          <a:bodyPr wrap="square" rtlCol="0">
            <a:spAutoFit/>
          </a:bodyPr>
          <a:lstStyle/>
          <a:p>
            <a:pPr algn="ctr"/>
            <a:r>
              <a:rPr lang="en-GB" dirty="0"/>
              <a:t>Note: Don’t abbreviate, write out the full names of bases </a:t>
            </a:r>
          </a:p>
        </p:txBody>
      </p:sp>
    </p:spTree>
    <p:extLst>
      <p:ext uri="{BB962C8B-B14F-4D97-AF65-F5344CB8AC3E}">
        <p14:creationId xmlns:p14="http://schemas.microsoft.com/office/powerpoint/2010/main" val="3961070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2000"/>
                                        <p:tgtEl>
                                          <p:spTgt spid="2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3">
                                            <p:txEl>
                                              <p:pRg st="0" end="0"/>
                                            </p:txEl>
                                          </p:spTgt>
                                        </p:tgtEl>
                                        <p:attrNameLst>
                                          <p:attrName>style.visibility</p:attrName>
                                        </p:attrNameLst>
                                      </p:cBhvr>
                                      <p:to>
                                        <p:strVal val="visible"/>
                                      </p:to>
                                    </p:set>
                                    <p:animEffect transition="in" filter="fade">
                                      <p:cBhvr>
                                        <p:cTn id="12" dur="2000"/>
                                        <p:tgtEl>
                                          <p:spTgt spid="7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61"/>
                                        </p:tgtEl>
                                        <p:attrNameLst>
                                          <p:attrName>style.visibility</p:attrName>
                                        </p:attrNameLst>
                                      </p:cBhvr>
                                      <p:to>
                                        <p:strVal val="visible"/>
                                      </p:to>
                                    </p:set>
                                    <p:animEffect transition="in" filter="fade">
                                      <p:cBhvr>
                                        <p:cTn id="17" dur="2000"/>
                                        <p:tgtEl>
                                          <p:spTgt spid="61"/>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62"/>
                                        </p:tgtEl>
                                        <p:attrNameLst>
                                          <p:attrName>style.visibility</p:attrName>
                                        </p:attrNameLst>
                                      </p:cBhvr>
                                      <p:to>
                                        <p:strVal val="visible"/>
                                      </p:to>
                                    </p:set>
                                    <p:animEffect transition="in" filter="fade">
                                      <p:cBhvr>
                                        <p:cTn id="22" dur="2000"/>
                                        <p:tgtEl>
                                          <p:spTgt spid="62"/>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98"/>
                                        </p:tgtEl>
                                        <p:attrNameLst>
                                          <p:attrName>style.visibility</p:attrName>
                                        </p:attrNameLst>
                                      </p:cBhvr>
                                      <p:to>
                                        <p:strVal val="visible"/>
                                      </p:to>
                                    </p:set>
                                    <p:animEffect transition="in" filter="fade">
                                      <p:cBhvr>
                                        <p:cTn id="27" dur="2000"/>
                                        <p:tgtEl>
                                          <p:spTgt spid="98"/>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99">
                                            <p:txEl>
                                              <p:pRg st="0" end="0"/>
                                            </p:txEl>
                                          </p:spTgt>
                                        </p:tgtEl>
                                        <p:attrNameLst>
                                          <p:attrName>style.visibility</p:attrName>
                                        </p:attrNameLst>
                                      </p:cBhvr>
                                      <p:to>
                                        <p:strVal val="visible"/>
                                      </p:to>
                                    </p:set>
                                    <p:animEffect transition="in" filter="fade">
                                      <p:cBhvr>
                                        <p:cTn id="32" dur="2000"/>
                                        <p:tgtEl>
                                          <p:spTgt spid="99">
                                            <p:txEl>
                                              <p:pRg st="0" end="0"/>
                                            </p:txEl>
                                          </p:spTgt>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99">
                                            <p:txEl>
                                              <p:pRg st="1" end="1"/>
                                            </p:txEl>
                                          </p:spTgt>
                                        </p:tgtEl>
                                        <p:attrNameLst>
                                          <p:attrName>style.visibility</p:attrName>
                                        </p:attrNameLst>
                                      </p:cBhvr>
                                      <p:to>
                                        <p:strVal val="visible"/>
                                      </p:to>
                                    </p:set>
                                    <p:animEffect transition="in" filter="fade">
                                      <p:cBhvr>
                                        <p:cTn id="35" dur="2000"/>
                                        <p:tgtEl>
                                          <p:spTgt spid="99">
                                            <p:txEl>
                                              <p:pRg st="1" end="1"/>
                                            </p:txEl>
                                          </p:spTgt>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grpId="0" nodeType="clickEffect">
                                  <p:stCondLst>
                                    <p:cond delay="0"/>
                                  </p:stCondLst>
                                  <p:childTnLst>
                                    <p:set>
                                      <p:cBhvr>
                                        <p:cTn id="39" dur="1" fill="hold">
                                          <p:stCondLst>
                                            <p:cond delay="0"/>
                                          </p:stCondLst>
                                        </p:cTn>
                                        <p:tgtEl>
                                          <p:spTgt spid="99">
                                            <p:txEl>
                                              <p:pRg st="3" end="3"/>
                                            </p:txEl>
                                          </p:spTgt>
                                        </p:tgtEl>
                                        <p:attrNameLst>
                                          <p:attrName>style.visibility</p:attrName>
                                        </p:attrNameLst>
                                      </p:cBhvr>
                                      <p:to>
                                        <p:strVal val="visible"/>
                                      </p:to>
                                    </p:set>
                                    <p:animEffect transition="in" filter="fade">
                                      <p:cBhvr>
                                        <p:cTn id="40" dur="2000"/>
                                        <p:tgtEl>
                                          <p:spTgt spid="99">
                                            <p:txEl>
                                              <p:pRg st="3" end="3"/>
                                            </p:txEl>
                                          </p:spTgt>
                                        </p:tgtEl>
                                      </p:cBhvr>
                                    </p:animEffect>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nodeType="clickEffect">
                                  <p:stCondLst>
                                    <p:cond delay="0"/>
                                  </p:stCondLst>
                                  <p:childTnLst>
                                    <p:set>
                                      <p:cBhvr>
                                        <p:cTn id="44" dur="1" fill="hold">
                                          <p:stCondLst>
                                            <p:cond delay="0"/>
                                          </p:stCondLst>
                                        </p:cTn>
                                        <p:tgtEl>
                                          <p:spTgt spid="123"/>
                                        </p:tgtEl>
                                        <p:attrNameLst>
                                          <p:attrName>style.visibility</p:attrName>
                                        </p:attrNameLst>
                                      </p:cBhvr>
                                      <p:to>
                                        <p:strVal val="visible"/>
                                      </p:to>
                                    </p:set>
                                    <p:animEffect transition="in" filter="fade">
                                      <p:cBhvr>
                                        <p:cTn id="45" dur="2000"/>
                                        <p:tgtEl>
                                          <p:spTgt spid="123"/>
                                        </p:tgtEl>
                                      </p:cBhvr>
                                    </p:animEffect>
                                  </p:childTnLst>
                                </p:cTn>
                              </p:par>
                            </p:childTnLst>
                          </p:cTn>
                        </p:par>
                      </p:childTnLst>
                    </p:cTn>
                  </p:par>
                  <p:par>
                    <p:cTn id="46" fill="hold">
                      <p:stCondLst>
                        <p:cond delay="indefinite"/>
                      </p:stCondLst>
                      <p:childTnLst>
                        <p:par>
                          <p:cTn id="47" fill="hold">
                            <p:stCondLst>
                              <p:cond delay="0"/>
                            </p:stCondLst>
                            <p:childTnLst>
                              <p:par>
                                <p:cTn id="48" presetID="10" presetClass="entr" presetSubtype="0" fill="hold" grpId="0" nodeType="clickEffect">
                                  <p:stCondLst>
                                    <p:cond delay="0"/>
                                  </p:stCondLst>
                                  <p:childTnLst>
                                    <p:set>
                                      <p:cBhvr>
                                        <p:cTn id="49" dur="1" fill="hold">
                                          <p:stCondLst>
                                            <p:cond delay="0"/>
                                          </p:stCondLst>
                                        </p:cTn>
                                        <p:tgtEl>
                                          <p:spTgt spid="122">
                                            <p:txEl>
                                              <p:pRg st="0" end="0"/>
                                            </p:txEl>
                                          </p:spTgt>
                                        </p:tgtEl>
                                        <p:attrNameLst>
                                          <p:attrName>style.visibility</p:attrName>
                                        </p:attrNameLst>
                                      </p:cBhvr>
                                      <p:to>
                                        <p:strVal val="visible"/>
                                      </p:to>
                                    </p:set>
                                    <p:animEffect transition="in" filter="fade">
                                      <p:cBhvr>
                                        <p:cTn id="50" dur="2000"/>
                                        <p:tgtEl>
                                          <p:spTgt spid="122">
                                            <p:txEl>
                                              <p:pRg st="0" end="0"/>
                                            </p:txEl>
                                          </p:spTgt>
                                        </p:tgtEl>
                                      </p:cBhvr>
                                    </p:animEffect>
                                  </p:childTnLst>
                                </p:cTn>
                              </p:par>
                            </p:childTnLst>
                          </p:cTn>
                        </p:par>
                      </p:childTnLst>
                    </p:cTn>
                  </p:par>
                  <p:par>
                    <p:cTn id="51" fill="hold">
                      <p:stCondLst>
                        <p:cond delay="indefinite"/>
                      </p:stCondLst>
                      <p:childTnLst>
                        <p:par>
                          <p:cTn id="52" fill="hold">
                            <p:stCondLst>
                              <p:cond delay="0"/>
                            </p:stCondLst>
                            <p:childTnLst>
                              <p:par>
                                <p:cTn id="53" presetID="10" presetClass="entr" presetSubtype="0" fill="hold" grpId="0" nodeType="clickEffect">
                                  <p:stCondLst>
                                    <p:cond delay="0"/>
                                  </p:stCondLst>
                                  <p:childTnLst>
                                    <p:set>
                                      <p:cBhvr>
                                        <p:cTn id="54" dur="1" fill="hold">
                                          <p:stCondLst>
                                            <p:cond delay="0"/>
                                          </p:stCondLst>
                                        </p:cTn>
                                        <p:tgtEl>
                                          <p:spTgt spid="124">
                                            <p:bg/>
                                          </p:spTgt>
                                        </p:tgtEl>
                                        <p:attrNameLst>
                                          <p:attrName>style.visibility</p:attrName>
                                        </p:attrNameLst>
                                      </p:cBhvr>
                                      <p:to>
                                        <p:strVal val="visible"/>
                                      </p:to>
                                    </p:set>
                                    <p:animEffect transition="in" filter="fade">
                                      <p:cBhvr>
                                        <p:cTn id="55" dur="2000"/>
                                        <p:tgtEl>
                                          <p:spTgt spid="124">
                                            <p:bg/>
                                          </p:spTgt>
                                        </p:tgtEl>
                                      </p:cBhvr>
                                    </p:animEffect>
                                  </p:childTnLst>
                                </p:cTn>
                              </p:par>
                              <p:par>
                                <p:cTn id="56" presetID="10" presetClass="entr" presetSubtype="0" fill="hold" grpId="0" nodeType="withEffect">
                                  <p:stCondLst>
                                    <p:cond delay="0"/>
                                  </p:stCondLst>
                                  <p:childTnLst>
                                    <p:set>
                                      <p:cBhvr>
                                        <p:cTn id="57" dur="1" fill="hold">
                                          <p:stCondLst>
                                            <p:cond delay="0"/>
                                          </p:stCondLst>
                                        </p:cTn>
                                        <p:tgtEl>
                                          <p:spTgt spid="124">
                                            <p:txEl>
                                              <p:pRg st="0" end="0"/>
                                            </p:txEl>
                                          </p:spTgt>
                                        </p:tgtEl>
                                        <p:attrNameLst>
                                          <p:attrName>style.visibility</p:attrName>
                                        </p:attrNameLst>
                                      </p:cBhvr>
                                      <p:to>
                                        <p:strVal val="visible"/>
                                      </p:to>
                                    </p:set>
                                    <p:animEffect transition="in" filter="fade">
                                      <p:cBhvr>
                                        <p:cTn id="58" dur="2000"/>
                                        <p:tgtEl>
                                          <p:spTgt spid="124">
                                            <p:txEl>
                                              <p:pRg st="0" end="0"/>
                                            </p:txEl>
                                          </p:spTgt>
                                        </p:tgtEl>
                                      </p:cBhvr>
                                    </p:animEffect>
                                  </p:childTnLst>
                                </p:cTn>
                              </p:par>
                            </p:childTnLst>
                          </p:cTn>
                        </p:par>
                      </p:childTnLst>
                    </p:cTn>
                  </p:par>
                  <p:par>
                    <p:cTn id="59" fill="hold">
                      <p:stCondLst>
                        <p:cond delay="indefinite"/>
                      </p:stCondLst>
                      <p:childTnLst>
                        <p:par>
                          <p:cTn id="60" fill="hold">
                            <p:stCondLst>
                              <p:cond delay="0"/>
                            </p:stCondLst>
                            <p:childTnLst>
                              <p:par>
                                <p:cTn id="61" presetID="6" presetClass="emph" presetSubtype="0" fill="hold" nodeType="clickEffect">
                                  <p:stCondLst>
                                    <p:cond delay="0"/>
                                  </p:stCondLst>
                                  <p:childTnLst>
                                    <p:animScale>
                                      <p:cBhvr>
                                        <p:cTn id="62" dur="2000" fill="hold"/>
                                        <p:tgtEl>
                                          <p:spTgt spid="123"/>
                                        </p:tgtEl>
                                      </p:cBhvr>
                                      <p:by x="50000" y="50000"/>
                                    </p:animScale>
                                  </p:childTnLst>
                                </p:cTn>
                              </p:par>
                            </p:childTnLst>
                          </p:cTn>
                        </p:par>
                      </p:childTnLst>
                    </p:cTn>
                  </p:par>
                  <p:par>
                    <p:cTn id="63" fill="hold">
                      <p:stCondLst>
                        <p:cond delay="indefinite"/>
                      </p:stCondLst>
                      <p:childTnLst>
                        <p:par>
                          <p:cTn id="64" fill="hold">
                            <p:stCondLst>
                              <p:cond delay="0"/>
                            </p:stCondLst>
                            <p:childTnLst>
                              <p:par>
                                <p:cTn id="65" presetID="56" presetClass="path" presetSubtype="0" accel="50000" decel="50000" fill="hold" nodeType="clickEffect">
                                  <p:stCondLst>
                                    <p:cond delay="0"/>
                                  </p:stCondLst>
                                  <p:childTnLst>
                                    <p:animMotion origin="layout" path="M 2.08333E-7 -2.59259E-6 L 0.44102 0.28843 " pathEditMode="relative" rAng="0" ptsTypes="AA">
                                      <p:cBhvr>
                                        <p:cTn id="66" dur="2000" fill="hold"/>
                                        <p:tgtEl>
                                          <p:spTgt spid="123"/>
                                        </p:tgtEl>
                                        <p:attrNameLst>
                                          <p:attrName>ppt_x</p:attrName>
                                          <p:attrName>ppt_y</p:attrName>
                                        </p:attrNameLst>
                                      </p:cBhvr>
                                      <p:rCtr x="22044" y="14421"/>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3" grpId="0" build="allAtOnce"/>
      <p:bldP spid="99" grpId="0" build="allAtOnce"/>
      <p:bldP spid="122" grpId="0" build="allAtOnce"/>
      <p:bldP spid="124" grpId="0" build="allAtOnce"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55DCD12-C5A1-4EF9-A951-A4826392AA88}"/>
              </a:ext>
            </a:extLst>
          </p:cNvPr>
          <p:cNvSpPr txBox="1"/>
          <p:nvPr/>
        </p:nvSpPr>
        <p:spPr>
          <a:xfrm>
            <a:off x="256032" y="175565"/>
            <a:ext cx="8675827" cy="4401205"/>
          </a:xfrm>
          <a:prstGeom prst="rect">
            <a:avLst/>
          </a:prstGeom>
          <a:noFill/>
        </p:spPr>
        <p:txBody>
          <a:bodyPr wrap="square" rtlCol="0">
            <a:spAutoFit/>
          </a:bodyPr>
          <a:lstStyle/>
          <a:p>
            <a:r>
              <a:rPr lang="en-GB" sz="2800" b="1" u="sng" dirty="0"/>
              <a:t>Question:</a:t>
            </a:r>
          </a:p>
          <a:p>
            <a:endParaRPr lang="en-GB" sz="2800" dirty="0"/>
          </a:p>
          <a:p>
            <a:r>
              <a:rPr lang="en-GB" sz="2800" dirty="0"/>
              <a:t>Why do scientists have to use the mRNA for insulin, why can’t the scientists take the DNA instead? </a:t>
            </a:r>
          </a:p>
          <a:p>
            <a:endParaRPr lang="en-GB" sz="2800" dirty="0"/>
          </a:p>
          <a:p>
            <a:pPr marL="457200" indent="-457200">
              <a:buFont typeface="Arial" panose="020B0604020202020204" pitchFamily="34" charset="0"/>
              <a:buChar char="•"/>
            </a:pPr>
            <a:r>
              <a:rPr lang="en-GB" sz="2800" dirty="0"/>
              <a:t>Insulin has a specific 2 separate mRNA chains which combine together</a:t>
            </a:r>
          </a:p>
          <a:p>
            <a:pPr marL="457200" indent="-457200">
              <a:buFont typeface="Arial" panose="020B0604020202020204" pitchFamily="34" charset="0"/>
              <a:buChar char="•"/>
            </a:pPr>
            <a:r>
              <a:rPr lang="en-GB" sz="2800" dirty="0"/>
              <a:t>The pre-mRNA has to be spliced to get usable instructions to make insulin</a:t>
            </a:r>
          </a:p>
          <a:p>
            <a:pPr marL="457200" indent="-457200">
              <a:buFont typeface="Arial" panose="020B0604020202020204" pitchFamily="34" charset="0"/>
              <a:buChar char="•"/>
            </a:pPr>
            <a:r>
              <a:rPr lang="en-GB" sz="2800" dirty="0"/>
              <a:t>Bacteria cannot splice mRNA</a:t>
            </a:r>
          </a:p>
        </p:txBody>
      </p:sp>
      <p:sp>
        <p:nvSpPr>
          <p:cNvPr id="3" name="Rectangle 2">
            <a:extLst>
              <a:ext uri="{FF2B5EF4-FFF2-40B4-BE49-F238E27FC236}">
                <a16:creationId xmlns:a16="http://schemas.microsoft.com/office/drawing/2014/main" id="{59105CBA-62E6-4EB5-BC57-059295109E3F}"/>
              </a:ext>
            </a:extLst>
          </p:cNvPr>
          <p:cNvSpPr/>
          <p:nvPr/>
        </p:nvSpPr>
        <p:spPr>
          <a:xfrm>
            <a:off x="0" y="2267712"/>
            <a:ext cx="9144000" cy="2911450"/>
          </a:xfrm>
          <a:prstGeom prst="rect">
            <a:avLst/>
          </a:prstGeom>
          <a:solidFill>
            <a:schemeClr val="bg1"/>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pic>
        <p:nvPicPr>
          <p:cNvPr id="4" name="Picture 3">
            <a:extLst>
              <a:ext uri="{FF2B5EF4-FFF2-40B4-BE49-F238E27FC236}">
                <a16:creationId xmlns:a16="http://schemas.microsoft.com/office/drawing/2014/main" id="{36268933-0A39-4F47-A522-89E4A05B4B34}"/>
              </a:ext>
            </a:extLst>
          </p:cNvPr>
          <p:cNvPicPr>
            <a:picLocks noChangeAspect="1"/>
          </p:cNvPicPr>
          <p:nvPr/>
        </p:nvPicPr>
        <p:blipFill>
          <a:blip r:embed="rId2"/>
          <a:stretch>
            <a:fillRect/>
          </a:stretch>
        </p:blipFill>
        <p:spPr>
          <a:xfrm>
            <a:off x="8390965" y="135224"/>
            <a:ext cx="646965" cy="634757"/>
          </a:xfrm>
          <a:prstGeom prst="rect">
            <a:avLst/>
          </a:prstGeom>
        </p:spPr>
      </p:pic>
    </p:spTree>
    <p:extLst>
      <p:ext uri="{BB962C8B-B14F-4D97-AF65-F5344CB8AC3E}">
        <p14:creationId xmlns:p14="http://schemas.microsoft.com/office/powerpoint/2010/main" val="37812373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3"/>
                                        </p:tgtEl>
                                      </p:cBhvr>
                                    </p:animEffect>
                                    <p:set>
                                      <p:cBhvr>
                                        <p:cTn id="7" dur="1" fill="hold">
                                          <p:stCondLst>
                                            <p:cond delay="499"/>
                                          </p:stCondLst>
                                        </p:cTn>
                                        <p:tgtEl>
                                          <p:spTgt spid="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a:t>Now you do the process! (page 4)</a:t>
            </a:r>
          </a:p>
        </p:txBody>
      </p:sp>
      <p:pic>
        <p:nvPicPr>
          <p:cNvPr id="6" name="Picture 5">
            <a:extLst>
              <a:ext uri="{FF2B5EF4-FFF2-40B4-BE49-F238E27FC236}">
                <a16:creationId xmlns:a16="http://schemas.microsoft.com/office/drawing/2014/main" id="{FCA00AA9-8CB4-4082-B5ED-621D4BCA55D0}"/>
              </a:ext>
            </a:extLst>
          </p:cNvPr>
          <p:cNvPicPr>
            <a:picLocks noChangeAspect="1"/>
          </p:cNvPicPr>
          <p:nvPr/>
        </p:nvPicPr>
        <p:blipFill>
          <a:blip r:embed="rId2"/>
          <a:stretch>
            <a:fillRect/>
          </a:stretch>
        </p:blipFill>
        <p:spPr>
          <a:xfrm>
            <a:off x="267759" y="1940660"/>
            <a:ext cx="9895226" cy="2604836"/>
          </a:xfrm>
          <a:prstGeom prst="rect">
            <a:avLst/>
          </a:prstGeom>
        </p:spPr>
      </p:pic>
    </p:spTree>
    <p:extLst>
      <p:ext uri="{BB962C8B-B14F-4D97-AF65-F5344CB8AC3E}">
        <p14:creationId xmlns:p14="http://schemas.microsoft.com/office/powerpoint/2010/main" val="407119916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Object 2"/>
          <p:cNvGraphicFramePr>
            <a:graphicFrameLocks noChangeAspect="1"/>
          </p:cNvGraphicFramePr>
          <p:nvPr>
            <p:extLst>
              <p:ext uri="{D42A27DB-BD31-4B8C-83A1-F6EECF244321}">
                <p14:modId xmlns:p14="http://schemas.microsoft.com/office/powerpoint/2010/main" val="1300958964"/>
              </p:ext>
            </p:extLst>
          </p:nvPr>
        </p:nvGraphicFramePr>
        <p:xfrm>
          <a:off x="242888" y="1214438"/>
          <a:ext cx="8558212" cy="3500437"/>
        </p:xfrm>
        <a:graphic>
          <a:graphicData uri="http://schemas.openxmlformats.org/presentationml/2006/ole">
            <mc:AlternateContent xmlns:mc="http://schemas.openxmlformats.org/markup-compatibility/2006">
              <mc:Choice xmlns:v="urn:schemas-microsoft-com:vml" Requires="v">
                <p:oleObj spid="_x0000_s1123" name="Document" r:id="rId3" imgW="6018705" imgH="2452404" progId="Word.Document.12">
                  <p:embed/>
                </p:oleObj>
              </mc:Choice>
              <mc:Fallback>
                <p:oleObj name="Document" r:id="rId3" imgW="6018705" imgH="2452404" progId="Word.Document.12">
                  <p:embed/>
                  <p:pic>
                    <p:nvPicPr>
                      <p:cNvPr id="0" name=""/>
                      <p:cNvPicPr/>
                      <p:nvPr/>
                    </p:nvPicPr>
                    <p:blipFill>
                      <a:blip r:embed="rId4"/>
                      <a:stretch>
                        <a:fillRect/>
                      </a:stretch>
                    </p:blipFill>
                    <p:spPr>
                      <a:xfrm>
                        <a:off x="242888" y="1214438"/>
                        <a:ext cx="8558212" cy="3500437"/>
                      </a:xfrm>
                      <a:prstGeom prst="rect">
                        <a:avLst/>
                      </a:prstGeom>
                    </p:spPr>
                  </p:pic>
                </p:oleObj>
              </mc:Fallback>
            </mc:AlternateContent>
          </a:graphicData>
        </a:graphic>
      </p:graphicFrame>
      <p:sp>
        <p:nvSpPr>
          <p:cNvPr id="2" name="Rectangle 1">
            <a:extLst>
              <a:ext uri="{FF2B5EF4-FFF2-40B4-BE49-F238E27FC236}">
                <a16:creationId xmlns:a16="http://schemas.microsoft.com/office/drawing/2014/main" id="{84C00BDA-22CE-4FA4-977A-EC55334E3AB6}"/>
              </a:ext>
            </a:extLst>
          </p:cNvPr>
          <p:cNvSpPr/>
          <p:nvPr/>
        </p:nvSpPr>
        <p:spPr>
          <a:xfrm>
            <a:off x="242888" y="2504661"/>
            <a:ext cx="2884625" cy="331304"/>
          </a:xfrm>
          <a:prstGeom prst="rect">
            <a:avLst/>
          </a:prstGeom>
          <a:solidFill>
            <a:schemeClr val="bg1"/>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4" name="Rectangle 3">
            <a:extLst>
              <a:ext uri="{FF2B5EF4-FFF2-40B4-BE49-F238E27FC236}">
                <a16:creationId xmlns:a16="http://schemas.microsoft.com/office/drawing/2014/main" id="{D607001E-0535-46F8-8230-A2F16A5F4A9C}"/>
              </a:ext>
            </a:extLst>
          </p:cNvPr>
          <p:cNvSpPr/>
          <p:nvPr/>
        </p:nvSpPr>
        <p:spPr>
          <a:xfrm>
            <a:off x="116992" y="3304968"/>
            <a:ext cx="2884625" cy="331304"/>
          </a:xfrm>
          <a:prstGeom prst="rect">
            <a:avLst/>
          </a:prstGeom>
          <a:solidFill>
            <a:schemeClr val="bg1"/>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80777240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25916" y="292914"/>
            <a:ext cx="8885561" cy="1569660"/>
          </a:xfrm>
          <a:prstGeom prst="rect">
            <a:avLst/>
          </a:prstGeom>
          <a:noFill/>
        </p:spPr>
        <p:txBody>
          <a:bodyPr wrap="square" rtlCol="0">
            <a:spAutoFit/>
          </a:bodyPr>
          <a:lstStyle/>
          <a:p>
            <a:r>
              <a:rPr lang="en-US" sz="3200" dirty="0"/>
              <a:t>Complete the T/F quiz – page 4</a:t>
            </a:r>
          </a:p>
          <a:p>
            <a:r>
              <a:rPr lang="en-US" sz="3200" dirty="0"/>
              <a:t>Can you correct the False answers?</a:t>
            </a:r>
          </a:p>
          <a:p>
            <a:endParaRPr lang="en-US" sz="3200" dirty="0"/>
          </a:p>
        </p:txBody>
      </p:sp>
      <p:sp>
        <p:nvSpPr>
          <p:cNvPr id="2" name="Rectangle 1">
            <a:extLst>
              <a:ext uri="{FF2B5EF4-FFF2-40B4-BE49-F238E27FC236}">
                <a16:creationId xmlns:a16="http://schemas.microsoft.com/office/drawing/2014/main" id="{7B8126EE-E99E-4AD1-BBE5-805AFFC4745E}"/>
              </a:ext>
            </a:extLst>
          </p:cNvPr>
          <p:cNvSpPr/>
          <p:nvPr/>
        </p:nvSpPr>
        <p:spPr>
          <a:xfrm>
            <a:off x="-1" y="1588142"/>
            <a:ext cx="7540487" cy="3892732"/>
          </a:xfrm>
          <a:prstGeom prst="rect">
            <a:avLst/>
          </a:prstGeom>
        </p:spPr>
        <p:txBody>
          <a:bodyPr wrap="square">
            <a:spAutoFit/>
          </a:bodyPr>
          <a:lstStyle/>
          <a:p>
            <a:pPr marL="342900" lvl="0" indent="-342900">
              <a:lnSpc>
                <a:spcPct val="200000"/>
              </a:lnSpc>
              <a:spcAft>
                <a:spcPts val="0"/>
              </a:spcAft>
              <a:buFont typeface="+mj-lt"/>
              <a:buAutoNum type="arabicPeriod"/>
            </a:pPr>
            <a:r>
              <a:rPr lang="en-GB" dirty="0">
                <a:latin typeface="Calibri" panose="020F0502020204030204" pitchFamily="34" charset="0"/>
                <a:ea typeface="Calibri" panose="020F0502020204030204" pitchFamily="34" charset="0"/>
                <a:cs typeface="Times New Roman" panose="02020603050405020304" pitchFamily="18" charset="0"/>
              </a:rPr>
              <a:t>There are 2 H bonds between C and G </a:t>
            </a:r>
            <a:endParaRPr lang="en-GB" sz="24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200000"/>
              </a:lnSpc>
              <a:spcAft>
                <a:spcPts val="0"/>
              </a:spcAft>
              <a:buFont typeface="+mj-lt"/>
              <a:buAutoNum type="arabicPeriod"/>
            </a:pPr>
            <a:r>
              <a:rPr lang="en-GB" dirty="0">
                <a:latin typeface="Calibri" panose="020F0502020204030204" pitchFamily="34" charset="0"/>
                <a:ea typeface="Calibri" panose="020F0502020204030204" pitchFamily="34" charset="0"/>
                <a:cs typeface="Times New Roman" panose="02020603050405020304" pitchFamily="18" charset="0"/>
              </a:rPr>
              <a:t>There are 3 H+ bonds between A and T</a:t>
            </a:r>
            <a:endParaRPr lang="en-GB" sz="24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200000"/>
              </a:lnSpc>
              <a:spcAft>
                <a:spcPts val="0"/>
              </a:spcAft>
              <a:buFont typeface="+mj-lt"/>
              <a:buAutoNum type="arabicPeriod"/>
            </a:pPr>
            <a:r>
              <a:rPr lang="en-GB" dirty="0">
                <a:latin typeface="Calibri" panose="020F0502020204030204" pitchFamily="34" charset="0"/>
                <a:ea typeface="Calibri" panose="020F0502020204030204" pitchFamily="34" charset="0"/>
                <a:cs typeface="Times New Roman" panose="02020603050405020304" pitchFamily="18" charset="0"/>
              </a:rPr>
              <a:t>T in DNA is replaced by U in RNA </a:t>
            </a:r>
            <a:endParaRPr lang="en-GB" sz="24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200000"/>
              </a:lnSpc>
              <a:spcAft>
                <a:spcPts val="0"/>
              </a:spcAft>
              <a:buFont typeface="+mj-lt"/>
              <a:buAutoNum type="arabicPeriod"/>
            </a:pPr>
            <a:r>
              <a:rPr lang="en-GB" dirty="0">
                <a:latin typeface="Calibri" panose="020F0502020204030204" pitchFamily="34" charset="0"/>
                <a:ea typeface="Calibri" panose="020F0502020204030204" pitchFamily="34" charset="0"/>
                <a:cs typeface="Times New Roman" panose="02020603050405020304" pitchFamily="18" charset="0"/>
              </a:rPr>
              <a:t>The sugar in DNA is deoxyribose</a:t>
            </a:r>
            <a:endParaRPr lang="en-GB" sz="24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200000"/>
              </a:lnSpc>
              <a:spcAft>
                <a:spcPts val="0"/>
              </a:spcAft>
              <a:buFont typeface="+mj-lt"/>
              <a:buAutoNum type="arabicPeriod"/>
            </a:pPr>
            <a:r>
              <a:rPr lang="en-GB" dirty="0">
                <a:latin typeface="Calibri" panose="020F0502020204030204" pitchFamily="34" charset="0"/>
                <a:ea typeface="Calibri" panose="020F0502020204030204" pitchFamily="34" charset="0"/>
                <a:cs typeface="Times New Roman" panose="02020603050405020304" pitchFamily="18" charset="0"/>
              </a:rPr>
              <a:t>DNA nucleotides are joined by </a:t>
            </a:r>
            <a:r>
              <a:rPr lang="en-GB" dirty="0" err="1">
                <a:latin typeface="Calibri" panose="020F0502020204030204" pitchFamily="34" charset="0"/>
                <a:ea typeface="Calibri" panose="020F0502020204030204" pitchFamily="34" charset="0"/>
                <a:cs typeface="Times New Roman" panose="02020603050405020304" pitchFamily="18" charset="0"/>
              </a:rPr>
              <a:t>phospho</a:t>
            </a:r>
            <a:r>
              <a:rPr lang="en-GB" dirty="0">
                <a:latin typeface="Calibri" panose="020F0502020204030204" pitchFamily="34" charset="0"/>
                <a:ea typeface="Calibri" panose="020F0502020204030204" pitchFamily="34" charset="0"/>
                <a:cs typeface="Times New Roman" panose="02020603050405020304" pitchFamily="18" charset="0"/>
              </a:rPr>
              <a:t> bonds </a:t>
            </a:r>
            <a:endParaRPr lang="en-GB" sz="24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200000"/>
              </a:lnSpc>
              <a:spcAft>
                <a:spcPts val="0"/>
              </a:spcAft>
              <a:buFont typeface="+mj-lt"/>
              <a:buAutoNum type="arabicPeriod"/>
            </a:pPr>
            <a:r>
              <a:rPr lang="en-GB" dirty="0">
                <a:latin typeface="Calibri" panose="020F0502020204030204" pitchFamily="34" charset="0"/>
                <a:ea typeface="Calibri" panose="020F0502020204030204" pitchFamily="34" charset="0"/>
                <a:cs typeface="Times New Roman" panose="02020603050405020304" pitchFamily="18" charset="0"/>
              </a:rPr>
              <a:t>DNA polymerase makes peptide bonds </a:t>
            </a:r>
            <a:endParaRPr lang="en-GB" sz="24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200000"/>
              </a:lnSpc>
              <a:spcAft>
                <a:spcPts val="800"/>
              </a:spcAft>
              <a:buFont typeface="+mj-lt"/>
              <a:buAutoNum type="arabicPeriod"/>
            </a:pPr>
            <a:r>
              <a:rPr lang="en-GB" dirty="0">
                <a:latin typeface="Calibri" panose="020F0502020204030204" pitchFamily="34" charset="0"/>
                <a:ea typeface="Calibri" panose="020F0502020204030204" pitchFamily="34" charset="0"/>
                <a:cs typeface="Times New Roman" panose="02020603050405020304" pitchFamily="18" charset="0"/>
              </a:rPr>
              <a:t>Reverse transcriptase forms a DNA chain from an mRNA template. </a:t>
            </a:r>
            <a:endParaRPr lang="en-GB" sz="24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31083695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25916" y="292914"/>
            <a:ext cx="8885561" cy="1569660"/>
          </a:xfrm>
          <a:prstGeom prst="rect">
            <a:avLst/>
          </a:prstGeom>
          <a:noFill/>
        </p:spPr>
        <p:txBody>
          <a:bodyPr wrap="square" rtlCol="0">
            <a:spAutoFit/>
          </a:bodyPr>
          <a:lstStyle/>
          <a:p>
            <a:r>
              <a:rPr lang="en-US" sz="3200" dirty="0"/>
              <a:t>Complete the T/F quiz – page 4</a:t>
            </a:r>
          </a:p>
          <a:p>
            <a:r>
              <a:rPr lang="en-US" sz="3200" dirty="0"/>
              <a:t>Can you correct the False answers?</a:t>
            </a:r>
          </a:p>
          <a:p>
            <a:endParaRPr lang="en-US" sz="3200" dirty="0"/>
          </a:p>
        </p:txBody>
      </p:sp>
      <p:sp>
        <p:nvSpPr>
          <p:cNvPr id="2" name="Rectangle 1">
            <a:extLst>
              <a:ext uri="{FF2B5EF4-FFF2-40B4-BE49-F238E27FC236}">
                <a16:creationId xmlns:a16="http://schemas.microsoft.com/office/drawing/2014/main" id="{7B8126EE-E99E-4AD1-BBE5-805AFFC4745E}"/>
              </a:ext>
            </a:extLst>
          </p:cNvPr>
          <p:cNvSpPr/>
          <p:nvPr/>
        </p:nvSpPr>
        <p:spPr>
          <a:xfrm>
            <a:off x="-1" y="1588142"/>
            <a:ext cx="9011478" cy="3892732"/>
          </a:xfrm>
          <a:prstGeom prst="rect">
            <a:avLst/>
          </a:prstGeom>
        </p:spPr>
        <p:txBody>
          <a:bodyPr wrap="square">
            <a:spAutoFit/>
          </a:bodyPr>
          <a:lstStyle/>
          <a:p>
            <a:pPr marL="342900" lvl="0" indent="-342900">
              <a:lnSpc>
                <a:spcPct val="200000"/>
              </a:lnSpc>
              <a:spcAft>
                <a:spcPts val="0"/>
              </a:spcAft>
              <a:buFont typeface="+mj-lt"/>
              <a:buAutoNum type="arabicPeriod"/>
            </a:pPr>
            <a:r>
              <a:rPr lang="en-GB" dirty="0">
                <a:latin typeface="Calibri" panose="020F0502020204030204" pitchFamily="34" charset="0"/>
                <a:ea typeface="Calibri" panose="020F0502020204030204" pitchFamily="34" charset="0"/>
                <a:cs typeface="Times New Roman" panose="02020603050405020304" pitchFamily="18" charset="0"/>
              </a:rPr>
              <a:t>There are </a:t>
            </a:r>
            <a:r>
              <a:rPr lang="en-GB" dirty="0">
                <a:solidFill>
                  <a:srgbClr val="00B050"/>
                </a:solidFill>
                <a:latin typeface="Calibri" panose="020F0502020204030204" pitchFamily="34" charset="0"/>
                <a:ea typeface="Calibri" panose="020F0502020204030204" pitchFamily="34" charset="0"/>
                <a:cs typeface="Times New Roman" panose="02020603050405020304" pitchFamily="18" charset="0"/>
              </a:rPr>
              <a:t>2</a:t>
            </a:r>
            <a:r>
              <a:rPr lang="en-GB" dirty="0">
                <a:latin typeface="Calibri" panose="020F0502020204030204" pitchFamily="34" charset="0"/>
                <a:ea typeface="Calibri" panose="020F0502020204030204" pitchFamily="34" charset="0"/>
                <a:cs typeface="Times New Roman" panose="02020603050405020304" pitchFamily="18" charset="0"/>
              </a:rPr>
              <a:t> H bonds between C and G 			</a:t>
            </a:r>
            <a:r>
              <a:rPr lang="en-GB" dirty="0">
                <a:solidFill>
                  <a:srgbClr val="00B050"/>
                </a:solidFill>
                <a:latin typeface="Calibri" panose="020F0502020204030204" pitchFamily="34" charset="0"/>
                <a:ea typeface="Calibri" panose="020F0502020204030204" pitchFamily="34" charset="0"/>
                <a:cs typeface="Times New Roman" panose="02020603050405020304" pitchFamily="18" charset="0"/>
              </a:rPr>
              <a:t>False- 3</a:t>
            </a:r>
            <a:endParaRPr lang="en-GB" sz="2400" dirty="0">
              <a:solidFill>
                <a:srgbClr val="00B050"/>
              </a:solidFill>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200000"/>
              </a:lnSpc>
              <a:spcAft>
                <a:spcPts val="0"/>
              </a:spcAft>
              <a:buFont typeface="+mj-lt"/>
              <a:buAutoNum type="arabicPeriod"/>
            </a:pPr>
            <a:r>
              <a:rPr lang="en-GB" dirty="0">
                <a:latin typeface="Calibri" panose="020F0502020204030204" pitchFamily="34" charset="0"/>
                <a:ea typeface="Calibri" panose="020F0502020204030204" pitchFamily="34" charset="0"/>
                <a:cs typeface="Times New Roman" panose="02020603050405020304" pitchFamily="18" charset="0"/>
              </a:rPr>
              <a:t>There are </a:t>
            </a:r>
            <a:r>
              <a:rPr lang="en-GB" dirty="0">
                <a:solidFill>
                  <a:srgbClr val="00B050"/>
                </a:solidFill>
                <a:latin typeface="Calibri" panose="020F0502020204030204" pitchFamily="34" charset="0"/>
                <a:ea typeface="Calibri" panose="020F0502020204030204" pitchFamily="34" charset="0"/>
                <a:cs typeface="Times New Roman" panose="02020603050405020304" pitchFamily="18" charset="0"/>
              </a:rPr>
              <a:t>3</a:t>
            </a:r>
            <a:r>
              <a:rPr lang="en-GB" dirty="0">
                <a:latin typeface="Calibri" panose="020F0502020204030204" pitchFamily="34" charset="0"/>
                <a:ea typeface="Calibri" panose="020F0502020204030204" pitchFamily="34" charset="0"/>
                <a:cs typeface="Times New Roman" panose="02020603050405020304" pitchFamily="18" charset="0"/>
              </a:rPr>
              <a:t> H</a:t>
            </a:r>
            <a:r>
              <a:rPr lang="en-GB" dirty="0">
                <a:solidFill>
                  <a:srgbClr val="00B050"/>
                </a:solidFill>
                <a:latin typeface="Calibri" panose="020F0502020204030204" pitchFamily="34" charset="0"/>
                <a:ea typeface="Calibri" panose="020F0502020204030204" pitchFamily="34" charset="0"/>
                <a:cs typeface="Times New Roman" panose="02020603050405020304" pitchFamily="18" charset="0"/>
              </a:rPr>
              <a:t>+</a:t>
            </a:r>
            <a:r>
              <a:rPr lang="en-GB" dirty="0">
                <a:latin typeface="Calibri" panose="020F0502020204030204" pitchFamily="34" charset="0"/>
                <a:ea typeface="Calibri" panose="020F0502020204030204" pitchFamily="34" charset="0"/>
                <a:cs typeface="Times New Roman" panose="02020603050405020304" pitchFamily="18" charset="0"/>
              </a:rPr>
              <a:t> bonds between A and T			</a:t>
            </a:r>
            <a:r>
              <a:rPr lang="en-GB" dirty="0">
                <a:solidFill>
                  <a:srgbClr val="00B050"/>
                </a:solidFill>
                <a:latin typeface="Calibri" panose="020F0502020204030204" pitchFamily="34" charset="0"/>
                <a:ea typeface="Calibri" panose="020F0502020204030204" pitchFamily="34" charset="0"/>
                <a:cs typeface="Times New Roman" panose="02020603050405020304" pitchFamily="18" charset="0"/>
              </a:rPr>
              <a:t>False 2 H bonds </a:t>
            </a:r>
            <a:endParaRPr lang="en-GB" sz="2400" dirty="0">
              <a:solidFill>
                <a:srgbClr val="00B050"/>
              </a:solidFill>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200000"/>
              </a:lnSpc>
              <a:spcAft>
                <a:spcPts val="0"/>
              </a:spcAft>
              <a:buFont typeface="+mj-lt"/>
              <a:buAutoNum type="arabicPeriod"/>
            </a:pPr>
            <a:r>
              <a:rPr lang="en-GB" dirty="0">
                <a:latin typeface="Calibri" panose="020F0502020204030204" pitchFamily="34" charset="0"/>
                <a:ea typeface="Calibri" panose="020F0502020204030204" pitchFamily="34" charset="0"/>
                <a:cs typeface="Times New Roman" panose="02020603050405020304" pitchFamily="18" charset="0"/>
              </a:rPr>
              <a:t>T in DNA is replaced by U in RNA 				</a:t>
            </a:r>
            <a:r>
              <a:rPr lang="en-GB" dirty="0">
                <a:solidFill>
                  <a:srgbClr val="00B050"/>
                </a:solidFill>
                <a:latin typeface="Calibri" panose="020F0502020204030204" pitchFamily="34" charset="0"/>
                <a:ea typeface="Calibri" panose="020F0502020204030204" pitchFamily="34" charset="0"/>
                <a:cs typeface="Times New Roman" panose="02020603050405020304" pitchFamily="18" charset="0"/>
              </a:rPr>
              <a:t>True- Uracil</a:t>
            </a:r>
            <a:endParaRPr lang="en-GB" sz="2400" dirty="0">
              <a:solidFill>
                <a:srgbClr val="00B050"/>
              </a:solidFill>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200000"/>
              </a:lnSpc>
              <a:spcAft>
                <a:spcPts val="0"/>
              </a:spcAft>
              <a:buFont typeface="+mj-lt"/>
              <a:buAutoNum type="arabicPeriod"/>
            </a:pPr>
            <a:r>
              <a:rPr lang="en-GB" dirty="0">
                <a:latin typeface="Calibri" panose="020F0502020204030204" pitchFamily="34" charset="0"/>
                <a:ea typeface="Calibri" panose="020F0502020204030204" pitchFamily="34" charset="0"/>
                <a:cs typeface="Times New Roman" panose="02020603050405020304" pitchFamily="18" charset="0"/>
              </a:rPr>
              <a:t>The sugar in DNA is deoxyribose				</a:t>
            </a:r>
            <a:r>
              <a:rPr lang="en-GB" dirty="0">
                <a:solidFill>
                  <a:srgbClr val="00B050"/>
                </a:solidFill>
                <a:latin typeface="Calibri" panose="020F0502020204030204" pitchFamily="34" charset="0"/>
                <a:ea typeface="Calibri" panose="020F0502020204030204" pitchFamily="34" charset="0"/>
                <a:cs typeface="Times New Roman" panose="02020603050405020304" pitchFamily="18" charset="0"/>
              </a:rPr>
              <a:t>True</a:t>
            </a:r>
            <a:endParaRPr lang="en-GB" sz="2400" dirty="0">
              <a:solidFill>
                <a:srgbClr val="00B050"/>
              </a:solidFill>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200000"/>
              </a:lnSpc>
              <a:spcAft>
                <a:spcPts val="0"/>
              </a:spcAft>
              <a:buFont typeface="+mj-lt"/>
              <a:buAutoNum type="arabicPeriod"/>
            </a:pPr>
            <a:r>
              <a:rPr lang="en-GB" dirty="0">
                <a:latin typeface="Calibri" panose="020F0502020204030204" pitchFamily="34" charset="0"/>
                <a:ea typeface="Calibri" panose="020F0502020204030204" pitchFamily="34" charset="0"/>
                <a:cs typeface="Times New Roman" panose="02020603050405020304" pitchFamily="18" charset="0"/>
              </a:rPr>
              <a:t>DNA nucleotides are joined by </a:t>
            </a:r>
            <a:r>
              <a:rPr lang="en-GB" dirty="0" err="1">
                <a:solidFill>
                  <a:srgbClr val="00B050"/>
                </a:solidFill>
                <a:latin typeface="Calibri" panose="020F0502020204030204" pitchFamily="34" charset="0"/>
                <a:ea typeface="Calibri" panose="020F0502020204030204" pitchFamily="34" charset="0"/>
                <a:cs typeface="Times New Roman" panose="02020603050405020304" pitchFamily="18" charset="0"/>
              </a:rPr>
              <a:t>phospho</a:t>
            </a:r>
            <a:r>
              <a:rPr lang="en-GB" dirty="0">
                <a:latin typeface="Calibri" panose="020F0502020204030204" pitchFamily="34" charset="0"/>
                <a:ea typeface="Calibri" panose="020F0502020204030204" pitchFamily="34" charset="0"/>
                <a:cs typeface="Times New Roman" panose="02020603050405020304" pitchFamily="18" charset="0"/>
              </a:rPr>
              <a:t> bonds 	</a:t>
            </a:r>
            <a:r>
              <a:rPr lang="en-GB" dirty="0">
                <a:solidFill>
                  <a:srgbClr val="00B050"/>
                </a:solidFill>
                <a:latin typeface="Calibri" panose="020F0502020204030204" pitchFamily="34" charset="0"/>
                <a:ea typeface="Calibri" panose="020F0502020204030204" pitchFamily="34" charset="0"/>
                <a:cs typeface="Times New Roman" panose="02020603050405020304" pitchFamily="18" charset="0"/>
              </a:rPr>
              <a:t>False- Phosphodiester</a:t>
            </a:r>
            <a:endParaRPr lang="en-GB" sz="2400" dirty="0">
              <a:solidFill>
                <a:srgbClr val="00B050"/>
              </a:solidFill>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200000"/>
              </a:lnSpc>
              <a:spcAft>
                <a:spcPts val="0"/>
              </a:spcAft>
              <a:buFont typeface="+mj-lt"/>
              <a:buAutoNum type="arabicPeriod"/>
            </a:pPr>
            <a:r>
              <a:rPr lang="en-GB" dirty="0">
                <a:latin typeface="Calibri" panose="020F0502020204030204" pitchFamily="34" charset="0"/>
                <a:ea typeface="Calibri" panose="020F0502020204030204" pitchFamily="34" charset="0"/>
                <a:cs typeface="Times New Roman" panose="02020603050405020304" pitchFamily="18" charset="0"/>
              </a:rPr>
              <a:t>DNA polymerase makes </a:t>
            </a:r>
            <a:r>
              <a:rPr lang="en-GB" dirty="0">
                <a:solidFill>
                  <a:srgbClr val="00B050"/>
                </a:solidFill>
                <a:latin typeface="Calibri" panose="020F0502020204030204" pitchFamily="34" charset="0"/>
                <a:ea typeface="Calibri" panose="020F0502020204030204" pitchFamily="34" charset="0"/>
                <a:cs typeface="Times New Roman" panose="02020603050405020304" pitchFamily="18" charset="0"/>
              </a:rPr>
              <a:t>peptide</a:t>
            </a:r>
            <a:r>
              <a:rPr lang="en-GB" dirty="0">
                <a:latin typeface="Calibri" panose="020F0502020204030204" pitchFamily="34" charset="0"/>
                <a:ea typeface="Calibri" panose="020F0502020204030204" pitchFamily="34" charset="0"/>
                <a:cs typeface="Times New Roman" panose="02020603050405020304" pitchFamily="18" charset="0"/>
              </a:rPr>
              <a:t> bonds 			</a:t>
            </a:r>
            <a:r>
              <a:rPr lang="en-GB" dirty="0">
                <a:solidFill>
                  <a:srgbClr val="00B050"/>
                </a:solidFill>
                <a:latin typeface="Calibri" panose="020F0502020204030204" pitchFamily="34" charset="0"/>
                <a:ea typeface="Calibri" panose="020F0502020204030204" pitchFamily="34" charset="0"/>
                <a:cs typeface="Times New Roman" panose="02020603050405020304" pitchFamily="18" charset="0"/>
              </a:rPr>
              <a:t>False- Phosphodiester</a:t>
            </a:r>
            <a:endParaRPr lang="en-GB" sz="2400" dirty="0">
              <a:solidFill>
                <a:srgbClr val="00B050"/>
              </a:solidFill>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200000"/>
              </a:lnSpc>
              <a:spcAft>
                <a:spcPts val="800"/>
              </a:spcAft>
              <a:buFont typeface="+mj-lt"/>
              <a:buAutoNum type="arabicPeriod"/>
            </a:pPr>
            <a:r>
              <a:rPr lang="en-GB" dirty="0">
                <a:latin typeface="Calibri" panose="020F0502020204030204" pitchFamily="34" charset="0"/>
                <a:ea typeface="Calibri" panose="020F0502020204030204" pitchFamily="34" charset="0"/>
                <a:cs typeface="Times New Roman" panose="02020603050405020304" pitchFamily="18" charset="0"/>
              </a:rPr>
              <a:t>Reverse transcriptase forms a DNA chain from an mRNA template. 	</a:t>
            </a:r>
            <a:r>
              <a:rPr lang="en-GB" dirty="0">
                <a:solidFill>
                  <a:srgbClr val="00B050"/>
                </a:solidFill>
                <a:latin typeface="Calibri" panose="020F0502020204030204" pitchFamily="34" charset="0"/>
                <a:ea typeface="Calibri" panose="020F0502020204030204" pitchFamily="34" charset="0"/>
                <a:cs typeface="Times New Roman" panose="02020603050405020304" pitchFamily="18" charset="0"/>
              </a:rPr>
              <a:t>Tru</a:t>
            </a:r>
            <a:r>
              <a:rPr lang="en-GB" dirty="0">
                <a:latin typeface="Calibri" panose="020F0502020204030204" pitchFamily="34" charset="0"/>
                <a:ea typeface="Calibri" panose="020F0502020204030204" pitchFamily="34" charset="0"/>
                <a:cs typeface="Times New Roman" panose="02020603050405020304" pitchFamily="18" charset="0"/>
              </a:rPr>
              <a:t>e</a:t>
            </a:r>
            <a:endParaRPr lang="en-GB" sz="24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85801358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89722" y="301487"/>
            <a:ext cx="8229600" cy="4525963"/>
          </a:xfrm>
        </p:spPr>
        <p:txBody>
          <a:bodyPr/>
          <a:lstStyle/>
          <a:p>
            <a:pPr marL="0" indent="0">
              <a:buNone/>
            </a:pPr>
            <a:r>
              <a:rPr lang="en-GB" u="sng" dirty="0"/>
              <a:t>Advantages of using reverse transcriptase</a:t>
            </a:r>
            <a:endParaRPr lang="en-GB" dirty="0"/>
          </a:p>
          <a:p>
            <a:pPr lvl="0"/>
            <a:r>
              <a:rPr lang="en-GB" dirty="0"/>
              <a:t>mRNA is easy to obtain as it can be found outside of the nucleus. </a:t>
            </a:r>
          </a:p>
          <a:p>
            <a:pPr lvl="0"/>
            <a:r>
              <a:rPr lang="en-GB" dirty="0"/>
              <a:t>Using mRNA isolated from cytoplasm means introns have been removed.</a:t>
            </a:r>
          </a:p>
          <a:p>
            <a:endParaRPr lang="en-GB" dirty="0"/>
          </a:p>
        </p:txBody>
      </p:sp>
    </p:spTree>
    <p:extLst>
      <p:ext uri="{BB962C8B-B14F-4D97-AF65-F5344CB8AC3E}">
        <p14:creationId xmlns:p14="http://schemas.microsoft.com/office/powerpoint/2010/main" val="247749061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801745" y="126027"/>
            <a:ext cx="4149910" cy="2266775"/>
          </a:xfrm>
          <a:prstGeom prst="rect">
            <a:avLst/>
          </a:prstGeom>
        </p:spPr>
        <p:txBody>
          <a:bodyPr wrap="square">
            <a:spAutoFit/>
          </a:bodyPr>
          <a:lstStyle/>
          <a:p>
            <a:r>
              <a:rPr lang="en-GB" dirty="0"/>
              <a:t>The gene may be a few hundred bases amongst many millions in the human genome. There a number of methods used to isolate the gene: </a:t>
            </a:r>
          </a:p>
          <a:p>
            <a:pPr marL="285750" lvl="0" indent="-285750">
              <a:lnSpc>
                <a:spcPct val="130000"/>
              </a:lnSpc>
              <a:buFont typeface="Wingdings" charset="2"/>
              <a:buChar char="ü"/>
            </a:pPr>
            <a:r>
              <a:rPr lang="en-GB" dirty="0"/>
              <a:t>Method 1: </a:t>
            </a:r>
            <a:r>
              <a:rPr lang="en-GB" i="1" dirty="0"/>
              <a:t>Using</a:t>
            </a:r>
            <a:r>
              <a:rPr lang="en-GB" dirty="0"/>
              <a:t> </a:t>
            </a:r>
            <a:r>
              <a:rPr lang="en-GB" i="1" dirty="0"/>
              <a:t>reverse transcriptase</a:t>
            </a:r>
            <a:r>
              <a:rPr lang="en-GB" b="1" i="1" dirty="0"/>
              <a:t>.</a:t>
            </a:r>
            <a:endParaRPr lang="en-GB" b="1" dirty="0"/>
          </a:p>
          <a:p>
            <a:pPr marL="285750" lvl="0" indent="-285750">
              <a:lnSpc>
                <a:spcPct val="130000"/>
              </a:lnSpc>
              <a:buFont typeface="Wingdings" charset="2"/>
              <a:buChar char="ü"/>
            </a:pPr>
            <a:r>
              <a:rPr lang="en-GB" dirty="0"/>
              <a:t>Method 2: </a:t>
            </a:r>
            <a:r>
              <a:rPr lang="en-GB" i="1" dirty="0"/>
              <a:t>Using restriction enzymes</a:t>
            </a:r>
            <a:endParaRPr lang="en-GB" dirty="0"/>
          </a:p>
          <a:p>
            <a:pPr marL="285750" lvl="0" indent="-285750">
              <a:lnSpc>
                <a:spcPct val="130000"/>
              </a:lnSpc>
              <a:buFont typeface="Wingdings" charset="2"/>
              <a:buChar char="ü"/>
            </a:pPr>
            <a:r>
              <a:rPr lang="en-GB" b="1" dirty="0"/>
              <a:t>Method 3: </a:t>
            </a:r>
            <a:r>
              <a:rPr lang="en-GB" b="1" i="1" dirty="0"/>
              <a:t>Using a gene machine </a:t>
            </a:r>
            <a:endParaRPr lang="en-GB" b="1" dirty="0"/>
          </a:p>
        </p:txBody>
      </p:sp>
      <p:sp>
        <p:nvSpPr>
          <p:cNvPr id="3" name="Rectangle 2"/>
          <p:cNvSpPr/>
          <p:nvPr/>
        </p:nvSpPr>
        <p:spPr>
          <a:xfrm>
            <a:off x="0" y="2417342"/>
            <a:ext cx="9144000" cy="3393237"/>
          </a:xfrm>
          <a:prstGeom prst="rect">
            <a:avLst/>
          </a:prstGeom>
        </p:spPr>
        <p:txBody>
          <a:bodyPr wrap="square">
            <a:spAutoFit/>
          </a:bodyPr>
          <a:lstStyle/>
          <a:p>
            <a:pPr lvl="0">
              <a:lnSpc>
                <a:spcPct val="150000"/>
              </a:lnSpc>
            </a:pPr>
            <a:r>
              <a:rPr lang="en-GB" b="1" dirty="0"/>
              <a:t>Method 3: Gene machine</a:t>
            </a:r>
            <a:r>
              <a:rPr lang="en-GB" dirty="0"/>
              <a:t>. </a:t>
            </a:r>
          </a:p>
          <a:p>
            <a:pPr marL="342900" lvl="0" indent="-342900">
              <a:lnSpc>
                <a:spcPct val="150000"/>
              </a:lnSpc>
              <a:buFont typeface="+mj-lt"/>
              <a:buAutoNum type="arabicPeriod"/>
            </a:pPr>
            <a:r>
              <a:rPr lang="en-GB" b="1" dirty="0"/>
              <a:t>Protein</a:t>
            </a:r>
            <a:r>
              <a:rPr lang="en-GB" dirty="0"/>
              <a:t> sequence analysed </a:t>
            </a:r>
          </a:p>
          <a:p>
            <a:pPr marL="342900" lvl="0" indent="-342900">
              <a:lnSpc>
                <a:spcPct val="150000"/>
              </a:lnSpc>
              <a:buFont typeface="+mj-lt"/>
              <a:buAutoNum type="arabicPeriod"/>
            </a:pPr>
            <a:r>
              <a:rPr lang="en-GB" b="1" dirty="0"/>
              <a:t>Amino-acid</a:t>
            </a:r>
            <a:r>
              <a:rPr lang="en-GB" dirty="0"/>
              <a:t> sequence worked out </a:t>
            </a:r>
          </a:p>
          <a:p>
            <a:pPr marL="342900" lvl="0" indent="-342900">
              <a:lnSpc>
                <a:spcPct val="150000"/>
              </a:lnSpc>
              <a:buFont typeface="+mj-lt"/>
              <a:buAutoNum type="arabicPeriod"/>
            </a:pPr>
            <a:r>
              <a:rPr lang="en-GB" b="1" dirty="0"/>
              <a:t>mRNA </a:t>
            </a:r>
            <a:r>
              <a:rPr lang="en-GB" dirty="0"/>
              <a:t>sequence worked out</a:t>
            </a:r>
          </a:p>
          <a:p>
            <a:pPr marL="342900" lvl="0" indent="-342900">
              <a:lnSpc>
                <a:spcPct val="150000"/>
              </a:lnSpc>
              <a:buFont typeface="+mj-lt"/>
              <a:buAutoNum type="arabicPeriod"/>
            </a:pPr>
            <a:r>
              <a:rPr lang="en-GB" b="1" dirty="0"/>
              <a:t>DNA</a:t>
            </a:r>
            <a:r>
              <a:rPr lang="en-GB" dirty="0"/>
              <a:t> sequence worked out </a:t>
            </a:r>
          </a:p>
          <a:p>
            <a:pPr marL="342900" lvl="0" indent="-342900">
              <a:lnSpc>
                <a:spcPct val="150000"/>
              </a:lnSpc>
              <a:buFont typeface="+mj-lt"/>
              <a:buAutoNum type="arabicPeriod"/>
            </a:pPr>
            <a:r>
              <a:rPr lang="en-GB" b="1" dirty="0"/>
              <a:t>DNA</a:t>
            </a:r>
            <a:r>
              <a:rPr lang="en-GB" dirty="0"/>
              <a:t> sequence is </a:t>
            </a:r>
            <a:r>
              <a:rPr lang="en-GB" b="1" dirty="0"/>
              <a:t>uploaded </a:t>
            </a:r>
            <a:r>
              <a:rPr lang="en-GB" dirty="0"/>
              <a:t>into the computer</a:t>
            </a:r>
          </a:p>
          <a:p>
            <a:pPr marL="342900" lvl="0" indent="-342900">
              <a:lnSpc>
                <a:spcPct val="150000"/>
              </a:lnSpc>
              <a:buFont typeface="+mj-lt"/>
              <a:buAutoNum type="arabicPeriod"/>
            </a:pPr>
            <a:r>
              <a:rPr lang="en-GB" b="1" dirty="0"/>
              <a:t>Computer produces DNA</a:t>
            </a:r>
            <a:r>
              <a:rPr lang="en-GB" dirty="0"/>
              <a:t> sequence by producing overlapping single strands of nucleotides called </a:t>
            </a:r>
            <a:r>
              <a:rPr lang="en-GB" b="1" dirty="0"/>
              <a:t>Oligonucleotides</a:t>
            </a:r>
            <a:r>
              <a:rPr lang="en-GB" dirty="0"/>
              <a:t> which can then be assembled into the gene. </a:t>
            </a:r>
          </a:p>
        </p:txBody>
      </p:sp>
      <p:pic>
        <p:nvPicPr>
          <p:cNvPr id="6" name="irc_mi" descr="Image result for The gene machine">
            <a:hlinkClick r:id="rId2"/>
          </p:cNvPr>
          <p:cNvPicPr/>
          <p:nvPr/>
        </p:nvPicPr>
        <p:blipFill>
          <a:blip r:embed="rId3">
            <a:extLst>
              <a:ext uri="{28A0092B-C50C-407E-A947-70E740481C1C}">
                <a14:useLocalDpi xmlns:a14="http://schemas.microsoft.com/office/drawing/2010/main" val="0"/>
              </a:ext>
            </a:extLst>
          </a:blip>
          <a:srcRect/>
          <a:stretch>
            <a:fillRect/>
          </a:stretch>
        </p:blipFill>
        <p:spPr bwMode="auto">
          <a:xfrm>
            <a:off x="5757069" y="2577275"/>
            <a:ext cx="2082894" cy="2051579"/>
          </a:xfrm>
          <a:prstGeom prst="rect">
            <a:avLst/>
          </a:prstGeom>
          <a:noFill/>
          <a:ln>
            <a:noFill/>
          </a:ln>
        </p:spPr>
      </p:pic>
    </p:spTree>
    <p:extLst>
      <p:ext uri="{BB962C8B-B14F-4D97-AF65-F5344CB8AC3E}">
        <p14:creationId xmlns:p14="http://schemas.microsoft.com/office/powerpoint/2010/main" val="218242756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801745" y="126027"/>
            <a:ext cx="4149910" cy="2266775"/>
          </a:xfrm>
          <a:prstGeom prst="rect">
            <a:avLst/>
          </a:prstGeom>
        </p:spPr>
        <p:txBody>
          <a:bodyPr wrap="square">
            <a:spAutoFit/>
          </a:bodyPr>
          <a:lstStyle/>
          <a:p>
            <a:r>
              <a:rPr lang="en-GB" dirty="0"/>
              <a:t>The gene may be a few hundred bases amongst many millions in the human genome. There a number of methods used to isolate the gene: </a:t>
            </a:r>
          </a:p>
          <a:p>
            <a:pPr marL="285750" lvl="0" indent="-285750">
              <a:lnSpc>
                <a:spcPct val="130000"/>
              </a:lnSpc>
              <a:buFont typeface="Wingdings" charset="2"/>
              <a:buChar char="ü"/>
            </a:pPr>
            <a:r>
              <a:rPr lang="en-GB" dirty="0"/>
              <a:t>Method 1: </a:t>
            </a:r>
            <a:r>
              <a:rPr lang="en-GB" i="1" dirty="0"/>
              <a:t>Using</a:t>
            </a:r>
            <a:r>
              <a:rPr lang="en-GB" dirty="0"/>
              <a:t> </a:t>
            </a:r>
            <a:r>
              <a:rPr lang="en-GB" i="1" dirty="0"/>
              <a:t>reverse transcriptase</a:t>
            </a:r>
            <a:r>
              <a:rPr lang="en-GB" b="1" i="1" dirty="0"/>
              <a:t>.</a:t>
            </a:r>
            <a:endParaRPr lang="en-GB" b="1" dirty="0"/>
          </a:p>
          <a:p>
            <a:pPr marL="285750" lvl="0" indent="-285750">
              <a:lnSpc>
                <a:spcPct val="130000"/>
              </a:lnSpc>
              <a:buFont typeface="Wingdings" charset="2"/>
              <a:buChar char="ü"/>
            </a:pPr>
            <a:r>
              <a:rPr lang="en-GB" dirty="0"/>
              <a:t>Method 2: </a:t>
            </a:r>
            <a:r>
              <a:rPr lang="en-GB" i="1" dirty="0"/>
              <a:t>Using restriction enzymes</a:t>
            </a:r>
            <a:endParaRPr lang="en-GB" dirty="0"/>
          </a:p>
          <a:p>
            <a:pPr marL="285750" lvl="0" indent="-285750">
              <a:lnSpc>
                <a:spcPct val="130000"/>
              </a:lnSpc>
              <a:buFont typeface="Wingdings" charset="2"/>
              <a:buChar char="ü"/>
            </a:pPr>
            <a:r>
              <a:rPr lang="en-GB" b="1" dirty="0"/>
              <a:t>Method 3: </a:t>
            </a:r>
            <a:r>
              <a:rPr lang="en-GB" b="1" i="1" dirty="0"/>
              <a:t>Using a gene machine </a:t>
            </a:r>
            <a:endParaRPr lang="en-GB" b="1" dirty="0"/>
          </a:p>
        </p:txBody>
      </p:sp>
      <p:pic>
        <p:nvPicPr>
          <p:cNvPr id="6" name="irc_mi" descr="Image result for The gene machine">
            <a:hlinkClick r:id="rId2"/>
          </p:cNvPr>
          <p:cNvPicPr/>
          <p:nvPr/>
        </p:nvPicPr>
        <p:blipFill>
          <a:blip r:embed="rId3">
            <a:extLst>
              <a:ext uri="{28A0092B-C50C-407E-A947-70E740481C1C}">
                <a14:useLocalDpi xmlns:a14="http://schemas.microsoft.com/office/drawing/2010/main" val="0"/>
              </a:ext>
            </a:extLst>
          </a:blip>
          <a:srcRect/>
          <a:stretch>
            <a:fillRect/>
          </a:stretch>
        </p:blipFill>
        <p:spPr bwMode="auto">
          <a:xfrm>
            <a:off x="5757069" y="3175563"/>
            <a:ext cx="2082894" cy="2051579"/>
          </a:xfrm>
          <a:prstGeom prst="rect">
            <a:avLst/>
          </a:prstGeom>
          <a:noFill/>
          <a:ln>
            <a:noFill/>
          </a:ln>
        </p:spPr>
      </p:pic>
      <p:sp>
        <p:nvSpPr>
          <p:cNvPr id="5" name="Rectangle 4"/>
          <p:cNvSpPr/>
          <p:nvPr/>
        </p:nvSpPr>
        <p:spPr>
          <a:xfrm>
            <a:off x="112201" y="1836735"/>
            <a:ext cx="4572000" cy="1815882"/>
          </a:xfrm>
          <a:prstGeom prst="rect">
            <a:avLst/>
          </a:prstGeom>
        </p:spPr>
        <p:txBody>
          <a:bodyPr>
            <a:spAutoFit/>
          </a:bodyPr>
          <a:lstStyle/>
          <a:p>
            <a:r>
              <a:rPr lang="en-GB" sz="2800" b="1" dirty="0"/>
              <a:t>Activity.</a:t>
            </a:r>
            <a:r>
              <a:rPr lang="en-GB" sz="2800" dirty="0"/>
              <a:t> </a:t>
            </a:r>
          </a:p>
          <a:p>
            <a:r>
              <a:rPr lang="en-GB" sz="2800" dirty="0"/>
              <a:t>Compete the table. </a:t>
            </a:r>
          </a:p>
          <a:p>
            <a:r>
              <a:rPr lang="en-GB" sz="2800" b="1" u="sng" dirty="0"/>
              <a:t>Use amino-acid table on the next slide to help you. </a:t>
            </a:r>
          </a:p>
        </p:txBody>
      </p:sp>
    </p:spTree>
    <p:extLst>
      <p:ext uri="{BB962C8B-B14F-4D97-AF65-F5344CB8AC3E}">
        <p14:creationId xmlns:p14="http://schemas.microsoft.com/office/powerpoint/2010/main" val="5390923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2"/>
          <a:stretch>
            <a:fillRect/>
          </a:stretch>
        </p:blipFill>
        <p:spPr>
          <a:xfrm>
            <a:off x="1351128" y="0"/>
            <a:ext cx="6830949" cy="7022216"/>
          </a:xfrm>
          <a:prstGeom prst="rect">
            <a:avLst/>
          </a:prstGeom>
        </p:spPr>
      </p:pic>
      <p:sp>
        <p:nvSpPr>
          <p:cNvPr id="2" name="TextBox 1"/>
          <p:cNvSpPr txBox="1"/>
          <p:nvPr/>
        </p:nvSpPr>
        <p:spPr>
          <a:xfrm>
            <a:off x="171450" y="5562600"/>
            <a:ext cx="1657350" cy="923330"/>
          </a:xfrm>
          <a:prstGeom prst="rect">
            <a:avLst/>
          </a:prstGeom>
          <a:solidFill>
            <a:srgbClr val="FFC000"/>
          </a:solidFill>
        </p:spPr>
        <p:txBody>
          <a:bodyPr wrap="square" rtlCol="0">
            <a:spAutoFit/>
          </a:bodyPr>
          <a:lstStyle/>
          <a:p>
            <a:pPr algn="ctr"/>
            <a:r>
              <a:rPr lang="en-GB" b="1" dirty="0"/>
              <a:t>Look at the arrows for direction </a:t>
            </a:r>
          </a:p>
        </p:txBody>
      </p:sp>
    </p:spTree>
    <p:extLst>
      <p:ext uri="{BB962C8B-B14F-4D97-AF65-F5344CB8AC3E}">
        <p14:creationId xmlns:p14="http://schemas.microsoft.com/office/powerpoint/2010/main" val="49684882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801745" y="126027"/>
            <a:ext cx="4149910" cy="2266775"/>
          </a:xfrm>
          <a:prstGeom prst="rect">
            <a:avLst/>
          </a:prstGeom>
        </p:spPr>
        <p:txBody>
          <a:bodyPr wrap="square">
            <a:spAutoFit/>
          </a:bodyPr>
          <a:lstStyle/>
          <a:p>
            <a:r>
              <a:rPr lang="en-GB" dirty="0"/>
              <a:t>The gene may be a few hundred bases amongst many millions in the human genome. There a number of methods used to isolate the gene: </a:t>
            </a:r>
          </a:p>
          <a:p>
            <a:pPr marL="285750" lvl="0" indent="-285750">
              <a:lnSpc>
                <a:spcPct val="130000"/>
              </a:lnSpc>
              <a:buFont typeface="Wingdings" charset="2"/>
              <a:buChar char="ü"/>
            </a:pPr>
            <a:r>
              <a:rPr lang="en-GB" dirty="0"/>
              <a:t>Method 1: </a:t>
            </a:r>
            <a:r>
              <a:rPr lang="en-GB" i="1" dirty="0"/>
              <a:t>Using</a:t>
            </a:r>
            <a:r>
              <a:rPr lang="en-GB" dirty="0"/>
              <a:t> </a:t>
            </a:r>
            <a:r>
              <a:rPr lang="en-GB" i="1" dirty="0"/>
              <a:t>reverse transcriptase</a:t>
            </a:r>
            <a:r>
              <a:rPr lang="en-GB" b="1" i="1" dirty="0"/>
              <a:t>.</a:t>
            </a:r>
            <a:endParaRPr lang="en-GB" b="1" dirty="0"/>
          </a:p>
          <a:p>
            <a:pPr marL="285750" lvl="0" indent="-285750">
              <a:lnSpc>
                <a:spcPct val="130000"/>
              </a:lnSpc>
              <a:buFont typeface="Wingdings" charset="2"/>
              <a:buChar char="ü"/>
            </a:pPr>
            <a:r>
              <a:rPr lang="en-GB" dirty="0"/>
              <a:t>Method 2: </a:t>
            </a:r>
            <a:r>
              <a:rPr lang="en-GB" i="1" dirty="0"/>
              <a:t>Using restriction enzymes</a:t>
            </a:r>
            <a:endParaRPr lang="en-GB" dirty="0"/>
          </a:p>
          <a:p>
            <a:pPr marL="285750" lvl="0" indent="-285750">
              <a:lnSpc>
                <a:spcPct val="130000"/>
              </a:lnSpc>
              <a:buFont typeface="Wingdings" charset="2"/>
              <a:buChar char="ü"/>
            </a:pPr>
            <a:r>
              <a:rPr lang="en-GB" b="1" dirty="0"/>
              <a:t>Method 3: </a:t>
            </a:r>
            <a:r>
              <a:rPr lang="en-GB" b="1" i="1" dirty="0"/>
              <a:t>Using a gene machine </a:t>
            </a:r>
            <a:endParaRPr lang="en-GB" b="1" dirty="0"/>
          </a:p>
        </p:txBody>
      </p:sp>
      <p:graphicFrame>
        <p:nvGraphicFramePr>
          <p:cNvPr id="7" name="Object 6"/>
          <p:cNvGraphicFramePr>
            <a:graphicFrameLocks noChangeAspect="1"/>
          </p:cNvGraphicFramePr>
          <p:nvPr>
            <p:extLst>
              <p:ext uri="{D42A27DB-BD31-4B8C-83A1-F6EECF244321}">
                <p14:modId xmlns:p14="http://schemas.microsoft.com/office/powerpoint/2010/main" val="3151571207"/>
              </p:ext>
            </p:extLst>
          </p:nvPr>
        </p:nvGraphicFramePr>
        <p:xfrm>
          <a:off x="395123" y="2936510"/>
          <a:ext cx="8180014" cy="3439077"/>
        </p:xfrm>
        <a:graphic>
          <a:graphicData uri="http://schemas.openxmlformats.org/presentationml/2006/ole">
            <mc:AlternateContent xmlns:mc="http://schemas.openxmlformats.org/markup-compatibility/2006">
              <mc:Choice xmlns:v="urn:schemas-microsoft-com:vml" Requires="v">
                <p:oleObj spid="_x0000_s12386" name="Document" r:id="rId3" imgW="5873421" imgH="2483635" progId="Word.Document.12">
                  <p:embed/>
                </p:oleObj>
              </mc:Choice>
              <mc:Fallback>
                <p:oleObj name="Document" r:id="rId3" imgW="5873421" imgH="2483635" progId="Word.Document.12">
                  <p:embed/>
                  <p:pic>
                    <p:nvPicPr>
                      <p:cNvPr id="0" name=""/>
                      <p:cNvPicPr/>
                      <p:nvPr/>
                    </p:nvPicPr>
                    <p:blipFill>
                      <a:blip r:embed="rId4"/>
                      <a:stretch>
                        <a:fillRect/>
                      </a:stretch>
                    </p:blipFill>
                    <p:spPr>
                      <a:xfrm>
                        <a:off x="395123" y="2936510"/>
                        <a:ext cx="8180014" cy="3439077"/>
                      </a:xfrm>
                      <a:prstGeom prst="rect">
                        <a:avLst/>
                      </a:prstGeom>
                    </p:spPr>
                  </p:pic>
                </p:oleObj>
              </mc:Fallback>
            </mc:AlternateContent>
          </a:graphicData>
        </a:graphic>
      </p:graphicFrame>
    </p:spTree>
    <p:extLst>
      <p:ext uri="{BB962C8B-B14F-4D97-AF65-F5344CB8AC3E}">
        <p14:creationId xmlns:p14="http://schemas.microsoft.com/office/powerpoint/2010/main" val="153584602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12200" y="205024"/>
            <a:ext cx="8861251" cy="4247317"/>
          </a:xfrm>
          <a:prstGeom prst="rect">
            <a:avLst/>
          </a:prstGeom>
        </p:spPr>
        <p:txBody>
          <a:bodyPr wrap="square">
            <a:spAutoFit/>
          </a:bodyPr>
          <a:lstStyle/>
          <a:p>
            <a:pPr algn="ctr"/>
            <a:r>
              <a:rPr lang="en-GB" b="1" u="sng" dirty="0"/>
              <a:t>Maths question. </a:t>
            </a:r>
          </a:p>
          <a:p>
            <a:pPr algn="ctr"/>
            <a:endParaRPr lang="en-GB" b="1" u="sng" dirty="0"/>
          </a:p>
          <a:p>
            <a:r>
              <a:rPr lang="en-GB" dirty="0"/>
              <a:t>The DNA sequence for insulin is normally 237 base pairs long, the mRNA chain is only 153 base pairs long. What is the % decrease in base pair length? Show your working.</a:t>
            </a:r>
          </a:p>
          <a:p>
            <a:r>
              <a:rPr lang="en-GB" dirty="0"/>
              <a:t>	</a:t>
            </a:r>
            <a:r>
              <a:rPr lang="en-GB" b="1" dirty="0">
                <a:solidFill>
                  <a:srgbClr val="FF0000"/>
                </a:solidFill>
              </a:rPr>
              <a:t>Difference/original x 100</a:t>
            </a:r>
          </a:p>
          <a:p>
            <a:r>
              <a:rPr lang="en-GB" b="1" dirty="0">
                <a:solidFill>
                  <a:srgbClr val="FF0000"/>
                </a:solidFill>
              </a:rPr>
              <a:t>	237 </a:t>
            </a:r>
            <a:r>
              <a:rPr lang="mr-IN" b="1" dirty="0">
                <a:solidFill>
                  <a:srgbClr val="FF0000"/>
                </a:solidFill>
              </a:rPr>
              <a:t>–</a:t>
            </a:r>
            <a:r>
              <a:rPr lang="en-GB" b="1" dirty="0">
                <a:solidFill>
                  <a:srgbClr val="FF0000"/>
                </a:solidFill>
              </a:rPr>
              <a:t> 153 = 84 / 237 x 100 = -35% or 35% decrease</a:t>
            </a:r>
          </a:p>
          <a:p>
            <a:endParaRPr lang="en-GB" dirty="0"/>
          </a:p>
          <a:p>
            <a:r>
              <a:rPr lang="en-GB" dirty="0"/>
              <a:t>How long is the amino-acid sequence that the mRNA codes for? </a:t>
            </a:r>
          </a:p>
          <a:p>
            <a:r>
              <a:rPr lang="en-GB" dirty="0"/>
              <a:t>	</a:t>
            </a:r>
            <a:r>
              <a:rPr lang="en-GB" b="1" dirty="0">
                <a:solidFill>
                  <a:srgbClr val="FF0000"/>
                </a:solidFill>
              </a:rPr>
              <a:t>153 nucleotides long</a:t>
            </a:r>
          </a:p>
          <a:p>
            <a:r>
              <a:rPr lang="en-GB" b="1" dirty="0">
                <a:solidFill>
                  <a:srgbClr val="FF0000"/>
                </a:solidFill>
              </a:rPr>
              <a:t>	3 nucleotides code for 1 amino-acid </a:t>
            </a:r>
          </a:p>
          <a:p>
            <a:r>
              <a:rPr lang="en-GB" b="1" dirty="0">
                <a:solidFill>
                  <a:srgbClr val="FF0000"/>
                </a:solidFill>
              </a:rPr>
              <a:t>	153/3 = 51 amino </a:t>
            </a:r>
            <a:r>
              <a:rPr lang="mr-IN" b="1" dirty="0">
                <a:solidFill>
                  <a:srgbClr val="FF0000"/>
                </a:solidFill>
              </a:rPr>
              <a:t>–</a:t>
            </a:r>
            <a:r>
              <a:rPr lang="en-GB" b="1" dirty="0">
                <a:solidFill>
                  <a:srgbClr val="FF0000"/>
                </a:solidFill>
              </a:rPr>
              <a:t>acids in length </a:t>
            </a:r>
          </a:p>
          <a:p>
            <a:endParaRPr lang="en-GB" dirty="0"/>
          </a:p>
          <a:p>
            <a:r>
              <a:rPr lang="en-GB" b="1" dirty="0"/>
              <a:t>Extension:</a:t>
            </a:r>
            <a:r>
              <a:rPr lang="en-GB" dirty="0"/>
              <a:t> Can you give a suggestion for the difference in base pair length? </a:t>
            </a:r>
          </a:p>
          <a:p>
            <a:endParaRPr lang="en-GB" dirty="0"/>
          </a:p>
          <a:p>
            <a:r>
              <a:rPr lang="en-GB" dirty="0"/>
              <a:t>	</a:t>
            </a:r>
            <a:r>
              <a:rPr lang="en-GB" b="1" dirty="0">
                <a:solidFill>
                  <a:srgbClr val="FF0000"/>
                </a:solidFill>
              </a:rPr>
              <a:t>DNA has introns which are removed/spliced out of the mRNA chain. </a:t>
            </a:r>
          </a:p>
        </p:txBody>
      </p:sp>
      <p:pic>
        <p:nvPicPr>
          <p:cNvPr id="7" name="Picture 6"/>
          <p:cNvPicPr>
            <a:picLocks noChangeAspect="1"/>
          </p:cNvPicPr>
          <p:nvPr/>
        </p:nvPicPr>
        <p:blipFill>
          <a:blip r:embed="rId2"/>
          <a:stretch>
            <a:fillRect/>
          </a:stretch>
        </p:blipFill>
        <p:spPr>
          <a:xfrm>
            <a:off x="6926874" y="4388143"/>
            <a:ext cx="2125437" cy="2125437"/>
          </a:xfrm>
          <a:prstGeom prst="rect">
            <a:avLst/>
          </a:prstGeom>
        </p:spPr>
      </p:pic>
    </p:spTree>
    <p:extLst>
      <p:ext uri="{BB962C8B-B14F-4D97-AF65-F5344CB8AC3E}">
        <p14:creationId xmlns:p14="http://schemas.microsoft.com/office/powerpoint/2010/main" val="7088009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checkerboard(across)">
                                      <p:cBhvr>
                                        <p:cTn id="7" dur="500"/>
                                        <p:tgtEl>
                                          <p:spTgt spid="3">
                                            <p:txEl>
                                              <p:pRg st="3" end="3"/>
                                            </p:txEl>
                                          </p:spTgt>
                                        </p:tgtEl>
                                      </p:cBhvr>
                                    </p:animEffect>
                                  </p:childTnLst>
                                </p:cTn>
                              </p:par>
                              <p:par>
                                <p:cTn id="8" presetID="5" presetClass="entr" presetSubtype="10" fill="hold" nodeType="withEffect">
                                  <p:stCondLst>
                                    <p:cond delay="0"/>
                                  </p:stCondLst>
                                  <p:childTnLst>
                                    <p:set>
                                      <p:cBhvr>
                                        <p:cTn id="9" dur="1" fill="hold">
                                          <p:stCondLst>
                                            <p:cond delay="0"/>
                                          </p:stCondLst>
                                        </p:cTn>
                                        <p:tgtEl>
                                          <p:spTgt spid="3">
                                            <p:txEl>
                                              <p:pRg st="4" end="4"/>
                                            </p:txEl>
                                          </p:spTgt>
                                        </p:tgtEl>
                                        <p:attrNameLst>
                                          <p:attrName>style.visibility</p:attrName>
                                        </p:attrNameLst>
                                      </p:cBhvr>
                                      <p:to>
                                        <p:strVal val="visible"/>
                                      </p:to>
                                    </p:set>
                                    <p:animEffect transition="in" filter="checkerboard(across)">
                                      <p:cBhvr>
                                        <p:cTn id="10" dur="500"/>
                                        <p:tgtEl>
                                          <p:spTgt spid="3">
                                            <p:txEl>
                                              <p:pRg st="4" end="4"/>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5" presetClass="entr" presetSubtype="10" fill="hold" nodeType="clickEffect">
                                  <p:stCondLst>
                                    <p:cond delay="0"/>
                                  </p:stCondLst>
                                  <p:childTnLst>
                                    <p:set>
                                      <p:cBhvr>
                                        <p:cTn id="14" dur="1" fill="hold">
                                          <p:stCondLst>
                                            <p:cond delay="0"/>
                                          </p:stCondLst>
                                        </p:cTn>
                                        <p:tgtEl>
                                          <p:spTgt spid="3">
                                            <p:txEl>
                                              <p:pRg st="7" end="7"/>
                                            </p:txEl>
                                          </p:spTgt>
                                        </p:tgtEl>
                                        <p:attrNameLst>
                                          <p:attrName>style.visibility</p:attrName>
                                        </p:attrNameLst>
                                      </p:cBhvr>
                                      <p:to>
                                        <p:strVal val="visible"/>
                                      </p:to>
                                    </p:set>
                                    <p:animEffect transition="in" filter="checkerboard(across)">
                                      <p:cBhvr>
                                        <p:cTn id="15" dur="500"/>
                                        <p:tgtEl>
                                          <p:spTgt spid="3">
                                            <p:txEl>
                                              <p:pRg st="7" end="7"/>
                                            </p:txEl>
                                          </p:spTgt>
                                        </p:tgtEl>
                                      </p:cBhvr>
                                    </p:animEffect>
                                  </p:childTnLst>
                                </p:cTn>
                              </p:par>
                              <p:par>
                                <p:cTn id="16" presetID="5" presetClass="entr" presetSubtype="10" fill="hold" nodeType="withEffect">
                                  <p:stCondLst>
                                    <p:cond delay="0"/>
                                  </p:stCondLst>
                                  <p:childTnLst>
                                    <p:set>
                                      <p:cBhvr>
                                        <p:cTn id="17" dur="1" fill="hold">
                                          <p:stCondLst>
                                            <p:cond delay="0"/>
                                          </p:stCondLst>
                                        </p:cTn>
                                        <p:tgtEl>
                                          <p:spTgt spid="3">
                                            <p:txEl>
                                              <p:pRg st="8" end="8"/>
                                            </p:txEl>
                                          </p:spTgt>
                                        </p:tgtEl>
                                        <p:attrNameLst>
                                          <p:attrName>style.visibility</p:attrName>
                                        </p:attrNameLst>
                                      </p:cBhvr>
                                      <p:to>
                                        <p:strVal val="visible"/>
                                      </p:to>
                                    </p:set>
                                    <p:animEffect transition="in" filter="checkerboard(across)">
                                      <p:cBhvr>
                                        <p:cTn id="18" dur="500"/>
                                        <p:tgtEl>
                                          <p:spTgt spid="3">
                                            <p:txEl>
                                              <p:pRg st="8" end="8"/>
                                            </p:txEl>
                                          </p:spTgt>
                                        </p:tgtEl>
                                      </p:cBhvr>
                                    </p:animEffect>
                                  </p:childTnLst>
                                </p:cTn>
                              </p:par>
                              <p:par>
                                <p:cTn id="19" presetID="5" presetClass="entr" presetSubtype="10" fill="hold" nodeType="withEffect">
                                  <p:stCondLst>
                                    <p:cond delay="0"/>
                                  </p:stCondLst>
                                  <p:childTnLst>
                                    <p:set>
                                      <p:cBhvr>
                                        <p:cTn id="20" dur="1" fill="hold">
                                          <p:stCondLst>
                                            <p:cond delay="0"/>
                                          </p:stCondLst>
                                        </p:cTn>
                                        <p:tgtEl>
                                          <p:spTgt spid="3">
                                            <p:txEl>
                                              <p:pRg st="9" end="9"/>
                                            </p:txEl>
                                          </p:spTgt>
                                        </p:tgtEl>
                                        <p:attrNameLst>
                                          <p:attrName>style.visibility</p:attrName>
                                        </p:attrNameLst>
                                      </p:cBhvr>
                                      <p:to>
                                        <p:strVal val="visible"/>
                                      </p:to>
                                    </p:set>
                                    <p:animEffect transition="in" filter="checkerboard(across)">
                                      <p:cBhvr>
                                        <p:cTn id="21" dur="500"/>
                                        <p:tgtEl>
                                          <p:spTgt spid="3">
                                            <p:txEl>
                                              <p:pRg st="9" end="9"/>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5" presetClass="entr" presetSubtype="10" fill="hold" nodeType="clickEffect">
                                  <p:stCondLst>
                                    <p:cond delay="0"/>
                                  </p:stCondLst>
                                  <p:childTnLst>
                                    <p:set>
                                      <p:cBhvr>
                                        <p:cTn id="25" dur="1" fill="hold">
                                          <p:stCondLst>
                                            <p:cond delay="0"/>
                                          </p:stCondLst>
                                        </p:cTn>
                                        <p:tgtEl>
                                          <p:spTgt spid="3">
                                            <p:txEl>
                                              <p:pRg st="13" end="13"/>
                                            </p:txEl>
                                          </p:spTgt>
                                        </p:tgtEl>
                                        <p:attrNameLst>
                                          <p:attrName>style.visibility</p:attrName>
                                        </p:attrNameLst>
                                      </p:cBhvr>
                                      <p:to>
                                        <p:strVal val="visible"/>
                                      </p:to>
                                    </p:set>
                                    <p:animEffect transition="in" filter="checkerboard(across)">
                                      <p:cBhvr>
                                        <p:cTn id="26" dur="500"/>
                                        <p:tgtEl>
                                          <p:spTgt spid="3">
                                            <p:txEl>
                                              <p:pRg st="13" end="1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448393" y="0"/>
            <a:ext cx="4572000" cy="1477328"/>
          </a:xfrm>
          <a:prstGeom prst="rect">
            <a:avLst/>
          </a:prstGeom>
          <a:ln>
            <a:solidFill>
              <a:schemeClr val="tx1"/>
            </a:solidFill>
          </a:ln>
        </p:spPr>
        <p:txBody>
          <a:bodyPr>
            <a:spAutoFit/>
          </a:bodyPr>
          <a:lstStyle/>
          <a:p>
            <a:r>
              <a:rPr lang="en-GB" b="1" dirty="0"/>
              <a:t>Outcome: </a:t>
            </a:r>
          </a:p>
          <a:p>
            <a:r>
              <a:rPr lang="en-GB" dirty="0"/>
              <a:t>Describe the stages involved in in vivo gene cloning</a:t>
            </a:r>
          </a:p>
          <a:p>
            <a:r>
              <a:rPr lang="en-GB" dirty="0"/>
              <a:t>Explain the addition of promoter and terminator regions</a:t>
            </a:r>
          </a:p>
        </p:txBody>
      </p:sp>
      <p:sp>
        <p:nvSpPr>
          <p:cNvPr id="3" name="Rectangle 2"/>
          <p:cNvSpPr/>
          <p:nvPr/>
        </p:nvSpPr>
        <p:spPr>
          <a:xfrm>
            <a:off x="156355" y="1716777"/>
            <a:ext cx="8721438" cy="4358244"/>
          </a:xfrm>
          <a:prstGeom prst="rect">
            <a:avLst/>
          </a:prstGeom>
        </p:spPr>
        <p:txBody>
          <a:bodyPr wrap="square">
            <a:spAutoFit/>
          </a:bodyPr>
          <a:lstStyle/>
          <a:p>
            <a:r>
              <a:rPr lang="en-GB" dirty="0"/>
              <a:t>Before a gene can be copied it has to be inserted into a suitable vector so the transgenic organism will be able to read and use the inserted genetic information to produce the protein we want. </a:t>
            </a:r>
          </a:p>
          <a:p>
            <a:endParaRPr lang="en-GB" dirty="0"/>
          </a:p>
          <a:p>
            <a:r>
              <a:rPr lang="en-GB" sz="2800" b="1" dirty="0"/>
              <a:t>Step 2(a): Preparing the DNA fragment for insertion:</a:t>
            </a:r>
          </a:p>
          <a:p>
            <a:r>
              <a:rPr lang="en-GB" b="1" dirty="0"/>
              <a:t>Definition</a:t>
            </a:r>
            <a:r>
              <a:rPr lang="en-GB" dirty="0"/>
              <a:t>: Promotor region: </a:t>
            </a:r>
            <a:r>
              <a:rPr lang="en-GB" dirty="0">
                <a:solidFill>
                  <a:srgbClr val="660066"/>
                </a:solidFill>
              </a:rPr>
              <a:t>Binding site for RNA Polymerase on DNA </a:t>
            </a:r>
          </a:p>
          <a:p>
            <a:pPr lvl="0">
              <a:lnSpc>
                <a:spcPct val="150000"/>
              </a:lnSpc>
            </a:pPr>
            <a:r>
              <a:rPr lang="en-GB" b="1" dirty="0"/>
              <a:t>Definition:</a:t>
            </a:r>
            <a:r>
              <a:rPr lang="en-GB" dirty="0"/>
              <a:t> RNA Polymerase: </a:t>
            </a:r>
            <a:r>
              <a:rPr lang="en-GB" dirty="0">
                <a:solidFill>
                  <a:srgbClr val="660066"/>
                </a:solidFill>
              </a:rPr>
              <a:t>Enzyme that joins RNA nucleotides to form mRNA during transcription</a:t>
            </a:r>
          </a:p>
          <a:p>
            <a:pPr lvl="0">
              <a:lnSpc>
                <a:spcPct val="150000"/>
              </a:lnSpc>
            </a:pPr>
            <a:r>
              <a:rPr lang="en-GB" b="1" dirty="0"/>
              <a:t>Definition</a:t>
            </a:r>
            <a:r>
              <a:rPr lang="en-GB" dirty="0"/>
              <a:t>: Transcription factors: </a:t>
            </a:r>
            <a:r>
              <a:rPr lang="en-GB" dirty="0">
                <a:solidFill>
                  <a:srgbClr val="660066"/>
                </a:solidFill>
              </a:rPr>
              <a:t>Bind to RNA polymerase and promotor to begin transcription </a:t>
            </a:r>
          </a:p>
          <a:p>
            <a:pPr lvl="0">
              <a:lnSpc>
                <a:spcPct val="150000"/>
              </a:lnSpc>
            </a:pPr>
            <a:r>
              <a:rPr lang="en-GB" b="1" dirty="0"/>
              <a:t>Definition:</a:t>
            </a:r>
            <a:r>
              <a:rPr lang="en-GB" dirty="0"/>
              <a:t> Terminator region: </a:t>
            </a:r>
            <a:r>
              <a:rPr lang="en-GB" dirty="0">
                <a:solidFill>
                  <a:srgbClr val="660066"/>
                </a:solidFill>
              </a:rPr>
              <a:t>Region of DNA that releases RNA polymerase to stop transcription </a:t>
            </a:r>
          </a:p>
        </p:txBody>
      </p:sp>
      <p:pic>
        <p:nvPicPr>
          <p:cNvPr id="4" name="Picture 3"/>
          <p:cNvPicPr/>
          <p:nvPr/>
        </p:nvPicPr>
        <p:blipFill rotWithShape="1">
          <a:blip r:embed="rId2">
            <a:extLst>
              <a:ext uri="{BEBA8EAE-BF5A-486C-A8C5-ECC9F3942E4B}">
                <a14:imgProps xmlns:a14="http://schemas.microsoft.com/office/drawing/2010/main">
                  <a14:imgLayer r:embed="rId3">
                    <a14:imgEffect>
                      <a14:saturation sat="0"/>
                    </a14:imgEffect>
                  </a14:imgLayer>
                </a14:imgProps>
              </a:ext>
            </a:extLst>
          </a:blip>
          <a:srcRect l="35015" t="39061" r="20014" b="40299"/>
          <a:stretch/>
        </p:blipFill>
        <p:spPr bwMode="auto">
          <a:xfrm>
            <a:off x="2124112" y="5667641"/>
            <a:ext cx="5153660" cy="1329690"/>
          </a:xfrm>
          <a:prstGeom prst="rect">
            <a:avLst/>
          </a:prstGeom>
          <a:ln>
            <a:noFill/>
          </a:ln>
          <a:extLst>
            <a:ext uri="{53640926-AAD7-44d8-BBD7-CCE9431645EC}">
              <a14:shadowObscured xmlns="" xmlns:a14="http://schemas.microsoft.com/office/drawing/2010/main"/>
            </a:ext>
          </a:extLst>
        </p:spPr>
      </p:pic>
      <p:sp>
        <p:nvSpPr>
          <p:cNvPr id="5" name="Rectangle 4"/>
          <p:cNvSpPr/>
          <p:nvPr/>
        </p:nvSpPr>
        <p:spPr>
          <a:xfrm>
            <a:off x="156355" y="156596"/>
            <a:ext cx="4167079" cy="1384995"/>
          </a:xfrm>
          <a:prstGeom prst="rect">
            <a:avLst/>
          </a:prstGeom>
        </p:spPr>
        <p:txBody>
          <a:bodyPr wrap="square">
            <a:spAutoFit/>
          </a:bodyPr>
          <a:lstStyle/>
          <a:p>
            <a:pPr lvl="0" algn="ctr"/>
            <a:r>
              <a:rPr lang="en-GB" sz="2800" b="1" dirty="0">
                <a:solidFill>
                  <a:prstClr val="black"/>
                </a:solidFill>
              </a:rPr>
              <a:t>Step 2: Insertion of the desired gene into a suitable vector. </a:t>
            </a:r>
          </a:p>
        </p:txBody>
      </p:sp>
    </p:spTree>
    <p:extLst>
      <p:ext uri="{BB962C8B-B14F-4D97-AF65-F5344CB8AC3E}">
        <p14:creationId xmlns:p14="http://schemas.microsoft.com/office/powerpoint/2010/main" val="25476164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animEffect transition="in" filter="blinds(horizontal)">
                                      <p:cBhvr>
                                        <p:cTn id="7" dur="500"/>
                                        <p:tgtEl>
                                          <p:spTgt spid="3">
                                            <p:txEl>
                                              <p:pRg st="4" end="4"/>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3">
                                            <p:txEl>
                                              <p:pRg st="5" end="5"/>
                                            </p:txEl>
                                          </p:spTgt>
                                        </p:tgtEl>
                                        <p:attrNameLst>
                                          <p:attrName>style.visibility</p:attrName>
                                        </p:attrNameLst>
                                      </p:cBhvr>
                                      <p:to>
                                        <p:strVal val="visible"/>
                                      </p:to>
                                    </p:set>
                                    <p:animEffect transition="in" filter="blinds(horizontal)">
                                      <p:cBhvr>
                                        <p:cTn id="12" dur="500"/>
                                        <p:tgtEl>
                                          <p:spTgt spid="3">
                                            <p:txEl>
                                              <p:pRg st="5" end="5"/>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animEffect transition="in" filter="blinds(horizontal)">
                                      <p:cBhvr>
                                        <p:cTn id="17"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5257800"/>
          </a:xfrm>
        </p:spPr>
        <p:txBody>
          <a:bodyPr>
            <a:normAutofit/>
          </a:bodyPr>
          <a:lstStyle/>
          <a:p>
            <a:pPr marL="0" indent="0">
              <a:buNone/>
            </a:pPr>
            <a:r>
              <a:rPr lang="en-GB" b="1" dirty="0"/>
              <a:t>Preparing the DNA fragment</a:t>
            </a:r>
            <a:r>
              <a:rPr lang="en-GB" dirty="0"/>
              <a:t>. </a:t>
            </a:r>
          </a:p>
          <a:p>
            <a:pPr marL="514350" indent="-514350">
              <a:buAutoNum type="arabicPeriod"/>
            </a:pPr>
            <a:r>
              <a:rPr lang="en-GB" dirty="0"/>
              <a:t>Identify the </a:t>
            </a:r>
            <a:r>
              <a:rPr lang="en-GB" dirty="0">
                <a:solidFill>
                  <a:srgbClr val="FF0000"/>
                </a:solidFill>
              </a:rPr>
              <a:t>promotor region </a:t>
            </a:r>
            <a:r>
              <a:rPr lang="en-GB" dirty="0"/>
              <a:t>by colouring it </a:t>
            </a:r>
            <a:r>
              <a:rPr lang="en-GB" b="1" dirty="0">
                <a:solidFill>
                  <a:srgbClr val="FF0000"/>
                </a:solidFill>
              </a:rPr>
              <a:t>RED</a:t>
            </a:r>
            <a:r>
              <a:rPr lang="en-GB" dirty="0"/>
              <a:t>, add a label to this region and give its definition. </a:t>
            </a:r>
          </a:p>
          <a:p>
            <a:pPr marL="514350" indent="-514350">
              <a:buAutoNum type="arabicPeriod"/>
            </a:pPr>
            <a:r>
              <a:rPr lang="en-GB" dirty="0"/>
              <a:t>Identify the enzyme </a:t>
            </a:r>
            <a:r>
              <a:rPr lang="en-GB" dirty="0">
                <a:solidFill>
                  <a:srgbClr val="00B0F0"/>
                </a:solidFill>
              </a:rPr>
              <a:t>RNA polymerase </a:t>
            </a:r>
            <a:r>
              <a:rPr lang="en-GB" dirty="0"/>
              <a:t>by colouring it </a:t>
            </a:r>
            <a:r>
              <a:rPr lang="en-GB" b="1" dirty="0">
                <a:solidFill>
                  <a:srgbClr val="00B0F0"/>
                </a:solidFill>
              </a:rPr>
              <a:t>BLUE</a:t>
            </a:r>
            <a:r>
              <a:rPr lang="en-GB" dirty="0"/>
              <a:t>, add a label and give its definition. </a:t>
            </a:r>
          </a:p>
          <a:p>
            <a:pPr marL="514350" indent="-514350">
              <a:buAutoNum type="arabicPeriod"/>
            </a:pPr>
            <a:r>
              <a:rPr lang="en-GB" dirty="0"/>
              <a:t>Identify the </a:t>
            </a:r>
            <a:r>
              <a:rPr lang="en-GB" dirty="0">
                <a:solidFill>
                  <a:srgbClr val="FFC000"/>
                </a:solidFill>
              </a:rPr>
              <a:t>terminator region </a:t>
            </a:r>
            <a:r>
              <a:rPr lang="en-GB" dirty="0"/>
              <a:t>by colouring it in </a:t>
            </a:r>
            <a:r>
              <a:rPr lang="en-GB" b="1" dirty="0">
                <a:solidFill>
                  <a:srgbClr val="FFC000"/>
                </a:solidFill>
              </a:rPr>
              <a:t>YELLOW</a:t>
            </a:r>
            <a:r>
              <a:rPr lang="en-GB" dirty="0"/>
              <a:t>, add a label and give its definition. </a:t>
            </a:r>
          </a:p>
          <a:p>
            <a:pPr marL="514350" indent="-514350">
              <a:buAutoNum type="arabicPeriod"/>
            </a:pPr>
            <a:r>
              <a:rPr lang="en-GB" dirty="0"/>
              <a:t>Identify the </a:t>
            </a:r>
            <a:r>
              <a:rPr lang="en-GB" dirty="0">
                <a:solidFill>
                  <a:schemeClr val="accent6">
                    <a:lumMod val="75000"/>
                  </a:schemeClr>
                </a:solidFill>
              </a:rPr>
              <a:t>sticky ends </a:t>
            </a:r>
            <a:r>
              <a:rPr lang="en-GB" dirty="0"/>
              <a:t>by colouring them in </a:t>
            </a:r>
            <a:r>
              <a:rPr lang="en-GB" dirty="0">
                <a:solidFill>
                  <a:schemeClr val="accent6">
                    <a:lumMod val="75000"/>
                  </a:schemeClr>
                </a:solidFill>
              </a:rPr>
              <a:t>ORANGE</a:t>
            </a:r>
            <a:r>
              <a:rPr lang="en-GB" dirty="0"/>
              <a:t>, add a label and give their definition. </a:t>
            </a:r>
          </a:p>
          <a:p>
            <a:endParaRPr lang="en-GB" dirty="0"/>
          </a:p>
        </p:txBody>
      </p:sp>
      <p:pic>
        <p:nvPicPr>
          <p:cNvPr id="4" name="Picture 3"/>
          <p:cNvPicPr/>
          <p:nvPr/>
        </p:nvPicPr>
        <p:blipFill rotWithShape="1">
          <a:blip r:embed="rId2">
            <a:extLst>
              <a:ext uri="{BEBA8EAE-BF5A-486C-A8C5-ECC9F3942E4B}">
                <a14:imgProps xmlns:a14="http://schemas.microsoft.com/office/drawing/2010/main">
                  <a14:imgLayer r:embed="rId3">
                    <a14:imgEffect>
                      <a14:saturation sat="0"/>
                    </a14:imgEffect>
                  </a14:imgLayer>
                </a14:imgProps>
              </a:ext>
            </a:extLst>
          </a:blip>
          <a:srcRect l="35015" t="39061" r="20014" b="40299"/>
          <a:stretch/>
        </p:blipFill>
        <p:spPr bwMode="auto">
          <a:xfrm>
            <a:off x="1307734" y="4897907"/>
            <a:ext cx="6673515" cy="1847950"/>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70953270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p:nvPr/>
        </p:nvPicPr>
        <p:blipFill rotWithShape="1">
          <a:blip r:embed="rId2">
            <a:extLst>
              <a:ext uri="{BEBA8EAE-BF5A-486C-A8C5-ECC9F3942E4B}">
                <a14:imgProps xmlns:a14="http://schemas.microsoft.com/office/drawing/2010/main">
                  <a14:imgLayer r:embed="rId3">
                    <a14:imgEffect>
                      <a14:saturation sat="0"/>
                    </a14:imgEffect>
                  </a14:imgLayer>
                </a14:imgProps>
              </a:ext>
            </a:extLst>
          </a:blip>
          <a:srcRect l="35015" t="39061" r="20014" b="40299"/>
          <a:stretch/>
        </p:blipFill>
        <p:spPr bwMode="auto">
          <a:xfrm>
            <a:off x="1995170" y="2969398"/>
            <a:ext cx="5153660" cy="1329690"/>
          </a:xfrm>
          <a:prstGeom prst="rect">
            <a:avLst/>
          </a:prstGeom>
          <a:ln>
            <a:noFill/>
          </a:ln>
          <a:extLst>
            <a:ext uri="{53640926-AAD7-44d8-BBD7-CCE9431645EC}">
              <a14:shadowObscured xmlns="" xmlns:a14="http://schemas.microsoft.com/office/drawing/2010/main"/>
            </a:ext>
          </a:extLst>
        </p:spPr>
      </p:pic>
      <p:sp>
        <p:nvSpPr>
          <p:cNvPr id="5" name="Rectangle 4"/>
          <p:cNvSpPr/>
          <p:nvPr/>
        </p:nvSpPr>
        <p:spPr>
          <a:xfrm>
            <a:off x="5565082" y="1706740"/>
            <a:ext cx="3107996" cy="646331"/>
          </a:xfrm>
          <a:prstGeom prst="rect">
            <a:avLst/>
          </a:prstGeom>
          <a:ln>
            <a:solidFill>
              <a:srgbClr val="FF6600"/>
            </a:solidFill>
          </a:ln>
        </p:spPr>
        <p:txBody>
          <a:bodyPr wrap="square">
            <a:spAutoFit/>
          </a:bodyPr>
          <a:lstStyle/>
          <a:p>
            <a:r>
              <a:rPr lang="en-GB" b="1" dirty="0">
                <a:solidFill>
                  <a:srgbClr val="FF6600"/>
                </a:solidFill>
              </a:rPr>
              <a:t>Sticky ends: </a:t>
            </a:r>
            <a:r>
              <a:rPr lang="en-GB" dirty="0"/>
              <a:t>Exposed DNA bases </a:t>
            </a:r>
          </a:p>
        </p:txBody>
      </p:sp>
      <p:sp>
        <p:nvSpPr>
          <p:cNvPr id="6" name="Rectangle 5"/>
          <p:cNvSpPr/>
          <p:nvPr/>
        </p:nvSpPr>
        <p:spPr>
          <a:xfrm>
            <a:off x="2399057" y="3784166"/>
            <a:ext cx="910872" cy="307865"/>
          </a:xfrm>
          <a:prstGeom prst="rect">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Rectangle 6"/>
          <p:cNvSpPr/>
          <p:nvPr/>
        </p:nvSpPr>
        <p:spPr>
          <a:xfrm>
            <a:off x="0" y="4851719"/>
            <a:ext cx="2822420" cy="1315745"/>
          </a:xfrm>
          <a:prstGeom prst="rect">
            <a:avLst/>
          </a:prstGeom>
          <a:ln>
            <a:solidFill>
              <a:srgbClr val="FF0000"/>
            </a:solidFill>
          </a:ln>
        </p:spPr>
        <p:txBody>
          <a:bodyPr wrap="square">
            <a:spAutoFit/>
          </a:bodyPr>
          <a:lstStyle/>
          <a:p>
            <a:pPr lvl="0">
              <a:lnSpc>
                <a:spcPct val="150000"/>
              </a:lnSpc>
            </a:pPr>
            <a:r>
              <a:rPr lang="en-GB" b="1" u="sng" dirty="0" err="1">
                <a:solidFill>
                  <a:srgbClr val="FF0000"/>
                </a:solidFill>
              </a:rPr>
              <a:t>Promotor</a:t>
            </a:r>
            <a:r>
              <a:rPr lang="en-GB" b="1" u="sng" dirty="0">
                <a:solidFill>
                  <a:srgbClr val="FF0000"/>
                </a:solidFill>
              </a:rPr>
              <a:t> region: </a:t>
            </a:r>
            <a:r>
              <a:rPr lang="en-GB" dirty="0">
                <a:solidFill>
                  <a:srgbClr val="660066"/>
                </a:solidFill>
              </a:rPr>
              <a:t>Binding site for RNA Polymerase on DNA </a:t>
            </a:r>
          </a:p>
        </p:txBody>
      </p:sp>
      <p:cxnSp>
        <p:nvCxnSpPr>
          <p:cNvPr id="9" name="Straight Arrow Connector 8"/>
          <p:cNvCxnSpPr>
            <a:stCxn id="7" idx="0"/>
          </p:cNvCxnSpPr>
          <p:nvPr/>
        </p:nvCxnSpPr>
        <p:spPr>
          <a:xfrm flipV="1">
            <a:off x="1411210" y="4092031"/>
            <a:ext cx="1090481" cy="759688"/>
          </a:xfrm>
          <a:prstGeom prst="straightConnector1">
            <a:avLst/>
          </a:prstGeom>
          <a:ln>
            <a:solidFill>
              <a:srgbClr val="FF0000"/>
            </a:solidFill>
            <a:tailEnd type="arrow"/>
          </a:ln>
        </p:spPr>
        <p:style>
          <a:lnRef idx="2">
            <a:schemeClr val="accent1"/>
          </a:lnRef>
          <a:fillRef idx="0">
            <a:schemeClr val="accent1"/>
          </a:fillRef>
          <a:effectRef idx="1">
            <a:schemeClr val="accent1"/>
          </a:effectRef>
          <a:fontRef idx="minor">
            <a:schemeClr val="tx1"/>
          </a:fontRef>
        </p:style>
      </p:cxnSp>
      <p:sp>
        <p:nvSpPr>
          <p:cNvPr id="10" name="Oval 9"/>
          <p:cNvSpPr/>
          <p:nvPr/>
        </p:nvSpPr>
        <p:spPr>
          <a:xfrm>
            <a:off x="2399057" y="3129955"/>
            <a:ext cx="551655" cy="333519"/>
          </a:xfrm>
          <a:prstGeom prst="ellipse">
            <a:avLst/>
          </a:prstGeom>
          <a:solidFill>
            <a:srgbClr val="3366FF"/>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Rectangle 10"/>
          <p:cNvSpPr/>
          <p:nvPr/>
        </p:nvSpPr>
        <p:spPr>
          <a:xfrm>
            <a:off x="0" y="1043943"/>
            <a:ext cx="2681299" cy="1731243"/>
          </a:xfrm>
          <a:prstGeom prst="rect">
            <a:avLst/>
          </a:prstGeom>
          <a:ln>
            <a:solidFill>
              <a:srgbClr val="3366FF"/>
            </a:solidFill>
          </a:ln>
        </p:spPr>
        <p:txBody>
          <a:bodyPr wrap="square">
            <a:spAutoFit/>
          </a:bodyPr>
          <a:lstStyle/>
          <a:p>
            <a:pPr lvl="0">
              <a:lnSpc>
                <a:spcPct val="150000"/>
              </a:lnSpc>
            </a:pPr>
            <a:r>
              <a:rPr lang="en-GB" b="1" dirty="0">
                <a:solidFill>
                  <a:srgbClr val="3366FF"/>
                </a:solidFill>
              </a:rPr>
              <a:t>RNA Polymerase: </a:t>
            </a:r>
            <a:r>
              <a:rPr lang="en-GB" dirty="0">
                <a:solidFill>
                  <a:srgbClr val="660066"/>
                </a:solidFill>
              </a:rPr>
              <a:t>Enzyme that joins RNA nucleotides to form mRNA during transcription</a:t>
            </a:r>
          </a:p>
        </p:txBody>
      </p:sp>
      <p:cxnSp>
        <p:nvCxnSpPr>
          <p:cNvPr id="13" name="Straight Arrow Connector 12"/>
          <p:cNvCxnSpPr>
            <a:stCxn id="11" idx="2"/>
          </p:cNvCxnSpPr>
          <p:nvPr/>
        </p:nvCxnSpPr>
        <p:spPr>
          <a:xfrm>
            <a:off x="1340650" y="2775186"/>
            <a:ext cx="1058407" cy="354769"/>
          </a:xfrm>
          <a:prstGeom prst="straightConnector1">
            <a:avLst/>
          </a:prstGeom>
          <a:ln>
            <a:solidFill>
              <a:srgbClr val="3366FF"/>
            </a:solidFill>
            <a:tailEnd type="arrow"/>
          </a:ln>
        </p:spPr>
        <p:style>
          <a:lnRef idx="2">
            <a:schemeClr val="accent1"/>
          </a:lnRef>
          <a:fillRef idx="0">
            <a:schemeClr val="accent1"/>
          </a:fillRef>
          <a:effectRef idx="1">
            <a:schemeClr val="accent1"/>
          </a:effectRef>
          <a:fontRef idx="minor">
            <a:schemeClr val="tx1"/>
          </a:fontRef>
        </p:style>
      </p:cxnSp>
      <p:sp>
        <p:nvSpPr>
          <p:cNvPr id="14" name="Rectangle 13"/>
          <p:cNvSpPr/>
          <p:nvPr/>
        </p:nvSpPr>
        <p:spPr>
          <a:xfrm>
            <a:off x="5503719" y="3784166"/>
            <a:ext cx="1230674" cy="307865"/>
          </a:xfrm>
          <a:prstGeom prst="rect">
            <a:avLst/>
          </a:prstGeom>
          <a:solidFill>
            <a:srgbClr val="FFFF00"/>
          </a:solidFill>
          <a:ln>
            <a:solidFill>
              <a:srgbClr val="FFFF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 name="Rectangle 14"/>
          <p:cNvSpPr/>
          <p:nvPr/>
        </p:nvSpPr>
        <p:spPr>
          <a:xfrm>
            <a:off x="5064194" y="4851719"/>
            <a:ext cx="3571324" cy="1315745"/>
          </a:xfrm>
          <a:prstGeom prst="rect">
            <a:avLst/>
          </a:prstGeom>
          <a:ln>
            <a:solidFill>
              <a:srgbClr val="FFFF00"/>
            </a:solidFill>
          </a:ln>
        </p:spPr>
        <p:txBody>
          <a:bodyPr wrap="square">
            <a:spAutoFit/>
          </a:bodyPr>
          <a:lstStyle/>
          <a:p>
            <a:pPr lvl="0">
              <a:lnSpc>
                <a:spcPct val="150000"/>
              </a:lnSpc>
            </a:pPr>
            <a:r>
              <a:rPr lang="en-GB" b="1" dirty="0"/>
              <a:t>Terminator region: </a:t>
            </a:r>
            <a:r>
              <a:rPr lang="en-GB" dirty="0">
                <a:solidFill>
                  <a:srgbClr val="660066"/>
                </a:solidFill>
              </a:rPr>
              <a:t>Region of DNA that releases RNA polymerase to stop transcription </a:t>
            </a:r>
          </a:p>
        </p:txBody>
      </p:sp>
      <p:cxnSp>
        <p:nvCxnSpPr>
          <p:cNvPr id="17" name="Straight Arrow Connector 16"/>
          <p:cNvCxnSpPr>
            <a:stCxn id="15" idx="0"/>
          </p:cNvCxnSpPr>
          <p:nvPr/>
        </p:nvCxnSpPr>
        <p:spPr>
          <a:xfrm flipH="1" flipV="1">
            <a:off x="6055376" y="4092031"/>
            <a:ext cx="794480" cy="759688"/>
          </a:xfrm>
          <a:prstGeom prst="straightConnector1">
            <a:avLst/>
          </a:prstGeom>
          <a:ln>
            <a:solidFill>
              <a:srgbClr val="FFFF00"/>
            </a:solidFill>
            <a:tailEnd type="arrow"/>
          </a:ln>
        </p:spPr>
        <p:style>
          <a:lnRef idx="2">
            <a:schemeClr val="accent1"/>
          </a:lnRef>
          <a:fillRef idx="0">
            <a:schemeClr val="accent1"/>
          </a:fillRef>
          <a:effectRef idx="1">
            <a:schemeClr val="accent1"/>
          </a:effectRef>
          <a:fontRef idx="minor">
            <a:schemeClr val="tx1"/>
          </a:fontRef>
        </p:style>
      </p:cxnSp>
      <p:sp>
        <p:nvSpPr>
          <p:cNvPr id="19" name="Rectangle 18"/>
          <p:cNvSpPr/>
          <p:nvPr/>
        </p:nvSpPr>
        <p:spPr>
          <a:xfrm>
            <a:off x="2219449" y="3784166"/>
            <a:ext cx="179608" cy="307865"/>
          </a:xfrm>
          <a:prstGeom prst="rect">
            <a:avLst/>
          </a:prstGeom>
          <a:solidFill>
            <a:srgbClr val="FF6600"/>
          </a:solidFill>
          <a:ln>
            <a:solidFill>
              <a:srgbClr val="FF66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0" name="Rectangle 19"/>
          <p:cNvSpPr/>
          <p:nvPr/>
        </p:nvSpPr>
        <p:spPr>
          <a:xfrm>
            <a:off x="1995170" y="3963754"/>
            <a:ext cx="314083" cy="128277"/>
          </a:xfrm>
          <a:prstGeom prst="rect">
            <a:avLst/>
          </a:prstGeom>
          <a:solidFill>
            <a:srgbClr val="FF6600"/>
          </a:solidFill>
          <a:ln>
            <a:solidFill>
              <a:srgbClr val="FF66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1" name="Rectangle 20"/>
          <p:cNvSpPr/>
          <p:nvPr/>
        </p:nvSpPr>
        <p:spPr>
          <a:xfrm>
            <a:off x="6760052" y="3784166"/>
            <a:ext cx="179608" cy="307865"/>
          </a:xfrm>
          <a:prstGeom prst="rect">
            <a:avLst/>
          </a:prstGeom>
          <a:solidFill>
            <a:srgbClr val="FF6600"/>
          </a:solidFill>
          <a:ln>
            <a:solidFill>
              <a:srgbClr val="FF66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2" name="Rectangle 21"/>
          <p:cNvSpPr/>
          <p:nvPr/>
        </p:nvSpPr>
        <p:spPr>
          <a:xfrm>
            <a:off x="6782618" y="3784166"/>
            <a:ext cx="314083" cy="128277"/>
          </a:xfrm>
          <a:prstGeom prst="rect">
            <a:avLst/>
          </a:prstGeom>
          <a:solidFill>
            <a:srgbClr val="FF6600"/>
          </a:solidFill>
          <a:ln>
            <a:solidFill>
              <a:srgbClr val="FF66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24" name="Straight Arrow Connector 23"/>
          <p:cNvCxnSpPr>
            <a:stCxn id="5" idx="2"/>
          </p:cNvCxnSpPr>
          <p:nvPr/>
        </p:nvCxnSpPr>
        <p:spPr>
          <a:xfrm flipH="1">
            <a:off x="6939660" y="2353071"/>
            <a:ext cx="179420" cy="1431095"/>
          </a:xfrm>
          <a:prstGeom prst="straightConnector1">
            <a:avLst/>
          </a:prstGeom>
          <a:ln>
            <a:solidFill>
              <a:srgbClr val="FF6600"/>
            </a:solidFill>
            <a:tailEnd type="arrow"/>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65132336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785176"/>
            <a:ext cx="9144000" cy="4154984"/>
          </a:xfrm>
          <a:prstGeom prst="rect">
            <a:avLst/>
          </a:prstGeom>
        </p:spPr>
        <p:txBody>
          <a:bodyPr wrap="square">
            <a:spAutoFit/>
          </a:bodyPr>
          <a:lstStyle/>
          <a:p>
            <a:pPr lvl="0"/>
            <a:r>
              <a:rPr lang="en-GB" sz="2400" b="1" dirty="0"/>
              <a:t>Explain why </a:t>
            </a:r>
            <a:r>
              <a:rPr lang="en-GB" sz="2400" dirty="0"/>
              <a:t>each of steps are important in preparing the gene of interest for insertion into a vector. </a:t>
            </a:r>
            <a:r>
              <a:rPr lang="en-GB" sz="2400" i="1" dirty="0"/>
              <a:t>(Can you remember what explain means in your exam?)</a:t>
            </a:r>
          </a:p>
          <a:p>
            <a:pPr lvl="0"/>
            <a:endParaRPr lang="en-GB" sz="2400" dirty="0"/>
          </a:p>
          <a:p>
            <a:pPr marL="800100" lvl="1" indent="-342900">
              <a:buAutoNum type="alphaLcParenR"/>
            </a:pPr>
            <a:r>
              <a:rPr lang="en-GB" sz="2400" dirty="0"/>
              <a:t>A specific </a:t>
            </a:r>
            <a:r>
              <a:rPr lang="en-GB" sz="2400" b="1" dirty="0"/>
              <a:t>promotor region </a:t>
            </a:r>
            <a:r>
              <a:rPr lang="en-GB" sz="2400" dirty="0"/>
              <a:t>is added in front of the gene of interest </a:t>
            </a:r>
          </a:p>
          <a:p>
            <a:pPr marL="800100" lvl="1" indent="-342900">
              <a:buAutoNum type="alphaLcParenR"/>
            </a:pPr>
            <a:r>
              <a:rPr lang="en-GB" sz="2400" dirty="0"/>
              <a:t>A </a:t>
            </a:r>
            <a:r>
              <a:rPr lang="en-GB" sz="2400" b="1" dirty="0"/>
              <a:t>terminator region </a:t>
            </a:r>
            <a:r>
              <a:rPr lang="en-GB" sz="2400" dirty="0"/>
              <a:t>is added at the end of the gene of interest</a:t>
            </a:r>
          </a:p>
          <a:p>
            <a:pPr marL="800100" lvl="1" indent="-342900">
              <a:buAutoNum type="alphaLcParenR"/>
            </a:pPr>
            <a:r>
              <a:rPr lang="en-GB" sz="2400" b="1" dirty="0"/>
              <a:t>Sticky ends are added </a:t>
            </a:r>
            <a:r>
              <a:rPr lang="en-GB" sz="2400" dirty="0"/>
              <a:t>at the beginning of the promotor region and at the end of the terminator region. </a:t>
            </a:r>
          </a:p>
          <a:p>
            <a:pPr marL="800100" lvl="1" indent="-342900">
              <a:buAutoNum type="alphaLcParenR"/>
            </a:pPr>
            <a:r>
              <a:rPr lang="en-GB" sz="2400" b="1" dirty="0"/>
              <a:t>Extension:</a:t>
            </a:r>
            <a:r>
              <a:rPr lang="en-GB" sz="2400" dirty="0"/>
              <a:t> The promotor region is complementary to RNA polymerase but not DNA polymerase. </a:t>
            </a:r>
          </a:p>
        </p:txBody>
      </p:sp>
      <p:sp>
        <p:nvSpPr>
          <p:cNvPr id="4" name="TextBox 3"/>
          <p:cNvSpPr txBox="1"/>
          <p:nvPr/>
        </p:nvSpPr>
        <p:spPr>
          <a:xfrm>
            <a:off x="162659" y="257598"/>
            <a:ext cx="8807170" cy="584775"/>
          </a:xfrm>
          <a:prstGeom prst="rect">
            <a:avLst/>
          </a:prstGeom>
          <a:solidFill>
            <a:srgbClr val="CCFFCC"/>
          </a:solidFill>
        </p:spPr>
        <p:txBody>
          <a:bodyPr wrap="square" rtlCol="0">
            <a:spAutoFit/>
          </a:bodyPr>
          <a:lstStyle/>
          <a:p>
            <a:pPr algn="ctr"/>
            <a:r>
              <a:rPr lang="en-US" sz="3200" dirty="0"/>
              <a:t>Answer these question to check your understanding </a:t>
            </a:r>
          </a:p>
        </p:txBody>
      </p:sp>
    </p:spTree>
    <p:extLst>
      <p:ext uri="{BB962C8B-B14F-4D97-AF65-F5344CB8AC3E}">
        <p14:creationId xmlns:p14="http://schemas.microsoft.com/office/powerpoint/2010/main" val="379628576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039974"/>
            <a:ext cx="9144000" cy="5786199"/>
          </a:xfrm>
          <a:prstGeom prst="rect">
            <a:avLst/>
          </a:prstGeom>
        </p:spPr>
        <p:txBody>
          <a:bodyPr wrap="square">
            <a:spAutoFit/>
          </a:bodyPr>
          <a:lstStyle/>
          <a:p>
            <a:pPr lvl="0"/>
            <a:r>
              <a:rPr lang="en-GB" b="1" dirty="0"/>
              <a:t>Explain why </a:t>
            </a:r>
            <a:r>
              <a:rPr lang="en-GB" dirty="0"/>
              <a:t>each of steps are important in preparing the gene of interest for insertion into a vector. </a:t>
            </a:r>
            <a:r>
              <a:rPr lang="en-GB" i="1" dirty="0"/>
              <a:t>(Can you remember what explain means in your exam?)</a:t>
            </a:r>
          </a:p>
          <a:p>
            <a:pPr lvl="0"/>
            <a:endParaRPr lang="en-GB" dirty="0"/>
          </a:p>
          <a:p>
            <a:pPr marL="742950" lvl="1" indent="-285750">
              <a:buFont typeface="Arial"/>
              <a:buChar char="•"/>
            </a:pPr>
            <a:r>
              <a:rPr lang="en-GB" dirty="0"/>
              <a:t>A specific </a:t>
            </a:r>
            <a:r>
              <a:rPr lang="en-GB" b="1" dirty="0" err="1"/>
              <a:t>promotor</a:t>
            </a:r>
            <a:r>
              <a:rPr lang="en-GB" b="1" dirty="0"/>
              <a:t> region </a:t>
            </a:r>
            <a:r>
              <a:rPr lang="en-GB" dirty="0"/>
              <a:t>is added in front of the gene of interest. </a:t>
            </a:r>
          </a:p>
          <a:p>
            <a:pPr lvl="1"/>
            <a:r>
              <a:rPr lang="en-GB" dirty="0"/>
              <a:t>	</a:t>
            </a:r>
            <a:r>
              <a:rPr lang="en-GB" b="1" dirty="0">
                <a:solidFill>
                  <a:srgbClr val="7030A0"/>
                </a:solidFill>
              </a:rPr>
              <a:t>So RNA Polymerase can bind </a:t>
            </a:r>
          </a:p>
          <a:p>
            <a:pPr lvl="1"/>
            <a:r>
              <a:rPr lang="en-GB" b="1" dirty="0">
                <a:solidFill>
                  <a:srgbClr val="7030A0"/>
                </a:solidFill>
              </a:rPr>
              <a:t>	so transcription of the gene can start </a:t>
            </a:r>
          </a:p>
          <a:p>
            <a:pPr lvl="1"/>
            <a:r>
              <a:rPr lang="en-GB" b="1" dirty="0">
                <a:solidFill>
                  <a:srgbClr val="7030A0"/>
                </a:solidFill>
              </a:rPr>
              <a:t>	producing the mRNA chain</a:t>
            </a:r>
          </a:p>
          <a:p>
            <a:endParaRPr lang="en-GB" dirty="0"/>
          </a:p>
          <a:p>
            <a:pPr marL="742950" lvl="1" indent="-285750">
              <a:buFont typeface="Arial"/>
              <a:buChar char="•"/>
            </a:pPr>
            <a:r>
              <a:rPr lang="en-GB" dirty="0"/>
              <a:t>A </a:t>
            </a:r>
            <a:r>
              <a:rPr lang="en-GB" b="1" dirty="0"/>
              <a:t>terminator region </a:t>
            </a:r>
            <a:r>
              <a:rPr lang="en-GB" dirty="0"/>
              <a:t>is added at the end of the gene of interest</a:t>
            </a:r>
          </a:p>
          <a:p>
            <a:pPr lvl="1"/>
            <a:r>
              <a:rPr lang="en-GB" dirty="0"/>
              <a:t>	</a:t>
            </a:r>
            <a:r>
              <a:rPr lang="en-GB" b="1" dirty="0">
                <a:solidFill>
                  <a:srgbClr val="7030A0"/>
                </a:solidFill>
              </a:rPr>
              <a:t>So RNA Polymerase can unbind </a:t>
            </a:r>
          </a:p>
          <a:p>
            <a:pPr lvl="1"/>
            <a:r>
              <a:rPr lang="en-GB" b="1" dirty="0">
                <a:solidFill>
                  <a:srgbClr val="7030A0"/>
                </a:solidFill>
              </a:rPr>
              <a:t>	so transcription of the gene can finish</a:t>
            </a:r>
          </a:p>
          <a:p>
            <a:pPr lvl="1"/>
            <a:r>
              <a:rPr lang="en-GB" b="1" dirty="0">
                <a:solidFill>
                  <a:srgbClr val="7030A0"/>
                </a:solidFill>
              </a:rPr>
              <a:t>	the mRNA chain has been produced </a:t>
            </a:r>
          </a:p>
          <a:p>
            <a:pPr marL="285750" indent="-285750">
              <a:buFont typeface="Arial"/>
              <a:buChar char="•"/>
            </a:pPr>
            <a:endParaRPr lang="en-GB" dirty="0"/>
          </a:p>
          <a:p>
            <a:pPr marL="742950" lvl="1" indent="-285750">
              <a:buFont typeface="Arial"/>
              <a:buChar char="•"/>
            </a:pPr>
            <a:r>
              <a:rPr lang="en-GB" b="1" dirty="0"/>
              <a:t>Sticky ends are added </a:t>
            </a:r>
            <a:r>
              <a:rPr lang="en-GB" dirty="0"/>
              <a:t>at the beginning of the </a:t>
            </a:r>
            <a:r>
              <a:rPr lang="en-GB" dirty="0" err="1"/>
              <a:t>promotor</a:t>
            </a:r>
            <a:r>
              <a:rPr lang="en-GB" dirty="0"/>
              <a:t> region and at the end of the terminator region. </a:t>
            </a:r>
          </a:p>
          <a:p>
            <a:pPr lvl="1"/>
            <a:r>
              <a:rPr lang="en-GB" dirty="0"/>
              <a:t>	</a:t>
            </a:r>
            <a:r>
              <a:rPr lang="en-GB" b="1" dirty="0">
                <a:solidFill>
                  <a:srgbClr val="7030A0"/>
                </a:solidFill>
              </a:rPr>
              <a:t>Sticky ends will be complementary to sticky end of the vector/plasmid </a:t>
            </a:r>
          </a:p>
          <a:p>
            <a:pPr lvl="1"/>
            <a:r>
              <a:rPr lang="en-GB" b="1" dirty="0">
                <a:solidFill>
                  <a:srgbClr val="7030A0"/>
                </a:solidFill>
              </a:rPr>
              <a:t>	so the gene can be inserted into the vector. </a:t>
            </a:r>
          </a:p>
          <a:p>
            <a:pPr lvl="1"/>
            <a:endParaRPr lang="en-GB" sz="1600" dirty="0"/>
          </a:p>
          <a:p>
            <a:pPr lvl="1"/>
            <a:r>
              <a:rPr lang="en-GB" sz="1600" b="1" dirty="0"/>
              <a:t>Extension:</a:t>
            </a:r>
            <a:r>
              <a:rPr lang="en-GB" sz="1600" dirty="0"/>
              <a:t> The </a:t>
            </a:r>
            <a:r>
              <a:rPr lang="en-GB" sz="1600" dirty="0" err="1"/>
              <a:t>promotor</a:t>
            </a:r>
            <a:r>
              <a:rPr lang="en-GB" sz="1600" dirty="0"/>
              <a:t> region is complementary to RNA polymerase but not DNA polymerase. </a:t>
            </a:r>
          </a:p>
          <a:p>
            <a:pPr lvl="1"/>
            <a:r>
              <a:rPr lang="en-GB" sz="1600" b="1" dirty="0">
                <a:solidFill>
                  <a:srgbClr val="7030A0"/>
                </a:solidFill>
              </a:rPr>
              <a:t>	Enzymes have specific active sites, which bind to a specific sequences on bases  on promotor 	(maybe be aided by the transcription factors). </a:t>
            </a:r>
          </a:p>
        </p:txBody>
      </p:sp>
    </p:spTree>
    <p:extLst>
      <p:ext uri="{BB962C8B-B14F-4D97-AF65-F5344CB8AC3E}">
        <p14:creationId xmlns:p14="http://schemas.microsoft.com/office/powerpoint/2010/main" val="22991721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3" end="3"/>
                                            </p:txEl>
                                          </p:spTgt>
                                        </p:tgtEl>
                                        <p:attrNameLst>
                                          <p:attrName>style.visibility</p:attrName>
                                        </p:attrNameLst>
                                      </p:cBhvr>
                                      <p:to>
                                        <p:strVal val="visible"/>
                                      </p:to>
                                    </p:set>
                                    <p:anim calcmode="lin" valueType="num">
                                      <p:cBhvr additive="base">
                                        <p:cTn id="7"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3" end="3"/>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2">
                                            <p:txEl>
                                              <p:pRg st="4" end="4"/>
                                            </p:txEl>
                                          </p:spTgt>
                                        </p:tgtEl>
                                        <p:attrNameLst>
                                          <p:attrName>style.visibility</p:attrName>
                                        </p:attrNameLst>
                                      </p:cBhvr>
                                      <p:to>
                                        <p:strVal val="visible"/>
                                      </p:to>
                                    </p:set>
                                    <p:anim calcmode="lin" valueType="num">
                                      <p:cBhvr additive="base">
                                        <p:cTn id="11"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2">
                                            <p:txEl>
                                              <p:pRg st="4" end="4"/>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2">
                                            <p:txEl>
                                              <p:pRg st="5" end="5"/>
                                            </p:txEl>
                                          </p:spTgt>
                                        </p:tgtEl>
                                        <p:attrNameLst>
                                          <p:attrName>style.visibility</p:attrName>
                                        </p:attrNameLst>
                                      </p:cBhvr>
                                      <p:to>
                                        <p:strVal val="visible"/>
                                      </p:to>
                                    </p:set>
                                    <p:anim calcmode="lin" valueType="num">
                                      <p:cBhvr additive="base">
                                        <p:cTn id="15"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nodeType="clickEffect">
                                  <p:stCondLst>
                                    <p:cond delay="0"/>
                                  </p:stCondLst>
                                  <p:childTnLst>
                                    <p:set>
                                      <p:cBhvr>
                                        <p:cTn id="20" dur="1" fill="hold">
                                          <p:stCondLst>
                                            <p:cond delay="0"/>
                                          </p:stCondLst>
                                        </p:cTn>
                                        <p:tgtEl>
                                          <p:spTgt spid="2">
                                            <p:txEl>
                                              <p:pRg st="8" end="8"/>
                                            </p:txEl>
                                          </p:spTgt>
                                        </p:tgtEl>
                                        <p:attrNameLst>
                                          <p:attrName>style.visibility</p:attrName>
                                        </p:attrNameLst>
                                      </p:cBhvr>
                                      <p:to>
                                        <p:strVal val="visible"/>
                                      </p:to>
                                    </p:set>
                                    <p:anim calcmode="lin" valueType="num">
                                      <p:cBhvr additive="base">
                                        <p:cTn id="21" dur="500" fill="hold"/>
                                        <p:tgtEl>
                                          <p:spTgt spid="2">
                                            <p:txEl>
                                              <p:pRg st="8" end="8"/>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2">
                                            <p:txEl>
                                              <p:pRg st="8" end="8"/>
                                            </p:txEl>
                                          </p:spTgt>
                                        </p:tgtEl>
                                        <p:attrNameLst>
                                          <p:attrName>ppt_y</p:attrName>
                                        </p:attrNameLst>
                                      </p:cBhvr>
                                      <p:tavLst>
                                        <p:tav tm="0">
                                          <p:val>
                                            <p:strVal val="1+#ppt_h/2"/>
                                          </p:val>
                                        </p:tav>
                                        <p:tav tm="100000">
                                          <p:val>
                                            <p:strVal val="#ppt_y"/>
                                          </p:val>
                                        </p:tav>
                                      </p:tavLst>
                                    </p:anim>
                                  </p:childTnLst>
                                </p:cTn>
                              </p:par>
                              <p:par>
                                <p:cTn id="23" presetID="2" presetClass="entr" presetSubtype="4" fill="hold" nodeType="withEffect">
                                  <p:stCondLst>
                                    <p:cond delay="0"/>
                                  </p:stCondLst>
                                  <p:childTnLst>
                                    <p:set>
                                      <p:cBhvr>
                                        <p:cTn id="24" dur="1" fill="hold">
                                          <p:stCondLst>
                                            <p:cond delay="0"/>
                                          </p:stCondLst>
                                        </p:cTn>
                                        <p:tgtEl>
                                          <p:spTgt spid="2">
                                            <p:txEl>
                                              <p:pRg st="9" end="9"/>
                                            </p:txEl>
                                          </p:spTgt>
                                        </p:tgtEl>
                                        <p:attrNameLst>
                                          <p:attrName>style.visibility</p:attrName>
                                        </p:attrNameLst>
                                      </p:cBhvr>
                                      <p:to>
                                        <p:strVal val="visible"/>
                                      </p:to>
                                    </p:set>
                                    <p:anim calcmode="lin" valueType="num">
                                      <p:cBhvr additive="base">
                                        <p:cTn id="25" dur="500" fill="hold"/>
                                        <p:tgtEl>
                                          <p:spTgt spid="2">
                                            <p:txEl>
                                              <p:pRg st="9" end="9"/>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9" end="9"/>
                                            </p:txEl>
                                          </p:spTgt>
                                        </p:tgtEl>
                                        <p:attrNameLst>
                                          <p:attrName>ppt_y</p:attrName>
                                        </p:attrNameLst>
                                      </p:cBhvr>
                                      <p:tavLst>
                                        <p:tav tm="0">
                                          <p:val>
                                            <p:strVal val="1+#ppt_h/2"/>
                                          </p:val>
                                        </p:tav>
                                        <p:tav tm="100000">
                                          <p:val>
                                            <p:strVal val="#ppt_y"/>
                                          </p:val>
                                        </p:tav>
                                      </p:tavLst>
                                    </p:anim>
                                  </p:childTnLst>
                                </p:cTn>
                              </p:par>
                              <p:par>
                                <p:cTn id="27" presetID="2" presetClass="entr" presetSubtype="4" fill="hold" nodeType="withEffect">
                                  <p:stCondLst>
                                    <p:cond delay="0"/>
                                  </p:stCondLst>
                                  <p:childTnLst>
                                    <p:set>
                                      <p:cBhvr>
                                        <p:cTn id="28" dur="1" fill="hold">
                                          <p:stCondLst>
                                            <p:cond delay="0"/>
                                          </p:stCondLst>
                                        </p:cTn>
                                        <p:tgtEl>
                                          <p:spTgt spid="2">
                                            <p:txEl>
                                              <p:pRg st="10" end="10"/>
                                            </p:txEl>
                                          </p:spTgt>
                                        </p:tgtEl>
                                        <p:attrNameLst>
                                          <p:attrName>style.visibility</p:attrName>
                                        </p:attrNameLst>
                                      </p:cBhvr>
                                      <p:to>
                                        <p:strVal val="visible"/>
                                      </p:to>
                                    </p:set>
                                    <p:anim calcmode="lin" valueType="num">
                                      <p:cBhvr additive="base">
                                        <p:cTn id="29" dur="500" fill="hold"/>
                                        <p:tgtEl>
                                          <p:spTgt spid="2">
                                            <p:txEl>
                                              <p:pRg st="10" end="10"/>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2">
                                            <p:txEl>
                                              <p:pRg st="10" end="10"/>
                                            </p:txEl>
                                          </p:spTgt>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nodeType="clickEffect">
                                  <p:stCondLst>
                                    <p:cond delay="0"/>
                                  </p:stCondLst>
                                  <p:childTnLst>
                                    <p:set>
                                      <p:cBhvr>
                                        <p:cTn id="34" dur="1" fill="hold">
                                          <p:stCondLst>
                                            <p:cond delay="0"/>
                                          </p:stCondLst>
                                        </p:cTn>
                                        <p:tgtEl>
                                          <p:spTgt spid="2">
                                            <p:txEl>
                                              <p:pRg st="13" end="13"/>
                                            </p:txEl>
                                          </p:spTgt>
                                        </p:tgtEl>
                                        <p:attrNameLst>
                                          <p:attrName>style.visibility</p:attrName>
                                        </p:attrNameLst>
                                      </p:cBhvr>
                                      <p:to>
                                        <p:strVal val="visible"/>
                                      </p:to>
                                    </p:set>
                                    <p:anim calcmode="lin" valueType="num">
                                      <p:cBhvr additive="base">
                                        <p:cTn id="35" dur="500" fill="hold"/>
                                        <p:tgtEl>
                                          <p:spTgt spid="2">
                                            <p:txEl>
                                              <p:pRg st="13" end="13"/>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2">
                                            <p:txEl>
                                              <p:pRg st="13" end="13"/>
                                            </p:txEl>
                                          </p:spTgt>
                                        </p:tgtEl>
                                        <p:attrNameLst>
                                          <p:attrName>ppt_y</p:attrName>
                                        </p:attrNameLst>
                                      </p:cBhvr>
                                      <p:tavLst>
                                        <p:tav tm="0">
                                          <p:val>
                                            <p:strVal val="1+#ppt_h/2"/>
                                          </p:val>
                                        </p:tav>
                                        <p:tav tm="100000">
                                          <p:val>
                                            <p:strVal val="#ppt_y"/>
                                          </p:val>
                                        </p:tav>
                                      </p:tavLst>
                                    </p:anim>
                                  </p:childTnLst>
                                </p:cTn>
                              </p:par>
                              <p:par>
                                <p:cTn id="37" presetID="2" presetClass="entr" presetSubtype="4" fill="hold" nodeType="withEffect">
                                  <p:stCondLst>
                                    <p:cond delay="0"/>
                                  </p:stCondLst>
                                  <p:childTnLst>
                                    <p:set>
                                      <p:cBhvr>
                                        <p:cTn id="38" dur="1" fill="hold">
                                          <p:stCondLst>
                                            <p:cond delay="0"/>
                                          </p:stCondLst>
                                        </p:cTn>
                                        <p:tgtEl>
                                          <p:spTgt spid="2">
                                            <p:txEl>
                                              <p:pRg st="14" end="14"/>
                                            </p:txEl>
                                          </p:spTgt>
                                        </p:tgtEl>
                                        <p:attrNameLst>
                                          <p:attrName>style.visibility</p:attrName>
                                        </p:attrNameLst>
                                      </p:cBhvr>
                                      <p:to>
                                        <p:strVal val="visible"/>
                                      </p:to>
                                    </p:set>
                                    <p:anim calcmode="lin" valueType="num">
                                      <p:cBhvr additive="base">
                                        <p:cTn id="39" dur="500" fill="hold"/>
                                        <p:tgtEl>
                                          <p:spTgt spid="2">
                                            <p:txEl>
                                              <p:pRg st="14" end="14"/>
                                            </p:txEl>
                                          </p:spTgt>
                                        </p:tgtEl>
                                        <p:attrNameLst>
                                          <p:attrName>ppt_x</p:attrName>
                                        </p:attrNameLst>
                                      </p:cBhvr>
                                      <p:tavLst>
                                        <p:tav tm="0">
                                          <p:val>
                                            <p:strVal val="#ppt_x"/>
                                          </p:val>
                                        </p:tav>
                                        <p:tav tm="100000">
                                          <p:val>
                                            <p:strVal val="#ppt_x"/>
                                          </p:val>
                                        </p:tav>
                                      </p:tavLst>
                                    </p:anim>
                                    <p:anim calcmode="lin" valueType="num">
                                      <p:cBhvr additive="base">
                                        <p:cTn id="40" dur="500" fill="hold"/>
                                        <p:tgtEl>
                                          <p:spTgt spid="2">
                                            <p:txEl>
                                              <p:pRg st="14" end="14"/>
                                            </p:txEl>
                                          </p:spTgt>
                                        </p:tgtEl>
                                        <p:attrNameLst>
                                          <p:attrName>ppt_y</p:attrName>
                                        </p:attrNameLst>
                                      </p:cBhvr>
                                      <p:tavLst>
                                        <p:tav tm="0">
                                          <p:val>
                                            <p:strVal val="1+#ppt_h/2"/>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2" presetClass="entr" presetSubtype="4" fill="hold" nodeType="clickEffect">
                                  <p:stCondLst>
                                    <p:cond delay="0"/>
                                  </p:stCondLst>
                                  <p:childTnLst>
                                    <p:set>
                                      <p:cBhvr>
                                        <p:cTn id="44" dur="1" fill="hold">
                                          <p:stCondLst>
                                            <p:cond delay="0"/>
                                          </p:stCondLst>
                                        </p:cTn>
                                        <p:tgtEl>
                                          <p:spTgt spid="2">
                                            <p:txEl>
                                              <p:pRg st="17" end="17"/>
                                            </p:txEl>
                                          </p:spTgt>
                                        </p:tgtEl>
                                        <p:attrNameLst>
                                          <p:attrName>style.visibility</p:attrName>
                                        </p:attrNameLst>
                                      </p:cBhvr>
                                      <p:to>
                                        <p:strVal val="visible"/>
                                      </p:to>
                                    </p:set>
                                    <p:anim calcmode="lin" valueType="num">
                                      <p:cBhvr additive="base">
                                        <p:cTn id="45" dur="500" fill="hold"/>
                                        <p:tgtEl>
                                          <p:spTgt spid="2">
                                            <p:txEl>
                                              <p:pRg st="17" end="17"/>
                                            </p:txEl>
                                          </p:spTgt>
                                        </p:tgtEl>
                                        <p:attrNameLst>
                                          <p:attrName>ppt_x</p:attrName>
                                        </p:attrNameLst>
                                      </p:cBhvr>
                                      <p:tavLst>
                                        <p:tav tm="0">
                                          <p:val>
                                            <p:strVal val="#ppt_x"/>
                                          </p:val>
                                        </p:tav>
                                        <p:tav tm="100000">
                                          <p:val>
                                            <p:strVal val="#ppt_x"/>
                                          </p:val>
                                        </p:tav>
                                      </p:tavLst>
                                    </p:anim>
                                    <p:anim calcmode="lin" valueType="num">
                                      <p:cBhvr additive="base">
                                        <p:cTn id="46" dur="500" fill="hold"/>
                                        <p:tgtEl>
                                          <p:spTgt spid="2">
                                            <p:txEl>
                                              <p:pRg st="17" end="1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54102"/>
            <a:ext cx="8570812" cy="4095095"/>
          </a:xfrm>
          <a:prstGeom prst="rect">
            <a:avLst/>
          </a:prstGeom>
        </p:spPr>
        <p:txBody>
          <a:bodyPr wrap="square">
            <a:spAutoFit/>
          </a:bodyPr>
          <a:lstStyle/>
          <a:p>
            <a:r>
              <a:rPr lang="en-GB" sz="2800" b="1" dirty="0"/>
              <a:t>Step 2(b): Inserting the gene of interest into a vector</a:t>
            </a:r>
            <a:r>
              <a:rPr lang="en-GB" sz="2800" dirty="0"/>
              <a:t>. </a:t>
            </a:r>
          </a:p>
          <a:p>
            <a:pPr lvl="0">
              <a:lnSpc>
                <a:spcPct val="130000"/>
              </a:lnSpc>
            </a:pPr>
            <a:endParaRPr lang="en-GB" dirty="0"/>
          </a:p>
          <a:p>
            <a:pPr lvl="0">
              <a:lnSpc>
                <a:spcPct val="130000"/>
              </a:lnSpc>
            </a:pPr>
            <a:endParaRPr lang="en-GB" dirty="0"/>
          </a:p>
          <a:p>
            <a:pPr marL="285750" lvl="0" indent="-285750">
              <a:lnSpc>
                <a:spcPct val="130000"/>
              </a:lnSpc>
              <a:buFont typeface="Arial" panose="020B0604020202020204" pitchFamily="34" charset="0"/>
              <a:buChar char="•"/>
            </a:pPr>
            <a:endParaRPr lang="en-GB" dirty="0"/>
          </a:p>
          <a:p>
            <a:pPr marL="285750" lvl="0" indent="-285750">
              <a:lnSpc>
                <a:spcPct val="130000"/>
              </a:lnSpc>
              <a:buFont typeface="Arial" panose="020B0604020202020204" pitchFamily="34" charset="0"/>
              <a:buChar char="•"/>
            </a:pPr>
            <a:r>
              <a:rPr lang="en-GB" dirty="0"/>
              <a:t>The most common type of</a:t>
            </a:r>
            <a:r>
              <a:rPr lang="en-GB" b="1" dirty="0"/>
              <a:t> vector</a:t>
            </a:r>
            <a:r>
              <a:rPr lang="en-GB" dirty="0"/>
              <a:t> is a </a:t>
            </a:r>
            <a:r>
              <a:rPr lang="en-GB" b="1" dirty="0"/>
              <a:t>PLASMID</a:t>
            </a:r>
            <a:r>
              <a:rPr lang="en-GB" dirty="0"/>
              <a:t> which can be inserted into a </a:t>
            </a:r>
            <a:r>
              <a:rPr lang="en-GB" b="1" dirty="0"/>
              <a:t>bacterial </a:t>
            </a:r>
            <a:r>
              <a:rPr lang="en-GB" dirty="0"/>
              <a:t>cell. </a:t>
            </a:r>
          </a:p>
          <a:p>
            <a:pPr marL="285750" lvl="0" indent="-285750">
              <a:lnSpc>
                <a:spcPct val="130000"/>
              </a:lnSpc>
              <a:buFont typeface="Arial" panose="020B0604020202020204" pitchFamily="34" charset="0"/>
              <a:buChar char="•"/>
            </a:pPr>
            <a:r>
              <a:rPr lang="en-GB" dirty="0"/>
              <a:t>To </a:t>
            </a:r>
            <a:r>
              <a:rPr lang="en-GB" b="1" dirty="0"/>
              <a:t>prepare the vector </a:t>
            </a:r>
            <a:r>
              <a:rPr lang="en-GB" dirty="0"/>
              <a:t>for the gene of interest the vector has to be opened by using the </a:t>
            </a:r>
            <a:r>
              <a:rPr lang="en-GB" b="1" dirty="0"/>
              <a:t>SAME restriction enzyme</a:t>
            </a:r>
          </a:p>
          <a:p>
            <a:pPr marL="285750" lvl="0" indent="-285750">
              <a:lnSpc>
                <a:spcPct val="130000"/>
              </a:lnSpc>
              <a:buFont typeface="Arial" panose="020B0604020202020204" pitchFamily="34" charset="0"/>
              <a:buChar char="•"/>
            </a:pPr>
            <a:r>
              <a:rPr lang="en-GB" dirty="0"/>
              <a:t>So the </a:t>
            </a:r>
            <a:r>
              <a:rPr lang="en-GB" b="1" dirty="0"/>
              <a:t>sticky ends are complementary </a:t>
            </a:r>
          </a:p>
          <a:p>
            <a:pPr marL="285750" lvl="0" indent="-285750">
              <a:lnSpc>
                <a:spcPct val="130000"/>
              </a:lnSpc>
              <a:buFont typeface="Arial" panose="020B0604020202020204" pitchFamily="34" charset="0"/>
              <a:buChar char="•"/>
            </a:pPr>
            <a:r>
              <a:rPr lang="en-GB" b="1" dirty="0"/>
              <a:t>DNA Ligase </a:t>
            </a:r>
            <a:r>
              <a:rPr lang="en-GB" dirty="0"/>
              <a:t>is then used to </a:t>
            </a:r>
            <a:r>
              <a:rPr lang="en-GB" b="1" dirty="0"/>
              <a:t>recombine the 2 pieces of DNA </a:t>
            </a:r>
          </a:p>
          <a:p>
            <a:pPr marL="285750" lvl="0" indent="-285750">
              <a:lnSpc>
                <a:spcPct val="130000"/>
              </a:lnSpc>
              <a:buFont typeface="Arial" panose="020B0604020202020204" pitchFamily="34" charset="0"/>
              <a:buChar char="•"/>
            </a:pPr>
            <a:r>
              <a:rPr lang="en-GB" dirty="0"/>
              <a:t>This is known as </a:t>
            </a:r>
            <a:r>
              <a:rPr lang="en-GB" b="1" dirty="0"/>
              <a:t>RECOMBINANT DNA </a:t>
            </a:r>
          </a:p>
        </p:txBody>
      </p:sp>
      <p:sp>
        <p:nvSpPr>
          <p:cNvPr id="6" name="Rectangle 5"/>
          <p:cNvSpPr/>
          <p:nvPr/>
        </p:nvSpPr>
        <p:spPr>
          <a:xfrm>
            <a:off x="185623" y="4457675"/>
            <a:ext cx="4572000" cy="646331"/>
          </a:xfrm>
          <a:prstGeom prst="rect">
            <a:avLst/>
          </a:prstGeom>
        </p:spPr>
        <p:txBody>
          <a:bodyPr>
            <a:spAutoFit/>
          </a:bodyPr>
          <a:lstStyle/>
          <a:p>
            <a:r>
              <a:rPr lang="en-US" dirty="0">
                <a:hlinkClick r:id="rId2"/>
              </a:rPr>
              <a:t>https://www.youtube.com/watch?v=8rXizmLjegI</a:t>
            </a:r>
            <a:r>
              <a:rPr lang="en-US" dirty="0"/>
              <a:t> </a:t>
            </a:r>
          </a:p>
        </p:txBody>
      </p:sp>
      <p:pic>
        <p:nvPicPr>
          <p:cNvPr id="8" name="Picture 7"/>
          <p:cNvPicPr>
            <a:picLocks noChangeAspect="1"/>
          </p:cNvPicPr>
          <p:nvPr/>
        </p:nvPicPr>
        <p:blipFill>
          <a:blip r:embed="rId3"/>
          <a:stretch>
            <a:fillRect/>
          </a:stretch>
        </p:blipFill>
        <p:spPr>
          <a:xfrm>
            <a:off x="5237420" y="3284803"/>
            <a:ext cx="4264972" cy="3198729"/>
          </a:xfrm>
          <a:prstGeom prst="rect">
            <a:avLst/>
          </a:prstGeom>
        </p:spPr>
      </p:pic>
      <p:pic>
        <p:nvPicPr>
          <p:cNvPr id="7" name="Picture 6">
            <a:extLst>
              <a:ext uri="{FF2B5EF4-FFF2-40B4-BE49-F238E27FC236}">
                <a16:creationId xmlns:a16="http://schemas.microsoft.com/office/drawing/2014/main" id="{464EF2CC-6618-4D85-8CF9-EF8C9868949E}"/>
              </a:ext>
            </a:extLst>
          </p:cNvPr>
          <p:cNvPicPr/>
          <p:nvPr/>
        </p:nvPicPr>
        <p:blipFill>
          <a:blip r:embed="rId4" cstate="print">
            <a:extLst>
              <a:ext uri="{28A0092B-C50C-407E-A947-70E740481C1C}">
                <a14:useLocalDpi xmlns:a14="http://schemas.microsoft.com/office/drawing/2010/main" val="0"/>
              </a:ext>
            </a:extLst>
          </a:blip>
          <a:stretch>
            <a:fillRect/>
          </a:stretch>
        </p:blipFill>
        <p:spPr>
          <a:xfrm>
            <a:off x="7996110" y="98261"/>
            <a:ext cx="574702" cy="625944"/>
          </a:xfrm>
          <a:prstGeom prst="rect">
            <a:avLst/>
          </a:prstGeom>
        </p:spPr>
      </p:pic>
      <p:sp>
        <p:nvSpPr>
          <p:cNvPr id="2" name="Rectangle 2">
            <a:extLst>
              <a:ext uri="{FF2B5EF4-FFF2-40B4-BE49-F238E27FC236}">
                <a16:creationId xmlns:a16="http://schemas.microsoft.com/office/drawing/2014/main" id="{BA696DDE-ECF5-402C-ADC7-944968933C03}"/>
              </a:ext>
            </a:extLst>
          </p:cNvPr>
          <p:cNvSpPr>
            <a:spLocks noChangeArrowheads="1"/>
          </p:cNvSpPr>
          <p:nvPr/>
        </p:nvSpPr>
        <p:spPr bwMode="auto">
          <a:xfrm>
            <a:off x="0" y="333375"/>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GB"/>
          </a:p>
        </p:txBody>
      </p:sp>
      <p:sp>
        <p:nvSpPr>
          <p:cNvPr id="3" name="Rectangle 3">
            <a:extLst>
              <a:ext uri="{FF2B5EF4-FFF2-40B4-BE49-F238E27FC236}">
                <a16:creationId xmlns:a16="http://schemas.microsoft.com/office/drawing/2014/main" id="{63D75BF2-FEE9-48FE-BDBA-987A1912E95F}"/>
              </a:ext>
            </a:extLst>
          </p:cNvPr>
          <p:cNvSpPr>
            <a:spLocks noChangeArrowheads="1"/>
          </p:cNvSpPr>
          <p:nvPr/>
        </p:nvSpPr>
        <p:spPr bwMode="auto">
          <a:xfrm>
            <a:off x="78479" y="619249"/>
            <a:ext cx="7839152" cy="584775"/>
          </a:xfrm>
          <a:prstGeom prst="rect">
            <a:avLst/>
          </a:prstGeom>
          <a:solidFill>
            <a:srgbClr val="FFFF00"/>
          </a:solidFill>
          <a:ln>
            <a:solidFill>
              <a:schemeClr val="tx1"/>
            </a:solidFill>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1600" b="0" i="0" u="sng" strike="noStrike" cap="none" normalizeH="0" baseline="0" dirty="0">
                <a:ln>
                  <a:noFill/>
                </a:ln>
                <a:solidFill>
                  <a:schemeClr val="tx1"/>
                </a:solidFill>
                <a:effectLst/>
                <a:latin typeface="+mj-lt"/>
                <a:ea typeface="Calibri" panose="020F0502020204030204" pitchFamily="34" charset="0"/>
                <a:cs typeface="Calibri" panose="020F0502020204030204" pitchFamily="34" charset="0"/>
              </a:rPr>
              <a:t>Definition: </a:t>
            </a:r>
            <a:endParaRPr kumimoji="0" lang="en-GB" altLang="en-US" sz="1050" b="0" i="0" u="none" strike="noStrike" cap="none" normalizeH="0" baseline="0" dirty="0">
              <a:ln>
                <a:noFill/>
              </a:ln>
              <a:solidFill>
                <a:schemeClr val="tx1"/>
              </a:solidFill>
              <a:effectLst/>
              <a:latin typeface="+mj-l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1600" b="1" i="0" u="none" strike="noStrike" cap="none" normalizeH="0" baseline="0" dirty="0">
                <a:ln>
                  <a:noFill/>
                </a:ln>
                <a:solidFill>
                  <a:schemeClr val="tx1"/>
                </a:solidFill>
                <a:effectLst/>
                <a:latin typeface="+mj-lt"/>
                <a:ea typeface="Calibri" panose="020F0502020204030204" pitchFamily="34" charset="0"/>
                <a:cs typeface="Calibri" panose="020F0502020204030204" pitchFamily="34" charset="0"/>
              </a:rPr>
              <a:t>Vector:</a:t>
            </a:r>
            <a:r>
              <a:rPr kumimoji="0" lang="en-GB" altLang="en-US" sz="1600" b="0" i="0" u="none" strike="noStrike" cap="none" normalizeH="0" baseline="0" dirty="0">
                <a:ln>
                  <a:noFill/>
                </a:ln>
                <a:solidFill>
                  <a:schemeClr val="tx1"/>
                </a:solidFill>
                <a:effectLst/>
                <a:latin typeface="+mj-lt"/>
                <a:ea typeface="Calibri" panose="020F0502020204030204" pitchFamily="34" charset="0"/>
                <a:cs typeface="Calibri" panose="020F0502020204030204" pitchFamily="34" charset="0"/>
              </a:rPr>
              <a:t> A DNA carrier (i.e. bacterial plasmid or virus) used to transfer DNA into cells.</a:t>
            </a:r>
            <a:endParaRPr kumimoji="0" lang="en-GB" altLang="en-US" sz="3600" b="0" i="0" u="none" strike="noStrike" cap="none" normalizeH="0" baseline="0" dirty="0">
              <a:ln>
                <a:noFill/>
              </a:ln>
              <a:solidFill>
                <a:schemeClr val="tx1"/>
              </a:solidFill>
              <a:effectLst/>
              <a:latin typeface="+mj-lt"/>
            </a:endParaRPr>
          </a:p>
        </p:txBody>
      </p:sp>
      <p:pic>
        <p:nvPicPr>
          <p:cNvPr id="18433" name="Picture 31">
            <a:extLst>
              <a:ext uri="{FF2B5EF4-FFF2-40B4-BE49-F238E27FC236}">
                <a16:creationId xmlns:a16="http://schemas.microsoft.com/office/drawing/2014/main" id="{74F83D76-FBDF-4384-BAF1-B19A57CAD0F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369906" y="741936"/>
            <a:ext cx="320675" cy="3206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3849826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12291" name="Picture 4"/>
          <p:cNvPicPr>
            <a:picLocks noGrp="1" noChangeAspect="1" noChangeArrowheads="1"/>
          </p:cNvPicPr>
          <p:nvPr>
            <p:ph type="body" idx="1"/>
          </p:nvPr>
        </p:nvPicPr>
        <p:blipFill>
          <a:blip r:embed="rId2">
            <a:extLst>
              <a:ext uri="{28A0092B-C50C-407E-A947-70E740481C1C}">
                <a14:useLocalDpi xmlns:a14="http://schemas.microsoft.com/office/drawing/2010/main" val="0"/>
              </a:ext>
            </a:extLst>
          </a:blip>
          <a:srcRect/>
          <a:stretch>
            <a:fillRect/>
          </a:stretch>
        </p:blipFill>
        <p:spPr>
          <a:xfrm>
            <a:off x="2627313" y="260350"/>
            <a:ext cx="3149600" cy="6010275"/>
          </a:xfrm>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dist="35921" dir="2700000" algn="ctr" rotWithShape="0">
                    <a:srgbClr val="808080"/>
                  </a:outerShdw>
                </a:effectLst>
              </a14:hiddenEffects>
            </a:ext>
          </a:extLst>
        </p:spPr>
      </p:pic>
      <p:sp>
        <p:nvSpPr>
          <p:cNvPr id="14348" name="Line 12"/>
          <p:cNvSpPr>
            <a:spLocks noChangeShapeType="1"/>
          </p:cNvSpPr>
          <p:nvPr/>
        </p:nvSpPr>
        <p:spPr bwMode="auto">
          <a:xfrm>
            <a:off x="3419475" y="4365625"/>
            <a:ext cx="1800225" cy="0"/>
          </a:xfrm>
          <a:prstGeom prst="line">
            <a:avLst/>
          </a:prstGeom>
          <a:noFill/>
          <a:ln w="9525">
            <a:solidFill>
              <a:schemeClr val="tx1"/>
            </a:solidFill>
            <a:round/>
            <a:headEnd/>
            <a:tailEnd type="triangle" w="med"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US"/>
          </a:p>
        </p:txBody>
      </p:sp>
      <p:sp>
        <p:nvSpPr>
          <p:cNvPr id="12301" name="Text Box 13"/>
          <p:cNvSpPr txBox="1">
            <a:spLocks noChangeArrowheads="1"/>
          </p:cNvSpPr>
          <p:nvPr/>
        </p:nvSpPr>
        <p:spPr bwMode="auto">
          <a:xfrm>
            <a:off x="323850" y="692150"/>
            <a:ext cx="2057400" cy="571500"/>
          </a:xfrm>
          <a:prstGeom prst="rect">
            <a:avLst/>
          </a:prstGeom>
          <a:solidFill>
            <a:srgbClr val="FFFF00"/>
          </a:solidFill>
          <a:ln>
            <a:noFill/>
          </a:ln>
          <a:extLst/>
        </p:spPr>
        <p:txBody>
          <a:bodyPr/>
          <a:lstStyle/>
          <a:p>
            <a:r>
              <a:rPr lang="en-US" sz="1300" dirty="0">
                <a:latin typeface="Times New Roman" charset="0"/>
              </a:rPr>
              <a:t>1. The required gene is obtained from </a:t>
            </a:r>
            <a:r>
              <a:rPr lang="en-US" sz="1300" b="1" dirty="0">
                <a:solidFill>
                  <a:srgbClr val="FF0000"/>
                </a:solidFill>
                <a:latin typeface="Times New Roman" charset="0"/>
              </a:rPr>
              <a:t>donor DNA</a:t>
            </a:r>
            <a:endParaRPr lang="en-US" sz="1300" b="1" dirty="0">
              <a:solidFill>
                <a:srgbClr val="FF0000"/>
              </a:solidFill>
            </a:endParaRPr>
          </a:p>
        </p:txBody>
      </p:sp>
      <p:sp>
        <p:nvSpPr>
          <p:cNvPr id="12302" name="Text Box 14"/>
          <p:cNvSpPr txBox="1">
            <a:spLocks noChangeArrowheads="1"/>
          </p:cNvSpPr>
          <p:nvPr/>
        </p:nvSpPr>
        <p:spPr bwMode="auto">
          <a:xfrm>
            <a:off x="1042988" y="1484313"/>
            <a:ext cx="1485900" cy="552450"/>
          </a:xfrm>
          <a:prstGeom prst="rect">
            <a:avLst/>
          </a:prstGeom>
          <a:solidFill>
            <a:srgbClr val="FFFF00"/>
          </a:solidFill>
          <a:ln>
            <a:noFill/>
          </a:ln>
          <a:extLst/>
        </p:spPr>
        <p:txBody>
          <a:bodyPr/>
          <a:lstStyle/>
          <a:p>
            <a:r>
              <a:rPr lang="en-US" sz="1300" dirty="0">
                <a:latin typeface="Times New Roman" charset="0"/>
              </a:rPr>
              <a:t>2. First located with a </a:t>
            </a:r>
            <a:r>
              <a:rPr lang="en-US" sz="1300" b="1" dirty="0">
                <a:solidFill>
                  <a:srgbClr val="FF0000"/>
                </a:solidFill>
                <a:latin typeface="Times New Roman" charset="0"/>
              </a:rPr>
              <a:t>gene probe</a:t>
            </a:r>
          </a:p>
        </p:txBody>
      </p:sp>
      <p:sp>
        <p:nvSpPr>
          <p:cNvPr id="12303" name="Text Box 15"/>
          <p:cNvSpPr txBox="1">
            <a:spLocks noChangeArrowheads="1"/>
          </p:cNvSpPr>
          <p:nvPr/>
        </p:nvSpPr>
        <p:spPr bwMode="auto">
          <a:xfrm>
            <a:off x="5795963" y="836613"/>
            <a:ext cx="2232025" cy="504825"/>
          </a:xfrm>
          <a:prstGeom prst="rect">
            <a:avLst/>
          </a:prstGeom>
          <a:solidFill>
            <a:srgbClr val="FFFF00"/>
          </a:solidFill>
          <a:ln>
            <a:noFill/>
          </a:ln>
          <a:extLst/>
        </p:spPr>
        <p:txBody>
          <a:bodyPr/>
          <a:lstStyle/>
          <a:p>
            <a:r>
              <a:rPr lang="en-US" sz="1300" dirty="0">
                <a:latin typeface="Times New Roman" charset="0"/>
              </a:rPr>
              <a:t>3. Plasmid DNA is cut with a RE (at a </a:t>
            </a:r>
            <a:r>
              <a:rPr lang="en-US" sz="1300" b="1" dirty="0">
                <a:solidFill>
                  <a:srgbClr val="FF0000"/>
                </a:solidFill>
                <a:latin typeface="Times New Roman" charset="0"/>
              </a:rPr>
              <a:t>Restriction Site</a:t>
            </a:r>
            <a:r>
              <a:rPr lang="en-US" sz="1300" dirty="0">
                <a:latin typeface="Times New Roman" charset="0"/>
              </a:rPr>
              <a:t>)</a:t>
            </a:r>
          </a:p>
        </p:txBody>
      </p:sp>
      <p:sp>
        <p:nvSpPr>
          <p:cNvPr id="12304" name="Text Box 16"/>
          <p:cNvSpPr txBox="1">
            <a:spLocks noChangeArrowheads="1"/>
          </p:cNvSpPr>
          <p:nvPr/>
        </p:nvSpPr>
        <p:spPr bwMode="auto">
          <a:xfrm>
            <a:off x="827088" y="2420938"/>
            <a:ext cx="1600200" cy="685800"/>
          </a:xfrm>
          <a:prstGeom prst="rect">
            <a:avLst/>
          </a:prstGeom>
          <a:solidFill>
            <a:srgbClr val="FFFF00"/>
          </a:solidFill>
          <a:ln>
            <a:noFill/>
          </a:ln>
          <a:extLst/>
        </p:spPr>
        <p:txBody>
          <a:bodyPr/>
          <a:lstStyle/>
          <a:p>
            <a:r>
              <a:rPr lang="en-US" sz="1300" dirty="0">
                <a:latin typeface="Times New Roman" charset="0"/>
              </a:rPr>
              <a:t>4. Donor DNA is cut with </a:t>
            </a:r>
            <a:r>
              <a:rPr lang="en-US" sz="1300" b="1" dirty="0">
                <a:solidFill>
                  <a:srgbClr val="FF0000"/>
                </a:solidFill>
                <a:latin typeface="Times New Roman" charset="0"/>
              </a:rPr>
              <a:t>SAME</a:t>
            </a:r>
            <a:r>
              <a:rPr lang="en-US" sz="1300" dirty="0">
                <a:latin typeface="Times New Roman" charset="0"/>
              </a:rPr>
              <a:t> RE as used to cut plasmid</a:t>
            </a:r>
          </a:p>
        </p:txBody>
      </p:sp>
      <p:sp>
        <p:nvSpPr>
          <p:cNvPr id="12305" name="Text Box 17"/>
          <p:cNvSpPr txBox="1">
            <a:spLocks noChangeArrowheads="1"/>
          </p:cNvSpPr>
          <p:nvPr/>
        </p:nvSpPr>
        <p:spPr bwMode="auto">
          <a:xfrm>
            <a:off x="3563938" y="1916113"/>
            <a:ext cx="1257300" cy="800100"/>
          </a:xfrm>
          <a:prstGeom prst="rect">
            <a:avLst/>
          </a:prstGeom>
          <a:solidFill>
            <a:srgbClr val="FFFFFF"/>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a:lstStyle/>
          <a:p>
            <a:r>
              <a:rPr lang="en-US" sz="1300" dirty="0">
                <a:latin typeface="Times New Roman" charset="0"/>
              </a:rPr>
              <a:t>5. The enzyme produces complementary </a:t>
            </a:r>
            <a:r>
              <a:rPr lang="en-US" sz="1300" b="1" dirty="0">
                <a:solidFill>
                  <a:srgbClr val="FF0000"/>
                </a:solidFill>
                <a:latin typeface="Times New Roman" charset="0"/>
              </a:rPr>
              <a:t>sticky ends</a:t>
            </a:r>
          </a:p>
        </p:txBody>
      </p:sp>
      <p:sp>
        <p:nvSpPr>
          <p:cNvPr id="12306" name="Text Box 18"/>
          <p:cNvSpPr txBox="1">
            <a:spLocks noChangeArrowheads="1"/>
          </p:cNvSpPr>
          <p:nvPr/>
        </p:nvSpPr>
        <p:spPr bwMode="auto">
          <a:xfrm>
            <a:off x="6227763" y="2276475"/>
            <a:ext cx="1714500" cy="1238250"/>
          </a:xfrm>
          <a:prstGeom prst="rect">
            <a:avLst/>
          </a:prstGeom>
          <a:solidFill>
            <a:srgbClr val="FFFF00"/>
          </a:solidFill>
          <a:ln>
            <a:noFill/>
          </a:ln>
          <a:extLst/>
        </p:spPr>
        <p:txBody>
          <a:bodyPr/>
          <a:lstStyle/>
          <a:p>
            <a:r>
              <a:rPr lang="en-US" sz="1300" dirty="0">
                <a:latin typeface="Times New Roman" charset="0"/>
              </a:rPr>
              <a:t>6. Donor DNA is joined into a </a:t>
            </a:r>
            <a:r>
              <a:rPr lang="en-US" sz="1300" b="1" dirty="0">
                <a:solidFill>
                  <a:srgbClr val="FF0000"/>
                </a:solidFill>
                <a:latin typeface="Times New Roman" charset="0"/>
              </a:rPr>
              <a:t>vector</a:t>
            </a:r>
            <a:r>
              <a:rPr lang="en-US" sz="1300" dirty="0">
                <a:latin typeface="Times New Roman" charset="0"/>
              </a:rPr>
              <a:t>, e.g. a </a:t>
            </a:r>
            <a:r>
              <a:rPr lang="en-US" sz="1300" b="1" dirty="0">
                <a:solidFill>
                  <a:srgbClr val="FF0000"/>
                </a:solidFill>
                <a:latin typeface="Times New Roman" charset="0"/>
              </a:rPr>
              <a:t>plasmid</a:t>
            </a:r>
            <a:r>
              <a:rPr lang="en-US" sz="1300" dirty="0">
                <a:latin typeface="Times New Roman" charset="0"/>
              </a:rPr>
              <a:t>, using ligase enzyme – seals </a:t>
            </a:r>
          </a:p>
          <a:p>
            <a:r>
              <a:rPr lang="en-US" sz="1300" b="1" dirty="0">
                <a:solidFill>
                  <a:srgbClr val="FF0000"/>
                </a:solidFill>
                <a:latin typeface="Times New Roman" charset="0"/>
              </a:rPr>
              <a:t>S-P </a:t>
            </a:r>
            <a:r>
              <a:rPr lang="en-US" sz="1300" dirty="0">
                <a:latin typeface="Times New Roman" charset="0"/>
              </a:rPr>
              <a:t>backbone</a:t>
            </a:r>
          </a:p>
        </p:txBody>
      </p:sp>
      <p:sp>
        <p:nvSpPr>
          <p:cNvPr id="12307" name="Text Box 19"/>
          <p:cNvSpPr txBox="1">
            <a:spLocks noChangeArrowheads="1"/>
          </p:cNvSpPr>
          <p:nvPr/>
        </p:nvSpPr>
        <p:spPr bwMode="auto">
          <a:xfrm>
            <a:off x="6156325" y="3716338"/>
            <a:ext cx="1728788" cy="720725"/>
          </a:xfrm>
          <a:prstGeom prst="rect">
            <a:avLst/>
          </a:prstGeom>
          <a:solidFill>
            <a:srgbClr val="FFFF00"/>
          </a:solidFill>
          <a:ln>
            <a:noFill/>
          </a:ln>
          <a:extLst/>
        </p:spPr>
        <p:txBody>
          <a:bodyPr/>
          <a:lstStyle/>
          <a:p>
            <a:r>
              <a:rPr lang="en-US" sz="1300" dirty="0">
                <a:latin typeface="Times New Roman" charset="0"/>
              </a:rPr>
              <a:t>7. A </a:t>
            </a:r>
            <a:r>
              <a:rPr lang="en-US" sz="1300" b="1" dirty="0">
                <a:solidFill>
                  <a:srgbClr val="FF0000"/>
                </a:solidFill>
                <a:latin typeface="Times New Roman" charset="0"/>
              </a:rPr>
              <a:t>recombinant</a:t>
            </a:r>
          </a:p>
          <a:p>
            <a:r>
              <a:rPr lang="en-US" sz="1300" dirty="0">
                <a:latin typeface="Times New Roman" charset="0"/>
              </a:rPr>
              <a:t>plasmid is formed</a:t>
            </a:r>
            <a:r>
              <a:rPr lang="en-US" sz="1200" dirty="0">
                <a:latin typeface="Times New Roman" charset="0"/>
              </a:rPr>
              <a:t> </a:t>
            </a:r>
            <a:endParaRPr lang="en-US" dirty="0"/>
          </a:p>
        </p:txBody>
      </p:sp>
      <p:sp>
        <p:nvSpPr>
          <p:cNvPr id="12308" name="Text Box 20"/>
          <p:cNvSpPr txBox="1">
            <a:spLocks noChangeArrowheads="1"/>
          </p:cNvSpPr>
          <p:nvPr/>
        </p:nvSpPr>
        <p:spPr bwMode="auto">
          <a:xfrm>
            <a:off x="684213" y="3644900"/>
            <a:ext cx="1816100" cy="1152525"/>
          </a:xfrm>
          <a:prstGeom prst="rect">
            <a:avLst/>
          </a:prstGeom>
          <a:solidFill>
            <a:srgbClr val="FFFFFF"/>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a:lstStyle/>
          <a:p>
            <a:r>
              <a:rPr lang="en-US" sz="1300" dirty="0">
                <a:latin typeface="Times New Roman" charset="0"/>
              </a:rPr>
              <a:t>8. Vector (recombinant plasmid) carries the gene into recipient cell, e.g.</a:t>
            </a:r>
            <a:r>
              <a:rPr lang="en-US" sz="1300" b="1" dirty="0">
                <a:solidFill>
                  <a:srgbClr val="FF0000"/>
                </a:solidFill>
                <a:latin typeface="Times New Roman" charset="0"/>
              </a:rPr>
              <a:t> bacterial </a:t>
            </a:r>
            <a:r>
              <a:rPr lang="en-US" sz="1300" dirty="0">
                <a:latin typeface="Times New Roman" charset="0"/>
              </a:rPr>
              <a:t>cell, which divides</a:t>
            </a:r>
          </a:p>
        </p:txBody>
      </p:sp>
      <p:sp>
        <p:nvSpPr>
          <p:cNvPr id="12309" name="Text Box 21"/>
          <p:cNvSpPr txBox="1">
            <a:spLocks noChangeArrowheads="1"/>
          </p:cNvSpPr>
          <p:nvPr/>
        </p:nvSpPr>
        <p:spPr bwMode="auto">
          <a:xfrm>
            <a:off x="900113" y="5589588"/>
            <a:ext cx="1858962" cy="875564"/>
          </a:xfrm>
          <a:prstGeom prst="rect">
            <a:avLst/>
          </a:prstGeom>
          <a:solidFill>
            <a:srgbClr val="FFFFFF"/>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a:lstStyle/>
          <a:p>
            <a:r>
              <a:rPr lang="en-US" sz="1300" dirty="0">
                <a:latin typeface="Times New Roman" charset="0"/>
              </a:rPr>
              <a:t>9. The new cells all have the </a:t>
            </a:r>
            <a:r>
              <a:rPr lang="en-US" sz="1300" b="1" dirty="0">
                <a:solidFill>
                  <a:srgbClr val="FF0000"/>
                </a:solidFill>
                <a:latin typeface="Times New Roman" charset="0"/>
              </a:rPr>
              <a:t>recombinant</a:t>
            </a:r>
            <a:r>
              <a:rPr lang="en-US" sz="1300" dirty="0">
                <a:latin typeface="Times New Roman" charset="0"/>
              </a:rPr>
              <a:t> plasmid, i.e. they are </a:t>
            </a:r>
            <a:r>
              <a:rPr lang="en-US" sz="1300" b="1" dirty="0">
                <a:solidFill>
                  <a:srgbClr val="FF0000"/>
                </a:solidFill>
                <a:latin typeface="Times New Roman" charset="0"/>
              </a:rPr>
              <a:t>transgenic</a:t>
            </a:r>
            <a:endParaRPr lang="en-US" b="1" dirty="0">
              <a:solidFill>
                <a:srgbClr val="FF0000"/>
              </a:solidFill>
            </a:endParaRPr>
          </a:p>
        </p:txBody>
      </p:sp>
      <p:sp>
        <p:nvSpPr>
          <p:cNvPr id="12310" name="Text Box 22"/>
          <p:cNvSpPr txBox="1">
            <a:spLocks noChangeArrowheads="1"/>
          </p:cNvSpPr>
          <p:nvPr/>
        </p:nvSpPr>
        <p:spPr bwMode="auto">
          <a:xfrm>
            <a:off x="6300788" y="5084763"/>
            <a:ext cx="1600200" cy="1238250"/>
          </a:xfrm>
          <a:prstGeom prst="rect">
            <a:avLst/>
          </a:prstGeom>
          <a:solidFill>
            <a:srgbClr val="FFFFFF"/>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a:lstStyle/>
          <a:p>
            <a:r>
              <a:rPr lang="en-US" sz="1300" dirty="0">
                <a:latin typeface="Times New Roman" charset="0"/>
              </a:rPr>
              <a:t>10. When </a:t>
            </a:r>
            <a:r>
              <a:rPr lang="en-US" sz="1300" b="1" dirty="0">
                <a:solidFill>
                  <a:srgbClr val="FF0000"/>
                </a:solidFill>
                <a:latin typeface="Times New Roman" charset="0"/>
              </a:rPr>
              <a:t>protein synthesis </a:t>
            </a:r>
            <a:r>
              <a:rPr lang="en-US" sz="1300" dirty="0">
                <a:latin typeface="Times New Roman" charset="0"/>
              </a:rPr>
              <a:t>occurs, the donor gene is expressed, and the required </a:t>
            </a:r>
            <a:r>
              <a:rPr lang="en-US" sz="1300" b="1" dirty="0">
                <a:solidFill>
                  <a:srgbClr val="FF0000"/>
                </a:solidFill>
                <a:latin typeface="Times New Roman" charset="0"/>
              </a:rPr>
              <a:t>product </a:t>
            </a:r>
            <a:r>
              <a:rPr lang="en-US" sz="1300" dirty="0">
                <a:latin typeface="Times New Roman" charset="0"/>
              </a:rPr>
              <a:t>is made</a:t>
            </a:r>
          </a:p>
        </p:txBody>
      </p:sp>
      <p:sp>
        <p:nvSpPr>
          <p:cNvPr id="2" name="TextBox 1"/>
          <p:cNvSpPr txBox="1"/>
          <p:nvPr/>
        </p:nvSpPr>
        <p:spPr>
          <a:xfrm>
            <a:off x="3419475" y="11114"/>
            <a:ext cx="1800225" cy="646331"/>
          </a:xfrm>
          <a:prstGeom prst="rect">
            <a:avLst/>
          </a:prstGeom>
          <a:solidFill>
            <a:srgbClr val="92D050"/>
          </a:solidFill>
        </p:spPr>
        <p:txBody>
          <a:bodyPr wrap="square" rtlCol="0">
            <a:spAutoFit/>
          </a:bodyPr>
          <a:lstStyle/>
          <a:p>
            <a:pPr algn="ctr"/>
            <a:r>
              <a:rPr lang="en-GB" b="1" dirty="0"/>
              <a:t>What have we already covered?</a:t>
            </a:r>
          </a:p>
        </p:txBody>
      </p:sp>
    </p:spTree>
    <p:extLst>
      <p:ext uri="{BB962C8B-B14F-4D97-AF65-F5344CB8AC3E}">
        <p14:creationId xmlns:p14="http://schemas.microsoft.com/office/powerpoint/2010/main" val="370296952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2301"/>
                                        </p:tgtEl>
                                        <p:attrNameLst>
                                          <p:attrName>style.visibility</p:attrName>
                                        </p:attrNameLst>
                                      </p:cBhvr>
                                      <p:to>
                                        <p:strVal val="visible"/>
                                      </p:to>
                                    </p:set>
                                    <p:anim calcmode="lin" valueType="num">
                                      <p:cBhvr additive="base">
                                        <p:cTn id="7" dur="500" fill="hold"/>
                                        <p:tgtEl>
                                          <p:spTgt spid="12301"/>
                                        </p:tgtEl>
                                        <p:attrNameLst>
                                          <p:attrName>ppt_x</p:attrName>
                                        </p:attrNameLst>
                                      </p:cBhvr>
                                      <p:tavLst>
                                        <p:tav tm="0">
                                          <p:val>
                                            <p:strVal val="#ppt_x"/>
                                          </p:val>
                                        </p:tav>
                                        <p:tav tm="100000">
                                          <p:val>
                                            <p:strVal val="#ppt_x"/>
                                          </p:val>
                                        </p:tav>
                                      </p:tavLst>
                                    </p:anim>
                                    <p:anim calcmode="lin" valueType="num">
                                      <p:cBhvr additive="base">
                                        <p:cTn id="8" dur="500" fill="hold"/>
                                        <p:tgtEl>
                                          <p:spTgt spid="12301"/>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2302"/>
                                        </p:tgtEl>
                                        <p:attrNameLst>
                                          <p:attrName>style.visibility</p:attrName>
                                        </p:attrNameLst>
                                      </p:cBhvr>
                                      <p:to>
                                        <p:strVal val="visible"/>
                                      </p:to>
                                    </p:set>
                                    <p:anim calcmode="lin" valueType="num">
                                      <p:cBhvr additive="base">
                                        <p:cTn id="13" dur="500" fill="hold"/>
                                        <p:tgtEl>
                                          <p:spTgt spid="12302"/>
                                        </p:tgtEl>
                                        <p:attrNameLst>
                                          <p:attrName>ppt_x</p:attrName>
                                        </p:attrNameLst>
                                      </p:cBhvr>
                                      <p:tavLst>
                                        <p:tav tm="0">
                                          <p:val>
                                            <p:strVal val="#ppt_x"/>
                                          </p:val>
                                        </p:tav>
                                        <p:tav tm="100000">
                                          <p:val>
                                            <p:strVal val="#ppt_x"/>
                                          </p:val>
                                        </p:tav>
                                      </p:tavLst>
                                    </p:anim>
                                    <p:anim calcmode="lin" valueType="num">
                                      <p:cBhvr additive="base">
                                        <p:cTn id="14" dur="500" fill="hold"/>
                                        <p:tgtEl>
                                          <p:spTgt spid="12302"/>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2303"/>
                                        </p:tgtEl>
                                        <p:attrNameLst>
                                          <p:attrName>style.visibility</p:attrName>
                                        </p:attrNameLst>
                                      </p:cBhvr>
                                      <p:to>
                                        <p:strVal val="visible"/>
                                      </p:to>
                                    </p:set>
                                    <p:anim calcmode="lin" valueType="num">
                                      <p:cBhvr additive="base">
                                        <p:cTn id="19" dur="500" fill="hold"/>
                                        <p:tgtEl>
                                          <p:spTgt spid="12303"/>
                                        </p:tgtEl>
                                        <p:attrNameLst>
                                          <p:attrName>ppt_x</p:attrName>
                                        </p:attrNameLst>
                                      </p:cBhvr>
                                      <p:tavLst>
                                        <p:tav tm="0">
                                          <p:val>
                                            <p:strVal val="#ppt_x"/>
                                          </p:val>
                                        </p:tav>
                                        <p:tav tm="100000">
                                          <p:val>
                                            <p:strVal val="#ppt_x"/>
                                          </p:val>
                                        </p:tav>
                                      </p:tavLst>
                                    </p:anim>
                                    <p:anim calcmode="lin" valueType="num">
                                      <p:cBhvr additive="base">
                                        <p:cTn id="20" dur="500" fill="hold"/>
                                        <p:tgtEl>
                                          <p:spTgt spid="12303"/>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2304"/>
                                        </p:tgtEl>
                                        <p:attrNameLst>
                                          <p:attrName>style.visibility</p:attrName>
                                        </p:attrNameLst>
                                      </p:cBhvr>
                                      <p:to>
                                        <p:strVal val="visible"/>
                                      </p:to>
                                    </p:set>
                                    <p:anim calcmode="lin" valueType="num">
                                      <p:cBhvr additive="base">
                                        <p:cTn id="25" dur="500" fill="hold"/>
                                        <p:tgtEl>
                                          <p:spTgt spid="12304"/>
                                        </p:tgtEl>
                                        <p:attrNameLst>
                                          <p:attrName>ppt_x</p:attrName>
                                        </p:attrNameLst>
                                      </p:cBhvr>
                                      <p:tavLst>
                                        <p:tav tm="0">
                                          <p:val>
                                            <p:strVal val="#ppt_x"/>
                                          </p:val>
                                        </p:tav>
                                        <p:tav tm="100000">
                                          <p:val>
                                            <p:strVal val="#ppt_x"/>
                                          </p:val>
                                        </p:tav>
                                      </p:tavLst>
                                    </p:anim>
                                    <p:anim calcmode="lin" valueType="num">
                                      <p:cBhvr additive="base">
                                        <p:cTn id="26" dur="500" fill="hold"/>
                                        <p:tgtEl>
                                          <p:spTgt spid="12304"/>
                                        </p:tgtEl>
                                        <p:attrNameLst>
                                          <p:attrName>ppt_y</p:attrName>
                                        </p:attrNameLst>
                                      </p:cBhvr>
                                      <p:tavLst>
                                        <p:tav tm="0">
                                          <p:val>
                                            <p:strVal val="1+#ppt_h/2"/>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2305"/>
                                        </p:tgtEl>
                                        <p:attrNameLst>
                                          <p:attrName>style.visibility</p:attrName>
                                        </p:attrNameLst>
                                      </p:cBhvr>
                                      <p:to>
                                        <p:strVal val="visible"/>
                                      </p:to>
                                    </p:set>
                                    <p:anim calcmode="lin" valueType="num">
                                      <p:cBhvr additive="base">
                                        <p:cTn id="31" dur="500" fill="hold"/>
                                        <p:tgtEl>
                                          <p:spTgt spid="12305"/>
                                        </p:tgtEl>
                                        <p:attrNameLst>
                                          <p:attrName>ppt_x</p:attrName>
                                        </p:attrNameLst>
                                      </p:cBhvr>
                                      <p:tavLst>
                                        <p:tav tm="0">
                                          <p:val>
                                            <p:strVal val="#ppt_x"/>
                                          </p:val>
                                        </p:tav>
                                        <p:tav tm="100000">
                                          <p:val>
                                            <p:strVal val="#ppt_x"/>
                                          </p:val>
                                        </p:tav>
                                      </p:tavLst>
                                    </p:anim>
                                    <p:anim calcmode="lin" valueType="num">
                                      <p:cBhvr additive="base">
                                        <p:cTn id="32" dur="500" fill="hold"/>
                                        <p:tgtEl>
                                          <p:spTgt spid="12305"/>
                                        </p:tgtEl>
                                        <p:attrNameLst>
                                          <p:attrName>ppt_y</p:attrName>
                                        </p:attrNameLst>
                                      </p:cBhvr>
                                      <p:tavLst>
                                        <p:tav tm="0">
                                          <p:val>
                                            <p:strVal val="1+#ppt_h/2"/>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12306"/>
                                        </p:tgtEl>
                                        <p:attrNameLst>
                                          <p:attrName>style.visibility</p:attrName>
                                        </p:attrNameLst>
                                      </p:cBhvr>
                                      <p:to>
                                        <p:strVal val="visible"/>
                                      </p:to>
                                    </p:set>
                                    <p:anim calcmode="lin" valueType="num">
                                      <p:cBhvr additive="base">
                                        <p:cTn id="37" dur="500" fill="hold"/>
                                        <p:tgtEl>
                                          <p:spTgt spid="12306"/>
                                        </p:tgtEl>
                                        <p:attrNameLst>
                                          <p:attrName>ppt_x</p:attrName>
                                        </p:attrNameLst>
                                      </p:cBhvr>
                                      <p:tavLst>
                                        <p:tav tm="0">
                                          <p:val>
                                            <p:strVal val="#ppt_x"/>
                                          </p:val>
                                        </p:tav>
                                        <p:tav tm="100000">
                                          <p:val>
                                            <p:strVal val="#ppt_x"/>
                                          </p:val>
                                        </p:tav>
                                      </p:tavLst>
                                    </p:anim>
                                    <p:anim calcmode="lin" valueType="num">
                                      <p:cBhvr additive="base">
                                        <p:cTn id="38" dur="500" fill="hold"/>
                                        <p:tgtEl>
                                          <p:spTgt spid="12306"/>
                                        </p:tgtEl>
                                        <p:attrNameLst>
                                          <p:attrName>ppt_y</p:attrName>
                                        </p:attrNameLst>
                                      </p:cBhvr>
                                      <p:tavLst>
                                        <p:tav tm="0">
                                          <p:val>
                                            <p:strVal val="1+#ppt_h/2"/>
                                          </p:val>
                                        </p:tav>
                                        <p:tav tm="100000">
                                          <p:val>
                                            <p:strVal val="#ppt_y"/>
                                          </p:val>
                                        </p:tav>
                                      </p:tavLst>
                                    </p:anim>
                                  </p:childTnLst>
                                </p:cTn>
                              </p:par>
                            </p:childTnLst>
                          </p:cTn>
                        </p:par>
                      </p:childTnLst>
                    </p:cTn>
                  </p:par>
                  <p:par>
                    <p:cTn id="39" fill="hold" nodeType="clickPar">
                      <p:stCondLst>
                        <p:cond delay="indefinite"/>
                      </p:stCondLst>
                      <p:childTnLst>
                        <p:par>
                          <p:cTn id="40" fill="hold" nodeType="withGroup">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12307"/>
                                        </p:tgtEl>
                                        <p:attrNameLst>
                                          <p:attrName>style.visibility</p:attrName>
                                        </p:attrNameLst>
                                      </p:cBhvr>
                                      <p:to>
                                        <p:strVal val="visible"/>
                                      </p:to>
                                    </p:set>
                                    <p:anim calcmode="lin" valueType="num">
                                      <p:cBhvr additive="base">
                                        <p:cTn id="43" dur="500" fill="hold"/>
                                        <p:tgtEl>
                                          <p:spTgt spid="12307"/>
                                        </p:tgtEl>
                                        <p:attrNameLst>
                                          <p:attrName>ppt_x</p:attrName>
                                        </p:attrNameLst>
                                      </p:cBhvr>
                                      <p:tavLst>
                                        <p:tav tm="0">
                                          <p:val>
                                            <p:strVal val="#ppt_x"/>
                                          </p:val>
                                        </p:tav>
                                        <p:tav tm="100000">
                                          <p:val>
                                            <p:strVal val="#ppt_x"/>
                                          </p:val>
                                        </p:tav>
                                      </p:tavLst>
                                    </p:anim>
                                    <p:anim calcmode="lin" valueType="num">
                                      <p:cBhvr additive="base">
                                        <p:cTn id="44" dur="500" fill="hold"/>
                                        <p:tgtEl>
                                          <p:spTgt spid="12307"/>
                                        </p:tgtEl>
                                        <p:attrNameLst>
                                          <p:attrName>ppt_y</p:attrName>
                                        </p:attrNameLst>
                                      </p:cBhvr>
                                      <p:tavLst>
                                        <p:tav tm="0">
                                          <p:val>
                                            <p:strVal val="1+#ppt_h/2"/>
                                          </p:val>
                                        </p:tav>
                                        <p:tav tm="100000">
                                          <p:val>
                                            <p:strVal val="#ppt_y"/>
                                          </p:val>
                                        </p:tav>
                                      </p:tavLst>
                                    </p:anim>
                                  </p:childTnLst>
                                </p:cTn>
                              </p:par>
                            </p:childTnLst>
                          </p:cTn>
                        </p:par>
                      </p:childTnLst>
                    </p:cTn>
                  </p:par>
                  <p:par>
                    <p:cTn id="45" fill="hold" nodeType="clickPar">
                      <p:stCondLst>
                        <p:cond delay="indefinite"/>
                      </p:stCondLst>
                      <p:childTnLst>
                        <p:par>
                          <p:cTn id="46" fill="hold" nodeType="withGroup">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12308"/>
                                        </p:tgtEl>
                                        <p:attrNameLst>
                                          <p:attrName>style.visibility</p:attrName>
                                        </p:attrNameLst>
                                      </p:cBhvr>
                                      <p:to>
                                        <p:strVal val="visible"/>
                                      </p:to>
                                    </p:set>
                                    <p:anim calcmode="lin" valueType="num">
                                      <p:cBhvr additive="base">
                                        <p:cTn id="49" dur="500" fill="hold"/>
                                        <p:tgtEl>
                                          <p:spTgt spid="12308"/>
                                        </p:tgtEl>
                                        <p:attrNameLst>
                                          <p:attrName>ppt_x</p:attrName>
                                        </p:attrNameLst>
                                      </p:cBhvr>
                                      <p:tavLst>
                                        <p:tav tm="0">
                                          <p:val>
                                            <p:strVal val="#ppt_x"/>
                                          </p:val>
                                        </p:tav>
                                        <p:tav tm="100000">
                                          <p:val>
                                            <p:strVal val="#ppt_x"/>
                                          </p:val>
                                        </p:tav>
                                      </p:tavLst>
                                    </p:anim>
                                    <p:anim calcmode="lin" valueType="num">
                                      <p:cBhvr additive="base">
                                        <p:cTn id="50" dur="500" fill="hold"/>
                                        <p:tgtEl>
                                          <p:spTgt spid="12308"/>
                                        </p:tgtEl>
                                        <p:attrNameLst>
                                          <p:attrName>ppt_y</p:attrName>
                                        </p:attrNameLst>
                                      </p:cBhvr>
                                      <p:tavLst>
                                        <p:tav tm="0">
                                          <p:val>
                                            <p:strVal val="1+#ppt_h/2"/>
                                          </p:val>
                                        </p:tav>
                                        <p:tav tm="100000">
                                          <p:val>
                                            <p:strVal val="#ppt_y"/>
                                          </p:val>
                                        </p:tav>
                                      </p:tavLst>
                                    </p:anim>
                                  </p:childTnLst>
                                </p:cTn>
                              </p:par>
                            </p:childTnLst>
                          </p:cTn>
                        </p:par>
                      </p:childTnLst>
                    </p:cTn>
                  </p:par>
                  <p:par>
                    <p:cTn id="51" fill="hold" nodeType="clickPar">
                      <p:stCondLst>
                        <p:cond delay="indefinite"/>
                      </p:stCondLst>
                      <p:childTnLst>
                        <p:par>
                          <p:cTn id="52" fill="hold" nodeType="withGroup">
                            <p:stCondLst>
                              <p:cond delay="0"/>
                            </p:stCondLst>
                            <p:childTnLst>
                              <p:par>
                                <p:cTn id="53" presetID="2" presetClass="entr" presetSubtype="4" fill="hold" grpId="0" nodeType="clickEffect">
                                  <p:stCondLst>
                                    <p:cond delay="0"/>
                                  </p:stCondLst>
                                  <p:childTnLst>
                                    <p:set>
                                      <p:cBhvr>
                                        <p:cTn id="54" dur="1" fill="hold">
                                          <p:stCondLst>
                                            <p:cond delay="0"/>
                                          </p:stCondLst>
                                        </p:cTn>
                                        <p:tgtEl>
                                          <p:spTgt spid="14348"/>
                                        </p:tgtEl>
                                        <p:attrNameLst>
                                          <p:attrName>style.visibility</p:attrName>
                                        </p:attrNameLst>
                                      </p:cBhvr>
                                      <p:to>
                                        <p:strVal val="visible"/>
                                      </p:to>
                                    </p:set>
                                    <p:anim calcmode="lin" valueType="num">
                                      <p:cBhvr additive="base">
                                        <p:cTn id="55" dur="500" fill="hold"/>
                                        <p:tgtEl>
                                          <p:spTgt spid="14348"/>
                                        </p:tgtEl>
                                        <p:attrNameLst>
                                          <p:attrName>ppt_x</p:attrName>
                                        </p:attrNameLst>
                                      </p:cBhvr>
                                      <p:tavLst>
                                        <p:tav tm="0">
                                          <p:val>
                                            <p:strVal val="#ppt_x"/>
                                          </p:val>
                                        </p:tav>
                                        <p:tav tm="100000">
                                          <p:val>
                                            <p:strVal val="#ppt_x"/>
                                          </p:val>
                                        </p:tav>
                                      </p:tavLst>
                                    </p:anim>
                                    <p:anim calcmode="lin" valueType="num">
                                      <p:cBhvr additive="base">
                                        <p:cTn id="56" dur="500" fill="hold"/>
                                        <p:tgtEl>
                                          <p:spTgt spid="14348"/>
                                        </p:tgtEl>
                                        <p:attrNameLst>
                                          <p:attrName>ppt_y</p:attrName>
                                        </p:attrNameLst>
                                      </p:cBhvr>
                                      <p:tavLst>
                                        <p:tav tm="0">
                                          <p:val>
                                            <p:strVal val="1+#ppt_h/2"/>
                                          </p:val>
                                        </p:tav>
                                        <p:tav tm="100000">
                                          <p:val>
                                            <p:strVal val="#ppt_y"/>
                                          </p:val>
                                        </p:tav>
                                      </p:tavLst>
                                    </p:anim>
                                  </p:childTnLst>
                                </p:cTn>
                              </p:par>
                            </p:childTnLst>
                          </p:cTn>
                        </p:par>
                      </p:childTnLst>
                    </p:cTn>
                  </p:par>
                  <p:par>
                    <p:cTn id="57" fill="hold" nodeType="clickPar">
                      <p:stCondLst>
                        <p:cond delay="indefinite"/>
                      </p:stCondLst>
                      <p:childTnLst>
                        <p:par>
                          <p:cTn id="58" fill="hold" nodeType="withGroup">
                            <p:stCondLst>
                              <p:cond delay="0"/>
                            </p:stCondLst>
                            <p:childTnLst>
                              <p:par>
                                <p:cTn id="59" presetID="2" presetClass="entr" presetSubtype="4" fill="hold" grpId="0" nodeType="clickEffect">
                                  <p:stCondLst>
                                    <p:cond delay="0"/>
                                  </p:stCondLst>
                                  <p:childTnLst>
                                    <p:set>
                                      <p:cBhvr>
                                        <p:cTn id="60" dur="1" fill="hold">
                                          <p:stCondLst>
                                            <p:cond delay="0"/>
                                          </p:stCondLst>
                                        </p:cTn>
                                        <p:tgtEl>
                                          <p:spTgt spid="12309"/>
                                        </p:tgtEl>
                                        <p:attrNameLst>
                                          <p:attrName>style.visibility</p:attrName>
                                        </p:attrNameLst>
                                      </p:cBhvr>
                                      <p:to>
                                        <p:strVal val="visible"/>
                                      </p:to>
                                    </p:set>
                                    <p:anim calcmode="lin" valueType="num">
                                      <p:cBhvr additive="base">
                                        <p:cTn id="61" dur="500" fill="hold"/>
                                        <p:tgtEl>
                                          <p:spTgt spid="12309"/>
                                        </p:tgtEl>
                                        <p:attrNameLst>
                                          <p:attrName>ppt_x</p:attrName>
                                        </p:attrNameLst>
                                      </p:cBhvr>
                                      <p:tavLst>
                                        <p:tav tm="0">
                                          <p:val>
                                            <p:strVal val="#ppt_x"/>
                                          </p:val>
                                        </p:tav>
                                        <p:tav tm="100000">
                                          <p:val>
                                            <p:strVal val="#ppt_x"/>
                                          </p:val>
                                        </p:tav>
                                      </p:tavLst>
                                    </p:anim>
                                    <p:anim calcmode="lin" valueType="num">
                                      <p:cBhvr additive="base">
                                        <p:cTn id="62" dur="500" fill="hold"/>
                                        <p:tgtEl>
                                          <p:spTgt spid="12309"/>
                                        </p:tgtEl>
                                        <p:attrNameLst>
                                          <p:attrName>ppt_y</p:attrName>
                                        </p:attrNameLst>
                                      </p:cBhvr>
                                      <p:tavLst>
                                        <p:tav tm="0">
                                          <p:val>
                                            <p:strVal val="1+#ppt_h/2"/>
                                          </p:val>
                                        </p:tav>
                                        <p:tav tm="100000">
                                          <p:val>
                                            <p:strVal val="#ppt_y"/>
                                          </p:val>
                                        </p:tav>
                                      </p:tavLst>
                                    </p:anim>
                                  </p:childTnLst>
                                </p:cTn>
                              </p:par>
                            </p:childTnLst>
                          </p:cTn>
                        </p:par>
                      </p:childTnLst>
                    </p:cTn>
                  </p:par>
                  <p:par>
                    <p:cTn id="63" fill="hold" nodeType="clickPar">
                      <p:stCondLst>
                        <p:cond delay="indefinite"/>
                      </p:stCondLst>
                      <p:childTnLst>
                        <p:par>
                          <p:cTn id="64" fill="hold" nodeType="withGroup">
                            <p:stCondLst>
                              <p:cond delay="0"/>
                            </p:stCondLst>
                            <p:childTnLst>
                              <p:par>
                                <p:cTn id="65" presetID="2" presetClass="entr" presetSubtype="4" fill="hold" grpId="0" nodeType="clickEffect">
                                  <p:stCondLst>
                                    <p:cond delay="0"/>
                                  </p:stCondLst>
                                  <p:childTnLst>
                                    <p:set>
                                      <p:cBhvr>
                                        <p:cTn id="66" dur="1" fill="hold">
                                          <p:stCondLst>
                                            <p:cond delay="0"/>
                                          </p:stCondLst>
                                        </p:cTn>
                                        <p:tgtEl>
                                          <p:spTgt spid="12310"/>
                                        </p:tgtEl>
                                        <p:attrNameLst>
                                          <p:attrName>style.visibility</p:attrName>
                                        </p:attrNameLst>
                                      </p:cBhvr>
                                      <p:to>
                                        <p:strVal val="visible"/>
                                      </p:to>
                                    </p:set>
                                    <p:anim calcmode="lin" valueType="num">
                                      <p:cBhvr additive="base">
                                        <p:cTn id="67" dur="500" fill="hold"/>
                                        <p:tgtEl>
                                          <p:spTgt spid="12310"/>
                                        </p:tgtEl>
                                        <p:attrNameLst>
                                          <p:attrName>ppt_x</p:attrName>
                                        </p:attrNameLst>
                                      </p:cBhvr>
                                      <p:tavLst>
                                        <p:tav tm="0">
                                          <p:val>
                                            <p:strVal val="#ppt_x"/>
                                          </p:val>
                                        </p:tav>
                                        <p:tav tm="100000">
                                          <p:val>
                                            <p:strVal val="#ppt_x"/>
                                          </p:val>
                                        </p:tav>
                                      </p:tavLst>
                                    </p:anim>
                                    <p:anim calcmode="lin" valueType="num">
                                      <p:cBhvr additive="base">
                                        <p:cTn id="68" dur="500" fill="hold"/>
                                        <p:tgtEl>
                                          <p:spTgt spid="123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48" grpId="0" animBg="1"/>
      <p:bldP spid="12301" grpId="0" animBg="1"/>
      <p:bldP spid="12302" grpId="0" animBg="1"/>
      <p:bldP spid="12303" grpId="0" animBg="1"/>
      <p:bldP spid="12304" grpId="0" animBg="1"/>
      <p:bldP spid="12305" grpId="0" animBg="1"/>
      <p:bldP spid="12306" grpId="0" animBg="1"/>
      <p:bldP spid="12307" grpId="0" animBg="1"/>
      <p:bldP spid="12308" grpId="0" animBg="1"/>
      <p:bldP spid="12309" grpId="0" animBg="1"/>
      <p:bldP spid="12310"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1099378"/>
            <a:ext cx="9144000" cy="2031325"/>
          </a:xfrm>
          <a:prstGeom prst="rect">
            <a:avLst/>
          </a:prstGeom>
        </p:spPr>
        <p:txBody>
          <a:bodyPr wrap="square">
            <a:spAutoFit/>
          </a:bodyPr>
          <a:lstStyle/>
          <a:p>
            <a:r>
              <a:rPr lang="en-GB" b="1" u="sng" dirty="0"/>
              <a:t>Step 3: Transformation.</a:t>
            </a:r>
          </a:p>
          <a:p>
            <a:endParaRPr lang="en-GB" dirty="0"/>
          </a:p>
          <a:p>
            <a:r>
              <a:rPr lang="en-GB" dirty="0"/>
              <a:t>Now we have </a:t>
            </a:r>
            <a:r>
              <a:rPr lang="en-GB" b="1" dirty="0"/>
              <a:t>our vector </a:t>
            </a:r>
            <a:r>
              <a:rPr lang="en-GB" dirty="0"/>
              <a:t>which </a:t>
            </a:r>
            <a:r>
              <a:rPr lang="en-GB" b="1" dirty="0"/>
              <a:t>carries the gene of interest </a:t>
            </a:r>
            <a:r>
              <a:rPr lang="en-GB" dirty="0"/>
              <a:t>we need to get the </a:t>
            </a:r>
            <a:r>
              <a:rPr lang="en-GB" b="1" dirty="0"/>
              <a:t>recombinant DNA into our microorganisms</a:t>
            </a:r>
            <a:r>
              <a:rPr lang="en-GB" dirty="0"/>
              <a:t> so the microorganisms can get on with producing the gene that we require. </a:t>
            </a:r>
          </a:p>
          <a:p>
            <a:endParaRPr lang="en-GB" dirty="0"/>
          </a:p>
          <a:p>
            <a:endParaRPr lang="en-GB" dirty="0"/>
          </a:p>
        </p:txBody>
      </p:sp>
      <p:pic>
        <p:nvPicPr>
          <p:cNvPr id="5" name="Picture 4" descr="18d195a4cad40d49c5c552aeeb99417a4076fc22.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64838" y="3304504"/>
            <a:ext cx="5077968" cy="1932432"/>
          </a:xfrm>
          <a:prstGeom prst="rect">
            <a:avLst/>
          </a:prstGeom>
        </p:spPr>
      </p:pic>
      <p:sp>
        <p:nvSpPr>
          <p:cNvPr id="4" name="Rectangle 2">
            <a:extLst>
              <a:ext uri="{FF2B5EF4-FFF2-40B4-BE49-F238E27FC236}">
                <a16:creationId xmlns:a16="http://schemas.microsoft.com/office/drawing/2014/main" id="{DC681AB1-CB80-42F0-A805-3926D3562D49}"/>
              </a:ext>
            </a:extLst>
          </p:cNvPr>
          <p:cNvSpPr>
            <a:spLocks noChangeArrowheads="1"/>
          </p:cNvSpPr>
          <p:nvPr/>
        </p:nvSpPr>
        <p:spPr bwMode="auto">
          <a:xfrm>
            <a:off x="0" y="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GB"/>
          </a:p>
        </p:txBody>
      </p:sp>
      <p:pic>
        <p:nvPicPr>
          <p:cNvPr id="8" name="Picture 7">
            <a:extLst>
              <a:ext uri="{FF2B5EF4-FFF2-40B4-BE49-F238E27FC236}">
                <a16:creationId xmlns:a16="http://schemas.microsoft.com/office/drawing/2014/main" id="{B7AD55F7-763B-45B6-98FF-67A697A23EA9}"/>
              </a:ext>
            </a:extLst>
          </p:cNvPr>
          <p:cNvPicPr>
            <a:picLocks noChangeAspect="1"/>
          </p:cNvPicPr>
          <p:nvPr/>
        </p:nvPicPr>
        <p:blipFill>
          <a:blip r:embed="rId3"/>
          <a:stretch>
            <a:fillRect/>
          </a:stretch>
        </p:blipFill>
        <p:spPr>
          <a:xfrm>
            <a:off x="132831" y="111826"/>
            <a:ext cx="9711350" cy="875726"/>
          </a:xfrm>
          <a:prstGeom prst="rect">
            <a:avLst/>
          </a:prstGeom>
        </p:spPr>
      </p:pic>
    </p:spTree>
    <p:extLst>
      <p:ext uri="{BB962C8B-B14F-4D97-AF65-F5344CB8AC3E}">
        <p14:creationId xmlns:p14="http://schemas.microsoft.com/office/powerpoint/2010/main" val="136481435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18d195a4cad40d49c5c552aeeb99417a4076fc22.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5077968" cy="1932432"/>
          </a:xfrm>
          <a:prstGeom prst="rect">
            <a:avLst/>
          </a:prstGeom>
        </p:spPr>
      </p:pic>
      <p:pic>
        <p:nvPicPr>
          <p:cNvPr id="3" name="Picture 2"/>
          <p:cNvPicPr>
            <a:picLocks noChangeAspect="1"/>
          </p:cNvPicPr>
          <p:nvPr/>
        </p:nvPicPr>
        <p:blipFill>
          <a:blip r:embed="rId3"/>
          <a:stretch>
            <a:fillRect/>
          </a:stretch>
        </p:blipFill>
        <p:spPr>
          <a:xfrm>
            <a:off x="2057734" y="3377054"/>
            <a:ext cx="4932613" cy="2795147"/>
          </a:xfrm>
          <a:prstGeom prst="rect">
            <a:avLst/>
          </a:prstGeom>
        </p:spPr>
      </p:pic>
      <p:sp>
        <p:nvSpPr>
          <p:cNvPr id="6" name="TextBox 5"/>
          <p:cNvSpPr txBox="1"/>
          <p:nvPr/>
        </p:nvSpPr>
        <p:spPr>
          <a:xfrm>
            <a:off x="0" y="2117558"/>
            <a:ext cx="4800600" cy="369332"/>
          </a:xfrm>
          <a:prstGeom prst="rect">
            <a:avLst/>
          </a:prstGeom>
          <a:noFill/>
        </p:spPr>
        <p:txBody>
          <a:bodyPr wrap="square" rtlCol="0">
            <a:spAutoFit/>
          </a:bodyPr>
          <a:lstStyle/>
          <a:p>
            <a:r>
              <a:rPr lang="en-GB" b="1" u="sng" dirty="0"/>
              <a:t>Step 1: Chemical transformation using Ca</a:t>
            </a:r>
            <a:r>
              <a:rPr lang="en-GB" b="1" u="sng" baseline="30000" dirty="0"/>
              <a:t>2+</a:t>
            </a:r>
            <a:r>
              <a:rPr lang="en-GB" dirty="0"/>
              <a:t>:</a:t>
            </a:r>
          </a:p>
        </p:txBody>
      </p:sp>
      <p:sp>
        <p:nvSpPr>
          <p:cNvPr id="7" name="TextBox 6"/>
          <p:cNvSpPr txBox="1"/>
          <p:nvPr/>
        </p:nvSpPr>
        <p:spPr>
          <a:xfrm>
            <a:off x="1774990" y="2608806"/>
            <a:ext cx="2189747" cy="646331"/>
          </a:xfrm>
          <a:prstGeom prst="rect">
            <a:avLst/>
          </a:prstGeom>
          <a:noFill/>
        </p:spPr>
        <p:txBody>
          <a:bodyPr wrap="square" rtlCol="0">
            <a:spAutoFit/>
          </a:bodyPr>
          <a:lstStyle/>
          <a:p>
            <a:pPr algn="ctr"/>
            <a:r>
              <a:rPr lang="en-GB" b="1" dirty="0">
                <a:solidFill>
                  <a:schemeClr val="accent6">
                    <a:lumMod val="75000"/>
                  </a:schemeClr>
                </a:solidFill>
              </a:rPr>
              <a:t>1. Ca</a:t>
            </a:r>
            <a:r>
              <a:rPr lang="en-GB" b="1" baseline="30000" dirty="0">
                <a:solidFill>
                  <a:schemeClr val="accent6">
                    <a:lumMod val="75000"/>
                  </a:schemeClr>
                </a:solidFill>
              </a:rPr>
              <a:t>2+</a:t>
            </a:r>
            <a:r>
              <a:rPr lang="en-GB" b="1" dirty="0">
                <a:solidFill>
                  <a:schemeClr val="accent6">
                    <a:lumMod val="75000"/>
                  </a:schemeClr>
                </a:solidFill>
              </a:rPr>
              <a:t> has a positive charge </a:t>
            </a:r>
          </a:p>
        </p:txBody>
      </p:sp>
      <p:sp>
        <p:nvSpPr>
          <p:cNvPr id="8" name="TextBox 7"/>
          <p:cNvSpPr txBox="1"/>
          <p:nvPr/>
        </p:nvSpPr>
        <p:spPr>
          <a:xfrm>
            <a:off x="4800600" y="2602749"/>
            <a:ext cx="2189747" cy="646331"/>
          </a:xfrm>
          <a:prstGeom prst="rect">
            <a:avLst/>
          </a:prstGeom>
          <a:noFill/>
        </p:spPr>
        <p:txBody>
          <a:bodyPr wrap="square" rtlCol="0">
            <a:spAutoFit/>
          </a:bodyPr>
          <a:lstStyle/>
          <a:p>
            <a:pPr algn="ctr"/>
            <a:r>
              <a:rPr lang="en-GB" b="1" dirty="0">
                <a:solidFill>
                  <a:srgbClr val="FF0000"/>
                </a:solidFill>
              </a:rPr>
              <a:t>2. DNA has a </a:t>
            </a:r>
          </a:p>
          <a:p>
            <a:pPr algn="ctr"/>
            <a:r>
              <a:rPr lang="en-GB" b="1" dirty="0">
                <a:solidFill>
                  <a:srgbClr val="FF0000"/>
                </a:solidFill>
              </a:rPr>
              <a:t>negative charge</a:t>
            </a:r>
          </a:p>
        </p:txBody>
      </p:sp>
      <p:sp>
        <p:nvSpPr>
          <p:cNvPr id="9" name="TextBox 8"/>
          <p:cNvSpPr txBox="1"/>
          <p:nvPr/>
        </p:nvSpPr>
        <p:spPr>
          <a:xfrm>
            <a:off x="6954253" y="4069274"/>
            <a:ext cx="2189747" cy="1200329"/>
          </a:xfrm>
          <a:prstGeom prst="rect">
            <a:avLst/>
          </a:prstGeom>
          <a:noFill/>
        </p:spPr>
        <p:txBody>
          <a:bodyPr wrap="square" rtlCol="0">
            <a:spAutoFit/>
          </a:bodyPr>
          <a:lstStyle/>
          <a:p>
            <a:pPr algn="ctr"/>
            <a:r>
              <a:rPr lang="en-GB" b="1" dirty="0"/>
              <a:t>3. + charge attracted to – charge so DNA will not be repelled by membrane. </a:t>
            </a:r>
          </a:p>
        </p:txBody>
      </p:sp>
      <p:cxnSp>
        <p:nvCxnSpPr>
          <p:cNvPr id="11" name="Straight Arrow Connector 10"/>
          <p:cNvCxnSpPr>
            <a:stCxn id="7" idx="2"/>
          </p:cNvCxnSpPr>
          <p:nvPr/>
        </p:nvCxnSpPr>
        <p:spPr>
          <a:xfrm flipH="1">
            <a:off x="2869863" y="3255137"/>
            <a:ext cx="1" cy="1256705"/>
          </a:xfrm>
          <a:prstGeom prst="straightConnector1">
            <a:avLst/>
          </a:prstGeom>
          <a:ln w="38100">
            <a:solidFill>
              <a:srgbClr val="FFFF00"/>
            </a:solidFill>
            <a:tailEnd type="triangle"/>
          </a:ln>
        </p:spPr>
        <p:style>
          <a:lnRef idx="2">
            <a:schemeClr val="accent1"/>
          </a:lnRef>
          <a:fillRef idx="0">
            <a:schemeClr val="accent1"/>
          </a:fillRef>
          <a:effectRef idx="1">
            <a:schemeClr val="accent1"/>
          </a:effectRef>
          <a:fontRef idx="minor">
            <a:schemeClr val="tx1"/>
          </a:fontRef>
        </p:style>
      </p:cxnSp>
      <p:cxnSp>
        <p:nvCxnSpPr>
          <p:cNvPr id="13" name="Straight Arrow Connector 12"/>
          <p:cNvCxnSpPr>
            <a:stCxn id="8" idx="2"/>
          </p:cNvCxnSpPr>
          <p:nvPr/>
        </p:nvCxnSpPr>
        <p:spPr>
          <a:xfrm flipH="1">
            <a:off x="5751095" y="3249080"/>
            <a:ext cx="144379" cy="634409"/>
          </a:xfrm>
          <a:prstGeom prst="straightConnector1">
            <a:avLst/>
          </a:prstGeom>
          <a:ln w="38100">
            <a:tailEnd type="triangle"/>
          </a:ln>
        </p:spPr>
        <p:style>
          <a:lnRef idx="2">
            <a:schemeClr val="accent2"/>
          </a:lnRef>
          <a:fillRef idx="0">
            <a:schemeClr val="accent2"/>
          </a:fillRef>
          <a:effectRef idx="1">
            <a:schemeClr val="accent2"/>
          </a:effectRef>
          <a:fontRef idx="minor">
            <a:schemeClr val="tx1"/>
          </a:fontRef>
        </p:style>
      </p:cxnSp>
      <p:sp>
        <p:nvSpPr>
          <p:cNvPr id="4" name="TextBox 3">
            <a:extLst>
              <a:ext uri="{FF2B5EF4-FFF2-40B4-BE49-F238E27FC236}">
                <a16:creationId xmlns:a16="http://schemas.microsoft.com/office/drawing/2014/main" id="{97CD33FA-3071-45BA-A25A-67FE762A7720}"/>
              </a:ext>
            </a:extLst>
          </p:cNvPr>
          <p:cNvSpPr txBox="1"/>
          <p:nvPr/>
        </p:nvSpPr>
        <p:spPr>
          <a:xfrm>
            <a:off x="6543097" y="181386"/>
            <a:ext cx="1780578" cy="1569660"/>
          </a:xfrm>
          <a:prstGeom prst="rect">
            <a:avLst/>
          </a:prstGeom>
          <a:solidFill>
            <a:srgbClr val="FFFF00"/>
          </a:solidFill>
        </p:spPr>
        <p:txBody>
          <a:bodyPr wrap="square" rtlCol="0">
            <a:spAutoFit/>
          </a:bodyPr>
          <a:lstStyle/>
          <a:p>
            <a:pPr algn="ctr"/>
            <a:r>
              <a:rPr lang="en-GB" sz="2400" b="1" dirty="0"/>
              <a:t>This hasn’t come in an exam question yet</a:t>
            </a:r>
          </a:p>
        </p:txBody>
      </p:sp>
      <p:pic>
        <p:nvPicPr>
          <p:cNvPr id="12" name="Picture 11">
            <a:extLst>
              <a:ext uri="{FF2B5EF4-FFF2-40B4-BE49-F238E27FC236}">
                <a16:creationId xmlns:a16="http://schemas.microsoft.com/office/drawing/2014/main" id="{28B7A52F-CBCA-4DFB-AABA-9C2330196CF0}"/>
              </a:ext>
            </a:extLst>
          </p:cNvPr>
          <p:cNvPicPr/>
          <p:nvPr/>
        </p:nvPicPr>
        <p:blipFill>
          <a:blip r:embed="rId4" cstate="print">
            <a:extLst>
              <a:ext uri="{28A0092B-C50C-407E-A947-70E740481C1C}">
                <a14:useLocalDpi xmlns:a14="http://schemas.microsoft.com/office/drawing/2010/main" val="0"/>
              </a:ext>
            </a:extLst>
          </a:blip>
          <a:stretch>
            <a:fillRect/>
          </a:stretch>
        </p:blipFill>
        <p:spPr>
          <a:xfrm>
            <a:off x="863790" y="4289871"/>
            <a:ext cx="574702" cy="625944"/>
          </a:xfrm>
          <a:prstGeom prst="rect">
            <a:avLst/>
          </a:prstGeom>
        </p:spPr>
      </p:pic>
    </p:spTree>
    <p:extLst>
      <p:ext uri="{BB962C8B-B14F-4D97-AF65-F5344CB8AC3E}">
        <p14:creationId xmlns:p14="http://schemas.microsoft.com/office/powerpoint/2010/main" val="214392799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18d195a4cad40d49c5c552aeeb99417a4076fc22.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579" y="185126"/>
            <a:ext cx="5077968" cy="1932432"/>
          </a:xfrm>
          <a:prstGeom prst="rect">
            <a:avLst/>
          </a:prstGeom>
        </p:spPr>
      </p:pic>
      <p:sp>
        <p:nvSpPr>
          <p:cNvPr id="6" name="TextBox 5"/>
          <p:cNvSpPr txBox="1"/>
          <p:nvPr/>
        </p:nvSpPr>
        <p:spPr>
          <a:xfrm>
            <a:off x="0" y="2117558"/>
            <a:ext cx="3416968" cy="369332"/>
          </a:xfrm>
          <a:prstGeom prst="rect">
            <a:avLst/>
          </a:prstGeom>
          <a:noFill/>
        </p:spPr>
        <p:txBody>
          <a:bodyPr wrap="square" rtlCol="0">
            <a:spAutoFit/>
          </a:bodyPr>
          <a:lstStyle/>
          <a:p>
            <a:r>
              <a:rPr lang="en-GB" b="1" u="sng" dirty="0"/>
              <a:t>Step 2: Heat shock</a:t>
            </a:r>
            <a:r>
              <a:rPr lang="en-GB" dirty="0"/>
              <a:t>:</a:t>
            </a:r>
          </a:p>
        </p:txBody>
      </p:sp>
      <p:pic>
        <p:nvPicPr>
          <p:cNvPr id="12" name="Picture 11"/>
          <p:cNvPicPr>
            <a:picLocks noChangeAspect="1"/>
          </p:cNvPicPr>
          <p:nvPr/>
        </p:nvPicPr>
        <p:blipFill>
          <a:blip r:embed="rId3"/>
          <a:stretch>
            <a:fillRect/>
          </a:stretch>
        </p:blipFill>
        <p:spPr>
          <a:xfrm>
            <a:off x="0" y="3042534"/>
            <a:ext cx="4932613" cy="2795147"/>
          </a:xfrm>
          <a:prstGeom prst="rect">
            <a:avLst/>
          </a:prstGeom>
        </p:spPr>
      </p:pic>
      <p:sp>
        <p:nvSpPr>
          <p:cNvPr id="10" name="TextBox 9"/>
          <p:cNvSpPr txBox="1"/>
          <p:nvPr/>
        </p:nvSpPr>
        <p:spPr>
          <a:xfrm>
            <a:off x="5161547" y="3285945"/>
            <a:ext cx="4105283" cy="2585323"/>
          </a:xfrm>
          <a:prstGeom prst="rect">
            <a:avLst/>
          </a:prstGeom>
          <a:noFill/>
        </p:spPr>
        <p:txBody>
          <a:bodyPr wrap="square" rtlCol="0">
            <a:spAutoFit/>
          </a:bodyPr>
          <a:lstStyle/>
          <a:p>
            <a:pPr marL="342900" indent="-342900">
              <a:buAutoNum type="arabicPeriod"/>
            </a:pPr>
            <a:r>
              <a:rPr lang="en-GB" b="1" dirty="0">
                <a:solidFill>
                  <a:srgbClr val="FF0000"/>
                </a:solidFill>
              </a:rPr>
              <a:t>Drop</a:t>
            </a:r>
            <a:r>
              <a:rPr lang="en-GB" b="1" dirty="0"/>
              <a:t> Temp </a:t>
            </a:r>
          </a:p>
          <a:p>
            <a:r>
              <a:rPr lang="en-GB" b="1" dirty="0"/>
              <a:t>	- </a:t>
            </a:r>
            <a:r>
              <a:rPr lang="en-GB" b="1" dirty="0">
                <a:solidFill>
                  <a:srgbClr val="FF0000"/>
                </a:solidFill>
              </a:rPr>
              <a:t>Less kinetic energy/less </a:t>
            </a:r>
            <a:r>
              <a:rPr lang="en-GB" b="1" dirty="0"/>
              <a:t>vibrations</a:t>
            </a:r>
          </a:p>
          <a:p>
            <a:endParaRPr lang="en-GB" b="1" dirty="0"/>
          </a:p>
          <a:p>
            <a:r>
              <a:rPr lang="en-GB" b="1" dirty="0"/>
              <a:t>2. </a:t>
            </a:r>
            <a:r>
              <a:rPr lang="en-GB" b="1" dirty="0">
                <a:solidFill>
                  <a:srgbClr val="FF0000"/>
                </a:solidFill>
              </a:rPr>
              <a:t>QUICKLY increase </a:t>
            </a:r>
            <a:r>
              <a:rPr lang="en-GB" b="1" dirty="0"/>
              <a:t>temp </a:t>
            </a:r>
          </a:p>
          <a:p>
            <a:r>
              <a:rPr lang="en-GB" b="1" dirty="0"/>
              <a:t>	- </a:t>
            </a:r>
            <a:r>
              <a:rPr lang="en-GB" b="1" dirty="0">
                <a:solidFill>
                  <a:srgbClr val="FF0000"/>
                </a:solidFill>
              </a:rPr>
              <a:t>Burst of kinetic energy</a:t>
            </a:r>
          </a:p>
          <a:p>
            <a:r>
              <a:rPr lang="en-GB" b="1" dirty="0">
                <a:solidFill>
                  <a:srgbClr val="FF0000"/>
                </a:solidFill>
              </a:rPr>
              <a:t> 	- </a:t>
            </a:r>
            <a:r>
              <a:rPr lang="en-GB" b="1" dirty="0"/>
              <a:t>Lots of vibrations</a:t>
            </a:r>
          </a:p>
          <a:p>
            <a:endParaRPr lang="en-GB" b="1" dirty="0"/>
          </a:p>
          <a:p>
            <a:r>
              <a:rPr lang="en-GB" b="1" dirty="0"/>
              <a:t>3. Creates </a:t>
            </a:r>
            <a:r>
              <a:rPr lang="en-GB" b="1" dirty="0">
                <a:solidFill>
                  <a:srgbClr val="FF0000"/>
                </a:solidFill>
              </a:rPr>
              <a:t>gaps in membrane </a:t>
            </a:r>
            <a:r>
              <a:rPr lang="en-GB" b="1" dirty="0"/>
              <a:t>for DNA to move into the bacterial cell.  </a:t>
            </a:r>
          </a:p>
        </p:txBody>
      </p:sp>
      <p:sp>
        <p:nvSpPr>
          <p:cNvPr id="7" name="TextBox 6">
            <a:extLst>
              <a:ext uri="{FF2B5EF4-FFF2-40B4-BE49-F238E27FC236}">
                <a16:creationId xmlns:a16="http://schemas.microsoft.com/office/drawing/2014/main" id="{94F4F825-797C-47F9-AB80-9E67197A1C22}"/>
              </a:ext>
            </a:extLst>
          </p:cNvPr>
          <p:cNvSpPr txBox="1"/>
          <p:nvPr/>
        </p:nvSpPr>
        <p:spPr>
          <a:xfrm>
            <a:off x="6462630" y="366512"/>
            <a:ext cx="1780578" cy="1569660"/>
          </a:xfrm>
          <a:prstGeom prst="rect">
            <a:avLst/>
          </a:prstGeom>
          <a:solidFill>
            <a:srgbClr val="FFFF00"/>
          </a:solidFill>
        </p:spPr>
        <p:txBody>
          <a:bodyPr wrap="square" rtlCol="0">
            <a:spAutoFit/>
          </a:bodyPr>
          <a:lstStyle/>
          <a:p>
            <a:pPr algn="ctr"/>
            <a:r>
              <a:rPr lang="en-GB" sz="2400" b="1" dirty="0"/>
              <a:t>This hasn’t come in an exam question yet</a:t>
            </a:r>
          </a:p>
        </p:txBody>
      </p:sp>
      <p:pic>
        <p:nvPicPr>
          <p:cNvPr id="8" name="Picture 7">
            <a:extLst>
              <a:ext uri="{FF2B5EF4-FFF2-40B4-BE49-F238E27FC236}">
                <a16:creationId xmlns:a16="http://schemas.microsoft.com/office/drawing/2014/main" id="{342589A9-8ABE-4CF3-AEA9-E61CED4F7D6E}"/>
              </a:ext>
            </a:extLst>
          </p:cNvPr>
          <p:cNvPicPr/>
          <p:nvPr/>
        </p:nvPicPr>
        <p:blipFill>
          <a:blip r:embed="rId4" cstate="print">
            <a:extLst>
              <a:ext uri="{28A0092B-C50C-407E-A947-70E740481C1C}">
                <a14:useLocalDpi xmlns:a14="http://schemas.microsoft.com/office/drawing/2010/main" val="0"/>
              </a:ext>
            </a:extLst>
          </a:blip>
          <a:stretch>
            <a:fillRect/>
          </a:stretch>
        </p:blipFill>
        <p:spPr>
          <a:xfrm>
            <a:off x="5011508" y="2660001"/>
            <a:ext cx="574702" cy="625944"/>
          </a:xfrm>
          <a:prstGeom prst="rect">
            <a:avLst/>
          </a:prstGeom>
        </p:spPr>
      </p:pic>
    </p:spTree>
    <p:extLst>
      <p:ext uri="{BB962C8B-B14F-4D97-AF65-F5344CB8AC3E}">
        <p14:creationId xmlns:p14="http://schemas.microsoft.com/office/powerpoint/2010/main" val="369026837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12291" name="Picture 4"/>
          <p:cNvPicPr>
            <a:picLocks noGrp="1" noChangeAspect="1" noChangeArrowheads="1"/>
          </p:cNvPicPr>
          <p:nvPr>
            <p:ph type="body" idx="1"/>
          </p:nvPr>
        </p:nvPicPr>
        <p:blipFill>
          <a:blip r:embed="rId2">
            <a:extLst>
              <a:ext uri="{28A0092B-C50C-407E-A947-70E740481C1C}">
                <a14:useLocalDpi xmlns:a14="http://schemas.microsoft.com/office/drawing/2010/main" val="0"/>
              </a:ext>
            </a:extLst>
          </a:blip>
          <a:srcRect/>
          <a:stretch>
            <a:fillRect/>
          </a:stretch>
        </p:blipFill>
        <p:spPr>
          <a:xfrm>
            <a:off x="2627313" y="260350"/>
            <a:ext cx="3149600" cy="6010275"/>
          </a:xfrm>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dist="35921" dir="2700000" algn="ctr" rotWithShape="0">
                    <a:srgbClr val="808080"/>
                  </a:outerShdw>
                </a:effectLst>
              </a14:hiddenEffects>
            </a:ext>
          </a:extLst>
        </p:spPr>
      </p:pic>
      <p:sp>
        <p:nvSpPr>
          <p:cNvPr id="14348" name="Line 12"/>
          <p:cNvSpPr>
            <a:spLocks noChangeShapeType="1"/>
          </p:cNvSpPr>
          <p:nvPr/>
        </p:nvSpPr>
        <p:spPr bwMode="auto">
          <a:xfrm>
            <a:off x="3419475" y="4365625"/>
            <a:ext cx="1800225" cy="0"/>
          </a:xfrm>
          <a:prstGeom prst="line">
            <a:avLst/>
          </a:prstGeom>
          <a:noFill/>
          <a:ln w="9525">
            <a:solidFill>
              <a:schemeClr val="tx1"/>
            </a:solidFill>
            <a:round/>
            <a:headEnd/>
            <a:tailEnd type="triangle" w="med"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US"/>
          </a:p>
        </p:txBody>
      </p:sp>
      <p:sp>
        <p:nvSpPr>
          <p:cNvPr id="12301" name="Text Box 13"/>
          <p:cNvSpPr txBox="1">
            <a:spLocks noChangeArrowheads="1"/>
          </p:cNvSpPr>
          <p:nvPr/>
        </p:nvSpPr>
        <p:spPr bwMode="auto">
          <a:xfrm>
            <a:off x="323850" y="692150"/>
            <a:ext cx="2057400" cy="571500"/>
          </a:xfrm>
          <a:prstGeom prst="rect">
            <a:avLst/>
          </a:prstGeom>
          <a:solidFill>
            <a:srgbClr val="FFFF00"/>
          </a:solidFill>
          <a:ln>
            <a:noFill/>
          </a:ln>
          <a:extLst/>
        </p:spPr>
        <p:txBody>
          <a:bodyPr/>
          <a:lstStyle/>
          <a:p>
            <a:r>
              <a:rPr lang="en-US" sz="1300" dirty="0">
                <a:latin typeface="Times New Roman" charset="0"/>
              </a:rPr>
              <a:t>1. The required gene is obtained from </a:t>
            </a:r>
            <a:r>
              <a:rPr lang="en-US" sz="1300" b="1" dirty="0">
                <a:solidFill>
                  <a:srgbClr val="FF0000"/>
                </a:solidFill>
                <a:latin typeface="Times New Roman" charset="0"/>
              </a:rPr>
              <a:t>donor DNA</a:t>
            </a:r>
            <a:endParaRPr lang="en-US" sz="1300" b="1" dirty="0">
              <a:solidFill>
                <a:srgbClr val="FF0000"/>
              </a:solidFill>
            </a:endParaRPr>
          </a:p>
        </p:txBody>
      </p:sp>
      <p:sp>
        <p:nvSpPr>
          <p:cNvPr id="12302" name="Text Box 14"/>
          <p:cNvSpPr txBox="1">
            <a:spLocks noChangeArrowheads="1"/>
          </p:cNvSpPr>
          <p:nvPr/>
        </p:nvSpPr>
        <p:spPr bwMode="auto">
          <a:xfrm>
            <a:off x="1042988" y="1484313"/>
            <a:ext cx="1485900" cy="552450"/>
          </a:xfrm>
          <a:prstGeom prst="rect">
            <a:avLst/>
          </a:prstGeom>
          <a:solidFill>
            <a:srgbClr val="FFFF00"/>
          </a:solidFill>
          <a:ln>
            <a:noFill/>
          </a:ln>
          <a:extLst/>
        </p:spPr>
        <p:txBody>
          <a:bodyPr/>
          <a:lstStyle/>
          <a:p>
            <a:r>
              <a:rPr lang="en-US" sz="1300" dirty="0">
                <a:latin typeface="Times New Roman" charset="0"/>
              </a:rPr>
              <a:t>2. First located with a </a:t>
            </a:r>
            <a:r>
              <a:rPr lang="en-US" sz="1300" b="1" dirty="0">
                <a:solidFill>
                  <a:srgbClr val="FF0000"/>
                </a:solidFill>
                <a:latin typeface="Times New Roman" charset="0"/>
              </a:rPr>
              <a:t>gene probe</a:t>
            </a:r>
          </a:p>
        </p:txBody>
      </p:sp>
      <p:sp>
        <p:nvSpPr>
          <p:cNvPr id="12303" name="Text Box 15"/>
          <p:cNvSpPr txBox="1">
            <a:spLocks noChangeArrowheads="1"/>
          </p:cNvSpPr>
          <p:nvPr/>
        </p:nvSpPr>
        <p:spPr bwMode="auto">
          <a:xfrm>
            <a:off x="5795963" y="836613"/>
            <a:ext cx="2232025" cy="504825"/>
          </a:xfrm>
          <a:prstGeom prst="rect">
            <a:avLst/>
          </a:prstGeom>
          <a:solidFill>
            <a:srgbClr val="FFFF00"/>
          </a:solidFill>
          <a:ln>
            <a:noFill/>
          </a:ln>
          <a:extLst/>
        </p:spPr>
        <p:txBody>
          <a:bodyPr/>
          <a:lstStyle/>
          <a:p>
            <a:r>
              <a:rPr lang="en-US" sz="1300" dirty="0">
                <a:latin typeface="Times New Roman" charset="0"/>
              </a:rPr>
              <a:t>3. Plasmid DNA is cut with a RE (at a </a:t>
            </a:r>
            <a:r>
              <a:rPr lang="en-US" sz="1300" b="1" dirty="0">
                <a:solidFill>
                  <a:srgbClr val="FF0000"/>
                </a:solidFill>
                <a:latin typeface="Times New Roman" charset="0"/>
              </a:rPr>
              <a:t>Restriction Site</a:t>
            </a:r>
            <a:r>
              <a:rPr lang="en-US" sz="1300" dirty="0">
                <a:latin typeface="Times New Roman" charset="0"/>
              </a:rPr>
              <a:t>)</a:t>
            </a:r>
          </a:p>
        </p:txBody>
      </p:sp>
      <p:sp>
        <p:nvSpPr>
          <p:cNvPr id="12304" name="Text Box 16"/>
          <p:cNvSpPr txBox="1">
            <a:spLocks noChangeArrowheads="1"/>
          </p:cNvSpPr>
          <p:nvPr/>
        </p:nvSpPr>
        <p:spPr bwMode="auto">
          <a:xfrm>
            <a:off x="827088" y="2420938"/>
            <a:ext cx="1600200" cy="685800"/>
          </a:xfrm>
          <a:prstGeom prst="rect">
            <a:avLst/>
          </a:prstGeom>
          <a:solidFill>
            <a:srgbClr val="FFFF00"/>
          </a:solidFill>
          <a:ln>
            <a:noFill/>
          </a:ln>
          <a:extLst/>
        </p:spPr>
        <p:txBody>
          <a:bodyPr/>
          <a:lstStyle/>
          <a:p>
            <a:r>
              <a:rPr lang="en-US" sz="1300" dirty="0">
                <a:latin typeface="Times New Roman" charset="0"/>
              </a:rPr>
              <a:t>4. Donor DNA is cut with </a:t>
            </a:r>
            <a:r>
              <a:rPr lang="en-US" sz="1300" b="1" dirty="0">
                <a:solidFill>
                  <a:srgbClr val="FF0000"/>
                </a:solidFill>
                <a:latin typeface="Times New Roman" charset="0"/>
              </a:rPr>
              <a:t>SAME</a:t>
            </a:r>
            <a:r>
              <a:rPr lang="en-US" sz="1300" dirty="0">
                <a:latin typeface="Times New Roman" charset="0"/>
              </a:rPr>
              <a:t> RE as used to cut plasmid</a:t>
            </a:r>
          </a:p>
        </p:txBody>
      </p:sp>
      <p:sp>
        <p:nvSpPr>
          <p:cNvPr id="12305" name="Text Box 17"/>
          <p:cNvSpPr txBox="1">
            <a:spLocks noChangeArrowheads="1"/>
          </p:cNvSpPr>
          <p:nvPr/>
        </p:nvSpPr>
        <p:spPr bwMode="auto">
          <a:xfrm>
            <a:off x="3563938" y="1916113"/>
            <a:ext cx="1257300" cy="800100"/>
          </a:xfrm>
          <a:prstGeom prst="rect">
            <a:avLst/>
          </a:prstGeom>
          <a:solidFill>
            <a:srgbClr val="FFFFFF"/>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a:lstStyle/>
          <a:p>
            <a:r>
              <a:rPr lang="en-US" sz="1300" dirty="0">
                <a:latin typeface="Times New Roman" charset="0"/>
              </a:rPr>
              <a:t>5. The enzyme produces complementary </a:t>
            </a:r>
            <a:r>
              <a:rPr lang="en-US" sz="1300" b="1" dirty="0">
                <a:solidFill>
                  <a:srgbClr val="FF0000"/>
                </a:solidFill>
                <a:latin typeface="Times New Roman" charset="0"/>
              </a:rPr>
              <a:t>sticky ends</a:t>
            </a:r>
          </a:p>
        </p:txBody>
      </p:sp>
      <p:sp>
        <p:nvSpPr>
          <p:cNvPr id="12306" name="Text Box 18"/>
          <p:cNvSpPr txBox="1">
            <a:spLocks noChangeArrowheads="1"/>
          </p:cNvSpPr>
          <p:nvPr/>
        </p:nvSpPr>
        <p:spPr bwMode="auto">
          <a:xfrm>
            <a:off x="6227763" y="2276475"/>
            <a:ext cx="1714500" cy="1238250"/>
          </a:xfrm>
          <a:prstGeom prst="rect">
            <a:avLst/>
          </a:prstGeom>
          <a:solidFill>
            <a:srgbClr val="FFFF00"/>
          </a:solidFill>
          <a:ln>
            <a:noFill/>
          </a:ln>
          <a:extLst/>
        </p:spPr>
        <p:txBody>
          <a:bodyPr/>
          <a:lstStyle/>
          <a:p>
            <a:r>
              <a:rPr lang="en-US" sz="1300" dirty="0">
                <a:latin typeface="Times New Roman" charset="0"/>
              </a:rPr>
              <a:t>6. Donor DNA is joined into a </a:t>
            </a:r>
            <a:r>
              <a:rPr lang="en-US" sz="1300" b="1" dirty="0">
                <a:solidFill>
                  <a:srgbClr val="FF0000"/>
                </a:solidFill>
                <a:latin typeface="Times New Roman" charset="0"/>
              </a:rPr>
              <a:t>vector</a:t>
            </a:r>
            <a:r>
              <a:rPr lang="en-US" sz="1300" dirty="0">
                <a:latin typeface="Times New Roman" charset="0"/>
              </a:rPr>
              <a:t>, e.g. a </a:t>
            </a:r>
            <a:r>
              <a:rPr lang="en-US" sz="1300" b="1" dirty="0">
                <a:solidFill>
                  <a:srgbClr val="FF0000"/>
                </a:solidFill>
                <a:latin typeface="Times New Roman" charset="0"/>
              </a:rPr>
              <a:t>plasmid</a:t>
            </a:r>
            <a:r>
              <a:rPr lang="en-US" sz="1300" dirty="0">
                <a:latin typeface="Times New Roman" charset="0"/>
              </a:rPr>
              <a:t>, using ligase enzyme – seals </a:t>
            </a:r>
          </a:p>
          <a:p>
            <a:r>
              <a:rPr lang="en-US" sz="1300" b="1" dirty="0">
                <a:solidFill>
                  <a:srgbClr val="FF0000"/>
                </a:solidFill>
                <a:latin typeface="Times New Roman" charset="0"/>
              </a:rPr>
              <a:t>S-P </a:t>
            </a:r>
            <a:r>
              <a:rPr lang="en-US" sz="1300" dirty="0">
                <a:latin typeface="Times New Roman" charset="0"/>
              </a:rPr>
              <a:t>backbone</a:t>
            </a:r>
          </a:p>
        </p:txBody>
      </p:sp>
      <p:sp>
        <p:nvSpPr>
          <p:cNvPr id="12307" name="Text Box 19"/>
          <p:cNvSpPr txBox="1">
            <a:spLocks noChangeArrowheads="1"/>
          </p:cNvSpPr>
          <p:nvPr/>
        </p:nvSpPr>
        <p:spPr bwMode="auto">
          <a:xfrm>
            <a:off x="6156325" y="3716338"/>
            <a:ext cx="1728788" cy="720725"/>
          </a:xfrm>
          <a:prstGeom prst="rect">
            <a:avLst/>
          </a:prstGeom>
          <a:solidFill>
            <a:srgbClr val="FFFF00"/>
          </a:solidFill>
          <a:ln>
            <a:noFill/>
          </a:ln>
          <a:extLst/>
        </p:spPr>
        <p:txBody>
          <a:bodyPr/>
          <a:lstStyle/>
          <a:p>
            <a:r>
              <a:rPr lang="en-US" sz="1300" dirty="0">
                <a:latin typeface="Times New Roman" charset="0"/>
              </a:rPr>
              <a:t>7. A </a:t>
            </a:r>
            <a:r>
              <a:rPr lang="en-US" sz="1300" b="1" dirty="0">
                <a:solidFill>
                  <a:srgbClr val="FF0000"/>
                </a:solidFill>
                <a:latin typeface="Times New Roman" charset="0"/>
              </a:rPr>
              <a:t>recombinant</a:t>
            </a:r>
          </a:p>
          <a:p>
            <a:r>
              <a:rPr lang="en-US" sz="1300" dirty="0">
                <a:latin typeface="Times New Roman" charset="0"/>
              </a:rPr>
              <a:t>plasmid is formed</a:t>
            </a:r>
            <a:r>
              <a:rPr lang="en-US" sz="1200" dirty="0">
                <a:latin typeface="Times New Roman" charset="0"/>
              </a:rPr>
              <a:t> </a:t>
            </a:r>
            <a:endParaRPr lang="en-US" dirty="0"/>
          </a:p>
        </p:txBody>
      </p:sp>
      <p:sp>
        <p:nvSpPr>
          <p:cNvPr id="12308" name="Text Box 20"/>
          <p:cNvSpPr txBox="1">
            <a:spLocks noChangeArrowheads="1"/>
          </p:cNvSpPr>
          <p:nvPr/>
        </p:nvSpPr>
        <p:spPr bwMode="auto">
          <a:xfrm>
            <a:off x="684213" y="3644900"/>
            <a:ext cx="1816100" cy="1152525"/>
          </a:xfrm>
          <a:prstGeom prst="rect">
            <a:avLst/>
          </a:prstGeom>
          <a:solidFill>
            <a:srgbClr val="FFFF00"/>
          </a:solidFill>
          <a:ln>
            <a:noFill/>
          </a:ln>
          <a:extLst/>
        </p:spPr>
        <p:txBody>
          <a:bodyPr/>
          <a:lstStyle/>
          <a:p>
            <a:r>
              <a:rPr lang="en-US" sz="1300" dirty="0">
                <a:latin typeface="Times New Roman" charset="0"/>
              </a:rPr>
              <a:t>8. Vector (recombinant plasmid) carries the gene into recipient cell, e.g.</a:t>
            </a:r>
            <a:r>
              <a:rPr lang="en-US" sz="1300" b="1" dirty="0">
                <a:solidFill>
                  <a:srgbClr val="FF0000"/>
                </a:solidFill>
                <a:latin typeface="Times New Roman" charset="0"/>
              </a:rPr>
              <a:t> bacterial </a:t>
            </a:r>
            <a:r>
              <a:rPr lang="en-US" sz="1300" dirty="0">
                <a:latin typeface="Times New Roman" charset="0"/>
              </a:rPr>
              <a:t>cell, which divides</a:t>
            </a:r>
          </a:p>
        </p:txBody>
      </p:sp>
      <p:sp>
        <p:nvSpPr>
          <p:cNvPr id="12309" name="Text Box 21"/>
          <p:cNvSpPr txBox="1">
            <a:spLocks noChangeArrowheads="1"/>
          </p:cNvSpPr>
          <p:nvPr/>
        </p:nvSpPr>
        <p:spPr bwMode="auto">
          <a:xfrm>
            <a:off x="900113" y="5589588"/>
            <a:ext cx="1858962" cy="875564"/>
          </a:xfrm>
          <a:prstGeom prst="rect">
            <a:avLst/>
          </a:prstGeom>
          <a:solidFill>
            <a:srgbClr val="FFFFFF"/>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a:lstStyle/>
          <a:p>
            <a:r>
              <a:rPr lang="en-US" sz="1300" dirty="0">
                <a:latin typeface="Times New Roman" charset="0"/>
              </a:rPr>
              <a:t>9. The new cells all have the </a:t>
            </a:r>
            <a:r>
              <a:rPr lang="en-US" sz="1300" b="1" dirty="0">
                <a:solidFill>
                  <a:srgbClr val="FF0000"/>
                </a:solidFill>
                <a:latin typeface="Times New Roman" charset="0"/>
              </a:rPr>
              <a:t>recombinant</a:t>
            </a:r>
            <a:r>
              <a:rPr lang="en-US" sz="1300" dirty="0">
                <a:latin typeface="Times New Roman" charset="0"/>
              </a:rPr>
              <a:t> plasmid, i.e. they are </a:t>
            </a:r>
            <a:r>
              <a:rPr lang="en-US" sz="1300" b="1" dirty="0">
                <a:solidFill>
                  <a:srgbClr val="FF0000"/>
                </a:solidFill>
                <a:latin typeface="Times New Roman" charset="0"/>
              </a:rPr>
              <a:t>transgenic</a:t>
            </a:r>
            <a:endParaRPr lang="en-US" b="1" dirty="0">
              <a:solidFill>
                <a:srgbClr val="FF0000"/>
              </a:solidFill>
            </a:endParaRPr>
          </a:p>
        </p:txBody>
      </p:sp>
      <p:sp>
        <p:nvSpPr>
          <p:cNvPr id="12310" name="Text Box 22"/>
          <p:cNvSpPr txBox="1">
            <a:spLocks noChangeArrowheads="1"/>
          </p:cNvSpPr>
          <p:nvPr/>
        </p:nvSpPr>
        <p:spPr bwMode="auto">
          <a:xfrm>
            <a:off x="6300788" y="5084763"/>
            <a:ext cx="1600200" cy="1238250"/>
          </a:xfrm>
          <a:prstGeom prst="rect">
            <a:avLst/>
          </a:prstGeom>
          <a:solidFill>
            <a:srgbClr val="FFFFFF"/>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a:lstStyle/>
          <a:p>
            <a:r>
              <a:rPr lang="en-US" sz="1300" dirty="0">
                <a:latin typeface="Times New Roman" charset="0"/>
              </a:rPr>
              <a:t>10. When </a:t>
            </a:r>
            <a:r>
              <a:rPr lang="en-US" sz="1300" b="1" dirty="0">
                <a:solidFill>
                  <a:srgbClr val="FF0000"/>
                </a:solidFill>
                <a:latin typeface="Times New Roman" charset="0"/>
              </a:rPr>
              <a:t>protein synthesis </a:t>
            </a:r>
            <a:r>
              <a:rPr lang="en-US" sz="1300" dirty="0">
                <a:latin typeface="Times New Roman" charset="0"/>
              </a:rPr>
              <a:t>occurs, the donor gene is expressed, and the required </a:t>
            </a:r>
            <a:r>
              <a:rPr lang="en-US" sz="1300" b="1" dirty="0">
                <a:solidFill>
                  <a:srgbClr val="FF0000"/>
                </a:solidFill>
                <a:latin typeface="Times New Roman" charset="0"/>
              </a:rPr>
              <a:t>product </a:t>
            </a:r>
            <a:r>
              <a:rPr lang="en-US" sz="1300" dirty="0">
                <a:latin typeface="Times New Roman" charset="0"/>
              </a:rPr>
              <a:t>is made</a:t>
            </a:r>
          </a:p>
        </p:txBody>
      </p:sp>
      <p:sp>
        <p:nvSpPr>
          <p:cNvPr id="14" name="TextBox 13"/>
          <p:cNvSpPr txBox="1"/>
          <p:nvPr/>
        </p:nvSpPr>
        <p:spPr>
          <a:xfrm>
            <a:off x="3419475" y="11114"/>
            <a:ext cx="1800225" cy="646331"/>
          </a:xfrm>
          <a:prstGeom prst="rect">
            <a:avLst/>
          </a:prstGeom>
          <a:solidFill>
            <a:srgbClr val="92D050"/>
          </a:solidFill>
        </p:spPr>
        <p:txBody>
          <a:bodyPr wrap="square" rtlCol="0">
            <a:spAutoFit/>
          </a:bodyPr>
          <a:lstStyle/>
          <a:p>
            <a:pPr algn="ctr"/>
            <a:r>
              <a:rPr lang="en-GB" b="1" dirty="0"/>
              <a:t>What have we already covered?</a:t>
            </a:r>
          </a:p>
        </p:txBody>
      </p:sp>
    </p:spTree>
    <p:extLst>
      <p:ext uri="{BB962C8B-B14F-4D97-AF65-F5344CB8AC3E}">
        <p14:creationId xmlns:p14="http://schemas.microsoft.com/office/powerpoint/2010/main" val="365645768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2301"/>
                                        </p:tgtEl>
                                        <p:attrNameLst>
                                          <p:attrName>style.visibility</p:attrName>
                                        </p:attrNameLst>
                                      </p:cBhvr>
                                      <p:to>
                                        <p:strVal val="visible"/>
                                      </p:to>
                                    </p:set>
                                    <p:anim calcmode="lin" valueType="num">
                                      <p:cBhvr additive="base">
                                        <p:cTn id="7" dur="500" fill="hold"/>
                                        <p:tgtEl>
                                          <p:spTgt spid="12301"/>
                                        </p:tgtEl>
                                        <p:attrNameLst>
                                          <p:attrName>ppt_x</p:attrName>
                                        </p:attrNameLst>
                                      </p:cBhvr>
                                      <p:tavLst>
                                        <p:tav tm="0">
                                          <p:val>
                                            <p:strVal val="#ppt_x"/>
                                          </p:val>
                                        </p:tav>
                                        <p:tav tm="100000">
                                          <p:val>
                                            <p:strVal val="#ppt_x"/>
                                          </p:val>
                                        </p:tav>
                                      </p:tavLst>
                                    </p:anim>
                                    <p:anim calcmode="lin" valueType="num">
                                      <p:cBhvr additive="base">
                                        <p:cTn id="8" dur="500" fill="hold"/>
                                        <p:tgtEl>
                                          <p:spTgt spid="12301"/>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2302"/>
                                        </p:tgtEl>
                                        <p:attrNameLst>
                                          <p:attrName>style.visibility</p:attrName>
                                        </p:attrNameLst>
                                      </p:cBhvr>
                                      <p:to>
                                        <p:strVal val="visible"/>
                                      </p:to>
                                    </p:set>
                                    <p:anim calcmode="lin" valueType="num">
                                      <p:cBhvr additive="base">
                                        <p:cTn id="13" dur="500" fill="hold"/>
                                        <p:tgtEl>
                                          <p:spTgt spid="12302"/>
                                        </p:tgtEl>
                                        <p:attrNameLst>
                                          <p:attrName>ppt_x</p:attrName>
                                        </p:attrNameLst>
                                      </p:cBhvr>
                                      <p:tavLst>
                                        <p:tav tm="0">
                                          <p:val>
                                            <p:strVal val="#ppt_x"/>
                                          </p:val>
                                        </p:tav>
                                        <p:tav tm="100000">
                                          <p:val>
                                            <p:strVal val="#ppt_x"/>
                                          </p:val>
                                        </p:tav>
                                      </p:tavLst>
                                    </p:anim>
                                    <p:anim calcmode="lin" valueType="num">
                                      <p:cBhvr additive="base">
                                        <p:cTn id="14" dur="500" fill="hold"/>
                                        <p:tgtEl>
                                          <p:spTgt spid="12302"/>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2303"/>
                                        </p:tgtEl>
                                        <p:attrNameLst>
                                          <p:attrName>style.visibility</p:attrName>
                                        </p:attrNameLst>
                                      </p:cBhvr>
                                      <p:to>
                                        <p:strVal val="visible"/>
                                      </p:to>
                                    </p:set>
                                    <p:anim calcmode="lin" valueType="num">
                                      <p:cBhvr additive="base">
                                        <p:cTn id="19" dur="500" fill="hold"/>
                                        <p:tgtEl>
                                          <p:spTgt spid="12303"/>
                                        </p:tgtEl>
                                        <p:attrNameLst>
                                          <p:attrName>ppt_x</p:attrName>
                                        </p:attrNameLst>
                                      </p:cBhvr>
                                      <p:tavLst>
                                        <p:tav tm="0">
                                          <p:val>
                                            <p:strVal val="#ppt_x"/>
                                          </p:val>
                                        </p:tav>
                                        <p:tav tm="100000">
                                          <p:val>
                                            <p:strVal val="#ppt_x"/>
                                          </p:val>
                                        </p:tav>
                                      </p:tavLst>
                                    </p:anim>
                                    <p:anim calcmode="lin" valueType="num">
                                      <p:cBhvr additive="base">
                                        <p:cTn id="20" dur="500" fill="hold"/>
                                        <p:tgtEl>
                                          <p:spTgt spid="12303"/>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2304"/>
                                        </p:tgtEl>
                                        <p:attrNameLst>
                                          <p:attrName>style.visibility</p:attrName>
                                        </p:attrNameLst>
                                      </p:cBhvr>
                                      <p:to>
                                        <p:strVal val="visible"/>
                                      </p:to>
                                    </p:set>
                                    <p:anim calcmode="lin" valueType="num">
                                      <p:cBhvr additive="base">
                                        <p:cTn id="25" dur="500" fill="hold"/>
                                        <p:tgtEl>
                                          <p:spTgt spid="12304"/>
                                        </p:tgtEl>
                                        <p:attrNameLst>
                                          <p:attrName>ppt_x</p:attrName>
                                        </p:attrNameLst>
                                      </p:cBhvr>
                                      <p:tavLst>
                                        <p:tav tm="0">
                                          <p:val>
                                            <p:strVal val="#ppt_x"/>
                                          </p:val>
                                        </p:tav>
                                        <p:tav tm="100000">
                                          <p:val>
                                            <p:strVal val="#ppt_x"/>
                                          </p:val>
                                        </p:tav>
                                      </p:tavLst>
                                    </p:anim>
                                    <p:anim calcmode="lin" valueType="num">
                                      <p:cBhvr additive="base">
                                        <p:cTn id="26" dur="500" fill="hold"/>
                                        <p:tgtEl>
                                          <p:spTgt spid="12304"/>
                                        </p:tgtEl>
                                        <p:attrNameLst>
                                          <p:attrName>ppt_y</p:attrName>
                                        </p:attrNameLst>
                                      </p:cBhvr>
                                      <p:tavLst>
                                        <p:tav tm="0">
                                          <p:val>
                                            <p:strVal val="1+#ppt_h/2"/>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2305"/>
                                        </p:tgtEl>
                                        <p:attrNameLst>
                                          <p:attrName>style.visibility</p:attrName>
                                        </p:attrNameLst>
                                      </p:cBhvr>
                                      <p:to>
                                        <p:strVal val="visible"/>
                                      </p:to>
                                    </p:set>
                                    <p:anim calcmode="lin" valueType="num">
                                      <p:cBhvr additive="base">
                                        <p:cTn id="31" dur="500" fill="hold"/>
                                        <p:tgtEl>
                                          <p:spTgt spid="12305"/>
                                        </p:tgtEl>
                                        <p:attrNameLst>
                                          <p:attrName>ppt_x</p:attrName>
                                        </p:attrNameLst>
                                      </p:cBhvr>
                                      <p:tavLst>
                                        <p:tav tm="0">
                                          <p:val>
                                            <p:strVal val="#ppt_x"/>
                                          </p:val>
                                        </p:tav>
                                        <p:tav tm="100000">
                                          <p:val>
                                            <p:strVal val="#ppt_x"/>
                                          </p:val>
                                        </p:tav>
                                      </p:tavLst>
                                    </p:anim>
                                    <p:anim calcmode="lin" valueType="num">
                                      <p:cBhvr additive="base">
                                        <p:cTn id="32" dur="500" fill="hold"/>
                                        <p:tgtEl>
                                          <p:spTgt spid="12305"/>
                                        </p:tgtEl>
                                        <p:attrNameLst>
                                          <p:attrName>ppt_y</p:attrName>
                                        </p:attrNameLst>
                                      </p:cBhvr>
                                      <p:tavLst>
                                        <p:tav tm="0">
                                          <p:val>
                                            <p:strVal val="1+#ppt_h/2"/>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12306"/>
                                        </p:tgtEl>
                                        <p:attrNameLst>
                                          <p:attrName>style.visibility</p:attrName>
                                        </p:attrNameLst>
                                      </p:cBhvr>
                                      <p:to>
                                        <p:strVal val="visible"/>
                                      </p:to>
                                    </p:set>
                                    <p:anim calcmode="lin" valueType="num">
                                      <p:cBhvr additive="base">
                                        <p:cTn id="37" dur="500" fill="hold"/>
                                        <p:tgtEl>
                                          <p:spTgt spid="12306"/>
                                        </p:tgtEl>
                                        <p:attrNameLst>
                                          <p:attrName>ppt_x</p:attrName>
                                        </p:attrNameLst>
                                      </p:cBhvr>
                                      <p:tavLst>
                                        <p:tav tm="0">
                                          <p:val>
                                            <p:strVal val="#ppt_x"/>
                                          </p:val>
                                        </p:tav>
                                        <p:tav tm="100000">
                                          <p:val>
                                            <p:strVal val="#ppt_x"/>
                                          </p:val>
                                        </p:tav>
                                      </p:tavLst>
                                    </p:anim>
                                    <p:anim calcmode="lin" valueType="num">
                                      <p:cBhvr additive="base">
                                        <p:cTn id="38" dur="500" fill="hold"/>
                                        <p:tgtEl>
                                          <p:spTgt spid="12306"/>
                                        </p:tgtEl>
                                        <p:attrNameLst>
                                          <p:attrName>ppt_y</p:attrName>
                                        </p:attrNameLst>
                                      </p:cBhvr>
                                      <p:tavLst>
                                        <p:tav tm="0">
                                          <p:val>
                                            <p:strVal val="1+#ppt_h/2"/>
                                          </p:val>
                                        </p:tav>
                                        <p:tav tm="100000">
                                          <p:val>
                                            <p:strVal val="#ppt_y"/>
                                          </p:val>
                                        </p:tav>
                                      </p:tavLst>
                                    </p:anim>
                                  </p:childTnLst>
                                </p:cTn>
                              </p:par>
                            </p:childTnLst>
                          </p:cTn>
                        </p:par>
                      </p:childTnLst>
                    </p:cTn>
                  </p:par>
                  <p:par>
                    <p:cTn id="39" fill="hold" nodeType="clickPar">
                      <p:stCondLst>
                        <p:cond delay="indefinite"/>
                      </p:stCondLst>
                      <p:childTnLst>
                        <p:par>
                          <p:cTn id="40" fill="hold" nodeType="withGroup">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12307"/>
                                        </p:tgtEl>
                                        <p:attrNameLst>
                                          <p:attrName>style.visibility</p:attrName>
                                        </p:attrNameLst>
                                      </p:cBhvr>
                                      <p:to>
                                        <p:strVal val="visible"/>
                                      </p:to>
                                    </p:set>
                                    <p:anim calcmode="lin" valueType="num">
                                      <p:cBhvr additive="base">
                                        <p:cTn id="43" dur="500" fill="hold"/>
                                        <p:tgtEl>
                                          <p:spTgt spid="12307"/>
                                        </p:tgtEl>
                                        <p:attrNameLst>
                                          <p:attrName>ppt_x</p:attrName>
                                        </p:attrNameLst>
                                      </p:cBhvr>
                                      <p:tavLst>
                                        <p:tav tm="0">
                                          <p:val>
                                            <p:strVal val="#ppt_x"/>
                                          </p:val>
                                        </p:tav>
                                        <p:tav tm="100000">
                                          <p:val>
                                            <p:strVal val="#ppt_x"/>
                                          </p:val>
                                        </p:tav>
                                      </p:tavLst>
                                    </p:anim>
                                    <p:anim calcmode="lin" valueType="num">
                                      <p:cBhvr additive="base">
                                        <p:cTn id="44" dur="500" fill="hold"/>
                                        <p:tgtEl>
                                          <p:spTgt spid="12307"/>
                                        </p:tgtEl>
                                        <p:attrNameLst>
                                          <p:attrName>ppt_y</p:attrName>
                                        </p:attrNameLst>
                                      </p:cBhvr>
                                      <p:tavLst>
                                        <p:tav tm="0">
                                          <p:val>
                                            <p:strVal val="1+#ppt_h/2"/>
                                          </p:val>
                                        </p:tav>
                                        <p:tav tm="100000">
                                          <p:val>
                                            <p:strVal val="#ppt_y"/>
                                          </p:val>
                                        </p:tav>
                                      </p:tavLst>
                                    </p:anim>
                                  </p:childTnLst>
                                </p:cTn>
                              </p:par>
                            </p:childTnLst>
                          </p:cTn>
                        </p:par>
                      </p:childTnLst>
                    </p:cTn>
                  </p:par>
                  <p:par>
                    <p:cTn id="45" fill="hold" nodeType="clickPar">
                      <p:stCondLst>
                        <p:cond delay="indefinite"/>
                      </p:stCondLst>
                      <p:childTnLst>
                        <p:par>
                          <p:cTn id="46" fill="hold" nodeType="withGroup">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12308"/>
                                        </p:tgtEl>
                                        <p:attrNameLst>
                                          <p:attrName>style.visibility</p:attrName>
                                        </p:attrNameLst>
                                      </p:cBhvr>
                                      <p:to>
                                        <p:strVal val="visible"/>
                                      </p:to>
                                    </p:set>
                                    <p:anim calcmode="lin" valueType="num">
                                      <p:cBhvr additive="base">
                                        <p:cTn id="49" dur="500" fill="hold"/>
                                        <p:tgtEl>
                                          <p:spTgt spid="12308"/>
                                        </p:tgtEl>
                                        <p:attrNameLst>
                                          <p:attrName>ppt_x</p:attrName>
                                        </p:attrNameLst>
                                      </p:cBhvr>
                                      <p:tavLst>
                                        <p:tav tm="0">
                                          <p:val>
                                            <p:strVal val="#ppt_x"/>
                                          </p:val>
                                        </p:tav>
                                        <p:tav tm="100000">
                                          <p:val>
                                            <p:strVal val="#ppt_x"/>
                                          </p:val>
                                        </p:tav>
                                      </p:tavLst>
                                    </p:anim>
                                    <p:anim calcmode="lin" valueType="num">
                                      <p:cBhvr additive="base">
                                        <p:cTn id="50" dur="500" fill="hold"/>
                                        <p:tgtEl>
                                          <p:spTgt spid="12308"/>
                                        </p:tgtEl>
                                        <p:attrNameLst>
                                          <p:attrName>ppt_y</p:attrName>
                                        </p:attrNameLst>
                                      </p:cBhvr>
                                      <p:tavLst>
                                        <p:tav tm="0">
                                          <p:val>
                                            <p:strVal val="1+#ppt_h/2"/>
                                          </p:val>
                                        </p:tav>
                                        <p:tav tm="100000">
                                          <p:val>
                                            <p:strVal val="#ppt_y"/>
                                          </p:val>
                                        </p:tav>
                                      </p:tavLst>
                                    </p:anim>
                                  </p:childTnLst>
                                </p:cTn>
                              </p:par>
                            </p:childTnLst>
                          </p:cTn>
                        </p:par>
                      </p:childTnLst>
                    </p:cTn>
                  </p:par>
                  <p:par>
                    <p:cTn id="51" fill="hold" nodeType="clickPar">
                      <p:stCondLst>
                        <p:cond delay="indefinite"/>
                      </p:stCondLst>
                      <p:childTnLst>
                        <p:par>
                          <p:cTn id="52" fill="hold" nodeType="withGroup">
                            <p:stCondLst>
                              <p:cond delay="0"/>
                            </p:stCondLst>
                            <p:childTnLst>
                              <p:par>
                                <p:cTn id="53" presetID="2" presetClass="entr" presetSubtype="4" fill="hold" grpId="0" nodeType="clickEffect">
                                  <p:stCondLst>
                                    <p:cond delay="0"/>
                                  </p:stCondLst>
                                  <p:childTnLst>
                                    <p:set>
                                      <p:cBhvr>
                                        <p:cTn id="54" dur="1" fill="hold">
                                          <p:stCondLst>
                                            <p:cond delay="0"/>
                                          </p:stCondLst>
                                        </p:cTn>
                                        <p:tgtEl>
                                          <p:spTgt spid="14348"/>
                                        </p:tgtEl>
                                        <p:attrNameLst>
                                          <p:attrName>style.visibility</p:attrName>
                                        </p:attrNameLst>
                                      </p:cBhvr>
                                      <p:to>
                                        <p:strVal val="visible"/>
                                      </p:to>
                                    </p:set>
                                    <p:anim calcmode="lin" valueType="num">
                                      <p:cBhvr additive="base">
                                        <p:cTn id="55" dur="500" fill="hold"/>
                                        <p:tgtEl>
                                          <p:spTgt spid="14348"/>
                                        </p:tgtEl>
                                        <p:attrNameLst>
                                          <p:attrName>ppt_x</p:attrName>
                                        </p:attrNameLst>
                                      </p:cBhvr>
                                      <p:tavLst>
                                        <p:tav tm="0">
                                          <p:val>
                                            <p:strVal val="#ppt_x"/>
                                          </p:val>
                                        </p:tav>
                                        <p:tav tm="100000">
                                          <p:val>
                                            <p:strVal val="#ppt_x"/>
                                          </p:val>
                                        </p:tav>
                                      </p:tavLst>
                                    </p:anim>
                                    <p:anim calcmode="lin" valueType="num">
                                      <p:cBhvr additive="base">
                                        <p:cTn id="56" dur="500" fill="hold"/>
                                        <p:tgtEl>
                                          <p:spTgt spid="14348"/>
                                        </p:tgtEl>
                                        <p:attrNameLst>
                                          <p:attrName>ppt_y</p:attrName>
                                        </p:attrNameLst>
                                      </p:cBhvr>
                                      <p:tavLst>
                                        <p:tav tm="0">
                                          <p:val>
                                            <p:strVal val="1+#ppt_h/2"/>
                                          </p:val>
                                        </p:tav>
                                        <p:tav tm="100000">
                                          <p:val>
                                            <p:strVal val="#ppt_y"/>
                                          </p:val>
                                        </p:tav>
                                      </p:tavLst>
                                    </p:anim>
                                  </p:childTnLst>
                                </p:cTn>
                              </p:par>
                            </p:childTnLst>
                          </p:cTn>
                        </p:par>
                      </p:childTnLst>
                    </p:cTn>
                  </p:par>
                  <p:par>
                    <p:cTn id="57" fill="hold" nodeType="clickPar">
                      <p:stCondLst>
                        <p:cond delay="indefinite"/>
                      </p:stCondLst>
                      <p:childTnLst>
                        <p:par>
                          <p:cTn id="58" fill="hold" nodeType="withGroup">
                            <p:stCondLst>
                              <p:cond delay="0"/>
                            </p:stCondLst>
                            <p:childTnLst>
                              <p:par>
                                <p:cTn id="59" presetID="2" presetClass="entr" presetSubtype="4" fill="hold" grpId="0" nodeType="clickEffect">
                                  <p:stCondLst>
                                    <p:cond delay="0"/>
                                  </p:stCondLst>
                                  <p:childTnLst>
                                    <p:set>
                                      <p:cBhvr>
                                        <p:cTn id="60" dur="1" fill="hold">
                                          <p:stCondLst>
                                            <p:cond delay="0"/>
                                          </p:stCondLst>
                                        </p:cTn>
                                        <p:tgtEl>
                                          <p:spTgt spid="12309"/>
                                        </p:tgtEl>
                                        <p:attrNameLst>
                                          <p:attrName>style.visibility</p:attrName>
                                        </p:attrNameLst>
                                      </p:cBhvr>
                                      <p:to>
                                        <p:strVal val="visible"/>
                                      </p:to>
                                    </p:set>
                                    <p:anim calcmode="lin" valueType="num">
                                      <p:cBhvr additive="base">
                                        <p:cTn id="61" dur="500" fill="hold"/>
                                        <p:tgtEl>
                                          <p:spTgt spid="12309"/>
                                        </p:tgtEl>
                                        <p:attrNameLst>
                                          <p:attrName>ppt_x</p:attrName>
                                        </p:attrNameLst>
                                      </p:cBhvr>
                                      <p:tavLst>
                                        <p:tav tm="0">
                                          <p:val>
                                            <p:strVal val="#ppt_x"/>
                                          </p:val>
                                        </p:tav>
                                        <p:tav tm="100000">
                                          <p:val>
                                            <p:strVal val="#ppt_x"/>
                                          </p:val>
                                        </p:tav>
                                      </p:tavLst>
                                    </p:anim>
                                    <p:anim calcmode="lin" valueType="num">
                                      <p:cBhvr additive="base">
                                        <p:cTn id="62" dur="500" fill="hold"/>
                                        <p:tgtEl>
                                          <p:spTgt spid="12309"/>
                                        </p:tgtEl>
                                        <p:attrNameLst>
                                          <p:attrName>ppt_y</p:attrName>
                                        </p:attrNameLst>
                                      </p:cBhvr>
                                      <p:tavLst>
                                        <p:tav tm="0">
                                          <p:val>
                                            <p:strVal val="1+#ppt_h/2"/>
                                          </p:val>
                                        </p:tav>
                                        <p:tav tm="100000">
                                          <p:val>
                                            <p:strVal val="#ppt_y"/>
                                          </p:val>
                                        </p:tav>
                                      </p:tavLst>
                                    </p:anim>
                                  </p:childTnLst>
                                </p:cTn>
                              </p:par>
                            </p:childTnLst>
                          </p:cTn>
                        </p:par>
                      </p:childTnLst>
                    </p:cTn>
                  </p:par>
                  <p:par>
                    <p:cTn id="63" fill="hold" nodeType="clickPar">
                      <p:stCondLst>
                        <p:cond delay="indefinite"/>
                      </p:stCondLst>
                      <p:childTnLst>
                        <p:par>
                          <p:cTn id="64" fill="hold" nodeType="withGroup">
                            <p:stCondLst>
                              <p:cond delay="0"/>
                            </p:stCondLst>
                            <p:childTnLst>
                              <p:par>
                                <p:cTn id="65" presetID="2" presetClass="entr" presetSubtype="4" fill="hold" grpId="0" nodeType="clickEffect">
                                  <p:stCondLst>
                                    <p:cond delay="0"/>
                                  </p:stCondLst>
                                  <p:childTnLst>
                                    <p:set>
                                      <p:cBhvr>
                                        <p:cTn id="66" dur="1" fill="hold">
                                          <p:stCondLst>
                                            <p:cond delay="0"/>
                                          </p:stCondLst>
                                        </p:cTn>
                                        <p:tgtEl>
                                          <p:spTgt spid="12310"/>
                                        </p:tgtEl>
                                        <p:attrNameLst>
                                          <p:attrName>style.visibility</p:attrName>
                                        </p:attrNameLst>
                                      </p:cBhvr>
                                      <p:to>
                                        <p:strVal val="visible"/>
                                      </p:to>
                                    </p:set>
                                    <p:anim calcmode="lin" valueType="num">
                                      <p:cBhvr additive="base">
                                        <p:cTn id="67" dur="500" fill="hold"/>
                                        <p:tgtEl>
                                          <p:spTgt spid="12310"/>
                                        </p:tgtEl>
                                        <p:attrNameLst>
                                          <p:attrName>ppt_x</p:attrName>
                                        </p:attrNameLst>
                                      </p:cBhvr>
                                      <p:tavLst>
                                        <p:tav tm="0">
                                          <p:val>
                                            <p:strVal val="#ppt_x"/>
                                          </p:val>
                                        </p:tav>
                                        <p:tav tm="100000">
                                          <p:val>
                                            <p:strVal val="#ppt_x"/>
                                          </p:val>
                                        </p:tav>
                                      </p:tavLst>
                                    </p:anim>
                                    <p:anim calcmode="lin" valueType="num">
                                      <p:cBhvr additive="base">
                                        <p:cTn id="68" dur="500" fill="hold"/>
                                        <p:tgtEl>
                                          <p:spTgt spid="123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48" grpId="0" animBg="1"/>
      <p:bldP spid="12301" grpId="0" animBg="1"/>
      <p:bldP spid="12302" grpId="0" animBg="1"/>
      <p:bldP spid="12303" grpId="0" animBg="1"/>
      <p:bldP spid="12304" grpId="0" animBg="1"/>
      <p:bldP spid="12305" grpId="0" animBg="1"/>
      <p:bldP spid="12306" grpId="0" animBg="1"/>
      <p:bldP spid="12307" grpId="0" animBg="1"/>
      <p:bldP spid="12308" grpId="0" animBg="1"/>
      <p:bldP spid="12309" grpId="0" animBg="1"/>
      <p:bldP spid="12310" grpId="0" animBg="1"/>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1312666"/>
            <a:ext cx="9144000" cy="4339650"/>
          </a:xfrm>
          <a:prstGeom prst="rect">
            <a:avLst/>
          </a:prstGeom>
        </p:spPr>
        <p:txBody>
          <a:bodyPr wrap="square">
            <a:spAutoFit/>
          </a:bodyPr>
          <a:lstStyle/>
          <a:p>
            <a:r>
              <a:rPr lang="en-GB" sz="2400" b="1" u="sng" dirty="0"/>
              <a:t>Step 4: Identification of the transformed bacteria. </a:t>
            </a:r>
          </a:p>
          <a:p>
            <a:endParaRPr lang="en-GB" sz="2400" dirty="0"/>
          </a:p>
          <a:p>
            <a:r>
              <a:rPr lang="en-GB" sz="2400" dirty="0"/>
              <a:t>Only </a:t>
            </a:r>
            <a:r>
              <a:rPr lang="en-GB" sz="2400" b="1" dirty="0">
                <a:solidFill>
                  <a:srgbClr val="00B050"/>
                </a:solidFill>
              </a:rPr>
              <a:t>1% of the bacteria </a:t>
            </a:r>
            <a:r>
              <a:rPr lang="en-GB" sz="2400" dirty="0"/>
              <a:t>that we try to transform actually </a:t>
            </a:r>
            <a:r>
              <a:rPr lang="en-GB" sz="2400" b="1" dirty="0">
                <a:solidFill>
                  <a:srgbClr val="008000"/>
                </a:solidFill>
              </a:rPr>
              <a:t>take up </a:t>
            </a:r>
            <a:r>
              <a:rPr lang="en-GB" sz="2400" dirty="0"/>
              <a:t>the vector. </a:t>
            </a:r>
          </a:p>
          <a:p>
            <a:r>
              <a:rPr lang="en-GB" sz="2400" dirty="0"/>
              <a:t>The other </a:t>
            </a:r>
            <a:r>
              <a:rPr lang="en-GB" sz="2400" b="1" dirty="0">
                <a:solidFill>
                  <a:srgbClr val="FF0000"/>
                </a:solidFill>
              </a:rPr>
              <a:t>99% </a:t>
            </a:r>
            <a:r>
              <a:rPr lang="en-GB" sz="2400" dirty="0"/>
              <a:t>of the bacteria are </a:t>
            </a:r>
            <a:r>
              <a:rPr lang="en-GB" sz="2400" b="1" dirty="0">
                <a:solidFill>
                  <a:srgbClr val="FF0000"/>
                </a:solidFill>
              </a:rPr>
              <a:t>useless</a:t>
            </a:r>
            <a:r>
              <a:rPr lang="en-GB" sz="2400" dirty="0"/>
              <a:t> to us. </a:t>
            </a:r>
          </a:p>
          <a:p>
            <a:r>
              <a:rPr lang="en-GB" sz="2400" dirty="0"/>
              <a:t>There is no point wasting time and money allowing all 100% of the bacteria to reproduce if we only want 1%. </a:t>
            </a:r>
          </a:p>
          <a:p>
            <a:endParaRPr lang="en-GB" sz="2400" dirty="0"/>
          </a:p>
          <a:p>
            <a:r>
              <a:rPr lang="en-GB" sz="2800" b="1" dirty="0">
                <a:solidFill>
                  <a:srgbClr val="3366FF"/>
                </a:solidFill>
              </a:rPr>
              <a:t>So, how do we identify the correct </a:t>
            </a:r>
          </a:p>
          <a:p>
            <a:r>
              <a:rPr lang="en-GB" sz="2800" b="1" dirty="0">
                <a:solidFill>
                  <a:srgbClr val="3366FF"/>
                </a:solidFill>
              </a:rPr>
              <a:t>bacteria and what’s happened</a:t>
            </a:r>
          </a:p>
          <a:p>
            <a:r>
              <a:rPr lang="en-GB" sz="2800" b="1" dirty="0">
                <a:solidFill>
                  <a:srgbClr val="3366FF"/>
                </a:solidFill>
              </a:rPr>
              <a:t> to the other 99%?</a:t>
            </a:r>
          </a:p>
        </p:txBody>
      </p:sp>
      <p:pic>
        <p:nvPicPr>
          <p:cNvPr id="4" name="Picture 3"/>
          <p:cNvPicPr>
            <a:picLocks noChangeAspect="1"/>
          </p:cNvPicPr>
          <p:nvPr/>
        </p:nvPicPr>
        <p:blipFill rotWithShape="1">
          <a:blip r:embed="rId2"/>
          <a:srcRect l="48986" t="25244" b="20013"/>
          <a:stretch/>
        </p:blipFill>
        <p:spPr>
          <a:xfrm>
            <a:off x="5630933" y="3706523"/>
            <a:ext cx="3345977" cy="2315899"/>
          </a:xfrm>
          <a:prstGeom prst="rect">
            <a:avLst/>
          </a:prstGeom>
        </p:spPr>
      </p:pic>
      <p:pic>
        <p:nvPicPr>
          <p:cNvPr id="5" name="Picture 4">
            <a:extLst>
              <a:ext uri="{FF2B5EF4-FFF2-40B4-BE49-F238E27FC236}">
                <a16:creationId xmlns:a16="http://schemas.microsoft.com/office/drawing/2014/main" id="{4EAEAB22-E7B4-4B85-9B74-AF84E435DFBB}"/>
              </a:ext>
            </a:extLst>
          </p:cNvPr>
          <p:cNvPicPr>
            <a:picLocks noChangeAspect="1"/>
          </p:cNvPicPr>
          <p:nvPr/>
        </p:nvPicPr>
        <p:blipFill>
          <a:blip r:embed="rId3"/>
          <a:stretch>
            <a:fillRect/>
          </a:stretch>
        </p:blipFill>
        <p:spPr>
          <a:xfrm>
            <a:off x="0" y="450"/>
            <a:ext cx="9144000" cy="1286542"/>
          </a:xfrm>
          <a:prstGeom prst="rect">
            <a:avLst/>
          </a:prstGeom>
        </p:spPr>
      </p:pic>
    </p:spTree>
    <p:extLst>
      <p:ext uri="{BB962C8B-B14F-4D97-AF65-F5344CB8AC3E}">
        <p14:creationId xmlns:p14="http://schemas.microsoft.com/office/powerpoint/2010/main" val="54343095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2205121"/>
            <a:ext cx="9144000" cy="4524315"/>
          </a:xfrm>
          <a:prstGeom prst="rect">
            <a:avLst/>
          </a:prstGeom>
        </p:spPr>
        <p:txBody>
          <a:bodyPr wrap="square">
            <a:spAutoFit/>
          </a:bodyPr>
          <a:lstStyle/>
          <a:p>
            <a:r>
              <a:rPr lang="en-GB" sz="2400" b="1" u="sng" dirty="0"/>
              <a:t>Step 4: Identification of the transformed bacteria. </a:t>
            </a:r>
          </a:p>
          <a:p>
            <a:endParaRPr lang="en-GB" sz="2400" b="1" u="sng" dirty="0"/>
          </a:p>
          <a:p>
            <a:pPr marL="457200" lvl="0" indent="-457200">
              <a:buFont typeface="+mj-lt"/>
              <a:buAutoNum type="alphaUcPeriod"/>
            </a:pPr>
            <a:r>
              <a:rPr lang="en-GB" sz="2400" dirty="0"/>
              <a:t>Some of the </a:t>
            </a:r>
            <a:r>
              <a:rPr lang="en-GB" sz="2400" b="1" dirty="0"/>
              <a:t>plasmids will have resealed</a:t>
            </a:r>
            <a:r>
              <a:rPr lang="en-GB" sz="2400" dirty="0"/>
              <a:t> without becoming recombinant- </a:t>
            </a:r>
            <a:r>
              <a:rPr lang="en-GB" sz="2400" b="1" dirty="0">
                <a:solidFill>
                  <a:srgbClr val="FF0000"/>
                </a:solidFill>
              </a:rPr>
              <a:t>we don’t want this.</a:t>
            </a:r>
          </a:p>
          <a:p>
            <a:pPr marL="457200" lvl="0" indent="-457200">
              <a:buFont typeface="+mj-lt"/>
              <a:buAutoNum type="alphaUcPeriod"/>
            </a:pPr>
            <a:endParaRPr lang="en-GB" sz="2400" dirty="0"/>
          </a:p>
          <a:p>
            <a:pPr marL="457200" lvl="0" indent="-457200">
              <a:buFont typeface="+mj-lt"/>
              <a:buAutoNum type="alphaUcPeriod"/>
            </a:pPr>
            <a:r>
              <a:rPr lang="en-GB" sz="2400" dirty="0"/>
              <a:t>Some of the </a:t>
            </a:r>
            <a:r>
              <a:rPr lang="en-GB" sz="2400" b="1" dirty="0"/>
              <a:t>gene of interest will have resealed</a:t>
            </a:r>
            <a:r>
              <a:rPr lang="en-GB" sz="2400" dirty="0"/>
              <a:t> without becoming recombinant – </a:t>
            </a:r>
            <a:r>
              <a:rPr lang="en-GB" sz="2400" b="1" dirty="0">
                <a:solidFill>
                  <a:srgbClr val="FF0000"/>
                </a:solidFill>
              </a:rPr>
              <a:t>we don’t want this</a:t>
            </a:r>
            <a:r>
              <a:rPr lang="en-GB" sz="2400" dirty="0"/>
              <a:t>. </a:t>
            </a:r>
          </a:p>
          <a:p>
            <a:pPr marL="457200" lvl="0" indent="-457200">
              <a:buFont typeface="+mj-lt"/>
              <a:buAutoNum type="alphaUcPeriod"/>
            </a:pPr>
            <a:endParaRPr lang="en-GB" sz="2400" dirty="0"/>
          </a:p>
          <a:p>
            <a:pPr marL="457200" lvl="0" indent="-457200">
              <a:buFont typeface="+mj-lt"/>
              <a:buAutoNum type="alphaUcPeriod"/>
            </a:pPr>
            <a:r>
              <a:rPr lang="en-GB" sz="2400" dirty="0"/>
              <a:t>There will be </a:t>
            </a:r>
            <a:r>
              <a:rPr lang="en-GB" sz="2400" b="1" dirty="0"/>
              <a:t>some recombinant DNA</a:t>
            </a:r>
            <a:r>
              <a:rPr lang="en-GB" sz="2400" dirty="0"/>
              <a:t> – </a:t>
            </a:r>
            <a:r>
              <a:rPr lang="en-GB" sz="2400" b="1" dirty="0">
                <a:solidFill>
                  <a:srgbClr val="008000"/>
                </a:solidFill>
              </a:rPr>
              <a:t>this is what we want. </a:t>
            </a:r>
          </a:p>
          <a:p>
            <a:pPr lvl="0"/>
            <a:endParaRPr lang="en-GB" sz="2400" dirty="0"/>
          </a:p>
          <a:p>
            <a:pPr marL="457200" lvl="0" indent="-457200">
              <a:buFont typeface="+mj-lt"/>
              <a:buAutoNum type="alphaUcPeriod"/>
            </a:pPr>
            <a:r>
              <a:rPr lang="en-GB" sz="2400" dirty="0"/>
              <a:t>Some of the bacteria </a:t>
            </a:r>
            <a:r>
              <a:rPr lang="en-GB" sz="2400" b="1" dirty="0"/>
              <a:t>will not have transformed at all</a:t>
            </a:r>
            <a:r>
              <a:rPr lang="en-GB" sz="2400" dirty="0"/>
              <a:t>- </a:t>
            </a:r>
            <a:r>
              <a:rPr lang="en-GB" sz="2400" dirty="0">
                <a:solidFill>
                  <a:srgbClr val="FF0000"/>
                </a:solidFill>
              </a:rPr>
              <a:t>we don’t want these either. </a:t>
            </a:r>
          </a:p>
        </p:txBody>
      </p:sp>
      <p:pic>
        <p:nvPicPr>
          <p:cNvPr id="4" name="Picture 3">
            <a:extLst>
              <a:ext uri="{FF2B5EF4-FFF2-40B4-BE49-F238E27FC236}">
                <a16:creationId xmlns:a16="http://schemas.microsoft.com/office/drawing/2014/main" id="{7AAB8BE8-C07D-4244-98E9-CC09A3F828FA}"/>
              </a:ext>
            </a:extLst>
          </p:cNvPr>
          <p:cNvPicPr>
            <a:picLocks noChangeAspect="1"/>
          </p:cNvPicPr>
          <p:nvPr/>
        </p:nvPicPr>
        <p:blipFill rotWithShape="1">
          <a:blip r:embed="rId2"/>
          <a:srcRect l="48986" t="25244" b="20013"/>
          <a:stretch/>
        </p:blipFill>
        <p:spPr>
          <a:xfrm>
            <a:off x="2675592" y="61767"/>
            <a:ext cx="3096687" cy="2143354"/>
          </a:xfrm>
          <a:prstGeom prst="rect">
            <a:avLst/>
          </a:prstGeom>
        </p:spPr>
      </p:pic>
      <p:pic>
        <p:nvPicPr>
          <p:cNvPr id="5" name="Picture 4">
            <a:extLst>
              <a:ext uri="{FF2B5EF4-FFF2-40B4-BE49-F238E27FC236}">
                <a16:creationId xmlns:a16="http://schemas.microsoft.com/office/drawing/2014/main" id="{C8A00359-E860-4583-AA64-1125343268AE}"/>
              </a:ext>
            </a:extLst>
          </p:cNvPr>
          <p:cNvPicPr/>
          <p:nvPr/>
        </p:nvPicPr>
        <p:blipFill>
          <a:blip r:embed="rId3" cstate="print">
            <a:extLst>
              <a:ext uri="{28A0092B-C50C-407E-A947-70E740481C1C}">
                <a14:useLocalDpi xmlns:a14="http://schemas.microsoft.com/office/drawing/2010/main" val="0"/>
              </a:ext>
            </a:extLst>
          </a:blip>
          <a:stretch>
            <a:fillRect/>
          </a:stretch>
        </p:blipFill>
        <p:spPr>
          <a:xfrm>
            <a:off x="6350190" y="2139202"/>
            <a:ext cx="574702" cy="625944"/>
          </a:xfrm>
          <a:prstGeom prst="rect">
            <a:avLst/>
          </a:prstGeom>
        </p:spPr>
      </p:pic>
    </p:spTree>
    <p:extLst>
      <p:ext uri="{BB962C8B-B14F-4D97-AF65-F5344CB8AC3E}">
        <p14:creationId xmlns:p14="http://schemas.microsoft.com/office/powerpoint/2010/main" val="201997061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230016"/>
            <a:ext cx="9144000" cy="461665"/>
          </a:xfrm>
          <a:prstGeom prst="rect">
            <a:avLst/>
          </a:prstGeom>
        </p:spPr>
        <p:txBody>
          <a:bodyPr wrap="square">
            <a:spAutoFit/>
          </a:bodyPr>
          <a:lstStyle/>
          <a:p>
            <a:r>
              <a:rPr lang="en-GB" sz="2400" b="1" u="sng" dirty="0"/>
              <a:t>Step 4: Identification of the transformed bacteria. </a:t>
            </a:r>
          </a:p>
        </p:txBody>
      </p:sp>
      <p:graphicFrame>
        <p:nvGraphicFramePr>
          <p:cNvPr id="5" name="Object 4"/>
          <p:cNvGraphicFramePr>
            <a:graphicFrameLocks noChangeAspect="1"/>
          </p:cNvGraphicFramePr>
          <p:nvPr>
            <p:extLst>
              <p:ext uri="{D42A27DB-BD31-4B8C-83A1-F6EECF244321}">
                <p14:modId xmlns:p14="http://schemas.microsoft.com/office/powerpoint/2010/main" val="3802412101"/>
              </p:ext>
            </p:extLst>
          </p:nvPr>
        </p:nvGraphicFramePr>
        <p:xfrm>
          <a:off x="394750" y="1304922"/>
          <a:ext cx="8354500" cy="5323062"/>
        </p:xfrm>
        <a:graphic>
          <a:graphicData uri="http://schemas.openxmlformats.org/presentationml/2006/ole">
            <mc:AlternateContent xmlns:mc="http://schemas.openxmlformats.org/markup-compatibility/2006">
              <mc:Choice xmlns:v="urn:schemas-microsoft-com:vml" Requires="v">
                <p:oleObj spid="_x0000_s13406" name="Document" r:id="rId3" imgW="5880100" imgH="3746500" progId="Word.Document.12">
                  <p:embed/>
                </p:oleObj>
              </mc:Choice>
              <mc:Fallback>
                <p:oleObj name="Document" r:id="rId3" imgW="5880100" imgH="3746500" progId="Word.Document.12">
                  <p:embed/>
                  <p:pic>
                    <p:nvPicPr>
                      <p:cNvPr id="0" name=""/>
                      <p:cNvPicPr/>
                      <p:nvPr/>
                    </p:nvPicPr>
                    <p:blipFill>
                      <a:blip r:embed="rId4"/>
                      <a:stretch>
                        <a:fillRect/>
                      </a:stretch>
                    </p:blipFill>
                    <p:spPr>
                      <a:xfrm>
                        <a:off x="394750" y="1304922"/>
                        <a:ext cx="8354500" cy="5323062"/>
                      </a:xfrm>
                      <a:prstGeom prst="rect">
                        <a:avLst/>
                      </a:prstGeom>
                    </p:spPr>
                  </p:pic>
                </p:oleObj>
              </mc:Fallback>
            </mc:AlternateContent>
          </a:graphicData>
        </a:graphic>
      </p:graphicFrame>
    </p:spTree>
    <p:extLst>
      <p:ext uri="{BB962C8B-B14F-4D97-AF65-F5344CB8AC3E}">
        <p14:creationId xmlns:p14="http://schemas.microsoft.com/office/powerpoint/2010/main" val="94716692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1312666"/>
            <a:ext cx="9144000" cy="461665"/>
          </a:xfrm>
          <a:prstGeom prst="rect">
            <a:avLst/>
          </a:prstGeom>
        </p:spPr>
        <p:txBody>
          <a:bodyPr wrap="square">
            <a:spAutoFit/>
          </a:bodyPr>
          <a:lstStyle/>
          <a:p>
            <a:r>
              <a:rPr lang="en-GB" sz="2400" b="1" u="sng" dirty="0"/>
              <a:t>Step 4: Identification of the transformed bacteria. </a:t>
            </a:r>
          </a:p>
        </p:txBody>
      </p:sp>
      <p:graphicFrame>
        <p:nvGraphicFramePr>
          <p:cNvPr id="5" name="Object 4"/>
          <p:cNvGraphicFramePr>
            <a:graphicFrameLocks noChangeAspect="1"/>
          </p:cNvGraphicFramePr>
          <p:nvPr>
            <p:extLst>
              <p:ext uri="{D42A27DB-BD31-4B8C-83A1-F6EECF244321}">
                <p14:modId xmlns:p14="http://schemas.microsoft.com/office/powerpoint/2010/main" val="1412796794"/>
              </p:ext>
            </p:extLst>
          </p:nvPr>
        </p:nvGraphicFramePr>
        <p:xfrm>
          <a:off x="417725" y="1795526"/>
          <a:ext cx="8354500" cy="5323062"/>
        </p:xfrm>
        <a:graphic>
          <a:graphicData uri="http://schemas.openxmlformats.org/presentationml/2006/ole">
            <mc:AlternateContent xmlns:mc="http://schemas.openxmlformats.org/markup-compatibility/2006">
              <mc:Choice xmlns:v="urn:schemas-microsoft-com:vml" Requires="v">
                <p:oleObj spid="_x0000_s14432" name="Document" r:id="rId3" imgW="5880100" imgH="3746500" progId="Word.Document.12">
                  <p:embed/>
                </p:oleObj>
              </mc:Choice>
              <mc:Fallback>
                <p:oleObj name="Document" r:id="rId3" imgW="5880100" imgH="3746500" progId="Word.Document.12">
                  <p:embed/>
                  <p:pic>
                    <p:nvPicPr>
                      <p:cNvPr id="0" name=""/>
                      <p:cNvPicPr/>
                      <p:nvPr/>
                    </p:nvPicPr>
                    <p:blipFill>
                      <a:blip r:embed="rId4"/>
                      <a:stretch>
                        <a:fillRect/>
                      </a:stretch>
                    </p:blipFill>
                    <p:spPr>
                      <a:xfrm>
                        <a:off x="417725" y="1795526"/>
                        <a:ext cx="8354500" cy="5323062"/>
                      </a:xfrm>
                      <a:prstGeom prst="rect">
                        <a:avLst/>
                      </a:prstGeom>
                    </p:spPr>
                  </p:pic>
                </p:oleObj>
              </mc:Fallback>
            </mc:AlternateContent>
          </a:graphicData>
        </a:graphic>
      </p:graphicFrame>
      <p:sp>
        <p:nvSpPr>
          <p:cNvPr id="4" name="Oval 3"/>
          <p:cNvSpPr/>
          <p:nvPr/>
        </p:nvSpPr>
        <p:spPr>
          <a:xfrm>
            <a:off x="885577" y="3994058"/>
            <a:ext cx="1086086" cy="1186521"/>
          </a:xfrm>
          <a:prstGeom prst="ellipse">
            <a:avLst/>
          </a:prstGeom>
          <a:noFill/>
          <a:ln w="28575" cmpd="sng">
            <a:solidFill>
              <a:srgbClr val="0000F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Oval 9"/>
          <p:cNvSpPr/>
          <p:nvPr/>
        </p:nvSpPr>
        <p:spPr>
          <a:xfrm>
            <a:off x="2907366" y="4712655"/>
            <a:ext cx="367598" cy="350943"/>
          </a:xfrm>
          <a:prstGeom prst="ellipse">
            <a:avLst/>
          </a:prstGeom>
          <a:noFill/>
          <a:ln w="28575" cmpd="sng">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Oval 10"/>
          <p:cNvSpPr/>
          <p:nvPr/>
        </p:nvSpPr>
        <p:spPr>
          <a:xfrm>
            <a:off x="4947883" y="4064895"/>
            <a:ext cx="1086086" cy="1186521"/>
          </a:xfrm>
          <a:prstGeom prst="ellipse">
            <a:avLst/>
          </a:prstGeom>
          <a:noFill/>
          <a:ln w="28575" cmpd="sng">
            <a:solidFill>
              <a:srgbClr val="0000F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Freeform 11"/>
          <p:cNvSpPr/>
          <p:nvPr/>
        </p:nvSpPr>
        <p:spPr>
          <a:xfrm>
            <a:off x="5447133" y="4057192"/>
            <a:ext cx="586835" cy="655463"/>
          </a:xfrm>
          <a:custGeom>
            <a:avLst/>
            <a:gdLst>
              <a:gd name="connsiteX0" fmla="*/ 568106 w 568106"/>
              <a:gd name="connsiteY0" fmla="*/ 388079 h 388079"/>
              <a:gd name="connsiteX1" fmla="*/ 434434 w 568106"/>
              <a:gd name="connsiteY1" fmla="*/ 137406 h 388079"/>
              <a:gd name="connsiteX2" fmla="*/ 284053 w 568106"/>
              <a:gd name="connsiteY2" fmla="*/ 53848 h 388079"/>
              <a:gd name="connsiteX3" fmla="*/ 116963 w 568106"/>
              <a:gd name="connsiteY3" fmla="*/ 3713 h 388079"/>
              <a:gd name="connsiteX4" fmla="*/ 0 w 568106"/>
              <a:gd name="connsiteY4" fmla="*/ 3713 h 3880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8106" h="388079">
                <a:moveTo>
                  <a:pt x="568106" y="388079"/>
                </a:moveTo>
                <a:cubicBezTo>
                  <a:pt x="524941" y="290595"/>
                  <a:pt x="481776" y="193111"/>
                  <a:pt x="434434" y="137406"/>
                </a:cubicBezTo>
                <a:cubicBezTo>
                  <a:pt x="387092" y="81701"/>
                  <a:pt x="336965" y="76130"/>
                  <a:pt x="284053" y="53848"/>
                </a:cubicBezTo>
                <a:cubicBezTo>
                  <a:pt x="231141" y="31566"/>
                  <a:pt x="164305" y="12069"/>
                  <a:pt x="116963" y="3713"/>
                </a:cubicBezTo>
                <a:cubicBezTo>
                  <a:pt x="69621" y="-4643"/>
                  <a:pt x="0" y="3713"/>
                  <a:pt x="0" y="3713"/>
                </a:cubicBezTo>
              </a:path>
            </a:pathLst>
          </a:custGeom>
          <a:ln w="38100" cmpd="sng">
            <a:solidFill>
              <a:srgbClr val="FF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4" name="Rectangle 13"/>
          <p:cNvSpPr/>
          <p:nvPr/>
        </p:nvSpPr>
        <p:spPr>
          <a:xfrm>
            <a:off x="1147668" y="5934670"/>
            <a:ext cx="566080" cy="923330"/>
          </a:xfrm>
          <a:prstGeom prst="rect">
            <a:avLst/>
          </a:prstGeom>
          <a:noFill/>
        </p:spPr>
        <p:txBody>
          <a:bodyPr wrap="none" lIns="91440" tIns="45720" rIns="91440" bIns="45720">
            <a:spAutoFit/>
          </a:bodyPr>
          <a:lstStyle/>
          <a:p>
            <a:pPr algn="ctr"/>
            <a:r>
              <a:rPr lang="en-GB" sz="5400" b="1" cap="none" spc="0" dirty="0">
                <a:ln w="12700">
                  <a:solidFill>
                    <a:schemeClr val="tx2">
                      <a:satMod val="155000"/>
                    </a:schemeClr>
                  </a:solidFill>
                  <a:prstDash val="solid"/>
                </a:ln>
                <a:solidFill>
                  <a:srgbClr val="FF0000"/>
                </a:solidFill>
                <a:effectLst>
                  <a:outerShdw blurRad="41275" dist="20320" dir="1800000" algn="tl" rotWithShape="0">
                    <a:srgbClr val="000000">
                      <a:alpha val="40000"/>
                    </a:srgbClr>
                  </a:outerShdw>
                </a:effectLst>
              </a:rPr>
              <a:t>X</a:t>
            </a:r>
          </a:p>
        </p:txBody>
      </p:sp>
      <p:sp>
        <p:nvSpPr>
          <p:cNvPr id="15" name="Rectangle 14"/>
          <p:cNvSpPr/>
          <p:nvPr/>
        </p:nvSpPr>
        <p:spPr>
          <a:xfrm>
            <a:off x="3488947" y="5934670"/>
            <a:ext cx="566080" cy="923330"/>
          </a:xfrm>
          <a:prstGeom prst="rect">
            <a:avLst/>
          </a:prstGeom>
          <a:noFill/>
        </p:spPr>
        <p:txBody>
          <a:bodyPr wrap="none" lIns="91440" tIns="45720" rIns="91440" bIns="45720">
            <a:spAutoFit/>
          </a:bodyPr>
          <a:lstStyle/>
          <a:p>
            <a:pPr algn="ctr"/>
            <a:r>
              <a:rPr lang="en-GB" sz="5400" b="1" cap="none" spc="0" dirty="0">
                <a:ln w="12700">
                  <a:solidFill>
                    <a:schemeClr val="tx2">
                      <a:satMod val="155000"/>
                    </a:schemeClr>
                  </a:solidFill>
                  <a:prstDash val="solid"/>
                </a:ln>
                <a:solidFill>
                  <a:srgbClr val="FF0000"/>
                </a:solidFill>
                <a:effectLst>
                  <a:outerShdw blurRad="41275" dist="20320" dir="1800000" algn="tl" rotWithShape="0">
                    <a:srgbClr val="000000">
                      <a:alpha val="40000"/>
                    </a:srgbClr>
                  </a:outerShdw>
                </a:effectLst>
              </a:rPr>
              <a:t>X</a:t>
            </a:r>
          </a:p>
        </p:txBody>
      </p:sp>
      <p:sp>
        <p:nvSpPr>
          <p:cNvPr id="16" name="Rectangle 15"/>
          <p:cNvSpPr/>
          <p:nvPr/>
        </p:nvSpPr>
        <p:spPr>
          <a:xfrm>
            <a:off x="7231763" y="5922026"/>
            <a:ext cx="566080" cy="923330"/>
          </a:xfrm>
          <a:prstGeom prst="rect">
            <a:avLst/>
          </a:prstGeom>
          <a:noFill/>
        </p:spPr>
        <p:txBody>
          <a:bodyPr wrap="none" lIns="91440" tIns="45720" rIns="91440" bIns="45720">
            <a:spAutoFit/>
          </a:bodyPr>
          <a:lstStyle/>
          <a:p>
            <a:pPr algn="ctr"/>
            <a:r>
              <a:rPr lang="en-GB" sz="5400" b="1" cap="none" spc="0" dirty="0">
                <a:ln w="12700">
                  <a:solidFill>
                    <a:schemeClr val="tx2">
                      <a:satMod val="155000"/>
                    </a:schemeClr>
                  </a:solidFill>
                  <a:prstDash val="solid"/>
                </a:ln>
                <a:solidFill>
                  <a:srgbClr val="FF0000"/>
                </a:solidFill>
                <a:effectLst>
                  <a:outerShdw blurRad="41275" dist="20320" dir="1800000" algn="tl" rotWithShape="0">
                    <a:srgbClr val="000000">
                      <a:alpha val="40000"/>
                    </a:srgbClr>
                  </a:outerShdw>
                </a:effectLst>
              </a:rPr>
              <a:t>X</a:t>
            </a:r>
          </a:p>
        </p:txBody>
      </p:sp>
      <p:cxnSp>
        <p:nvCxnSpPr>
          <p:cNvPr id="18" name="Straight Connector 17"/>
          <p:cNvCxnSpPr/>
          <p:nvPr/>
        </p:nvCxnSpPr>
        <p:spPr>
          <a:xfrm>
            <a:off x="4947883" y="6383810"/>
            <a:ext cx="148362" cy="284096"/>
          </a:xfrm>
          <a:prstGeom prst="line">
            <a:avLst/>
          </a:prstGeom>
          <a:ln w="38100" cmpd="sng">
            <a:solidFill>
              <a:srgbClr val="008000"/>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V="1">
            <a:off x="5096245" y="6099714"/>
            <a:ext cx="350888" cy="568192"/>
          </a:xfrm>
          <a:prstGeom prst="line">
            <a:avLst/>
          </a:prstGeom>
          <a:ln w="38100" cmpd="sng">
            <a:solidFill>
              <a:srgbClr val="008000"/>
            </a:solidFill>
          </a:ln>
        </p:spPr>
        <p:style>
          <a:lnRef idx="2">
            <a:schemeClr val="accent1"/>
          </a:lnRef>
          <a:fillRef idx="0">
            <a:schemeClr val="accent1"/>
          </a:fillRef>
          <a:effectRef idx="1">
            <a:schemeClr val="accent1"/>
          </a:effectRef>
          <a:fontRef idx="minor">
            <a:schemeClr val="tx1"/>
          </a:fontRef>
        </p:style>
      </p:cxnSp>
      <p:sp>
        <p:nvSpPr>
          <p:cNvPr id="13" name="Oval 12"/>
          <p:cNvSpPr/>
          <p:nvPr/>
        </p:nvSpPr>
        <p:spPr>
          <a:xfrm>
            <a:off x="491706" y="3795623"/>
            <a:ext cx="1932317" cy="1595886"/>
          </a:xfrm>
          <a:prstGeom prst="ellipse">
            <a:avLst/>
          </a:prstGeom>
          <a:noFill/>
          <a:ln>
            <a:solidFill>
              <a:srgbClr val="00B05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19" name="Oval 18"/>
          <p:cNvSpPr/>
          <p:nvPr/>
        </p:nvSpPr>
        <p:spPr>
          <a:xfrm>
            <a:off x="2522788" y="3860212"/>
            <a:ext cx="1932317" cy="1595886"/>
          </a:xfrm>
          <a:prstGeom prst="ellipse">
            <a:avLst/>
          </a:prstGeom>
          <a:noFill/>
          <a:ln>
            <a:solidFill>
              <a:srgbClr val="00B05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21" name="Oval 20"/>
          <p:cNvSpPr/>
          <p:nvPr/>
        </p:nvSpPr>
        <p:spPr>
          <a:xfrm>
            <a:off x="4480974" y="3795623"/>
            <a:ext cx="1932317" cy="1595886"/>
          </a:xfrm>
          <a:prstGeom prst="ellipse">
            <a:avLst/>
          </a:prstGeom>
          <a:noFill/>
          <a:ln>
            <a:solidFill>
              <a:srgbClr val="00B05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22" name="Oval 21"/>
          <p:cNvSpPr/>
          <p:nvPr/>
        </p:nvSpPr>
        <p:spPr>
          <a:xfrm>
            <a:off x="6560168" y="3795623"/>
            <a:ext cx="1932317" cy="1595886"/>
          </a:xfrm>
          <a:prstGeom prst="ellipse">
            <a:avLst/>
          </a:prstGeom>
          <a:noFill/>
          <a:ln>
            <a:solidFill>
              <a:srgbClr val="00B05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36878050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1312666"/>
            <a:ext cx="9144000" cy="461665"/>
          </a:xfrm>
          <a:prstGeom prst="rect">
            <a:avLst/>
          </a:prstGeom>
        </p:spPr>
        <p:txBody>
          <a:bodyPr wrap="square">
            <a:spAutoFit/>
          </a:bodyPr>
          <a:lstStyle/>
          <a:p>
            <a:r>
              <a:rPr lang="en-GB" sz="2400" b="1" u="sng" dirty="0"/>
              <a:t>Step 4: Identification of the transformed bacteria. </a:t>
            </a:r>
          </a:p>
        </p:txBody>
      </p:sp>
      <p:sp>
        <p:nvSpPr>
          <p:cNvPr id="6" name="Rectangle 5"/>
          <p:cNvSpPr/>
          <p:nvPr/>
        </p:nvSpPr>
        <p:spPr>
          <a:xfrm>
            <a:off x="147248" y="1826534"/>
            <a:ext cx="8808776" cy="1477328"/>
          </a:xfrm>
          <a:prstGeom prst="rect">
            <a:avLst/>
          </a:prstGeom>
        </p:spPr>
        <p:txBody>
          <a:bodyPr wrap="square">
            <a:spAutoFit/>
          </a:bodyPr>
          <a:lstStyle/>
          <a:p>
            <a:r>
              <a:rPr lang="en-GB" dirty="0"/>
              <a:t>To help </a:t>
            </a:r>
            <a:r>
              <a:rPr lang="en-GB" b="1" dirty="0">
                <a:solidFill>
                  <a:srgbClr val="008000"/>
                </a:solidFill>
              </a:rPr>
              <a:t>us identify the recombinant DNA </a:t>
            </a:r>
            <a:r>
              <a:rPr lang="en-GB" dirty="0"/>
              <a:t>in the transformed bacteria we use </a:t>
            </a:r>
            <a:r>
              <a:rPr lang="en-GB" b="1" dirty="0">
                <a:solidFill>
                  <a:srgbClr val="008000"/>
                </a:solidFill>
              </a:rPr>
              <a:t>specialised plasmids</a:t>
            </a:r>
            <a:r>
              <a:rPr lang="en-GB" dirty="0"/>
              <a:t> as the one shown below- </a:t>
            </a:r>
            <a:r>
              <a:rPr lang="en-GB" b="1" dirty="0">
                <a:solidFill>
                  <a:srgbClr val="008000"/>
                </a:solidFill>
              </a:rPr>
              <a:t>known as an R-plasmid</a:t>
            </a:r>
            <a:r>
              <a:rPr lang="en-GB" dirty="0"/>
              <a:t>. </a:t>
            </a:r>
          </a:p>
          <a:p>
            <a:endParaRPr lang="en-GB" dirty="0"/>
          </a:p>
          <a:p>
            <a:r>
              <a:rPr lang="en-GB" b="1" dirty="0"/>
              <a:t>Activity:</a:t>
            </a:r>
            <a:r>
              <a:rPr lang="en-GB" dirty="0"/>
              <a:t> </a:t>
            </a:r>
            <a:r>
              <a:rPr lang="en-GB" b="1" i="1" dirty="0">
                <a:solidFill>
                  <a:srgbClr val="FF0000"/>
                </a:solidFill>
              </a:rPr>
              <a:t>Use the internet to find out what an R plasmid is, can you add labels and annotations to example of a simplified R plasmid shown below?   </a:t>
            </a:r>
          </a:p>
        </p:txBody>
      </p:sp>
      <p:sp>
        <p:nvSpPr>
          <p:cNvPr id="8" name="Rectangle 7"/>
          <p:cNvSpPr/>
          <p:nvPr/>
        </p:nvSpPr>
        <p:spPr>
          <a:xfrm>
            <a:off x="3672847" y="3429000"/>
            <a:ext cx="4572000" cy="3077766"/>
          </a:xfrm>
          <a:prstGeom prst="rect">
            <a:avLst/>
          </a:prstGeom>
        </p:spPr>
        <p:txBody>
          <a:bodyPr>
            <a:spAutoFit/>
          </a:bodyPr>
          <a:lstStyle/>
          <a:p>
            <a:pPr lvl="0"/>
            <a:r>
              <a:rPr lang="en-GB" b="1" dirty="0"/>
              <a:t>Definition:</a:t>
            </a:r>
            <a:r>
              <a:rPr lang="en-GB" dirty="0"/>
              <a:t> Antibiotic resistance:</a:t>
            </a:r>
          </a:p>
          <a:p>
            <a:pPr lvl="0"/>
            <a:r>
              <a:rPr lang="en-GB" dirty="0"/>
              <a:t> </a:t>
            </a:r>
            <a:r>
              <a:rPr lang="en-GB" sz="2000" b="1" dirty="0">
                <a:solidFill>
                  <a:srgbClr val="FF6600"/>
                </a:solidFill>
              </a:rPr>
              <a:t>The ability for microorganisms to withstand the adverse affects of antibiotics. </a:t>
            </a:r>
          </a:p>
          <a:p>
            <a:r>
              <a:rPr lang="en-GB" dirty="0"/>
              <a:t> </a:t>
            </a:r>
          </a:p>
          <a:p>
            <a:pPr lvl="0"/>
            <a:r>
              <a:rPr lang="en-GB" b="1" dirty="0"/>
              <a:t>Definition:</a:t>
            </a:r>
            <a:r>
              <a:rPr lang="en-GB" dirty="0"/>
              <a:t> Genetic markers:</a:t>
            </a:r>
          </a:p>
          <a:p>
            <a:pPr lvl="0"/>
            <a:r>
              <a:rPr lang="en-GB" sz="2000" b="1" dirty="0">
                <a:solidFill>
                  <a:schemeClr val="accent1"/>
                </a:solidFill>
              </a:rPr>
              <a:t>Is a gene or DNA sequence with a known location on a chromosome that can be used for identification. Can be modified to be fluorescent or radioactive </a:t>
            </a:r>
          </a:p>
        </p:txBody>
      </p:sp>
      <p:pic>
        <p:nvPicPr>
          <p:cNvPr id="9" name="Picture 8" descr="http://www.st-augustines.worcs.sch.uk/intranet/departments/sci2007a/Biology/Year%2012%20Biology/AS%20Topic%2012%20Gene%20Technology/Lessons/AS%20Topic%2012.4%20Genetically%20Modified%20Microorganisms%20-%20Plasmids_files/image007.gif"/>
          <p:cNvPicPr/>
          <p:nvPr/>
        </p:nvPicPr>
        <p:blipFill rotWithShape="1">
          <a:blip r:embed="rId2">
            <a:extLst>
              <a:ext uri="{28A0092B-C50C-407E-A947-70E740481C1C}">
                <a14:useLocalDpi xmlns:a14="http://schemas.microsoft.com/office/drawing/2010/main" val="0"/>
              </a:ext>
            </a:extLst>
          </a:blip>
          <a:srcRect t="2" r="51382" b="-11932"/>
          <a:stretch/>
        </p:blipFill>
        <p:spPr bwMode="auto">
          <a:xfrm>
            <a:off x="293298" y="3658025"/>
            <a:ext cx="3198393" cy="2619716"/>
          </a:xfrm>
          <a:prstGeom prst="rect">
            <a:avLst/>
          </a:prstGeom>
          <a:noFill/>
          <a:ln>
            <a:noFill/>
          </a:ln>
          <a:extLst/>
        </p:spPr>
      </p:pic>
      <p:pic>
        <p:nvPicPr>
          <p:cNvPr id="7" name="Picture 6">
            <a:extLst>
              <a:ext uri="{FF2B5EF4-FFF2-40B4-BE49-F238E27FC236}">
                <a16:creationId xmlns:a16="http://schemas.microsoft.com/office/drawing/2014/main" id="{E5873708-90A2-4761-9B07-7BCDE29DA41E}"/>
              </a:ext>
            </a:extLst>
          </p:cNvPr>
          <p:cNvPicPr/>
          <p:nvPr/>
        </p:nvPicPr>
        <p:blipFill>
          <a:blip r:embed="rId3" cstate="print">
            <a:extLst>
              <a:ext uri="{28A0092B-C50C-407E-A947-70E740481C1C}">
                <a14:useLocalDpi xmlns:a14="http://schemas.microsoft.com/office/drawing/2010/main" val="0"/>
              </a:ext>
            </a:extLst>
          </a:blip>
          <a:stretch>
            <a:fillRect/>
          </a:stretch>
        </p:blipFill>
        <p:spPr>
          <a:xfrm>
            <a:off x="7542567" y="3741230"/>
            <a:ext cx="574702" cy="625944"/>
          </a:xfrm>
          <a:prstGeom prst="rect">
            <a:avLst/>
          </a:prstGeom>
        </p:spPr>
      </p:pic>
      <p:pic>
        <p:nvPicPr>
          <p:cNvPr id="10" name="Picture 9">
            <a:extLst>
              <a:ext uri="{FF2B5EF4-FFF2-40B4-BE49-F238E27FC236}">
                <a16:creationId xmlns:a16="http://schemas.microsoft.com/office/drawing/2014/main" id="{4E7DA526-E6FB-4D77-A3B3-F823647EE7B0}"/>
              </a:ext>
            </a:extLst>
          </p:cNvPr>
          <p:cNvPicPr/>
          <p:nvPr/>
        </p:nvPicPr>
        <p:blipFill>
          <a:blip r:embed="rId3" cstate="print">
            <a:extLst>
              <a:ext uri="{28A0092B-C50C-407E-A947-70E740481C1C}">
                <a14:useLocalDpi xmlns:a14="http://schemas.microsoft.com/office/drawing/2010/main" val="0"/>
              </a:ext>
            </a:extLst>
          </a:blip>
          <a:stretch>
            <a:fillRect/>
          </a:stretch>
        </p:blipFill>
        <p:spPr>
          <a:xfrm>
            <a:off x="8283461" y="5445673"/>
            <a:ext cx="574702" cy="625944"/>
          </a:xfrm>
          <a:prstGeom prst="rect">
            <a:avLst/>
          </a:prstGeom>
        </p:spPr>
      </p:pic>
    </p:spTree>
    <p:extLst>
      <p:ext uri="{BB962C8B-B14F-4D97-AF65-F5344CB8AC3E}">
        <p14:creationId xmlns:p14="http://schemas.microsoft.com/office/powerpoint/2010/main" val="5097102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8">
                                            <p:txEl>
                                              <p:pRg st="1" end="1"/>
                                            </p:txEl>
                                          </p:spTgt>
                                        </p:tgtEl>
                                        <p:attrNameLst>
                                          <p:attrName>style.visibility</p:attrName>
                                        </p:attrNameLst>
                                      </p:cBhvr>
                                      <p:to>
                                        <p:strVal val="visible"/>
                                      </p:to>
                                    </p:set>
                                    <p:animEffect transition="in" filter="checkerboard(across)">
                                      <p:cBhvr>
                                        <p:cTn id="7" dur="500"/>
                                        <p:tgtEl>
                                          <p:spTgt spid="8">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8">
                                            <p:txEl>
                                              <p:pRg st="4" end="4"/>
                                            </p:txEl>
                                          </p:spTgt>
                                        </p:tgtEl>
                                        <p:attrNameLst>
                                          <p:attrName>style.visibility</p:attrName>
                                        </p:attrNameLst>
                                      </p:cBhvr>
                                      <p:to>
                                        <p:strVal val="visible"/>
                                      </p:to>
                                    </p:set>
                                    <p:animEffect transition="in" filter="randombar(horizontal)">
                                      <p:cBhvr>
                                        <p:cTn id="12" dur="500"/>
                                        <p:tgtEl>
                                          <p:spTgt spid="8">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1312666"/>
            <a:ext cx="9144000" cy="461665"/>
          </a:xfrm>
          <a:prstGeom prst="rect">
            <a:avLst/>
          </a:prstGeom>
        </p:spPr>
        <p:txBody>
          <a:bodyPr wrap="square">
            <a:spAutoFit/>
          </a:bodyPr>
          <a:lstStyle/>
          <a:p>
            <a:r>
              <a:rPr lang="en-GB" sz="2400" b="1" u="sng" dirty="0"/>
              <a:t>Step 4: Identification of the transformed bacteria. </a:t>
            </a:r>
          </a:p>
        </p:txBody>
      </p:sp>
      <p:sp>
        <p:nvSpPr>
          <p:cNvPr id="4" name="Rectangle 3"/>
          <p:cNvSpPr/>
          <p:nvPr/>
        </p:nvSpPr>
        <p:spPr>
          <a:xfrm>
            <a:off x="180665" y="1793111"/>
            <a:ext cx="8758649" cy="2031325"/>
          </a:xfrm>
          <a:prstGeom prst="rect">
            <a:avLst/>
          </a:prstGeom>
        </p:spPr>
        <p:txBody>
          <a:bodyPr wrap="square">
            <a:spAutoFit/>
          </a:bodyPr>
          <a:lstStyle/>
          <a:p>
            <a:r>
              <a:rPr lang="en-GB" dirty="0"/>
              <a:t>Our R plasmid has 2 antibiotic resistant gene:</a:t>
            </a:r>
          </a:p>
          <a:p>
            <a:r>
              <a:rPr lang="en-GB" dirty="0"/>
              <a:t>1) Resistant to ampicillin known as the AMP gene. </a:t>
            </a:r>
          </a:p>
          <a:p>
            <a:r>
              <a:rPr lang="en-GB" dirty="0"/>
              <a:t>2) Resistance to tetracycline known as the TET gene. </a:t>
            </a:r>
          </a:p>
          <a:p>
            <a:endParaRPr lang="en-GB" dirty="0"/>
          </a:p>
          <a:p>
            <a:r>
              <a:rPr lang="en-GB" b="1" dirty="0"/>
              <a:t>Activity</a:t>
            </a:r>
            <a:r>
              <a:rPr lang="en-GB" dirty="0"/>
              <a:t> If we use the </a:t>
            </a:r>
            <a:r>
              <a:rPr lang="en-GB" dirty="0" err="1"/>
              <a:t>BamIV</a:t>
            </a:r>
            <a:r>
              <a:rPr lang="en-GB" dirty="0"/>
              <a:t> restriction enzyme (activity in the beginning) draw below what would the recombinant plasmid would look like (AMP gene= red, TET gene= blue, gene of interest= green) </a:t>
            </a:r>
          </a:p>
        </p:txBody>
      </p:sp>
      <p:pic>
        <p:nvPicPr>
          <p:cNvPr id="6" name="Picture 5"/>
          <p:cNvPicPr>
            <a:picLocks noChangeAspect="1"/>
          </p:cNvPicPr>
          <p:nvPr/>
        </p:nvPicPr>
        <p:blipFill>
          <a:blip r:embed="rId2"/>
          <a:stretch>
            <a:fillRect/>
          </a:stretch>
        </p:blipFill>
        <p:spPr>
          <a:xfrm rot="16200000">
            <a:off x="5007561" y="3586171"/>
            <a:ext cx="2833408" cy="2938324"/>
          </a:xfrm>
          <a:prstGeom prst="rect">
            <a:avLst/>
          </a:prstGeom>
        </p:spPr>
      </p:pic>
      <p:pic>
        <p:nvPicPr>
          <p:cNvPr id="8" name="Picture 7" descr="http://www.st-augustines.worcs.sch.uk/intranet/departments/sci2007a/Biology/Year%2012%20Biology/AS%20Topic%2012%20Gene%20Technology/Lessons/AS%20Topic%2012.4%20Genetically%20Modified%20Microorganisms%20-%20Plasmids_files/image007.gif"/>
          <p:cNvPicPr/>
          <p:nvPr/>
        </p:nvPicPr>
        <p:blipFill rotWithShape="1">
          <a:blip r:embed="rId3">
            <a:extLst>
              <a:ext uri="{28A0092B-C50C-407E-A947-70E740481C1C}">
                <a14:useLocalDpi xmlns:a14="http://schemas.microsoft.com/office/drawing/2010/main" val="0"/>
              </a:ext>
            </a:extLst>
          </a:blip>
          <a:srcRect l="-7868" t="-610" r="49018" b="610"/>
          <a:stretch/>
        </p:blipFill>
        <p:spPr bwMode="auto">
          <a:xfrm>
            <a:off x="476519" y="3890803"/>
            <a:ext cx="3905700" cy="2225325"/>
          </a:xfrm>
          <a:prstGeom prst="rect">
            <a:avLst/>
          </a:prstGeom>
          <a:noFill/>
          <a:ln>
            <a:noFill/>
          </a:ln>
          <a:extLst/>
        </p:spPr>
      </p:pic>
    </p:spTree>
    <p:extLst>
      <p:ext uri="{BB962C8B-B14F-4D97-AF65-F5344CB8AC3E}">
        <p14:creationId xmlns:p14="http://schemas.microsoft.com/office/powerpoint/2010/main" val="63374031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1312666"/>
            <a:ext cx="9144000" cy="461665"/>
          </a:xfrm>
          <a:prstGeom prst="rect">
            <a:avLst/>
          </a:prstGeom>
        </p:spPr>
        <p:txBody>
          <a:bodyPr wrap="square">
            <a:spAutoFit/>
          </a:bodyPr>
          <a:lstStyle/>
          <a:p>
            <a:r>
              <a:rPr lang="en-GB" sz="2400" b="1" u="sng" dirty="0"/>
              <a:t>Step 4: Identification of the transformed bacteria. </a:t>
            </a:r>
          </a:p>
        </p:txBody>
      </p:sp>
      <p:pic>
        <p:nvPicPr>
          <p:cNvPr id="13" name="Picture 12"/>
          <p:cNvPicPr>
            <a:picLocks noChangeAspect="1"/>
          </p:cNvPicPr>
          <p:nvPr/>
        </p:nvPicPr>
        <p:blipFill>
          <a:blip r:embed="rId2"/>
          <a:stretch>
            <a:fillRect/>
          </a:stretch>
        </p:blipFill>
        <p:spPr>
          <a:xfrm>
            <a:off x="232822" y="2552354"/>
            <a:ext cx="2712083" cy="2613624"/>
          </a:xfrm>
          <a:prstGeom prst="rect">
            <a:avLst/>
          </a:prstGeom>
        </p:spPr>
      </p:pic>
      <p:pic>
        <p:nvPicPr>
          <p:cNvPr id="17" name="Picture 16"/>
          <p:cNvPicPr>
            <a:picLocks noChangeAspect="1"/>
          </p:cNvPicPr>
          <p:nvPr/>
        </p:nvPicPr>
        <p:blipFill rotWithShape="1">
          <a:blip r:embed="rId3"/>
          <a:srcRect l="13466" r="13456" b="9598"/>
          <a:stretch/>
        </p:blipFill>
        <p:spPr>
          <a:xfrm rot="5400000">
            <a:off x="3586008" y="2343345"/>
            <a:ext cx="2632815" cy="3023660"/>
          </a:xfrm>
          <a:prstGeom prst="rect">
            <a:avLst/>
          </a:prstGeom>
        </p:spPr>
      </p:pic>
      <p:sp>
        <p:nvSpPr>
          <p:cNvPr id="19" name="TextBox 18"/>
          <p:cNvSpPr txBox="1"/>
          <p:nvPr/>
        </p:nvSpPr>
        <p:spPr>
          <a:xfrm>
            <a:off x="6859926" y="3014019"/>
            <a:ext cx="1465730" cy="923330"/>
          </a:xfrm>
          <a:prstGeom prst="rect">
            <a:avLst/>
          </a:prstGeom>
        </p:spPr>
        <p:style>
          <a:lnRef idx="2">
            <a:schemeClr val="accent6"/>
          </a:lnRef>
          <a:fillRef idx="1">
            <a:schemeClr val="lt1"/>
          </a:fillRef>
          <a:effectRef idx="0">
            <a:schemeClr val="accent6"/>
          </a:effectRef>
          <a:fontRef idx="minor">
            <a:schemeClr val="dk1"/>
          </a:fontRef>
        </p:style>
        <p:txBody>
          <a:bodyPr wrap="square" rtlCol="0">
            <a:spAutoFit/>
          </a:bodyPr>
          <a:lstStyle/>
          <a:p>
            <a:r>
              <a:rPr lang="en-GB" dirty="0"/>
              <a:t>Recognition sequence for Bam IV</a:t>
            </a:r>
          </a:p>
        </p:txBody>
      </p:sp>
      <p:cxnSp>
        <p:nvCxnSpPr>
          <p:cNvPr id="22" name="Straight Arrow Connector 21"/>
          <p:cNvCxnSpPr>
            <a:stCxn id="19" idx="1"/>
          </p:cNvCxnSpPr>
          <p:nvPr/>
        </p:nvCxnSpPr>
        <p:spPr>
          <a:xfrm flipH="1" flipV="1">
            <a:off x="6024282" y="3119721"/>
            <a:ext cx="835644" cy="355963"/>
          </a:xfrm>
          <a:prstGeom prst="straightConnector1">
            <a:avLst/>
          </a:prstGeom>
          <a:ln>
            <a:tailEnd type="triangle"/>
          </a:ln>
        </p:spPr>
        <p:style>
          <a:lnRef idx="1">
            <a:schemeClr val="accent6"/>
          </a:lnRef>
          <a:fillRef idx="0">
            <a:schemeClr val="accent6"/>
          </a:fillRef>
          <a:effectRef idx="0">
            <a:schemeClr val="accent6"/>
          </a:effectRef>
          <a:fontRef idx="minor">
            <a:schemeClr val="tx1"/>
          </a:fontRef>
        </p:style>
      </p:cxnSp>
      <p:sp>
        <p:nvSpPr>
          <p:cNvPr id="24" name="TextBox 23"/>
          <p:cNvSpPr txBox="1"/>
          <p:nvPr/>
        </p:nvSpPr>
        <p:spPr>
          <a:xfrm>
            <a:off x="232822" y="5343836"/>
            <a:ext cx="4107114" cy="1200329"/>
          </a:xfrm>
          <a:prstGeom prst="rect">
            <a:avLst/>
          </a:prstGeom>
          <a:noFill/>
        </p:spPr>
        <p:txBody>
          <a:bodyPr wrap="square" rtlCol="0">
            <a:spAutoFit/>
          </a:bodyPr>
          <a:lstStyle/>
          <a:p>
            <a:pPr marL="285750" indent="-285750">
              <a:buFont typeface="Arial" panose="020B0604020202020204" pitchFamily="34" charset="0"/>
              <a:buChar char="•"/>
            </a:pPr>
            <a:r>
              <a:rPr lang="en-GB" dirty="0"/>
              <a:t>No recognition sequence in AMP gene </a:t>
            </a:r>
          </a:p>
          <a:p>
            <a:pPr marL="285750" indent="-285750">
              <a:buFont typeface="Arial" panose="020B0604020202020204" pitchFamily="34" charset="0"/>
              <a:buChar char="•"/>
            </a:pPr>
            <a:r>
              <a:rPr lang="en-GB" dirty="0"/>
              <a:t>AMP gene intact /not disrupted</a:t>
            </a:r>
          </a:p>
          <a:p>
            <a:pPr marL="285750" indent="-285750">
              <a:buFont typeface="Arial" panose="020B0604020202020204" pitchFamily="34" charset="0"/>
              <a:buChar char="•"/>
            </a:pPr>
            <a:r>
              <a:rPr lang="en-GB" dirty="0"/>
              <a:t>AMP gene works/bacteria are resistant to ampicillin antibiotic</a:t>
            </a:r>
          </a:p>
        </p:txBody>
      </p:sp>
      <p:sp>
        <p:nvSpPr>
          <p:cNvPr id="25" name="TextBox 24"/>
          <p:cNvSpPr txBox="1"/>
          <p:nvPr/>
        </p:nvSpPr>
        <p:spPr>
          <a:xfrm>
            <a:off x="4652682" y="5269870"/>
            <a:ext cx="4080220" cy="1200329"/>
          </a:xfrm>
          <a:prstGeom prst="rect">
            <a:avLst/>
          </a:prstGeom>
          <a:noFill/>
        </p:spPr>
        <p:txBody>
          <a:bodyPr wrap="square" rtlCol="0">
            <a:spAutoFit/>
          </a:bodyPr>
          <a:lstStyle/>
          <a:p>
            <a:pPr marL="285750" indent="-285750">
              <a:buFont typeface="Arial" panose="020B0604020202020204" pitchFamily="34" charset="0"/>
              <a:buChar char="•"/>
            </a:pPr>
            <a:r>
              <a:rPr lang="en-GB" dirty="0"/>
              <a:t>Recognition sequence in TET gene</a:t>
            </a:r>
          </a:p>
          <a:p>
            <a:pPr marL="285750" indent="-285750">
              <a:buFont typeface="Arial" panose="020B0604020202020204" pitchFamily="34" charset="0"/>
              <a:buChar char="•"/>
            </a:pPr>
            <a:r>
              <a:rPr lang="en-GB" dirty="0"/>
              <a:t>TET gene is not intact/TET gene contains gene of interest</a:t>
            </a:r>
          </a:p>
          <a:p>
            <a:pPr marL="285750" indent="-285750">
              <a:buFont typeface="Arial" panose="020B0604020202020204" pitchFamily="34" charset="0"/>
              <a:buChar char="•"/>
            </a:pPr>
            <a:r>
              <a:rPr lang="en-GB" dirty="0"/>
              <a:t>TET gene doesn’t work/not resistant</a:t>
            </a:r>
          </a:p>
        </p:txBody>
      </p:sp>
    </p:spTree>
    <p:extLst>
      <p:ext uri="{BB962C8B-B14F-4D97-AF65-F5344CB8AC3E}">
        <p14:creationId xmlns:p14="http://schemas.microsoft.com/office/powerpoint/2010/main" val="126896894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a:srcRect l="17419" t="18441" r="47895" b="18682"/>
          <a:stretch/>
        </p:blipFill>
        <p:spPr>
          <a:xfrm rot="16200000">
            <a:off x="1666413" y="25320"/>
            <a:ext cx="6003675" cy="6801853"/>
          </a:xfrm>
          <a:prstGeom prst="rect">
            <a:avLst/>
          </a:prstGeom>
        </p:spPr>
      </p:pic>
    </p:spTree>
    <p:extLst>
      <p:ext uri="{BB962C8B-B14F-4D97-AF65-F5344CB8AC3E}">
        <p14:creationId xmlns:p14="http://schemas.microsoft.com/office/powerpoint/2010/main" val="184966194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Object 7"/>
          <p:cNvGraphicFramePr>
            <a:graphicFrameLocks noChangeAspect="1"/>
          </p:cNvGraphicFramePr>
          <p:nvPr>
            <p:extLst>
              <p:ext uri="{D42A27DB-BD31-4B8C-83A1-F6EECF244321}">
                <p14:modId xmlns:p14="http://schemas.microsoft.com/office/powerpoint/2010/main" val="379072741"/>
              </p:ext>
            </p:extLst>
          </p:nvPr>
        </p:nvGraphicFramePr>
        <p:xfrm>
          <a:off x="1466304" y="1552111"/>
          <a:ext cx="6592529" cy="5638534"/>
        </p:xfrm>
        <a:graphic>
          <a:graphicData uri="http://schemas.openxmlformats.org/presentationml/2006/ole">
            <mc:AlternateContent xmlns:mc="http://schemas.openxmlformats.org/markup-compatibility/2006">
              <mc:Choice xmlns:v="urn:schemas-microsoft-com:vml" Requires="v">
                <p:oleObj spid="_x0000_s17503" name="Document" r:id="rId3" imgW="5880100" imgH="5029200" progId="Word.Document.12">
                  <p:embed/>
                </p:oleObj>
              </mc:Choice>
              <mc:Fallback>
                <p:oleObj name="Document" r:id="rId3" imgW="5880100" imgH="5029200" progId="Word.Document.12">
                  <p:embed/>
                  <p:pic>
                    <p:nvPicPr>
                      <p:cNvPr id="0" name=""/>
                      <p:cNvPicPr/>
                      <p:nvPr/>
                    </p:nvPicPr>
                    <p:blipFill>
                      <a:blip r:embed="rId4"/>
                      <a:stretch>
                        <a:fillRect/>
                      </a:stretch>
                    </p:blipFill>
                    <p:spPr>
                      <a:xfrm>
                        <a:off x="1466304" y="1552111"/>
                        <a:ext cx="6592529" cy="5638534"/>
                      </a:xfrm>
                      <a:prstGeom prst="rect">
                        <a:avLst/>
                      </a:prstGeom>
                    </p:spPr>
                  </p:pic>
                </p:oleObj>
              </mc:Fallback>
            </mc:AlternateContent>
          </a:graphicData>
        </a:graphic>
      </p:graphicFrame>
      <p:sp>
        <p:nvSpPr>
          <p:cNvPr id="2" name="Rectangle 1"/>
          <p:cNvSpPr/>
          <p:nvPr/>
        </p:nvSpPr>
        <p:spPr>
          <a:xfrm>
            <a:off x="0" y="167116"/>
            <a:ext cx="9144000" cy="923330"/>
          </a:xfrm>
          <a:prstGeom prst="rect">
            <a:avLst/>
          </a:prstGeom>
          <a:ln>
            <a:solidFill>
              <a:srgbClr val="000000"/>
            </a:solidFill>
          </a:ln>
        </p:spPr>
        <p:txBody>
          <a:bodyPr wrap="square">
            <a:spAutoFit/>
          </a:bodyPr>
          <a:lstStyle/>
          <a:p>
            <a:r>
              <a:rPr lang="en-GB" b="1" dirty="0"/>
              <a:t>Learning outcomes:</a:t>
            </a:r>
            <a:r>
              <a:rPr lang="en-GB" dirty="0"/>
              <a:t> Explain the use of marker genes and replica plating, interpret information provided in exam questions, to interpret which colonies have been successfully transformed with recombinant DNA</a:t>
            </a:r>
            <a:r>
              <a:rPr lang="en-GB" b="1" u="sng" dirty="0"/>
              <a:t> </a:t>
            </a:r>
            <a:endParaRPr lang="en-GB" dirty="0"/>
          </a:p>
        </p:txBody>
      </p:sp>
      <p:sp>
        <p:nvSpPr>
          <p:cNvPr id="3" name="Rectangle 2"/>
          <p:cNvSpPr/>
          <p:nvPr/>
        </p:nvSpPr>
        <p:spPr>
          <a:xfrm>
            <a:off x="-1" y="1090446"/>
            <a:ext cx="9144000" cy="461665"/>
          </a:xfrm>
          <a:prstGeom prst="rect">
            <a:avLst/>
          </a:prstGeom>
        </p:spPr>
        <p:txBody>
          <a:bodyPr wrap="square">
            <a:spAutoFit/>
          </a:bodyPr>
          <a:lstStyle/>
          <a:p>
            <a:r>
              <a:rPr lang="en-GB" sz="2400" b="1" u="sng" dirty="0"/>
              <a:t>Step 4: Identification of the transformed bacteria. </a:t>
            </a:r>
          </a:p>
        </p:txBody>
      </p:sp>
      <p:sp>
        <p:nvSpPr>
          <p:cNvPr id="10" name="Oval 9"/>
          <p:cNvSpPr/>
          <p:nvPr/>
        </p:nvSpPr>
        <p:spPr>
          <a:xfrm>
            <a:off x="2866097" y="2622852"/>
            <a:ext cx="611078" cy="627682"/>
          </a:xfrm>
          <a:prstGeom prst="ellipse">
            <a:avLst/>
          </a:prstGeom>
          <a:noFill/>
          <a:ln w="28575" cmpd="sng">
            <a:solidFill>
              <a:srgbClr val="0000F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 name="Oval 13"/>
          <p:cNvSpPr/>
          <p:nvPr/>
        </p:nvSpPr>
        <p:spPr>
          <a:xfrm>
            <a:off x="4394971" y="2899590"/>
            <a:ext cx="367598" cy="350943"/>
          </a:xfrm>
          <a:prstGeom prst="ellipse">
            <a:avLst/>
          </a:prstGeom>
          <a:noFill/>
          <a:ln w="28575" cmpd="sng">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 name="Oval 14"/>
          <p:cNvSpPr/>
          <p:nvPr/>
        </p:nvSpPr>
        <p:spPr>
          <a:xfrm>
            <a:off x="5483447" y="2749141"/>
            <a:ext cx="786561" cy="764856"/>
          </a:xfrm>
          <a:prstGeom prst="ellipse">
            <a:avLst/>
          </a:prstGeom>
          <a:noFill/>
          <a:ln w="28575" cmpd="sng">
            <a:solidFill>
              <a:srgbClr val="0000F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0" name="TextBox 19"/>
          <p:cNvSpPr txBox="1"/>
          <p:nvPr/>
        </p:nvSpPr>
        <p:spPr>
          <a:xfrm>
            <a:off x="2990911" y="5280847"/>
            <a:ext cx="360996" cy="584776"/>
          </a:xfrm>
          <a:prstGeom prst="rect">
            <a:avLst/>
          </a:prstGeom>
          <a:noFill/>
        </p:spPr>
        <p:txBody>
          <a:bodyPr wrap="none" rtlCol="0">
            <a:spAutoFit/>
          </a:bodyPr>
          <a:lstStyle/>
          <a:p>
            <a:r>
              <a:rPr lang="en-US" sz="3200" b="1" dirty="0">
                <a:solidFill>
                  <a:srgbClr val="008000"/>
                </a:solidFill>
              </a:rPr>
              <a:t>/</a:t>
            </a:r>
          </a:p>
        </p:txBody>
      </p:sp>
      <p:sp>
        <p:nvSpPr>
          <p:cNvPr id="21" name="TextBox 20"/>
          <p:cNvSpPr txBox="1"/>
          <p:nvPr/>
        </p:nvSpPr>
        <p:spPr>
          <a:xfrm>
            <a:off x="5713739" y="5280847"/>
            <a:ext cx="360996" cy="584776"/>
          </a:xfrm>
          <a:prstGeom prst="rect">
            <a:avLst/>
          </a:prstGeom>
          <a:noFill/>
        </p:spPr>
        <p:txBody>
          <a:bodyPr wrap="none" rtlCol="0">
            <a:spAutoFit/>
          </a:bodyPr>
          <a:lstStyle/>
          <a:p>
            <a:r>
              <a:rPr lang="en-US" sz="3200" b="1" dirty="0">
                <a:solidFill>
                  <a:srgbClr val="008000"/>
                </a:solidFill>
              </a:rPr>
              <a:t>/</a:t>
            </a:r>
          </a:p>
        </p:txBody>
      </p:sp>
      <p:sp>
        <p:nvSpPr>
          <p:cNvPr id="22" name="TextBox 21"/>
          <p:cNvSpPr txBox="1"/>
          <p:nvPr/>
        </p:nvSpPr>
        <p:spPr>
          <a:xfrm>
            <a:off x="2962813" y="6151843"/>
            <a:ext cx="360996" cy="584776"/>
          </a:xfrm>
          <a:prstGeom prst="rect">
            <a:avLst/>
          </a:prstGeom>
          <a:noFill/>
        </p:spPr>
        <p:txBody>
          <a:bodyPr wrap="none" rtlCol="0">
            <a:spAutoFit/>
          </a:bodyPr>
          <a:lstStyle/>
          <a:p>
            <a:r>
              <a:rPr lang="en-US" sz="3200" b="1" dirty="0">
                <a:solidFill>
                  <a:srgbClr val="008000"/>
                </a:solidFill>
              </a:rPr>
              <a:t>/</a:t>
            </a:r>
          </a:p>
        </p:txBody>
      </p:sp>
      <p:sp>
        <p:nvSpPr>
          <p:cNvPr id="23" name="TextBox 22"/>
          <p:cNvSpPr txBox="1"/>
          <p:nvPr/>
        </p:nvSpPr>
        <p:spPr>
          <a:xfrm>
            <a:off x="4241832" y="5280847"/>
            <a:ext cx="438942" cy="646331"/>
          </a:xfrm>
          <a:prstGeom prst="rect">
            <a:avLst/>
          </a:prstGeom>
          <a:noFill/>
        </p:spPr>
        <p:txBody>
          <a:bodyPr wrap="none" rtlCol="0">
            <a:spAutoFit/>
          </a:bodyPr>
          <a:lstStyle/>
          <a:p>
            <a:r>
              <a:rPr lang="en-US" sz="3600" b="1" dirty="0">
                <a:solidFill>
                  <a:srgbClr val="FF0000"/>
                </a:solidFill>
              </a:rPr>
              <a:t>X</a:t>
            </a:r>
          </a:p>
        </p:txBody>
      </p:sp>
      <p:sp>
        <p:nvSpPr>
          <p:cNvPr id="24" name="TextBox 23"/>
          <p:cNvSpPr txBox="1"/>
          <p:nvPr/>
        </p:nvSpPr>
        <p:spPr>
          <a:xfrm>
            <a:off x="4241832" y="6079578"/>
            <a:ext cx="438942" cy="646331"/>
          </a:xfrm>
          <a:prstGeom prst="rect">
            <a:avLst/>
          </a:prstGeom>
          <a:noFill/>
        </p:spPr>
        <p:txBody>
          <a:bodyPr wrap="none" rtlCol="0">
            <a:spAutoFit/>
          </a:bodyPr>
          <a:lstStyle/>
          <a:p>
            <a:r>
              <a:rPr lang="en-US" sz="3600" b="1" dirty="0">
                <a:solidFill>
                  <a:srgbClr val="FF0000"/>
                </a:solidFill>
              </a:rPr>
              <a:t>X</a:t>
            </a:r>
          </a:p>
        </p:txBody>
      </p:sp>
      <p:sp>
        <p:nvSpPr>
          <p:cNvPr id="25" name="TextBox 24"/>
          <p:cNvSpPr txBox="1"/>
          <p:nvPr/>
        </p:nvSpPr>
        <p:spPr>
          <a:xfrm>
            <a:off x="7119818" y="5280847"/>
            <a:ext cx="438942" cy="646331"/>
          </a:xfrm>
          <a:prstGeom prst="rect">
            <a:avLst/>
          </a:prstGeom>
          <a:noFill/>
        </p:spPr>
        <p:txBody>
          <a:bodyPr wrap="none" rtlCol="0">
            <a:spAutoFit/>
          </a:bodyPr>
          <a:lstStyle/>
          <a:p>
            <a:r>
              <a:rPr lang="en-US" sz="3600" b="1" dirty="0">
                <a:solidFill>
                  <a:srgbClr val="FF0000"/>
                </a:solidFill>
              </a:rPr>
              <a:t>X</a:t>
            </a:r>
          </a:p>
        </p:txBody>
      </p:sp>
      <p:sp>
        <p:nvSpPr>
          <p:cNvPr id="26" name="TextBox 25"/>
          <p:cNvSpPr txBox="1"/>
          <p:nvPr/>
        </p:nvSpPr>
        <p:spPr>
          <a:xfrm>
            <a:off x="7119818" y="6090288"/>
            <a:ext cx="438942" cy="646331"/>
          </a:xfrm>
          <a:prstGeom prst="rect">
            <a:avLst/>
          </a:prstGeom>
          <a:noFill/>
        </p:spPr>
        <p:txBody>
          <a:bodyPr wrap="none" rtlCol="0">
            <a:spAutoFit/>
          </a:bodyPr>
          <a:lstStyle/>
          <a:p>
            <a:r>
              <a:rPr lang="en-US" sz="3600" b="1" dirty="0">
                <a:solidFill>
                  <a:srgbClr val="FF0000"/>
                </a:solidFill>
              </a:rPr>
              <a:t>X</a:t>
            </a:r>
          </a:p>
        </p:txBody>
      </p:sp>
      <p:sp>
        <p:nvSpPr>
          <p:cNvPr id="27" name="TextBox 26"/>
          <p:cNvSpPr txBox="1"/>
          <p:nvPr/>
        </p:nvSpPr>
        <p:spPr>
          <a:xfrm>
            <a:off x="5713739" y="6090288"/>
            <a:ext cx="438942" cy="646331"/>
          </a:xfrm>
          <a:prstGeom prst="rect">
            <a:avLst/>
          </a:prstGeom>
          <a:noFill/>
        </p:spPr>
        <p:txBody>
          <a:bodyPr wrap="none" rtlCol="0">
            <a:spAutoFit/>
          </a:bodyPr>
          <a:lstStyle/>
          <a:p>
            <a:r>
              <a:rPr lang="en-US" sz="3600" b="1" dirty="0">
                <a:solidFill>
                  <a:srgbClr val="FF0000"/>
                </a:solidFill>
              </a:rPr>
              <a:t>X</a:t>
            </a:r>
          </a:p>
        </p:txBody>
      </p:sp>
      <p:sp>
        <p:nvSpPr>
          <p:cNvPr id="11" name="Arc 10">
            <a:extLst>
              <a:ext uri="{FF2B5EF4-FFF2-40B4-BE49-F238E27FC236}">
                <a16:creationId xmlns:a16="http://schemas.microsoft.com/office/drawing/2014/main" id="{B8C5AABB-AC87-474C-BE85-3AC34B5EBB8B}"/>
              </a:ext>
            </a:extLst>
          </p:cNvPr>
          <p:cNvSpPr/>
          <p:nvPr/>
        </p:nvSpPr>
        <p:spPr>
          <a:xfrm>
            <a:off x="5705777" y="2753338"/>
            <a:ext cx="523532" cy="795397"/>
          </a:xfrm>
          <a:prstGeom prst="arc">
            <a:avLst>
              <a:gd name="adj1" fmla="val 16200000"/>
              <a:gd name="adj2" fmla="val 2946999"/>
            </a:avLst>
          </a:prstGeom>
          <a:ln w="38100">
            <a:solidFill>
              <a:srgbClr val="FF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GB"/>
          </a:p>
        </p:txBody>
      </p:sp>
      <p:sp>
        <p:nvSpPr>
          <p:cNvPr id="28" name="Oval 27"/>
          <p:cNvSpPr/>
          <p:nvPr/>
        </p:nvSpPr>
        <p:spPr>
          <a:xfrm>
            <a:off x="2507578" y="2492510"/>
            <a:ext cx="1368675" cy="1056225"/>
          </a:xfrm>
          <a:prstGeom prst="ellipse">
            <a:avLst/>
          </a:prstGeom>
          <a:noFill/>
          <a:ln>
            <a:solidFill>
              <a:srgbClr val="00B05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32" name="Oval 31"/>
          <p:cNvSpPr/>
          <p:nvPr/>
        </p:nvSpPr>
        <p:spPr>
          <a:xfrm>
            <a:off x="3864741" y="2538209"/>
            <a:ext cx="1285394" cy="975787"/>
          </a:xfrm>
          <a:prstGeom prst="ellipse">
            <a:avLst/>
          </a:prstGeom>
          <a:noFill/>
          <a:ln>
            <a:solidFill>
              <a:srgbClr val="00B05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33" name="Oval 32"/>
          <p:cNvSpPr/>
          <p:nvPr/>
        </p:nvSpPr>
        <p:spPr>
          <a:xfrm>
            <a:off x="5195497" y="2555783"/>
            <a:ext cx="1397479" cy="1038555"/>
          </a:xfrm>
          <a:prstGeom prst="ellipse">
            <a:avLst/>
          </a:prstGeom>
          <a:noFill/>
          <a:ln>
            <a:solidFill>
              <a:srgbClr val="00B05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34" name="Oval 33"/>
          <p:cNvSpPr/>
          <p:nvPr/>
        </p:nvSpPr>
        <p:spPr>
          <a:xfrm>
            <a:off x="6719284" y="2508015"/>
            <a:ext cx="1273882" cy="1051389"/>
          </a:xfrm>
          <a:prstGeom prst="ellipse">
            <a:avLst/>
          </a:prstGeom>
          <a:noFill/>
          <a:ln>
            <a:solidFill>
              <a:srgbClr val="00B05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pic>
        <p:nvPicPr>
          <p:cNvPr id="29" name="Picture 28">
            <a:extLst>
              <a:ext uri="{FF2B5EF4-FFF2-40B4-BE49-F238E27FC236}">
                <a16:creationId xmlns:a16="http://schemas.microsoft.com/office/drawing/2014/main" id="{2D73E56E-10E1-41D9-A12B-BF032EB35DBA}"/>
              </a:ext>
            </a:extLst>
          </p:cNvPr>
          <p:cNvPicPr/>
          <p:nvPr/>
        </p:nvPicPr>
        <p:blipFill>
          <a:blip r:embed="rId5" cstate="print">
            <a:extLst>
              <a:ext uri="{28A0092B-C50C-407E-A947-70E740481C1C}">
                <a14:useLocalDpi xmlns:a14="http://schemas.microsoft.com/office/drawing/2010/main" val="0"/>
              </a:ext>
            </a:extLst>
          </a:blip>
          <a:stretch>
            <a:fillRect/>
          </a:stretch>
        </p:blipFill>
        <p:spPr>
          <a:xfrm>
            <a:off x="572814" y="1884822"/>
            <a:ext cx="660882" cy="653387"/>
          </a:xfrm>
          <a:prstGeom prst="rect">
            <a:avLst/>
          </a:prstGeom>
        </p:spPr>
      </p:pic>
    </p:spTree>
    <p:extLst>
      <p:ext uri="{BB962C8B-B14F-4D97-AF65-F5344CB8AC3E}">
        <p14:creationId xmlns:p14="http://schemas.microsoft.com/office/powerpoint/2010/main" val="371593778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a:srcRect l="12205" t="32075" r="58922" b="48195"/>
          <a:stretch/>
        </p:blipFill>
        <p:spPr>
          <a:xfrm>
            <a:off x="0" y="136398"/>
            <a:ext cx="5972360" cy="2550695"/>
          </a:xfrm>
          <a:prstGeom prst="rect">
            <a:avLst/>
          </a:prstGeom>
        </p:spPr>
      </p:pic>
      <p:pic>
        <p:nvPicPr>
          <p:cNvPr id="3" name="Picture 2"/>
          <p:cNvPicPr>
            <a:picLocks noChangeAspect="1"/>
          </p:cNvPicPr>
          <p:nvPr/>
        </p:nvPicPr>
        <p:blipFill rotWithShape="1">
          <a:blip r:embed="rId2"/>
          <a:srcRect l="12105" t="54371" r="58622" b="24296"/>
          <a:stretch/>
        </p:blipFill>
        <p:spPr>
          <a:xfrm>
            <a:off x="0" y="2687093"/>
            <a:ext cx="6040275" cy="2751221"/>
          </a:xfrm>
          <a:prstGeom prst="rect">
            <a:avLst/>
          </a:prstGeom>
        </p:spPr>
      </p:pic>
      <p:sp>
        <p:nvSpPr>
          <p:cNvPr id="4" name="TextBox 3"/>
          <p:cNvSpPr txBox="1"/>
          <p:nvPr/>
        </p:nvSpPr>
        <p:spPr>
          <a:xfrm>
            <a:off x="6079243" y="2908929"/>
            <a:ext cx="3107891" cy="2031325"/>
          </a:xfrm>
          <a:prstGeom prst="rect">
            <a:avLst/>
          </a:prstGeom>
          <a:noFill/>
        </p:spPr>
        <p:txBody>
          <a:bodyPr wrap="square" rtlCol="0">
            <a:spAutoFit/>
          </a:bodyPr>
          <a:lstStyle/>
          <a:p>
            <a:pPr marL="285750" indent="-285750">
              <a:buFont typeface="Arial" panose="020B0604020202020204" pitchFamily="34" charset="0"/>
              <a:buChar char="•"/>
            </a:pPr>
            <a:r>
              <a:rPr lang="en-GB" b="1" dirty="0"/>
              <a:t>Bacteria in colonies </a:t>
            </a:r>
            <a:r>
              <a:rPr lang="en-GB" b="1" dirty="0">
                <a:solidFill>
                  <a:srgbClr val="00B050"/>
                </a:solidFill>
              </a:rPr>
              <a:t>3,4,6 and 13 </a:t>
            </a:r>
            <a:r>
              <a:rPr lang="en-GB" b="1" dirty="0"/>
              <a:t>died on AMP plate</a:t>
            </a:r>
          </a:p>
          <a:p>
            <a:pPr marL="285750" indent="-285750">
              <a:buFont typeface="Arial" panose="020B0604020202020204" pitchFamily="34" charset="0"/>
              <a:buChar char="•"/>
            </a:pPr>
            <a:endParaRPr lang="en-GB" b="1" dirty="0"/>
          </a:p>
          <a:p>
            <a:pPr marL="285750" indent="-285750">
              <a:buFont typeface="Arial" panose="020B0604020202020204" pitchFamily="34" charset="0"/>
              <a:buChar char="•"/>
            </a:pPr>
            <a:r>
              <a:rPr lang="en-GB" b="1" dirty="0"/>
              <a:t>Bacteria </a:t>
            </a:r>
            <a:r>
              <a:rPr lang="en-GB" b="1" dirty="0">
                <a:solidFill>
                  <a:srgbClr val="00B050"/>
                </a:solidFill>
              </a:rPr>
              <a:t>not resistant to antibiotic AMP</a:t>
            </a:r>
            <a:r>
              <a:rPr lang="en-GB" b="1" dirty="0"/>
              <a:t>/Bacteria </a:t>
            </a:r>
            <a:r>
              <a:rPr lang="en-GB" b="1" dirty="0">
                <a:solidFill>
                  <a:srgbClr val="00B050"/>
                </a:solidFill>
              </a:rPr>
              <a:t>doesn’t have AMP resistance gene </a:t>
            </a:r>
          </a:p>
        </p:txBody>
      </p:sp>
      <p:sp>
        <p:nvSpPr>
          <p:cNvPr id="5" name="TextBox 4">
            <a:extLst>
              <a:ext uri="{FF2B5EF4-FFF2-40B4-BE49-F238E27FC236}">
                <a16:creationId xmlns:a16="http://schemas.microsoft.com/office/drawing/2014/main" id="{30146061-4C46-4E9C-9375-BCBD0457DB16}"/>
              </a:ext>
            </a:extLst>
          </p:cNvPr>
          <p:cNvSpPr txBox="1"/>
          <p:nvPr/>
        </p:nvSpPr>
        <p:spPr>
          <a:xfrm>
            <a:off x="6578848" y="1856096"/>
            <a:ext cx="2432654" cy="830997"/>
          </a:xfrm>
          <a:prstGeom prst="rect">
            <a:avLst/>
          </a:prstGeom>
          <a:solidFill>
            <a:schemeClr val="bg1">
              <a:lumMod val="85000"/>
            </a:schemeClr>
          </a:solidFill>
          <a:ln>
            <a:solidFill>
              <a:srgbClr val="FF0000"/>
            </a:solidFill>
          </a:ln>
        </p:spPr>
        <p:txBody>
          <a:bodyPr wrap="square" rtlCol="0">
            <a:spAutoFit/>
          </a:bodyPr>
          <a:lstStyle/>
          <a:p>
            <a:r>
              <a:rPr lang="en-GB" sz="1600" dirty="0"/>
              <a:t>NOTE: The colonies must be transferred in exactly the same position </a:t>
            </a:r>
          </a:p>
        </p:txBody>
      </p:sp>
      <p:sp>
        <p:nvSpPr>
          <p:cNvPr id="6" name="TextBox 5"/>
          <p:cNvSpPr txBox="1"/>
          <p:nvPr/>
        </p:nvSpPr>
        <p:spPr>
          <a:xfrm>
            <a:off x="4520242" y="2812211"/>
            <a:ext cx="146650" cy="369332"/>
          </a:xfrm>
          <a:prstGeom prst="rect">
            <a:avLst/>
          </a:prstGeom>
          <a:noFill/>
        </p:spPr>
        <p:txBody>
          <a:bodyPr wrap="square" rtlCol="0">
            <a:spAutoFit/>
          </a:bodyPr>
          <a:lstStyle/>
          <a:p>
            <a:r>
              <a:rPr lang="en-GB" dirty="0"/>
              <a:t>1</a:t>
            </a:r>
          </a:p>
        </p:txBody>
      </p:sp>
      <p:sp>
        <p:nvSpPr>
          <p:cNvPr id="7" name="TextBox 6"/>
          <p:cNvSpPr txBox="1"/>
          <p:nvPr/>
        </p:nvSpPr>
        <p:spPr>
          <a:xfrm>
            <a:off x="5037826" y="3433313"/>
            <a:ext cx="172529" cy="369332"/>
          </a:xfrm>
          <a:prstGeom prst="rect">
            <a:avLst/>
          </a:prstGeom>
          <a:noFill/>
        </p:spPr>
        <p:txBody>
          <a:bodyPr wrap="square" rtlCol="0">
            <a:spAutoFit/>
          </a:bodyPr>
          <a:lstStyle/>
          <a:p>
            <a:r>
              <a:rPr lang="en-GB" dirty="0"/>
              <a:t>5</a:t>
            </a:r>
          </a:p>
        </p:txBody>
      </p:sp>
      <p:sp>
        <p:nvSpPr>
          <p:cNvPr id="8" name="TextBox 7"/>
          <p:cNvSpPr txBox="1"/>
          <p:nvPr/>
        </p:nvSpPr>
        <p:spPr>
          <a:xfrm>
            <a:off x="5451894" y="3907766"/>
            <a:ext cx="301925" cy="369332"/>
          </a:xfrm>
          <a:prstGeom prst="rect">
            <a:avLst/>
          </a:prstGeom>
          <a:noFill/>
        </p:spPr>
        <p:txBody>
          <a:bodyPr wrap="square" rtlCol="0">
            <a:spAutoFit/>
          </a:bodyPr>
          <a:lstStyle/>
          <a:p>
            <a:r>
              <a:rPr lang="en-GB" dirty="0"/>
              <a:t>7</a:t>
            </a:r>
          </a:p>
        </p:txBody>
      </p:sp>
      <p:sp>
        <p:nvSpPr>
          <p:cNvPr id="9" name="TextBox 8"/>
          <p:cNvSpPr txBox="1"/>
          <p:nvPr/>
        </p:nvSpPr>
        <p:spPr>
          <a:xfrm>
            <a:off x="5176742" y="4444439"/>
            <a:ext cx="448573" cy="369332"/>
          </a:xfrm>
          <a:prstGeom prst="rect">
            <a:avLst/>
          </a:prstGeom>
          <a:noFill/>
        </p:spPr>
        <p:txBody>
          <a:bodyPr wrap="square" rtlCol="0">
            <a:spAutoFit/>
          </a:bodyPr>
          <a:lstStyle/>
          <a:p>
            <a:r>
              <a:rPr lang="en-GB" dirty="0"/>
              <a:t>8</a:t>
            </a:r>
          </a:p>
        </p:txBody>
      </p:sp>
      <p:sp>
        <p:nvSpPr>
          <p:cNvPr id="10" name="TextBox 9"/>
          <p:cNvSpPr txBox="1"/>
          <p:nvPr/>
        </p:nvSpPr>
        <p:spPr>
          <a:xfrm>
            <a:off x="3924127" y="3121389"/>
            <a:ext cx="181155" cy="369332"/>
          </a:xfrm>
          <a:prstGeom prst="rect">
            <a:avLst/>
          </a:prstGeom>
          <a:noFill/>
        </p:spPr>
        <p:txBody>
          <a:bodyPr wrap="square" rtlCol="0">
            <a:spAutoFit/>
          </a:bodyPr>
          <a:lstStyle/>
          <a:p>
            <a:r>
              <a:rPr lang="en-GB" dirty="0"/>
              <a:t>2</a:t>
            </a:r>
          </a:p>
        </p:txBody>
      </p:sp>
      <p:sp>
        <p:nvSpPr>
          <p:cNvPr id="11" name="TextBox 10"/>
          <p:cNvSpPr txBox="1"/>
          <p:nvPr/>
        </p:nvSpPr>
        <p:spPr>
          <a:xfrm>
            <a:off x="3807224" y="4062703"/>
            <a:ext cx="414960" cy="369332"/>
          </a:xfrm>
          <a:prstGeom prst="rect">
            <a:avLst/>
          </a:prstGeom>
          <a:noFill/>
        </p:spPr>
        <p:txBody>
          <a:bodyPr wrap="square" rtlCol="0">
            <a:spAutoFit/>
          </a:bodyPr>
          <a:lstStyle/>
          <a:p>
            <a:r>
              <a:rPr lang="en-GB" dirty="0"/>
              <a:t>10</a:t>
            </a:r>
          </a:p>
        </p:txBody>
      </p:sp>
      <p:sp>
        <p:nvSpPr>
          <p:cNvPr id="12" name="TextBox 11"/>
          <p:cNvSpPr txBox="1"/>
          <p:nvPr/>
        </p:nvSpPr>
        <p:spPr>
          <a:xfrm>
            <a:off x="3678571" y="4432035"/>
            <a:ext cx="490814" cy="369332"/>
          </a:xfrm>
          <a:prstGeom prst="rect">
            <a:avLst/>
          </a:prstGeom>
          <a:noFill/>
        </p:spPr>
        <p:txBody>
          <a:bodyPr wrap="square" rtlCol="0">
            <a:spAutoFit/>
          </a:bodyPr>
          <a:lstStyle/>
          <a:p>
            <a:r>
              <a:rPr lang="en-GB" dirty="0"/>
              <a:t>11</a:t>
            </a:r>
          </a:p>
        </p:txBody>
      </p:sp>
      <p:sp>
        <p:nvSpPr>
          <p:cNvPr id="13" name="TextBox 12"/>
          <p:cNvSpPr txBox="1"/>
          <p:nvPr/>
        </p:nvSpPr>
        <p:spPr>
          <a:xfrm>
            <a:off x="4022290" y="4755588"/>
            <a:ext cx="497952" cy="369332"/>
          </a:xfrm>
          <a:prstGeom prst="rect">
            <a:avLst/>
          </a:prstGeom>
          <a:noFill/>
        </p:spPr>
        <p:txBody>
          <a:bodyPr wrap="square" rtlCol="0">
            <a:spAutoFit/>
          </a:bodyPr>
          <a:lstStyle/>
          <a:p>
            <a:r>
              <a:rPr lang="en-GB" dirty="0"/>
              <a:t>12</a:t>
            </a:r>
          </a:p>
        </p:txBody>
      </p:sp>
      <p:sp>
        <p:nvSpPr>
          <p:cNvPr id="14" name="TextBox 13"/>
          <p:cNvSpPr txBox="1"/>
          <p:nvPr/>
        </p:nvSpPr>
        <p:spPr>
          <a:xfrm>
            <a:off x="4481571" y="4370838"/>
            <a:ext cx="367962" cy="369332"/>
          </a:xfrm>
          <a:prstGeom prst="rect">
            <a:avLst/>
          </a:prstGeom>
          <a:noFill/>
        </p:spPr>
        <p:txBody>
          <a:bodyPr wrap="square" rtlCol="0">
            <a:spAutoFit/>
          </a:bodyPr>
          <a:lstStyle/>
          <a:p>
            <a:r>
              <a:rPr lang="en-GB" dirty="0"/>
              <a:t>9</a:t>
            </a:r>
          </a:p>
        </p:txBody>
      </p:sp>
      <p:sp>
        <p:nvSpPr>
          <p:cNvPr id="15" name="TextBox 14"/>
          <p:cNvSpPr txBox="1"/>
          <p:nvPr/>
        </p:nvSpPr>
        <p:spPr>
          <a:xfrm>
            <a:off x="4022290" y="2372264"/>
            <a:ext cx="1731529" cy="369332"/>
          </a:xfrm>
          <a:prstGeom prst="rect">
            <a:avLst/>
          </a:prstGeom>
          <a:noFill/>
        </p:spPr>
        <p:txBody>
          <a:bodyPr wrap="square" rtlCol="0">
            <a:spAutoFit/>
          </a:bodyPr>
          <a:lstStyle/>
          <a:p>
            <a:r>
              <a:rPr lang="en-GB" dirty="0"/>
              <a:t>1</a:t>
            </a:r>
            <a:r>
              <a:rPr lang="en-GB" baseline="30000" dirty="0"/>
              <a:t>st</a:t>
            </a:r>
            <a:r>
              <a:rPr lang="en-GB" dirty="0"/>
              <a:t> replica plate </a:t>
            </a:r>
          </a:p>
        </p:txBody>
      </p:sp>
    </p:spTree>
    <p:extLst>
      <p:ext uri="{BB962C8B-B14F-4D97-AF65-F5344CB8AC3E}">
        <p14:creationId xmlns:p14="http://schemas.microsoft.com/office/powerpoint/2010/main" val="4288680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0"/>
                                        </p:tgtEl>
                                        <p:attrNameLst>
                                          <p:attrName>style.visibility</p:attrName>
                                        </p:attrNameLst>
                                      </p:cBhvr>
                                      <p:to>
                                        <p:strVal val="visible"/>
                                      </p:to>
                                    </p:set>
                                    <p:anim calcmode="lin" valueType="num">
                                      <p:cBhvr additive="base">
                                        <p:cTn id="13" dur="500" fill="hold"/>
                                        <p:tgtEl>
                                          <p:spTgt spid="10"/>
                                        </p:tgtEl>
                                        <p:attrNameLst>
                                          <p:attrName>ppt_x</p:attrName>
                                        </p:attrNameLst>
                                      </p:cBhvr>
                                      <p:tavLst>
                                        <p:tav tm="0">
                                          <p:val>
                                            <p:strVal val="#ppt_x"/>
                                          </p:val>
                                        </p:tav>
                                        <p:tav tm="100000">
                                          <p:val>
                                            <p:strVal val="#ppt_x"/>
                                          </p:val>
                                        </p:tav>
                                      </p:tavLst>
                                    </p:anim>
                                    <p:anim calcmode="lin" valueType="num">
                                      <p:cBhvr additive="base">
                                        <p:cTn id="14"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additive="base">
                                        <p:cTn id="19" dur="500" fill="hold"/>
                                        <p:tgtEl>
                                          <p:spTgt spid="7"/>
                                        </p:tgtEl>
                                        <p:attrNameLst>
                                          <p:attrName>ppt_x</p:attrName>
                                        </p:attrNameLst>
                                      </p:cBhvr>
                                      <p:tavLst>
                                        <p:tav tm="0">
                                          <p:val>
                                            <p:strVal val="#ppt_x"/>
                                          </p:val>
                                        </p:tav>
                                        <p:tav tm="100000">
                                          <p:val>
                                            <p:strVal val="#ppt_x"/>
                                          </p:val>
                                        </p:tav>
                                      </p:tavLst>
                                    </p:anim>
                                    <p:anim calcmode="lin" valueType="num">
                                      <p:cBhvr additive="base">
                                        <p:cTn id="20"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8"/>
                                        </p:tgtEl>
                                        <p:attrNameLst>
                                          <p:attrName>style.visibility</p:attrName>
                                        </p:attrNameLst>
                                      </p:cBhvr>
                                      <p:to>
                                        <p:strVal val="visible"/>
                                      </p:to>
                                    </p:set>
                                    <p:anim calcmode="lin" valueType="num">
                                      <p:cBhvr additive="base">
                                        <p:cTn id="25" dur="500" fill="hold"/>
                                        <p:tgtEl>
                                          <p:spTgt spid="8"/>
                                        </p:tgtEl>
                                        <p:attrNameLst>
                                          <p:attrName>ppt_x</p:attrName>
                                        </p:attrNameLst>
                                      </p:cBhvr>
                                      <p:tavLst>
                                        <p:tav tm="0">
                                          <p:val>
                                            <p:strVal val="#ppt_x"/>
                                          </p:val>
                                        </p:tav>
                                        <p:tav tm="100000">
                                          <p:val>
                                            <p:strVal val="#ppt_x"/>
                                          </p:val>
                                        </p:tav>
                                      </p:tavLst>
                                    </p:anim>
                                    <p:anim calcmode="lin" valueType="num">
                                      <p:cBhvr additive="base">
                                        <p:cTn id="26"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9"/>
                                        </p:tgtEl>
                                        <p:attrNameLst>
                                          <p:attrName>style.visibility</p:attrName>
                                        </p:attrNameLst>
                                      </p:cBhvr>
                                      <p:to>
                                        <p:strVal val="visible"/>
                                      </p:to>
                                    </p:set>
                                    <p:anim calcmode="lin" valueType="num">
                                      <p:cBhvr additive="base">
                                        <p:cTn id="31" dur="500" fill="hold"/>
                                        <p:tgtEl>
                                          <p:spTgt spid="9"/>
                                        </p:tgtEl>
                                        <p:attrNameLst>
                                          <p:attrName>ppt_x</p:attrName>
                                        </p:attrNameLst>
                                      </p:cBhvr>
                                      <p:tavLst>
                                        <p:tav tm="0">
                                          <p:val>
                                            <p:strVal val="#ppt_x"/>
                                          </p:val>
                                        </p:tav>
                                        <p:tav tm="100000">
                                          <p:val>
                                            <p:strVal val="#ppt_x"/>
                                          </p:val>
                                        </p:tav>
                                      </p:tavLst>
                                    </p:anim>
                                    <p:anim calcmode="lin" valueType="num">
                                      <p:cBhvr additive="base">
                                        <p:cTn id="32"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14"/>
                                        </p:tgtEl>
                                        <p:attrNameLst>
                                          <p:attrName>style.visibility</p:attrName>
                                        </p:attrNameLst>
                                      </p:cBhvr>
                                      <p:to>
                                        <p:strVal val="visible"/>
                                      </p:to>
                                    </p:set>
                                    <p:anim calcmode="lin" valueType="num">
                                      <p:cBhvr additive="base">
                                        <p:cTn id="37" dur="500" fill="hold"/>
                                        <p:tgtEl>
                                          <p:spTgt spid="14"/>
                                        </p:tgtEl>
                                        <p:attrNameLst>
                                          <p:attrName>ppt_x</p:attrName>
                                        </p:attrNameLst>
                                      </p:cBhvr>
                                      <p:tavLst>
                                        <p:tav tm="0">
                                          <p:val>
                                            <p:strVal val="#ppt_x"/>
                                          </p:val>
                                        </p:tav>
                                        <p:tav tm="100000">
                                          <p:val>
                                            <p:strVal val="#ppt_x"/>
                                          </p:val>
                                        </p:tav>
                                      </p:tavLst>
                                    </p:anim>
                                    <p:anim calcmode="lin" valueType="num">
                                      <p:cBhvr additive="base">
                                        <p:cTn id="38"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11"/>
                                        </p:tgtEl>
                                        <p:attrNameLst>
                                          <p:attrName>style.visibility</p:attrName>
                                        </p:attrNameLst>
                                      </p:cBhvr>
                                      <p:to>
                                        <p:strVal val="visible"/>
                                      </p:to>
                                    </p:set>
                                    <p:anim calcmode="lin" valueType="num">
                                      <p:cBhvr additive="base">
                                        <p:cTn id="43" dur="500" fill="hold"/>
                                        <p:tgtEl>
                                          <p:spTgt spid="11"/>
                                        </p:tgtEl>
                                        <p:attrNameLst>
                                          <p:attrName>ppt_x</p:attrName>
                                        </p:attrNameLst>
                                      </p:cBhvr>
                                      <p:tavLst>
                                        <p:tav tm="0">
                                          <p:val>
                                            <p:strVal val="#ppt_x"/>
                                          </p:val>
                                        </p:tav>
                                        <p:tav tm="100000">
                                          <p:val>
                                            <p:strVal val="#ppt_x"/>
                                          </p:val>
                                        </p:tav>
                                      </p:tavLst>
                                    </p:anim>
                                    <p:anim calcmode="lin" valueType="num">
                                      <p:cBhvr additive="base">
                                        <p:cTn id="44"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12"/>
                                        </p:tgtEl>
                                        <p:attrNameLst>
                                          <p:attrName>style.visibility</p:attrName>
                                        </p:attrNameLst>
                                      </p:cBhvr>
                                      <p:to>
                                        <p:strVal val="visible"/>
                                      </p:to>
                                    </p:set>
                                    <p:anim calcmode="lin" valueType="num">
                                      <p:cBhvr additive="base">
                                        <p:cTn id="49" dur="500" fill="hold"/>
                                        <p:tgtEl>
                                          <p:spTgt spid="12"/>
                                        </p:tgtEl>
                                        <p:attrNameLst>
                                          <p:attrName>ppt_x</p:attrName>
                                        </p:attrNameLst>
                                      </p:cBhvr>
                                      <p:tavLst>
                                        <p:tav tm="0">
                                          <p:val>
                                            <p:strVal val="#ppt_x"/>
                                          </p:val>
                                        </p:tav>
                                        <p:tav tm="100000">
                                          <p:val>
                                            <p:strVal val="#ppt_x"/>
                                          </p:val>
                                        </p:tav>
                                      </p:tavLst>
                                    </p:anim>
                                    <p:anim calcmode="lin" valueType="num">
                                      <p:cBhvr additive="base">
                                        <p:cTn id="50"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grpId="0" nodeType="clickEffect">
                                  <p:stCondLst>
                                    <p:cond delay="0"/>
                                  </p:stCondLst>
                                  <p:childTnLst>
                                    <p:set>
                                      <p:cBhvr>
                                        <p:cTn id="54" dur="1" fill="hold">
                                          <p:stCondLst>
                                            <p:cond delay="0"/>
                                          </p:stCondLst>
                                        </p:cTn>
                                        <p:tgtEl>
                                          <p:spTgt spid="13"/>
                                        </p:tgtEl>
                                        <p:attrNameLst>
                                          <p:attrName>style.visibility</p:attrName>
                                        </p:attrNameLst>
                                      </p:cBhvr>
                                      <p:to>
                                        <p:strVal val="visible"/>
                                      </p:to>
                                    </p:set>
                                    <p:anim calcmode="lin" valueType="num">
                                      <p:cBhvr additive="base">
                                        <p:cTn id="55" dur="500" fill="hold"/>
                                        <p:tgtEl>
                                          <p:spTgt spid="13"/>
                                        </p:tgtEl>
                                        <p:attrNameLst>
                                          <p:attrName>ppt_x</p:attrName>
                                        </p:attrNameLst>
                                      </p:cBhvr>
                                      <p:tavLst>
                                        <p:tav tm="0">
                                          <p:val>
                                            <p:strVal val="#ppt_x"/>
                                          </p:val>
                                        </p:tav>
                                        <p:tav tm="100000">
                                          <p:val>
                                            <p:strVal val="#ppt_x"/>
                                          </p:val>
                                        </p:tav>
                                      </p:tavLst>
                                    </p:anim>
                                    <p:anim calcmode="lin" valueType="num">
                                      <p:cBhvr additive="base">
                                        <p:cTn id="56"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P spid="9" grpId="0"/>
      <p:bldP spid="10" grpId="0"/>
      <p:bldP spid="11" grpId="0"/>
      <p:bldP spid="12" grpId="0"/>
      <p:bldP spid="13" grpId="0"/>
      <p:bldP spid="14" grpId="0"/>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79022" y="2791326"/>
            <a:ext cx="9062601" cy="3477875"/>
          </a:xfrm>
          <a:prstGeom prst="rect">
            <a:avLst/>
          </a:prstGeom>
          <a:noFill/>
        </p:spPr>
        <p:txBody>
          <a:bodyPr wrap="square" rtlCol="0">
            <a:spAutoFit/>
          </a:bodyPr>
          <a:lstStyle/>
          <a:p>
            <a:pPr marL="342900" indent="-342900">
              <a:buFont typeface="Arial" panose="020B0604020202020204" pitchFamily="34" charset="0"/>
              <a:buChar char="•"/>
            </a:pPr>
            <a:r>
              <a:rPr lang="en-GB" sz="2000" b="1" dirty="0"/>
              <a:t>Bacteria in colonies </a:t>
            </a:r>
            <a:r>
              <a:rPr lang="en-GB" sz="2000" b="1" dirty="0">
                <a:solidFill>
                  <a:srgbClr val="00B050"/>
                </a:solidFill>
              </a:rPr>
              <a:t>2,8,11 and 12 </a:t>
            </a:r>
            <a:r>
              <a:rPr lang="en-GB" sz="2000" b="1" dirty="0"/>
              <a:t>died on TET plate</a:t>
            </a:r>
          </a:p>
          <a:p>
            <a:pPr marL="342900" indent="-342900">
              <a:buFont typeface="Arial" panose="020B0604020202020204" pitchFamily="34" charset="0"/>
              <a:buChar char="•"/>
            </a:pPr>
            <a:endParaRPr lang="en-GB" sz="2000" b="1" dirty="0"/>
          </a:p>
          <a:p>
            <a:pPr marL="342900" indent="-342900">
              <a:buFont typeface="Arial" panose="020B0604020202020204" pitchFamily="34" charset="0"/>
              <a:buChar char="•"/>
            </a:pPr>
            <a:r>
              <a:rPr lang="en-GB" sz="2000" b="1" dirty="0"/>
              <a:t>Bacteria </a:t>
            </a:r>
            <a:r>
              <a:rPr lang="en-GB" sz="2000" b="1" dirty="0">
                <a:solidFill>
                  <a:srgbClr val="00B050"/>
                </a:solidFill>
              </a:rPr>
              <a:t>not resistant to antibiotic TET</a:t>
            </a:r>
            <a:r>
              <a:rPr lang="en-GB" sz="2000" b="1" dirty="0"/>
              <a:t>/ Bacteria </a:t>
            </a:r>
            <a:r>
              <a:rPr lang="en-GB" sz="2000" b="1" dirty="0">
                <a:solidFill>
                  <a:srgbClr val="00B050"/>
                </a:solidFill>
              </a:rPr>
              <a:t>doesn’t have functional TET resistance gene </a:t>
            </a:r>
          </a:p>
          <a:p>
            <a:pPr marL="342900" indent="-342900">
              <a:buFont typeface="Wingdings" panose="05000000000000000000" pitchFamily="2" charset="2"/>
              <a:buChar char="ü"/>
            </a:pPr>
            <a:endParaRPr lang="en-GB" sz="2000" b="1" dirty="0">
              <a:solidFill>
                <a:srgbClr val="00B050"/>
              </a:solidFill>
            </a:endParaRPr>
          </a:p>
          <a:p>
            <a:pPr marL="342900" indent="-342900">
              <a:buFont typeface="Arial" panose="020B0604020202020204" pitchFamily="34" charset="0"/>
              <a:buChar char="•"/>
            </a:pPr>
            <a:r>
              <a:rPr lang="en-GB" sz="2000" b="1" dirty="0"/>
              <a:t>Return to MASTER plate and use the identified colonies.</a:t>
            </a:r>
          </a:p>
          <a:p>
            <a:pPr marL="342900" indent="-342900">
              <a:buFont typeface="Arial" panose="020B0604020202020204" pitchFamily="34" charset="0"/>
              <a:buChar char="•"/>
            </a:pPr>
            <a:endParaRPr lang="en-GB" sz="2000" b="1" dirty="0"/>
          </a:p>
          <a:p>
            <a:pPr marL="342900" indent="-342900">
              <a:buFont typeface="Arial" panose="020B0604020202020204" pitchFamily="34" charset="0"/>
              <a:buChar char="•"/>
            </a:pPr>
            <a:r>
              <a:rPr lang="en-GB" sz="2000" b="1" dirty="0"/>
              <a:t>We have now identified the RECOMBINANT bacteria- colonies </a:t>
            </a:r>
            <a:r>
              <a:rPr lang="en-GB" sz="2000" b="1" dirty="0">
                <a:solidFill>
                  <a:srgbClr val="FF0000"/>
                </a:solidFill>
              </a:rPr>
              <a:t>2,8,11 and 12.</a:t>
            </a:r>
          </a:p>
          <a:p>
            <a:endParaRPr lang="en-GB" sz="2000" b="1" dirty="0">
              <a:solidFill>
                <a:srgbClr val="FF0000"/>
              </a:solidFill>
            </a:endParaRPr>
          </a:p>
          <a:p>
            <a:r>
              <a:rPr lang="en-GB" sz="2000" i="1" dirty="0">
                <a:solidFill>
                  <a:srgbClr val="FF0000"/>
                </a:solidFill>
              </a:rPr>
              <a:t>These were the colonies that survived the ampicillin plate but NOT the tetracycline plate.</a:t>
            </a:r>
            <a:endParaRPr lang="en-GB" sz="2000" b="1" i="1" dirty="0">
              <a:solidFill>
                <a:srgbClr val="FF0000"/>
              </a:solidFill>
            </a:endParaRPr>
          </a:p>
        </p:txBody>
      </p:sp>
      <p:pic>
        <p:nvPicPr>
          <p:cNvPr id="5" name="Picture 4"/>
          <p:cNvPicPr>
            <a:picLocks noChangeAspect="1"/>
          </p:cNvPicPr>
          <p:nvPr/>
        </p:nvPicPr>
        <p:blipFill rotWithShape="1">
          <a:blip r:embed="rId2"/>
          <a:srcRect l="12105" t="60145" r="57018" b="19965"/>
          <a:stretch/>
        </p:blipFill>
        <p:spPr>
          <a:xfrm>
            <a:off x="994610" y="320841"/>
            <a:ext cx="6136367" cy="2470485"/>
          </a:xfrm>
          <a:prstGeom prst="rect">
            <a:avLst/>
          </a:prstGeom>
        </p:spPr>
      </p:pic>
      <p:sp>
        <p:nvSpPr>
          <p:cNvPr id="2" name="TextBox 1"/>
          <p:cNvSpPr txBox="1"/>
          <p:nvPr/>
        </p:nvSpPr>
        <p:spPr>
          <a:xfrm>
            <a:off x="2053087" y="474453"/>
            <a:ext cx="155275" cy="369332"/>
          </a:xfrm>
          <a:prstGeom prst="rect">
            <a:avLst/>
          </a:prstGeom>
          <a:noFill/>
        </p:spPr>
        <p:txBody>
          <a:bodyPr wrap="square" rtlCol="0">
            <a:spAutoFit/>
          </a:bodyPr>
          <a:lstStyle/>
          <a:p>
            <a:r>
              <a:rPr lang="en-GB" dirty="0"/>
              <a:t>1</a:t>
            </a:r>
          </a:p>
        </p:txBody>
      </p:sp>
      <p:sp>
        <p:nvSpPr>
          <p:cNvPr id="3" name="TextBox 2"/>
          <p:cNvSpPr txBox="1"/>
          <p:nvPr/>
        </p:nvSpPr>
        <p:spPr>
          <a:xfrm>
            <a:off x="2475781" y="1002086"/>
            <a:ext cx="155275" cy="369332"/>
          </a:xfrm>
          <a:prstGeom prst="rect">
            <a:avLst/>
          </a:prstGeom>
          <a:noFill/>
        </p:spPr>
        <p:txBody>
          <a:bodyPr wrap="square" rtlCol="0">
            <a:spAutoFit/>
          </a:bodyPr>
          <a:lstStyle/>
          <a:p>
            <a:r>
              <a:rPr lang="en-GB" dirty="0"/>
              <a:t>5</a:t>
            </a:r>
          </a:p>
        </p:txBody>
      </p:sp>
      <p:sp>
        <p:nvSpPr>
          <p:cNvPr id="6" name="TextBox 5"/>
          <p:cNvSpPr txBox="1"/>
          <p:nvPr/>
        </p:nvSpPr>
        <p:spPr>
          <a:xfrm>
            <a:off x="2881223" y="1466491"/>
            <a:ext cx="224286" cy="369332"/>
          </a:xfrm>
          <a:prstGeom prst="rect">
            <a:avLst/>
          </a:prstGeom>
          <a:noFill/>
        </p:spPr>
        <p:txBody>
          <a:bodyPr wrap="square" rtlCol="0">
            <a:spAutoFit/>
          </a:bodyPr>
          <a:lstStyle/>
          <a:p>
            <a:r>
              <a:rPr lang="en-GB" dirty="0"/>
              <a:t>7</a:t>
            </a:r>
          </a:p>
        </p:txBody>
      </p:sp>
      <p:sp>
        <p:nvSpPr>
          <p:cNvPr id="7" name="TextBox 6"/>
          <p:cNvSpPr txBox="1"/>
          <p:nvPr/>
        </p:nvSpPr>
        <p:spPr>
          <a:xfrm>
            <a:off x="2053087" y="1723680"/>
            <a:ext cx="155275" cy="369332"/>
          </a:xfrm>
          <a:prstGeom prst="rect">
            <a:avLst/>
          </a:prstGeom>
          <a:noFill/>
        </p:spPr>
        <p:txBody>
          <a:bodyPr wrap="square" rtlCol="0">
            <a:spAutoFit/>
          </a:bodyPr>
          <a:lstStyle/>
          <a:p>
            <a:r>
              <a:rPr lang="en-GB" dirty="0"/>
              <a:t>9</a:t>
            </a:r>
          </a:p>
        </p:txBody>
      </p:sp>
      <p:sp>
        <p:nvSpPr>
          <p:cNvPr id="8" name="TextBox 7"/>
          <p:cNvSpPr txBox="1"/>
          <p:nvPr/>
        </p:nvSpPr>
        <p:spPr>
          <a:xfrm>
            <a:off x="1380226" y="1527374"/>
            <a:ext cx="474453" cy="369332"/>
          </a:xfrm>
          <a:prstGeom prst="rect">
            <a:avLst/>
          </a:prstGeom>
          <a:noFill/>
        </p:spPr>
        <p:txBody>
          <a:bodyPr wrap="square" rtlCol="0">
            <a:spAutoFit/>
          </a:bodyPr>
          <a:lstStyle/>
          <a:p>
            <a:r>
              <a:rPr lang="en-GB" dirty="0"/>
              <a:t>10</a:t>
            </a:r>
          </a:p>
        </p:txBody>
      </p:sp>
      <p:sp>
        <p:nvSpPr>
          <p:cNvPr id="9" name="TextBox 8"/>
          <p:cNvSpPr txBox="1"/>
          <p:nvPr/>
        </p:nvSpPr>
        <p:spPr>
          <a:xfrm>
            <a:off x="1181819" y="94891"/>
            <a:ext cx="2553419" cy="379562"/>
          </a:xfrm>
          <a:prstGeom prst="rect">
            <a:avLst/>
          </a:prstGeom>
          <a:noFill/>
        </p:spPr>
        <p:txBody>
          <a:bodyPr wrap="square" rtlCol="0">
            <a:spAutoFit/>
          </a:bodyPr>
          <a:lstStyle/>
          <a:p>
            <a:r>
              <a:rPr lang="en-GB" dirty="0"/>
              <a:t>2</a:t>
            </a:r>
            <a:r>
              <a:rPr lang="en-GB" baseline="30000" dirty="0"/>
              <a:t>nd</a:t>
            </a:r>
            <a:r>
              <a:rPr lang="en-GB" dirty="0"/>
              <a:t> replica plate </a:t>
            </a:r>
          </a:p>
        </p:txBody>
      </p:sp>
    </p:spTree>
    <p:extLst>
      <p:ext uri="{BB962C8B-B14F-4D97-AF65-F5344CB8AC3E}">
        <p14:creationId xmlns:p14="http://schemas.microsoft.com/office/powerpoint/2010/main" val="5153123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fill="hold"/>
                                        <p:tgtEl>
                                          <p:spTgt spid="3"/>
                                        </p:tgtEl>
                                        <p:attrNameLst>
                                          <p:attrName>ppt_x</p:attrName>
                                        </p:attrNameLst>
                                      </p:cBhvr>
                                      <p:tavLst>
                                        <p:tav tm="0">
                                          <p:val>
                                            <p:strVal val="#ppt_x"/>
                                          </p:val>
                                        </p:tav>
                                        <p:tav tm="100000">
                                          <p:val>
                                            <p:strVal val="#ppt_x"/>
                                          </p:val>
                                        </p:tav>
                                      </p:tavLst>
                                    </p:anim>
                                    <p:anim calcmode="lin" valueType="num">
                                      <p:cBhvr additive="base">
                                        <p:cTn id="14"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additive="base">
                                        <p:cTn id="19" dur="500" fill="hold"/>
                                        <p:tgtEl>
                                          <p:spTgt spid="6"/>
                                        </p:tgtEl>
                                        <p:attrNameLst>
                                          <p:attrName>ppt_x</p:attrName>
                                        </p:attrNameLst>
                                      </p:cBhvr>
                                      <p:tavLst>
                                        <p:tav tm="0">
                                          <p:val>
                                            <p:strVal val="#ppt_x"/>
                                          </p:val>
                                        </p:tav>
                                        <p:tav tm="100000">
                                          <p:val>
                                            <p:strVal val="#ppt_x"/>
                                          </p:val>
                                        </p:tav>
                                      </p:tavLst>
                                    </p:anim>
                                    <p:anim calcmode="lin" valueType="num">
                                      <p:cBhvr additive="base">
                                        <p:cTn id="20"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7"/>
                                        </p:tgtEl>
                                        <p:attrNameLst>
                                          <p:attrName>style.visibility</p:attrName>
                                        </p:attrNameLst>
                                      </p:cBhvr>
                                      <p:to>
                                        <p:strVal val="visible"/>
                                      </p:to>
                                    </p:set>
                                    <p:anim calcmode="lin" valueType="num">
                                      <p:cBhvr additive="base">
                                        <p:cTn id="25" dur="500" fill="hold"/>
                                        <p:tgtEl>
                                          <p:spTgt spid="7"/>
                                        </p:tgtEl>
                                        <p:attrNameLst>
                                          <p:attrName>ppt_x</p:attrName>
                                        </p:attrNameLst>
                                      </p:cBhvr>
                                      <p:tavLst>
                                        <p:tav tm="0">
                                          <p:val>
                                            <p:strVal val="#ppt_x"/>
                                          </p:val>
                                        </p:tav>
                                        <p:tav tm="100000">
                                          <p:val>
                                            <p:strVal val="#ppt_x"/>
                                          </p:val>
                                        </p:tav>
                                      </p:tavLst>
                                    </p:anim>
                                    <p:anim calcmode="lin" valueType="num">
                                      <p:cBhvr additive="base">
                                        <p:cTn id="26"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8"/>
                                        </p:tgtEl>
                                        <p:attrNameLst>
                                          <p:attrName>style.visibility</p:attrName>
                                        </p:attrNameLst>
                                      </p:cBhvr>
                                      <p:to>
                                        <p:strVal val="visible"/>
                                      </p:to>
                                    </p:set>
                                    <p:anim calcmode="lin" valueType="num">
                                      <p:cBhvr additive="base">
                                        <p:cTn id="31" dur="500" fill="hold"/>
                                        <p:tgtEl>
                                          <p:spTgt spid="8"/>
                                        </p:tgtEl>
                                        <p:attrNameLst>
                                          <p:attrName>ppt_x</p:attrName>
                                        </p:attrNameLst>
                                      </p:cBhvr>
                                      <p:tavLst>
                                        <p:tav tm="0">
                                          <p:val>
                                            <p:strVal val="#ppt_x"/>
                                          </p:val>
                                        </p:tav>
                                        <p:tav tm="100000">
                                          <p:val>
                                            <p:strVal val="#ppt_x"/>
                                          </p:val>
                                        </p:tav>
                                      </p:tavLst>
                                    </p:anim>
                                    <p:anim calcmode="lin" valueType="num">
                                      <p:cBhvr additive="base">
                                        <p:cTn id="32"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6" grpId="0"/>
      <p:bldP spid="7" grpId="0"/>
      <p:bldP spid="8" grpId="0"/>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2"/>
          <a:srcRect l="54812" t="22131" r="12205" b="37288"/>
          <a:stretch/>
        </p:blipFill>
        <p:spPr>
          <a:xfrm>
            <a:off x="209595" y="88231"/>
            <a:ext cx="8142136" cy="6261278"/>
          </a:xfrm>
          <a:prstGeom prst="rect">
            <a:avLst/>
          </a:prstGeom>
        </p:spPr>
      </p:pic>
      <p:sp>
        <p:nvSpPr>
          <p:cNvPr id="4" name="TextBox 3">
            <a:extLst>
              <a:ext uri="{FF2B5EF4-FFF2-40B4-BE49-F238E27FC236}">
                <a16:creationId xmlns:a16="http://schemas.microsoft.com/office/drawing/2014/main" id="{37BB412E-380F-466C-88FA-727831133B67}"/>
              </a:ext>
            </a:extLst>
          </p:cNvPr>
          <p:cNvSpPr txBox="1"/>
          <p:nvPr/>
        </p:nvSpPr>
        <p:spPr>
          <a:xfrm>
            <a:off x="1791905" y="2467449"/>
            <a:ext cx="4214191" cy="523220"/>
          </a:xfrm>
          <a:prstGeom prst="rect">
            <a:avLst/>
          </a:prstGeom>
          <a:noFill/>
        </p:spPr>
        <p:txBody>
          <a:bodyPr wrap="square" rtlCol="0">
            <a:spAutoFit/>
          </a:bodyPr>
          <a:lstStyle/>
          <a:p>
            <a:r>
              <a:rPr lang="en-GB" sz="2800" dirty="0">
                <a:solidFill>
                  <a:srgbClr val="7030A0"/>
                </a:solidFill>
              </a:rPr>
              <a:t>Reverse transcriptase</a:t>
            </a:r>
          </a:p>
        </p:txBody>
      </p:sp>
      <p:sp>
        <p:nvSpPr>
          <p:cNvPr id="5" name="TextBox 4">
            <a:extLst>
              <a:ext uri="{FF2B5EF4-FFF2-40B4-BE49-F238E27FC236}">
                <a16:creationId xmlns:a16="http://schemas.microsoft.com/office/drawing/2014/main" id="{B08008E3-D352-4322-9705-09FC48CACF89}"/>
              </a:ext>
            </a:extLst>
          </p:cNvPr>
          <p:cNvSpPr txBox="1"/>
          <p:nvPr/>
        </p:nvSpPr>
        <p:spPr>
          <a:xfrm>
            <a:off x="1568152" y="3477080"/>
            <a:ext cx="7575847" cy="830997"/>
          </a:xfrm>
          <a:prstGeom prst="rect">
            <a:avLst/>
          </a:prstGeom>
          <a:noFill/>
        </p:spPr>
        <p:txBody>
          <a:bodyPr wrap="square" rtlCol="0">
            <a:spAutoFit/>
          </a:bodyPr>
          <a:lstStyle/>
          <a:p>
            <a:r>
              <a:rPr lang="en-GB" sz="2400" dirty="0">
                <a:solidFill>
                  <a:srgbClr val="7030A0"/>
                </a:solidFill>
              </a:rPr>
              <a:t>mRNA present in large amounts in cell making protein</a:t>
            </a:r>
          </a:p>
          <a:p>
            <a:r>
              <a:rPr lang="en-GB" sz="2400" dirty="0">
                <a:solidFill>
                  <a:srgbClr val="7030A0"/>
                </a:solidFill>
              </a:rPr>
              <a:t>mRNA has been edited/does not contains intron s</a:t>
            </a:r>
          </a:p>
        </p:txBody>
      </p:sp>
      <p:sp>
        <p:nvSpPr>
          <p:cNvPr id="6" name="TextBox 5">
            <a:extLst>
              <a:ext uri="{FF2B5EF4-FFF2-40B4-BE49-F238E27FC236}">
                <a16:creationId xmlns:a16="http://schemas.microsoft.com/office/drawing/2014/main" id="{21083175-CEE4-47D0-88A8-BE2143DB4882}"/>
              </a:ext>
            </a:extLst>
          </p:cNvPr>
          <p:cNvSpPr txBox="1"/>
          <p:nvPr/>
        </p:nvSpPr>
        <p:spPr>
          <a:xfrm>
            <a:off x="1268445" y="5215999"/>
            <a:ext cx="6894894" cy="954107"/>
          </a:xfrm>
          <a:prstGeom prst="rect">
            <a:avLst/>
          </a:prstGeom>
          <a:noFill/>
        </p:spPr>
        <p:txBody>
          <a:bodyPr wrap="square" rtlCol="0">
            <a:spAutoFit/>
          </a:bodyPr>
          <a:lstStyle/>
          <a:p>
            <a:r>
              <a:rPr lang="en-GB" sz="2800" dirty="0">
                <a:solidFill>
                  <a:srgbClr val="7030A0"/>
                </a:solidFill>
              </a:rPr>
              <a:t>(ligase) splices/joins two piece of DNA/”Sticky ends”</a:t>
            </a:r>
          </a:p>
        </p:txBody>
      </p:sp>
    </p:spTree>
    <p:extLst>
      <p:ext uri="{BB962C8B-B14F-4D97-AF65-F5344CB8AC3E}">
        <p14:creationId xmlns:p14="http://schemas.microsoft.com/office/powerpoint/2010/main" val="13604913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2"/>
          <a:srcRect l="55113" t="21649" r="16917" b="45469"/>
          <a:stretch/>
        </p:blipFill>
        <p:spPr>
          <a:xfrm>
            <a:off x="0" y="0"/>
            <a:ext cx="4475749" cy="3288632"/>
          </a:xfrm>
          <a:prstGeom prst="rect">
            <a:avLst/>
          </a:prstGeom>
        </p:spPr>
      </p:pic>
      <p:pic>
        <p:nvPicPr>
          <p:cNvPr id="4" name="Picture 3"/>
          <p:cNvPicPr>
            <a:picLocks noChangeAspect="1"/>
          </p:cNvPicPr>
          <p:nvPr/>
        </p:nvPicPr>
        <p:blipFill rotWithShape="1">
          <a:blip r:embed="rId3"/>
          <a:srcRect l="13508" t="24055" r="57720" b="51725"/>
          <a:stretch/>
        </p:blipFill>
        <p:spPr>
          <a:xfrm>
            <a:off x="2294720" y="1271564"/>
            <a:ext cx="6801960" cy="3578732"/>
          </a:xfrm>
          <a:prstGeom prst="rect">
            <a:avLst/>
          </a:prstGeom>
        </p:spPr>
      </p:pic>
      <p:sp>
        <p:nvSpPr>
          <p:cNvPr id="2" name="TextBox 1">
            <a:extLst>
              <a:ext uri="{FF2B5EF4-FFF2-40B4-BE49-F238E27FC236}">
                <a16:creationId xmlns:a16="http://schemas.microsoft.com/office/drawing/2014/main" id="{A698A357-38D8-49B7-9717-9C98D8879C51}"/>
              </a:ext>
            </a:extLst>
          </p:cNvPr>
          <p:cNvSpPr txBox="1"/>
          <p:nvPr/>
        </p:nvSpPr>
        <p:spPr>
          <a:xfrm>
            <a:off x="2671710" y="1662899"/>
            <a:ext cx="6247003" cy="461665"/>
          </a:xfrm>
          <a:prstGeom prst="rect">
            <a:avLst/>
          </a:prstGeom>
          <a:noFill/>
        </p:spPr>
        <p:txBody>
          <a:bodyPr wrap="square" rtlCol="0">
            <a:spAutoFit/>
          </a:bodyPr>
          <a:lstStyle/>
          <a:p>
            <a:r>
              <a:rPr lang="en-GB" sz="2400" dirty="0">
                <a:solidFill>
                  <a:srgbClr val="7030A0"/>
                </a:solidFill>
              </a:rPr>
              <a:t>Restriction/endonuclease/named examples</a:t>
            </a:r>
          </a:p>
        </p:txBody>
      </p:sp>
      <p:sp>
        <p:nvSpPr>
          <p:cNvPr id="6" name="TextBox 5">
            <a:extLst>
              <a:ext uri="{FF2B5EF4-FFF2-40B4-BE49-F238E27FC236}">
                <a16:creationId xmlns:a16="http://schemas.microsoft.com/office/drawing/2014/main" id="{6B271768-3DA6-4F04-ABF8-F879A3A8A2F4}"/>
              </a:ext>
            </a:extLst>
          </p:cNvPr>
          <p:cNvSpPr txBox="1"/>
          <p:nvPr/>
        </p:nvSpPr>
        <p:spPr>
          <a:xfrm>
            <a:off x="2776330" y="2792898"/>
            <a:ext cx="5824331" cy="830997"/>
          </a:xfrm>
          <a:prstGeom prst="rect">
            <a:avLst/>
          </a:prstGeom>
          <a:noFill/>
        </p:spPr>
        <p:txBody>
          <a:bodyPr wrap="square" rtlCol="0">
            <a:spAutoFit/>
          </a:bodyPr>
          <a:lstStyle/>
          <a:p>
            <a:r>
              <a:rPr lang="en-GB" sz="2400" dirty="0">
                <a:solidFill>
                  <a:srgbClr val="7030A0"/>
                </a:solidFill>
              </a:rPr>
              <a:t>Unpaired bases/sticky ends/staggered</a:t>
            </a:r>
          </a:p>
          <a:p>
            <a:r>
              <a:rPr lang="en-GB" sz="2400" dirty="0">
                <a:solidFill>
                  <a:srgbClr val="7030A0"/>
                </a:solidFill>
              </a:rPr>
              <a:t>Complementary/explained</a:t>
            </a:r>
          </a:p>
        </p:txBody>
      </p:sp>
      <p:sp>
        <p:nvSpPr>
          <p:cNvPr id="8" name="TextBox 7">
            <a:extLst>
              <a:ext uri="{FF2B5EF4-FFF2-40B4-BE49-F238E27FC236}">
                <a16:creationId xmlns:a16="http://schemas.microsoft.com/office/drawing/2014/main" id="{A9BB89A0-6022-4938-BAC7-E54EDBD65AEE}"/>
              </a:ext>
            </a:extLst>
          </p:cNvPr>
          <p:cNvSpPr txBox="1"/>
          <p:nvPr/>
        </p:nvSpPr>
        <p:spPr>
          <a:xfrm>
            <a:off x="2671710" y="4849007"/>
            <a:ext cx="6424970" cy="1200329"/>
          </a:xfrm>
          <a:prstGeom prst="rect">
            <a:avLst/>
          </a:prstGeom>
          <a:noFill/>
        </p:spPr>
        <p:txBody>
          <a:bodyPr wrap="square" rtlCol="0">
            <a:spAutoFit/>
          </a:bodyPr>
          <a:lstStyle/>
          <a:p>
            <a:r>
              <a:rPr lang="en-GB" sz="2400" dirty="0">
                <a:solidFill>
                  <a:srgbClr val="7030A0"/>
                </a:solidFill>
              </a:rPr>
              <a:t>Plasmid with foreign DNA joined in ring</a:t>
            </a:r>
          </a:p>
          <a:p>
            <a:r>
              <a:rPr lang="en-GB" sz="2400" dirty="0">
                <a:solidFill>
                  <a:srgbClr val="7030A0"/>
                </a:solidFill>
              </a:rPr>
              <a:t>Ring with plasmid only</a:t>
            </a:r>
          </a:p>
          <a:p>
            <a:r>
              <a:rPr lang="en-GB" sz="2400" dirty="0">
                <a:solidFill>
                  <a:srgbClr val="7030A0"/>
                </a:solidFill>
              </a:rPr>
              <a:t>Ring of DNA only, </a:t>
            </a:r>
          </a:p>
        </p:txBody>
      </p:sp>
    </p:spTree>
    <p:extLst>
      <p:ext uri="{BB962C8B-B14F-4D97-AF65-F5344CB8AC3E}">
        <p14:creationId xmlns:p14="http://schemas.microsoft.com/office/powerpoint/2010/main" val="38946233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6" grpId="0"/>
      <p:bldP spid="8" grpId="0"/>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a:srcRect l="11604" t="30632" r="57619" b="17078"/>
          <a:stretch/>
        </p:blipFill>
        <p:spPr>
          <a:xfrm>
            <a:off x="-77639" y="-215660"/>
            <a:ext cx="6418053" cy="6815263"/>
          </a:xfrm>
          <a:prstGeom prst="rect">
            <a:avLst/>
          </a:prstGeom>
        </p:spPr>
      </p:pic>
      <p:sp>
        <p:nvSpPr>
          <p:cNvPr id="7" name="TextBox 6">
            <a:extLst>
              <a:ext uri="{FF2B5EF4-FFF2-40B4-BE49-F238E27FC236}">
                <a16:creationId xmlns:a16="http://schemas.microsoft.com/office/drawing/2014/main" id="{3C9B893A-635B-4C22-9306-8C61AA8C749B}"/>
              </a:ext>
            </a:extLst>
          </p:cNvPr>
          <p:cNvSpPr txBox="1"/>
          <p:nvPr/>
        </p:nvSpPr>
        <p:spPr>
          <a:xfrm>
            <a:off x="1152939" y="861391"/>
            <a:ext cx="8746941" cy="954107"/>
          </a:xfrm>
          <a:prstGeom prst="rect">
            <a:avLst/>
          </a:prstGeom>
          <a:noFill/>
        </p:spPr>
        <p:txBody>
          <a:bodyPr wrap="square" rtlCol="0">
            <a:spAutoFit/>
          </a:bodyPr>
          <a:lstStyle/>
          <a:p>
            <a:r>
              <a:rPr lang="en-GB" sz="2800" dirty="0">
                <a:solidFill>
                  <a:srgbClr val="7030A0"/>
                </a:solidFill>
              </a:rPr>
              <a:t>Sticky ends</a:t>
            </a:r>
          </a:p>
          <a:p>
            <a:r>
              <a:rPr lang="en-GB" sz="2800" dirty="0">
                <a:solidFill>
                  <a:srgbClr val="7030A0"/>
                </a:solidFill>
              </a:rPr>
              <a:t>Reference to complementary base pairing </a:t>
            </a:r>
          </a:p>
        </p:txBody>
      </p:sp>
      <p:sp>
        <p:nvSpPr>
          <p:cNvPr id="8" name="TextBox 7">
            <a:extLst>
              <a:ext uri="{FF2B5EF4-FFF2-40B4-BE49-F238E27FC236}">
                <a16:creationId xmlns:a16="http://schemas.microsoft.com/office/drawing/2014/main" id="{F3E9244D-6432-4AC5-BDED-745B97A7DDA8}"/>
              </a:ext>
            </a:extLst>
          </p:cNvPr>
          <p:cNvSpPr txBox="1"/>
          <p:nvPr/>
        </p:nvSpPr>
        <p:spPr>
          <a:xfrm>
            <a:off x="1024602" y="2653163"/>
            <a:ext cx="8746941" cy="523220"/>
          </a:xfrm>
          <a:prstGeom prst="rect">
            <a:avLst/>
          </a:prstGeom>
          <a:noFill/>
        </p:spPr>
        <p:txBody>
          <a:bodyPr wrap="square" rtlCol="0">
            <a:spAutoFit/>
          </a:bodyPr>
          <a:lstStyle/>
          <a:p>
            <a:r>
              <a:rPr lang="en-GB" sz="2800" dirty="0">
                <a:solidFill>
                  <a:srgbClr val="7030A0"/>
                </a:solidFill>
              </a:rPr>
              <a:t>Ligase</a:t>
            </a:r>
          </a:p>
        </p:txBody>
      </p:sp>
      <p:sp>
        <p:nvSpPr>
          <p:cNvPr id="9" name="TextBox 8">
            <a:extLst>
              <a:ext uri="{FF2B5EF4-FFF2-40B4-BE49-F238E27FC236}">
                <a16:creationId xmlns:a16="http://schemas.microsoft.com/office/drawing/2014/main" id="{1A09F540-176C-40BA-AB60-DFA5E6F2769C}"/>
              </a:ext>
            </a:extLst>
          </p:cNvPr>
          <p:cNvSpPr txBox="1"/>
          <p:nvPr/>
        </p:nvSpPr>
        <p:spPr>
          <a:xfrm>
            <a:off x="853133" y="4207267"/>
            <a:ext cx="8746941" cy="954107"/>
          </a:xfrm>
          <a:prstGeom prst="rect">
            <a:avLst/>
          </a:prstGeom>
          <a:noFill/>
        </p:spPr>
        <p:txBody>
          <a:bodyPr wrap="square" rtlCol="0">
            <a:spAutoFit/>
          </a:bodyPr>
          <a:lstStyle/>
          <a:p>
            <a:r>
              <a:rPr lang="en-GB" sz="2800" dirty="0">
                <a:solidFill>
                  <a:srgbClr val="7030A0"/>
                </a:solidFill>
              </a:rPr>
              <a:t>Carrier of DNA/gene</a:t>
            </a:r>
          </a:p>
          <a:p>
            <a:r>
              <a:rPr lang="en-GB" sz="2800" dirty="0">
                <a:solidFill>
                  <a:srgbClr val="7030A0"/>
                </a:solidFill>
              </a:rPr>
              <a:t>Into cell/other organism/host</a:t>
            </a:r>
          </a:p>
        </p:txBody>
      </p:sp>
      <p:sp>
        <p:nvSpPr>
          <p:cNvPr id="10" name="TextBox 9">
            <a:extLst>
              <a:ext uri="{FF2B5EF4-FFF2-40B4-BE49-F238E27FC236}">
                <a16:creationId xmlns:a16="http://schemas.microsoft.com/office/drawing/2014/main" id="{069EC744-128A-4107-81B8-E0757B948936}"/>
              </a:ext>
            </a:extLst>
          </p:cNvPr>
          <p:cNvSpPr txBox="1"/>
          <p:nvPr/>
        </p:nvSpPr>
        <p:spPr>
          <a:xfrm>
            <a:off x="669828" y="5701640"/>
            <a:ext cx="8746941" cy="954107"/>
          </a:xfrm>
          <a:prstGeom prst="rect">
            <a:avLst/>
          </a:prstGeom>
          <a:noFill/>
        </p:spPr>
        <p:txBody>
          <a:bodyPr wrap="square" rtlCol="0">
            <a:spAutoFit/>
          </a:bodyPr>
          <a:lstStyle/>
          <a:p>
            <a:r>
              <a:rPr lang="en-GB" sz="2800" dirty="0">
                <a:solidFill>
                  <a:srgbClr val="7030A0"/>
                </a:solidFill>
              </a:rPr>
              <a:t>Act as marker gene</a:t>
            </a:r>
          </a:p>
          <a:p>
            <a:r>
              <a:rPr lang="en-GB" sz="2800" dirty="0">
                <a:solidFill>
                  <a:srgbClr val="7030A0"/>
                </a:solidFill>
              </a:rPr>
              <a:t>Allows detection of cells containing plasmid/DNA</a:t>
            </a:r>
          </a:p>
        </p:txBody>
      </p:sp>
    </p:spTree>
    <p:extLst>
      <p:ext uri="{BB962C8B-B14F-4D97-AF65-F5344CB8AC3E}">
        <p14:creationId xmlns:p14="http://schemas.microsoft.com/office/powerpoint/2010/main" val="5851576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P spid="10" grpId="0"/>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a:srcRect l="54712" t="16837" r="14411" b="10982"/>
          <a:stretch/>
        </p:blipFill>
        <p:spPr>
          <a:xfrm>
            <a:off x="0" y="172280"/>
            <a:ext cx="4693921" cy="6858000"/>
          </a:xfrm>
          <a:prstGeom prst="rect">
            <a:avLst/>
          </a:prstGeom>
        </p:spPr>
      </p:pic>
      <p:pic>
        <p:nvPicPr>
          <p:cNvPr id="3" name="Picture 2"/>
          <p:cNvPicPr>
            <a:picLocks noChangeAspect="1"/>
          </p:cNvPicPr>
          <p:nvPr/>
        </p:nvPicPr>
        <p:blipFill rotWithShape="1">
          <a:blip r:embed="rId3"/>
          <a:srcRect l="11203" t="29188" r="56316" b="46116"/>
          <a:stretch/>
        </p:blipFill>
        <p:spPr>
          <a:xfrm>
            <a:off x="3946357" y="564807"/>
            <a:ext cx="5197643" cy="2469941"/>
          </a:xfrm>
          <a:prstGeom prst="rect">
            <a:avLst/>
          </a:prstGeom>
        </p:spPr>
      </p:pic>
      <p:sp>
        <p:nvSpPr>
          <p:cNvPr id="7" name="TextBox 6">
            <a:extLst>
              <a:ext uri="{FF2B5EF4-FFF2-40B4-BE49-F238E27FC236}">
                <a16:creationId xmlns:a16="http://schemas.microsoft.com/office/drawing/2014/main" id="{5C9D0218-B82D-4105-9012-6F92B48FA1DB}"/>
              </a:ext>
            </a:extLst>
          </p:cNvPr>
          <p:cNvSpPr txBox="1"/>
          <p:nvPr/>
        </p:nvSpPr>
        <p:spPr>
          <a:xfrm>
            <a:off x="4572000" y="697329"/>
            <a:ext cx="8746941" cy="523220"/>
          </a:xfrm>
          <a:prstGeom prst="rect">
            <a:avLst/>
          </a:prstGeom>
          <a:noFill/>
        </p:spPr>
        <p:txBody>
          <a:bodyPr wrap="square" rtlCol="0">
            <a:spAutoFit/>
          </a:bodyPr>
          <a:lstStyle/>
          <a:p>
            <a:r>
              <a:rPr lang="en-GB" sz="2800" dirty="0">
                <a:solidFill>
                  <a:srgbClr val="7030A0"/>
                </a:solidFill>
              </a:rPr>
              <a:t>Restriction/endonuclease</a:t>
            </a:r>
          </a:p>
        </p:txBody>
      </p:sp>
      <p:sp>
        <p:nvSpPr>
          <p:cNvPr id="8" name="TextBox 7">
            <a:extLst>
              <a:ext uri="{FF2B5EF4-FFF2-40B4-BE49-F238E27FC236}">
                <a16:creationId xmlns:a16="http://schemas.microsoft.com/office/drawing/2014/main" id="{935FB0EB-AFC5-4382-A5C8-183E6475B51F}"/>
              </a:ext>
            </a:extLst>
          </p:cNvPr>
          <p:cNvSpPr txBox="1"/>
          <p:nvPr/>
        </p:nvSpPr>
        <p:spPr>
          <a:xfrm>
            <a:off x="4671264" y="2088447"/>
            <a:ext cx="4373471" cy="3108543"/>
          </a:xfrm>
          <a:prstGeom prst="rect">
            <a:avLst/>
          </a:prstGeom>
          <a:noFill/>
        </p:spPr>
        <p:txBody>
          <a:bodyPr wrap="square" rtlCol="0">
            <a:spAutoFit/>
          </a:bodyPr>
          <a:lstStyle/>
          <a:p>
            <a:r>
              <a:rPr lang="en-GB" sz="2800" dirty="0">
                <a:solidFill>
                  <a:srgbClr val="7030A0"/>
                </a:solidFill>
              </a:rPr>
              <a:t>Marker gene to show that the gene had been taken up/expressed</a:t>
            </a:r>
          </a:p>
          <a:p>
            <a:endParaRPr lang="en-GB" sz="2800" dirty="0">
              <a:solidFill>
                <a:srgbClr val="7030A0"/>
              </a:solidFill>
            </a:endParaRPr>
          </a:p>
          <a:p>
            <a:r>
              <a:rPr lang="en-GB" sz="2800" dirty="0">
                <a:solidFill>
                  <a:srgbClr val="7030A0"/>
                </a:solidFill>
              </a:rPr>
              <a:t>Implant cells/embryos that show florescence/contains the jellyfish gene</a:t>
            </a:r>
          </a:p>
        </p:txBody>
      </p:sp>
    </p:spTree>
    <p:extLst>
      <p:ext uri="{BB962C8B-B14F-4D97-AF65-F5344CB8AC3E}">
        <p14:creationId xmlns:p14="http://schemas.microsoft.com/office/powerpoint/2010/main" val="30903715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a:srcRect l="54712" t="16837" r="14411" b="10982"/>
          <a:stretch/>
        </p:blipFill>
        <p:spPr>
          <a:xfrm>
            <a:off x="0" y="172280"/>
            <a:ext cx="4693921" cy="6858000"/>
          </a:xfrm>
          <a:prstGeom prst="rect">
            <a:avLst/>
          </a:prstGeom>
        </p:spPr>
      </p:pic>
      <p:pic>
        <p:nvPicPr>
          <p:cNvPr id="3" name="Picture 2"/>
          <p:cNvPicPr>
            <a:picLocks noChangeAspect="1"/>
          </p:cNvPicPr>
          <p:nvPr/>
        </p:nvPicPr>
        <p:blipFill rotWithShape="1">
          <a:blip r:embed="rId3"/>
          <a:srcRect l="11203" t="29188" r="56316" b="27504"/>
          <a:stretch/>
        </p:blipFill>
        <p:spPr>
          <a:xfrm>
            <a:off x="3804630" y="728172"/>
            <a:ext cx="5197643" cy="4331368"/>
          </a:xfrm>
          <a:prstGeom prst="rect">
            <a:avLst/>
          </a:prstGeom>
        </p:spPr>
      </p:pic>
      <p:pic>
        <p:nvPicPr>
          <p:cNvPr id="6" name="Picture 5"/>
          <p:cNvPicPr>
            <a:picLocks noChangeAspect="1"/>
          </p:cNvPicPr>
          <p:nvPr/>
        </p:nvPicPr>
        <p:blipFill rotWithShape="1">
          <a:blip r:embed="rId4"/>
          <a:srcRect l="12957" t="64430"/>
          <a:stretch/>
        </p:blipFill>
        <p:spPr>
          <a:xfrm>
            <a:off x="3939808" y="4040618"/>
            <a:ext cx="5421171" cy="1777085"/>
          </a:xfrm>
          <a:prstGeom prst="rect">
            <a:avLst/>
          </a:prstGeom>
        </p:spPr>
      </p:pic>
    </p:spTree>
    <p:extLst>
      <p:ext uri="{BB962C8B-B14F-4D97-AF65-F5344CB8AC3E}">
        <p14:creationId xmlns:p14="http://schemas.microsoft.com/office/powerpoint/2010/main" val="14349823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2"/>
          <a:srcRect l="11704" t="59343" r="57920" b="25579"/>
          <a:stretch/>
        </p:blipFill>
        <p:spPr>
          <a:xfrm>
            <a:off x="0" y="0"/>
            <a:ext cx="4860758" cy="1507958"/>
          </a:xfrm>
          <a:prstGeom prst="rect">
            <a:avLst/>
          </a:prstGeom>
        </p:spPr>
      </p:pic>
      <p:pic>
        <p:nvPicPr>
          <p:cNvPr id="6" name="Picture 5"/>
          <p:cNvPicPr>
            <a:picLocks noChangeAspect="1"/>
          </p:cNvPicPr>
          <p:nvPr/>
        </p:nvPicPr>
        <p:blipFill rotWithShape="1">
          <a:blip r:embed="rId2"/>
          <a:srcRect l="65439" t="16035" r="22832" b="47874"/>
          <a:stretch/>
        </p:blipFill>
        <p:spPr>
          <a:xfrm>
            <a:off x="0" y="1507958"/>
            <a:ext cx="1876927" cy="3609475"/>
          </a:xfrm>
          <a:prstGeom prst="rect">
            <a:avLst/>
          </a:prstGeom>
        </p:spPr>
      </p:pic>
      <p:pic>
        <p:nvPicPr>
          <p:cNvPr id="7" name="Picture 6"/>
          <p:cNvPicPr>
            <a:picLocks noChangeAspect="1"/>
          </p:cNvPicPr>
          <p:nvPr/>
        </p:nvPicPr>
        <p:blipFill rotWithShape="1">
          <a:blip r:embed="rId2"/>
          <a:srcRect l="56589" t="52488" r="14903" b="21906"/>
          <a:stretch/>
        </p:blipFill>
        <p:spPr>
          <a:xfrm>
            <a:off x="1876927" y="1507957"/>
            <a:ext cx="7015781" cy="3938685"/>
          </a:xfrm>
          <a:prstGeom prst="rect">
            <a:avLst/>
          </a:prstGeom>
        </p:spPr>
      </p:pic>
      <p:sp>
        <p:nvSpPr>
          <p:cNvPr id="13" name="TextBox 12">
            <a:extLst>
              <a:ext uri="{FF2B5EF4-FFF2-40B4-BE49-F238E27FC236}">
                <a16:creationId xmlns:a16="http://schemas.microsoft.com/office/drawing/2014/main" id="{0B6AE954-9073-4EA6-9505-601487025672}"/>
              </a:ext>
            </a:extLst>
          </p:cNvPr>
          <p:cNvSpPr txBox="1"/>
          <p:nvPr/>
        </p:nvSpPr>
        <p:spPr>
          <a:xfrm>
            <a:off x="2430379" y="2152103"/>
            <a:ext cx="8746941" cy="954107"/>
          </a:xfrm>
          <a:prstGeom prst="rect">
            <a:avLst/>
          </a:prstGeom>
          <a:noFill/>
        </p:spPr>
        <p:txBody>
          <a:bodyPr wrap="square" rtlCol="0">
            <a:spAutoFit/>
          </a:bodyPr>
          <a:lstStyle/>
          <a:p>
            <a:r>
              <a:rPr lang="en-GB" sz="2800" dirty="0">
                <a:solidFill>
                  <a:srgbClr val="7030A0"/>
                </a:solidFill>
              </a:rPr>
              <a:t>Gene gets into all/most of cells of silkworm</a:t>
            </a:r>
          </a:p>
          <a:p>
            <a:r>
              <a:rPr lang="en-GB" sz="2800" dirty="0">
                <a:solidFill>
                  <a:srgbClr val="7030A0"/>
                </a:solidFill>
              </a:rPr>
              <a:t>So gets into cells that make silk</a:t>
            </a:r>
          </a:p>
        </p:txBody>
      </p:sp>
      <p:sp>
        <p:nvSpPr>
          <p:cNvPr id="14" name="TextBox 13">
            <a:extLst>
              <a:ext uri="{FF2B5EF4-FFF2-40B4-BE49-F238E27FC236}">
                <a16:creationId xmlns:a16="http://schemas.microsoft.com/office/drawing/2014/main" id="{973CB0A8-9051-4E78-8E39-B0E565191FE6}"/>
              </a:ext>
            </a:extLst>
          </p:cNvPr>
          <p:cNvSpPr txBox="1"/>
          <p:nvPr/>
        </p:nvSpPr>
        <p:spPr>
          <a:xfrm>
            <a:off x="2132206" y="4163326"/>
            <a:ext cx="8746941" cy="954107"/>
          </a:xfrm>
          <a:prstGeom prst="rect">
            <a:avLst/>
          </a:prstGeom>
          <a:noFill/>
        </p:spPr>
        <p:txBody>
          <a:bodyPr wrap="square" rtlCol="0">
            <a:spAutoFit/>
          </a:bodyPr>
          <a:lstStyle/>
          <a:p>
            <a:r>
              <a:rPr lang="en-GB" sz="2800" dirty="0">
                <a:solidFill>
                  <a:srgbClr val="7030A0"/>
                </a:solidFill>
              </a:rPr>
              <a:t>Not all eggs will successfully take up the plasmid</a:t>
            </a:r>
          </a:p>
          <a:p>
            <a:r>
              <a:rPr lang="en-GB" sz="2800" dirty="0">
                <a:solidFill>
                  <a:srgbClr val="7030A0"/>
                </a:solidFill>
              </a:rPr>
              <a:t>Silkworms that have taken up gene will glow</a:t>
            </a:r>
          </a:p>
        </p:txBody>
      </p:sp>
    </p:spTree>
    <p:extLst>
      <p:ext uri="{BB962C8B-B14F-4D97-AF65-F5344CB8AC3E}">
        <p14:creationId xmlns:p14="http://schemas.microsoft.com/office/powerpoint/2010/main" val="31620587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2"/>
          <a:srcRect l="11704" t="59343" r="57920" b="25579"/>
          <a:stretch/>
        </p:blipFill>
        <p:spPr>
          <a:xfrm>
            <a:off x="0" y="0"/>
            <a:ext cx="4860758" cy="1507958"/>
          </a:xfrm>
          <a:prstGeom prst="rect">
            <a:avLst/>
          </a:prstGeom>
        </p:spPr>
      </p:pic>
      <p:pic>
        <p:nvPicPr>
          <p:cNvPr id="6" name="Picture 5"/>
          <p:cNvPicPr>
            <a:picLocks noChangeAspect="1"/>
          </p:cNvPicPr>
          <p:nvPr/>
        </p:nvPicPr>
        <p:blipFill rotWithShape="1">
          <a:blip r:embed="rId2"/>
          <a:srcRect l="65439" t="16035" r="22832" b="47874"/>
          <a:stretch/>
        </p:blipFill>
        <p:spPr>
          <a:xfrm>
            <a:off x="0" y="1507958"/>
            <a:ext cx="1876927" cy="3609475"/>
          </a:xfrm>
          <a:prstGeom prst="rect">
            <a:avLst/>
          </a:prstGeom>
        </p:spPr>
      </p:pic>
      <p:pic>
        <p:nvPicPr>
          <p:cNvPr id="8" name="Picture 7"/>
          <p:cNvPicPr>
            <a:picLocks noChangeAspect="1"/>
          </p:cNvPicPr>
          <p:nvPr/>
        </p:nvPicPr>
        <p:blipFill rotWithShape="1">
          <a:blip r:embed="rId3"/>
          <a:srcRect l="35163" t="41218" r="35965" b="24135"/>
          <a:stretch/>
        </p:blipFill>
        <p:spPr>
          <a:xfrm>
            <a:off x="1876927" y="1869604"/>
            <a:ext cx="4620127" cy="3465094"/>
          </a:xfrm>
          <a:prstGeom prst="rect">
            <a:avLst/>
          </a:prstGeom>
        </p:spPr>
      </p:pic>
      <p:sp>
        <p:nvSpPr>
          <p:cNvPr id="13" name="TextBox 12">
            <a:extLst>
              <a:ext uri="{FF2B5EF4-FFF2-40B4-BE49-F238E27FC236}">
                <a16:creationId xmlns:a16="http://schemas.microsoft.com/office/drawing/2014/main" id="{09D27509-3CDC-4D94-9EFF-25597D297069}"/>
              </a:ext>
            </a:extLst>
          </p:cNvPr>
          <p:cNvSpPr txBox="1"/>
          <p:nvPr/>
        </p:nvSpPr>
        <p:spPr>
          <a:xfrm>
            <a:off x="2155667" y="2629156"/>
            <a:ext cx="8746941" cy="523220"/>
          </a:xfrm>
          <a:prstGeom prst="rect">
            <a:avLst/>
          </a:prstGeom>
          <a:noFill/>
        </p:spPr>
        <p:txBody>
          <a:bodyPr wrap="square" rtlCol="0">
            <a:spAutoFit/>
          </a:bodyPr>
          <a:lstStyle/>
          <a:p>
            <a:r>
              <a:rPr lang="en-GB" sz="2800" dirty="0">
                <a:solidFill>
                  <a:srgbClr val="7030A0"/>
                </a:solidFill>
              </a:rPr>
              <a:t>Promoter region</a:t>
            </a:r>
          </a:p>
        </p:txBody>
      </p:sp>
      <p:sp>
        <p:nvSpPr>
          <p:cNvPr id="14" name="TextBox 13">
            <a:extLst>
              <a:ext uri="{FF2B5EF4-FFF2-40B4-BE49-F238E27FC236}">
                <a16:creationId xmlns:a16="http://schemas.microsoft.com/office/drawing/2014/main" id="{1095E588-C8A2-4F39-AA67-810361E4FA79}"/>
              </a:ext>
            </a:extLst>
          </p:cNvPr>
          <p:cNvSpPr txBox="1"/>
          <p:nvPr/>
        </p:nvSpPr>
        <p:spPr>
          <a:xfrm>
            <a:off x="2284605" y="3846988"/>
            <a:ext cx="8746941" cy="954107"/>
          </a:xfrm>
          <a:prstGeom prst="rect">
            <a:avLst/>
          </a:prstGeom>
          <a:noFill/>
        </p:spPr>
        <p:txBody>
          <a:bodyPr wrap="square" rtlCol="0">
            <a:spAutoFit/>
          </a:bodyPr>
          <a:lstStyle/>
          <a:p>
            <a:r>
              <a:rPr lang="en-GB" sz="2800" dirty="0">
                <a:solidFill>
                  <a:srgbClr val="7030A0"/>
                </a:solidFill>
              </a:rPr>
              <a:t>So that proteins can be harvested</a:t>
            </a:r>
          </a:p>
          <a:p>
            <a:r>
              <a:rPr lang="en-GB" sz="2800" dirty="0">
                <a:solidFill>
                  <a:srgbClr val="7030A0"/>
                </a:solidFill>
              </a:rPr>
              <a:t>Fibres in other cells might cause harm</a:t>
            </a:r>
          </a:p>
        </p:txBody>
      </p:sp>
    </p:spTree>
    <p:extLst>
      <p:ext uri="{BB962C8B-B14F-4D97-AF65-F5344CB8AC3E}">
        <p14:creationId xmlns:p14="http://schemas.microsoft.com/office/powerpoint/2010/main" val="19579423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83464" y="201168"/>
            <a:ext cx="8503920" cy="6309420"/>
          </a:xfrm>
          <a:prstGeom prst="rect">
            <a:avLst/>
          </a:prstGeom>
          <a:noFill/>
        </p:spPr>
        <p:txBody>
          <a:bodyPr wrap="square" rtlCol="0">
            <a:spAutoFit/>
          </a:bodyPr>
          <a:lstStyle/>
          <a:p>
            <a:pPr marL="285750" indent="-285750" algn="ctr">
              <a:buFont typeface="Wingdings" panose="05000000000000000000" pitchFamily="2" charset="2"/>
              <a:buChar char="ü"/>
            </a:pPr>
            <a:r>
              <a:rPr lang="en-GB" sz="2000" b="1" dirty="0"/>
              <a:t>Complete the exam questions at the end of the booklet to test your knowledge. </a:t>
            </a:r>
          </a:p>
          <a:p>
            <a:pPr marL="285750" indent="-285750" algn="ctr">
              <a:buFont typeface="Wingdings" panose="05000000000000000000" pitchFamily="2" charset="2"/>
              <a:buChar char="ü"/>
            </a:pPr>
            <a:r>
              <a:rPr lang="en-GB" sz="2000" b="1" dirty="0"/>
              <a:t>You can also make each of the activity boxes into a GIANT revision poster like this…</a:t>
            </a:r>
          </a:p>
          <a:p>
            <a:endParaRPr lang="en-GB" dirty="0"/>
          </a:p>
          <a:p>
            <a:endParaRPr lang="en-GB" dirty="0"/>
          </a:p>
          <a:p>
            <a:endParaRPr lang="en-GB" dirty="0"/>
          </a:p>
          <a:p>
            <a:endParaRPr lang="en-GB" dirty="0"/>
          </a:p>
          <a:p>
            <a:endParaRPr lang="en-GB" dirty="0"/>
          </a:p>
          <a:p>
            <a:endParaRPr lang="en-GB" dirty="0"/>
          </a:p>
          <a:p>
            <a:endParaRPr lang="en-GB" dirty="0"/>
          </a:p>
          <a:p>
            <a:endParaRPr lang="en-GB" dirty="0"/>
          </a:p>
          <a:p>
            <a:endParaRPr lang="en-GB" dirty="0"/>
          </a:p>
          <a:p>
            <a:endParaRPr lang="en-GB" dirty="0"/>
          </a:p>
          <a:p>
            <a:endParaRPr lang="en-GB" dirty="0"/>
          </a:p>
          <a:p>
            <a:endParaRPr lang="en-GB" dirty="0"/>
          </a:p>
          <a:p>
            <a:endParaRPr lang="en-GB" dirty="0"/>
          </a:p>
          <a:p>
            <a:endParaRPr lang="en-GB" dirty="0"/>
          </a:p>
          <a:p>
            <a:endParaRPr lang="en-GB" dirty="0"/>
          </a:p>
          <a:p>
            <a:endParaRPr lang="en-GB" dirty="0"/>
          </a:p>
          <a:p>
            <a:endParaRPr lang="en-GB" dirty="0"/>
          </a:p>
          <a:p>
            <a:r>
              <a:rPr lang="en-GB" i="1" dirty="0"/>
              <a:t>Larger version on the G-drive if you want to see it in more detail. </a:t>
            </a:r>
          </a:p>
        </p:txBody>
      </p:sp>
      <p:pic>
        <p:nvPicPr>
          <p:cNvPr id="3" name="Picture 2"/>
          <p:cNvPicPr>
            <a:picLocks noChangeAspect="1"/>
          </p:cNvPicPr>
          <p:nvPr/>
        </p:nvPicPr>
        <p:blipFill rotWithShape="1">
          <a:blip r:embed="rId2"/>
          <a:srcRect l="8721" t="14623" r="19723" b="5821"/>
          <a:stretch/>
        </p:blipFill>
        <p:spPr>
          <a:xfrm>
            <a:off x="76972" y="1470783"/>
            <a:ext cx="7702251" cy="5352102"/>
          </a:xfrm>
          <a:prstGeom prst="rect">
            <a:avLst/>
          </a:prstGeom>
        </p:spPr>
      </p:pic>
      <p:sp>
        <p:nvSpPr>
          <p:cNvPr id="4" name="TextBox 3"/>
          <p:cNvSpPr txBox="1"/>
          <p:nvPr/>
        </p:nvSpPr>
        <p:spPr>
          <a:xfrm>
            <a:off x="76972" y="5743407"/>
            <a:ext cx="2456597" cy="923330"/>
          </a:xfrm>
          <a:prstGeom prst="rect">
            <a:avLst/>
          </a:prstGeom>
          <a:noFill/>
        </p:spPr>
        <p:txBody>
          <a:bodyPr wrap="square" rtlCol="0">
            <a:spAutoFit/>
          </a:bodyPr>
          <a:lstStyle/>
          <a:p>
            <a:r>
              <a:rPr lang="en-GB" b="1" dirty="0"/>
              <a:t>You will need to fold the boxes to fit them all on one page </a:t>
            </a:r>
          </a:p>
        </p:txBody>
      </p:sp>
      <p:sp>
        <p:nvSpPr>
          <p:cNvPr id="5" name="TextBox 4"/>
          <p:cNvSpPr txBox="1"/>
          <p:nvPr/>
        </p:nvSpPr>
        <p:spPr>
          <a:xfrm rot="16200000">
            <a:off x="6346209" y="3592760"/>
            <a:ext cx="4098494" cy="369332"/>
          </a:xfrm>
          <a:prstGeom prst="rect">
            <a:avLst/>
          </a:prstGeom>
          <a:noFill/>
        </p:spPr>
        <p:txBody>
          <a:bodyPr wrap="none" rtlCol="0">
            <a:spAutoFit/>
          </a:bodyPr>
          <a:lstStyle/>
          <a:p>
            <a:r>
              <a:rPr lang="en-GB" dirty="0"/>
              <a:t>Larger version on G drive if this is unclear </a:t>
            </a:r>
          </a:p>
        </p:txBody>
      </p:sp>
    </p:spTree>
    <p:extLst>
      <p:ext uri="{BB962C8B-B14F-4D97-AF65-F5344CB8AC3E}">
        <p14:creationId xmlns:p14="http://schemas.microsoft.com/office/powerpoint/2010/main" val="5136380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1907</TotalTime>
  <Words>3551</Words>
  <Application>Microsoft Office PowerPoint</Application>
  <PresentationFormat>On-screen Show (4:3)</PresentationFormat>
  <Paragraphs>540</Paragraphs>
  <Slides>59</Slides>
  <Notes>2</Notes>
  <HiddenSlides>0</HiddenSlides>
  <MMClips>0</MMClips>
  <ScaleCrop>false</ScaleCrop>
  <HeadingPairs>
    <vt:vector size="8" baseType="variant">
      <vt:variant>
        <vt:lpstr>Fonts Used</vt:lpstr>
      </vt:variant>
      <vt:variant>
        <vt:i4>7</vt:i4>
      </vt:variant>
      <vt:variant>
        <vt:lpstr>Theme</vt:lpstr>
      </vt:variant>
      <vt:variant>
        <vt:i4>1</vt:i4>
      </vt:variant>
      <vt:variant>
        <vt:lpstr>Embedded OLE Servers</vt:lpstr>
      </vt:variant>
      <vt:variant>
        <vt:i4>1</vt:i4>
      </vt:variant>
      <vt:variant>
        <vt:lpstr>Slide Titles</vt:lpstr>
      </vt:variant>
      <vt:variant>
        <vt:i4>59</vt:i4>
      </vt:variant>
    </vt:vector>
  </HeadingPairs>
  <TitlesOfParts>
    <vt:vector size="68" baseType="lpstr">
      <vt:lpstr>Arial</vt:lpstr>
      <vt:lpstr>Calibri</vt:lpstr>
      <vt:lpstr>Comic Sans MS</vt:lpstr>
      <vt:lpstr>Mangal</vt:lpstr>
      <vt:lpstr>Tahoma</vt:lpstr>
      <vt:lpstr>Times New Roman</vt:lpstr>
      <vt:lpstr>Wingdings</vt:lpstr>
      <vt:lpstr>Office Theme</vt:lpstr>
      <vt:lpstr>Document</vt:lpstr>
      <vt:lpstr>PowerPoint Presentation</vt:lpstr>
      <vt:lpstr>PowerPoint Presentation</vt:lpstr>
      <vt:lpstr>PowerPoint Presentation</vt:lpstr>
      <vt:lpstr>PowerPoint Presentation</vt:lpstr>
      <vt:lpstr>PowerPoint Presentation</vt:lpstr>
      <vt:lpstr>PowerPoint Presentation</vt:lpstr>
      <vt:lpstr>Isolation of the Gene</vt:lpstr>
      <vt:lpstr>PowerPoint Presentation</vt:lpstr>
      <vt:lpstr>Method 2: using restriction enzymes to cut a fragment containing the desired gene from DNA Restriction enzymes are also known as restriction endonucleases. </vt:lpstr>
      <vt:lpstr>PowerPoint Presentation</vt:lpstr>
      <vt:lpstr>PowerPoint Presentation</vt:lpstr>
      <vt:lpstr>PowerPoint Presentation</vt:lpstr>
      <vt:lpstr>PowerPoint Presentation</vt:lpstr>
      <vt:lpstr>PowerPoint Presentation</vt:lpstr>
      <vt:lpstr>Isolation of the Gene</vt:lpstr>
      <vt:lpstr>PowerPoint Presentation</vt:lpstr>
      <vt:lpstr>PowerPoint Presentation</vt:lpstr>
      <vt:lpstr>PowerPoint Presentation</vt:lpstr>
      <vt:lpstr>PowerPoint Presentation</vt:lpstr>
      <vt:lpstr>Now you do the process! (page 4)</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KIM EDGELL</dc:creator>
  <cp:lastModifiedBy>Kim Edgell</cp:lastModifiedBy>
  <cp:revision>146</cp:revision>
  <dcterms:created xsi:type="dcterms:W3CDTF">2017-01-03T10:15:33Z</dcterms:created>
  <dcterms:modified xsi:type="dcterms:W3CDTF">2021-02-07T12:46:37Z</dcterms:modified>
</cp:coreProperties>
</file>