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91" r:id="rId3"/>
    <p:sldId id="282" r:id="rId4"/>
    <p:sldId id="261" r:id="rId5"/>
    <p:sldId id="292" r:id="rId6"/>
    <p:sldId id="293" r:id="rId7"/>
    <p:sldId id="294" r:id="rId8"/>
    <p:sldId id="295" r:id="rId9"/>
    <p:sldId id="296" r:id="rId10"/>
    <p:sldId id="297" r:id="rId11"/>
    <p:sldId id="298" r:id="rId12"/>
    <p:sldId id="299" r:id="rId13"/>
    <p:sldId id="300" r:id="rId14"/>
    <p:sldId id="301" r:id="rId15"/>
    <p:sldId id="268" r:id="rId16"/>
    <p:sldId id="269" r:id="rId17"/>
    <p:sldId id="283" r:id="rId18"/>
    <p:sldId id="302" r:id="rId19"/>
    <p:sldId id="303" r:id="rId20"/>
    <p:sldId id="304" r:id="rId21"/>
    <p:sldId id="270" r:id="rId22"/>
    <p:sldId id="271" r:id="rId23"/>
    <p:sldId id="285" r:id="rId24"/>
    <p:sldId id="272" r:id="rId25"/>
    <p:sldId id="305" r:id="rId26"/>
    <p:sldId id="306" r:id="rId27"/>
    <p:sldId id="307" r:id="rId28"/>
    <p:sldId id="308" r:id="rId29"/>
    <p:sldId id="309" r:id="rId30"/>
    <p:sldId id="310" r:id="rId31"/>
    <p:sldId id="276" r:id="rId32"/>
    <p:sldId id="277" r:id="rId33"/>
    <p:sldId id="311" r:id="rId34"/>
    <p:sldId id="287" r:id="rId35"/>
    <p:sldId id="286" r:id="rId36"/>
    <p:sldId id="312" r:id="rId37"/>
    <p:sldId id="289" r:id="rId38"/>
    <p:sldId id="313" r:id="rId39"/>
    <p:sldId id="314" r:id="rId40"/>
    <p:sldId id="315" r:id="rId41"/>
    <p:sldId id="316" r:id="rId42"/>
    <p:sldId id="317" r:id="rId43"/>
    <p:sldId id="318"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120" d="100"/>
          <a:sy n="120" d="100"/>
        </p:scale>
        <p:origin x="114" y="3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20149980-7ACE-4B71-B625-98E849928646}" type="datetimeFigureOut">
              <a:rPr lang="en-GB" smtClean="0"/>
              <a:t>05/01/2020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80BFF1E-C2F9-4DD2-9A14-FDA88D405E5A}" type="slidenum">
              <a:rPr lang="en-GB" smtClean="0"/>
              <a:t>‹#›</a:t>
            </a:fld>
            <a:endParaRPr lang="en-GB"/>
          </a:p>
        </p:txBody>
      </p:sp>
    </p:spTree>
    <p:extLst>
      <p:ext uri="{BB962C8B-B14F-4D97-AF65-F5344CB8AC3E}">
        <p14:creationId xmlns:p14="http://schemas.microsoft.com/office/powerpoint/2010/main" val="2485883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0149980-7ACE-4B71-B625-98E849928646}" type="datetimeFigureOut">
              <a:rPr lang="en-GB" smtClean="0"/>
              <a:t>05/01/2020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80BFF1E-C2F9-4DD2-9A14-FDA88D405E5A}" type="slidenum">
              <a:rPr lang="en-GB" smtClean="0"/>
              <a:t>‹#›</a:t>
            </a:fld>
            <a:endParaRPr lang="en-GB"/>
          </a:p>
        </p:txBody>
      </p:sp>
    </p:spTree>
    <p:extLst>
      <p:ext uri="{BB962C8B-B14F-4D97-AF65-F5344CB8AC3E}">
        <p14:creationId xmlns:p14="http://schemas.microsoft.com/office/powerpoint/2010/main" val="3686310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0149980-7ACE-4B71-B625-98E849928646}" type="datetimeFigureOut">
              <a:rPr lang="en-GB" smtClean="0"/>
              <a:t>05/01/2020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80BFF1E-C2F9-4DD2-9A14-FDA88D405E5A}" type="slidenum">
              <a:rPr lang="en-GB" smtClean="0"/>
              <a:t>‹#›</a:t>
            </a:fld>
            <a:endParaRPr lang="en-GB"/>
          </a:p>
        </p:txBody>
      </p:sp>
    </p:spTree>
    <p:extLst>
      <p:ext uri="{BB962C8B-B14F-4D97-AF65-F5344CB8AC3E}">
        <p14:creationId xmlns:p14="http://schemas.microsoft.com/office/powerpoint/2010/main" val="3817038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0149980-7ACE-4B71-B625-98E849928646}" type="datetimeFigureOut">
              <a:rPr lang="en-GB" smtClean="0"/>
              <a:t>05/01/2020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80BFF1E-C2F9-4DD2-9A14-FDA88D405E5A}" type="slidenum">
              <a:rPr lang="en-GB" smtClean="0"/>
              <a:t>‹#›</a:t>
            </a:fld>
            <a:endParaRPr lang="en-GB"/>
          </a:p>
        </p:txBody>
      </p:sp>
    </p:spTree>
    <p:extLst>
      <p:ext uri="{BB962C8B-B14F-4D97-AF65-F5344CB8AC3E}">
        <p14:creationId xmlns:p14="http://schemas.microsoft.com/office/powerpoint/2010/main" val="894590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20149980-7ACE-4B71-B625-98E849928646}" type="datetimeFigureOut">
              <a:rPr lang="en-GB" smtClean="0"/>
              <a:t>05/01/2020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80BFF1E-C2F9-4DD2-9A14-FDA88D405E5A}" type="slidenum">
              <a:rPr lang="en-GB" smtClean="0"/>
              <a:t>‹#›</a:t>
            </a:fld>
            <a:endParaRPr lang="en-GB"/>
          </a:p>
        </p:txBody>
      </p:sp>
    </p:spTree>
    <p:extLst>
      <p:ext uri="{BB962C8B-B14F-4D97-AF65-F5344CB8AC3E}">
        <p14:creationId xmlns:p14="http://schemas.microsoft.com/office/powerpoint/2010/main" val="2787377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0149980-7ACE-4B71-B625-98E849928646}" type="datetimeFigureOut">
              <a:rPr lang="en-GB" smtClean="0"/>
              <a:t>05/01/2020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80BFF1E-C2F9-4DD2-9A14-FDA88D405E5A}" type="slidenum">
              <a:rPr lang="en-GB" smtClean="0"/>
              <a:t>‹#›</a:t>
            </a:fld>
            <a:endParaRPr lang="en-GB"/>
          </a:p>
        </p:txBody>
      </p:sp>
    </p:spTree>
    <p:extLst>
      <p:ext uri="{BB962C8B-B14F-4D97-AF65-F5344CB8AC3E}">
        <p14:creationId xmlns:p14="http://schemas.microsoft.com/office/powerpoint/2010/main" val="2629254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149980-7ACE-4B71-B625-98E849928646}" type="datetimeFigureOut">
              <a:rPr lang="en-GB" smtClean="0"/>
              <a:t>05/01/2020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80BFF1E-C2F9-4DD2-9A14-FDA88D405E5A}" type="slidenum">
              <a:rPr lang="en-GB" smtClean="0"/>
              <a:t>‹#›</a:t>
            </a:fld>
            <a:endParaRPr lang="en-GB"/>
          </a:p>
        </p:txBody>
      </p:sp>
    </p:spTree>
    <p:extLst>
      <p:ext uri="{BB962C8B-B14F-4D97-AF65-F5344CB8AC3E}">
        <p14:creationId xmlns:p14="http://schemas.microsoft.com/office/powerpoint/2010/main" val="249748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0149980-7ACE-4B71-B625-98E849928646}" type="datetimeFigureOut">
              <a:rPr lang="en-GB" smtClean="0"/>
              <a:t>05/01/2020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80BFF1E-C2F9-4DD2-9A14-FDA88D405E5A}" type="slidenum">
              <a:rPr lang="en-GB" smtClean="0"/>
              <a:t>‹#›</a:t>
            </a:fld>
            <a:endParaRPr lang="en-GB"/>
          </a:p>
        </p:txBody>
      </p:sp>
    </p:spTree>
    <p:extLst>
      <p:ext uri="{BB962C8B-B14F-4D97-AF65-F5344CB8AC3E}">
        <p14:creationId xmlns:p14="http://schemas.microsoft.com/office/powerpoint/2010/main" val="1611096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0149980-7ACE-4B71-B625-98E849928646}" type="datetimeFigureOut">
              <a:rPr lang="en-GB" smtClean="0"/>
              <a:t>05/01/2020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80BFF1E-C2F9-4DD2-9A14-FDA88D405E5A}" type="slidenum">
              <a:rPr lang="en-GB" smtClean="0"/>
              <a:t>‹#›</a:t>
            </a:fld>
            <a:endParaRPr lang="en-GB"/>
          </a:p>
        </p:txBody>
      </p:sp>
    </p:spTree>
    <p:extLst>
      <p:ext uri="{BB962C8B-B14F-4D97-AF65-F5344CB8AC3E}">
        <p14:creationId xmlns:p14="http://schemas.microsoft.com/office/powerpoint/2010/main" val="5026974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0149980-7ACE-4B71-B625-98E849928646}" type="datetimeFigureOut">
              <a:rPr lang="en-GB" smtClean="0"/>
              <a:t>05/01/2020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80BFF1E-C2F9-4DD2-9A14-FDA88D405E5A}" type="slidenum">
              <a:rPr lang="en-GB" smtClean="0"/>
              <a:t>‹#›</a:t>
            </a:fld>
            <a:endParaRPr lang="en-GB"/>
          </a:p>
        </p:txBody>
      </p:sp>
    </p:spTree>
    <p:extLst>
      <p:ext uri="{BB962C8B-B14F-4D97-AF65-F5344CB8AC3E}">
        <p14:creationId xmlns:p14="http://schemas.microsoft.com/office/powerpoint/2010/main" val="2927891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0149980-7ACE-4B71-B625-98E849928646}" type="datetimeFigureOut">
              <a:rPr lang="en-GB" smtClean="0"/>
              <a:t>05/01/2020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80BFF1E-C2F9-4DD2-9A14-FDA88D405E5A}" type="slidenum">
              <a:rPr lang="en-GB" smtClean="0"/>
              <a:t>‹#›</a:t>
            </a:fld>
            <a:endParaRPr lang="en-GB"/>
          </a:p>
        </p:txBody>
      </p:sp>
    </p:spTree>
    <p:extLst>
      <p:ext uri="{BB962C8B-B14F-4D97-AF65-F5344CB8AC3E}">
        <p14:creationId xmlns:p14="http://schemas.microsoft.com/office/powerpoint/2010/main" val="9216130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endParaRPr lang="en-GB"/>
          </a:p>
        </p:txBody>
      </p:sp>
      <p:sp>
        <p:nvSpPr>
          <p:cNvPr id="3" name="Table Placeholder 2"/>
          <p:cNvSpPr>
            <a:spLocks noGrp="1"/>
          </p:cNvSpPr>
          <p:nvPr>
            <p:ph type="tbl" idx="1"/>
          </p:nvPr>
        </p:nvSpPr>
        <p:spPr>
          <a:xfrm>
            <a:off x="914400" y="1981200"/>
            <a:ext cx="10363200" cy="4114800"/>
          </a:xfrm>
        </p:spPr>
        <p:txBody>
          <a:bodyPr/>
          <a:lstStyle/>
          <a:p>
            <a:pPr lvl="0"/>
            <a:endParaRPr lang="en-GB" noProof="0"/>
          </a:p>
        </p:txBody>
      </p:sp>
      <p:sp>
        <p:nvSpPr>
          <p:cNvPr id="4" name="Rectangle 4">
            <a:extLst>
              <a:ext uri="{FF2B5EF4-FFF2-40B4-BE49-F238E27FC236}">
                <a16:creationId xmlns:a16="http://schemas.microsoft.com/office/drawing/2014/main" id="{E603FDE4-6C84-4787-B882-7E65D6E9F5CC}"/>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a:extLst>
              <a:ext uri="{FF2B5EF4-FFF2-40B4-BE49-F238E27FC236}">
                <a16:creationId xmlns:a16="http://schemas.microsoft.com/office/drawing/2014/main" id="{6E7FA177-E25F-4976-B8BA-92BE786C91C5}"/>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6">
            <a:extLst>
              <a:ext uri="{FF2B5EF4-FFF2-40B4-BE49-F238E27FC236}">
                <a16:creationId xmlns:a16="http://schemas.microsoft.com/office/drawing/2014/main" id="{F0845240-89BB-4587-9EA0-1AD83A129900}"/>
              </a:ext>
            </a:extLst>
          </p:cNvPr>
          <p:cNvSpPr>
            <a:spLocks noGrp="1" noChangeArrowheads="1"/>
          </p:cNvSpPr>
          <p:nvPr>
            <p:ph type="sldNum" sz="quarter" idx="12"/>
          </p:nvPr>
        </p:nvSpPr>
        <p:spPr>
          <a:ln/>
        </p:spPr>
        <p:txBody>
          <a:bodyPr/>
          <a:lstStyle>
            <a:lvl1pPr>
              <a:defRPr/>
            </a:lvl1pPr>
          </a:lstStyle>
          <a:p>
            <a:pPr>
              <a:defRPr/>
            </a:pPr>
            <a:fld id="{06014359-84CF-4DD2-86D7-3AB53BC74E45}" type="slidenum">
              <a:rPr lang="en-GB" altLang="en-US"/>
              <a:pPr>
                <a:defRPr/>
              </a:pPr>
              <a:t>‹#›</a:t>
            </a:fld>
            <a:endParaRPr lang="en-GB" altLang="en-US"/>
          </a:p>
        </p:txBody>
      </p:sp>
    </p:spTree>
    <p:extLst>
      <p:ext uri="{BB962C8B-B14F-4D97-AF65-F5344CB8AC3E}">
        <p14:creationId xmlns:p14="http://schemas.microsoft.com/office/powerpoint/2010/main" val="15100336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endParaRPr lang="en-GB"/>
          </a:p>
        </p:txBody>
      </p:sp>
      <p:sp>
        <p:nvSpPr>
          <p:cNvPr id="3" name="Online Image Placeholder 2"/>
          <p:cNvSpPr>
            <a:spLocks noGrp="1"/>
          </p:cNvSpPr>
          <p:nvPr>
            <p:ph type="clipArt" sz="half" idx="1"/>
          </p:nvPr>
        </p:nvSpPr>
        <p:spPr>
          <a:xfrm>
            <a:off x="914400" y="1981200"/>
            <a:ext cx="5080000" cy="4114800"/>
          </a:xfrm>
        </p:spPr>
        <p:txBody>
          <a:bodyPr/>
          <a:lstStyle/>
          <a:p>
            <a:pPr lvl="0"/>
            <a:endParaRPr lang="en-GB" noProof="0"/>
          </a:p>
        </p:txBody>
      </p:sp>
      <p:sp>
        <p:nvSpPr>
          <p:cNvPr id="4" name="Text Placeholder 3"/>
          <p:cNvSpPr>
            <a:spLocks noGrp="1"/>
          </p:cNvSpPr>
          <p:nvPr>
            <p:ph type="body" sz="half" idx="2"/>
          </p:nvPr>
        </p:nvSpPr>
        <p:spPr>
          <a:xfrm>
            <a:off x="6197600" y="1981200"/>
            <a:ext cx="508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073A8887-94EB-4E9A-BF0E-FF0E23B1CBD2}"/>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5">
            <a:extLst>
              <a:ext uri="{FF2B5EF4-FFF2-40B4-BE49-F238E27FC236}">
                <a16:creationId xmlns:a16="http://schemas.microsoft.com/office/drawing/2014/main" id="{6D923B47-D325-4CE7-A888-83DE2EBE26EF}"/>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7" name="Rectangle 6">
            <a:extLst>
              <a:ext uri="{FF2B5EF4-FFF2-40B4-BE49-F238E27FC236}">
                <a16:creationId xmlns:a16="http://schemas.microsoft.com/office/drawing/2014/main" id="{F6DA89C4-A148-408C-8D3F-F656B3378453}"/>
              </a:ext>
            </a:extLst>
          </p:cNvPr>
          <p:cNvSpPr>
            <a:spLocks noGrp="1" noChangeArrowheads="1"/>
          </p:cNvSpPr>
          <p:nvPr>
            <p:ph type="sldNum" sz="quarter" idx="12"/>
          </p:nvPr>
        </p:nvSpPr>
        <p:spPr>
          <a:ln/>
        </p:spPr>
        <p:txBody>
          <a:bodyPr/>
          <a:lstStyle>
            <a:lvl1pPr>
              <a:defRPr/>
            </a:lvl1pPr>
          </a:lstStyle>
          <a:p>
            <a:pPr>
              <a:defRPr/>
            </a:pPr>
            <a:fld id="{46655F1E-1AF0-4BE3-B661-BFFB39C81AC5}" type="slidenum">
              <a:rPr lang="en-GB" altLang="en-US"/>
              <a:pPr>
                <a:defRPr/>
              </a:pPr>
              <a:t>‹#›</a:t>
            </a:fld>
            <a:endParaRPr lang="en-GB" altLang="en-US"/>
          </a:p>
        </p:txBody>
      </p:sp>
    </p:spTree>
    <p:extLst>
      <p:ext uri="{BB962C8B-B14F-4D97-AF65-F5344CB8AC3E}">
        <p14:creationId xmlns:p14="http://schemas.microsoft.com/office/powerpoint/2010/main" val="38825519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A797B061-26FC-4782-A53C-400797783C23}"/>
              </a:ext>
            </a:extLst>
          </p:cNvPr>
          <p:cNvSpPr>
            <a:spLocks noGrp="1"/>
          </p:cNvSpPr>
          <p:nvPr>
            <p:ph type="dt" sz="half" idx="10"/>
          </p:nvPr>
        </p:nvSpPr>
        <p:spPr/>
        <p:txBody>
          <a:bodyPr/>
          <a:lstStyle>
            <a:lvl1pPr>
              <a:defRPr/>
            </a:lvl1pPr>
          </a:lstStyle>
          <a:p>
            <a:pPr>
              <a:defRPr/>
            </a:pPr>
            <a:endParaRPr lang="en-GB"/>
          </a:p>
        </p:txBody>
      </p:sp>
      <p:sp>
        <p:nvSpPr>
          <p:cNvPr id="6" name="Footer Placeholder 4">
            <a:extLst>
              <a:ext uri="{FF2B5EF4-FFF2-40B4-BE49-F238E27FC236}">
                <a16:creationId xmlns:a16="http://schemas.microsoft.com/office/drawing/2014/main" id="{AA8AE9A7-09D7-48E6-B24F-341D562C0CFB}"/>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95BF8FF7-FE2A-4CE4-90E5-6F69FFFCB7BD}"/>
              </a:ext>
            </a:extLst>
          </p:cNvPr>
          <p:cNvSpPr>
            <a:spLocks noGrp="1"/>
          </p:cNvSpPr>
          <p:nvPr>
            <p:ph type="sldNum" sz="quarter" idx="12"/>
          </p:nvPr>
        </p:nvSpPr>
        <p:spPr/>
        <p:txBody>
          <a:bodyPr/>
          <a:lstStyle>
            <a:lvl1pPr>
              <a:defRPr/>
            </a:lvl1pPr>
          </a:lstStyle>
          <a:p>
            <a:pPr>
              <a:defRPr/>
            </a:pPr>
            <a:fld id="{CF143A2C-090A-4781-9336-5199216FA38F}" type="slidenum">
              <a:rPr lang="en-GB" altLang="en-US"/>
              <a:pPr>
                <a:defRPr/>
              </a:pPr>
              <a:t>‹#›</a:t>
            </a:fld>
            <a:endParaRPr lang="en-GB" altLang="en-US"/>
          </a:p>
        </p:txBody>
      </p:sp>
    </p:spTree>
    <p:extLst>
      <p:ext uri="{BB962C8B-B14F-4D97-AF65-F5344CB8AC3E}">
        <p14:creationId xmlns:p14="http://schemas.microsoft.com/office/powerpoint/2010/main" val="21072568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FEA61F51-909B-4A76-8E65-23239656CA87}"/>
              </a:ext>
            </a:extLst>
          </p:cNvPr>
          <p:cNvSpPr>
            <a:spLocks noGrp="1"/>
          </p:cNvSpPr>
          <p:nvPr>
            <p:ph type="dt" sz="half" idx="10"/>
          </p:nvPr>
        </p:nvSpPr>
        <p:spPr/>
        <p:txBody>
          <a:bodyPr/>
          <a:lstStyle>
            <a:lvl1pPr>
              <a:defRPr/>
            </a:lvl1pPr>
          </a:lstStyle>
          <a:p>
            <a:pPr>
              <a:defRPr/>
            </a:pPr>
            <a:endParaRPr lang="en-GB"/>
          </a:p>
        </p:txBody>
      </p:sp>
      <p:sp>
        <p:nvSpPr>
          <p:cNvPr id="6" name="Footer Placeholder 4">
            <a:extLst>
              <a:ext uri="{FF2B5EF4-FFF2-40B4-BE49-F238E27FC236}">
                <a16:creationId xmlns:a16="http://schemas.microsoft.com/office/drawing/2014/main" id="{11FF52DD-22BD-44CE-81E1-B0C2ABA4004A}"/>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9A2821FF-2923-42B6-862A-716B83CC011F}"/>
              </a:ext>
            </a:extLst>
          </p:cNvPr>
          <p:cNvSpPr>
            <a:spLocks noGrp="1"/>
          </p:cNvSpPr>
          <p:nvPr>
            <p:ph type="sldNum" sz="quarter" idx="12"/>
          </p:nvPr>
        </p:nvSpPr>
        <p:spPr/>
        <p:txBody>
          <a:bodyPr/>
          <a:lstStyle>
            <a:lvl1pPr>
              <a:defRPr/>
            </a:lvl1pPr>
          </a:lstStyle>
          <a:p>
            <a:pPr>
              <a:defRPr/>
            </a:pPr>
            <a:fld id="{81BA88F0-84A8-42FF-A15C-DC38AFF2035C}" type="slidenum">
              <a:rPr lang="en-GB" altLang="en-US"/>
              <a:pPr>
                <a:defRPr/>
              </a:pPr>
              <a:t>‹#›</a:t>
            </a:fld>
            <a:endParaRPr lang="en-GB" altLang="en-US"/>
          </a:p>
        </p:txBody>
      </p:sp>
    </p:spTree>
    <p:extLst>
      <p:ext uri="{BB962C8B-B14F-4D97-AF65-F5344CB8AC3E}">
        <p14:creationId xmlns:p14="http://schemas.microsoft.com/office/powerpoint/2010/main" val="2006025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149980-7ACE-4B71-B625-98E849928646}" type="datetimeFigureOut">
              <a:rPr lang="en-GB" smtClean="0"/>
              <a:t>05/01/2020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0BFF1E-C2F9-4DD2-9A14-FDA88D405E5A}" type="slidenum">
              <a:rPr lang="en-GB" smtClean="0"/>
              <a:t>‹#›</a:t>
            </a:fld>
            <a:endParaRPr lang="en-GB"/>
          </a:p>
        </p:txBody>
      </p:sp>
    </p:spTree>
    <p:extLst>
      <p:ext uri="{BB962C8B-B14F-4D97-AF65-F5344CB8AC3E}">
        <p14:creationId xmlns:p14="http://schemas.microsoft.com/office/powerpoint/2010/main" val="33855343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youtube.com/watch?v=HK93luvVbYU" TargetMode="Externa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youtube.com/watch?v=HK93luvVbYU"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hyperlink" Target="https://www.youtube.com/watch?v=HK93luvVbYU"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play.kahoot.it/#/k/27ad7b74-1f04-44cc-9b90-3b7aa44dc623" TargetMode="External"/><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81249" y="1778180"/>
            <a:ext cx="2517866" cy="2517866"/>
          </a:xfrm>
          <a:prstGeom prst="rect">
            <a:avLst/>
          </a:prstGeom>
        </p:spPr>
      </p:pic>
      <p:pic>
        <p:nvPicPr>
          <p:cNvPr id="3" name="Picture 2"/>
          <p:cNvPicPr>
            <a:picLocks noChangeAspect="1"/>
          </p:cNvPicPr>
          <p:nvPr/>
        </p:nvPicPr>
        <p:blipFill>
          <a:blip r:embed="rId3"/>
          <a:stretch>
            <a:fillRect/>
          </a:stretch>
        </p:blipFill>
        <p:spPr>
          <a:xfrm>
            <a:off x="7268173" y="1778180"/>
            <a:ext cx="3098075" cy="2323556"/>
          </a:xfrm>
          <a:prstGeom prst="rect">
            <a:avLst/>
          </a:prstGeom>
        </p:spPr>
      </p:pic>
      <p:sp>
        <p:nvSpPr>
          <p:cNvPr id="5"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7" name="Rectangle 3"/>
          <p:cNvSpPr>
            <a:spLocks noChangeArrowheads="1"/>
          </p:cNvSpPr>
          <p:nvPr/>
        </p:nvSpPr>
        <p:spPr bwMode="auto">
          <a:xfrm>
            <a:off x="1126671" y="4494194"/>
            <a:ext cx="4108268" cy="1569660"/>
          </a:xfrm>
          <a:prstGeom prst="rect">
            <a:avLst/>
          </a:prstGeom>
          <a:solidFill>
            <a:srgbClr val="00B050"/>
          </a:solidFill>
          <a:ln>
            <a:noFill/>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3200" b="1"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Have you completed</a:t>
            </a:r>
            <a:r>
              <a:rPr kumimoji="0" lang="en-GB" altLang="en-US" sz="3200" b="1" i="0" u="none" strike="noStrike" cap="none" normalizeH="0" dirty="0">
                <a:ln>
                  <a:noFill/>
                </a:ln>
                <a:solidFill>
                  <a:schemeClr val="tx1"/>
                </a:solidFill>
                <a:effectLst/>
                <a:ea typeface="Calibri" panose="020F0502020204030204" pitchFamily="34" charset="0"/>
                <a:cs typeface="Times New Roman" panose="02020603050405020304" pitchFamily="18" charset="0"/>
              </a:rPr>
              <a:t> the GCSE bridging work? Connect </a:t>
            </a:r>
            <a:endParaRPr kumimoji="0" lang="en-GB" altLang="en-US" sz="6000" b="0" i="0" u="none" strike="noStrike" cap="none" normalizeH="0" baseline="0" dirty="0">
              <a:ln>
                <a:noFill/>
              </a:ln>
              <a:solidFill>
                <a:schemeClr val="tx1"/>
              </a:solidFill>
              <a:effectLst/>
            </a:endParaRPr>
          </a:p>
        </p:txBody>
      </p:sp>
      <p:sp>
        <p:nvSpPr>
          <p:cNvPr id="8" name="Rectangle 3"/>
          <p:cNvSpPr>
            <a:spLocks noChangeArrowheads="1"/>
          </p:cNvSpPr>
          <p:nvPr/>
        </p:nvSpPr>
        <p:spPr bwMode="auto">
          <a:xfrm>
            <a:off x="6856911" y="4483458"/>
            <a:ext cx="4108268" cy="1569660"/>
          </a:xfrm>
          <a:prstGeom prst="rect">
            <a:avLst/>
          </a:prstGeom>
          <a:solidFill>
            <a:schemeClr val="accent5">
              <a:lumMod val="60000"/>
              <a:lumOff val="40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3200" b="1"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Have you completed</a:t>
            </a:r>
            <a:r>
              <a:rPr kumimoji="0" lang="en-GB" altLang="en-US" sz="3200" b="1" i="0" u="none" strike="noStrike" cap="none" normalizeH="0" dirty="0">
                <a:ln>
                  <a:noFill/>
                </a:ln>
                <a:solidFill>
                  <a:schemeClr val="tx1"/>
                </a:solidFill>
                <a:effectLst/>
                <a:ea typeface="Calibri" panose="020F0502020204030204" pitchFamily="34" charset="0"/>
                <a:cs typeface="Times New Roman" panose="02020603050405020304" pitchFamily="18" charset="0"/>
              </a:rPr>
              <a:t> the Year 1 and maths recap? </a:t>
            </a:r>
            <a:r>
              <a:rPr kumimoji="0" lang="en-GB" altLang="en-US" sz="3200" b="1" i="0" u="none" strike="noStrike" cap="none" normalizeH="0" dirty="0" err="1">
                <a:ln>
                  <a:noFill/>
                </a:ln>
                <a:solidFill>
                  <a:schemeClr val="tx1"/>
                </a:solidFill>
                <a:effectLst/>
                <a:ea typeface="Calibri" panose="020F0502020204030204" pitchFamily="34" charset="0"/>
                <a:cs typeface="Times New Roman" panose="02020603050405020304" pitchFamily="18" charset="0"/>
              </a:rPr>
              <a:t>Pg</a:t>
            </a:r>
            <a:r>
              <a:rPr kumimoji="0" lang="en-GB" altLang="en-US" sz="3200" b="1" i="0" u="none" strike="noStrike" cap="none" normalizeH="0" dirty="0">
                <a:ln>
                  <a:noFill/>
                </a:ln>
                <a:solidFill>
                  <a:schemeClr val="tx1"/>
                </a:solidFill>
                <a:effectLst/>
                <a:ea typeface="Calibri" panose="020F0502020204030204" pitchFamily="34" charset="0"/>
                <a:cs typeface="Times New Roman" panose="02020603050405020304" pitchFamily="18" charset="0"/>
              </a:rPr>
              <a:t> 2</a:t>
            </a:r>
            <a:endParaRPr kumimoji="0" lang="en-GB" altLang="en-US" sz="6000" b="0" i="0" u="none" strike="noStrike" cap="none" normalizeH="0" baseline="0" dirty="0">
              <a:ln>
                <a:noFill/>
              </a:ln>
              <a:solidFill>
                <a:schemeClr val="tx1"/>
              </a:solidFill>
              <a:effectLst/>
            </a:endParaRPr>
          </a:p>
        </p:txBody>
      </p:sp>
      <p:sp>
        <p:nvSpPr>
          <p:cNvPr id="6" name="Rectangle 5">
            <a:extLst>
              <a:ext uri="{FF2B5EF4-FFF2-40B4-BE49-F238E27FC236}">
                <a16:creationId xmlns:a16="http://schemas.microsoft.com/office/drawing/2014/main" id="{F7D28846-740E-48B5-89F5-05DB7DDCD299}"/>
              </a:ext>
            </a:extLst>
          </p:cNvPr>
          <p:cNvSpPr/>
          <p:nvPr/>
        </p:nvSpPr>
        <p:spPr>
          <a:xfrm>
            <a:off x="1240721" y="655348"/>
            <a:ext cx="9312999" cy="784702"/>
          </a:xfrm>
          <a:prstGeom prst="rect">
            <a:avLst/>
          </a:prstGeom>
        </p:spPr>
        <p:txBody>
          <a:bodyPr wrap="none">
            <a:spAutoFit/>
          </a:bodyPr>
          <a:lstStyle/>
          <a:p>
            <a:pPr algn="ctr">
              <a:lnSpc>
                <a:spcPct val="107000"/>
              </a:lnSpc>
              <a:spcAft>
                <a:spcPts val="800"/>
              </a:spcAft>
            </a:pPr>
            <a:r>
              <a:rPr lang="en-GB" sz="4400" b="1" u="sng" dirty="0">
                <a:latin typeface="Calibri" panose="020F0502020204030204" pitchFamily="34" charset="0"/>
                <a:ea typeface="Calibri" panose="020F0502020204030204" pitchFamily="34" charset="0"/>
                <a:cs typeface="Calibri" panose="020F0502020204030204" pitchFamily="34" charset="0"/>
              </a:rPr>
              <a:t>3.6.4: Control of blood water potential </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70071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DAD83CE-04AA-4427-ADA8-8C28EAC3C328}"/>
              </a:ext>
            </a:extLst>
          </p:cNvPr>
          <p:cNvSpPr/>
          <p:nvPr/>
        </p:nvSpPr>
        <p:spPr>
          <a:xfrm>
            <a:off x="1320234" y="138513"/>
            <a:ext cx="9312999" cy="784702"/>
          </a:xfrm>
          <a:prstGeom prst="rect">
            <a:avLst/>
          </a:prstGeom>
        </p:spPr>
        <p:txBody>
          <a:bodyPr wrap="none">
            <a:spAutoFit/>
          </a:bodyPr>
          <a:lstStyle/>
          <a:p>
            <a:pPr algn="ctr">
              <a:lnSpc>
                <a:spcPct val="107000"/>
              </a:lnSpc>
              <a:spcAft>
                <a:spcPts val="800"/>
              </a:spcAft>
            </a:pPr>
            <a:r>
              <a:rPr lang="en-GB" sz="4400" b="1" u="sng" dirty="0">
                <a:latin typeface="Calibri" panose="020F0502020204030204" pitchFamily="34" charset="0"/>
                <a:ea typeface="Calibri" panose="020F0502020204030204" pitchFamily="34" charset="0"/>
                <a:cs typeface="Calibri" panose="020F0502020204030204" pitchFamily="34" charset="0"/>
              </a:rPr>
              <a:t>3.6.4: Control of blood water potential </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85270039-6BEF-40E0-8757-A19C193EFF88}"/>
              </a:ext>
            </a:extLst>
          </p:cNvPr>
          <p:cNvPicPr>
            <a:picLocks noChangeAspect="1"/>
          </p:cNvPicPr>
          <p:nvPr/>
        </p:nvPicPr>
        <p:blipFill>
          <a:blip r:embed="rId2"/>
          <a:stretch>
            <a:fillRect/>
          </a:stretch>
        </p:blipFill>
        <p:spPr>
          <a:xfrm>
            <a:off x="243907" y="1389744"/>
            <a:ext cx="11212512" cy="3842214"/>
          </a:xfrm>
          <a:prstGeom prst="rect">
            <a:avLst/>
          </a:prstGeom>
        </p:spPr>
      </p:pic>
      <p:sp>
        <p:nvSpPr>
          <p:cNvPr id="4" name="TextBox 3">
            <a:extLst>
              <a:ext uri="{FF2B5EF4-FFF2-40B4-BE49-F238E27FC236}">
                <a16:creationId xmlns:a16="http://schemas.microsoft.com/office/drawing/2014/main" id="{261EF5E1-A41C-4852-9F13-D34601A364C8}"/>
              </a:ext>
            </a:extLst>
          </p:cNvPr>
          <p:cNvSpPr txBox="1"/>
          <p:nvPr/>
        </p:nvSpPr>
        <p:spPr>
          <a:xfrm>
            <a:off x="1320234" y="2210463"/>
            <a:ext cx="8396260" cy="3693319"/>
          </a:xfrm>
          <a:prstGeom prst="rect">
            <a:avLst/>
          </a:prstGeom>
          <a:noFill/>
        </p:spPr>
        <p:txBody>
          <a:bodyPr wrap="square" rtlCol="0">
            <a:spAutoFit/>
          </a:bodyPr>
          <a:lstStyle/>
          <a:p>
            <a:r>
              <a:rPr lang="en-GB" b="1" dirty="0">
                <a:solidFill>
                  <a:srgbClr val="7030A0"/>
                </a:solidFill>
              </a:rPr>
              <a:t>Water molecules, high WP to low WP down WP gradient, passive. </a:t>
            </a:r>
          </a:p>
          <a:p>
            <a:endParaRPr lang="en-GB" b="1" dirty="0">
              <a:solidFill>
                <a:srgbClr val="7030A0"/>
              </a:solidFill>
            </a:endParaRPr>
          </a:p>
          <a:p>
            <a:endParaRPr lang="en-GB" b="1" dirty="0">
              <a:solidFill>
                <a:srgbClr val="7030A0"/>
              </a:solidFill>
            </a:endParaRPr>
          </a:p>
          <a:p>
            <a:r>
              <a:rPr lang="en-GB" b="1" dirty="0">
                <a:solidFill>
                  <a:srgbClr val="7030A0"/>
                </a:solidFill>
              </a:rPr>
              <a:t>Solute </a:t>
            </a:r>
          </a:p>
          <a:p>
            <a:endParaRPr lang="en-GB" b="1" dirty="0">
              <a:solidFill>
                <a:srgbClr val="7030A0"/>
              </a:solidFill>
            </a:endParaRPr>
          </a:p>
          <a:p>
            <a:endParaRPr lang="en-GB" b="1" dirty="0">
              <a:solidFill>
                <a:srgbClr val="7030A0"/>
              </a:solidFill>
            </a:endParaRPr>
          </a:p>
          <a:p>
            <a:r>
              <a:rPr lang="en-GB" b="1" dirty="0">
                <a:solidFill>
                  <a:srgbClr val="7030A0"/>
                </a:solidFill>
              </a:rPr>
              <a:t>0</a:t>
            </a:r>
          </a:p>
          <a:p>
            <a:endParaRPr lang="en-GB" b="1" dirty="0">
              <a:solidFill>
                <a:srgbClr val="7030A0"/>
              </a:solidFill>
            </a:endParaRPr>
          </a:p>
          <a:p>
            <a:endParaRPr lang="en-GB" b="1" dirty="0">
              <a:solidFill>
                <a:srgbClr val="7030A0"/>
              </a:solidFill>
            </a:endParaRPr>
          </a:p>
          <a:p>
            <a:endParaRPr lang="en-GB" b="1" dirty="0">
              <a:solidFill>
                <a:srgbClr val="7030A0"/>
              </a:solidFill>
            </a:endParaRPr>
          </a:p>
          <a:p>
            <a:endParaRPr lang="en-GB" b="1" dirty="0">
              <a:solidFill>
                <a:srgbClr val="7030A0"/>
              </a:solidFill>
            </a:endParaRPr>
          </a:p>
          <a:p>
            <a:endParaRPr lang="en-GB" b="1" dirty="0">
              <a:solidFill>
                <a:srgbClr val="7030A0"/>
              </a:solidFill>
            </a:endParaRPr>
          </a:p>
          <a:p>
            <a:r>
              <a:rPr lang="en-GB" b="1" dirty="0">
                <a:solidFill>
                  <a:srgbClr val="7030A0"/>
                </a:solidFill>
              </a:rPr>
              <a:t>-20  to  -60  to  -185  to  -298  to  -1896</a:t>
            </a:r>
          </a:p>
        </p:txBody>
      </p:sp>
    </p:spTree>
    <p:extLst>
      <p:ext uri="{BB962C8B-B14F-4D97-AF65-F5344CB8AC3E}">
        <p14:creationId xmlns:p14="http://schemas.microsoft.com/office/powerpoint/2010/main" val="104608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7705783" y="2910177"/>
            <a:ext cx="3098075" cy="2323556"/>
          </a:xfrm>
          <a:prstGeom prst="rect">
            <a:avLst/>
          </a:prstGeom>
        </p:spPr>
      </p:pic>
      <p:sp>
        <p:nvSpPr>
          <p:cNvPr id="5"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6" name="Picture 5"/>
          <p:cNvPicPr>
            <a:picLocks noChangeAspect="1"/>
          </p:cNvPicPr>
          <p:nvPr/>
        </p:nvPicPr>
        <p:blipFill rotWithShape="1">
          <a:blip r:embed="rId3"/>
          <a:srcRect l="23845" t="36044" r="24214" b="13460"/>
          <a:stretch/>
        </p:blipFill>
        <p:spPr>
          <a:xfrm>
            <a:off x="0" y="1472636"/>
            <a:ext cx="6497300" cy="3947823"/>
          </a:xfrm>
          <a:prstGeom prst="rect">
            <a:avLst/>
          </a:prstGeom>
        </p:spPr>
      </p:pic>
      <p:sp>
        <p:nvSpPr>
          <p:cNvPr id="10" name="TextBox 9"/>
          <p:cNvSpPr txBox="1"/>
          <p:nvPr/>
        </p:nvSpPr>
        <p:spPr>
          <a:xfrm>
            <a:off x="1450447" y="3077215"/>
            <a:ext cx="2383986" cy="369332"/>
          </a:xfrm>
          <a:prstGeom prst="rect">
            <a:avLst/>
          </a:prstGeom>
          <a:noFill/>
        </p:spPr>
        <p:txBody>
          <a:bodyPr wrap="none" rtlCol="0">
            <a:spAutoFit/>
          </a:bodyPr>
          <a:lstStyle/>
          <a:p>
            <a:r>
              <a:rPr lang="en-GB" b="1" dirty="0">
                <a:solidFill>
                  <a:srgbClr val="7030A0"/>
                </a:solidFill>
              </a:rPr>
              <a:t>125 X 60 X 24= 180,000</a:t>
            </a:r>
          </a:p>
        </p:txBody>
      </p:sp>
      <p:sp>
        <p:nvSpPr>
          <p:cNvPr id="11" name="TextBox 10"/>
          <p:cNvSpPr txBox="1"/>
          <p:nvPr/>
        </p:nvSpPr>
        <p:spPr>
          <a:xfrm>
            <a:off x="1388142" y="4487338"/>
            <a:ext cx="3615092" cy="646331"/>
          </a:xfrm>
          <a:prstGeom prst="rect">
            <a:avLst/>
          </a:prstGeom>
          <a:noFill/>
        </p:spPr>
        <p:txBody>
          <a:bodyPr wrap="none" rtlCol="0">
            <a:spAutoFit/>
          </a:bodyPr>
          <a:lstStyle/>
          <a:p>
            <a:r>
              <a:rPr lang="en-GB" b="1" u="sng" dirty="0">
                <a:solidFill>
                  <a:srgbClr val="7030A0"/>
                </a:solidFill>
              </a:rPr>
              <a:t>180,000 – 1500</a:t>
            </a:r>
          </a:p>
          <a:p>
            <a:r>
              <a:rPr lang="en-GB" b="1" dirty="0">
                <a:solidFill>
                  <a:srgbClr val="7030A0"/>
                </a:solidFill>
              </a:rPr>
              <a:t>     180,000	X100 = 99-99.2%</a:t>
            </a:r>
          </a:p>
        </p:txBody>
      </p:sp>
      <p:pic>
        <p:nvPicPr>
          <p:cNvPr id="2" name="Picture 1">
            <a:extLst>
              <a:ext uri="{FF2B5EF4-FFF2-40B4-BE49-F238E27FC236}">
                <a16:creationId xmlns:a16="http://schemas.microsoft.com/office/drawing/2014/main" id="{400458B5-CA80-43A7-9485-4F5987BA11FB}"/>
              </a:ext>
            </a:extLst>
          </p:cNvPr>
          <p:cNvPicPr>
            <a:picLocks noChangeAspect="1"/>
          </p:cNvPicPr>
          <p:nvPr/>
        </p:nvPicPr>
        <p:blipFill>
          <a:blip r:embed="rId4"/>
          <a:stretch>
            <a:fillRect/>
          </a:stretch>
        </p:blipFill>
        <p:spPr>
          <a:xfrm>
            <a:off x="1085992" y="228600"/>
            <a:ext cx="9717866" cy="1182727"/>
          </a:xfrm>
          <a:prstGeom prst="rect">
            <a:avLst/>
          </a:prstGeom>
        </p:spPr>
      </p:pic>
    </p:spTree>
    <p:extLst>
      <p:ext uri="{BB962C8B-B14F-4D97-AF65-F5344CB8AC3E}">
        <p14:creationId xmlns:p14="http://schemas.microsoft.com/office/powerpoint/2010/main" val="764802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6" name="TextBox 5"/>
          <p:cNvSpPr txBox="1"/>
          <p:nvPr/>
        </p:nvSpPr>
        <p:spPr>
          <a:xfrm>
            <a:off x="388167" y="4694097"/>
            <a:ext cx="11014001" cy="2585323"/>
          </a:xfrm>
          <a:prstGeom prst="rect">
            <a:avLst/>
          </a:prstGeom>
          <a:noFill/>
        </p:spPr>
        <p:txBody>
          <a:bodyPr wrap="square" rtlCol="0">
            <a:spAutoFit/>
          </a:bodyPr>
          <a:lstStyle/>
          <a:p>
            <a:r>
              <a:rPr lang="en-GB" dirty="0"/>
              <a:t>Can you use the labelled images on pages 394-395 of the T &amp; T textbook to label the 2 images below. </a:t>
            </a:r>
          </a:p>
          <a:p>
            <a:endParaRPr lang="en-GB" dirty="0"/>
          </a:p>
          <a:p>
            <a:r>
              <a:rPr lang="en-GB" b="1" dirty="0"/>
              <a:t>Note: The images are not exactly the same so you need to work out the labels, just like the images you will get in your exam</a:t>
            </a:r>
            <a:endParaRPr lang="en-GB" dirty="0"/>
          </a:p>
          <a:p>
            <a:pPr algn="ctr"/>
            <a:endParaRPr lang="en-GB" b="1" dirty="0">
              <a:solidFill>
                <a:srgbClr val="7030A0"/>
              </a:solidFill>
              <a:effectLst>
                <a:outerShdw blurRad="38100" dist="38100" dir="2700000" algn="tl">
                  <a:srgbClr val="000000">
                    <a:alpha val="43137"/>
                  </a:srgbClr>
                </a:outerShdw>
              </a:effectLst>
            </a:endParaRPr>
          </a:p>
          <a:p>
            <a:pPr algn="ctr"/>
            <a:r>
              <a:rPr lang="en-GB" b="1" dirty="0">
                <a:solidFill>
                  <a:srgbClr val="7030A0"/>
                </a:solidFill>
                <a:effectLst>
                  <a:outerShdw blurRad="38100" dist="38100" dir="2700000" algn="tl">
                    <a:srgbClr val="000000">
                      <a:alpha val="43137"/>
                    </a:srgbClr>
                  </a:outerShdw>
                </a:effectLst>
              </a:rPr>
              <a:t>You DO NOT need to learn these label, this is so you understand where we are and the structures we will discuss/describe/explain. </a:t>
            </a:r>
          </a:p>
          <a:p>
            <a:pPr algn="ctr"/>
            <a:endParaRPr lang="en-GB" b="1" dirty="0">
              <a:solidFill>
                <a:srgbClr val="7030A0"/>
              </a:solidFill>
              <a:effectLst>
                <a:outerShdw blurRad="38100" dist="38100" dir="2700000" algn="tl">
                  <a:srgbClr val="000000">
                    <a:alpha val="43137"/>
                  </a:srgbClr>
                </a:outerShdw>
              </a:effectLst>
            </a:endParaRPr>
          </a:p>
          <a:p>
            <a:endParaRPr lang="en-GB" dirty="0"/>
          </a:p>
        </p:txBody>
      </p:sp>
      <p:pic>
        <p:nvPicPr>
          <p:cNvPr id="8" name="Picture 7">
            <a:extLst>
              <a:ext uri="{FF2B5EF4-FFF2-40B4-BE49-F238E27FC236}">
                <a16:creationId xmlns:a16="http://schemas.microsoft.com/office/drawing/2014/main" id="{D841C582-B439-40DE-9F7E-128A78E5BBC4}"/>
              </a:ext>
            </a:extLst>
          </p:cNvPr>
          <p:cNvPicPr>
            <a:picLocks noChangeAspect="1"/>
          </p:cNvPicPr>
          <p:nvPr/>
        </p:nvPicPr>
        <p:blipFill>
          <a:blip r:embed="rId2"/>
          <a:stretch>
            <a:fillRect/>
          </a:stretch>
        </p:blipFill>
        <p:spPr>
          <a:xfrm>
            <a:off x="1672063" y="254823"/>
            <a:ext cx="3194135" cy="3942012"/>
          </a:xfrm>
          <a:prstGeom prst="rect">
            <a:avLst/>
          </a:prstGeom>
        </p:spPr>
      </p:pic>
      <p:pic>
        <p:nvPicPr>
          <p:cNvPr id="9" name="Picture 8">
            <a:extLst>
              <a:ext uri="{FF2B5EF4-FFF2-40B4-BE49-F238E27FC236}">
                <a16:creationId xmlns:a16="http://schemas.microsoft.com/office/drawing/2014/main" id="{14574A37-E3CD-4B76-A99D-9297D66B5554}"/>
              </a:ext>
            </a:extLst>
          </p:cNvPr>
          <p:cNvPicPr>
            <a:picLocks noChangeAspect="1"/>
          </p:cNvPicPr>
          <p:nvPr/>
        </p:nvPicPr>
        <p:blipFill>
          <a:blip r:embed="rId3"/>
          <a:stretch>
            <a:fillRect/>
          </a:stretch>
        </p:blipFill>
        <p:spPr>
          <a:xfrm>
            <a:off x="6911365" y="228600"/>
            <a:ext cx="3584718" cy="3942012"/>
          </a:xfrm>
          <a:prstGeom prst="rect">
            <a:avLst/>
          </a:prstGeom>
        </p:spPr>
      </p:pic>
    </p:spTree>
    <p:extLst>
      <p:ext uri="{BB962C8B-B14F-4D97-AF65-F5344CB8AC3E}">
        <p14:creationId xmlns:p14="http://schemas.microsoft.com/office/powerpoint/2010/main" val="1754008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0" name="Picture 4">
            <a:extLst>
              <a:ext uri="{FF2B5EF4-FFF2-40B4-BE49-F238E27FC236}">
                <a16:creationId xmlns:a16="http://schemas.microsoft.com/office/drawing/2014/main" id="{78F8AACB-C5CF-42C3-ACEC-A83FAB8E60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2364" y="333376"/>
            <a:ext cx="5284787" cy="652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Text Box 5">
            <a:extLst>
              <a:ext uri="{FF2B5EF4-FFF2-40B4-BE49-F238E27FC236}">
                <a16:creationId xmlns:a16="http://schemas.microsoft.com/office/drawing/2014/main" id="{D3A358AF-65F5-483F-AB51-F53D8FEBC192}"/>
              </a:ext>
            </a:extLst>
          </p:cNvPr>
          <p:cNvSpPr txBox="1">
            <a:spLocks noChangeArrowheads="1"/>
          </p:cNvSpPr>
          <p:nvPr/>
        </p:nvSpPr>
        <p:spPr bwMode="auto">
          <a:xfrm>
            <a:off x="7623176" y="822325"/>
            <a:ext cx="2447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a:latin typeface="+mn-lt"/>
              </a:rPr>
              <a:t>Aorta</a:t>
            </a:r>
          </a:p>
        </p:txBody>
      </p:sp>
      <p:sp>
        <p:nvSpPr>
          <p:cNvPr id="24582" name="Text Box 6">
            <a:extLst>
              <a:ext uri="{FF2B5EF4-FFF2-40B4-BE49-F238E27FC236}">
                <a16:creationId xmlns:a16="http://schemas.microsoft.com/office/drawing/2014/main" id="{AE59D213-F5A3-4F02-8397-ED49BE682703}"/>
              </a:ext>
            </a:extLst>
          </p:cNvPr>
          <p:cNvSpPr txBox="1">
            <a:spLocks noChangeArrowheads="1"/>
          </p:cNvSpPr>
          <p:nvPr/>
        </p:nvSpPr>
        <p:spPr bwMode="auto">
          <a:xfrm>
            <a:off x="3449639" y="447675"/>
            <a:ext cx="2447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latin typeface="+mn-lt"/>
              </a:rPr>
              <a:t>Vena Cava</a:t>
            </a:r>
          </a:p>
        </p:txBody>
      </p:sp>
      <p:sp>
        <p:nvSpPr>
          <p:cNvPr id="24583" name="Text Box 7">
            <a:extLst>
              <a:ext uri="{FF2B5EF4-FFF2-40B4-BE49-F238E27FC236}">
                <a16:creationId xmlns:a16="http://schemas.microsoft.com/office/drawing/2014/main" id="{D107AE48-D4A6-4818-86C4-C336E437A816}"/>
              </a:ext>
            </a:extLst>
          </p:cNvPr>
          <p:cNvSpPr txBox="1">
            <a:spLocks noChangeArrowheads="1"/>
          </p:cNvSpPr>
          <p:nvPr/>
        </p:nvSpPr>
        <p:spPr bwMode="auto">
          <a:xfrm>
            <a:off x="2022476" y="1801813"/>
            <a:ext cx="2447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a:latin typeface="+mn-lt"/>
              </a:rPr>
              <a:t>Right Kidney</a:t>
            </a:r>
          </a:p>
        </p:txBody>
      </p:sp>
      <p:sp>
        <p:nvSpPr>
          <p:cNvPr id="24584" name="Text Box 8">
            <a:extLst>
              <a:ext uri="{FF2B5EF4-FFF2-40B4-BE49-F238E27FC236}">
                <a16:creationId xmlns:a16="http://schemas.microsoft.com/office/drawing/2014/main" id="{81F76CC1-CC1A-4CA5-8266-2D3784E3B3D3}"/>
              </a:ext>
            </a:extLst>
          </p:cNvPr>
          <p:cNvSpPr txBox="1">
            <a:spLocks noChangeArrowheads="1"/>
          </p:cNvSpPr>
          <p:nvPr/>
        </p:nvSpPr>
        <p:spPr bwMode="auto">
          <a:xfrm>
            <a:off x="2943226" y="4652963"/>
            <a:ext cx="14398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a:latin typeface="+mn-lt"/>
              </a:rPr>
              <a:t>Bladder</a:t>
            </a:r>
          </a:p>
        </p:txBody>
      </p:sp>
      <p:sp>
        <p:nvSpPr>
          <p:cNvPr id="24585" name="Text Box 9">
            <a:extLst>
              <a:ext uri="{FF2B5EF4-FFF2-40B4-BE49-F238E27FC236}">
                <a16:creationId xmlns:a16="http://schemas.microsoft.com/office/drawing/2014/main" id="{EE790D62-52D5-42F0-B836-AC7A732386FB}"/>
              </a:ext>
            </a:extLst>
          </p:cNvPr>
          <p:cNvSpPr txBox="1">
            <a:spLocks noChangeArrowheads="1"/>
          </p:cNvSpPr>
          <p:nvPr/>
        </p:nvSpPr>
        <p:spPr bwMode="auto">
          <a:xfrm>
            <a:off x="6167439" y="5992813"/>
            <a:ext cx="2447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a:latin typeface="+mn-lt"/>
              </a:rPr>
              <a:t>Urethra</a:t>
            </a:r>
          </a:p>
        </p:txBody>
      </p:sp>
      <p:sp>
        <p:nvSpPr>
          <p:cNvPr id="24586" name="Text Box 10">
            <a:extLst>
              <a:ext uri="{FF2B5EF4-FFF2-40B4-BE49-F238E27FC236}">
                <a16:creationId xmlns:a16="http://schemas.microsoft.com/office/drawing/2014/main" id="{94AD9FBD-C0EC-4B9C-8264-F4F0F74233E4}"/>
              </a:ext>
            </a:extLst>
          </p:cNvPr>
          <p:cNvSpPr txBox="1">
            <a:spLocks noChangeArrowheads="1"/>
          </p:cNvSpPr>
          <p:nvPr/>
        </p:nvSpPr>
        <p:spPr bwMode="auto">
          <a:xfrm>
            <a:off x="7421564" y="3687763"/>
            <a:ext cx="2447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a:latin typeface="+mn-lt"/>
              </a:rPr>
              <a:t>Ureter</a:t>
            </a:r>
          </a:p>
        </p:txBody>
      </p:sp>
      <p:sp>
        <p:nvSpPr>
          <p:cNvPr id="24587" name="Text Box 11">
            <a:extLst>
              <a:ext uri="{FF2B5EF4-FFF2-40B4-BE49-F238E27FC236}">
                <a16:creationId xmlns:a16="http://schemas.microsoft.com/office/drawing/2014/main" id="{C1559161-2E9B-4F0D-8E9C-ADE83CBE5D9E}"/>
              </a:ext>
            </a:extLst>
          </p:cNvPr>
          <p:cNvSpPr txBox="1">
            <a:spLocks noChangeArrowheads="1"/>
          </p:cNvSpPr>
          <p:nvPr/>
        </p:nvSpPr>
        <p:spPr bwMode="auto">
          <a:xfrm>
            <a:off x="8567739" y="1444626"/>
            <a:ext cx="162083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a:latin typeface="+mn-lt"/>
              </a:rPr>
              <a:t>Renal Artery</a:t>
            </a:r>
          </a:p>
        </p:txBody>
      </p:sp>
      <p:sp>
        <p:nvSpPr>
          <p:cNvPr id="24588" name="Text Box 12">
            <a:extLst>
              <a:ext uri="{FF2B5EF4-FFF2-40B4-BE49-F238E27FC236}">
                <a16:creationId xmlns:a16="http://schemas.microsoft.com/office/drawing/2014/main" id="{F980D1CF-C4E8-46E0-BF33-494CF2A0B616}"/>
              </a:ext>
            </a:extLst>
          </p:cNvPr>
          <p:cNvSpPr txBox="1">
            <a:spLocks noChangeArrowheads="1"/>
          </p:cNvSpPr>
          <p:nvPr/>
        </p:nvSpPr>
        <p:spPr bwMode="auto">
          <a:xfrm>
            <a:off x="8245475" y="2328864"/>
            <a:ext cx="162083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a:latin typeface="+mn-lt"/>
              </a:rPr>
              <a:t>Renal Vein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2458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8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8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58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58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58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586"/>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4584"/>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5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1" grpId="0"/>
      <p:bldP spid="24582" grpId="0"/>
      <p:bldP spid="24583" grpId="0"/>
      <p:bldP spid="24584" grpId="0"/>
      <p:bldP spid="24585" grpId="0"/>
      <p:bldP spid="24586" grpId="0"/>
      <p:bldP spid="24587" grpId="0"/>
      <p:bldP spid="2458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4" name="Picture 4">
            <a:extLst>
              <a:ext uri="{FF2B5EF4-FFF2-40B4-BE49-F238E27FC236}">
                <a16:creationId xmlns:a16="http://schemas.microsoft.com/office/drawing/2014/main" id="{13B37724-122D-49FF-90BD-F546DA48047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59151" y="260351"/>
            <a:ext cx="5567363" cy="6119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485" name="Text Box 5">
            <a:extLst>
              <a:ext uri="{FF2B5EF4-FFF2-40B4-BE49-F238E27FC236}">
                <a16:creationId xmlns:a16="http://schemas.microsoft.com/office/drawing/2014/main" id="{6E893082-0DD7-45FC-9478-CE3A0784B0AA}"/>
              </a:ext>
            </a:extLst>
          </p:cNvPr>
          <p:cNvSpPr txBox="1">
            <a:spLocks noChangeArrowheads="1"/>
          </p:cNvSpPr>
          <p:nvPr/>
        </p:nvSpPr>
        <p:spPr bwMode="auto">
          <a:xfrm>
            <a:off x="4354514" y="201613"/>
            <a:ext cx="2409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latin typeface="+mn-lt"/>
              </a:rPr>
              <a:t>Capillaries</a:t>
            </a:r>
          </a:p>
        </p:txBody>
      </p:sp>
      <p:sp>
        <p:nvSpPr>
          <p:cNvPr id="20486" name="Text Box 6">
            <a:extLst>
              <a:ext uri="{FF2B5EF4-FFF2-40B4-BE49-F238E27FC236}">
                <a16:creationId xmlns:a16="http://schemas.microsoft.com/office/drawing/2014/main" id="{AC38A378-6B36-478F-9FB8-565A6DDD0077}"/>
              </a:ext>
            </a:extLst>
          </p:cNvPr>
          <p:cNvSpPr txBox="1">
            <a:spLocks noChangeArrowheads="1"/>
          </p:cNvSpPr>
          <p:nvPr/>
        </p:nvSpPr>
        <p:spPr bwMode="auto">
          <a:xfrm>
            <a:off x="7431089" y="677863"/>
            <a:ext cx="2409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latin typeface="+mn-lt"/>
              </a:rPr>
              <a:t>Nephron</a:t>
            </a:r>
          </a:p>
        </p:txBody>
      </p:sp>
      <p:sp>
        <p:nvSpPr>
          <p:cNvPr id="20487" name="Text Box 7">
            <a:extLst>
              <a:ext uri="{FF2B5EF4-FFF2-40B4-BE49-F238E27FC236}">
                <a16:creationId xmlns:a16="http://schemas.microsoft.com/office/drawing/2014/main" id="{E3902E1B-121E-4795-AA49-9FA0D52F6631}"/>
              </a:ext>
            </a:extLst>
          </p:cNvPr>
          <p:cNvSpPr txBox="1">
            <a:spLocks noChangeArrowheads="1"/>
          </p:cNvSpPr>
          <p:nvPr/>
        </p:nvSpPr>
        <p:spPr bwMode="auto">
          <a:xfrm>
            <a:off x="7589839" y="2290763"/>
            <a:ext cx="2409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latin typeface="+mn-lt"/>
              </a:rPr>
              <a:t>Collecting duct</a:t>
            </a:r>
          </a:p>
        </p:txBody>
      </p:sp>
      <p:sp>
        <p:nvSpPr>
          <p:cNvPr id="20488" name="Text Box 8">
            <a:extLst>
              <a:ext uri="{FF2B5EF4-FFF2-40B4-BE49-F238E27FC236}">
                <a16:creationId xmlns:a16="http://schemas.microsoft.com/office/drawing/2014/main" id="{C92F49DA-9F0E-41D2-9F99-5BA99B082CE4}"/>
              </a:ext>
            </a:extLst>
          </p:cNvPr>
          <p:cNvSpPr txBox="1">
            <a:spLocks noChangeArrowheads="1"/>
          </p:cNvSpPr>
          <p:nvPr/>
        </p:nvSpPr>
        <p:spPr bwMode="auto">
          <a:xfrm>
            <a:off x="8053389" y="3000375"/>
            <a:ext cx="2409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latin typeface="+mn-lt"/>
              </a:rPr>
              <a:t>Capsule</a:t>
            </a:r>
          </a:p>
        </p:txBody>
      </p:sp>
      <p:sp>
        <p:nvSpPr>
          <p:cNvPr id="20489" name="Text Box 9">
            <a:extLst>
              <a:ext uri="{FF2B5EF4-FFF2-40B4-BE49-F238E27FC236}">
                <a16:creationId xmlns:a16="http://schemas.microsoft.com/office/drawing/2014/main" id="{31D1A8BE-0517-43AA-9111-7D27FBADE439}"/>
              </a:ext>
            </a:extLst>
          </p:cNvPr>
          <p:cNvSpPr txBox="1">
            <a:spLocks noChangeArrowheads="1"/>
          </p:cNvSpPr>
          <p:nvPr/>
        </p:nvSpPr>
        <p:spPr bwMode="auto">
          <a:xfrm>
            <a:off x="8258176" y="3698875"/>
            <a:ext cx="2409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latin typeface="+mn-lt"/>
              </a:rPr>
              <a:t>Cortex</a:t>
            </a:r>
          </a:p>
        </p:txBody>
      </p:sp>
      <p:sp>
        <p:nvSpPr>
          <p:cNvPr id="20490" name="Text Box 10">
            <a:extLst>
              <a:ext uri="{FF2B5EF4-FFF2-40B4-BE49-F238E27FC236}">
                <a16:creationId xmlns:a16="http://schemas.microsoft.com/office/drawing/2014/main" id="{310E2243-A2C1-40DE-8DBE-9E05D504F89C}"/>
              </a:ext>
            </a:extLst>
          </p:cNvPr>
          <p:cNvSpPr txBox="1">
            <a:spLocks noChangeArrowheads="1"/>
          </p:cNvSpPr>
          <p:nvPr/>
        </p:nvSpPr>
        <p:spPr bwMode="auto">
          <a:xfrm>
            <a:off x="7400926" y="5278438"/>
            <a:ext cx="2409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latin typeface="+mn-lt"/>
              </a:rPr>
              <a:t>Pelvis</a:t>
            </a:r>
          </a:p>
        </p:txBody>
      </p:sp>
      <p:sp>
        <p:nvSpPr>
          <p:cNvPr id="20491" name="Text Box 11">
            <a:extLst>
              <a:ext uri="{FF2B5EF4-FFF2-40B4-BE49-F238E27FC236}">
                <a16:creationId xmlns:a16="http://schemas.microsoft.com/office/drawing/2014/main" id="{A0E09021-4063-417A-B658-DCD7AD925679}"/>
              </a:ext>
            </a:extLst>
          </p:cNvPr>
          <p:cNvSpPr txBox="1">
            <a:spLocks noChangeArrowheads="1"/>
          </p:cNvSpPr>
          <p:nvPr/>
        </p:nvSpPr>
        <p:spPr bwMode="auto">
          <a:xfrm>
            <a:off x="8258176" y="4408488"/>
            <a:ext cx="2409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latin typeface="+mn-lt"/>
              </a:rPr>
              <a:t>Medulla</a:t>
            </a:r>
          </a:p>
        </p:txBody>
      </p:sp>
      <p:sp>
        <p:nvSpPr>
          <p:cNvPr id="20492" name="Text Box 12">
            <a:extLst>
              <a:ext uri="{FF2B5EF4-FFF2-40B4-BE49-F238E27FC236}">
                <a16:creationId xmlns:a16="http://schemas.microsoft.com/office/drawing/2014/main" id="{195730E8-402A-401E-8C07-28677529B0F7}"/>
              </a:ext>
            </a:extLst>
          </p:cNvPr>
          <p:cNvSpPr txBox="1">
            <a:spLocks noChangeArrowheads="1"/>
          </p:cNvSpPr>
          <p:nvPr/>
        </p:nvSpPr>
        <p:spPr bwMode="auto">
          <a:xfrm>
            <a:off x="6037264" y="6034088"/>
            <a:ext cx="2409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latin typeface="+mn-lt"/>
              </a:rPr>
              <a:t>Pyramid</a:t>
            </a:r>
          </a:p>
        </p:txBody>
      </p:sp>
      <p:sp>
        <p:nvSpPr>
          <p:cNvPr id="20493" name="Text Box 13">
            <a:extLst>
              <a:ext uri="{FF2B5EF4-FFF2-40B4-BE49-F238E27FC236}">
                <a16:creationId xmlns:a16="http://schemas.microsoft.com/office/drawing/2014/main" id="{37C5C64D-5854-438A-8085-55C832F66098}"/>
              </a:ext>
            </a:extLst>
          </p:cNvPr>
          <p:cNvSpPr txBox="1">
            <a:spLocks noChangeArrowheads="1"/>
          </p:cNvSpPr>
          <p:nvPr/>
        </p:nvSpPr>
        <p:spPr bwMode="auto">
          <a:xfrm>
            <a:off x="2279651" y="1985963"/>
            <a:ext cx="2409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latin typeface="+mn-lt"/>
              </a:rPr>
              <a:t>Renal artery</a:t>
            </a:r>
          </a:p>
        </p:txBody>
      </p:sp>
      <p:sp>
        <p:nvSpPr>
          <p:cNvPr id="20494" name="Text Box 14">
            <a:extLst>
              <a:ext uri="{FF2B5EF4-FFF2-40B4-BE49-F238E27FC236}">
                <a16:creationId xmlns:a16="http://schemas.microsoft.com/office/drawing/2014/main" id="{E4304DED-E1F0-4DBB-A614-A8F9AA66FCA0}"/>
              </a:ext>
            </a:extLst>
          </p:cNvPr>
          <p:cNvSpPr txBox="1">
            <a:spLocks noChangeArrowheads="1"/>
          </p:cNvSpPr>
          <p:nvPr/>
        </p:nvSpPr>
        <p:spPr bwMode="auto">
          <a:xfrm>
            <a:off x="2322514" y="2451100"/>
            <a:ext cx="2409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latin typeface="+mn-lt"/>
              </a:rPr>
              <a:t>Renal vein</a:t>
            </a:r>
          </a:p>
        </p:txBody>
      </p:sp>
      <p:sp>
        <p:nvSpPr>
          <p:cNvPr id="20495" name="Text Box 15">
            <a:extLst>
              <a:ext uri="{FF2B5EF4-FFF2-40B4-BE49-F238E27FC236}">
                <a16:creationId xmlns:a16="http://schemas.microsoft.com/office/drawing/2014/main" id="{02381720-389B-4ADF-9FD7-C875D45EA41A}"/>
              </a:ext>
            </a:extLst>
          </p:cNvPr>
          <p:cNvSpPr txBox="1">
            <a:spLocks noChangeArrowheads="1"/>
          </p:cNvSpPr>
          <p:nvPr/>
        </p:nvSpPr>
        <p:spPr bwMode="auto">
          <a:xfrm>
            <a:off x="1957389" y="3582988"/>
            <a:ext cx="2409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latin typeface="+mn-lt"/>
              </a:rPr>
              <a:t>Ureter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2048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9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49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48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48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48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0488">
                                            <p:txEl>
                                              <p:pRg st="0" end="0"/>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489"/>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491"/>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490"/>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0492"/>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2049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p:bldP spid="20486" grpId="0"/>
      <p:bldP spid="20487" grpId="0"/>
      <p:bldP spid="20489" grpId="0"/>
      <p:bldP spid="20490" grpId="0"/>
      <p:bldP spid="20491" grpId="0"/>
      <p:bldP spid="20492" grpId="0"/>
      <p:bldP spid="20493" grpId="0"/>
      <p:bldP spid="2049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1E86CE78-A1D2-4657-B96F-488CB20B020E}"/>
              </a:ext>
            </a:extLst>
          </p:cNvPr>
          <p:cNvGraphicFramePr>
            <a:graphicFrameLocks noGrp="1"/>
          </p:cNvGraphicFramePr>
          <p:nvPr>
            <p:extLst>
              <p:ext uri="{D42A27DB-BD31-4B8C-83A1-F6EECF244321}">
                <p14:modId xmlns:p14="http://schemas.microsoft.com/office/powerpoint/2010/main" val="3574255691"/>
              </p:ext>
            </p:extLst>
          </p:nvPr>
        </p:nvGraphicFramePr>
        <p:xfrm>
          <a:off x="156071" y="372067"/>
          <a:ext cx="11102975" cy="6250118"/>
        </p:xfrm>
        <a:graphic>
          <a:graphicData uri="http://schemas.openxmlformats.org/drawingml/2006/table">
            <a:tbl>
              <a:tblPr firstRow="1" firstCol="1" bandRow="1"/>
              <a:tblGrid>
                <a:gridCol w="8984976">
                  <a:extLst>
                    <a:ext uri="{9D8B030D-6E8A-4147-A177-3AD203B41FA5}">
                      <a16:colId xmlns:a16="http://schemas.microsoft.com/office/drawing/2014/main" val="112363899"/>
                    </a:ext>
                  </a:extLst>
                </a:gridCol>
                <a:gridCol w="2117999">
                  <a:extLst>
                    <a:ext uri="{9D8B030D-6E8A-4147-A177-3AD203B41FA5}">
                      <a16:colId xmlns:a16="http://schemas.microsoft.com/office/drawing/2014/main" val="374375831"/>
                    </a:ext>
                  </a:extLst>
                </a:gridCol>
              </a:tblGrid>
              <a:tr h="434203">
                <a:tc>
                  <a:txBody>
                    <a:bodyPr/>
                    <a:lstStyle/>
                    <a:p>
                      <a:pPr>
                        <a:lnSpc>
                          <a:spcPct val="107000"/>
                        </a:lnSpc>
                        <a:spcAft>
                          <a:spcPts val="0"/>
                        </a:spcAft>
                      </a:pPr>
                      <a:r>
                        <a:rPr lang="en-GB" sz="2800">
                          <a:effectLst/>
                          <a:latin typeface="Calibri" panose="020F0502020204030204" pitchFamily="34" charset="0"/>
                          <a:ea typeface="Calibri" panose="020F0502020204030204" pitchFamily="34" charset="0"/>
                          <a:cs typeface="Calibri" panose="020F0502020204030204" pitchFamily="34" charset="0"/>
                        </a:rPr>
                        <a:t>Description</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2800">
                          <a:effectLst/>
                          <a:latin typeface="Calibri" panose="020F0502020204030204" pitchFamily="34" charset="0"/>
                          <a:ea typeface="Calibri" panose="020F0502020204030204" pitchFamily="34" charset="0"/>
                          <a:cs typeface="Calibri" panose="020F0502020204030204" pitchFamily="34" charset="0"/>
                        </a:rPr>
                        <a:t>Structure</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37408495"/>
                  </a:ext>
                </a:extLst>
              </a:tr>
              <a:tr h="1342813">
                <a:tc>
                  <a:txBody>
                    <a:bodyPr/>
                    <a:lstStyle/>
                    <a:p>
                      <a:pPr>
                        <a:lnSpc>
                          <a:spcPct val="107000"/>
                        </a:lnSpc>
                        <a:spcAft>
                          <a:spcPts val="0"/>
                        </a:spcAft>
                      </a:pPr>
                      <a:r>
                        <a:rPr lang="en-GB" sz="2800">
                          <a:effectLst/>
                          <a:latin typeface="Calibri" panose="020F0502020204030204" pitchFamily="34" charset="0"/>
                          <a:ea typeface="Calibri" panose="020F0502020204030204" pitchFamily="34" charset="0"/>
                          <a:cs typeface="Calibri" panose="020F0502020204030204" pitchFamily="34" charset="0"/>
                        </a:rPr>
                        <a:t>Outer region of the kidney. Contains Bowmans capsule, convoluted tubules and blood vessels</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2800">
                          <a:effectLst/>
                          <a:latin typeface="Calibri" panose="020F0502020204030204" pitchFamily="34" charset="0"/>
                          <a:ea typeface="Calibri" panose="020F0502020204030204" pitchFamily="34" charset="0"/>
                          <a:cs typeface="Calibri" panose="020F0502020204030204" pitchFamily="34" charset="0"/>
                        </a:rPr>
                        <a:t> </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2800" dirty="0">
                          <a:effectLst/>
                          <a:latin typeface="Calibri" panose="020F0502020204030204" pitchFamily="34" charset="0"/>
                          <a:ea typeface="Calibri" panose="020F0502020204030204" pitchFamily="34" charset="0"/>
                          <a:cs typeface="Calibri" panose="020F0502020204030204" pitchFamily="34" charset="0"/>
                        </a:rPr>
                        <a:t> </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693413"/>
                  </a:ext>
                </a:extLst>
              </a:tr>
              <a:tr h="888510">
                <a:tc>
                  <a:txBody>
                    <a:bodyPr/>
                    <a:lstStyle/>
                    <a:p>
                      <a:pPr>
                        <a:lnSpc>
                          <a:spcPct val="107000"/>
                        </a:lnSpc>
                        <a:spcAft>
                          <a:spcPts val="0"/>
                        </a:spcAft>
                      </a:pPr>
                      <a:r>
                        <a:rPr lang="en-GB" sz="2800">
                          <a:effectLst/>
                          <a:latin typeface="Calibri" panose="020F0502020204030204" pitchFamily="34" charset="0"/>
                          <a:ea typeface="Calibri" panose="020F0502020204030204" pitchFamily="34" charset="0"/>
                          <a:cs typeface="Calibri" panose="020F0502020204030204" pitchFamily="34" charset="0"/>
                        </a:rPr>
                        <a:t>Funnel shaped to collect urine into ureter</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2800">
                          <a:effectLst/>
                          <a:latin typeface="Calibri" panose="020F0502020204030204" pitchFamily="34" charset="0"/>
                          <a:ea typeface="Calibri" panose="020F0502020204030204" pitchFamily="34" charset="0"/>
                          <a:cs typeface="Calibri" panose="020F0502020204030204" pitchFamily="34" charset="0"/>
                        </a:rPr>
                        <a:t> </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2800">
                          <a:effectLst/>
                          <a:latin typeface="Calibri" panose="020F0502020204030204" pitchFamily="34" charset="0"/>
                          <a:ea typeface="Calibri" panose="020F0502020204030204" pitchFamily="34" charset="0"/>
                          <a:cs typeface="Calibri" panose="020F0502020204030204" pitchFamily="34" charset="0"/>
                        </a:rPr>
                        <a:t> </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2101998"/>
                  </a:ext>
                </a:extLst>
              </a:tr>
              <a:tr h="888510">
                <a:tc>
                  <a:txBody>
                    <a:bodyPr/>
                    <a:lstStyle/>
                    <a:p>
                      <a:pPr>
                        <a:lnSpc>
                          <a:spcPct val="107000"/>
                        </a:lnSpc>
                        <a:spcAft>
                          <a:spcPts val="0"/>
                        </a:spcAft>
                      </a:pPr>
                      <a:r>
                        <a:rPr lang="en-GB" sz="2800">
                          <a:effectLst/>
                          <a:latin typeface="Calibri" panose="020F0502020204030204" pitchFamily="34" charset="0"/>
                          <a:ea typeface="Calibri" panose="020F0502020204030204" pitchFamily="34" charset="0"/>
                          <a:cs typeface="Calibri" panose="020F0502020204030204" pitchFamily="34" charset="0"/>
                        </a:rPr>
                        <a:t>Supplies kidney with oxygenated blood </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2800">
                          <a:effectLst/>
                          <a:latin typeface="Calibri" panose="020F0502020204030204" pitchFamily="34" charset="0"/>
                          <a:ea typeface="Calibri" panose="020F0502020204030204" pitchFamily="34" charset="0"/>
                          <a:cs typeface="Calibri" panose="020F0502020204030204" pitchFamily="34" charset="0"/>
                        </a:rPr>
                        <a:t> </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2800">
                          <a:effectLst/>
                          <a:latin typeface="Calibri" panose="020F0502020204030204" pitchFamily="34" charset="0"/>
                          <a:ea typeface="Calibri" panose="020F0502020204030204" pitchFamily="34" charset="0"/>
                          <a:cs typeface="Calibri" panose="020F0502020204030204" pitchFamily="34" charset="0"/>
                        </a:rPr>
                        <a:t> </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9636026"/>
                  </a:ext>
                </a:extLst>
              </a:tr>
              <a:tr h="888510">
                <a:tc>
                  <a:txBody>
                    <a:bodyPr/>
                    <a:lstStyle/>
                    <a:p>
                      <a:pPr>
                        <a:lnSpc>
                          <a:spcPct val="107000"/>
                        </a:lnSpc>
                        <a:spcAft>
                          <a:spcPts val="0"/>
                        </a:spcAft>
                      </a:pPr>
                      <a:r>
                        <a:rPr lang="en-GB" sz="2800">
                          <a:effectLst/>
                          <a:latin typeface="Calibri" panose="020F0502020204030204" pitchFamily="34" charset="0"/>
                          <a:ea typeface="Calibri" panose="020F0502020204030204" pitchFamily="34" charset="0"/>
                          <a:cs typeface="Calibri" panose="020F0502020204030204" pitchFamily="34" charset="0"/>
                        </a:rPr>
                        <a:t>Outer membrane to protect the kidney</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2800">
                          <a:effectLst/>
                          <a:latin typeface="Calibri" panose="020F0502020204030204" pitchFamily="34" charset="0"/>
                          <a:ea typeface="Calibri" panose="020F0502020204030204" pitchFamily="34" charset="0"/>
                          <a:cs typeface="Calibri" panose="020F0502020204030204" pitchFamily="34" charset="0"/>
                        </a:rPr>
                        <a:t> </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2800">
                          <a:effectLst/>
                          <a:latin typeface="Calibri" panose="020F0502020204030204" pitchFamily="34" charset="0"/>
                          <a:ea typeface="Calibri" panose="020F0502020204030204" pitchFamily="34" charset="0"/>
                          <a:cs typeface="Calibri" panose="020F0502020204030204" pitchFamily="34" charset="0"/>
                        </a:rPr>
                        <a:t> </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0926148"/>
                  </a:ext>
                </a:extLst>
              </a:tr>
              <a:tr h="888510">
                <a:tc>
                  <a:txBody>
                    <a:bodyPr/>
                    <a:lstStyle/>
                    <a:p>
                      <a:pPr>
                        <a:lnSpc>
                          <a:spcPct val="107000"/>
                        </a:lnSpc>
                        <a:spcAft>
                          <a:spcPts val="0"/>
                        </a:spcAft>
                      </a:pPr>
                      <a:r>
                        <a:rPr lang="en-GB" sz="2800">
                          <a:effectLst/>
                          <a:latin typeface="Calibri" panose="020F0502020204030204" pitchFamily="34" charset="0"/>
                          <a:ea typeface="Calibri" panose="020F0502020204030204" pitchFamily="34" charset="0"/>
                          <a:cs typeface="Calibri" panose="020F0502020204030204" pitchFamily="34" charset="0"/>
                        </a:rPr>
                        <a:t>Leaves kidney containing deoxygenated blood</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2800">
                          <a:effectLst/>
                          <a:latin typeface="Calibri" panose="020F0502020204030204" pitchFamily="34" charset="0"/>
                          <a:ea typeface="Calibri" panose="020F0502020204030204" pitchFamily="34" charset="0"/>
                          <a:cs typeface="Calibri" panose="020F0502020204030204" pitchFamily="34" charset="0"/>
                        </a:rPr>
                        <a:t> </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2800">
                          <a:effectLst/>
                          <a:latin typeface="Calibri" panose="020F0502020204030204" pitchFamily="34" charset="0"/>
                          <a:ea typeface="Calibri" panose="020F0502020204030204" pitchFamily="34" charset="0"/>
                          <a:cs typeface="Calibri" panose="020F0502020204030204" pitchFamily="34" charset="0"/>
                        </a:rPr>
                        <a:t> </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0638840"/>
                  </a:ext>
                </a:extLst>
              </a:tr>
              <a:tr h="888510">
                <a:tc>
                  <a:txBody>
                    <a:bodyPr/>
                    <a:lstStyle/>
                    <a:p>
                      <a:pPr>
                        <a:lnSpc>
                          <a:spcPct val="107000"/>
                        </a:lnSpc>
                        <a:spcAft>
                          <a:spcPts val="0"/>
                        </a:spcAft>
                      </a:pPr>
                      <a:r>
                        <a:rPr lang="en-GB" sz="2800">
                          <a:effectLst/>
                          <a:latin typeface="Calibri" panose="020F0502020204030204" pitchFamily="34" charset="0"/>
                          <a:ea typeface="Calibri" panose="020F0502020204030204" pitchFamily="34" charset="0"/>
                          <a:cs typeface="Calibri" panose="020F0502020204030204" pitchFamily="34" charset="0"/>
                        </a:rPr>
                        <a:t>Darker inner region of the kidney (tastes salty). Contains loop of Henle, collecting duct and blood vessels. </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2800" dirty="0">
                          <a:effectLst/>
                          <a:latin typeface="Calibri" panose="020F0502020204030204" pitchFamily="34" charset="0"/>
                          <a:ea typeface="Calibri" panose="020F0502020204030204" pitchFamily="34" charset="0"/>
                          <a:cs typeface="Calibri" panose="020F0502020204030204" pitchFamily="34" charset="0"/>
                        </a:rPr>
                        <a:t> </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12752060"/>
                  </a:ext>
                </a:extLst>
              </a:tr>
            </a:tbl>
          </a:graphicData>
        </a:graphic>
      </p:graphicFrame>
      <p:sp>
        <p:nvSpPr>
          <p:cNvPr id="5" name="TextBox 4">
            <a:extLst>
              <a:ext uri="{FF2B5EF4-FFF2-40B4-BE49-F238E27FC236}">
                <a16:creationId xmlns:a16="http://schemas.microsoft.com/office/drawing/2014/main" id="{E9AA6D83-E81F-42D1-898A-62CD5A77398A}"/>
              </a:ext>
            </a:extLst>
          </p:cNvPr>
          <p:cNvSpPr txBox="1"/>
          <p:nvPr/>
        </p:nvSpPr>
        <p:spPr>
          <a:xfrm>
            <a:off x="9326880" y="1184744"/>
            <a:ext cx="2449002" cy="6001643"/>
          </a:xfrm>
          <a:prstGeom prst="rect">
            <a:avLst/>
          </a:prstGeom>
          <a:noFill/>
        </p:spPr>
        <p:txBody>
          <a:bodyPr wrap="square" rtlCol="0">
            <a:spAutoFit/>
          </a:bodyPr>
          <a:lstStyle/>
          <a:p>
            <a:r>
              <a:rPr lang="en-GB" sz="3200" b="1" dirty="0">
                <a:solidFill>
                  <a:srgbClr val="7030A0"/>
                </a:solidFill>
              </a:rPr>
              <a:t>Cortex</a:t>
            </a:r>
          </a:p>
          <a:p>
            <a:endParaRPr lang="en-GB" sz="3200" b="1" dirty="0">
              <a:solidFill>
                <a:srgbClr val="7030A0"/>
              </a:solidFill>
            </a:endParaRPr>
          </a:p>
          <a:p>
            <a:r>
              <a:rPr lang="en-GB" sz="3200" b="1" dirty="0">
                <a:solidFill>
                  <a:srgbClr val="7030A0"/>
                </a:solidFill>
              </a:rPr>
              <a:t>Pelvis</a:t>
            </a:r>
          </a:p>
          <a:p>
            <a:endParaRPr lang="en-GB" sz="3200" b="1" dirty="0">
              <a:solidFill>
                <a:srgbClr val="7030A0"/>
              </a:solidFill>
            </a:endParaRPr>
          </a:p>
          <a:p>
            <a:r>
              <a:rPr lang="en-GB" sz="3200" b="1" dirty="0">
                <a:solidFill>
                  <a:srgbClr val="7030A0"/>
                </a:solidFill>
              </a:rPr>
              <a:t>Renal Artery</a:t>
            </a:r>
          </a:p>
          <a:p>
            <a:endParaRPr lang="en-GB" sz="3200" b="1" dirty="0">
              <a:solidFill>
                <a:srgbClr val="7030A0"/>
              </a:solidFill>
            </a:endParaRPr>
          </a:p>
          <a:p>
            <a:r>
              <a:rPr lang="en-GB" sz="3200" b="1" dirty="0">
                <a:solidFill>
                  <a:srgbClr val="7030A0"/>
                </a:solidFill>
              </a:rPr>
              <a:t>Capsule</a:t>
            </a:r>
          </a:p>
          <a:p>
            <a:endParaRPr lang="en-GB" sz="3200" b="1" dirty="0">
              <a:solidFill>
                <a:srgbClr val="7030A0"/>
              </a:solidFill>
            </a:endParaRPr>
          </a:p>
          <a:p>
            <a:r>
              <a:rPr lang="en-GB" sz="3200" b="1" dirty="0">
                <a:solidFill>
                  <a:srgbClr val="7030A0"/>
                </a:solidFill>
              </a:rPr>
              <a:t>Renal vein</a:t>
            </a:r>
          </a:p>
          <a:p>
            <a:endParaRPr lang="en-GB" sz="3200" b="1" dirty="0">
              <a:solidFill>
                <a:srgbClr val="7030A0"/>
              </a:solidFill>
            </a:endParaRPr>
          </a:p>
          <a:p>
            <a:r>
              <a:rPr lang="en-GB" sz="3200" b="1" dirty="0">
                <a:solidFill>
                  <a:srgbClr val="7030A0"/>
                </a:solidFill>
              </a:rPr>
              <a:t>Medulla </a:t>
            </a:r>
          </a:p>
          <a:p>
            <a:endParaRPr lang="en-GB" sz="3200" b="1" dirty="0">
              <a:solidFill>
                <a:srgbClr val="7030A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7DE9451-799D-4103-9952-EB5C57C1CCFC}"/>
              </a:ext>
            </a:extLst>
          </p:cNvPr>
          <p:cNvPicPr>
            <a:picLocks noChangeAspect="1"/>
          </p:cNvPicPr>
          <p:nvPr/>
        </p:nvPicPr>
        <p:blipFill>
          <a:blip r:embed="rId2"/>
          <a:stretch>
            <a:fillRect/>
          </a:stretch>
        </p:blipFill>
        <p:spPr>
          <a:xfrm>
            <a:off x="184221" y="168395"/>
            <a:ext cx="11709327" cy="976593"/>
          </a:xfrm>
          <a:prstGeom prst="rect">
            <a:avLst/>
          </a:prstGeom>
          <a:solidFill>
            <a:schemeClr val="bg1"/>
          </a:solidFill>
        </p:spPr>
      </p:pic>
      <p:pic>
        <p:nvPicPr>
          <p:cNvPr id="3" name="Picture 2">
            <a:extLst>
              <a:ext uri="{FF2B5EF4-FFF2-40B4-BE49-F238E27FC236}">
                <a16:creationId xmlns:a16="http://schemas.microsoft.com/office/drawing/2014/main" id="{4C9686BC-B914-46C1-A1C8-0D9285703580}"/>
              </a:ext>
            </a:extLst>
          </p:cNvPr>
          <p:cNvPicPr>
            <a:picLocks noChangeAspect="1"/>
          </p:cNvPicPr>
          <p:nvPr/>
        </p:nvPicPr>
        <p:blipFill>
          <a:blip r:embed="rId3"/>
          <a:stretch>
            <a:fillRect/>
          </a:stretch>
        </p:blipFill>
        <p:spPr>
          <a:xfrm>
            <a:off x="4211714" y="1178924"/>
            <a:ext cx="7980286" cy="5679076"/>
          </a:xfrm>
          <a:prstGeom prst="rect">
            <a:avLst/>
          </a:prstGeom>
        </p:spPr>
      </p:pic>
      <p:sp>
        <p:nvSpPr>
          <p:cNvPr id="4" name="TextBox 3">
            <a:extLst>
              <a:ext uri="{FF2B5EF4-FFF2-40B4-BE49-F238E27FC236}">
                <a16:creationId xmlns:a16="http://schemas.microsoft.com/office/drawing/2014/main" id="{B906CA33-AEF2-4291-B703-025687675429}"/>
              </a:ext>
            </a:extLst>
          </p:cNvPr>
          <p:cNvSpPr txBox="1"/>
          <p:nvPr/>
        </p:nvSpPr>
        <p:spPr>
          <a:xfrm>
            <a:off x="294198" y="1789043"/>
            <a:ext cx="3784821" cy="3785652"/>
          </a:xfrm>
          <a:prstGeom prst="rect">
            <a:avLst/>
          </a:prstGeom>
          <a:noFill/>
        </p:spPr>
        <p:txBody>
          <a:bodyPr wrap="square" rtlCol="0">
            <a:spAutoFit/>
          </a:bodyPr>
          <a:lstStyle/>
          <a:p>
            <a:r>
              <a:rPr lang="en-GB" sz="2400" dirty="0"/>
              <a:t>Use </a:t>
            </a:r>
            <a:r>
              <a:rPr lang="en-GB" sz="2400" b="1" dirty="0">
                <a:solidFill>
                  <a:srgbClr val="7030A0"/>
                </a:solidFill>
              </a:rPr>
              <a:t>words</a:t>
            </a:r>
            <a:r>
              <a:rPr lang="en-GB" sz="2400" dirty="0"/>
              <a:t> on </a:t>
            </a:r>
            <a:r>
              <a:rPr lang="en-GB" sz="2400" b="1" dirty="0">
                <a:solidFill>
                  <a:srgbClr val="7030A0"/>
                </a:solidFill>
              </a:rPr>
              <a:t>page 4 </a:t>
            </a:r>
            <a:r>
              <a:rPr lang="en-GB" sz="2400" dirty="0"/>
              <a:t>in your booklet and diagram on </a:t>
            </a:r>
            <a:r>
              <a:rPr lang="en-GB" sz="2400" b="1" dirty="0">
                <a:solidFill>
                  <a:srgbClr val="7030A0"/>
                </a:solidFill>
              </a:rPr>
              <a:t>page 397 </a:t>
            </a:r>
            <a:r>
              <a:rPr lang="en-GB" sz="2400" dirty="0"/>
              <a:t>in </a:t>
            </a:r>
            <a:r>
              <a:rPr lang="en-GB" sz="2400" dirty="0" err="1"/>
              <a:t>toole</a:t>
            </a:r>
            <a:r>
              <a:rPr lang="en-GB" sz="2400" dirty="0"/>
              <a:t> and </a:t>
            </a:r>
            <a:r>
              <a:rPr lang="en-GB" sz="2400" dirty="0" err="1"/>
              <a:t>toole</a:t>
            </a:r>
            <a:r>
              <a:rPr lang="en-GB" sz="2400" dirty="0"/>
              <a:t> to </a:t>
            </a:r>
            <a:r>
              <a:rPr lang="en-GB" sz="2400" b="1" dirty="0">
                <a:solidFill>
                  <a:srgbClr val="7030A0"/>
                </a:solidFill>
              </a:rPr>
              <a:t>add labels </a:t>
            </a:r>
            <a:r>
              <a:rPr lang="en-GB" sz="2400" dirty="0"/>
              <a:t>to the diagram. </a:t>
            </a:r>
          </a:p>
          <a:p>
            <a:endParaRPr lang="en-GB" sz="2400" dirty="0"/>
          </a:p>
          <a:p>
            <a:r>
              <a:rPr lang="en-GB" sz="2400" dirty="0"/>
              <a:t>Complete </a:t>
            </a:r>
            <a:r>
              <a:rPr lang="en-GB" sz="2400" b="1" dirty="0">
                <a:solidFill>
                  <a:srgbClr val="7030A0"/>
                </a:solidFill>
              </a:rPr>
              <a:t>colouring activity </a:t>
            </a:r>
            <a:r>
              <a:rPr lang="en-GB" sz="2400" dirty="0"/>
              <a:t>on </a:t>
            </a:r>
            <a:r>
              <a:rPr lang="en-GB" sz="2400" b="1" dirty="0">
                <a:solidFill>
                  <a:srgbClr val="7030A0"/>
                </a:solidFill>
              </a:rPr>
              <a:t>page 4 </a:t>
            </a:r>
            <a:r>
              <a:rPr lang="en-GB" sz="2400" dirty="0"/>
              <a:t>in your booklet to help identify the different </a:t>
            </a:r>
            <a:r>
              <a:rPr lang="en-GB" sz="2400" b="1" dirty="0">
                <a:solidFill>
                  <a:srgbClr val="7030A0"/>
                </a:solidFill>
              </a:rPr>
              <a:t>areas</a:t>
            </a:r>
            <a:r>
              <a:rPr lang="en-GB" sz="2400" dirty="0"/>
              <a:t> and </a:t>
            </a:r>
            <a:r>
              <a:rPr lang="en-GB" sz="2400" b="1" dirty="0">
                <a:solidFill>
                  <a:srgbClr val="7030A0"/>
                </a:solidFill>
              </a:rPr>
              <a:t>processe</a:t>
            </a:r>
            <a:r>
              <a:rPr lang="en-GB" sz="2400" dirty="0"/>
              <a:t>s we will be looking at </a:t>
            </a:r>
          </a:p>
        </p:txBody>
      </p:sp>
    </p:spTree>
    <p:extLst>
      <p:ext uri="{BB962C8B-B14F-4D97-AF65-F5344CB8AC3E}">
        <p14:creationId xmlns:p14="http://schemas.microsoft.com/office/powerpoint/2010/main" val="8714052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C45E69FD-1AAE-4889-83F6-B267829DFA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2488" y="438151"/>
            <a:ext cx="8223250" cy="585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5" name="Text Box 5">
            <a:extLst>
              <a:ext uri="{FF2B5EF4-FFF2-40B4-BE49-F238E27FC236}">
                <a16:creationId xmlns:a16="http://schemas.microsoft.com/office/drawing/2014/main" id="{5DF92096-C9B8-4112-9604-08B2792907FD}"/>
              </a:ext>
            </a:extLst>
          </p:cNvPr>
          <p:cNvSpPr txBox="1">
            <a:spLocks noChangeArrowheads="1"/>
          </p:cNvSpPr>
          <p:nvPr/>
        </p:nvSpPr>
        <p:spPr bwMode="auto">
          <a:xfrm>
            <a:off x="1524001" y="203201"/>
            <a:ext cx="114617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latin typeface="Arial" panose="020B0604020202020204" pitchFamily="34" charset="0"/>
              </a:rPr>
              <a:t>Renal artery</a:t>
            </a:r>
          </a:p>
        </p:txBody>
      </p:sp>
      <p:sp>
        <p:nvSpPr>
          <p:cNvPr id="5126" name="Text Box 6">
            <a:extLst>
              <a:ext uri="{FF2B5EF4-FFF2-40B4-BE49-F238E27FC236}">
                <a16:creationId xmlns:a16="http://schemas.microsoft.com/office/drawing/2014/main" id="{A2E62D33-BF02-4C27-BD24-FAFB4CAF40CA}"/>
              </a:ext>
            </a:extLst>
          </p:cNvPr>
          <p:cNvSpPr txBox="1">
            <a:spLocks noChangeArrowheads="1"/>
          </p:cNvSpPr>
          <p:nvPr/>
        </p:nvSpPr>
        <p:spPr bwMode="auto">
          <a:xfrm>
            <a:off x="3089275" y="1"/>
            <a:ext cx="147955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latin typeface="Arial" panose="020B0604020202020204" pitchFamily="34" charset="0"/>
              </a:rPr>
              <a:t>Afferent arteriole</a:t>
            </a:r>
          </a:p>
        </p:txBody>
      </p:sp>
      <p:sp>
        <p:nvSpPr>
          <p:cNvPr id="5127" name="Text Box 7">
            <a:extLst>
              <a:ext uri="{FF2B5EF4-FFF2-40B4-BE49-F238E27FC236}">
                <a16:creationId xmlns:a16="http://schemas.microsoft.com/office/drawing/2014/main" id="{2A05517A-927E-4252-AF86-6B4D26766D14}"/>
              </a:ext>
            </a:extLst>
          </p:cNvPr>
          <p:cNvSpPr txBox="1">
            <a:spLocks noChangeArrowheads="1"/>
          </p:cNvSpPr>
          <p:nvPr/>
        </p:nvSpPr>
        <p:spPr bwMode="auto">
          <a:xfrm>
            <a:off x="5397500" y="1"/>
            <a:ext cx="152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latin typeface="Arial" panose="020B0604020202020204" pitchFamily="34" charset="0"/>
              </a:rPr>
              <a:t>Efferent arteriole</a:t>
            </a:r>
          </a:p>
        </p:txBody>
      </p:sp>
      <p:sp>
        <p:nvSpPr>
          <p:cNvPr id="5128" name="Text Box 8">
            <a:extLst>
              <a:ext uri="{FF2B5EF4-FFF2-40B4-BE49-F238E27FC236}">
                <a16:creationId xmlns:a16="http://schemas.microsoft.com/office/drawing/2014/main" id="{3F31F0FB-6C87-43FC-A702-8200837F8B30}"/>
              </a:ext>
            </a:extLst>
          </p:cNvPr>
          <p:cNvSpPr txBox="1">
            <a:spLocks noChangeArrowheads="1"/>
          </p:cNvSpPr>
          <p:nvPr/>
        </p:nvSpPr>
        <p:spPr bwMode="auto">
          <a:xfrm>
            <a:off x="6457950" y="766764"/>
            <a:ext cx="1697038"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latin typeface="Arial" panose="020B0604020202020204" pitchFamily="34" charset="0"/>
              </a:rPr>
              <a:t>Proximal convoluted tubule</a:t>
            </a:r>
          </a:p>
        </p:txBody>
      </p:sp>
      <p:sp>
        <p:nvSpPr>
          <p:cNvPr id="5129" name="Text Box 9">
            <a:extLst>
              <a:ext uri="{FF2B5EF4-FFF2-40B4-BE49-F238E27FC236}">
                <a16:creationId xmlns:a16="http://schemas.microsoft.com/office/drawing/2014/main" id="{FB8D09B2-2EF8-4F22-8AAD-6E3A8DB718C4}"/>
              </a:ext>
            </a:extLst>
          </p:cNvPr>
          <p:cNvSpPr txBox="1">
            <a:spLocks noChangeArrowheads="1"/>
          </p:cNvSpPr>
          <p:nvPr/>
        </p:nvSpPr>
        <p:spPr bwMode="auto">
          <a:xfrm>
            <a:off x="8605838" y="650876"/>
            <a:ext cx="166846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latin typeface="Arial" panose="020B0604020202020204" pitchFamily="34" charset="0"/>
              </a:rPr>
              <a:t>Distal convoluted tubule</a:t>
            </a:r>
          </a:p>
        </p:txBody>
      </p:sp>
      <p:sp>
        <p:nvSpPr>
          <p:cNvPr id="5130" name="Text Box 10">
            <a:extLst>
              <a:ext uri="{FF2B5EF4-FFF2-40B4-BE49-F238E27FC236}">
                <a16:creationId xmlns:a16="http://schemas.microsoft.com/office/drawing/2014/main" id="{8518CB93-F41B-4B6F-961F-2CCFB3BA37DA}"/>
              </a:ext>
            </a:extLst>
          </p:cNvPr>
          <p:cNvSpPr txBox="1">
            <a:spLocks noChangeArrowheads="1"/>
          </p:cNvSpPr>
          <p:nvPr/>
        </p:nvSpPr>
        <p:spPr bwMode="auto">
          <a:xfrm>
            <a:off x="1524000" y="2087563"/>
            <a:ext cx="1797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latin typeface="Arial" panose="020B0604020202020204" pitchFamily="34" charset="0"/>
              </a:rPr>
              <a:t>Glomerulus</a:t>
            </a:r>
          </a:p>
        </p:txBody>
      </p:sp>
      <p:sp>
        <p:nvSpPr>
          <p:cNvPr id="5131" name="Text Box 11">
            <a:extLst>
              <a:ext uri="{FF2B5EF4-FFF2-40B4-BE49-F238E27FC236}">
                <a16:creationId xmlns:a16="http://schemas.microsoft.com/office/drawing/2014/main" id="{850C3FF6-2B2E-47B1-9E44-B4C6A8ADC96E}"/>
              </a:ext>
            </a:extLst>
          </p:cNvPr>
          <p:cNvSpPr txBox="1">
            <a:spLocks noChangeArrowheads="1"/>
          </p:cNvSpPr>
          <p:nvPr/>
        </p:nvSpPr>
        <p:spPr bwMode="auto">
          <a:xfrm>
            <a:off x="1524001" y="3263901"/>
            <a:ext cx="1973263"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latin typeface="Arial" panose="020B0604020202020204" pitchFamily="34" charset="0"/>
              </a:rPr>
              <a:t>Renal /Bowman’s capsule</a:t>
            </a:r>
          </a:p>
        </p:txBody>
      </p:sp>
      <p:sp>
        <p:nvSpPr>
          <p:cNvPr id="5132" name="Text Box 12">
            <a:extLst>
              <a:ext uri="{FF2B5EF4-FFF2-40B4-BE49-F238E27FC236}">
                <a16:creationId xmlns:a16="http://schemas.microsoft.com/office/drawing/2014/main" id="{5C9D0EE5-152D-40B2-8846-2CF805A15AD4}"/>
              </a:ext>
            </a:extLst>
          </p:cNvPr>
          <p:cNvSpPr txBox="1">
            <a:spLocks noChangeArrowheads="1"/>
          </p:cNvSpPr>
          <p:nvPr/>
        </p:nvSpPr>
        <p:spPr bwMode="auto">
          <a:xfrm>
            <a:off x="3713163" y="3206750"/>
            <a:ext cx="162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latin typeface="Arial" panose="020B0604020202020204" pitchFamily="34" charset="0"/>
              </a:rPr>
              <a:t>Capillaries</a:t>
            </a:r>
          </a:p>
        </p:txBody>
      </p:sp>
      <p:sp>
        <p:nvSpPr>
          <p:cNvPr id="5133" name="Text Box 13">
            <a:extLst>
              <a:ext uri="{FF2B5EF4-FFF2-40B4-BE49-F238E27FC236}">
                <a16:creationId xmlns:a16="http://schemas.microsoft.com/office/drawing/2014/main" id="{405A933F-2F3F-4C8D-81A6-80883A58E03D}"/>
              </a:ext>
            </a:extLst>
          </p:cNvPr>
          <p:cNvSpPr txBox="1">
            <a:spLocks noChangeArrowheads="1"/>
          </p:cNvSpPr>
          <p:nvPr/>
        </p:nvSpPr>
        <p:spPr bwMode="auto">
          <a:xfrm>
            <a:off x="4730750" y="5670551"/>
            <a:ext cx="128841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latin typeface="Arial" panose="020B0604020202020204" pitchFamily="34" charset="0"/>
              </a:rPr>
              <a:t>Loop of Henle</a:t>
            </a:r>
          </a:p>
        </p:txBody>
      </p:sp>
      <p:sp>
        <p:nvSpPr>
          <p:cNvPr id="5134" name="Text Box 14">
            <a:extLst>
              <a:ext uri="{FF2B5EF4-FFF2-40B4-BE49-F238E27FC236}">
                <a16:creationId xmlns:a16="http://schemas.microsoft.com/office/drawing/2014/main" id="{290EE1AB-5875-4965-A74E-8A6C029E4C17}"/>
              </a:ext>
            </a:extLst>
          </p:cNvPr>
          <p:cNvSpPr txBox="1">
            <a:spLocks noChangeArrowheads="1"/>
          </p:cNvSpPr>
          <p:nvPr/>
        </p:nvSpPr>
        <p:spPr bwMode="auto">
          <a:xfrm>
            <a:off x="4265614" y="3844926"/>
            <a:ext cx="194468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latin typeface="Arial" panose="020B0604020202020204" pitchFamily="34" charset="0"/>
              </a:rPr>
              <a:t>Descending loop</a:t>
            </a:r>
          </a:p>
        </p:txBody>
      </p:sp>
      <p:sp>
        <p:nvSpPr>
          <p:cNvPr id="5135" name="Text Box 15">
            <a:extLst>
              <a:ext uri="{FF2B5EF4-FFF2-40B4-BE49-F238E27FC236}">
                <a16:creationId xmlns:a16="http://schemas.microsoft.com/office/drawing/2014/main" id="{F5212A75-B3DB-482F-AAB3-52CDB1C93646}"/>
              </a:ext>
            </a:extLst>
          </p:cNvPr>
          <p:cNvSpPr txBox="1">
            <a:spLocks noChangeArrowheads="1"/>
          </p:cNvSpPr>
          <p:nvPr/>
        </p:nvSpPr>
        <p:spPr bwMode="auto">
          <a:xfrm>
            <a:off x="7313614" y="4556126"/>
            <a:ext cx="169703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latin typeface="Arial" panose="020B0604020202020204" pitchFamily="34" charset="0"/>
              </a:rPr>
              <a:t>Ascending loop</a:t>
            </a:r>
          </a:p>
        </p:txBody>
      </p:sp>
      <p:sp>
        <p:nvSpPr>
          <p:cNvPr id="5136" name="Text Box 16">
            <a:extLst>
              <a:ext uri="{FF2B5EF4-FFF2-40B4-BE49-F238E27FC236}">
                <a16:creationId xmlns:a16="http://schemas.microsoft.com/office/drawing/2014/main" id="{59BDD8AF-D22D-462A-8D71-AB26D38FD174}"/>
              </a:ext>
            </a:extLst>
          </p:cNvPr>
          <p:cNvSpPr txBox="1">
            <a:spLocks noChangeArrowheads="1"/>
          </p:cNvSpPr>
          <p:nvPr/>
        </p:nvSpPr>
        <p:spPr bwMode="auto">
          <a:xfrm>
            <a:off x="7415214" y="3656014"/>
            <a:ext cx="163988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latin typeface="Arial" panose="020B0604020202020204" pitchFamily="34" charset="0"/>
              </a:rPr>
              <a:t>Collecting duct</a:t>
            </a:r>
          </a:p>
        </p:txBody>
      </p:sp>
      <p:sp>
        <p:nvSpPr>
          <p:cNvPr id="5137" name="Text Box 17">
            <a:extLst>
              <a:ext uri="{FF2B5EF4-FFF2-40B4-BE49-F238E27FC236}">
                <a16:creationId xmlns:a16="http://schemas.microsoft.com/office/drawing/2014/main" id="{F60FC9EC-DF3B-424F-B4DA-87ACF0A05390}"/>
              </a:ext>
            </a:extLst>
          </p:cNvPr>
          <p:cNvSpPr txBox="1">
            <a:spLocks noChangeArrowheads="1"/>
          </p:cNvSpPr>
          <p:nvPr/>
        </p:nvSpPr>
        <p:spPr bwMode="auto">
          <a:xfrm>
            <a:off x="8605839" y="6137275"/>
            <a:ext cx="1654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latin typeface="Arial" panose="020B0604020202020204" pitchFamily="34" charset="0"/>
              </a:rPr>
              <a:t>To Pelvis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512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5125"/>
                                        </p:tgtEl>
                                        <p:attrNameLst>
                                          <p:attrName>style.visibility</p:attrName>
                                        </p:attrNameLst>
                                      </p:cBhvr>
                                      <p:to>
                                        <p:strVal val="visible"/>
                                      </p:to>
                                    </p:set>
                                    <p:animEffect transition="in" filter="blinds(horizontal)">
                                      <p:cBhvr>
                                        <p:cTn id="11" dur="500"/>
                                        <p:tgtEl>
                                          <p:spTgt spid="512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5126"/>
                                        </p:tgtEl>
                                        <p:attrNameLst>
                                          <p:attrName>style.visibility</p:attrName>
                                        </p:attrNameLst>
                                      </p:cBhvr>
                                      <p:to>
                                        <p:strVal val="visible"/>
                                      </p:to>
                                    </p:set>
                                    <p:animEffect transition="in" filter="blinds(horizontal)">
                                      <p:cBhvr>
                                        <p:cTn id="16" dur="500"/>
                                        <p:tgtEl>
                                          <p:spTgt spid="512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5130"/>
                                        </p:tgtEl>
                                        <p:attrNameLst>
                                          <p:attrName>style.visibility</p:attrName>
                                        </p:attrNameLst>
                                      </p:cBhvr>
                                      <p:to>
                                        <p:strVal val="visible"/>
                                      </p:to>
                                    </p:set>
                                    <p:animEffect transition="in" filter="blinds(horizontal)">
                                      <p:cBhvr>
                                        <p:cTn id="21" dur="500"/>
                                        <p:tgtEl>
                                          <p:spTgt spid="5130"/>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5127"/>
                                        </p:tgtEl>
                                        <p:attrNameLst>
                                          <p:attrName>style.visibility</p:attrName>
                                        </p:attrNameLst>
                                      </p:cBhvr>
                                      <p:to>
                                        <p:strVal val="visible"/>
                                      </p:to>
                                    </p:set>
                                    <p:animEffect transition="in" filter="blinds(horizontal)">
                                      <p:cBhvr>
                                        <p:cTn id="26" dur="500"/>
                                        <p:tgtEl>
                                          <p:spTgt spid="5127"/>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5132"/>
                                        </p:tgtEl>
                                        <p:attrNameLst>
                                          <p:attrName>style.visibility</p:attrName>
                                        </p:attrNameLst>
                                      </p:cBhvr>
                                      <p:to>
                                        <p:strVal val="visible"/>
                                      </p:to>
                                    </p:set>
                                    <p:animEffect transition="in" filter="blinds(horizontal)">
                                      <p:cBhvr>
                                        <p:cTn id="31" dur="500"/>
                                        <p:tgtEl>
                                          <p:spTgt spid="5132"/>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5131"/>
                                        </p:tgtEl>
                                        <p:attrNameLst>
                                          <p:attrName>style.visibility</p:attrName>
                                        </p:attrNameLst>
                                      </p:cBhvr>
                                      <p:to>
                                        <p:strVal val="visible"/>
                                      </p:to>
                                    </p:set>
                                    <p:animEffect transition="in" filter="blinds(horizontal)">
                                      <p:cBhvr>
                                        <p:cTn id="36" dur="500"/>
                                        <p:tgtEl>
                                          <p:spTgt spid="5131"/>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5128"/>
                                        </p:tgtEl>
                                        <p:attrNameLst>
                                          <p:attrName>style.visibility</p:attrName>
                                        </p:attrNameLst>
                                      </p:cBhvr>
                                      <p:to>
                                        <p:strVal val="visible"/>
                                      </p:to>
                                    </p:set>
                                    <p:animEffect transition="in" filter="blinds(horizontal)">
                                      <p:cBhvr>
                                        <p:cTn id="41" dur="500"/>
                                        <p:tgtEl>
                                          <p:spTgt spid="5128"/>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5134"/>
                                        </p:tgtEl>
                                        <p:attrNameLst>
                                          <p:attrName>style.visibility</p:attrName>
                                        </p:attrNameLst>
                                      </p:cBhvr>
                                      <p:to>
                                        <p:strVal val="visible"/>
                                      </p:to>
                                    </p:set>
                                    <p:animEffect transition="in" filter="blinds(horizontal)">
                                      <p:cBhvr>
                                        <p:cTn id="46" dur="500"/>
                                        <p:tgtEl>
                                          <p:spTgt spid="5134"/>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5133"/>
                                        </p:tgtEl>
                                        <p:attrNameLst>
                                          <p:attrName>style.visibility</p:attrName>
                                        </p:attrNameLst>
                                      </p:cBhvr>
                                      <p:to>
                                        <p:strVal val="visible"/>
                                      </p:to>
                                    </p:set>
                                    <p:animEffect transition="in" filter="blinds(horizontal)">
                                      <p:cBhvr>
                                        <p:cTn id="51" dur="500"/>
                                        <p:tgtEl>
                                          <p:spTgt spid="5133"/>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5135"/>
                                        </p:tgtEl>
                                        <p:attrNameLst>
                                          <p:attrName>style.visibility</p:attrName>
                                        </p:attrNameLst>
                                      </p:cBhvr>
                                      <p:to>
                                        <p:strVal val="visible"/>
                                      </p:to>
                                    </p:set>
                                    <p:animEffect transition="in" filter="blinds(horizontal)">
                                      <p:cBhvr>
                                        <p:cTn id="56" dur="500"/>
                                        <p:tgtEl>
                                          <p:spTgt spid="5135"/>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5129"/>
                                        </p:tgtEl>
                                        <p:attrNameLst>
                                          <p:attrName>style.visibility</p:attrName>
                                        </p:attrNameLst>
                                      </p:cBhvr>
                                      <p:to>
                                        <p:strVal val="visible"/>
                                      </p:to>
                                    </p:set>
                                    <p:animEffect transition="in" filter="blinds(horizontal)">
                                      <p:cBhvr>
                                        <p:cTn id="61" dur="500"/>
                                        <p:tgtEl>
                                          <p:spTgt spid="5129"/>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3" presetClass="entr" presetSubtype="10" fill="hold" grpId="0" nodeType="clickEffect">
                                  <p:stCondLst>
                                    <p:cond delay="0"/>
                                  </p:stCondLst>
                                  <p:childTnLst>
                                    <p:set>
                                      <p:cBhvr>
                                        <p:cTn id="65" dur="1" fill="hold">
                                          <p:stCondLst>
                                            <p:cond delay="0"/>
                                          </p:stCondLst>
                                        </p:cTn>
                                        <p:tgtEl>
                                          <p:spTgt spid="5136"/>
                                        </p:tgtEl>
                                        <p:attrNameLst>
                                          <p:attrName>style.visibility</p:attrName>
                                        </p:attrNameLst>
                                      </p:cBhvr>
                                      <p:to>
                                        <p:strVal val="visible"/>
                                      </p:to>
                                    </p:set>
                                    <p:animEffect transition="in" filter="blinds(horizontal)">
                                      <p:cBhvr>
                                        <p:cTn id="66" dur="500"/>
                                        <p:tgtEl>
                                          <p:spTgt spid="5136"/>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3" presetClass="entr" presetSubtype="10" fill="hold" grpId="0" nodeType="clickEffect">
                                  <p:stCondLst>
                                    <p:cond delay="0"/>
                                  </p:stCondLst>
                                  <p:childTnLst>
                                    <p:set>
                                      <p:cBhvr>
                                        <p:cTn id="70" dur="1" fill="hold">
                                          <p:stCondLst>
                                            <p:cond delay="0"/>
                                          </p:stCondLst>
                                        </p:cTn>
                                        <p:tgtEl>
                                          <p:spTgt spid="5137"/>
                                        </p:tgtEl>
                                        <p:attrNameLst>
                                          <p:attrName>style.visibility</p:attrName>
                                        </p:attrNameLst>
                                      </p:cBhvr>
                                      <p:to>
                                        <p:strVal val="visible"/>
                                      </p:to>
                                    </p:set>
                                    <p:animEffect transition="in" filter="blinds(horizontal)">
                                      <p:cBhvr>
                                        <p:cTn id="71" dur="500"/>
                                        <p:tgtEl>
                                          <p:spTgt spid="5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p:bldP spid="5126" grpId="0"/>
      <p:bldP spid="5127" grpId="0"/>
      <p:bldP spid="5128" grpId="0"/>
      <p:bldP spid="5129" grpId="0"/>
      <p:bldP spid="5130" grpId="0"/>
      <p:bldP spid="5131" grpId="0"/>
      <p:bldP spid="5132" grpId="0"/>
      <p:bldP spid="5133" grpId="0"/>
      <p:bldP spid="5134" grpId="0"/>
      <p:bldP spid="5135" grpId="0"/>
      <p:bldP spid="5136" grpId="0"/>
      <p:bldP spid="513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C45E69FD-1AAE-4889-83F6-B267829DFA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2488" y="438151"/>
            <a:ext cx="8223250" cy="585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5" name="Text Box 5">
            <a:extLst>
              <a:ext uri="{FF2B5EF4-FFF2-40B4-BE49-F238E27FC236}">
                <a16:creationId xmlns:a16="http://schemas.microsoft.com/office/drawing/2014/main" id="{5DF92096-C9B8-4112-9604-08B2792907FD}"/>
              </a:ext>
            </a:extLst>
          </p:cNvPr>
          <p:cNvSpPr txBox="1">
            <a:spLocks noChangeArrowheads="1"/>
          </p:cNvSpPr>
          <p:nvPr/>
        </p:nvSpPr>
        <p:spPr bwMode="auto">
          <a:xfrm>
            <a:off x="1524001" y="203201"/>
            <a:ext cx="114617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latin typeface="+mn-lt"/>
              </a:rPr>
              <a:t>Renal artery</a:t>
            </a:r>
          </a:p>
        </p:txBody>
      </p:sp>
      <p:sp>
        <p:nvSpPr>
          <p:cNvPr id="5126" name="Text Box 6">
            <a:extLst>
              <a:ext uri="{FF2B5EF4-FFF2-40B4-BE49-F238E27FC236}">
                <a16:creationId xmlns:a16="http://schemas.microsoft.com/office/drawing/2014/main" id="{A2E62D33-BF02-4C27-BD24-FAFB4CAF40CA}"/>
              </a:ext>
            </a:extLst>
          </p:cNvPr>
          <p:cNvSpPr txBox="1">
            <a:spLocks noChangeArrowheads="1"/>
          </p:cNvSpPr>
          <p:nvPr/>
        </p:nvSpPr>
        <p:spPr bwMode="auto">
          <a:xfrm>
            <a:off x="3089275" y="1"/>
            <a:ext cx="147955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solidFill>
                  <a:srgbClr val="FF0000"/>
                </a:solidFill>
                <a:latin typeface="+mn-lt"/>
              </a:rPr>
              <a:t>Afferent arteriole</a:t>
            </a:r>
          </a:p>
        </p:txBody>
      </p:sp>
      <p:sp>
        <p:nvSpPr>
          <p:cNvPr id="5127" name="Text Box 7">
            <a:extLst>
              <a:ext uri="{FF2B5EF4-FFF2-40B4-BE49-F238E27FC236}">
                <a16:creationId xmlns:a16="http://schemas.microsoft.com/office/drawing/2014/main" id="{2A05517A-927E-4252-AF86-6B4D26766D14}"/>
              </a:ext>
            </a:extLst>
          </p:cNvPr>
          <p:cNvSpPr txBox="1">
            <a:spLocks noChangeArrowheads="1"/>
          </p:cNvSpPr>
          <p:nvPr/>
        </p:nvSpPr>
        <p:spPr bwMode="auto">
          <a:xfrm>
            <a:off x="5397500" y="1"/>
            <a:ext cx="152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solidFill>
                  <a:srgbClr val="FF0000"/>
                </a:solidFill>
                <a:latin typeface="+mn-lt"/>
              </a:rPr>
              <a:t>Efferent arteriole</a:t>
            </a:r>
          </a:p>
        </p:txBody>
      </p:sp>
      <p:sp>
        <p:nvSpPr>
          <p:cNvPr id="5128" name="Text Box 8">
            <a:extLst>
              <a:ext uri="{FF2B5EF4-FFF2-40B4-BE49-F238E27FC236}">
                <a16:creationId xmlns:a16="http://schemas.microsoft.com/office/drawing/2014/main" id="{3F31F0FB-6C87-43FC-A702-8200837F8B30}"/>
              </a:ext>
            </a:extLst>
          </p:cNvPr>
          <p:cNvSpPr txBox="1">
            <a:spLocks noChangeArrowheads="1"/>
          </p:cNvSpPr>
          <p:nvPr/>
        </p:nvSpPr>
        <p:spPr bwMode="auto">
          <a:xfrm>
            <a:off x="6457950" y="766764"/>
            <a:ext cx="1697038"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solidFill>
                  <a:srgbClr val="92D050"/>
                </a:solidFill>
                <a:latin typeface="+mn-lt"/>
              </a:rPr>
              <a:t>Proximal convoluted tubule</a:t>
            </a:r>
          </a:p>
        </p:txBody>
      </p:sp>
      <p:sp>
        <p:nvSpPr>
          <p:cNvPr id="5129" name="Text Box 9">
            <a:extLst>
              <a:ext uri="{FF2B5EF4-FFF2-40B4-BE49-F238E27FC236}">
                <a16:creationId xmlns:a16="http://schemas.microsoft.com/office/drawing/2014/main" id="{FB8D09B2-2EF8-4F22-8AAD-6E3A8DB718C4}"/>
              </a:ext>
            </a:extLst>
          </p:cNvPr>
          <p:cNvSpPr txBox="1">
            <a:spLocks noChangeArrowheads="1"/>
          </p:cNvSpPr>
          <p:nvPr/>
        </p:nvSpPr>
        <p:spPr bwMode="auto">
          <a:xfrm>
            <a:off x="8605838" y="650876"/>
            <a:ext cx="166846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latin typeface="+mn-lt"/>
              </a:rPr>
              <a:t>Distal convoluted tubule</a:t>
            </a:r>
          </a:p>
        </p:txBody>
      </p:sp>
      <p:sp>
        <p:nvSpPr>
          <p:cNvPr id="5130" name="Text Box 10">
            <a:extLst>
              <a:ext uri="{FF2B5EF4-FFF2-40B4-BE49-F238E27FC236}">
                <a16:creationId xmlns:a16="http://schemas.microsoft.com/office/drawing/2014/main" id="{8518CB93-F41B-4B6F-961F-2CCFB3BA37DA}"/>
              </a:ext>
            </a:extLst>
          </p:cNvPr>
          <p:cNvSpPr txBox="1">
            <a:spLocks noChangeArrowheads="1"/>
          </p:cNvSpPr>
          <p:nvPr/>
        </p:nvSpPr>
        <p:spPr bwMode="auto">
          <a:xfrm>
            <a:off x="1524000" y="2087563"/>
            <a:ext cx="1797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solidFill>
                  <a:srgbClr val="FF0000"/>
                </a:solidFill>
                <a:latin typeface="+mn-lt"/>
              </a:rPr>
              <a:t>Glomerulus</a:t>
            </a:r>
          </a:p>
        </p:txBody>
      </p:sp>
      <p:sp>
        <p:nvSpPr>
          <p:cNvPr id="5131" name="Text Box 11">
            <a:extLst>
              <a:ext uri="{FF2B5EF4-FFF2-40B4-BE49-F238E27FC236}">
                <a16:creationId xmlns:a16="http://schemas.microsoft.com/office/drawing/2014/main" id="{850C3FF6-2B2E-47B1-9E44-B4C6A8ADC96E}"/>
              </a:ext>
            </a:extLst>
          </p:cNvPr>
          <p:cNvSpPr txBox="1">
            <a:spLocks noChangeArrowheads="1"/>
          </p:cNvSpPr>
          <p:nvPr/>
        </p:nvSpPr>
        <p:spPr bwMode="auto">
          <a:xfrm>
            <a:off x="1524001" y="3263901"/>
            <a:ext cx="1973263"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latin typeface="+mn-lt"/>
              </a:rPr>
              <a:t>Renal /Bowman’s capsule</a:t>
            </a:r>
          </a:p>
        </p:txBody>
      </p:sp>
      <p:sp>
        <p:nvSpPr>
          <p:cNvPr id="5132" name="Text Box 12">
            <a:extLst>
              <a:ext uri="{FF2B5EF4-FFF2-40B4-BE49-F238E27FC236}">
                <a16:creationId xmlns:a16="http://schemas.microsoft.com/office/drawing/2014/main" id="{5C9D0EE5-152D-40B2-8846-2CF805A15AD4}"/>
              </a:ext>
            </a:extLst>
          </p:cNvPr>
          <p:cNvSpPr txBox="1">
            <a:spLocks noChangeArrowheads="1"/>
          </p:cNvSpPr>
          <p:nvPr/>
        </p:nvSpPr>
        <p:spPr bwMode="auto">
          <a:xfrm>
            <a:off x="3713163" y="3206750"/>
            <a:ext cx="162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latin typeface="+mn-lt"/>
              </a:rPr>
              <a:t>Capillaries</a:t>
            </a:r>
          </a:p>
        </p:txBody>
      </p:sp>
      <p:sp>
        <p:nvSpPr>
          <p:cNvPr id="5133" name="Text Box 13">
            <a:extLst>
              <a:ext uri="{FF2B5EF4-FFF2-40B4-BE49-F238E27FC236}">
                <a16:creationId xmlns:a16="http://schemas.microsoft.com/office/drawing/2014/main" id="{405A933F-2F3F-4C8D-81A6-80883A58E03D}"/>
              </a:ext>
            </a:extLst>
          </p:cNvPr>
          <p:cNvSpPr txBox="1">
            <a:spLocks noChangeArrowheads="1"/>
          </p:cNvSpPr>
          <p:nvPr/>
        </p:nvSpPr>
        <p:spPr bwMode="auto">
          <a:xfrm>
            <a:off x="4730750" y="5670551"/>
            <a:ext cx="128841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solidFill>
                  <a:srgbClr val="FFC000"/>
                </a:solidFill>
                <a:latin typeface="+mn-lt"/>
              </a:rPr>
              <a:t>Loop of Henle</a:t>
            </a:r>
          </a:p>
        </p:txBody>
      </p:sp>
      <p:sp>
        <p:nvSpPr>
          <p:cNvPr id="5134" name="Text Box 14">
            <a:extLst>
              <a:ext uri="{FF2B5EF4-FFF2-40B4-BE49-F238E27FC236}">
                <a16:creationId xmlns:a16="http://schemas.microsoft.com/office/drawing/2014/main" id="{290EE1AB-5875-4965-A74E-8A6C029E4C17}"/>
              </a:ext>
            </a:extLst>
          </p:cNvPr>
          <p:cNvSpPr txBox="1">
            <a:spLocks noChangeArrowheads="1"/>
          </p:cNvSpPr>
          <p:nvPr/>
        </p:nvSpPr>
        <p:spPr bwMode="auto">
          <a:xfrm>
            <a:off x="4265614" y="3844926"/>
            <a:ext cx="194468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solidFill>
                  <a:srgbClr val="FFC000"/>
                </a:solidFill>
                <a:latin typeface="+mn-lt"/>
              </a:rPr>
              <a:t>Descending loop</a:t>
            </a:r>
          </a:p>
        </p:txBody>
      </p:sp>
      <p:sp>
        <p:nvSpPr>
          <p:cNvPr id="5135" name="Text Box 15">
            <a:extLst>
              <a:ext uri="{FF2B5EF4-FFF2-40B4-BE49-F238E27FC236}">
                <a16:creationId xmlns:a16="http://schemas.microsoft.com/office/drawing/2014/main" id="{F5212A75-B3DB-482F-AAB3-52CDB1C93646}"/>
              </a:ext>
            </a:extLst>
          </p:cNvPr>
          <p:cNvSpPr txBox="1">
            <a:spLocks noChangeArrowheads="1"/>
          </p:cNvSpPr>
          <p:nvPr/>
        </p:nvSpPr>
        <p:spPr bwMode="auto">
          <a:xfrm>
            <a:off x="7313614" y="4556126"/>
            <a:ext cx="169703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solidFill>
                  <a:srgbClr val="FFC000"/>
                </a:solidFill>
                <a:latin typeface="+mn-lt"/>
              </a:rPr>
              <a:t>Ascending loop</a:t>
            </a:r>
          </a:p>
        </p:txBody>
      </p:sp>
      <p:sp>
        <p:nvSpPr>
          <p:cNvPr id="5136" name="Text Box 16">
            <a:extLst>
              <a:ext uri="{FF2B5EF4-FFF2-40B4-BE49-F238E27FC236}">
                <a16:creationId xmlns:a16="http://schemas.microsoft.com/office/drawing/2014/main" id="{59BDD8AF-D22D-462A-8D71-AB26D38FD174}"/>
              </a:ext>
            </a:extLst>
          </p:cNvPr>
          <p:cNvSpPr txBox="1">
            <a:spLocks noChangeArrowheads="1"/>
          </p:cNvSpPr>
          <p:nvPr/>
        </p:nvSpPr>
        <p:spPr bwMode="auto">
          <a:xfrm>
            <a:off x="7415214" y="3656014"/>
            <a:ext cx="163988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solidFill>
                  <a:srgbClr val="00B0F0"/>
                </a:solidFill>
                <a:latin typeface="+mn-lt"/>
              </a:rPr>
              <a:t>Collecting duct</a:t>
            </a:r>
          </a:p>
        </p:txBody>
      </p:sp>
      <p:sp>
        <p:nvSpPr>
          <p:cNvPr id="5137" name="Text Box 17">
            <a:extLst>
              <a:ext uri="{FF2B5EF4-FFF2-40B4-BE49-F238E27FC236}">
                <a16:creationId xmlns:a16="http://schemas.microsoft.com/office/drawing/2014/main" id="{F60FC9EC-DF3B-424F-B4DA-87ACF0A05390}"/>
              </a:ext>
            </a:extLst>
          </p:cNvPr>
          <p:cNvSpPr txBox="1">
            <a:spLocks noChangeArrowheads="1"/>
          </p:cNvSpPr>
          <p:nvPr/>
        </p:nvSpPr>
        <p:spPr bwMode="auto">
          <a:xfrm>
            <a:off x="8605839" y="6137275"/>
            <a:ext cx="1654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2400" dirty="0">
                <a:latin typeface="+mn-lt"/>
              </a:rPr>
              <a:t>To Pelvis</a:t>
            </a:r>
          </a:p>
        </p:txBody>
      </p:sp>
    </p:spTree>
    <p:extLst>
      <p:ext uri="{BB962C8B-B14F-4D97-AF65-F5344CB8AC3E}">
        <p14:creationId xmlns:p14="http://schemas.microsoft.com/office/powerpoint/2010/main" val="20847689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2">
            <a:extLst>
              <a:ext uri="{FF2B5EF4-FFF2-40B4-BE49-F238E27FC236}">
                <a16:creationId xmlns:a16="http://schemas.microsoft.com/office/drawing/2014/main" id="{CDD543AC-5BC0-4234-906D-4F755C91D007}"/>
              </a:ext>
            </a:extLst>
          </p:cNvPr>
          <p:cNvSpPr>
            <a:spLocks noChangeArrowheads="1"/>
          </p:cNvSpPr>
          <p:nvPr/>
        </p:nvSpPr>
        <p:spPr bwMode="auto">
          <a:xfrm>
            <a:off x="3833813" y="1262064"/>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pic>
        <p:nvPicPr>
          <p:cNvPr id="31747" name="Picture 11">
            <a:extLst>
              <a:ext uri="{FF2B5EF4-FFF2-40B4-BE49-F238E27FC236}">
                <a16:creationId xmlns:a16="http://schemas.microsoft.com/office/drawing/2014/main" id="{21D2E035-4BE3-4C6A-80A7-20551CA179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0038" y="644484"/>
            <a:ext cx="6170613" cy="591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8" name="Text Box 13">
            <a:extLst>
              <a:ext uri="{FF2B5EF4-FFF2-40B4-BE49-F238E27FC236}">
                <a16:creationId xmlns:a16="http://schemas.microsoft.com/office/drawing/2014/main" id="{AE5DA67F-9BCA-43C8-A76D-589E4B69B2E4}"/>
              </a:ext>
            </a:extLst>
          </p:cNvPr>
          <p:cNvSpPr txBox="1">
            <a:spLocks noChangeArrowheads="1"/>
          </p:cNvSpPr>
          <p:nvPr/>
        </p:nvSpPr>
        <p:spPr bwMode="auto">
          <a:xfrm>
            <a:off x="0" y="2162755"/>
            <a:ext cx="3181351"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dirty="0">
                <a:latin typeface="+mn-lt"/>
              </a:rPr>
              <a:t>On whiteboard, without notes.</a:t>
            </a:r>
          </a:p>
          <a:p>
            <a:pPr eaLnBrk="1" hangingPunct="1">
              <a:spcBef>
                <a:spcPct val="50000"/>
              </a:spcBef>
              <a:buFontTx/>
              <a:buNone/>
            </a:pPr>
            <a:r>
              <a:rPr lang="en-GB" altLang="en-US" dirty="0">
                <a:latin typeface="+mn-lt"/>
              </a:rPr>
              <a:t>Name structures A-F</a:t>
            </a:r>
          </a:p>
        </p:txBody>
      </p:sp>
      <p:sp>
        <p:nvSpPr>
          <p:cNvPr id="2" name="TextBox 1">
            <a:extLst>
              <a:ext uri="{FF2B5EF4-FFF2-40B4-BE49-F238E27FC236}">
                <a16:creationId xmlns:a16="http://schemas.microsoft.com/office/drawing/2014/main" id="{8CCBD57C-0379-44BF-8197-EF892D841DA3}"/>
              </a:ext>
            </a:extLst>
          </p:cNvPr>
          <p:cNvSpPr txBox="1"/>
          <p:nvPr/>
        </p:nvSpPr>
        <p:spPr>
          <a:xfrm>
            <a:off x="8972317" y="1956021"/>
            <a:ext cx="2878372" cy="3416320"/>
          </a:xfrm>
          <a:prstGeom prst="rect">
            <a:avLst/>
          </a:prstGeom>
          <a:noFill/>
        </p:spPr>
        <p:txBody>
          <a:bodyPr wrap="square" rtlCol="0">
            <a:spAutoFit/>
          </a:bodyPr>
          <a:lstStyle/>
          <a:p>
            <a:r>
              <a:rPr lang="en-GB" b="1" dirty="0">
                <a:solidFill>
                  <a:srgbClr val="7030A0"/>
                </a:solidFill>
              </a:rPr>
              <a:t>A= Efferent arteriole</a:t>
            </a:r>
          </a:p>
          <a:p>
            <a:endParaRPr lang="en-GB" b="1" dirty="0">
              <a:solidFill>
                <a:srgbClr val="7030A0"/>
              </a:solidFill>
            </a:endParaRPr>
          </a:p>
          <a:p>
            <a:r>
              <a:rPr lang="en-GB" b="1" dirty="0">
                <a:solidFill>
                  <a:srgbClr val="7030A0"/>
                </a:solidFill>
              </a:rPr>
              <a:t>B= Glomerulus</a:t>
            </a:r>
          </a:p>
          <a:p>
            <a:endParaRPr lang="en-GB" b="1" dirty="0">
              <a:solidFill>
                <a:srgbClr val="7030A0"/>
              </a:solidFill>
            </a:endParaRPr>
          </a:p>
          <a:p>
            <a:r>
              <a:rPr lang="en-GB" b="1" dirty="0">
                <a:solidFill>
                  <a:srgbClr val="7030A0"/>
                </a:solidFill>
              </a:rPr>
              <a:t>C= Renal artery</a:t>
            </a:r>
          </a:p>
          <a:p>
            <a:endParaRPr lang="en-GB" b="1" dirty="0">
              <a:solidFill>
                <a:srgbClr val="7030A0"/>
              </a:solidFill>
            </a:endParaRPr>
          </a:p>
          <a:p>
            <a:r>
              <a:rPr lang="en-GB" b="1" dirty="0">
                <a:solidFill>
                  <a:srgbClr val="7030A0"/>
                </a:solidFill>
              </a:rPr>
              <a:t>D= Renal/Bowman’s capsule</a:t>
            </a:r>
          </a:p>
          <a:p>
            <a:endParaRPr lang="en-GB" b="1" dirty="0">
              <a:solidFill>
                <a:srgbClr val="7030A0"/>
              </a:solidFill>
            </a:endParaRPr>
          </a:p>
          <a:p>
            <a:r>
              <a:rPr lang="en-GB" b="1" dirty="0">
                <a:solidFill>
                  <a:srgbClr val="7030A0"/>
                </a:solidFill>
              </a:rPr>
              <a:t>E= Descending limb/Loop of Henle</a:t>
            </a:r>
          </a:p>
          <a:p>
            <a:endParaRPr lang="en-GB" b="1" dirty="0">
              <a:solidFill>
                <a:srgbClr val="7030A0"/>
              </a:solidFill>
            </a:endParaRPr>
          </a:p>
          <a:p>
            <a:r>
              <a:rPr lang="en-GB" b="1" dirty="0">
                <a:solidFill>
                  <a:srgbClr val="7030A0"/>
                </a:solidFill>
              </a:rPr>
              <a:t>F= Collecting duct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F4AAA628-43E2-47DF-A182-2A3BC8935F8B}"/>
              </a:ext>
            </a:extLst>
          </p:cNvPr>
          <p:cNvSpPr>
            <a:spLocks noGrp="1" noChangeArrowheads="1"/>
          </p:cNvSpPr>
          <p:nvPr>
            <p:ph type="title"/>
          </p:nvPr>
        </p:nvSpPr>
        <p:spPr/>
        <p:txBody>
          <a:bodyPr/>
          <a:lstStyle/>
          <a:p>
            <a:pPr eaLnBrk="1" hangingPunct="1"/>
            <a:r>
              <a:rPr lang="en-GB" altLang="en-US" b="1" u="sng" dirty="0">
                <a:latin typeface="+mn-lt"/>
                <a:ea typeface="Verdana" panose="020B0604030504040204" pitchFamily="34" charset="0"/>
                <a:cs typeface="Calibri" panose="020F0502020204030204" pitchFamily="34" charset="0"/>
              </a:rPr>
              <a:t>Role of the Kidneys</a:t>
            </a:r>
          </a:p>
        </p:txBody>
      </p:sp>
      <p:sp>
        <p:nvSpPr>
          <p:cNvPr id="11267" name="Rectangle 3">
            <a:extLst>
              <a:ext uri="{FF2B5EF4-FFF2-40B4-BE49-F238E27FC236}">
                <a16:creationId xmlns:a16="http://schemas.microsoft.com/office/drawing/2014/main" id="{C03F3C03-F646-45FA-A018-8B2CFAFC4F28}"/>
              </a:ext>
            </a:extLst>
          </p:cNvPr>
          <p:cNvSpPr>
            <a:spLocks noGrp="1" noChangeArrowheads="1"/>
          </p:cNvSpPr>
          <p:nvPr>
            <p:ph type="body" sz="half" idx="1"/>
          </p:nvPr>
        </p:nvSpPr>
        <p:spPr>
          <a:xfrm>
            <a:off x="1703389" y="1412875"/>
            <a:ext cx="5545137" cy="4713288"/>
          </a:xfrm>
        </p:spPr>
        <p:txBody>
          <a:bodyPr/>
          <a:lstStyle/>
          <a:p>
            <a:pPr eaLnBrk="1" hangingPunct="1"/>
            <a:r>
              <a:rPr lang="en-GB" altLang="en-US" dirty="0">
                <a:ea typeface="Verdana" panose="020B0604030504040204" pitchFamily="34" charset="0"/>
                <a:cs typeface="Calibri" panose="020F0502020204030204" pitchFamily="34" charset="0"/>
              </a:rPr>
              <a:t>Regulate the composition of the blood</a:t>
            </a:r>
          </a:p>
          <a:p>
            <a:pPr lvl="1" eaLnBrk="1" hangingPunct="1"/>
            <a:endParaRPr lang="en-GB" altLang="en-US" dirty="0">
              <a:ea typeface="Verdana" panose="020B0604030504040204" pitchFamily="34" charset="0"/>
              <a:cs typeface="Calibri" panose="020F0502020204030204" pitchFamily="34" charset="0"/>
            </a:endParaRPr>
          </a:p>
          <a:p>
            <a:pPr lvl="1" eaLnBrk="1" hangingPunct="1"/>
            <a:r>
              <a:rPr lang="en-GB" altLang="en-US" dirty="0">
                <a:ea typeface="Verdana" panose="020B0604030504040204" pitchFamily="34" charset="0"/>
                <a:cs typeface="Calibri" panose="020F0502020204030204" pitchFamily="34" charset="0"/>
              </a:rPr>
              <a:t>Maintain water potential </a:t>
            </a:r>
          </a:p>
          <a:p>
            <a:pPr lvl="1" eaLnBrk="1" hangingPunct="1">
              <a:buFontTx/>
              <a:buNone/>
            </a:pPr>
            <a:endParaRPr lang="en-GB" altLang="en-US" dirty="0">
              <a:ea typeface="Verdana" panose="020B0604030504040204" pitchFamily="34" charset="0"/>
              <a:cs typeface="Calibri" panose="020F0502020204030204" pitchFamily="34" charset="0"/>
            </a:endParaRPr>
          </a:p>
          <a:p>
            <a:pPr lvl="1" eaLnBrk="1" hangingPunct="1"/>
            <a:r>
              <a:rPr lang="en-GB" altLang="en-US" dirty="0">
                <a:ea typeface="Verdana" panose="020B0604030504040204" pitchFamily="34" charset="0"/>
                <a:cs typeface="Calibri" panose="020F0502020204030204" pitchFamily="34" charset="0"/>
              </a:rPr>
              <a:t>Remove urea</a:t>
            </a:r>
          </a:p>
          <a:p>
            <a:pPr lvl="1" eaLnBrk="1" hangingPunct="1">
              <a:buFontTx/>
              <a:buNone/>
            </a:pPr>
            <a:endParaRPr lang="en-GB" altLang="en-US" dirty="0">
              <a:ea typeface="Verdana" panose="020B0604030504040204" pitchFamily="34" charset="0"/>
              <a:cs typeface="Calibri" panose="020F0502020204030204" pitchFamily="34" charset="0"/>
            </a:endParaRPr>
          </a:p>
          <a:p>
            <a:pPr lvl="1" eaLnBrk="1" hangingPunct="1"/>
            <a:r>
              <a:rPr lang="en-GB" altLang="en-US" dirty="0">
                <a:ea typeface="Verdana" panose="020B0604030504040204" pitchFamily="34" charset="0"/>
                <a:cs typeface="Calibri" panose="020F0502020204030204" pitchFamily="34" charset="0"/>
              </a:rPr>
              <a:t>Maintain mineral ion concentration</a:t>
            </a:r>
          </a:p>
        </p:txBody>
      </p:sp>
      <p:pic>
        <p:nvPicPr>
          <p:cNvPr id="11269" name="Picture 5" descr="kidney">
            <a:extLst>
              <a:ext uri="{FF2B5EF4-FFF2-40B4-BE49-F238E27FC236}">
                <a16:creationId xmlns:a16="http://schemas.microsoft.com/office/drawing/2014/main" id="{FCA39C64-131F-42F4-86E1-B485E106CD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9963" y="1484313"/>
            <a:ext cx="3116262" cy="478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26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269"/>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267">
                                            <p:txEl>
                                              <p:pRg st="0" end="0"/>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267">
                                            <p:txEl>
                                              <p:pRg st="2" end="2"/>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267">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2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435435EF-863A-4761-8328-8D634EEC31B0}"/>
              </a:ext>
            </a:extLst>
          </p:cNvPr>
          <p:cNvSpPr>
            <a:spLocks noGrp="1" noChangeArrowheads="1"/>
          </p:cNvSpPr>
          <p:nvPr>
            <p:ph type="title"/>
          </p:nvPr>
        </p:nvSpPr>
        <p:spPr>
          <a:xfrm>
            <a:off x="1981200" y="301625"/>
            <a:ext cx="8686800" cy="1143000"/>
          </a:xfrm>
        </p:spPr>
        <p:txBody>
          <a:bodyPr/>
          <a:lstStyle/>
          <a:p>
            <a:pPr algn="l" eaLnBrk="1" hangingPunct="1"/>
            <a:r>
              <a:rPr lang="en-GB" altLang="en-US" sz="3600" b="1" dirty="0">
                <a:ea typeface="Verdana" panose="020B0604030504040204" pitchFamily="34" charset="0"/>
                <a:cs typeface="Calibri" panose="020F0502020204030204" pitchFamily="34" charset="0"/>
              </a:rPr>
              <a:t>Kidneys make urine in a two stage process:</a:t>
            </a:r>
          </a:p>
        </p:txBody>
      </p:sp>
      <p:sp>
        <p:nvSpPr>
          <p:cNvPr id="13317" name="Rectangle 5">
            <a:extLst>
              <a:ext uri="{FF2B5EF4-FFF2-40B4-BE49-F238E27FC236}">
                <a16:creationId xmlns:a16="http://schemas.microsoft.com/office/drawing/2014/main" id="{F992648B-669C-4DD0-95F2-1D3FC0A3DB60}"/>
              </a:ext>
            </a:extLst>
          </p:cNvPr>
          <p:cNvSpPr>
            <a:spLocks noGrp="1" noChangeArrowheads="1"/>
          </p:cNvSpPr>
          <p:nvPr>
            <p:ph type="body" sz="half" idx="2"/>
          </p:nvPr>
        </p:nvSpPr>
        <p:spPr>
          <a:xfrm>
            <a:off x="5808663" y="2287588"/>
            <a:ext cx="5435600" cy="4597400"/>
          </a:xfrm>
        </p:spPr>
        <p:txBody>
          <a:bodyPr rtlCol="0">
            <a:normAutofit/>
          </a:bodyPr>
          <a:lstStyle/>
          <a:p>
            <a:pPr marL="742950" indent="-742950">
              <a:buFont typeface="Arial" panose="020B0604020202020204" pitchFamily="34" charset="0"/>
              <a:buAutoNum type="arabicPeriod"/>
              <a:defRPr/>
            </a:pPr>
            <a:r>
              <a:rPr lang="en-GB" dirty="0">
                <a:ea typeface="Verdana" pitchFamily="34" charset="0"/>
                <a:cs typeface="Calibri" pitchFamily="34" charset="0"/>
              </a:rPr>
              <a:t>Ultrafiltration</a:t>
            </a:r>
          </a:p>
          <a:p>
            <a:pPr marL="742950" indent="-742950">
              <a:buFont typeface="Arial" panose="020B0604020202020204" pitchFamily="34" charset="0"/>
              <a:buAutoNum type="arabicPeriod"/>
              <a:defRPr/>
            </a:pPr>
            <a:endParaRPr lang="en-GB" dirty="0">
              <a:ea typeface="Verdana" pitchFamily="34" charset="0"/>
              <a:cs typeface="Calibri" pitchFamily="34" charset="0"/>
            </a:endParaRPr>
          </a:p>
          <a:p>
            <a:pPr marL="742950" indent="-742950">
              <a:buFont typeface="Arial" panose="020B0604020202020204" pitchFamily="34" charset="0"/>
              <a:buAutoNum type="arabicPeriod"/>
              <a:defRPr/>
            </a:pPr>
            <a:r>
              <a:rPr lang="en-GB" dirty="0">
                <a:ea typeface="Verdana" pitchFamily="34" charset="0"/>
                <a:cs typeface="Calibri" pitchFamily="34" charset="0"/>
              </a:rPr>
              <a:t>Selective Reabsorption</a:t>
            </a:r>
          </a:p>
          <a:p>
            <a:pPr marL="533400" indent="-533400">
              <a:buNone/>
              <a:defRPr/>
            </a:pPr>
            <a:r>
              <a:rPr lang="en-GB" sz="2400" dirty="0">
                <a:ea typeface="Verdana" pitchFamily="34" charset="0"/>
                <a:cs typeface="Calibri" pitchFamily="34" charset="0"/>
              </a:rPr>
              <a:t>	</a:t>
            </a:r>
          </a:p>
        </p:txBody>
      </p:sp>
      <p:pic>
        <p:nvPicPr>
          <p:cNvPr id="5" name="Picture 5" descr="kidney">
            <a:extLst>
              <a:ext uri="{FF2B5EF4-FFF2-40B4-BE49-F238E27FC236}">
                <a16:creationId xmlns:a16="http://schemas.microsoft.com/office/drawing/2014/main" id="{25C94D7E-19CB-4C2A-A999-CD0A2FF49B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6151" y="1320800"/>
            <a:ext cx="3116263" cy="478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3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317">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31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317">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1331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38265018-B7CB-4C86-849F-A55B18BFCF8D}"/>
              </a:ext>
            </a:extLst>
          </p:cNvPr>
          <p:cNvSpPr>
            <a:spLocks noGrp="1"/>
          </p:cNvSpPr>
          <p:nvPr>
            <p:ph type="title"/>
          </p:nvPr>
        </p:nvSpPr>
        <p:spPr>
          <a:xfrm>
            <a:off x="130534" y="18255"/>
            <a:ext cx="10515600" cy="1325563"/>
          </a:xfrm>
        </p:spPr>
        <p:txBody>
          <a:bodyPr/>
          <a:lstStyle/>
          <a:p>
            <a:r>
              <a:rPr lang="en-GB" altLang="en-US" dirty="0">
                <a:latin typeface="+mn-lt"/>
              </a:rPr>
              <a:t>How does a kidney make urine?</a:t>
            </a:r>
          </a:p>
        </p:txBody>
      </p:sp>
      <p:sp>
        <p:nvSpPr>
          <p:cNvPr id="8195" name="Content Placeholder 2">
            <a:extLst>
              <a:ext uri="{FF2B5EF4-FFF2-40B4-BE49-F238E27FC236}">
                <a16:creationId xmlns:a16="http://schemas.microsoft.com/office/drawing/2014/main" id="{1A34A0D4-B290-46BF-9CA2-79F42681DCAD}"/>
              </a:ext>
            </a:extLst>
          </p:cNvPr>
          <p:cNvSpPr>
            <a:spLocks noGrp="1"/>
          </p:cNvSpPr>
          <p:nvPr>
            <p:ph idx="1"/>
          </p:nvPr>
        </p:nvSpPr>
        <p:spPr>
          <a:xfrm>
            <a:off x="313414" y="1078202"/>
            <a:ext cx="10515600" cy="4351338"/>
          </a:xfrm>
        </p:spPr>
        <p:txBody>
          <a:bodyPr/>
          <a:lstStyle/>
          <a:p>
            <a:pPr marL="0" indent="0">
              <a:buNone/>
            </a:pPr>
            <a:r>
              <a:rPr lang="en-GB" altLang="en-US" dirty="0"/>
              <a:t>On Whiteboard </a:t>
            </a:r>
          </a:p>
          <a:p>
            <a:pPr marL="0" indent="0">
              <a:buNone/>
            </a:pPr>
            <a:r>
              <a:rPr lang="en-GB" altLang="en-US" dirty="0"/>
              <a:t>Draw a flow diagram to show the different parts of the nephron starting with the renal capsule</a:t>
            </a:r>
          </a:p>
        </p:txBody>
      </p:sp>
      <p:pic>
        <p:nvPicPr>
          <p:cNvPr id="2" name="Picture 1">
            <a:extLst>
              <a:ext uri="{FF2B5EF4-FFF2-40B4-BE49-F238E27FC236}">
                <a16:creationId xmlns:a16="http://schemas.microsoft.com/office/drawing/2014/main" id="{8F06BF33-E4F3-435D-B6E2-0E012ADDF1B2}"/>
              </a:ext>
            </a:extLst>
          </p:cNvPr>
          <p:cNvPicPr>
            <a:picLocks noChangeAspect="1"/>
          </p:cNvPicPr>
          <p:nvPr/>
        </p:nvPicPr>
        <p:blipFill>
          <a:blip r:embed="rId2"/>
          <a:stretch>
            <a:fillRect/>
          </a:stretch>
        </p:blipFill>
        <p:spPr>
          <a:xfrm>
            <a:off x="4921302" y="2252158"/>
            <a:ext cx="5907712" cy="440793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5133" y="235131"/>
            <a:ext cx="3931918" cy="707886"/>
          </a:xfrm>
          <a:prstGeom prst="rect">
            <a:avLst/>
          </a:prstGeom>
          <a:solidFill>
            <a:schemeClr val="bg1"/>
          </a:solidFill>
          <a:ln w="12700">
            <a:solidFill>
              <a:schemeClr val="tx1"/>
            </a:solidFill>
          </a:ln>
        </p:spPr>
        <p:txBody>
          <a:bodyPr wrap="square" rtlCol="0">
            <a:spAutoFit/>
          </a:bodyPr>
          <a:lstStyle/>
          <a:p>
            <a:pPr algn="ctr"/>
            <a:r>
              <a:rPr lang="en-GB" sz="2000" b="1" u="sng" dirty="0"/>
              <a:t>Outcome: </a:t>
            </a:r>
            <a:r>
              <a:rPr lang="en-GB" sz="2000" dirty="0"/>
              <a:t>Explain the process of ultrafiltration and where it occurs</a:t>
            </a:r>
          </a:p>
        </p:txBody>
      </p:sp>
      <p:sp>
        <p:nvSpPr>
          <p:cNvPr id="3"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6" name="Rectangle 5"/>
          <p:cNvSpPr/>
          <p:nvPr/>
        </p:nvSpPr>
        <p:spPr>
          <a:xfrm>
            <a:off x="5011675" y="548614"/>
            <a:ext cx="5004703" cy="375552"/>
          </a:xfrm>
          <a:prstGeom prst="rect">
            <a:avLst/>
          </a:prstGeom>
        </p:spPr>
        <p:txBody>
          <a:bodyPr wrap="none">
            <a:spAutoFit/>
          </a:bodyPr>
          <a:lstStyle/>
          <a:p>
            <a:pPr>
              <a:lnSpc>
                <a:spcPct val="107000"/>
              </a:lnSpc>
              <a:spcAft>
                <a:spcPts val="800"/>
              </a:spcAft>
            </a:pPr>
            <a:r>
              <a:rPr lang="en-GB" u="sng" dirty="0">
                <a:solidFill>
                  <a:srgbClr val="0563C1"/>
                </a:solidFill>
                <a:ea typeface="Calibri" panose="020F0502020204030204" pitchFamily="34" charset="0"/>
                <a:cs typeface="Times New Roman" panose="02020603050405020304" pitchFamily="18" charset="0"/>
                <a:hlinkClick r:id="rId2"/>
              </a:rPr>
              <a:t>https://www.youtube.com/watch?v=HK93luvVbYU</a:t>
            </a:r>
            <a:r>
              <a:rPr lang="en-GB" dirty="0">
                <a:ea typeface="Calibri" panose="020F0502020204030204" pitchFamily="34" charset="0"/>
                <a:cs typeface="Times New Roman" panose="02020603050405020304" pitchFamily="18" charset="0"/>
              </a:rPr>
              <a:t> </a:t>
            </a:r>
          </a:p>
        </p:txBody>
      </p:sp>
      <p:pic>
        <p:nvPicPr>
          <p:cNvPr id="8" name="Picture 7"/>
          <p:cNvPicPr/>
          <p:nvPr/>
        </p:nvPicPr>
        <p:blipFill rotWithShape="1">
          <a:blip r:embed="rId3"/>
          <a:srcRect l="63001" t="36707" r="21330" b="33979"/>
          <a:stretch/>
        </p:blipFill>
        <p:spPr bwMode="auto">
          <a:xfrm>
            <a:off x="7002432" y="1881731"/>
            <a:ext cx="3626486" cy="4062367"/>
          </a:xfrm>
          <a:prstGeom prst="rect">
            <a:avLst/>
          </a:prstGeom>
          <a:ln>
            <a:noFill/>
          </a:ln>
          <a:extLst>
            <a:ext uri="{53640926-AAD7-44D8-BBD7-CCE9431645EC}">
              <a14:shadowObscured xmlns:a14="http://schemas.microsoft.com/office/drawing/2010/main"/>
            </a:ext>
          </a:extLst>
        </p:spPr>
      </p:pic>
      <p:pic>
        <p:nvPicPr>
          <p:cNvPr id="4" name="Picture 3">
            <a:extLst>
              <a:ext uri="{FF2B5EF4-FFF2-40B4-BE49-F238E27FC236}">
                <a16:creationId xmlns:a16="http://schemas.microsoft.com/office/drawing/2014/main" id="{15FDDE4B-BD66-42E6-B7F4-0490C76A35B0}"/>
              </a:ext>
            </a:extLst>
          </p:cNvPr>
          <p:cNvPicPr>
            <a:picLocks noChangeAspect="1"/>
          </p:cNvPicPr>
          <p:nvPr/>
        </p:nvPicPr>
        <p:blipFill>
          <a:blip r:embed="rId4"/>
          <a:stretch>
            <a:fillRect/>
          </a:stretch>
        </p:blipFill>
        <p:spPr>
          <a:xfrm>
            <a:off x="1692079" y="2276123"/>
            <a:ext cx="4403921" cy="3273581"/>
          </a:xfrm>
          <a:prstGeom prst="rect">
            <a:avLst/>
          </a:prstGeom>
        </p:spPr>
      </p:pic>
      <p:sp>
        <p:nvSpPr>
          <p:cNvPr id="5" name="TextBox 4">
            <a:extLst>
              <a:ext uri="{FF2B5EF4-FFF2-40B4-BE49-F238E27FC236}">
                <a16:creationId xmlns:a16="http://schemas.microsoft.com/office/drawing/2014/main" id="{529FA904-41BB-418E-938D-782477D198EA}"/>
              </a:ext>
            </a:extLst>
          </p:cNvPr>
          <p:cNvSpPr txBox="1"/>
          <p:nvPr/>
        </p:nvSpPr>
        <p:spPr>
          <a:xfrm>
            <a:off x="800324" y="2647784"/>
            <a:ext cx="1400768" cy="369332"/>
          </a:xfrm>
          <a:prstGeom prst="rect">
            <a:avLst/>
          </a:prstGeom>
          <a:noFill/>
        </p:spPr>
        <p:txBody>
          <a:bodyPr wrap="none" rtlCol="0">
            <a:spAutoFit/>
          </a:bodyPr>
          <a:lstStyle/>
          <a:p>
            <a:r>
              <a:rPr lang="en-GB" dirty="0"/>
              <a:t>Renal Artery </a:t>
            </a:r>
          </a:p>
        </p:txBody>
      </p:sp>
      <p:sp>
        <p:nvSpPr>
          <p:cNvPr id="9" name="TextBox 8">
            <a:extLst>
              <a:ext uri="{FF2B5EF4-FFF2-40B4-BE49-F238E27FC236}">
                <a16:creationId xmlns:a16="http://schemas.microsoft.com/office/drawing/2014/main" id="{9CA69235-3AA5-4A16-BA10-13F23C2D7B6E}"/>
              </a:ext>
            </a:extLst>
          </p:cNvPr>
          <p:cNvSpPr txBox="1"/>
          <p:nvPr/>
        </p:nvSpPr>
        <p:spPr>
          <a:xfrm>
            <a:off x="1563082" y="2091457"/>
            <a:ext cx="1812099" cy="369332"/>
          </a:xfrm>
          <a:prstGeom prst="rect">
            <a:avLst/>
          </a:prstGeom>
          <a:noFill/>
        </p:spPr>
        <p:txBody>
          <a:bodyPr wrap="none" rtlCol="0">
            <a:spAutoFit/>
          </a:bodyPr>
          <a:lstStyle/>
          <a:p>
            <a:r>
              <a:rPr lang="en-GB" dirty="0"/>
              <a:t>Afferent arteriole</a:t>
            </a:r>
          </a:p>
        </p:txBody>
      </p:sp>
      <p:sp>
        <p:nvSpPr>
          <p:cNvPr id="10" name="TextBox 9">
            <a:extLst>
              <a:ext uri="{FF2B5EF4-FFF2-40B4-BE49-F238E27FC236}">
                <a16:creationId xmlns:a16="http://schemas.microsoft.com/office/drawing/2014/main" id="{8CB459CA-D0E7-4C76-9D84-4CFC8CFAEF8C}"/>
              </a:ext>
            </a:extLst>
          </p:cNvPr>
          <p:cNvSpPr txBox="1"/>
          <p:nvPr/>
        </p:nvSpPr>
        <p:spPr>
          <a:xfrm>
            <a:off x="3504178" y="2110308"/>
            <a:ext cx="1784015" cy="369332"/>
          </a:xfrm>
          <a:prstGeom prst="rect">
            <a:avLst/>
          </a:prstGeom>
          <a:noFill/>
        </p:spPr>
        <p:txBody>
          <a:bodyPr wrap="none" rtlCol="0">
            <a:spAutoFit/>
          </a:bodyPr>
          <a:lstStyle/>
          <a:p>
            <a:r>
              <a:rPr lang="en-GB" dirty="0"/>
              <a:t>Efferent arteriole</a:t>
            </a:r>
          </a:p>
        </p:txBody>
      </p:sp>
      <p:sp>
        <p:nvSpPr>
          <p:cNvPr id="11" name="TextBox 10">
            <a:extLst>
              <a:ext uri="{FF2B5EF4-FFF2-40B4-BE49-F238E27FC236}">
                <a16:creationId xmlns:a16="http://schemas.microsoft.com/office/drawing/2014/main" id="{856F3552-D742-48DB-94C6-CAB835D97F8D}"/>
              </a:ext>
            </a:extLst>
          </p:cNvPr>
          <p:cNvSpPr txBox="1"/>
          <p:nvPr/>
        </p:nvSpPr>
        <p:spPr>
          <a:xfrm>
            <a:off x="5044509" y="5530853"/>
            <a:ext cx="1504707" cy="369332"/>
          </a:xfrm>
          <a:prstGeom prst="rect">
            <a:avLst/>
          </a:prstGeom>
          <a:noFill/>
        </p:spPr>
        <p:txBody>
          <a:bodyPr wrap="none" rtlCol="0">
            <a:spAutoFit/>
          </a:bodyPr>
          <a:lstStyle/>
          <a:p>
            <a:r>
              <a:rPr lang="en-GB" dirty="0"/>
              <a:t>Filtrate to PCT</a:t>
            </a:r>
          </a:p>
        </p:txBody>
      </p:sp>
      <p:sp>
        <p:nvSpPr>
          <p:cNvPr id="12" name="TextBox 11">
            <a:extLst>
              <a:ext uri="{FF2B5EF4-FFF2-40B4-BE49-F238E27FC236}">
                <a16:creationId xmlns:a16="http://schemas.microsoft.com/office/drawing/2014/main" id="{0B9EE94A-697E-45F6-954E-264B3A77CA17}"/>
              </a:ext>
            </a:extLst>
          </p:cNvPr>
          <p:cNvSpPr txBox="1"/>
          <p:nvPr/>
        </p:nvSpPr>
        <p:spPr>
          <a:xfrm>
            <a:off x="875227" y="4206240"/>
            <a:ext cx="1271502" cy="369332"/>
          </a:xfrm>
          <a:prstGeom prst="rect">
            <a:avLst/>
          </a:prstGeom>
          <a:noFill/>
        </p:spPr>
        <p:txBody>
          <a:bodyPr wrap="none" rtlCol="0">
            <a:spAutoFit/>
          </a:bodyPr>
          <a:lstStyle/>
          <a:p>
            <a:r>
              <a:rPr lang="en-GB" dirty="0"/>
              <a:t>Glomerulus</a:t>
            </a:r>
          </a:p>
        </p:txBody>
      </p:sp>
      <p:sp>
        <p:nvSpPr>
          <p:cNvPr id="14" name="TextBox 13">
            <a:extLst>
              <a:ext uri="{FF2B5EF4-FFF2-40B4-BE49-F238E27FC236}">
                <a16:creationId xmlns:a16="http://schemas.microsoft.com/office/drawing/2014/main" id="{8F3981DF-2D27-4B96-A20F-F73C5A8F4AF2}"/>
              </a:ext>
            </a:extLst>
          </p:cNvPr>
          <p:cNvSpPr txBox="1"/>
          <p:nvPr/>
        </p:nvSpPr>
        <p:spPr>
          <a:xfrm>
            <a:off x="1238863" y="5082669"/>
            <a:ext cx="2570255" cy="369332"/>
          </a:xfrm>
          <a:prstGeom prst="rect">
            <a:avLst/>
          </a:prstGeom>
          <a:noFill/>
        </p:spPr>
        <p:txBody>
          <a:bodyPr wrap="none" rtlCol="0">
            <a:spAutoFit/>
          </a:bodyPr>
          <a:lstStyle/>
          <a:p>
            <a:r>
              <a:rPr lang="en-GB" dirty="0"/>
              <a:t>Renal/Bowman’s capsule </a:t>
            </a:r>
          </a:p>
        </p:txBody>
      </p:sp>
      <p:cxnSp>
        <p:nvCxnSpPr>
          <p:cNvPr id="16" name="Straight Arrow Connector 15">
            <a:extLst>
              <a:ext uri="{FF2B5EF4-FFF2-40B4-BE49-F238E27FC236}">
                <a16:creationId xmlns:a16="http://schemas.microsoft.com/office/drawing/2014/main" id="{233E3A9F-67C0-4F41-BE05-D0DAE8A00CEC}"/>
              </a:ext>
            </a:extLst>
          </p:cNvPr>
          <p:cNvCxnSpPr>
            <a:stCxn id="12" idx="3"/>
          </p:cNvCxnSpPr>
          <p:nvPr/>
        </p:nvCxnSpPr>
        <p:spPr>
          <a:xfrm flipV="1">
            <a:off x="2146729" y="4015409"/>
            <a:ext cx="747546" cy="37549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62A4FE54-FD02-427C-98F7-C12185A2DF42}"/>
              </a:ext>
            </a:extLst>
          </p:cNvPr>
          <p:cNvCxnSpPr/>
          <p:nvPr/>
        </p:nvCxnSpPr>
        <p:spPr>
          <a:xfrm flipV="1">
            <a:off x="3236181" y="4641372"/>
            <a:ext cx="55659" cy="55083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5407123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5133" y="235131"/>
            <a:ext cx="3931918" cy="707886"/>
          </a:xfrm>
          <a:prstGeom prst="rect">
            <a:avLst/>
          </a:prstGeom>
          <a:solidFill>
            <a:schemeClr val="bg1"/>
          </a:solidFill>
          <a:ln w="12700">
            <a:solidFill>
              <a:schemeClr val="tx1"/>
            </a:solidFill>
          </a:ln>
        </p:spPr>
        <p:txBody>
          <a:bodyPr wrap="square" rtlCol="0">
            <a:spAutoFit/>
          </a:bodyPr>
          <a:lstStyle/>
          <a:p>
            <a:pPr algn="ctr"/>
            <a:r>
              <a:rPr lang="en-GB" sz="2000" b="1" u="sng" dirty="0"/>
              <a:t>Outcome: </a:t>
            </a:r>
            <a:r>
              <a:rPr lang="en-GB" sz="2000" dirty="0"/>
              <a:t>Explain the process of ultrafiltration and where it occurs</a:t>
            </a:r>
          </a:p>
        </p:txBody>
      </p:sp>
      <p:sp>
        <p:nvSpPr>
          <p:cNvPr id="3"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6" name="Rectangle 5"/>
          <p:cNvSpPr/>
          <p:nvPr/>
        </p:nvSpPr>
        <p:spPr>
          <a:xfrm>
            <a:off x="5011675" y="548614"/>
            <a:ext cx="5004703" cy="375552"/>
          </a:xfrm>
          <a:prstGeom prst="rect">
            <a:avLst/>
          </a:prstGeom>
        </p:spPr>
        <p:txBody>
          <a:bodyPr wrap="none">
            <a:spAutoFit/>
          </a:bodyPr>
          <a:lstStyle/>
          <a:p>
            <a:pPr>
              <a:lnSpc>
                <a:spcPct val="107000"/>
              </a:lnSpc>
              <a:spcAft>
                <a:spcPts val="800"/>
              </a:spcAft>
            </a:pPr>
            <a:r>
              <a:rPr lang="en-GB" u="sng" dirty="0">
                <a:solidFill>
                  <a:srgbClr val="0563C1"/>
                </a:solidFill>
                <a:ea typeface="Calibri" panose="020F0502020204030204" pitchFamily="34" charset="0"/>
                <a:cs typeface="Times New Roman" panose="02020603050405020304" pitchFamily="18" charset="0"/>
                <a:hlinkClick r:id="rId2"/>
              </a:rPr>
              <a:t>https://www.youtube.com/watch?v=HK93luvVbYU</a:t>
            </a:r>
            <a:r>
              <a:rPr lang="en-GB" dirty="0">
                <a:ea typeface="Calibri" panose="020F0502020204030204" pitchFamily="34" charset="0"/>
                <a:cs typeface="Times New Roman" panose="02020603050405020304" pitchFamily="18" charset="0"/>
              </a:rPr>
              <a:t> </a:t>
            </a:r>
          </a:p>
        </p:txBody>
      </p:sp>
      <p:sp>
        <p:nvSpPr>
          <p:cNvPr id="4" name="Rectangle 3"/>
          <p:cNvSpPr/>
          <p:nvPr/>
        </p:nvSpPr>
        <p:spPr>
          <a:xfrm>
            <a:off x="500743" y="1616554"/>
            <a:ext cx="10824754" cy="5073184"/>
          </a:xfrm>
          <a:prstGeom prst="rect">
            <a:avLst/>
          </a:prstGeom>
        </p:spPr>
        <p:txBody>
          <a:bodyPr wrap="square">
            <a:spAutoFit/>
          </a:bodyPr>
          <a:lstStyle/>
          <a:p>
            <a:pPr>
              <a:lnSpc>
                <a:spcPct val="150000"/>
              </a:lnSpc>
              <a:spcAft>
                <a:spcPts val="800"/>
              </a:spcAft>
            </a:pPr>
            <a:r>
              <a:rPr lang="en-GB" b="1" u="sng" dirty="0">
                <a:ea typeface="Calibri" panose="020F0502020204030204" pitchFamily="34" charset="0"/>
                <a:cs typeface="Times New Roman" panose="02020603050405020304" pitchFamily="18" charset="0"/>
              </a:rPr>
              <a:t>Mark scheme perfect answer. </a:t>
            </a:r>
            <a:endParaRPr lang="en-GB" dirty="0">
              <a:ea typeface="Calibri" panose="020F0502020204030204" pitchFamily="34" charset="0"/>
              <a:cs typeface="Times New Roman" panose="02020603050405020304" pitchFamily="18" charset="0"/>
            </a:endParaRPr>
          </a:p>
          <a:p>
            <a:pPr marL="342900" lvl="0" indent="-342900">
              <a:lnSpc>
                <a:spcPct val="150000"/>
              </a:lnSpc>
              <a:spcAft>
                <a:spcPts val="0"/>
              </a:spcAft>
              <a:buFont typeface="+mj-lt"/>
              <a:buAutoNum type="arabicPeriod"/>
            </a:pPr>
            <a:r>
              <a:rPr lang="en-GB" dirty="0">
                <a:ea typeface="Calibri" panose="020F0502020204030204" pitchFamily="34" charset="0"/>
                <a:cs typeface="Times New Roman" panose="02020603050405020304" pitchFamily="18" charset="0"/>
              </a:rPr>
              <a:t>Hydrostatic pressure: </a:t>
            </a:r>
          </a:p>
          <a:p>
            <a:pPr marL="342900" lvl="0" indent="-342900">
              <a:lnSpc>
                <a:spcPct val="150000"/>
              </a:lnSpc>
              <a:spcAft>
                <a:spcPts val="0"/>
              </a:spcAft>
              <a:buFont typeface="+mj-lt"/>
              <a:buAutoNum type="arabicPeriod"/>
            </a:pPr>
            <a:r>
              <a:rPr lang="en-GB" dirty="0">
                <a:ea typeface="Calibri" panose="020F0502020204030204" pitchFamily="34" charset="0"/>
                <a:cs typeface="Times New Roman" panose="02020603050405020304" pitchFamily="18" charset="0"/>
              </a:rPr>
              <a:t>Small molecules:</a:t>
            </a:r>
          </a:p>
          <a:p>
            <a:pPr marL="342900" lvl="0" indent="-342900">
              <a:lnSpc>
                <a:spcPct val="150000"/>
              </a:lnSpc>
              <a:spcAft>
                <a:spcPts val="0"/>
              </a:spcAft>
              <a:buFont typeface="+mj-lt"/>
              <a:buAutoNum type="arabicPeriod"/>
            </a:pPr>
            <a:r>
              <a:rPr lang="en-GB" dirty="0">
                <a:ea typeface="Calibri" panose="020F0502020204030204" pitchFamily="34" charset="0"/>
                <a:cs typeface="Times New Roman" panose="02020603050405020304" pitchFamily="18" charset="0"/>
              </a:rPr>
              <a:t>Capillary walls: </a:t>
            </a:r>
          </a:p>
          <a:p>
            <a:pPr marL="342900" lvl="0" indent="-342900">
              <a:lnSpc>
                <a:spcPct val="150000"/>
              </a:lnSpc>
              <a:spcAft>
                <a:spcPts val="0"/>
              </a:spcAft>
              <a:buFont typeface="+mj-lt"/>
              <a:buAutoNum type="arabicPeriod"/>
            </a:pPr>
            <a:r>
              <a:rPr lang="en-GB" dirty="0">
                <a:ea typeface="Calibri" panose="020F0502020204030204" pitchFamily="34" charset="0"/>
                <a:cs typeface="Times New Roman" panose="02020603050405020304" pitchFamily="18" charset="0"/>
              </a:rPr>
              <a:t>Basement membrane:</a:t>
            </a:r>
          </a:p>
          <a:p>
            <a:pPr marL="342900" lvl="0" indent="-342900">
              <a:lnSpc>
                <a:spcPct val="150000"/>
              </a:lnSpc>
              <a:spcAft>
                <a:spcPts val="0"/>
              </a:spcAft>
              <a:buFont typeface="+mj-lt"/>
              <a:buAutoNum type="arabicPeriod"/>
            </a:pPr>
            <a:r>
              <a:rPr lang="en-GB" dirty="0">
                <a:ea typeface="Calibri" panose="020F0502020204030204" pitchFamily="34" charset="0"/>
                <a:cs typeface="Times New Roman" panose="02020603050405020304" pitchFamily="18" charset="0"/>
              </a:rPr>
              <a:t>Proteins too large: </a:t>
            </a:r>
          </a:p>
          <a:p>
            <a:pPr marL="342900" lvl="0" indent="-342900">
              <a:lnSpc>
                <a:spcPct val="150000"/>
              </a:lnSpc>
              <a:spcAft>
                <a:spcPts val="800"/>
              </a:spcAft>
              <a:buFont typeface="+mj-lt"/>
              <a:buAutoNum type="arabicPeriod"/>
            </a:pPr>
            <a:r>
              <a:rPr lang="en-GB" dirty="0" err="1">
                <a:ea typeface="Calibri" panose="020F0502020204030204" pitchFamily="34" charset="0"/>
                <a:cs typeface="Times New Roman" panose="02020603050405020304" pitchFamily="18" charset="0"/>
              </a:rPr>
              <a:t>Podocytes</a:t>
            </a:r>
            <a:r>
              <a:rPr lang="en-GB" dirty="0">
                <a:ea typeface="Calibri" panose="020F0502020204030204" pitchFamily="34" charset="0"/>
                <a:cs typeface="Times New Roman" panose="02020603050405020304" pitchFamily="18" charset="0"/>
              </a:rPr>
              <a:t>:</a:t>
            </a:r>
          </a:p>
          <a:p>
            <a:pPr lvl="0">
              <a:lnSpc>
                <a:spcPct val="150000"/>
              </a:lnSpc>
              <a:spcAft>
                <a:spcPts val="800"/>
              </a:spcAft>
            </a:pPr>
            <a:endParaRPr lang="en-GB" dirty="0">
              <a:ea typeface="Calibri" panose="020F0502020204030204" pitchFamily="34" charset="0"/>
              <a:cs typeface="Times New Roman" panose="02020603050405020304" pitchFamily="18" charset="0"/>
            </a:endParaRPr>
          </a:p>
          <a:p>
            <a:pPr lvl="0" algn="ctr">
              <a:lnSpc>
                <a:spcPct val="150000"/>
              </a:lnSpc>
              <a:spcAft>
                <a:spcPts val="800"/>
              </a:spcAft>
            </a:pPr>
            <a:r>
              <a:rPr lang="en-GB" dirty="0">
                <a:ea typeface="Calibri" panose="020F0502020204030204" pitchFamily="34" charset="0"/>
                <a:cs typeface="Times New Roman" panose="02020603050405020304" pitchFamily="18" charset="0"/>
              </a:rPr>
              <a:t>Can you correct the mistakes on the example answer on page 5 in your booklets? The words may be wrong or there may be words missing.</a:t>
            </a:r>
          </a:p>
          <a:p>
            <a:pPr lvl="0" algn="ctr">
              <a:lnSpc>
                <a:spcPct val="150000"/>
              </a:lnSpc>
              <a:spcAft>
                <a:spcPts val="800"/>
              </a:spcAft>
            </a:pPr>
            <a:r>
              <a:rPr lang="en-GB" dirty="0">
                <a:ea typeface="Calibri" panose="020F0502020204030204" pitchFamily="34" charset="0"/>
                <a:cs typeface="Times New Roman" panose="02020603050405020304" pitchFamily="18" charset="0"/>
              </a:rPr>
              <a:t>Can you complete the maths activity from page 5-6? Normal hydrostatic pressure is 8kPa.  </a:t>
            </a:r>
          </a:p>
        </p:txBody>
      </p:sp>
      <p:sp>
        <p:nvSpPr>
          <p:cNvPr id="5" name="TextBox 4"/>
          <p:cNvSpPr txBox="1"/>
          <p:nvPr/>
        </p:nvSpPr>
        <p:spPr>
          <a:xfrm>
            <a:off x="3792582" y="2096664"/>
            <a:ext cx="8399418" cy="2585323"/>
          </a:xfrm>
          <a:prstGeom prst="rect">
            <a:avLst/>
          </a:prstGeom>
          <a:noFill/>
        </p:spPr>
        <p:txBody>
          <a:bodyPr wrap="square" rtlCol="0">
            <a:spAutoFit/>
          </a:bodyPr>
          <a:lstStyle/>
          <a:p>
            <a:pPr>
              <a:lnSpc>
                <a:spcPct val="150000"/>
              </a:lnSpc>
            </a:pPr>
            <a:r>
              <a:rPr lang="en-GB" dirty="0">
                <a:solidFill>
                  <a:srgbClr val="FF0000"/>
                </a:solidFill>
              </a:rPr>
              <a:t>Higher </a:t>
            </a:r>
            <a:r>
              <a:rPr lang="en-GB" b="1" u="sng" dirty="0">
                <a:solidFill>
                  <a:srgbClr val="FF0000"/>
                </a:solidFill>
              </a:rPr>
              <a:t>hydrostatic pressure </a:t>
            </a:r>
            <a:r>
              <a:rPr lang="en-GB" dirty="0">
                <a:solidFill>
                  <a:srgbClr val="FF0000"/>
                </a:solidFill>
              </a:rPr>
              <a:t>in glomerulus than in Bowman’s capsule </a:t>
            </a:r>
          </a:p>
          <a:p>
            <a:pPr>
              <a:lnSpc>
                <a:spcPct val="150000"/>
              </a:lnSpc>
            </a:pPr>
            <a:r>
              <a:rPr lang="en-GB" dirty="0">
                <a:solidFill>
                  <a:srgbClr val="FF0000"/>
                </a:solidFill>
              </a:rPr>
              <a:t>Forces </a:t>
            </a:r>
            <a:r>
              <a:rPr lang="en-GB" b="1" u="sng" dirty="0">
                <a:solidFill>
                  <a:srgbClr val="FF0000"/>
                </a:solidFill>
              </a:rPr>
              <a:t>small molecules </a:t>
            </a:r>
            <a:r>
              <a:rPr lang="en-GB" dirty="0">
                <a:solidFill>
                  <a:srgbClr val="FF0000"/>
                </a:solidFill>
              </a:rPr>
              <a:t>and fluid out of glomerulus</a:t>
            </a:r>
          </a:p>
          <a:p>
            <a:pPr>
              <a:lnSpc>
                <a:spcPct val="150000"/>
              </a:lnSpc>
            </a:pPr>
            <a:r>
              <a:rPr lang="en-GB" dirty="0">
                <a:solidFill>
                  <a:srgbClr val="FF0000"/>
                </a:solidFill>
              </a:rPr>
              <a:t>Through gaps in the </a:t>
            </a:r>
            <a:r>
              <a:rPr lang="en-GB" b="1" u="sng" dirty="0">
                <a:solidFill>
                  <a:srgbClr val="FF0000"/>
                </a:solidFill>
              </a:rPr>
              <a:t>capillary walls </a:t>
            </a:r>
            <a:r>
              <a:rPr lang="en-GB" dirty="0">
                <a:solidFill>
                  <a:srgbClr val="FF0000"/>
                </a:solidFill>
              </a:rPr>
              <a:t>into Bowman’s capsule</a:t>
            </a:r>
          </a:p>
          <a:p>
            <a:pPr>
              <a:lnSpc>
                <a:spcPct val="150000"/>
              </a:lnSpc>
            </a:pPr>
            <a:r>
              <a:rPr lang="en-GB" b="1" u="sng" dirty="0">
                <a:solidFill>
                  <a:srgbClr val="FF0000"/>
                </a:solidFill>
              </a:rPr>
              <a:t>Basement membrane </a:t>
            </a:r>
            <a:r>
              <a:rPr lang="en-GB" dirty="0">
                <a:solidFill>
                  <a:srgbClr val="FF0000"/>
                </a:solidFill>
              </a:rPr>
              <a:t>acts as a filter preventing </a:t>
            </a:r>
          </a:p>
          <a:p>
            <a:pPr>
              <a:lnSpc>
                <a:spcPct val="150000"/>
              </a:lnSpc>
            </a:pPr>
            <a:r>
              <a:rPr lang="en-GB" b="1" u="sng" dirty="0">
                <a:solidFill>
                  <a:srgbClr val="FF0000"/>
                </a:solidFill>
              </a:rPr>
              <a:t>Large plasma proteins </a:t>
            </a:r>
            <a:r>
              <a:rPr lang="en-GB" dirty="0">
                <a:solidFill>
                  <a:srgbClr val="FF0000"/>
                </a:solidFill>
              </a:rPr>
              <a:t>and RBC’s from leaving glomerulus </a:t>
            </a:r>
          </a:p>
          <a:p>
            <a:pPr>
              <a:lnSpc>
                <a:spcPct val="150000"/>
              </a:lnSpc>
            </a:pPr>
            <a:r>
              <a:rPr lang="en-GB" b="1" u="sng" dirty="0" err="1">
                <a:solidFill>
                  <a:srgbClr val="FF0000"/>
                </a:solidFill>
              </a:rPr>
              <a:t>Podocytes</a:t>
            </a:r>
            <a:r>
              <a:rPr lang="en-GB" dirty="0">
                <a:solidFill>
                  <a:srgbClr val="FF0000"/>
                </a:solidFill>
              </a:rPr>
              <a:t> are finger like projections to support the glomerulus. </a:t>
            </a:r>
          </a:p>
        </p:txBody>
      </p:sp>
      <p:pic>
        <p:nvPicPr>
          <p:cNvPr id="7" name="Picture 6">
            <a:extLst>
              <a:ext uri="{FF2B5EF4-FFF2-40B4-BE49-F238E27FC236}">
                <a16:creationId xmlns:a16="http://schemas.microsoft.com/office/drawing/2014/main" id="{31AA1EF9-F381-46E2-9FEA-3486EE5C153E}"/>
              </a:ext>
            </a:extLst>
          </p:cNvPr>
          <p:cNvPicPr>
            <a:picLocks noChangeAspect="1"/>
          </p:cNvPicPr>
          <p:nvPr/>
        </p:nvPicPr>
        <p:blipFill>
          <a:blip r:embed="rId3"/>
          <a:stretch>
            <a:fillRect/>
          </a:stretch>
        </p:blipFill>
        <p:spPr>
          <a:xfrm>
            <a:off x="10792817" y="2885443"/>
            <a:ext cx="824039" cy="836523"/>
          </a:xfrm>
          <a:prstGeom prst="rect">
            <a:avLst/>
          </a:prstGeom>
        </p:spPr>
      </p:pic>
    </p:spTree>
    <p:extLst>
      <p:ext uri="{BB962C8B-B14F-4D97-AF65-F5344CB8AC3E}">
        <p14:creationId xmlns:p14="http://schemas.microsoft.com/office/powerpoint/2010/main" val="4207839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5133" y="235131"/>
            <a:ext cx="3931918" cy="707886"/>
          </a:xfrm>
          <a:prstGeom prst="rect">
            <a:avLst/>
          </a:prstGeom>
          <a:solidFill>
            <a:schemeClr val="bg1"/>
          </a:solidFill>
          <a:ln w="12700">
            <a:solidFill>
              <a:schemeClr val="tx1"/>
            </a:solidFill>
          </a:ln>
        </p:spPr>
        <p:txBody>
          <a:bodyPr wrap="square" rtlCol="0">
            <a:spAutoFit/>
          </a:bodyPr>
          <a:lstStyle/>
          <a:p>
            <a:pPr algn="ctr"/>
            <a:r>
              <a:rPr lang="en-GB" sz="2000" b="1" u="sng" dirty="0"/>
              <a:t>Outcome: </a:t>
            </a:r>
            <a:r>
              <a:rPr lang="en-GB" sz="2000" dirty="0"/>
              <a:t>Explain the process of ultrafiltration and where it occurs</a:t>
            </a:r>
          </a:p>
        </p:txBody>
      </p:sp>
      <p:sp>
        <p:nvSpPr>
          <p:cNvPr id="3" name="Rectangle 2"/>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6" name="Rectangle 5"/>
          <p:cNvSpPr/>
          <p:nvPr/>
        </p:nvSpPr>
        <p:spPr>
          <a:xfrm>
            <a:off x="5011675" y="548614"/>
            <a:ext cx="5004703" cy="375552"/>
          </a:xfrm>
          <a:prstGeom prst="rect">
            <a:avLst/>
          </a:prstGeom>
        </p:spPr>
        <p:txBody>
          <a:bodyPr wrap="none">
            <a:spAutoFit/>
          </a:bodyPr>
          <a:lstStyle/>
          <a:p>
            <a:pPr>
              <a:lnSpc>
                <a:spcPct val="107000"/>
              </a:lnSpc>
              <a:spcAft>
                <a:spcPts val="800"/>
              </a:spcAft>
            </a:pPr>
            <a:r>
              <a:rPr lang="en-GB" u="sng" dirty="0">
                <a:solidFill>
                  <a:srgbClr val="0563C1"/>
                </a:solidFill>
                <a:ea typeface="Calibri" panose="020F0502020204030204" pitchFamily="34" charset="0"/>
                <a:cs typeface="Times New Roman" panose="02020603050405020304" pitchFamily="18" charset="0"/>
                <a:hlinkClick r:id="rId2"/>
              </a:rPr>
              <a:t>https://www.youtube.com/watch?v=HK93luvVbYU</a:t>
            </a:r>
            <a:r>
              <a:rPr lang="en-GB" dirty="0">
                <a:ea typeface="Calibri" panose="020F0502020204030204" pitchFamily="34" charset="0"/>
                <a:cs typeface="Times New Roman" panose="02020603050405020304" pitchFamily="18" charset="0"/>
              </a:rPr>
              <a:t> </a:t>
            </a:r>
          </a:p>
        </p:txBody>
      </p:sp>
      <p:sp>
        <p:nvSpPr>
          <p:cNvPr id="7" name="Rectangle 6"/>
          <p:cNvSpPr/>
          <p:nvPr/>
        </p:nvSpPr>
        <p:spPr>
          <a:xfrm>
            <a:off x="235132" y="1609894"/>
            <a:ext cx="11652067" cy="4237699"/>
          </a:xfrm>
          <a:prstGeom prst="rect">
            <a:avLst/>
          </a:prstGeom>
        </p:spPr>
        <p:txBody>
          <a:bodyPr wrap="square">
            <a:spAutoFit/>
          </a:bodyPr>
          <a:lstStyle/>
          <a:p>
            <a:pPr>
              <a:lnSpc>
                <a:spcPct val="250000"/>
              </a:lnSpc>
              <a:spcAft>
                <a:spcPts val="800"/>
              </a:spcAft>
            </a:pPr>
            <a:endParaRPr lang="en-GB" dirty="0">
              <a:ea typeface="Calibri" panose="020F0502020204030204" pitchFamily="34" charset="0"/>
              <a:cs typeface="Times New Roman" panose="02020603050405020304" pitchFamily="18" charset="0"/>
            </a:endParaRPr>
          </a:p>
          <a:p>
            <a:pPr>
              <a:lnSpc>
                <a:spcPct val="250000"/>
              </a:lnSpc>
              <a:spcAft>
                <a:spcPts val="800"/>
              </a:spcAft>
            </a:pPr>
            <a:r>
              <a:rPr lang="en-GB" dirty="0">
                <a:ea typeface="Calibri" panose="020F0502020204030204" pitchFamily="34" charset="0"/>
                <a:cs typeface="Times New Roman" panose="02020603050405020304" pitchFamily="18" charset="0"/>
              </a:rPr>
              <a:t>Occurs in the </a:t>
            </a:r>
            <a:r>
              <a:rPr lang="en-GB" b="1" strike="sngStrike" dirty="0">
                <a:ea typeface="Calibri" panose="020F0502020204030204" pitchFamily="34" charset="0"/>
                <a:cs typeface="Times New Roman" panose="02020603050405020304" pitchFamily="18" charset="0"/>
              </a:rPr>
              <a:t>Loop of Henle</a:t>
            </a:r>
            <a:r>
              <a:rPr lang="en-GB" strike="sngStrike" dirty="0">
                <a:ea typeface="Calibri" panose="020F0502020204030204" pitchFamily="34" charset="0"/>
                <a:cs typeface="Times New Roman" panose="02020603050405020304" pitchFamily="18" charset="0"/>
              </a:rPr>
              <a:t>, </a:t>
            </a:r>
            <a:r>
              <a:rPr lang="en-GB" dirty="0">
                <a:ea typeface="Calibri" panose="020F0502020204030204" pitchFamily="34" charset="0"/>
                <a:cs typeface="Times New Roman" panose="02020603050405020304" pitchFamily="18" charset="0"/>
              </a:rPr>
              <a:t>the afferent arteriole has a wider lumen than the efferent arteriole increasing </a:t>
            </a:r>
            <a:r>
              <a:rPr lang="en-GB" b="1" dirty="0">
                <a:ea typeface="Calibri" panose="020F0502020204030204" pitchFamily="34" charset="0"/>
                <a:cs typeface="Times New Roman" panose="02020603050405020304" pitchFamily="18" charset="0"/>
              </a:rPr>
              <a:t>the </a:t>
            </a:r>
            <a:r>
              <a:rPr lang="en-GB" b="1" dirty="0">
                <a:solidFill>
                  <a:srgbClr val="FF0000"/>
                </a:solidFill>
                <a:ea typeface="Calibri" panose="020F0502020204030204" pitchFamily="34" charset="0"/>
                <a:cs typeface="Times New Roman" panose="02020603050405020304" pitchFamily="18" charset="0"/>
              </a:rPr>
              <a:t>/\</a:t>
            </a:r>
            <a:r>
              <a:rPr lang="en-GB" b="1" dirty="0">
                <a:ea typeface="Calibri" panose="020F0502020204030204" pitchFamily="34" charset="0"/>
                <a:cs typeface="Times New Roman" panose="02020603050405020304" pitchFamily="18" charset="0"/>
              </a:rPr>
              <a:t> pressure</a:t>
            </a:r>
            <a:r>
              <a:rPr lang="en-GB" dirty="0">
                <a:ea typeface="Calibri" panose="020F0502020204030204" pitchFamily="34" charset="0"/>
                <a:cs typeface="Times New Roman" panose="02020603050405020304" pitchFamily="18" charset="0"/>
              </a:rPr>
              <a:t> in the blood plasma compared to the Bowman’s capsule. This forces </a:t>
            </a:r>
            <a:r>
              <a:rPr lang="en-GB" b="1" strike="sngStrike" dirty="0">
                <a:ea typeface="Calibri" panose="020F0502020204030204" pitchFamily="34" charset="0"/>
                <a:cs typeface="Times New Roman" panose="02020603050405020304" pitchFamily="18" charset="0"/>
              </a:rPr>
              <a:t>all </a:t>
            </a:r>
            <a:r>
              <a:rPr lang="en-GB" b="1" dirty="0">
                <a:ea typeface="Calibri" panose="020F0502020204030204" pitchFamily="34" charset="0"/>
                <a:cs typeface="Times New Roman" panose="02020603050405020304" pitchFamily="18" charset="0"/>
              </a:rPr>
              <a:t>molecules</a:t>
            </a:r>
            <a:r>
              <a:rPr lang="en-GB" dirty="0">
                <a:ea typeface="Calibri" panose="020F0502020204030204" pitchFamily="34" charset="0"/>
                <a:cs typeface="Times New Roman" panose="02020603050405020304" pitchFamily="18" charset="0"/>
              </a:rPr>
              <a:t> out of the blood into the </a:t>
            </a:r>
            <a:r>
              <a:rPr lang="en-GB" b="1" strike="sngStrike" dirty="0">
                <a:ea typeface="Calibri" panose="020F0502020204030204" pitchFamily="34" charset="0"/>
                <a:cs typeface="Times New Roman" panose="02020603050405020304" pitchFamily="18" charset="0"/>
              </a:rPr>
              <a:t>glomerulus</a:t>
            </a:r>
            <a:r>
              <a:rPr lang="en-GB" dirty="0">
                <a:ea typeface="Calibri" panose="020F0502020204030204" pitchFamily="34" charset="0"/>
                <a:cs typeface="Times New Roman" panose="02020603050405020304" pitchFamily="18" charset="0"/>
              </a:rPr>
              <a:t> through gaps in the walls of the capillary, the fluid is now known as glomerular filtrate. Molecules like </a:t>
            </a:r>
            <a:r>
              <a:rPr lang="en-GB" b="1" strike="sngStrike" dirty="0">
                <a:ea typeface="Calibri" panose="020F0502020204030204" pitchFamily="34" charset="0"/>
                <a:cs typeface="Times New Roman" panose="02020603050405020304" pitchFamily="18" charset="0"/>
              </a:rPr>
              <a:t>amino-acids and glucose</a:t>
            </a:r>
            <a:r>
              <a:rPr lang="en-GB" strike="sngStrike" dirty="0">
                <a:ea typeface="Calibri" panose="020F0502020204030204" pitchFamily="34" charset="0"/>
                <a:cs typeface="Times New Roman" panose="02020603050405020304" pitchFamily="18" charset="0"/>
              </a:rPr>
              <a:t> </a:t>
            </a:r>
            <a:r>
              <a:rPr lang="en-GB" dirty="0">
                <a:ea typeface="Calibri" panose="020F0502020204030204" pitchFamily="34" charset="0"/>
                <a:cs typeface="Times New Roman" panose="02020603050405020304" pitchFamily="18" charset="0"/>
              </a:rPr>
              <a:t>are too large to fit through the basement membrane so stay in the glomerulus decrease the water </a:t>
            </a:r>
            <a:r>
              <a:rPr lang="en-GB" b="1" strike="sngStrike" dirty="0">
                <a:ea typeface="Calibri" panose="020F0502020204030204" pitchFamily="34" charset="0"/>
                <a:cs typeface="Times New Roman" panose="02020603050405020304" pitchFamily="18" charset="0"/>
              </a:rPr>
              <a:t>concentration</a:t>
            </a:r>
            <a:r>
              <a:rPr lang="en-GB" dirty="0">
                <a:ea typeface="Calibri" panose="020F0502020204030204" pitchFamily="34" charset="0"/>
                <a:cs typeface="Times New Roman" panose="02020603050405020304" pitchFamily="18" charset="0"/>
              </a:rPr>
              <a:t> of the blood.  </a:t>
            </a:r>
            <a:r>
              <a:rPr lang="en-GB" dirty="0" err="1">
                <a:ea typeface="Calibri" panose="020F0502020204030204" pitchFamily="34" charset="0"/>
                <a:cs typeface="Times New Roman" panose="02020603050405020304" pitchFamily="18" charset="0"/>
              </a:rPr>
              <a:t>Podocytes</a:t>
            </a:r>
            <a:r>
              <a:rPr lang="en-GB" dirty="0">
                <a:ea typeface="Calibri" panose="020F0502020204030204" pitchFamily="34" charset="0"/>
                <a:cs typeface="Times New Roman" panose="02020603050405020304" pitchFamily="18" charset="0"/>
              </a:rPr>
              <a:t> are finger-like projections that support the structure of the </a:t>
            </a:r>
            <a:r>
              <a:rPr lang="en-GB" b="1" strike="sngStrike" dirty="0">
                <a:ea typeface="Calibri" panose="020F0502020204030204" pitchFamily="34" charset="0"/>
                <a:cs typeface="Times New Roman" panose="02020603050405020304" pitchFamily="18" charset="0"/>
              </a:rPr>
              <a:t>proximal convoluted tubules</a:t>
            </a:r>
            <a:r>
              <a:rPr lang="en-GB" dirty="0">
                <a:ea typeface="Calibri" panose="020F0502020204030204" pitchFamily="34" charset="0"/>
                <a:cs typeface="Times New Roman" panose="02020603050405020304" pitchFamily="18" charset="0"/>
              </a:rPr>
              <a:t>. </a:t>
            </a:r>
          </a:p>
        </p:txBody>
      </p:sp>
      <p:sp>
        <p:nvSpPr>
          <p:cNvPr id="8" name="TextBox 7"/>
          <p:cNvSpPr txBox="1"/>
          <p:nvPr/>
        </p:nvSpPr>
        <p:spPr>
          <a:xfrm>
            <a:off x="1746913" y="2403488"/>
            <a:ext cx="1527919" cy="369332"/>
          </a:xfrm>
          <a:prstGeom prst="rect">
            <a:avLst/>
          </a:prstGeom>
          <a:noFill/>
        </p:spPr>
        <p:txBody>
          <a:bodyPr wrap="none" rtlCol="0">
            <a:spAutoFit/>
          </a:bodyPr>
          <a:lstStyle/>
          <a:p>
            <a:r>
              <a:rPr lang="en-GB" b="1" dirty="0">
                <a:solidFill>
                  <a:srgbClr val="7030A0"/>
                </a:solidFill>
              </a:rPr>
              <a:t>GLOMERULUS</a:t>
            </a:r>
          </a:p>
        </p:txBody>
      </p:sp>
      <p:sp>
        <p:nvSpPr>
          <p:cNvPr id="9" name="TextBox 8"/>
          <p:cNvSpPr txBox="1"/>
          <p:nvPr/>
        </p:nvSpPr>
        <p:spPr>
          <a:xfrm>
            <a:off x="9912209" y="2410357"/>
            <a:ext cx="1500154" cy="369332"/>
          </a:xfrm>
          <a:prstGeom prst="rect">
            <a:avLst/>
          </a:prstGeom>
          <a:noFill/>
        </p:spPr>
        <p:txBody>
          <a:bodyPr wrap="none" rtlCol="0">
            <a:spAutoFit/>
          </a:bodyPr>
          <a:lstStyle/>
          <a:p>
            <a:r>
              <a:rPr lang="en-GB" b="1" dirty="0">
                <a:solidFill>
                  <a:srgbClr val="7030A0"/>
                </a:solidFill>
              </a:rPr>
              <a:t>HYDROSTATIC</a:t>
            </a:r>
          </a:p>
        </p:txBody>
      </p:sp>
      <p:sp>
        <p:nvSpPr>
          <p:cNvPr id="10" name="TextBox 9"/>
          <p:cNvSpPr txBox="1"/>
          <p:nvPr/>
        </p:nvSpPr>
        <p:spPr>
          <a:xfrm>
            <a:off x="6319272" y="3155585"/>
            <a:ext cx="830677" cy="369332"/>
          </a:xfrm>
          <a:prstGeom prst="rect">
            <a:avLst/>
          </a:prstGeom>
          <a:noFill/>
        </p:spPr>
        <p:txBody>
          <a:bodyPr wrap="none" rtlCol="0">
            <a:spAutoFit/>
          </a:bodyPr>
          <a:lstStyle/>
          <a:p>
            <a:r>
              <a:rPr lang="en-GB" b="1" dirty="0">
                <a:solidFill>
                  <a:srgbClr val="7030A0"/>
                </a:solidFill>
              </a:rPr>
              <a:t>SMALL</a:t>
            </a:r>
          </a:p>
        </p:txBody>
      </p:sp>
      <p:sp>
        <p:nvSpPr>
          <p:cNvPr id="11" name="TextBox 10"/>
          <p:cNvSpPr txBox="1"/>
          <p:nvPr/>
        </p:nvSpPr>
        <p:spPr>
          <a:xfrm>
            <a:off x="10227770" y="3151918"/>
            <a:ext cx="1279902" cy="369332"/>
          </a:xfrm>
          <a:prstGeom prst="rect">
            <a:avLst/>
          </a:prstGeom>
          <a:noFill/>
        </p:spPr>
        <p:txBody>
          <a:bodyPr wrap="none" rtlCol="0">
            <a:spAutoFit/>
          </a:bodyPr>
          <a:lstStyle/>
          <a:p>
            <a:r>
              <a:rPr lang="en-GB" b="1" dirty="0">
                <a:solidFill>
                  <a:srgbClr val="7030A0"/>
                </a:solidFill>
              </a:rPr>
              <a:t>BOWMANS</a:t>
            </a:r>
          </a:p>
        </p:txBody>
      </p:sp>
      <p:sp>
        <p:nvSpPr>
          <p:cNvPr id="12" name="TextBox 11"/>
          <p:cNvSpPr txBox="1"/>
          <p:nvPr/>
        </p:nvSpPr>
        <p:spPr>
          <a:xfrm>
            <a:off x="8940928" y="3759643"/>
            <a:ext cx="2822889" cy="369332"/>
          </a:xfrm>
          <a:prstGeom prst="rect">
            <a:avLst/>
          </a:prstGeom>
          <a:noFill/>
        </p:spPr>
        <p:txBody>
          <a:bodyPr wrap="none" rtlCol="0">
            <a:spAutoFit/>
          </a:bodyPr>
          <a:lstStyle/>
          <a:p>
            <a:r>
              <a:rPr lang="en-GB" b="1" dirty="0">
                <a:solidFill>
                  <a:srgbClr val="7030A0"/>
                </a:solidFill>
              </a:rPr>
              <a:t>PLASMA PROTEINS &amp; RBC’S</a:t>
            </a:r>
          </a:p>
        </p:txBody>
      </p:sp>
      <p:sp>
        <p:nvSpPr>
          <p:cNvPr id="13" name="TextBox 12"/>
          <p:cNvSpPr txBox="1"/>
          <p:nvPr/>
        </p:nvSpPr>
        <p:spPr>
          <a:xfrm>
            <a:off x="10205969" y="4611186"/>
            <a:ext cx="1301703" cy="369332"/>
          </a:xfrm>
          <a:prstGeom prst="rect">
            <a:avLst/>
          </a:prstGeom>
          <a:noFill/>
        </p:spPr>
        <p:txBody>
          <a:bodyPr wrap="none" rtlCol="0">
            <a:spAutoFit/>
          </a:bodyPr>
          <a:lstStyle/>
          <a:p>
            <a:r>
              <a:rPr lang="en-GB" b="1" dirty="0">
                <a:solidFill>
                  <a:srgbClr val="7030A0"/>
                </a:solidFill>
              </a:rPr>
              <a:t>POTENTIAL </a:t>
            </a:r>
          </a:p>
        </p:txBody>
      </p:sp>
      <p:sp>
        <p:nvSpPr>
          <p:cNvPr id="14" name="TextBox 13"/>
          <p:cNvSpPr txBox="1"/>
          <p:nvPr/>
        </p:nvSpPr>
        <p:spPr>
          <a:xfrm>
            <a:off x="8176968" y="5236368"/>
            <a:ext cx="1527919" cy="369332"/>
          </a:xfrm>
          <a:prstGeom prst="rect">
            <a:avLst/>
          </a:prstGeom>
          <a:noFill/>
        </p:spPr>
        <p:txBody>
          <a:bodyPr wrap="none" rtlCol="0">
            <a:spAutoFit/>
          </a:bodyPr>
          <a:lstStyle/>
          <a:p>
            <a:r>
              <a:rPr lang="en-GB" b="1" dirty="0">
                <a:solidFill>
                  <a:srgbClr val="7030A0"/>
                </a:solidFill>
              </a:rPr>
              <a:t>GLOMERULUS</a:t>
            </a:r>
          </a:p>
        </p:txBody>
      </p:sp>
    </p:spTree>
    <p:extLst>
      <p:ext uri="{BB962C8B-B14F-4D97-AF65-F5344CB8AC3E}">
        <p14:creationId xmlns:p14="http://schemas.microsoft.com/office/powerpoint/2010/main" val="2200352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6049A6D-F96C-4F70-A562-68BBD2651613}"/>
              </a:ext>
            </a:extLst>
          </p:cNvPr>
          <p:cNvSpPr/>
          <p:nvPr/>
        </p:nvSpPr>
        <p:spPr>
          <a:xfrm>
            <a:off x="288896" y="368130"/>
            <a:ext cx="11622157" cy="5227265"/>
          </a:xfrm>
          <a:prstGeom prst="rect">
            <a:avLst/>
          </a:prstGeom>
        </p:spPr>
        <p:txBody>
          <a:bodyPr wrap="square">
            <a:spAutoFit/>
          </a:bodyPr>
          <a:lstStyle/>
          <a:p>
            <a:pPr>
              <a:lnSpc>
                <a:spcPct val="107000"/>
              </a:lnSpc>
              <a:spcAft>
                <a:spcPts val="800"/>
              </a:spcAft>
            </a:pPr>
            <a:r>
              <a:rPr lang="en-GB" sz="2400" b="1" u="sng" dirty="0">
                <a:latin typeface="Calibri" panose="020F0502020204030204" pitchFamily="34" charset="0"/>
                <a:ea typeface="Calibri" panose="020F0502020204030204" pitchFamily="34" charset="0"/>
                <a:cs typeface="Calibri" panose="020F0502020204030204" pitchFamily="34" charset="0"/>
              </a:rPr>
              <a:t>Maths activity: </a:t>
            </a:r>
            <a:r>
              <a:rPr lang="en-GB" sz="2400" dirty="0">
                <a:latin typeface="Calibri" panose="020F0502020204030204" pitchFamily="34" charset="0"/>
                <a:ea typeface="Calibri" panose="020F0502020204030204" pitchFamily="34" charset="0"/>
                <a:cs typeface="Calibri" panose="020F0502020204030204" pitchFamily="34" charset="0"/>
              </a:rPr>
              <a:t> The hydrostatic pressure of the blood is 8kPa, the filtrate has a hydrostatic pressure of 2.7kPA. From the information work out the difference in hydrostatic pressure in the capillary and the glomerular filtrate. </a:t>
            </a: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400" dirty="0">
                <a:latin typeface="Calibri" panose="020F0502020204030204" pitchFamily="34" charset="0"/>
                <a:ea typeface="Calibri" panose="020F0502020204030204" pitchFamily="34" charset="0"/>
                <a:cs typeface="Calibri" panose="020F0502020204030204" pitchFamily="34" charset="0"/>
              </a:rPr>
              <a:t>Show your working with units ______________________________________________________________________</a:t>
            </a: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400" dirty="0">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GB" sz="2400" dirty="0">
                <a:latin typeface="Calibri" panose="020F0502020204030204" pitchFamily="34" charset="0"/>
                <a:ea typeface="Calibri" panose="020F0502020204030204" pitchFamily="34" charset="0"/>
                <a:cs typeface="Calibri" panose="020F0502020204030204" pitchFamily="34" charset="0"/>
              </a:rPr>
              <a:t>Mary suffers with hypertension and has a 20% increase in hydrostatic pressure in the capillaries. A person suffering from hypertension with a hydrostatic pressure up to 9.5kPa will not have permanent damage to their glomerulus but if the kPa goes above 9.5kPa then the person is at risk of permanent damage. Is Mary at risk of permanent damage? </a:t>
            </a: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400" dirty="0">
                <a:latin typeface="Calibri" panose="020F0502020204030204" pitchFamily="34" charset="0"/>
                <a:ea typeface="Calibri" panose="020F0502020204030204" pitchFamily="34" charset="0"/>
                <a:cs typeface="Calibri" panose="020F0502020204030204" pitchFamily="34" charset="0"/>
              </a:rPr>
              <a:t>Show your working __________________________________________________________________________</a:t>
            </a:r>
            <a:endParaRPr lang="en-GB" sz="2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37121E90-577C-4037-9688-5B595D577C72}"/>
              </a:ext>
            </a:extLst>
          </p:cNvPr>
          <p:cNvSpPr txBox="1"/>
          <p:nvPr/>
        </p:nvSpPr>
        <p:spPr>
          <a:xfrm>
            <a:off x="573206" y="5069364"/>
            <a:ext cx="8183651" cy="1569660"/>
          </a:xfrm>
          <a:prstGeom prst="rect">
            <a:avLst/>
          </a:prstGeom>
          <a:noFill/>
        </p:spPr>
        <p:txBody>
          <a:bodyPr wrap="none" rtlCol="0">
            <a:spAutoFit/>
          </a:bodyPr>
          <a:lstStyle/>
          <a:p>
            <a:r>
              <a:rPr lang="en-GB" sz="2400" dirty="0">
                <a:solidFill>
                  <a:srgbClr val="7030A0"/>
                </a:solidFill>
                <a:latin typeface="Comic Sans MS" panose="030F0702030302020204" pitchFamily="66" charset="0"/>
              </a:rPr>
              <a:t>Normal hydrostatic pressure = 8kPa</a:t>
            </a:r>
          </a:p>
          <a:p>
            <a:r>
              <a:rPr lang="en-GB" sz="2400" dirty="0">
                <a:solidFill>
                  <a:srgbClr val="7030A0"/>
                </a:solidFill>
                <a:latin typeface="Comic Sans MS" panose="030F0702030302020204" pitchFamily="66" charset="0"/>
              </a:rPr>
              <a:t>20% of 8 = 1.6kPa</a:t>
            </a:r>
          </a:p>
          <a:p>
            <a:r>
              <a:rPr lang="en-GB" sz="2400" dirty="0">
                <a:solidFill>
                  <a:srgbClr val="7030A0"/>
                </a:solidFill>
                <a:latin typeface="Comic Sans MS" panose="030F0702030302020204" pitchFamily="66" charset="0"/>
              </a:rPr>
              <a:t>8 +1.6= 9.6kPa</a:t>
            </a:r>
          </a:p>
          <a:p>
            <a:r>
              <a:rPr lang="en-GB" sz="2400" dirty="0">
                <a:solidFill>
                  <a:srgbClr val="7030A0"/>
                </a:solidFill>
                <a:latin typeface="Comic Sans MS" panose="030F0702030302020204" pitchFamily="66" charset="0"/>
              </a:rPr>
              <a:t>Higher than 9.5kPA so yes at risk of permeant damage, </a:t>
            </a:r>
          </a:p>
        </p:txBody>
      </p:sp>
      <p:sp>
        <p:nvSpPr>
          <p:cNvPr id="4" name="TextBox 3">
            <a:extLst>
              <a:ext uri="{FF2B5EF4-FFF2-40B4-BE49-F238E27FC236}">
                <a16:creationId xmlns:a16="http://schemas.microsoft.com/office/drawing/2014/main" id="{099ED80F-14EA-43B9-8066-8D7F00CF1F01}"/>
              </a:ext>
            </a:extLst>
          </p:cNvPr>
          <p:cNvSpPr txBox="1"/>
          <p:nvPr/>
        </p:nvSpPr>
        <p:spPr>
          <a:xfrm>
            <a:off x="573206" y="2012220"/>
            <a:ext cx="4552849" cy="830997"/>
          </a:xfrm>
          <a:prstGeom prst="rect">
            <a:avLst/>
          </a:prstGeom>
          <a:noFill/>
        </p:spPr>
        <p:txBody>
          <a:bodyPr wrap="none" rtlCol="0">
            <a:spAutoFit/>
          </a:bodyPr>
          <a:lstStyle/>
          <a:p>
            <a:r>
              <a:rPr lang="en-GB" sz="2400" dirty="0">
                <a:solidFill>
                  <a:srgbClr val="7030A0"/>
                </a:solidFill>
                <a:latin typeface="Comic Sans MS" panose="030F0702030302020204" pitchFamily="66" charset="0"/>
              </a:rPr>
              <a:t>Blood = 8kPa, Filtrate = 2.7kPa</a:t>
            </a:r>
          </a:p>
          <a:p>
            <a:r>
              <a:rPr lang="en-GB" sz="2400" dirty="0">
                <a:solidFill>
                  <a:srgbClr val="7030A0"/>
                </a:solidFill>
                <a:latin typeface="Comic Sans MS" panose="030F0702030302020204" pitchFamily="66" charset="0"/>
              </a:rPr>
              <a:t>8-2.7= </a:t>
            </a:r>
            <a:r>
              <a:rPr lang="en-GB" sz="2400" u="sng" dirty="0">
                <a:solidFill>
                  <a:srgbClr val="7030A0"/>
                </a:solidFill>
                <a:latin typeface="Comic Sans MS" panose="030F0702030302020204" pitchFamily="66" charset="0"/>
              </a:rPr>
              <a:t>5.3kPa</a:t>
            </a:r>
          </a:p>
        </p:txBody>
      </p:sp>
    </p:spTree>
    <p:extLst>
      <p:ext uri="{BB962C8B-B14F-4D97-AF65-F5344CB8AC3E}">
        <p14:creationId xmlns:p14="http://schemas.microsoft.com/office/powerpoint/2010/main" val="3700415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95A19414-0586-426E-BE68-EDE7E8514D99}"/>
              </a:ext>
            </a:extLst>
          </p:cNvPr>
          <p:cNvSpPr>
            <a:spLocks noGrp="1"/>
          </p:cNvSpPr>
          <p:nvPr>
            <p:ph type="title"/>
          </p:nvPr>
        </p:nvSpPr>
        <p:spPr>
          <a:xfrm>
            <a:off x="0" y="-214312"/>
            <a:ext cx="8229600" cy="1143000"/>
          </a:xfrm>
        </p:spPr>
        <p:txBody>
          <a:bodyPr/>
          <a:lstStyle/>
          <a:p>
            <a:pPr eaLnBrk="1" hangingPunct="1"/>
            <a:r>
              <a:rPr lang="en-GB" altLang="en-US" b="1" u="sng" dirty="0">
                <a:latin typeface="+mn-lt"/>
              </a:rPr>
              <a:t>Quick questions on whiteboards </a:t>
            </a:r>
          </a:p>
        </p:txBody>
      </p:sp>
      <p:sp>
        <p:nvSpPr>
          <p:cNvPr id="3" name="Content Placeholder 2">
            <a:extLst>
              <a:ext uri="{FF2B5EF4-FFF2-40B4-BE49-F238E27FC236}">
                <a16:creationId xmlns:a16="http://schemas.microsoft.com/office/drawing/2014/main" id="{627A38EA-BC6B-42CC-9022-E06B0568388B}"/>
              </a:ext>
            </a:extLst>
          </p:cNvPr>
          <p:cNvSpPr>
            <a:spLocks noGrp="1"/>
          </p:cNvSpPr>
          <p:nvPr>
            <p:ph idx="1"/>
          </p:nvPr>
        </p:nvSpPr>
        <p:spPr>
          <a:xfrm>
            <a:off x="98937" y="899319"/>
            <a:ext cx="9034462" cy="5616575"/>
          </a:xfrm>
        </p:spPr>
        <p:txBody>
          <a:bodyPr rtlCol="0">
            <a:normAutofit/>
          </a:bodyPr>
          <a:lstStyle/>
          <a:p>
            <a:pPr marL="514350" indent="-514350">
              <a:buFont typeface="+mj-lt"/>
              <a:buAutoNum type="arabicPeriod"/>
              <a:defRPr/>
            </a:pPr>
            <a:r>
              <a:rPr lang="en-GB" dirty="0"/>
              <a:t>Why is there a high blood (hydrostatic) pressure in the glomerulus?</a:t>
            </a:r>
          </a:p>
          <a:p>
            <a:pPr marL="0" indent="0">
              <a:buNone/>
              <a:defRPr/>
            </a:pPr>
            <a:endParaRPr lang="en-GB" dirty="0"/>
          </a:p>
          <a:p>
            <a:pPr marL="0" indent="0">
              <a:buNone/>
              <a:defRPr/>
            </a:pPr>
            <a:r>
              <a:rPr lang="en-GB" dirty="0"/>
              <a:t>2. Why can’t plasma proteins leave the blood in the glomerulus?</a:t>
            </a:r>
          </a:p>
          <a:p>
            <a:pPr marL="0" indent="0">
              <a:buNone/>
              <a:defRPr/>
            </a:pPr>
            <a:endParaRPr lang="en-GB" dirty="0"/>
          </a:p>
          <a:p>
            <a:pPr marL="0" indent="0">
              <a:buNone/>
              <a:defRPr/>
            </a:pPr>
            <a:endParaRPr lang="en-GB" dirty="0"/>
          </a:p>
          <a:p>
            <a:pPr marL="0" indent="0">
              <a:buNone/>
              <a:defRPr/>
            </a:pPr>
            <a:r>
              <a:rPr lang="en-GB" dirty="0"/>
              <a:t>3. What effect will these proteins have on the water potential in the glomerulus?</a:t>
            </a:r>
          </a:p>
          <a:p>
            <a:pPr>
              <a:defRPr/>
            </a:pPr>
            <a:endParaRPr lang="en-GB" dirty="0"/>
          </a:p>
        </p:txBody>
      </p:sp>
      <p:sp>
        <p:nvSpPr>
          <p:cNvPr id="4" name="TextBox 3">
            <a:extLst>
              <a:ext uri="{FF2B5EF4-FFF2-40B4-BE49-F238E27FC236}">
                <a16:creationId xmlns:a16="http://schemas.microsoft.com/office/drawing/2014/main" id="{08F525B6-EA66-464B-B20C-C038593B5982}"/>
              </a:ext>
            </a:extLst>
          </p:cNvPr>
          <p:cNvSpPr txBox="1"/>
          <p:nvPr/>
        </p:nvSpPr>
        <p:spPr>
          <a:xfrm>
            <a:off x="1186153" y="1586018"/>
            <a:ext cx="8202613" cy="831850"/>
          </a:xfrm>
          <a:prstGeom prst="rect">
            <a:avLst/>
          </a:prstGeom>
          <a:noFill/>
        </p:spPr>
        <p:txBody>
          <a:bodyPr>
            <a:spAutoFit/>
          </a:bodyPr>
          <a:lstStyle/>
          <a:p>
            <a:pPr eaLnBrk="1" hangingPunct="1">
              <a:defRPr/>
            </a:pPr>
            <a:r>
              <a:rPr lang="en-GB" sz="2400" dirty="0">
                <a:solidFill>
                  <a:srgbClr val="7030A0"/>
                </a:solidFill>
              </a:rPr>
              <a:t>The diameter of the afferent arteriole is wider than the efferent arteriole.</a:t>
            </a:r>
          </a:p>
        </p:txBody>
      </p:sp>
      <p:sp>
        <p:nvSpPr>
          <p:cNvPr id="7" name="TextBox 6">
            <a:extLst>
              <a:ext uri="{FF2B5EF4-FFF2-40B4-BE49-F238E27FC236}">
                <a16:creationId xmlns:a16="http://schemas.microsoft.com/office/drawing/2014/main" id="{CE4DC8C5-9900-43CA-89E0-55E50CD6FD57}"/>
              </a:ext>
            </a:extLst>
          </p:cNvPr>
          <p:cNvSpPr txBox="1"/>
          <p:nvPr/>
        </p:nvSpPr>
        <p:spPr>
          <a:xfrm>
            <a:off x="1121286" y="3307522"/>
            <a:ext cx="8012113" cy="830263"/>
          </a:xfrm>
          <a:prstGeom prst="rect">
            <a:avLst/>
          </a:prstGeom>
          <a:noFill/>
        </p:spPr>
        <p:txBody>
          <a:bodyPr>
            <a:spAutoFit/>
          </a:bodyPr>
          <a:lstStyle/>
          <a:p>
            <a:pPr eaLnBrk="1" hangingPunct="1">
              <a:defRPr/>
            </a:pPr>
            <a:r>
              <a:rPr lang="en-GB" sz="2400" dirty="0">
                <a:solidFill>
                  <a:srgbClr val="7030A0"/>
                </a:solidFill>
              </a:rPr>
              <a:t>Plasma proteins are too large to leave the blood (more than 69,000 RMM). </a:t>
            </a:r>
            <a:endParaRPr lang="en-GB" sz="2000" dirty="0">
              <a:solidFill>
                <a:srgbClr val="7030A0"/>
              </a:solidFill>
            </a:endParaRPr>
          </a:p>
        </p:txBody>
      </p:sp>
      <p:sp>
        <p:nvSpPr>
          <p:cNvPr id="9" name="TextBox 8">
            <a:extLst>
              <a:ext uri="{FF2B5EF4-FFF2-40B4-BE49-F238E27FC236}">
                <a16:creationId xmlns:a16="http://schemas.microsoft.com/office/drawing/2014/main" id="{4E57F386-1406-4CF7-A07D-2A2C9E1C651C}"/>
              </a:ext>
            </a:extLst>
          </p:cNvPr>
          <p:cNvSpPr txBox="1"/>
          <p:nvPr/>
        </p:nvSpPr>
        <p:spPr>
          <a:xfrm>
            <a:off x="1186153" y="5163780"/>
            <a:ext cx="7745413" cy="461962"/>
          </a:xfrm>
          <a:prstGeom prst="rect">
            <a:avLst/>
          </a:prstGeom>
          <a:noFill/>
        </p:spPr>
        <p:txBody>
          <a:bodyPr wrap="none">
            <a:spAutoFit/>
          </a:bodyPr>
          <a:lstStyle/>
          <a:p>
            <a:pPr eaLnBrk="1" hangingPunct="1">
              <a:defRPr/>
            </a:pPr>
            <a:r>
              <a:rPr lang="en-GB" sz="2400" dirty="0">
                <a:solidFill>
                  <a:srgbClr val="7030A0"/>
                </a:solidFill>
              </a:rPr>
              <a:t>Lower (more negative) the water potential in the glomerulus.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5133" y="235131"/>
            <a:ext cx="3931918" cy="1631216"/>
          </a:xfrm>
          <a:prstGeom prst="rect">
            <a:avLst/>
          </a:prstGeom>
          <a:solidFill>
            <a:schemeClr val="bg1"/>
          </a:solidFill>
          <a:ln w="12700">
            <a:solidFill>
              <a:schemeClr val="tx1"/>
            </a:solidFill>
          </a:ln>
        </p:spPr>
        <p:txBody>
          <a:bodyPr wrap="square" rtlCol="0">
            <a:spAutoFit/>
          </a:bodyPr>
          <a:lstStyle/>
          <a:p>
            <a:pPr algn="ctr"/>
            <a:r>
              <a:rPr lang="en-GB" sz="2000" b="1" u="sng" dirty="0">
                <a:latin typeface="Comic Sans MS" panose="030F0702030302020204" pitchFamily="66" charset="0"/>
              </a:rPr>
              <a:t>Outcome: </a:t>
            </a:r>
            <a:r>
              <a:rPr lang="en-GB" sz="2000" dirty="0">
                <a:latin typeface="Comic Sans MS" panose="030F0702030302020204" pitchFamily="66" charset="0"/>
              </a:rPr>
              <a:t>Explain the process of selective reabsorption, where it occurs along a nephron and the transport process involved</a:t>
            </a:r>
          </a:p>
        </p:txBody>
      </p:sp>
      <p:pic>
        <p:nvPicPr>
          <p:cNvPr id="3" name="Picture 2"/>
          <p:cNvPicPr/>
          <p:nvPr/>
        </p:nvPicPr>
        <p:blipFill rotWithShape="1">
          <a:blip r:embed="rId2">
            <a:extLst>
              <a:ext uri="{28A0092B-C50C-407E-A947-70E740481C1C}">
                <a14:useLocalDpi xmlns:a14="http://schemas.microsoft.com/office/drawing/2010/main" val="0"/>
              </a:ext>
            </a:extLst>
          </a:blip>
          <a:srcRect l="-776" t="1305" r="1385" b="2636"/>
          <a:stretch/>
        </p:blipFill>
        <p:spPr bwMode="auto">
          <a:xfrm>
            <a:off x="0" y="2278647"/>
            <a:ext cx="5303518" cy="3827416"/>
          </a:xfrm>
          <a:prstGeom prst="rect">
            <a:avLst/>
          </a:prstGeom>
          <a:noFill/>
          <a:ln>
            <a:noFill/>
          </a:ln>
          <a:extLst>
            <a:ext uri="{53640926-AAD7-44D8-BBD7-CCE9431645EC}">
              <a14:shadowObscured xmlns:a14="http://schemas.microsoft.com/office/drawing/2010/main"/>
            </a:ext>
          </a:extLst>
        </p:spPr>
      </p:pic>
      <p:sp>
        <p:nvSpPr>
          <p:cNvPr id="7" name="Rectangle 6">
            <a:extLst>
              <a:ext uri="{FF2B5EF4-FFF2-40B4-BE49-F238E27FC236}">
                <a16:creationId xmlns:a16="http://schemas.microsoft.com/office/drawing/2014/main" id="{543BECFE-0675-417D-997B-D06471DB93D5}"/>
              </a:ext>
            </a:extLst>
          </p:cNvPr>
          <p:cNvSpPr/>
          <p:nvPr/>
        </p:nvSpPr>
        <p:spPr>
          <a:xfrm>
            <a:off x="5417488" y="532738"/>
            <a:ext cx="6604884" cy="3340915"/>
          </a:xfrm>
          <a:prstGeom prst="rect">
            <a:avLst/>
          </a:prstGeom>
          <a:solidFill>
            <a:schemeClr val="bg1"/>
          </a:solidFill>
        </p:spPr>
        <p:txBody>
          <a:bodyPr wrap="square">
            <a:spAutoFit/>
          </a:bodyPr>
          <a:lstStyle/>
          <a:p>
            <a:pPr>
              <a:lnSpc>
                <a:spcPct val="107000"/>
              </a:lnSpc>
              <a:spcAft>
                <a:spcPts val="800"/>
              </a:spcAft>
            </a:pPr>
            <a:r>
              <a:rPr lang="en-GB" b="1" u="sng" dirty="0">
                <a:latin typeface="Calibri" panose="020F0502020204030204" pitchFamily="34" charset="0"/>
                <a:ea typeface="Calibri" panose="020F0502020204030204" pitchFamily="34" charset="0"/>
                <a:cs typeface="Calibri" panose="020F0502020204030204" pitchFamily="34" charset="0"/>
              </a:rPr>
              <a:t>Exam Question- Year 1</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1200"/>
              </a:spcBef>
              <a:spcAft>
                <a:spcPts val="0"/>
              </a:spcAft>
            </a:pPr>
            <a:r>
              <a:rPr lang="en-GB" sz="11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(a)     Cells lining the ileum of mammals absorb the monosaccharide glucose by co-transport with sodium ions. Explain how.</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1200"/>
              </a:spcBef>
              <a:spcAft>
                <a:spcPts val="0"/>
              </a:spcAft>
            </a:pPr>
            <a:r>
              <a:rPr lang="en-GB" sz="11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___________________________________________________________________</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1200"/>
              </a:spcBef>
              <a:spcAft>
                <a:spcPts val="0"/>
              </a:spcAft>
            </a:pPr>
            <a:r>
              <a:rPr lang="en-GB" sz="11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___________________________________________________________________</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1200"/>
              </a:spcBef>
              <a:spcAft>
                <a:spcPts val="0"/>
              </a:spcAft>
            </a:pPr>
            <a:r>
              <a:rPr lang="en-GB" sz="11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___________________________________________________________________</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1200"/>
              </a:spcBef>
              <a:spcAft>
                <a:spcPts val="0"/>
              </a:spcAft>
            </a:pPr>
            <a:r>
              <a:rPr lang="en-GB" sz="11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___________________________________________________________________</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1200"/>
              </a:spcBef>
              <a:spcAft>
                <a:spcPts val="0"/>
              </a:spcAft>
            </a:pPr>
            <a:r>
              <a:rPr lang="en-GB" sz="11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___________________________________________________________________</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1200"/>
              </a:spcBef>
              <a:spcAft>
                <a:spcPts val="0"/>
              </a:spcAft>
            </a:pPr>
            <a:r>
              <a:rPr lang="en-GB" sz="11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___________________________________________________________________</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1200"/>
              </a:spcBef>
              <a:spcAft>
                <a:spcPts val="0"/>
              </a:spcAft>
            </a:pPr>
            <a:r>
              <a:rPr lang="en-GB" sz="11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___________________________________________________________________</a:t>
            </a:r>
            <a:r>
              <a:rPr lang="en-GB" sz="1000" b="1"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 (3)</a:t>
            </a:r>
            <a:endParaRPr lang="en-GB"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a:extLst>
              <a:ext uri="{FF2B5EF4-FFF2-40B4-BE49-F238E27FC236}">
                <a16:creationId xmlns:a16="http://schemas.microsoft.com/office/drawing/2014/main" id="{66BFF8D0-7239-461F-BB35-7CE360CA9F5A}"/>
              </a:ext>
            </a:extLst>
          </p:cNvPr>
          <p:cNvSpPr/>
          <p:nvPr/>
        </p:nvSpPr>
        <p:spPr>
          <a:xfrm>
            <a:off x="5417488" y="1725171"/>
            <a:ext cx="6096000" cy="2246769"/>
          </a:xfrm>
          <a:prstGeom prst="rect">
            <a:avLst/>
          </a:prstGeom>
          <a:solidFill>
            <a:schemeClr val="bg1"/>
          </a:solidFill>
        </p:spPr>
        <p:txBody>
          <a:bodyPr>
            <a:spAutoFit/>
          </a:bodyPr>
          <a:lstStyle/>
          <a:p>
            <a:pPr marL="720090" marR="360045" indent="-360045">
              <a:spcBef>
                <a:spcPts val="1200"/>
              </a:spcBef>
            </a:pPr>
            <a:r>
              <a:rPr lang="en-GB" dirty="0">
                <a:solidFill>
                  <a:srgbClr val="7030A0"/>
                </a:solidFill>
                <a:latin typeface="Arial" panose="020B0604020202020204" pitchFamily="34" charset="0"/>
              </a:rPr>
              <a:t>(a)     1.      Sodium ions actively transported from ileum cell to blood;</a:t>
            </a:r>
          </a:p>
          <a:p>
            <a:pPr>
              <a:spcBef>
                <a:spcPts val="1200"/>
              </a:spcBef>
            </a:pPr>
            <a:r>
              <a:rPr lang="en-GB" dirty="0">
                <a:solidFill>
                  <a:srgbClr val="7030A0"/>
                </a:solidFill>
                <a:latin typeface="Arial" panose="020B0604020202020204" pitchFamily="34" charset="0"/>
              </a:rPr>
              <a:t>2.      Maintains / forms diffusion gradient for sodium to enter cells from gut (and with it, glucose);</a:t>
            </a:r>
          </a:p>
          <a:p>
            <a:pPr>
              <a:spcBef>
                <a:spcPts val="1200"/>
              </a:spcBef>
            </a:pPr>
            <a:r>
              <a:rPr lang="en-GB" dirty="0">
                <a:solidFill>
                  <a:srgbClr val="7030A0"/>
                </a:solidFill>
                <a:latin typeface="Arial" panose="020B0604020202020204" pitchFamily="34" charset="0"/>
              </a:rPr>
              <a:t>3.      Glucose enters by facilitated diffusion with sodium ions;</a:t>
            </a:r>
          </a:p>
          <a:p>
            <a:pPr algn="r">
              <a:spcAft>
                <a:spcPts val="0"/>
              </a:spcAft>
            </a:pPr>
            <a:r>
              <a:rPr lang="en-GB" sz="1200" b="1" dirty="0">
                <a:solidFill>
                  <a:srgbClr val="7030A0"/>
                </a:solidFill>
                <a:latin typeface="Times New Roman" panose="02020603050405020304" pitchFamily="18" charset="0"/>
              </a:rPr>
              <a:t>3</a:t>
            </a:r>
            <a:endParaRPr lang="en-GB" sz="1200" b="1" i="0" dirty="0">
              <a:solidFill>
                <a:srgbClr val="7030A0"/>
              </a:solidFill>
              <a:effectLst/>
              <a:latin typeface="Times New Roman" panose="02020603050405020304" pitchFamily="18" charset="0"/>
            </a:endParaRPr>
          </a:p>
        </p:txBody>
      </p:sp>
    </p:spTree>
    <p:extLst>
      <p:ext uri="{BB962C8B-B14F-4D97-AF65-F5344CB8AC3E}">
        <p14:creationId xmlns:p14="http://schemas.microsoft.com/office/powerpoint/2010/main" val="3336750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5133" y="235131"/>
            <a:ext cx="3931918" cy="1631216"/>
          </a:xfrm>
          <a:prstGeom prst="rect">
            <a:avLst/>
          </a:prstGeom>
          <a:solidFill>
            <a:schemeClr val="bg1"/>
          </a:solidFill>
          <a:ln w="12700">
            <a:solidFill>
              <a:schemeClr val="tx1"/>
            </a:solidFill>
          </a:ln>
        </p:spPr>
        <p:txBody>
          <a:bodyPr wrap="square" rtlCol="0">
            <a:spAutoFit/>
          </a:bodyPr>
          <a:lstStyle/>
          <a:p>
            <a:pPr algn="ctr"/>
            <a:r>
              <a:rPr lang="en-GB" sz="2000" b="1" u="sng" dirty="0">
                <a:latin typeface="Comic Sans MS" panose="030F0702030302020204" pitchFamily="66" charset="0"/>
              </a:rPr>
              <a:t>Outcome: </a:t>
            </a:r>
            <a:r>
              <a:rPr lang="en-GB" sz="2000" dirty="0">
                <a:latin typeface="Comic Sans MS" panose="030F0702030302020204" pitchFamily="66" charset="0"/>
              </a:rPr>
              <a:t>Explain the process of selective reabsorption, where it occurs along a nephron and the transport process involved</a:t>
            </a:r>
          </a:p>
        </p:txBody>
      </p:sp>
      <p:pic>
        <p:nvPicPr>
          <p:cNvPr id="3" name="Picture 2"/>
          <p:cNvPicPr/>
          <p:nvPr/>
        </p:nvPicPr>
        <p:blipFill rotWithShape="1">
          <a:blip r:embed="rId2">
            <a:extLst>
              <a:ext uri="{28A0092B-C50C-407E-A947-70E740481C1C}">
                <a14:useLocalDpi xmlns:a14="http://schemas.microsoft.com/office/drawing/2010/main" val="0"/>
              </a:ext>
            </a:extLst>
          </a:blip>
          <a:srcRect l="-776" t="1305" r="1385" b="2636"/>
          <a:stretch/>
        </p:blipFill>
        <p:spPr bwMode="auto">
          <a:xfrm>
            <a:off x="0" y="2278647"/>
            <a:ext cx="5303518" cy="3827416"/>
          </a:xfrm>
          <a:prstGeom prst="rect">
            <a:avLst/>
          </a:prstGeom>
          <a:noFill/>
          <a:ln>
            <a:noFill/>
          </a:ln>
          <a:extLst>
            <a:ext uri="{53640926-AAD7-44D8-BBD7-CCE9431645EC}">
              <a14:shadowObscured xmlns:a14="http://schemas.microsoft.com/office/drawing/2010/main"/>
            </a:ext>
          </a:extLst>
        </p:spPr>
      </p:pic>
      <p:sp>
        <p:nvSpPr>
          <p:cNvPr id="4" name="Rectangle 3"/>
          <p:cNvSpPr/>
          <p:nvPr/>
        </p:nvSpPr>
        <p:spPr>
          <a:xfrm>
            <a:off x="5303518" y="639926"/>
            <a:ext cx="6096000" cy="4111638"/>
          </a:xfrm>
          <a:prstGeom prst="rect">
            <a:avLst/>
          </a:prstGeom>
        </p:spPr>
        <p:txBody>
          <a:bodyPr>
            <a:spAutoFit/>
          </a:bodyPr>
          <a:lstStyle/>
          <a:p>
            <a:pPr>
              <a:lnSpc>
                <a:spcPct val="107000"/>
              </a:lnSpc>
              <a:spcAft>
                <a:spcPts val="800"/>
              </a:spcAft>
            </a:pPr>
            <a:r>
              <a:rPr lang="en-GB" b="1" dirty="0">
                <a:latin typeface="Comic Sans MS" panose="030F0702030302020204" pitchFamily="66" charset="0"/>
                <a:ea typeface="Calibri" panose="020F0502020204030204" pitchFamily="34" charset="0"/>
                <a:cs typeface="Times New Roman" panose="02020603050405020304" pitchFamily="18" charset="0"/>
              </a:rPr>
              <a:t>How are the cells of the proximal convoluted tubule specialised?</a:t>
            </a:r>
            <a:r>
              <a:rPr lang="en-GB" dirty="0">
                <a:latin typeface="Comic Sans MS" panose="030F0702030302020204" pitchFamily="66" charset="0"/>
                <a:ea typeface="Calibri" panose="020F0502020204030204" pitchFamily="34" charset="0"/>
                <a:cs typeface="Times New Roman" panose="02020603050405020304" pitchFamily="18" charset="0"/>
              </a:rPr>
              <a:t> (complete the information on </a:t>
            </a:r>
            <a:r>
              <a:rPr lang="en-GB" dirty="0" err="1">
                <a:latin typeface="Comic Sans MS" panose="030F0702030302020204" pitchFamily="66" charset="0"/>
                <a:ea typeface="Calibri" panose="020F0502020204030204" pitchFamily="34" charset="0"/>
                <a:cs typeface="Times New Roman" panose="02020603050405020304" pitchFamily="18" charset="0"/>
              </a:rPr>
              <a:t>pg</a:t>
            </a:r>
            <a:r>
              <a:rPr lang="en-GB" dirty="0">
                <a:latin typeface="Comic Sans MS" panose="030F0702030302020204" pitchFamily="66" charset="0"/>
                <a:ea typeface="Calibri" panose="020F0502020204030204" pitchFamily="34" charset="0"/>
                <a:cs typeface="Times New Roman" panose="02020603050405020304" pitchFamily="18" charset="0"/>
              </a:rPr>
              <a:t> 6)</a:t>
            </a:r>
            <a:endParaRPr lang="en-GB"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300000"/>
              </a:lnSpc>
              <a:spcAft>
                <a:spcPts val="0"/>
              </a:spcAft>
              <a:buFont typeface="Wingdings" panose="05000000000000000000" pitchFamily="2" charset="2"/>
              <a:buChar char=""/>
            </a:pPr>
            <a:r>
              <a:rPr lang="en-GB" dirty="0">
                <a:latin typeface="Comic Sans MS" panose="030F0702030302020204" pitchFamily="66" charset="0"/>
                <a:ea typeface="Calibri" panose="020F0502020204030204" pitchFamily="34" charset="0"/>
                <a:cs typeface="Times New Roman" panose="02020603050405020304" pitchFamily="18" charset="0"/>
              </a:rPr>
              <a:t>MANY Mitochondria for…….</a:t>
            </a:r>
            <a:endParaRPr lang="en-GB"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300000"/>
              </a:lnSpc>
              <a:spcAft>
                <a:spcPts val="0"/>
              </a:spcAft>
              <a:buFont typeface="Wingdings" panose="05000000000000000000" pitchFamily="2" charset="2"/>
              <a:buChar char=""/>
            </a:pPr>
            <a:r>
              <a:rPr lang="en-GB" dirty="0">
                <a:latin typeface="Comic Sans MS" panose="030F0702030302020204" pitchFamily="66" charset="0"/>
                <a:ea typeface="Calibri" panose="020F0502020204030204" pitchFamily="34" charset="0"/>
                <a:cs typeface="Times New Roman" panose="02020603050405020304" pitchFamily="18" charset="0"/>
              </a:rPr>
              <a:t>MANY carrier/co-transport proteins for….</a:t>
            </a:r>
            <a:endParaRPr lang="en-GB"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300000"/>
              </a:lnSpc>
              <a:spcAft>
                <a:spcPts val="0"/>
              </a:spcAft>
              <a:buFont typeface="Wingdings" panose="05000000000000000000" pitchFamily="2" charset="2"/>
              <a:buChar char=""/>
            </a:pPr>
            <a:r>
              <a:rPr lang="en-GB" dirty="0">
                <a:latin typeface="Comic Sans MS" panose="030F0702030302020204" pitchFamily="66" charset="0"/>
                <a:ea typeface="Calibri" panose="020F0502020204030204" pitchFamily="34" charset="0"/>
                <a:cs typeface="Times New Roman" panose="02020603050405020304" pitchFamily="18" charset="0"/>
              </a:rPr>
              <a:t>MANY channel proteins for….</a:t>
            </a:r>
            <a:endParaRPr lang="en-GB"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300000"/>
              </a:lnSpc>
              <a:spcAft>
                <a:spcPts val="800"/>
              </a:spcAft>
              <a:buFont typeface="Wingdings" panose="05000000000000000000" pitchFamily="2" charset="2"/>
              <a:buChar char=""/>
            </a:pPr>
            <a:r>
              <a:rPr lang="en-GB" dirty="0">
                <a:latin typeface="Comic Sans MS" panose="030F0702030302020204" pitchFamily="66" charset="0"/>
                <a:ea typeface="Calibri" panose="020F0502020204030204" pitchFamily="34" charset="0"/>
                <a:cs typeface="Times New Roman" panose="02020603050405020304" pitchFamily="18" charset="0"/>
              </a:rPr>
              <a:t>MANY microvilli (known as the “brush border”)</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p:cNvSpPr txBox="1"/>
          <p:nvPr/>
        </p:nvSpPr>
        <p:spPr>
          <a:xfrm>
            <a:off x="6021977" y="2093981"/>
            <a:ext cx="4708340" cy="2862322"/>
          </a:xfrm>
          <a:prstGeom prst="rect">
            <a:avLst/>
          </a:prstGeom>
          <a:noFill/>
        </p:spPr>
        <p:txBody>
          <a:bodyPr wrap="none" rtlCol="0">
            <a:spAutoFit/>
          </a:bodyPr>
          <a:lstStyle/>
          <a:p>
            <a:r>
              <a:rPr lang="en-GB" b="1" dirty="0">
                <a:solidFill>
                  <a:srgbClr val="FF0000"/>
                </a:solidFill>
                <a:latin typeface="Comic Sans MS" panose="030F0702030302020204" pitchFamily="66" charset="0"/>
              </a:rPr>
              <a:t>Active transport providing ATP</a:t>
            </a:r>
          </a:p>
          <a:p>
            <a:endParaRPr lang="en-GB" b="1" dirty="0">
              <a:solidFill>
                <a:srgbClr val="FF0000"/>
              </a:solidFill>
              <a:latin typeface="Comic Sans MS" panose="030F0702030302020204" pitchFamily="66" charset="0"/>
            </a:endParaRPr>
          </a:p>
          <a:p>
            <a:endParaRPr lang="en-GB" b="1" dirty="0">
              <a:solidFill>
                <a:srgbClr val="FF0000"/>
              </a:solidFill>
              <a:latin typeface="Comic Sans MS" panose="030F0702030302020204" pitchFamily="66" charset="0"/>
            </a:endParaRPr>
          </a:p>
          <a:p>
            <a:r>
              <a:rPr lang="en-GB" b="1" dirty="0">
                <a:solidFill>
                  <a:srgbClr val="FF0000"/>
                </a:solidFill>
                <a:latin typeface="Comic Sans MS" panose="030F0702030302020204" pitchFamily="66" charset="0"/>
              </a:rPr>
              <a:t>Active transport </a:t>
            </a:r>
          </a:p>
          <a:p>
            <a:endParaRPr lang="en-GB" b="1" dirty="0">
              <a:solidFill>
                <a:srgbClr val="FF0000"/>
              </a:solidFill>
              <a:latin typeface="Comic Sans MS" panose="030F0702030302020204" pitchFamily="66" charset="0"/>
            </a:endParaRPr>
          </a:p>
          <a:p>
            <a:endParaRPr lang="en-GB" b="1" dirty="0">
              <a:solidFill>
                <a:srgbClr val="FF0000"/>
              </a:solidFill>
              <a:latin typeface="Comic Sans MS" panose="030F0702030302020204" pitchFamily="66" charset="0"/>
            </a:endParaRPr>
          </a:p>
          <a:p>
            <a:r>
              <a:rPr lang="en-GB" b="1" dirty="0">
                <a:solidFill>
                  <a:srgbClr val="FF0000"/>
                </a:solidFill>
                <a:latin typeface="Comic Sans MS" panose="030F0702030302020204" pitchFamily="66" charset="0"/>
              </a:rPr>
              <a:t>Facilitated diffusion</a:t>
            </a:r>
          </a:p>
          <a:p>
            <a:endParaRPr lang="en-GB" b="1" dirty="0">
              <a:solidFill>
                <a:srgbClr val="FF0000"/>
              </a:solidFill>
              <a:latin typeface="Comic Sans MS" panose="030F0702030302020204" pitchFamily="66" charset="0"/>
            </a:endParaRPr>
          </a:p>
          <a:p>
            <a:endParaRPr lang="en-GB" b="1" dirty="0">
              <a:solidFill>
                <a:srgbClr val="FF0000"/>
              </a:solidFill>
              <a:latin typeface="Comic Sans MS" panose="030F0702030302020204" pitchFamily="66" charset="0"/>
            </a:endParaRPr>
          </a:p>
          <a:p>
            <a:r>
              <a:rPr lang="en-GB" b="1" dirty="0">
                <a:solidFill>
                  <a:srgbClr val="FF0000"/>
                </a:solidFill>
                <a:latin typeface="Comic Sans MS" panose="030F0702030302020204" pitchFamily="66" charset="0"/>
              </a:rPr>
              <a:t>To increase surface area for absorption</a:t>
            </a:r>
          </a:p>
        </p:txBody>
      </p:sp>
      <p:pic>
        <p:nvPicPr>
          <p:cNvPr id="6" name="Picture 5">
            <a:extLst>
              <a:ext uri="{FF2B5EF4-FFF2-40B4-BE49-F238E27FC236}">
                <a16:creationId xmlns:a16="http://schemas.microsoft.com/office/drawing/2014/main" id="{9E60A6FD-00E8-4817-B43C-BF6212C7B2F4}"/>
              </a:ext>
            </a:extLst>
          </p:cNvPr>
          <p:cNvPicPr>
            <a:picLocks noChangeAspect="1"/>
          </p:cNvPicPr>
          <p:nvPr/>
        </p:nvPicPr>
        <p:blipFill>
          <a:blip r:embed="rId3"/>
          <a:stretch>
            <a:fillRect/>
          </a:stretch>
        </p:blipFill>
        <p:spPr>
          <a:xfrm>
            <a:off x="8757284" y="1605748"/>
            <a:ext cx="402371" cy="402371"/>
          </a:xfrm>
          <a:prstGeom prst="rect">
            <a:avLst/>
          </a:prstGeom>
        </p:spPr>
      </p:pic>
    </p:spTree>
    <p:extLst>
      <p:ext uri="{BB962C8B-B14F-4D97-AF65-F5344CB8AC3E}">
        <p14:creationId xmlns:p14="http://schemas.microsoft.com/office/powerpoint/2010/main" val="1160627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rotWithShape="1">
          <a:blip r:embed="rId2">
            <a:extLst>
              <a:ext uri="{28A0092B-C50C-407E-A947-70E740481C1C}">
                <a14:useLocalDpi xmlns:a14="http://schemas.microsoft.com/office/drawing/2010/main" val="0"/>
              </a:ext>
            </a:extLst>
          </a:blip>
          <a:srcRect l="-776" t="1305" r="1385" b="2636"/>
          <a:stretch/>
        </p:blipFill>
        <p:spPr bwMode="auto">
          <a:xfrm>
            <a:off x="63610" y="1370952"/>
            <a:ext cx="5303518" cy="3827416"/>
          </a:xfrm>
          <a:prstGeom prst="rect">
            <a:avLst/>
          </a:prstGeom>
          <a:noFill/>
          <a:ln>
            <a:noFill/>
          </a:ln>
          <a:extLst>
            <a:ext uri="{53640926-AAD7-44D8-BBD7-CCE9431645EC}">
              <a14:shadowObscured xmlns:a14="http://schemas.microsoft.com/office/drawing/2010/main"/>
            </a:ext>
          </a:extLst>
        </p:spPr>
      </p:pic>
      <p:sp>
        <p:nvSpPr>
          <p:cNvPr id="9" name="Rectangle 1"/>
          <p:cNvSpPr>
            <a:spLocks noChangeArrowheads="1"/>
          </p:cNvSpPr>
          <p:nvPr/>
        </p:nvSpPr>
        <p:spPr bwMode="auto">
          <a:xfrm>
            <a:off x="5303518" y="6150113"/>
            <a:ext cx="667942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Can you work out the maths</a:t>
            </a:r>
            <a:r>
              <a:rPr kumimoji="0" lang="en-GB" altLang="en-US" sz="2000" b="0" i="0" u="none" strike="noStrike" cap="none" normalizeH="0" dirty="0">
                <a:ln>
                  <a:noFill/>
                </a:ln>
                <a:solidFill>
                  <a:schemeClr val="tx1"/>
                </a:solidFill>
                <a:effectLst/>
                <a:ea typeface="Calibri" panose="020F0502020204030204" pitchFamily="34" charset="0"/>
                <a:cs typeface="Times New Roman" panose="02020603050405020304" pitchFamily="18" charset="0"/>
              </a:rPr>
              <a:t> activity on page 7?</a:t>
            </a:r>
            <a:endParaRPr kumimoji="0" lang="en-GB" altLang="en-US" sz="3600" b="0" i="0" u="none" strike="noStrike" cap="none" normalizeH="0" baseline="0" dirty="0">
              <a:ln>
                <a:noFill/>
              </a:ln>
              <a:solidFill>
                <a:schemeClr val="tx1"/>
              </a:solidFill>
              <a:effectLst/>
            </a:endParaRPr>
          </a:p>
        </p:txBody>
      </p:sp>
      <p:graphicFrame>
        <p:nvGraphicFramePr>
          <p:cNvPr id="4" name="Table 3">
            <a:extLst>
              <a:ext uri="{FF2B5EF4-FFF2-40B4-BE49-F238E27FC236}">
                <a16:creationId xmlns:a16="http://schemas.microsoft.com/office/drawing/2014/main" id="{9A0D0187-227B-434F-A7EA-D47293AB8B98}"/>
              </a:ext>
            </a:extLst>
          </p:cNvPr>
          <p:cNvGraphicFramePr>
            <a:graphicFrameLocks noGrp="1"/>
          </p:cNvGraphicFramePr>
          <p:nvPr>
            <p:extLst>
              <p:ext uri="{D42A27DB-BD31-4B8C-83A1-F6EECF244321}">
                <p14:modId xmlns:p14="http://schemas.microsoft.com/office/powerpoint/2010/main" val="1187566234"/>
              </p:ext>
            </p:extLst>
          </p:nvPr>
        </p:nvGraphicFramePr>
        <p:xfrm>
          <a:off x="5386006" y="830264"/>
          <a:ext cx="6514446" cy="4663440"/>
        </p:xfrm>
        <a:graphic>
          <a:graphicData uri="http://schemas.openxmlformats.org/drawingml/2006/table">
            <a:tbl>
              <a:tblPr firstRow="1" bandRow="1">
                <a:tableStyleId>{5940675A-B579-460E-94D1-54222C63F5DA}</a:tableStyleId>
              </a:tblPr>
              <a:tblGrid>
                <a:gridCol w="6514446">
                  <a:extLst>
                    <a:ext uri="{9D8B030D-6E8A-4147-A177-3AD203B41FA5}">
                      <a16:colId xmlns:a16="http://schemas.microsoft.com/office/drawing/2014/main" val="2373610080"/>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mn-lt"/>
                          <a:ea typeface="Calibri" panose="020F0502020204030204" pitchFamily="34" charset="0"/>
                          <a:cs typeface="Times New Roman" panose="02020603050405020304" pitchFamily="18" charset="0"/>
                        </a:rPr>
                        <a:t>Na+ actively transported from inside the PCT cells to the blood. Lowering the Na+ concentration …..</a:t>
                      </a:r>
                    </a:p>
                    <a:p>
                      <a:endParaRPr lang="en-GB" dirty="0"/>
                    </a:p>
                  </a:txBody>
                  <a:tcPr/>
                </a:tc>
                <a:extLst>
                  <a:ext uri="{0D108BD9-81ED-4DB2-BD59-A6C34878D82A}">
                    <a16:rowId xmlns:a16="http://schemas.microsoft.com/office/drawing/2014/main" val="360264088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mn-lt"/>
                          <a:ea typeface="Calibri" panose="020F0502020204030204" pitchFamily="34" charset="0"/>
                          <a:cs typeface="Times New Roman" panose="02020603050405020304" pitchFamily="18" charset="0"/>
                        </a:rPr>
                        <a:t>Inside the PCT cell. Na+ diffuse down a </a:t>
                      </a:r>
                    </a:p>
                    <a:p>
                      <a:endParaRPr lang="en-GB" dirty="0"/>
                    </a:p>
                  </a:txBody>
                  <a:tcPr/>
                </a:tc>
                <a:extLst>
                  <a:ext uri="{0D108BD9-81ED-4DB2-BD59-A6C34878D82A}">
                    <a16:rowId xmlns:a16="http://schemas.microsoft.com/office/drawing/2014/main" val="252240305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mn-lt"/>
                          <a:ea typeface="Calibri" panose="020F0502020204030204" pitchFamily="34" charset="0"/>
                          <a:cs typeface="Times New Roman" panose="02020603050405020304" pitchFamily="18" charset="0"/>
                        </a:rPr>
                        <a:t>Concentration gradient from the lumen of the PCT to inside the….</a:t>
                      </a:r>
                    </a:p>
                    <a:p>
                      <a:endParaRPr lang="en-GB" dirty="0"/>
                    </a:p>
                  </a:txBody>
                  <a:tcPr/>
                </a:tc>
                <a:extLst>
                  <a:ext uri="{0D108BD9-81ED-4DB2-BD59-A6C34878D82A}">
                    <a16:rowId xmlns:a16="http://schemas.microsoft.com/office/drawing/2014/main" val="373819886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mn-lt"/>
                          <a:ea typeface="Calibri" panose="020F0502020204030204" pitchFamily="34" charset="0"/>
                          <a:cs typeface="Times New Roman" panose="02020603050405020304" pitchFamily="18" charset="0"/>
                        </a:rPr>
                        <a:t>PCT cells through a co-transporter. The co-transporter also carries ALL the glucose or ALL…</a:t>
                      </a:r>
                    </a:p>
                    <a:p>
                      <a:endParaRPr lang="en-GB" dirty="0"/>
                    </a:p>
                  </a:txBody>
                  <a:tcPr/>
                </a:tc>
                <a:extLst>
                  <a:ext uri="{0D108BD9-81ED-4DB2-BD59-A6C34878D82A}">
                    <a16:rowId xmlns:a16="http://schemas.microsoft.com/office/drawing/2014/main" val="188519417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mn-lt"/>
                          <a:ea typeface="Calibri" panose="020F0502020204030204" pitchFamily="34" charset="0"/>
                          <a:cs typeface="Times New Roman" panose="02020603050405020304" pitchFamily="18" charset="0"/>
                        </a:rPr>
                        <a:t>The amino-acids.  The glucose and the amino-acids will then diffuse from the PCT cells into the…</a:t>
                      </a:r>
                    </a:p>
                    <a:p>
                      <a:endParaRPr lang="en-GB" dirty="0"/>
                    </a:p>
                  </a:txBody>
                  <a:tcPr/>
                </a:tc>
                <a:extLst>
                  <a:ext uri="{0D108BD9-81ED-4DB2-BD59-A6C34878D82A}">
                    <a16:rowId xmlns:a16="http://schemas.microsoft.com/office/drawing/2014/main" val="84595216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mn-lt"/>
                          <a:ea typeface="Calibri" panose="020F0502020204030204" pitchFamily="34" charset="0"/>
                          <a:cs typeface="Times New Roman" panose="02020603050405020304" pitchFamily="18" charset="0"/>
                        </a:rPr>
                        <a:t>Blood. This is selective reabsorption. </a:t>
                      </a:r>
                    </a:p>
                    <a:p>
                      <a:endParaRPr lang="en-GB" dirty="0"/>
                    </a:p>
                  </a:txBody>
                  <a:tcPr/>
                </a:tc>
                <a:extLst>
                  <a:ext uri="{0D108BD9-81ED-4DB2-BD59-A6C34878D82A}">
                    <a16:rowId xmlns:a16="http://schemas.microsoft.com/office/drawing/2014/main" val="3758723542"/>
                  </a:ext>
                </a:extLst>
              </a:tr>
            </a:tbl>
          </a:graphicData>
        </a:graphic>
      </p:graphicFrame>
    </p:spTree>
    <p:extLst>
      <p:ext uri="{BB962C8B-B14F-4D97-AF65-F5344CB8AC3E}">
        <p14:creationId xmlns:p14="http://schemas.microsoft.com/office/powerpoint/2010/main" val="33932028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rotWithShape="1">
          <a:blip r:embed="rId2">
            <a:extLst>
              <a:ext uri="{28A0092B-C50C-407E-A947-70E740481C1C}">
                <a14:useLocalDpi xmlns:a14="http://schemas.microsoft.com/office/drawing/2010/main" val="0"/>
              </a:ext>
            </a:extLst>
          </a:blip>
          <a:srcRect l="-776" t="1305" r="1385" b="2636"/>
          <a:stretch/>
        </p:blipFill>
        <p:spPr bwMode="auto">
          <a:xfrm>
            <a:off x="0" y="2278647"/>
            <a:ext cx="5303518" cy="3827416"/>
          </a:xfrm>
          <a:prstGeom prst="rect">
            <a:avLst/>
          </a:prstGeom>
          <a:noFill/>
          <a:ln>
            <a:noFill/>
          </a:ln>
          <a:extLst>
            <a:ext uri="{53640926-AAD7-44D8-BBD7-CCE9431645EC}">
              <a14:shadowObscured xmlns:a14="http://schemas.microsoft.com/office/drawing/2010/main"/>
            </a:ext>
          </a:extLst>
        </p:spPr>
      </p:pic>
      <p:sp>
        <p:nvSpPr>
          <p:cNvPr id="4" name="Rectangle 3"/>
          <p:cNvSpPr/>
          <p:nvPr/>
        </p:nvSpPr>
        <p:spPr>
          <a:xfrm>
            <a:off x="5303518" y="235131"/>
            <a:ext cx="6096000" cy="5240537"/>
          </a:xfrm>
          <a:prstGeom prst="rect">
            <a:avLst/>
          </a:prstGeom>
        </p:spPr>
        <p:txBody>
          <a:bodyPr>
            <a:spAutoFit/>
          </a:bodyPr>
          <a:lstStyle/>
          <a:p>
            <a:pPr>
              <a:lnSpc>
                <a:spcPct val="150000"/>
              </a:lnSpc>
              <a:spcAft>
                <a:spcPts val="800"/>
              </a:spcAft>
            </a:pPr>
            <a:r>
              <a:rPr lang="en-GB" b="1" u="sng" dirty="0">
                <a:ea typeface="Calibri" panose="020F0502020204030204" pitchFamily="34" charset="0"/>
                <a:cs typeface="Times New Roman" panose="02020603050405020304" pitchFamily="18" charset="0"/>
              </a:rPr>
              <a:t>Note</a:t>
            </a:r>
            <a:r>
              <a:rPr lang="en-GB" dirty="0">
                <a:ea typeface="Calibri" panose="020F0502020204030204" pitchFamily="34" charset="0"/>
                <a:cs typeface="Times New Roman" panose="02020603050405020304" pitchFamily="18" charset="0"/>
              </a:rPr>
              <a:t>: about 180dm</a:t>
            </a:r>
            <a:r>
              <a:rPr lang="en-GB" baseline="30000" dirty="0">
                <a:ea typeface="Calibri" panose="020F0502020204030204" pitchFamily="34" charset="0"/>
                <a:cs typeface="Times New Roman" panose="02020603050405020304" pitchFamily="18" charset="0"/>
              </a:rPr>
              <a:t>3</a:t>
            </a:r>
            <a:r>
              <a:rPr lang="en-GB" dirty="0">
                <a:ea typeface="Calibri" panose="020F0502020204030204" pitchFamily="34" charset="0"/>
                <a:cs typeface="Times New Roman" panose="02020603050405020304" pitchFamily="18" charset="0"/>
              </a:rPr>
              <a:t> of water enters the nephron each day, 1dm</a:t>
            </a:r>
            <a:r>
              <a:rPr lang="en-GB" baseline="30000" dirty="0">
                <a:ea typeface="Calibri" panose="020F0502020204030204" pitchFamily="34" charset="0"/>
                <a:cs typeface="Times New Roman" panose="02020603050405020304" pitchFamily="18" charset="0"/>
              </a:rPr>
              <a:t>3</a:t>
            </a:r>
            <a:r>
              <a:rPr lang="en-GB" dirty="0">
                <a:ea typeface="Calibri" panose="020F0502020204030204" pitchFamily="34" charset="0"/>
                <a:cs typeface="Times New Roman" panose="02020603050405020304" pitchFamily="18" charset="0"/>
              </a:rPr>
              <a:t> leaves the body as urine. 85% of the reabsorption of water occurs in the PCT through selective reabsorption. </a:t>
            </a:r>
          </a:p>
          <a:p>
            <a:pPr>
              <a:lnSpc>
                <a:spcPct val="150000"/>
              </a:lnSpc>
              <a:spcAft>
                <a:spcPts val="800"/>
              </a:spcAft>
            </a:pPr>
            <a:r>
              <a:rPr lang="en-GB" b="1" u="sng" dirty="0">
                <a:ea typeface="Calibri" panose="020F0502020204030204" pitchFamily="34" charset="0"/>
                <a:cs typeface="Times New Roman" panose="02020603050405020304" pitchFamily="18" charset="0"/>
              </a:rPr>
              <a:t>Maths activity:</a:t>
            </a:r>
            <a:endParaRPr lang="en-GB" dirty="0">
              <a:ea typeface="Calibri" panose="020F0502020204030204" pitchFamily="34" charset="0"/>
              <a:cs typeface="Times New Roman" panose="02020603050405020304" pitchFamily="18" charset="0"/>
            </a:endParaRPr>
          </a:p>
          <a:p>
            <a:pPr marL="342900" lvl="0" indent="-342900">
              <a:lnSpc>
                <a:spcPct val="150000"/>
              </a:lnSpc>
              <a:spcAft>
                <a:spcPts val="0"/>
              </a:spcAft>
              <a:buFont typeface="+mj-lt"/>
              <a:buAutoNum type="arabicPeriod"/>
            </a:pPr>
            <a:r>
              <a:rPr lang="en-GB" dirty="0">
                <a:ea typeface="Calibri" panose="020F0502020204030204" pitchFamily="34" charset="0"/>
                <a:cs typeface="Times New Roman" panose="02020603050405020304" pitchFamily="18" charset="0"/>
              </a:rPr>
              <a:t>Work out the volume of water that is actually reabsorbed in the PCT from the information above, show your answer as cm</a:t>
            </a:r>
            <a:r>
              <a:rPr lang="en-GB" baseline="30000" dirty="0">
                <a:ea typeface="Calibri" panose="020F0502020204030204" pitchFamily="34" charset="0"/>
                <a:cs typeface="Times New Roman" panose="02020603050405020304" pitchFamily="18" charset="0"/>
              </a:rPr>
              <a:t>3</a:t>
            </a:r>
            <a:r>
              <a:rPr lang="en-GB" dirty="0">
                <a:ea typeface="Calibri" panose="020F0502020204030204" pitchFamily="34" charset="0"/>
                <a:cs typeface="Times New Roman" panose="02020603050405020304" pitchFamily="18" charset="0"/>
              </a:rPr>
              <a:t>.</a:t>
            </a:r>
          </a:p>
          <a:p>
            <a:pPr marL="342900" lvl="0" indent="-342900">
              <a:lnSpc>
                <a:spcPct val="150000"/>
              </a:lnSpc>
              <a:spcAft>
                <a:spcPts val="0"/>
              </a:spcAft>
              <a:buFont typeface="+mj-lt"/>
              <a:buAutoNum type="arabicPeriod"/>
            </a:pPr>
            <a:r>
              <a:rPr lang="en-GB" dirty="0">
                <a:ea typeface="Calibri" panose="020F0502020204030204" pitchFamily="34" charset="0"/>
                <a:cs typeface="Times New Roman" panose="02020603050405020304" pitchFamily="18" charset="0"/>
              </a:rPr>
              <a:t>The remaining water is reabsorbed in the collecting duct, work out the volume of water that is reabsorbed in the collecting duct in dm</a:t>
            </a:r>
            <a:r>
              <a:rPr lang="en-GB" baseline="30000" dirty="0">
                <a:ea typeface="Calibri" panose="020F0502020204030204" pitchFamily="34" charset="0"/>
                <a:cs typeface="Times New Roman" panose="02020603050405020304" pitchFamily="18" charset="0"/>
              </a:rPr>
              <a:t>3</a:t>
            </a:r>
            <a:r>
              <a:rPr lang="en-GB" dirty="0">
                <a:ea typeface="Calibri" panose="020F0502020204030204" pitchFamily="34" charset="0"/>
                <a:cs typeface="Times New Roman" panose="02020603050405020304" pitchFamily="18" charset="0"/>
              </a:rPr>
              <a:t>.</a:t>
            </a:r>
          </a:p>
          <a:p>
            <a:pPr marL="342900" lvl="0" indent="-342900">
              <a:lnSpc>
                <a:spcPct val="150000"/>
              </a:lnSpc>
              <a:spcAft>
                <a:spcPts val="800"/>
              </a:spcAft>
              <a:buFont typeface="+mj-lt"/>
              <a:buAutoNum type="arabicPeriod"/>
            </a:pPr>
            <a:r>
              <a:rPr lang="en-GB" dirty="0">
                <a:ea typeface="Calibri" panose="020F0502020204030204" pitchFamily="34" charset="0"/>
                <a:cs typeface="Times New Roman" panose="02020603050405020304" pitchFamily="18" charset="0"/>
              </a:rPr>
              <a:t>Work out the % of water that is reabsorbed in the collecting duct.</a:t>
            </a:r>
          </a:p>
        </p:txBody>
      </p:sp>
      <p:sp>
        <p:nvSpPr>
          <p:cNvPr id="5" name="TextBox 4"/>
          <p:cNvSpPr txBox="1"/>
          <p:nvPr/>
        </p:nvSpPr>
        <p:spPr>
          <a:xfrm>
            <a:off x="8502556" y="3370997"/>
            <a:ext cx="3899401" cy="369332"/>
          </a:xfrm>
          <a:prstGeom prst="rect">
            <a:avLst/>
          </a:prstGeom>
          <a:noFill/>
        </p:spPr>
        <p:txBody>
          <a:bodyPr wrap="none" rtlCol="0">
            <a:spAutoFit/>
          </a:bodyPr>
          <a:lstStyle/>
          <a:p>
            <a:r>
              <a:rPr lang="en-GB" b="1" u="sng" dirty="0">
                <a:solidFill>
                  <a:srgbClr val="7030A0"/>
                </a:solidFill>
              </a:rPr>
              <a:t>153dm</a:t>
            </a:r>
            <a:r>
              <a:rPr lang="en-GB" b="1" u="sng" baseline="30000" dirty="0">
                <a:solidFill>
                  <a:srgbClr val="7030A0"/>
                </a:solidFill>
              </a:rPr>
              <a:t>3</a:t>
            </a:r>
            <a:r>
              <a:rPr lang="en-GB" b="1" u="sng" dirty="0">
                <a:solidFill>
                  <a:srgbClr val="7030A0"/>
                </a:solidFill>
              </a:rPr>
              <a:t> </a:t>
            </a:r>
            <a:r>
              <a:rPr lang="en-GB" b="1" u="sng">
                <a:solidFill>
                  <a:srgbClr val="7030A0"/>
                </a:solidFill>
              </a:rPr>
              <a:t>of water x 1000 = 153,000cm3 </a:t>
            </a:r>
            <a:endParaRPr lang="en-GB" b="1" u="sng" dirty="0">
              <a:solidFill>
                <a:srgbClr val="7030A0"/>
              </a:solidFill>
            </a:endParaRPr>
          </a:p>
        </p:txBody>
      </p:sp>
      <p:sp>
        <p:nvSpPr>
          <p:cNvPr id="10" name="TextBox 9"/>
          <p:cNvSpPr txBox="1"/>
          <p:nvPr/>
        </p:nvSpPr>
        <p:spPr>
          <a:xfrm>
            <a:off x="10058400" y="4652562"/>
            <a:ext cx="1989647" cy="369332"/>
          </a:xfrm>
          <a:prstGeom prst="rect">
            <a:avLst/>
          </a:prstGeom>
          <a:noFill/>
        </p:spPr>
        <p:txBody>
          <a:bodyPr wrap="none" rtlCol="0">
            <a:spAutoFit/>
          </a:bodyPr>
          <a:lstStyle/>
          <a:p>
            <a:r>
              <a:rPr lang="en-GB" b="1" u="sng" dirty="0">
                <a:solidFill>
                  <a:srgbClr val="7030A0"/>
                </a:solidFill>
              </a:rPr>
              <a:t>180-1-153 = 26dm</a:t>
            </a:r>
            <a:r>
              <a:rPr lang="en-GB" b="1" u="sng" baseline="30000" dirty="0">
                <a:solidFill>
                  <a:srgbClr val="7030A0"/>
                </a:solidFill>
              </a:rPr>
              <a:t>3</a:t>
            </a:r>
            <a:endParaRPr lang="en-GB" b="1" u="sng" dirty="0">
              <a:solidFill>
                <a:srgbClr val="7030A0"/>
              </a:solidFill>
            </a:endParaRPr>
          </a:p>
        </p:txBody>
      </p:sp>
      <p:sp>
        <p:nvSpPr>
          <p:cNvPr id="11" name="TextBox 10"/>
          <p:cNvSpPr txBox="1"/>
          <p:nvPr/>
        </p:nvSpPr>
        <p:spPr>
          <a:xfrm>
            <a:off x="7484488" y="5564795"/>
            <a:ext cx="2036135" cy="369332"/>
          </a:xfrm>
          <a:prstGeom prst="rect">
            <a:avLst/>
          </a:prstGeom>
          <a:noFill/>
        </p:spPr>
        <p:txBody>
          <a:bodyPr wrap="none" rtlCol="0">
            <a:spAutoFit/>
          </a:bodyPr>
          <a:lstStyle/>
          <a:p>
            <a:r>
              <a:rPr lang="en-GB" b="1" u="sng" dirty="0">
                <a:solidFill>
                  <a:srgbClr val="7030A0"/>
                </a:solidFill>
              </a:rPr>
              <a:t>26/180 x 100 = 14%</a:t>
            </a:r>
          </a:p>
        </p:txBody>
      </p:sp>
    </p:spTree>
    <p:extLst>
      <p:ext uri="{BB962C8B-B14F-4D97-AF65-F5344CB8AC3E}">
        <p14:creationId xmlns:p14="http://schemas.microsoft.com/office/powerpoint/2010/main" val="273666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rotWithShape="1">
          <a:blip r:embed="rId2">
            <a:extLst>
              <a:ext uri="{28A0092B-C50C-407E-A947-70E740481C1C}">
                <a14:useLocalDpi xmlns:a14="http://schemas.microsoft.com/office/drawing/2010/main" val="0"/>
              </a:ext>
            </a:extLst>
          </a:blip>
          <a:srcRect l="-776" t="1305" r="1385" b="2636"/>
          <a:stretch/>
        </p:blipFill>
        <p:spPr bwMode="auto">
          <a:xfrm>
            <a:off x="0" y="2278647"/>
            <a:ext cx="5303518" cy="3827416"/>
          </a:xfrm>
          <a:prstGeom prst="rect">
            <a:avLst/>
          </a:prstGeom>
          <a:noFill/>
          <a:ln>
            <a:noFill/>
          </a:ln>
          <a:extLst>
            <a:ext uri="{53640926-AAD7-44D8-BBD7-CCE9431645EC}">
              <a14:shadowObscured xmlns:a14="http://schemas.microsoft.com/office/drawing/2010/main"/>
            </a:ext>
          </a:extLst>
        </p:spPr>
      </p:pic>
      <p:sp>
        <p:nvSpPr>
          <p:cNvPr id="7" name="Rectangle 1"/>
          <p:cNvSpPr>
            <a:spLocks noChangeArrowheads="1"/>
          </p:cNvSpPr>
          <p:nvPr/>
        </p:nvSpPr>
        <p:spPr bwMode="auto">
          <a:xfrm>
            <a:off x="6648284" y="1455500"/>
            <a:ext cx="4334192"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4000" b="0" i="0" u="none" strike="noStrike" cap="none" normalizeH="0" baseline="0" dirty="0">
                <a:ln>
                  <a:noFill/>
                </a:ln>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Exam question practice</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GB" altLang="en-US" sz="4000" b="0" i="0" u="none" strike="noStrike" cap="none" normalizeH="0" baseline="0" dirty="0">
              <a:ln>
                <a:noFill/>
              </a:ln>
              <a:solidFill>
                <a:schemeClr val="tx1"/>
              </a:solidFill>
              <a:effectLst/>
              <a:latin typeface="Comic Sans MS" panose="030F07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4000" dirty="0">
                <a:latin typeface="Comic Sans MS" panose="030F0702030302020204" pitchFamily="66" charset="0"/>
                <a:cs typeface="Times New Roman" panose="02020603050405020304" pitchFamily="18" charset="0"/>
              </a:rPr>
              <a:t>Have you done the </a:t>
            </a:r>
            <a:r>
              <a:rPr lang="en-GB" altLang="en-US" sz="4000" dirty="0" err="1">
                <a:latin typeface="Comic Sans MS" panose="030F0702030302020204" pitchFamily="66" charset="0"/>
                <a:cs typeface="Times New Roman" panose="02020603050405020304" pitchFamily="18" charset="0"/>
              </a:rPr>
              <a:t>Kahoot</a:t>
            </a:r>
            <a:r>
              <a:rPr lang="en-GB" altLang="en-US" sz="4000" dirty="0">
                <a:latin typeface="Comic Sans MS" panose="030F0702030302020204" pitchFamily="66" charset="0"/>
                <a:cs typeface="Times New Roman" panose="02020603050405020304" pitchFamily="18" charset="0"/>
              </a:rPr>
              <a:t>?</a:t>
            </a:r>
          </a:p>
          <a:p>
            <a:pPr lvl="0" algn="ctr" eaLnBrk="0" fontAlgn="base" hangingPunct="0">
              <a:spcBef>
                <a:spcPct val="0"/>
              </a:spcBef>
              <a:spcAft>
                <a:spcPct val="0"/>
              </a:spcAft>
            </a:pPr>
            <a:r>
              <a:rPr lang="en-GB" sz="1200" dirty="0">
                <a:hlinkClick r:id="rId3"/>
              </a:rPr>
              <a:t>https://play.kahoot.it/#/k/27ad7b74-1f04-44cc-9b90-3b7aa44dc623</a:t>
            </a:r>
            <a:endParaRPr kumimoji="0" lang="en-GB" altLang="en-US" sz="12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387861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ACD36E4-AEC8-4CAC-8A43-C4AD9F49B510}"/>
              </a:ext>
            </a:extLst>
          </p:cNvPr>
          <p:cNvPicPr>
            <a:picLocks noChangeAspect="1"/>
          </p:cNvPicPr>
          <p:nvPr/>
        </p:nvPicPr>
        <p:blipFill>
          <a:blip r:embed="rId2"/>
          <a:stretch>
            <a:fillRect/>
          </a:stretch>
        </p:blipFill>
        <p:spPr>
          <a:xfrm>
            <a:off x="-65156" y="-15903"/>
            <a:ext cx="5054820" cy="6858000"/>
          </a:xfrm>
          <a:prstGeom prst="rect">
            <a:avLst/>
          </a:prstGeom>
          <a:solidFill>
            <a:schemeClr val="bg1"/>
          </a:solidFill>
        </p:spPr>
      </p:pic>
      <p:sp>
        <p:nvSpPr>
          <p:cNvPr id="3" name="Rectangle 2">
            <a:extLst>
              <a:ext uri="{FF2B5EF4-FFF2-40B4-BE49-F238E27FC236}">
                <a16:creationId xmlns:a16="http://schemas.microsoft.com/office/drawing/2014/main" id="{BB15D711-6727-4A9F-AE76-5ADC7ED74EA7}"/>
              </a:ext>
            </a:extLst>
          </p:cNvPr>
          <p:cNvSpPr/>
          <p:nvPr/>
        </p:nvSpPr>
        <p:spPr>
          <a:xfrm>
            <a:off x="3048000" y="2659584"/>
            <a:ext cx="6096000" cy="1938992"/>
          </a:xfrm>
          <a:prstGeom prst="rect">
            <a:avLst/>
          </a:prstGeom>
          <a:solidFill>
            <a:schemeClr val="bg1"/>
          </a:solidFill>
        </p:spPr>
        <p:txBody>
          <a:bodyPr>
            <a:spAutoFit/>
          </a:bodyPr>
          <a:lstStyle/>
          <a:p>
            <a:pPr marL="1080135" marR="360045" indent="-720090">
              <a:spcBef>
                <a:spcPts val="1200"/>
              </a:spcBef>
            </a:pPr>
            <a:r>
              <a:rPr lang="en-GB" dirty="0">
                <a:solidFill>
                  <a:srgbClr val="7030A0"/>
                </a:solidFill>
              </a:rPr>
              <a:t>(a)     1.      Blood pressure / hydrostatic pressure;</a:t>
            </a:r>
          </a:p>
          <a:p>
            <a:r>
              <a:rPr lang="en-GB" dirty="0">
                <a:solidFill>
                  <a:srgbClr val="7030A0"/>
                </a:solidFill>
              </a:rPr>
              <a:t>2.      Small molecules / named example;</a:t>
            </a:r>
          </a:p>
          <a:p>
            <a:r>
              <a:rPr lang="en-GB" dirty="0">
                <a:solidFill>
                  <a:srgbClr val="7030A0"/>
                </a:solidFill>
              </a:rPr>
              <a:t>3.      Pass through basement membrane / basement membrane acts as filter;</a:t>
            </a:r>
          </a:p>
          <a:p>
            <a:r>
              <a:rPr lang="en-GB" dirty="0">
                <a:solidFill>
                  <a:srgbClr val="7030A0"/>
                </a:solidFill>
              </a:rPr>
              <a:t>4.      Protein too large to go through / large so stays behind;</a:t>
            </a:r>
          </a:p>
          <a:p>
            <a:r>
              <a:rPr lang="en-GB" dirty="0">
                <a:solidFill>
                  <a:srgbClr val="7030A0"/>
                </a:solidFill>
              </a:rPr>
              <a:t>5.      Presence of pores in capillaries / presence of podocytes;</a:t>
            </a:r>
          </a:p>
          <a:p>
            <a:pPr algn="r">
              <a:spcAft>
                <a:spcPts val="0"/>
              </a:spcAft>
            </a:pPr>
            <a:r>
              <a:rPr lang="en-GB" sz="1200" b="1" dirty="0">
                <a:solidFill>
                  <a:srgbClr val="7030A0"/>
                </a:solidFill>
              </a:rPr>
              <a:t>5</a:t>
            </a:r>
            <a:endParaRPr lang="en-GB" sz="1200" b="1" i="0" dirty="0">
              <a:solidFill>
                <a:srgbClr val="7030A0"/>
              </a:solidFill>
              <a:effectLst/>
            </a:endParaRPr>
          </a:p>
        </p:txBody>
      </p:sp>
      <p:sp>
        <p:nvSpPr>
          <p:cNvPr id="4" name="Rectangle 3">
            <a:extLst>
              <a:ext uri="{FF2B5EF4-FFF2-40B4-BE49-F238E27FC236}">
                <a16:creationId xmlns:a16="http://schemas.microsoft.com/office/drawing/2014/main" id="{89F83AC6-D720-44AE-905D-7CFADD370118}"/>
              </a:ext>
            </a:extLst>
          </p:cNvPr>
          <p:cNvSpPr/>
          <p:nvPr/>
        </p:nvSpPr>
        <p:spPr>
          <a:xfrm>
            <a:off x="3159318" y="5055369"/>
            <a:ext cx="6096000" cy="1938992"/>
          </a:xfrm>
          <a:prstGeom prst="rect">
            <a:avLst/>
          </a:prstGeom>
          <a:solidFill>
            <a:schemeClr val="bg1"/>
          </a:solidFill>
        </p:spPr>
        <p:txBody>
          <a:bodyPr>
            <a:spAutoFit/>
          </a:bodyPr>
          <a:lstStyle/>
          <a:p>
            <a:pPr marL="1080135" indent="-720090">
              <a:spcBef>
                <a:spcPts val="1200"/>
              </a:spcBef>
            </a:pPr>
            <a:r>
              <a:rPr lang="en-GB" dirty="0">
                <a:solidFill>
                  <a:srgbClr val="7030A0"/>
                </a:solidFill>
              </a:rPr>
              <a:t>(b)     1.      High concentration of glucose in blood;</a:t>
            </a:r>
          </a:p>
          <a:p>
            <a:r>
              <a:rPr lang="en-GB" dirty="0">
                <a:solidFill>
                  <a:srgbClr val="7030A0"/>
                </a:solidFill>
              </a:rPr>
              <a:t>2.      High concentration in tubule / in filtrate;</a:t>
            </a:r>
          </a:p>
          <a:p>
            <a:r>
              <a:rPr lang="en-GB" dirty="0">
                <a:solidFill>
                  <a:srgbClr val="7030A0"/>
                </a:solidFill>
              </a:rPr>
              <a:t>3.      Reabsorbed by facilitated diffusion / active transport;</a:t>
            </a:r>
          </a:p>
          <a:p>
            <a:r>
              <a:rPr lang="en-GB" dirty="0">
                <a:solidFill>
                  <a:srgbClr val="7030A0"/>
                </a:solidFill>
              </a:rPr>
              <a:t>4.      Requires proteins / carriers;</a:t>
            </a:r>
          </a:p>
          <a:p>
            <a:r>
              <a:rPr lang="en-GB" dirty="0">
                <a:solidFill>
                  <a:srgbClr val="7030A0"/>
                </a:solidFill>
              </a:rPr>
              <a:t>5.      These are working at maximum rate / are saturated;</a:t>
            </a:r>
          </a:p>
          <a:p>
            <a:r>
              <a:rPr lang="en-GB" dirty="0">
                <a:solidFill>
                  <a:srgbClr val="7030A0"/>
                </a:solidFill>
              </a:rPr>
              <a:t>6.      Not all glucose is reabsorbed / some is lost in urine;</a:t>
            </a:r>
          </a:p>
          <a:p>
            <a:pPr algn="r">
              <a:spcAft>
                <a:spcPts val="0"/>
              </a:spcAft>
            </a:pPr>
            <a:r>
              <a:rPr lang="en-GB" sz="1200" b="1" dirty="0">
                <a:solidFill>
                  <a:srgbClr val="7030A0"/>
                </a:solidFill>
              </a:rPr>
              <a:t>4 max</a:t>
            </a:r>
            <a:endParaRPr lang="en-GB" sz="1200" b="1" i="0" dirty="0">
              <a:solidFill>
                <a:srgbClr val="7030A0"/>
              </a:solidFill>
              <a:effectLst/>
            </a:endParaRPr>
          </a:p>
        </p:txBody>
      </p:sp>
    </p:spTree>
    <p:extLst>
      <p:ext uri="{BB962C8B-B14F-4D97-AF65-F5344CB8AC3E}">
        <p14:creationId xmlns:p14="http://schemas.microsoft.com/office/powerpoint/2010/main" val="1636246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A822627-A512-4244-B4C4-36B84FAB9B0F}"/>
              </a:ext>
            </a:extLst>
          </p:cNvPr>
          <p:cNvPicPr>
            <a:picLocks noChangeAspect="1"/>
          </p:cNvPicPr>
          <p:nvPr/>
        </p:nvPicPr>
        <p:blipFill>
          <a:blip r:embed="rId2"/>
          <a:stretch>
            <a:fillRect/>
          </a:stretch>
        </p:blipFill>
        <p:spPr>
          <a:xfrm>
            <a:off x="-121854" y="-76670"/>
            <a:ext cx="7898230" cy="6951571"/>
          </a:xfrm>
          <a:prstGeom prst="rect">
            <a:avLst/>
          </a:prstGeom>
          <a:solidFill>
            <a:schemeClr val="bg1"/>
          </a:solidFill>
        </p:spPr>
      </p:pic>
      <p:sp>
        <p:nvSpPr>
          <p:cNvPr id="3" name="Rectangle 2">
            <a:extLst>
              <a:ext uri="{FF2B5EF4-FFF2-40B4-BE49-F238E27FC236}">
                <a16:creationId xmlns:a16="http://schemas.microsoft.com/office/drawing/2014/main" id="{93B55DE1-C80E-4AB4-882C-BDC473027970}"/>
              </a:ext>
            </a:extLst>
          </p:cNvPr>
          <p:cNvSpPr/>
          <p:nvPr/>
        </p:nvSpPr>
        <p:spPr>
          <a:xfrm>
            <a:off x="3739764" y="596306"/>
            <a:ext cx="6096000" cy="830997"/>
          </a:xfrm>
          <a:prstGeom prst="rect">
            <a:avLst/>
          </a:prstGeom>
          <a:solidFill>
            <a:schemeClr val="bg1"/>
          </a:solidFill>
        </p:spPr>
        <p:txBody>
          <a:bodyPr>
            <a:spAutoFit/>
          </a:bodyPr>
          <a:lstStyle/>
          <a:p>
            <a:pPr marL="1080135" marR="360045" indent="-720090">
              <a:spcBef>
                <a:spcPts val="1200"/>
              </a:spcBef>
            </a:pPr>
            <a:r>
              <a:rPr lang="en-GB" dirty="0">
                <a:solidFill>
                  <a:srgbClr val="7030A0"/>
                </a:solidFill>
              </a:rPr>
              <a:t>(a)     (</a:t>
            </a:r>
            <a:r>
              <a:rPr lang="en-GB" dirty="0" err="1">
                <a:solidFill>
                  <a:srgbClr val="7030A0"/>
                </a:solidFill>
              </a:rPr>
              <a:t>i</a:t>
            </a:r>
            <a:r>
              <a:rPr lang="en-GB" dirty="0">
                <a:solidFill>
                  <a:srgbClr val="7030A0"/>
                </a:solidFill>
              </a:rPr>
              <a:t>)      Renal capsule / Bowman’s capsule / glomerulus / basement membrane;</a:t>
            </a:r>
          </a:p>
          <a:p>
            <a:pPr algn="r">
              <a:spcAft>
                <a:spcPts val="0"/>
              </a:spcAft>
            </a:pPr>
            <a:r>
              <a:rPr lang="en-GB" sz="1200" b="1" dirty="0">
                <a:solidFill>
                  <a:srgbClr val="7030A0"/>
                </a:solidFill>
              </a:rPr>
              <a:t>1</a:t>
            </a:r>
            <a:endParaRPr lang="en-GB" sz="1200" b="1" i="0" dirty="0">
              <a:solidFill>
                <a:srgbClr val="7030A0"/>
              </a:solidFill>
              <a:effectLst/>
            </a:endParaRPr>
          </a:p>
        </p:txBody>
      </p:sp>
      <p:sp>
        <p:nvSpPr>
          <p:cNvPr id="4" name="Rectangle 3">
            <a:extLst>
              <a:ext uri="{FF2B5EF4-FFF2-40B4-BE49-F238E27FC236}">
                <a16:creationId xmlns:a16="http://schemas.microsoft.com/office/drawing/2014/main" id="{D55D0E52-5DFA-4110-B8FB-4FC95826917F}"/>
              </a:ext>
            </a:extLst>
          </p:cNvPr>
          <p:cNvSpPr/>
          <p:nvPr/>
        </p:nvSpPr>
        <p:spPr>
          <a:xfrm>
            <a:off x="3827261" y="1622022"/>
            <a:ext cx="6096000" cy="553998"/>
          </a:xfrm>
          <a:prstGeom prst="rect">
            <a:avLst/>
          </a:prstGeom>
          <a:solidFill>
            <a:schemeClr val="bg1"/>
          </a:solidFill>
        </p:spPr>
        <p:txBody>
          <a:bodyPr>
            <a:spAutoFit/>
          </a:bodyPr>
          <a:lstStyle/>
          <a:p>
            <a:pPr>
              <a:spcBef>
                <a:spcPts val="1200"/>
              </a:spcBef>
            </a:pPr>
            <a:r>
              <a:rPr lang="en-GB" dirty="0">
                <a:solidFill>
                  <a:srgbClr val="7030A0"/>
                </a:solidFill>
              </a:rPr>
              <a:t>(ii)     blood cells / platelets / proteins / named plasma protein;</a:t>
            </a:r>
          </a:p>
          <a:p>
            <a:pPr algn="r">
              <a:spcAft>
                <a:spcPts val="0"/>
              </a:spcAft>
            </a:pPr>
            <a:r>
              <a:rPr lang="en-GB" sz="1200" b="1" dirty="0">
                <a:solidFill>
                  <a:srgbClr val="7030A0"/>
                </a:solidFill>
              </a:rPr>
              <a:t>1</a:t>
            </a:r>
            <a:endParaRPr lang="en-GB" sz="1200" b="1" i="0" dirty="0">
              <a:solidFill>
                <a:srgbClr val="7030A0"/>
              </a:solidFill>
              <a:effectLst/>
            </a:endParaRPr>
          </a:p>
        </p:txBody>
      </p:sp>
      <p:sp>
        <p:nvSpPr>
          <p:cNvPr id="5" name="Rectangle 4">
            <a:extLst>
              <a:ext uri="{FF2B5EF4-FFF2-40B4-BE49-F238E27FC236}">
                <a16:creationId xmlns:a16="http://schemas.microsoft.com/office/drawing/2014/main" id="{66A6CDEB-DC53-402E-9A53-19F2D694DDE2}"/>
              </a:ext>
            </a:extLst>
          </p:cNvPr>
          <p:cNvSpPr/>
          <p:nvPr/>
        </p:nvSpPr>
        <p:spPr>
          <a:xfrm>
            <a:off x="3827261" y="3644450"/>
            <a:ext cx="6096000" cy="1485022"/>
          </a:xfrm>
          <a:prstGeom prst="rect">
            <a:avLst/>
          </a:prstGeom>
          <a:solidFill>
            <a:schemeClr val="bg1"/>
          </a:solidFill>
        </p:spPr>
        <p:txBody>
          <a:bodyPr>
            <a:spAutoFit/>
          </a:bodyPr>
          <a:lstStyle/>
          <a:p>
            <a:pPr>
              <a:spcBef>
                <a:spcPts val="1200"/>
              </a:spcBef>
            </a:pPr>
            <a:r>
              <a:rPr lang="en-GB" dirty="0">
                <a:solidFill>
                  <a:srgbClr val="7030A0"/>
                </a:solidFill>
              </a:rPr>
              <a:t>(b)     75 divided by 60 / 75 divided by 0.01;</a:t>
            </a:r>
          </a:p>
          <a:p>
            <a:pPr algn="r">
              <a:spcAft>
                <a:spcPts val="0"/>
              </a:spcAft>
            </a:pPr>
            <a:r>
              <a:rPr lang="en-GB" sz="1200" b="1" dirty="0">
                <a:solidFill>
                  <a:srgbClr val="7030A0"/>
                </a:solidFill>
              </a:rPr>
              <a:t>1</a:t>
            </a:r>
          </a:p>
          <a:p>
            <a:pPr>
              <a:spcBef>
                <a:spcPts val="1200"/>
              </a:spcBef>
            </a:pPr>
            <a:r>
              <a:rPr lang="en-GB" dirty="0">
                <a:solidFill>
                  <a:srgbClr val="7030A0"/>
                </a:solidFill>
              </a:rPr>
              <a:t>Answer 125;</a:t>
            </a:r>
          </a:p>
          <a:p>
            <a:pPr marL="1440180" marR="1080135">
              <a:spcBef>
                <a:spcPts val="300"/>
              </a:spcBef>
            </a:pPr>
            <a:r>
              <a:rPr lang="en-GB" i="1" dirty="0">
                <a:solidFill>
                  <a:srgbClr val="7030A0"/>
                </a:solidFill>
              </a:rPr>
              <a:t>(Correct answer gains two marks)</a:t>
            </a:r>
          </a:p>
          <a:p>
            <a:pPr algn="r">
              <a:spcAft>
                <a:spcPts val="0"/>
              </a:spcAft>
            </a:pPr>
            <a:r>
              <a:rPr lang="en-GB" sz="1200" b="1" dirty="0">
                <a:solidFill>
                  <a:srgbClr val="7030A0"/>
                </a:solidFill>
              </a:rPr>
              <a:t>1</a:t>
            </a:r>
            <a:endParaRPr lang="en-GB" sz="1200" b="1" i="0" dirty="0">
              <a:solidFill>
                <a:srgbClr val="7030A0"/>
              </a:solidFill>
              <a:effectLst/>
            </a:endParaRPr>
          </a:p>
        </p:txBody>
      </p:sp>
      <p:sp>
        <p:nvSpPr>
          <p:cNvPr id="6" name="Rectangle 5">
            <a:extLst>
              <a:ext uri="{FF2B5EF4-FFF2-40B4-BE49-F238E27FC236}">
                <a16:creationId xmlns:a16="http://schemas.microsoft.com/office/drawing/2014/main" id="{E3FFF5AC-7AD7-46D5-ACB3-D2DB0166D4E2}"/>
              </a:ext>
            </a:extLst>
          </p:cNvPr>
          <p:cNvSpPr/>
          <p:nvPr/>
        </p:nvSpPr>
        <p:spPr>
          <a:xfrm>
            <a:off x="3739764" y="5130628"/>
            <a:ext cx="6096000" cy="1938992"/>
          </a:xfrm>
          <a:prstGeom prst="rect">
            <a:avLst/>
          </a:prstGeom>
          <a:solidFill>
            <a:schemeClr val="bg1"/>
          </a:solidFill>
        </p:spPr>
        <p:txBody>
          <a:bodyPr>
            <a:spAutoFit/>
          </a:bodyPr>
          <a:lstStyle/>
          <a:p>
            <a:pPr>
              <a:spcBef>
                <a:spcPts val="1200"/>
              </a:spcBef>
            </a:pPr>
            <a:r>
              <a:rPr lang="en-GB" dirty="0">
                <a:solidFill>
                  <a:srgbClr val="7030A0"/>
                </a:solidFill>
              </a:rPr>
              <a:t>(c)     (Many) mitochondria provide ATP / energy for active transport;</a:t>
            </a:r>
          </a:p>
          <a:p>
            <a:r>
              <a:rPr lang="en-GB" dirty="0">
                <a:solidFill>
                  <a:srgbClr val="7030A0"/>
                </a:solidFill>
              </a:rPr>
              <a:t>(Many) carrier proteins for active transport / channel proteins for facilitated diffusion;</a:t>
            </a:r>
          </a:p>
          <a:p>
            <a:r>
              <a:rPr lang="en-GB" dirty="0">
                <a:solidFill>
                  <a:srgbClr val="7030A0"/>
                </a:solidFill>
              </a:rPr>
              <a:t>Microvilli / brush border provide large surface area (for absorption);</a:t>
            </a:r>
          </a:p>
          <a:p>
            <a:pPr algn="r">
              <a:spcAft>
                <a:spcPts val="0"/>
              </a:spcAft>
            </a:pPr>
            <a:r>
              <a:rPr lang="en-GB" sz="1200" b="1" dirty="0">
                <a:solidFill>
                  <a:srgbClr val="7030A0"/>
                </a:solidFill>
              </a:rPr>
              <a:t>2 max</a:t>
            </a:r>
            <a:endParaRPr lang="en-GB" sz="1200" b="1" i="0" dirty="0">
              <a:solidFill>
                <a:srgbClr val="7030A0"/>
              </a:solidFill>
              <a:effectLst/>
            </a:endParaRPr>
          </a:p>
        </p:txBody>
      </p:sp>
    </p:spTree>
    <p:extLst>
      <p:ext uri="{BB962C8B-B14F-4D97-AF65-F5344CB8AC3E}">
        <p14:creationId xmlns:p14="http://schemas.microsoft.com/office/powerpoint/2010/main" val="639228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0E03BBE-A55A-4B5D-ABA3-A1F8C92E4106}"/>
              </a:ext>
            </a:extLst>
          </p:cNvPr>
          <p:cNvPicPr>
            <a:picLocks noChangeAspect="1"/>
          </p:cNvPicPr>
          <p:nvPr/>
        </p:nvPicPr>
        <p:blipFill>
          <a:blip r:embed="rId2"/>
          <a:stretch>
            <a:fillRect/>
          </a:stretch>
        </p:blipFill>
        <p:spPr>
          <a:xfrm>
            <a:off x="130992" y="79035"/>
            <a:ext cx="11904594" cy="2139379"/>
          </a:xfrm>
          <a:prstGeom prst="rect">
            <a:avLst/>
          </a:prstGeom>
        </p:spPr>
      </p:pic>
      <p:pic>
        <p:nvPicPr>
          <p:cNvPr id="4" name="Picture 3">
            <a:extLst>
              <a:ext uri="{FF2B5EF4-FFF2-40B4-BE49-F238E27FC236}">
                <a16:creationId xmlns:a16="http://schemas.microsoft.com/office/drawing/2014/main" id="{B010023D-16D5-4700-B8C5-9833AA9D6F6C}"/>
              </a:ext>
            </a:extLst>
          </p:cNvPr>
          <p:cNvPicPr>
            <a:picLocks noChangeAspect="1"/>
          </p:cNvPicPr>
          <p:nvPr/>
        </p:nvPicPr>
        <p:blipFill>
          <a:blip r:embed="rId3"/>
          <a:stretch>
            <a:fillRect/>
          </a:stretch>
        </p:blipFill>
        <p:spPr>
          <a:xfrm>
            <a:off x="1798320" y="2349840"/>
            <a:ext cx="8229600" cy="4429125"/>
          </a:xfrm>
          <a:prstGeom prst="rect">
            <a:avLst/>
          </a:prstGeom>
        </p:spPr>
      </p:pic>
    </p:spTree>
    <p:extLst>
      <p:ext uri="{BB962C8B-B14F-4D97-AF65-F5344CB8AC3E}">
        <p14:creationId xmlns:p14="http://schemas.microsoft.com/office/powerpoint/2010/main" val="6126727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9FC78C9-6C65-4D69-8F88-1B79F5ED54A5}"/>
              </a:ext>
            </a:extLst>
          </p:cNvPr>
          <p:cNvSpPr/>
          <p:nvPr/>
        </p:nvSpPr>
        <p:spPr>
          <a:xfrm>
            <a:off x="0" y="0"/>
            <a:ext cx="12192000" cy="6562759"/>
          </a:xfrm>
          <a:prstGeom prst="rect">
            <a:avLst/>
          </a:prstGeom>
        </p:spPr>
        <p:txBody>
          <a:bodyPr wrap="square">
            <a:spAutoFit/>
          </a:bodyPr>
          <a:lstStyle/>
          <a:p>
            <a:pPr>
              <a:spcAft>
                <a:spcPts val="0"/>
              </a:spcAft>
            </a:pPr>
            <a:r>
              <a:rPr lang="en-GB" sz="3200" b="1" u="sng" dirty="0">
                <a:cs typeface="Calibri" panose="020F0502020204030204" pitchFamily="34" charset="0"/>
              </a:rPr>
              <a:t>The Loop of Henle</a:t>
            </a:r>
            <a:endParaRPr lang="en-GB" dirty="0"/>
          </a:p>
          <a:p>
            <a:pPr>
              <a:lnSpc>
                <a:spcPct val="107000"/>
              </a:lnSpc>
              <a:spcAft>
                <a:spcPts val="800"/>
              </a:spcAft>
            </a:pPr>
            <a:r>
              <a:rPr lang="en-GB" dirty="0">
                <a:latin typeface="Calibri" panose="020F0502020204030204" pitchFamily="34" charset="0"/>
                <a:ea typeface="Calibri" panose="020F0502020204030204" pitchFamily="34" charset="0"/>
                <a:cs typeface="Times New Roman" panose="02020603050405020304" pitchFamily="18" charset="0"/>
              </a:rPr>
              <a:t>1.      In the </a:t>
            </a:r>
            <a:r>
              <a:rPr lang="en-GB" b="1" dirty="0">
                <a:latin typeface="Calibri" panose="020F0502020204030204" pitchFamily="34" charset="0"/>
                <a:ea typeface="Calibri" panose="020F0502020204030204" pitchFamily="34" charset="0"/>
                <a:cs typeface="Times New Roman" panose="02020603050405020304" pitchFamily="18" charset="0"/>
              </a:rPr>
              <a:t>ascending</a:t>
            </a:r>
            <a:r>
              <a:rPr lang="en-GB" dirty="0">
                <a:latin typeface="Calibri" panose="020F0502020204030204" pitchFamily="34" charset="0"/>
                <a:ea typeface="Calibri" panose="020F0502020204030204" pitchFamily="34" charset="0"/>
                <a:cs typeface="Times New Roman" panose="02020603050405020304" pitchFamily="18" charset="0"/>
              </a:rPr>
              <a:t> limb </a:t>
            </a:r>
            <a:r>
              <a:rPr lang="en-GB" b="1" dirty="0">
                <a:latin typeface="Calibri" panose="020F0502020204030204" pitchFamily="34" charset="0"/>
                <a:ea typeface="Calibri" panose="020F0502020204030204" pitchFamily="34" charset="0"/>
                <a:cs typeface="Times New Roman" panose="02020603050405020304" pitchFamily="18" charset="0"/>
              </a:rPr>
              <a:t>Na+</a:t>
            </a:r>
            <a:r>
              <a:rPr lang="en-GB" dirty="0">
                <a:latin typeface="Calibri" panose="020F0502020204030204" pitchFamily="34" charset="0"/>
                <a:ea typeface="Calibri" panose="020F0502020204030204" pitchFamily="34" charset="0"/>
                <a:cs typeface="Times New Roman" panose="02020603050405020304" pitchFamily="18" charset="0"/>
              </a:rPr>
              <a:t> </a:t>
            </a:r>
            <a:r>
              <a:rPr lang="en-GB" b="1" dirty="0">
                <a:latin typeface="Calibri" panose="020F0502020204030204" pitchFamily="34" charset="0"/>
                <a:ea typeface="Calibri" panose="020F0502020204030204" pitchFamily="34" charset="0"/>
                <a:cs typeface="Times New Roman" panose="02020603050405020304" pitchFamily="18" charset="0"/>
              </a:rPr>
              <a:t>actively</a:t>
            </a:r>
            <a:r>
              <a:rPr lang="en-GB" dirty="0">
                <a:latin typeface="Calibri" panose="020F0502020204030204" pitchFamily="34" charset="0"/>
                <a:ea typeface="Calibri" panose="020F0502020204030204" pitchFamily="34" charset="0"/>
                <a:cs typeface="Times New Roman" panose="02020603050405020304" pitchFamily="18" charset="0"/>
              </a:rPr>
              <a:t> removed into Medulla lowering WP;</a:t>
            </a:r>
          </a:p>
          <a:p>
            <a:pPr>
              <a:lnSpc>
                <a:spcPct val="107000"/>
              </a:lnSpc>
              <a:spcAft>
                <a:spcPts val="800"/>
              </a:spcAft>
            </a:pPr>
            <a:r>
              <a:rPr lang="en-GB" dirty="0">
                <a:latin typeface="Calibri" panose="020F0502020204030204" pitchFamily="34" charset="0"/>
                <a:ea typeface="Calibri" panose="020F0502020204030204" pitchFamily="34" charset="0"/>
                <a:cs typeface="Times New Roman" panose="02020603050405020304" pitchFamily="18" charset="0"/>
              </a:rPr>
              <a:t>2.      </a:t>
            </a:r>
            <a:r>
              <a:rPr lang="en-GB" b="1" dirty="0">
                <a:latin typeface="Calibri" panose="020F0502020204030204" pitchFamily="34" charset="0"/>
                <a:ea typeface="Calibri" panose="020F0502020204030204" pitchFamily="34" charset="0"/>
                <a:cs typeface="Times New Roman" panose="02020603050405020304" pitchFamily="18" charset="0"/>
              </a:rPr>
              <a:t>Ascending</a:t>
            </a:r>
            <a:r>
              <a:rPr lang="en-GB" dirty="0">
                <a:latin typeface="Calibri" panose="020F0502020204030204" pitchFamily="34" charset="0"/>
                <a:ea typeface="Calibri" panose="020F0502020204030204" pitchFamily="34" charset="0"/>
                <a:cs typeface="Times New Roman" panose="02020603050405020304" pitchFamily="18" charset="0"/>
              </a:rPr>
              <a:t> limb </a:t>
            </a:r>
            <a:r>
              <a:rPr lang="en-GB" b="1" dirty="0">
                <a:latin typeface="Calibri" panose="020F0502020204030204" pitchFamily="34" charset="0"/>
                <a:ea typeface="Calibri" panose="020F0502020204030204" pitchFamily="34" charset="0"/>
                <a:cs typeface="Times New Roman" panose="02020603050405020304" pitchFamily="18" charset="0"/>
              </a:rPr>
              <a:t>impermeable to water</a:t>
            </a:r>
            <a:r>
              <a:rPr lang="en-GB" dirty="0">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en-GB" dirty="0">
                <a:latin typeface="Calibri" panose="020F0502020204030204" pitchFamily="34" charset="0"/>
                <a:ea typeface="Calibri" panose="020F0502020204030204" pitchFamily="34" charset="0"/>
                <a:cs typeface="Times New Roman" panose="02020603050405020304" pitchFamily="18" charset="0"/>
              </a:rPr>
              <a:t>3.      In </a:t>
            </a:r>
            <a:r>
              <a:rPr lang="en-GB" b="1" dirty="0">
                <a:latin typeface="Calibri" panose="020F0502020204030204" pitchFamily="34" charset="0"/>
                <a:ea typeface="Calibri" panose="020F0502020204030204" pitchFamily="34" charset="0"/>
                <a:cs typeface="Times New Roman" panose="02020603050405020304" pitchFamily="18" charset="0"/>
              </a:rPr>
              <a:t>descending</a:t>
            </a:r>
            <a:r>
              <a:rPr lang="en-GB" dirty="0">
                <a:latin typeface="Calibri" panose="020F0502020204030204" pitchFamily="34" charset="0"/>
                <a:ea typeface="Calibri" panose="020F0502020204030204" pitchFamily="34" charset="0"/>
                <a:cs typeface="Times New Roman" panose="02020603050405020304" pitchFamily="18" charset="0"/>
              </a:rPr>
              <a:t> limb </a:t>
            </a:r>
            <a:r>
              <a:rPr lang="en-GB" b="1" dirty="0">
                <a:latin typeface="Calibri" panose="020F0502020204030204" pitchFamily="34" charset="0"/>
                <a:ea typeface="Calibri" panose="020F0502020204030204" pitchFamily="34" charset="0"/>
                <a:cs typeface="Times New Roman" panose="02020603050405020304" pitchFamily="18" charset="0"/>
              </a:rPr>
              <a:t>Na+ diffuse</a:t>
            </a:r>
            <a:r>
              <a:rPr lang="en-GB" dirty="0">
                <a:latin typeface="Calibri" panose="020F0502020204030204" pitchFamily="34" charset="0"/>
                <a:ea typeface="Calibri" panose="020F0502020204030204" pitchFamily="34" charset="0"/>
                <a:cs typeface="Times New Roman" panose="02020603050405020304" pitchFamily="18" charset="0"/>
              </a:rPr>
              <a:t> in;</a:t>
            </a:r>
          </a:p>
          <a:p>
            <a:pPr>
              <a:lnSpc>
                <a:spcPct val="107000"/>
              </a:lnSpc>
              <a:spcAft>
                <a:spcPts val="800"/>
              </a:spcAft>
            </a:pPr>
            <a:r>
              <a:rPr lang="en-GB" dirty="0">
                <a:latin typeface="Calibri" panose="020F0502020204030204" pitchFamily="34" charset="0"/>
                <a:ea typeface="Calibri" panose="020F0502020204030204" pitchFamily="34" charset="0"/>
                <a:cs typeface="Times New Roman" panose="02020603050405020304" pitchFamily="18" charset="0"/>
              </a:rPr>
              <a:t>4.      </a:t>
            </a:r>
            <a:r>
              <a:rPr lang="en-GB" b="1" dirty="0">
                <a:latin typeface="Calibri" panose="020F0502020204030204" pitchFamily="34" charset="0"/>
                <a:ea typeface="Calibri" panose="020F0502020204030204" pitchFamily="34" charset="0"/>
                <a:cs typeface="Times New Roman" panose="02020603050405020304" pitchFamily="18" charset="0"/>
              </a:rPr>
              <a:t>Descending</a:t>
            </a:r>
            <a:r>
              <a:rPr lang="en-GB" dirty="0">
                <a:latin typeface="Calibri" panose="020F0502020204030204" pitchFamily="34" charset="0"/>
                <a:ea typeface="Calibri" panose="020F0502020204030204" pitchFamily="34" charset="0"/>
                <a:cs typeface="Times New Roman" panose="02020603050405020304" pitchFamily="18" charset="0"/>
              </a:rPr>
              <a:t> limb </a:t>
            </a:r>
            <a:r>
              <a:rPr lang="en-GB" b="1" dirty="0">
                <a:latin typeface="Calibri" panose="020F0502020204030204" pitchFamily="34" charset="0"/>
                <a:ea typeface="Calibri" panose="020F0502020204030204" pitchFamily="34" charset="0"/>
                <a:cs typeface="Times New Roman" panose="02020603050405020304" pitchFamily="18" charset="0"/>
              </a:rPr>
              <a:t>water moves out</a:t>
            </a:r>
            <a:r>
              <a:rPr lang="en-GB" dirty="0">
                <a:latin typeface="Calibri" panose="020F0502020204030204" pitchFamily="34" charset="0"/>
                <a:ea typeface="Calibri" panose="020F0502020204030204" pitchFamily="34" charset="0"/>
                <a:cs typeface="Times New Roman" panose="02020603050405020304" pitchFamily="18" charset="0"/>
              </a:rPr>
              <a:t> by osmosis down WP gradient into tissue fluid then into blood;</a:t>
            </a:r>
          </a:p>
          <a:p>
            <a:pPr>
              <a:lnSpc>
                <a:spcPct val="107000"/>
              </a:lnSpc>
              <a:spcAft>
                <a:spcPts val="800"/>
              </a:spcAft>
            </a:pPr>
            <a:r>
              <a:rPr lang="en-GB" dirty="0">
                <a:latin typeface="Calibri" panose="020F0502020204030204" pitchFamily="34" charset="0"/>
                <a:ea typeface="Calibri" panose="020F0502020204030204" pitchFamily="34" charset="0"/>
                <a:cs typeface="Times New Roman" panose="02020603050405020304" pitchFamily="18" charset="0"/>
              </a:rPr>
              <a:t>5.      </a:t>
            </a:r>
            <a:r>
              <a:rPr lang="en-GB" b="1" dirty="0">
                <a:latin typeface="Calibri" panose="020F0502020204030204" pitchFamily="34" charset="0"/>
                <a:ea typeface="Calibri" panose="020F0502020204030204" pitchFamily="34" charset="0"/>
                <a:cs typeface="Times New Roman" panose="02020603050405020304" pitchFamily="18" charset="0"/>
              </a:rPr>
              <a:t>Low water potential</a:t>
            </a:r>
            <a:r>
              <a:rPr lang="en-GB" dirty="0">
                <a:latin typeface="Calibri" panose="020F0502020204030204" pitchFamily="34" charset="0"/>
                <a:ea typeface="Calibri" panose="020F0502020204030204" pitchFamily="34" charset="0"/>
                <a:cs typeface="Times New Roman" panose="02020603050405020304" pitchFamily="18" charset="0"/>
              </a:rPr>
              <a:t> </a:t>
            </a:r>
            <a:r>
              <a:rPr lang="en-GB" b="1" dirty="0">
                <a:latin typeface="Calibri" panose="020F0502020204030204" pitchFamily="34" charset="0"/>
                <a:ea typeface="Calibri" panose="020F0502020204030204" pitchFamily="34" charset="0"/>
                <a:cs typeface="Times New Roman" panose="02020603050405020304" pitchFamily="18" charset="0"/>
              </a:rPr>
              <a:t>in the medulla maintained</a:t>
            </a:r>
            <a:r>
              <a:rPr lang="en-GB" dirty="0">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en-GB" dirty="0">
                <a:latin typeface="Calibri" panose="020F0502020204030204" pitchFamily="34" charset="0"/>
                <a:ea typeface="Calibri" panose="020F0502020204030204" pitchFamily="34" charset="0"/>
                <a:cs typeface="Times New Roman" panose="02020603050405020304" pitchFamily="18" charset="0"/>
              </a:rPr>
              <a:t>6.      The </a:t>
            </a:r>
            <a:r>
              <a:rPr lang="en-GB" b="1" dirty="0">
                <a:latin typeface="Calibri" panose="020F0502020204030204" pitchFamily="34" charset="0"/>
                <a:ea typeface="Calibri" panose="020F0502020204030204" pitchFamily="34" charset="0"/>
                <a:cs typeface="Times New Roman" panose="02020603050405020304" pitchFamily="18" charset="0"/>
              </a:rPr>
              <a:t>longer the loop</a:t>
            </a:r>
            <a:r>
              <a:rPr lang="en-GB" dirty="0">
                <a:latin typeface="Calibri" panose="020F0502020204030204" pitchFamily="34" charset="0"/>
                <a:ea typeface="Calibri" panose="020F0502020204030204" pitchFamily="34" charset="0"/>
                <a:cs typeface="Times New Roman" panose="02020603050405020304" pitchFamily="18" charset="0"/>
              </a:rPr>
              <a:t> / the deeper into medulla, the </a:t>
            </a:r>
            <a:r>
              <a:rPr lang="en-GB" b="1" dirty="0">
                <a:latin typeface="Calibri" panose="020F0502020204030204" pitchFamily="34" charset="0"/>
                <a:ea typeface="Calibri" panose="020F0502020204030204" pitchFamily="34" charset="0"/>
                <a:cs typeface="Times New Roman" panose="02020603050405020304" pitchFamily="18" charset="0"/>
              </a:rPr>
              <a:t>lower the water potential in medulla</a:t>
            </a:r>
            <a:r>
              <a:rPr lang="en-GB" dirty="0">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en-GB" dirty="0">
                <a:latin typeface="Calibri" panose="020F0502020204030204" pitchFamily="34" charset="0"/>
                <a:ea typeface="Calibri" panose="020F0502020204030204" pitchFamily="34" charset="0"/>
                <a:cs typeface="Times New Roman" panose="02020603050405020304" pitchFamily="18" charset="0"/>
              </a:rPr>
              <a:t>7.      </a:t>
            </a:r>
            <a:r>
              <a:rPr lang="en-GB" b="1" dirty="0">
                <a:latin typeface="Calibri" panose="020F0502020204030204" pitchFamily="34" charset="0"/>
                <a:ea typeface="Calibri" panose="020F0502020204030204" pitchFamily="34" charset="0"/>
                <a:cs typeface="Times New Roman" panose="02020603050405020304" pitchFamily="18" charset="0"/>
              </a:rPr>
              <a:t>Water also leaves</a:t>
            </a:r>
            <a:r>
              <a:rPr lang="en-GB" dirty="0">
                <a:latin typeface="Calibri" panose="020F0502020204030204" pitchFamily="34" charset="0"/>
                <a:ea typeface="Calibri" panose="020F0502020204030204" pitchFamily="34" charset="0"/>
                <a:cs typeface="Times New Roman" panose="02020603050405020304" pitchFamily="18" charset="0"/>
              </a:rPr>
              <a:t> collecting duct / DCT by osmosis;</a:t>
            </a:r>
          </a:p>
          <a:p>
            <a:pPr>
              <a:spcAft>
                <a:spcPts val="0"/>
              </a:spcAft>
            </a:pPr>
            <a:r>
              <a:rPr lang="en-GB" b="1" dirty="0">
                <a:cs typeface="Calibri" panose="020F0502020204030204" pitchFamily="34" charset="0"/>
              </a:rPr>
              <a:t> </a:t>
            </a:r>
          </a:p>
          <a:p>
            <a:pPr>
              <a:spcAft>
                <a:spcPts val="0"/>
              </a:spcAft>
            </a:pPr>
            <a:endParaRPr lang="en-GB" b="1" dirty="0">
              <a:cs typeface="Calibri" panose="020F0502020204030204" pitchFamily="34" charset="0"/>
            </a:endParaRPr>
          </a:p>
          <a:p>
            <a:pPr>
              <a:spcAft>
                <a:spcPts val="0"/>
              </a:spcAft>
            </a:pPr>
            <a:endParaRPr lang="en-GB" dirty="0"/>
          </a:p>
          <a:p>
            <a:pPr>
              <a:lnSpc>
                <a:spcPct val="107000"/>
              </a:lnSpc>
              <a:spcAft>
                <a:spcPts val="800"/>
              </a:spcAft>
            </a:pPr>
            <a:r>
              <a:rPr lang="en-GB" dirty="0">
                <a:latin typeface="Calibri" panose="020F0502020204030204" pitchFamily="34" charset="0"/>
                <a:ea typeface="Calibri" panose="020F0502020204030204" pitchFamily="34" charset="0"/>
                <a:cs typeface="Times New Roman" panose="02020603050405020304" pitchFamily="18" charset="0"/>
              </a:rPr>
              <a:t>This ensures there is always a lower water potential in the tissue fluid of the medulla than in the filtrate for the whole length of the loop of Henle and collecting duct. This means that water is always reabsorbed into the tissue fluid. Once in the tissue fluid it will be reabsorbed back into the blood.</a:t>
            </a:r>
          </a:p>
          <a:p>
            <a:pPr>
              <a:lnSpc>
                <a:spcPct val="107000"/>
              </a:lnSpc>
              <a:spcAft>
                <a:spcPts val="800"/>
              </a:spcAft>
            </a:pPr>
            <a:r>
              <a:rPr lang="en-GB" sz="2800"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In your booklet draw out how the Loop of Henle works using the mark scheme above. To convert the mark scheme into a diagram requires more concentration so will help improve your memory. </a:t>
            </a:r>
          </a:p>
        </p:txBody>
      </p:sp>
    </p:spTree>
    <p:extLst>
      <p:ext uri="{BB962C8B-B14F-4D97-AF65-F5344CB8AC3E}">
        <p14:creationId xmlns:p14="http://schemas.microsoft.com/office/powerpoint/2010/main" val="12756950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D782582-9554-4275-845D-748132D565BC}"/>
              </a:ext>
            </a:extLst>
          </p:cNvPr>
          <p:cNvPicPr>
            <a:picLocks noChangeAspect="1"/>
          </p:cNvPicPr>
          <p:nvPr/>
        </p:nvPicPr>
        <p:blipFill>
          <a:blip r:embed="rId2"/>
          <a:stretch>
            <a:fillRect/>
          </a:stretch>
        </p:blipFill>
        <p:spPr>
          <a:xfrm>
            <a:off x="2711394" y="376991"/>
            <a:ext cx="6618758" cy="5944992"/>
          </a:xfrm>
          <a:prstGeom prst="rect">
            <a:avLst/>
          </a:prstGeom>
        </p:spPr>
      </p:pic>
    </p:spTree>
    <p:extLst>
      <p:ext uri="{BB962C8B-B14F-4D97-AF65-F5344CB8AC3E}">
        <p14:creationId xmlns:p14="http://schemas.microsoft.com/office/powerpoint/2010/main" val="16485332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DDEFE2B-FC37-4A4C-A66E-9598B6F1D399}"/>
              </a:ext>
            </a:extLst>
          </p:cNvPr>
          <p:cNvPicPr>
            <a:picLocks noChangeAspect="1"/>
          </p:cNvPicPr>
          <p:nvPr/>
        </p:nvPicPr>
        <p:blipFill>
          <a:blip r:embed="rId2"/>
          <a:stretch>
            <a:fillRect/>
          </a:stretch>
        </p:blipFill>
        <p:spPr>
          <a:xfrm>
            <a:off x="282270" y="155982"/>
            <a:ext cx="11509513" cy="6546036"/>
          </a:xfrm>
          <a:prstGeom prst="rect">
            <a:avLst/>
          </a:prstGeom>
        </p:spPr>
      </p:pic>
    </p:spTree>
    <p:extLst>
      <p:ext uri="{BB962C8B-B14F-4D97-AF65-F5344CB8AC3E}">
        <p14:creationId xmlns:p14="http://schemas.microsoft.com/office/powerpoint/2010/main" val="9825424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ADD922E-2B93-457F-A202-8E08D70AB8FF}"/>
              </a:ext>
            </a:extLst>
          </p:cNvPr>
          <p:cNvPicPr>
            <a:picLocks noChangeAspect="1"/>
          </p:cNvPicPr>
          <p:nvPr/>
        </p:nvPicPr>
        <p:blipFill>
          <a:blip r:embed="rId2"/>
          <a:stretch>
            <a:fillRect/>
          </a:stretch>
        </p:blipFill>
        <p:spPr>
          <a:xfrm>
            <a:off x="0" y="0"/>
            <a:ext cx="12132569" cy="1376210"/>
          </a:xfrm>
          <a:prstGeom prst="rect">
            <a:avLst/>
          </a:prstGeom>
          <a:solidFill>
            <a:schemeClr val="bg1"/>
          </a:solidFill>
        </p:spPr>
      </p:pic>
      <p:pic>
        <p:nvPicPr>
          <p:cNvPr id="6" name="Picture 5">
            <a:extLst>
              <a:ext uri="{FF2B5EF4-FFF2-40B4-BE49-F238E27FC236}">
                <a16:creationId xmlns:a16="http://schemas.microsoft.com/office/drawing/2014/main" id="{9A833F06-9BC6-4673-80EC-AD9E5D2AA45C}"/>
              </a:ext>
            </a:extLst>
          </p:cNvPr>
          <p:cNvPicPr>
            <a:picLocks noChangeAspect="1"/>
          </p:cNvPicPr>
          <p:nvPr/>
        </p:nvPicPr>
        <p:blipFill>
          <a:blip r:embed="rId3"/>
          <a:stretch>
            <a:fillRect/>
          </a:stretch>
        </p:blipFill>
        <p:spPr>
          <a:xfrm>
            <a:off x="1395453" y="1336812"/>
            <a:ext cx="8368749" cy="4184375"/>
          </a:xfrm>
          <a:prstGeom prst="rect">
            <a:avLst/>
          </a:prstGeom>
        </p:spPr>
      </p:pic>
      <p:sp>
        <p:nvSpPr>
          <p:cNvPr id="7" name="TextBox 6">
            <a:extLst>
              <a:ext uri="{FF2B5EF4-FFF2-40B4-BE49-F238E27FC236}">
                <a16:creationId xmlns:a16="http://schemas.microsoft.com/office/drawing/2014/main" id="{99391EB7-954B-4ABD-A111-F4B1E0C4A441}"/>
              </a:ext>
            </a:extLst>
          </p:cNvPr>
          <p:cNvSpPr txBox="1"/>
          <p:nvPr/>
        </p:nvSpPr>
        <p:spPr>
          <a:xfrm>
            <a:off x="127221" y="5589767"/>
            <a:ext cx="11911054" cy="1015663"/>
          </a:xfrm>
          <a:prstGeom prst="rect">
            <a:avLst/>
          </a:prstGeom>
          <a:noFill/>
        </p:spPr>
        <p:txBody>
          <a:bodyPr wrap="square" rtlCol="0">
            <a:spAutoFit/>
          </a:bodyPr>
          <a:lstStyle/>
          <a:p>
            <a:r>
              <a:rPr lang="en-GB" sz="2000" dirty="0"/>
              <a:t>Osmoregulation is an example of a negative feedback loop, this also involves both the hormonal and nervous system. </a:t>
            </a:r>
          </a:p>
          <a:p>
            <a:r>
              <a:rPr lang="en-GB" sz="2000" dirty="0"/>
              <a:t>Complete the Year 2 nervous system recap exam question. </a:t>
            </a:r>
          </a:p>
        </p:txBody>
      </p:sp>
    </p:spTree>
    <p:extLst>
      <p:ext uri="{BB962C8B-B14F-4D97-AF65-F5344CB8AC3E}">
        <p14:creationId xmlns:p14="http://schemas.microsoft.com/office/powerpoint/2010/main" val="14618924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1541A9C-C454-4231-AEBA-62BCCBFD8B8D}"/>
              </a:ext>
            </a:extLst>
          </p:cNvPr>
          <p:cNvPicPr>
            <a:picLocks noChangeAspect="1"/>
          </p:cNvPicPr>
          <p:nvPr/>
        </p:nvPicPr>
        <p:blipFill>
          <a:blip r:embed="rId2"/>
          <a:stretch>
            <a:fillRect/>
          </a:stretch>
        </p:blipFill>
        <p:spPr>
          <a:xfrm>
            <a:off x="0" y="0"/>
            <a:ext cx="7160592" cy="6858000"/>
          </a:xfrm>
          <a:prstGeom prst="rect">
            <a:avLst/>
          </a:prstGeom>
          <a:solidFill>
            <a:schemeClr val="bg1"/>
          </a:solidFill>
        </p:spPr>
      </p:pic>
      <p:sp>
        <p:nvSpPr>
          <p:cNvPr id="4" name="Rectangle 3">
            <a:extLst>
              <a:ext uri="{FF2B5EF4-FFF2-40B4-BE49-F238E27FC236}">
                <a16:creationId xmlns:a16="http://schemas.microsoft.com/office/drawing/2014/main" id="{714875D7-B82B-4239-BEDE-05C3A7291BDC}"/>
              </a:ext>
            </a:extLst>
          </p:cNvPr>
          <p:cNvSpPr/>
          <p:nvPr/>
        </p:nvSpPr>
        <p:spPr>
          <a:xfrm>
            <a:off x="6005885" y="671691"/>
            <a:ext cx="6096000" cy="6186309"/>
          </a:xfrm>
          <a:prstGeom prst="rect">
            <a:avLst/>
          </a:prstGeom>
          <a:solidFill>
            <a:schemeClr val="bg1"/>
          </a:solidFill>
        </p:spPr>
        <p:txBody>
          <a:bodyPr>
            <a:spAutoFit/>
          </a:bodyPr>
          <a:lstStyle/>
          <a:p>
            <a:pPr marL="1080135" marR="360045" indent="-720090">
              <a:spcBef>
                <a:spcPts val="1200"/>
              </a:spcBef>
            </a:pPr>
            <a:r>
              <a:rPr lang="en-GB" dirty="0">
                <a:solidFill>
                  <a:srgbClr val="7030A0"/>
                </a:solidFill>
                <a:latin typeface="Arial" panose="020B0604020202020204" pitchFamily="34" charset="0"/>
              </a:rPr>
              <a:t>(a)     (</a:t>
            </a:r>
            <a:r>
              <a:rPr lang="en-GB" dirty="0" err="1">
                <a:solidFill>
                  <a:srgbClr val="7030A0"/>
                </a:solidFill>
                <a:latin typeface="Arial" panose="020B0604020202020204" pitchFamily="34" charset="0"/>
              </a:rPr>
              <a:t>i</a:t>
            </a:r>
            <a:r>
              <a:rPr lang="en-GB" dirty="0">
                <a:solidFill>
                  <a:srgbClr val="7030A0"/>
                </a:solidFill>
                <a:latin typeface="Arial" panose="020B0604020202020204" pitchFamily="34" charset="0"/>
              </a:rPr>
              <a:t>)      </a:t>
            </a:r>
            <a:r>
              <a:rPr lang="en-GB" u="sng" dirty="0">
                <a:solidFill>
                  <a:srgbClr val="7030A0"/>
                </a:solidFill>
                <a:latin typeface="Arial" panose="020B0604020202020204" pitchFamily="34" charset="0"/>
              </a:rPr>
              <a:t>A to B</a:t>
            </a:r>
            <a:r>
              <a:rPr lang="en-GB" dirty="0">
                <a:solidFill>
                  <a:srgbClr val="7030A0"/>
                </a:solidFill>
                <a:latin typeface="Arial" panose="020B0604020202020204" pitchFamily="34" charset="0"/>
              </a:rPr>
              <a:t>:</a:t>
            </a:r>
          </a:p>
          <a:p>
            <a:pPr marL="1440180" marR="1080135">
              <a:spcBef>
                <a:spcPts val="300"/>
              </a:spcBef>
            </a:pPr>
            <a:r>
              <a:rPr lang="en-GB" i="1" dirty="0">
                <a:solidFill>
                  <a:srgbClr val="7030A0"/>
                </a:solidFill>
                <a:latin typeface="Arial" panose="020B0604020202020204" pitchFamily="34" charset="0"/>
              </a:rPr>
              <a:t>Mark (</a:t>
            </a:r>
            <a:r>
              <a:rPr lang="en-GB" i="1" dirty="0" err="1">
                <a:solidFill>
                  <a:srgbClr val="7030A0"/>
                </a:solidFill>
                <a:latin typeface="Arial" panose="020B0604020202020204" pitchFamily="34" charset="0"/>
              </a:rPr>
              <a:t>i</a:t>
            </a:r>
            <a:r>
              <a:rPr lang="en-GB" i="1" dirty="0">
                <a:solidFill>
                  <a:srgbClr val="7030A0"/>
                </a:solidFill>
                <a:latin typeface="Arial" panose="020B0604020202020204" pitchFamily="34" charset="0"/>
              </a:rPr>
              <a:t>) and (ii) as a whole</a:t>
            </a:r>
          </a:p>
          <a:p>
            <a:pPr>
              <a:spcBef>
                <a:spcPts val="1200"/>
              </a:spcBef>
            </a:pPr>
            <a:r>
              <a:rPr lang="en-GB" dirty="0">
                <a:solidFill>
                  <a:srgbClr val="7030A0"/>
                </a:solidFill>
                <a:latin typeface="Arial" panose="020B0604020202020204" pitchFamily="34" charset="0"/>
              </a:rPr>
              <a:t>Sodium channels open / membrane more permeable to</a:t>
            </a:r>
            <a:br>
              <a:rPr lang="en-GB" dirty="0">
                <a:solidFill>
                  <a:srgbClr val="7030A0"/>
                </a:solidFill>
                <a:latin typeface="Arial" panose="020B0604020202020204" pitchFamily="34" charset="0"/>
              </a:rPr>
            </a:br>
            <a:r>
              <a:rPr lang="en-GB" dirty="0">
                <a:solidFill>
                  <a:srgbClr val="7030A0"/>
                </a:solidFill>
                <a:latin typeface="Arial" panose="020B0604020202020204" pitchFamily="34" charset="0"/>
              </a:rPr>
              <a:t>sodium (ions);</a:t>
            </a:r>
          </a:p>
          <a:p>
            <a:pPr marL="1440180" marR="1080135">
              <a:spcBef>
                <a:spcPts val="300"/>
              </a:spcBef>
            </a:pPr>
            <a:r>
              <a:rPr lang="en-GB" i="1" dirty="0">
                <a:solidFill>
                  <a:srgbClr val="7030A0"/>
                </a:solidFill>
                <a:latin typeface="Arial" panose="020B0604020202020204" pitchFamily="34" charset="0"/>
              </a:rPr>
              <a:t>Max 3 for each section</a:t>
            </a:r>
          </a:p>
          <a:p>
            <a:pPr>
              <a:spcBef>
                <a:spcPts val="1200"/>
              </a:spcBef>
            </a:pPr>
            <a:r>
              <a:rPr lang="en-GB" dirty="0">
                <a:solidFill>
                  <a:srgbClr val="7030A0"/>
                </a:solidFill>
                <a:latin typeface="Arial" panose="020B0604020202020204" pitchFamily="34" charset="0"/>
              </a:rPr>
              <a:t>Sodium ions enter;</a:t>
            </a:r>
            <a:br>
              <a:rPr lang="en-GB" dirty="0">
                <a:solidFill>
                  <a:srgbClr val="7030A0"/>
                </a:solidFill>
                <a:latin typeface="Arial" panose="020B0604020202020204" pitchFamily="34" charset="0"/>
              </a:rPr>
            </a:br>
            <a:r>
              <a:rPr lang="en-GB" dirty="0">
                <a:solidFill>
                  <a:srgbClr val="7030A0"/>
                </a:solidFill>
                <a:latin typeface="Arial" panose="020B0604020202020204" pitchFamily="34" charset="0"/>
              </a:rPr>
              <a:t>By diffusion / from high to low concentration;</a:t>
            </a:r>
          </a:p>
          <a:p>
            <a:pPr marL="1440180" marR="1080135">
              <a:spcBef>
                <a:spcPts val="300"/>
              </a:spcBef>
            </a:pPr>
            <a:r>
              <a:rPr lang="en-GB" i="1" dirty="0">
                <a:solidFill>
                  <a:srgbClr val="7030A0"/>
                </a:solidFill>
                <a:latin typeface="Arial" panose="020B0604020202020204" pitchFamily="34" charset="0"/>
              </a:rPr>
              <a:t>Allow ‘diffusion’ point ONCE only</a:t>
            </a:r>
          </a:p>
          <a:p>
            <a:pPr>
              <a:spcBef>
                <a:spcPts val="1200"/>
              </a:spcBef>
            </a:pPr>
            <a:r>
              <a:rPr lang="en-GB" dirty="0">
                <a:solidFill>
                  <a:srgbClr val="7030A0"/>
                </a:solidFill>
                <a:latin typeface="Arial" panose="020B0604020202020204" pitchFamily="34" charset="0"/>
              </a:rPr>
              <a:t>Ref. </a:t>
            </a:r>
            <a:r>
              <a:rPr lang="en-GB" u="sng" dirty="0">
                <a:solidFill>
                  <a:srgbClr val="7030A0"/>
                </a:solidFill>
                <a:latin typeface="Arial" panose="020B0604020202020204" pitchFamily="34" charset="0"/>
              </a:rPr>
              <a:t>sodium</a:t>
            </a:r>
            <a:r>
              <a:rPr lang="en-GB" dirty="0">
                <a:solidFill>
                  <a:srgbClr val="7030A0"/>
                </a:solidFill>
                <a:latin typeface="Arial" panose="020B0604020202020204" pitchFamily="34" charset="0"/>
              </a:rPr>
              <a:t> ions have positive charge / cause change</a:t>
            </a:r>
            <a:br>
              <a:rPr lang="en-GB" dirty="0">
                <a:solidFill>
                  <a:srgbClr val="7030A0"/>
                </a:solidFill>
                <a:latin typeface="Arial" panose="020B0604020202020204" pitchFamily="34" charset="0"/>
              </a:rPr>
            </a:br>
            <a:r>
              <a:rPr lang="en-GB" dirty="0">
                <a:solidFill>
                  <a:srgbClr val="7030A0"/>
                </a:solidFill>
                <a:latin typeface="Arial" panose="020B0604020202020204" pitchFamily="34" charset="0"/>
              </a:rPr>
              <a:t>from negative to positive potential;</a:t>
            </a:r>
          </a:p>
          <a:p>
            <a:pPr marL="1440180" marR="1080135">
              <a:spcBef>
                <a:spcPts val="300"/>
              </a:spcBef>
            </a:pPr>
            <a:r>
              <a:rPr lang="en-GB" i="1" dirty="0">
                <a:solidFill>
                  <a:srgbClr val="7030A0"/>
                </a:solidFill>
                <a:latin typeface="Arial" panose="020B0604020202020204" pitchFamily="34" charset="0"/>
              </a:rPr>
              <a:t>Accept refs to sodium and potassium</a:t>
            </a:r>
          </a:p>
          <a:p>
            <a:pPr>
              <a:spcBef>
                <a:spcPts val="1200"/>
              </a:spcBef>
            </a:pPr>
            <a:r>
              <a:rPr lang="en-GB" dirty="0">
                <a:solidFill>
                  <a:srgbClr val="7030A0"/>
                </a:solidFill>
                <a:latin typeface="Arial" panose="020B0604020202020204" pitchFamily="34" charset="0"/>
              </a:rPr>
              <a:t>(ii)     </a:t>
            </a:r>
            <a:r>
              <a:rPr lang="en-GB" u="sng" dirty="0">
                <a:solidFill>
                  <a:srgbClr val="7030A0"/>
                </a:solidFill>
                <a:latin typeface="Arial" panose="020B0604020202020204" pitchFamily="34" charset="0"/>
              </a:rPr>
              <a:t>After B</a:t>
            </a:r>
            <a:r>
              <a:rPr lang="en-GB" dirty="0">
                <a:solidFill>
                  <a:srgbClr val="7030A0"/>
                </a:solidFill>
                <a:latin typeface="Arial" panose="020B0604020202020204" pitchFamily="34" charset="0"/>
              </a:rPr>
              <a:t>:</a:t>
            </a:r>
          </a:p>
          <a:p>
            <a:pPr>
              <a:spcBef>
                <a:spcPts val="1200"/>
              </a:spcBef>
            </a:pPr>
            <a:r>
              <a:rPr lang="en-GB" dirty="0">
                <a:solidFill>
                  <a:srgbClr val="7030A0"/>
                </a:solidFill>
                <a:latin typeface="Arial" panose="020B0604020202020204" pitchFamily="34" charset="0"/>
              </a:rPr>
              <a:t>Sodium channels close;</a:t>
            </a:r>
            <a:br>
              <a:rPr lang="en-GB" dirty="0">
                <a:solidFill>
                  <a:srgbClr val="7030A0"/>
                </a:solidFill>
                <a:latin typeface="Arial" panose="020B0604020202020204" pitchFamily="34" charset="0"/>
              </a:rPr>
            </a:br>
            <a:r>
              <a:rPr lang="en-GB" dirty="0">
                <a:solidFill>
                  <a:srgbClr val="7030A0"/>
                </a:solidFill>
                <a:latin typeface="Arial" panose="020B0604020202020204" pitchFamily="34" charset="0"/>
              </a:rPr>
              <a:t>Potassium channels open / membrane more permeable to</a:t>
            </a:r>
            <a:br>
              <a:rPr lang="en-GB" dirty="0">
                <a:solidFill>
                  <a:srgbClr val="7030A0"/>
                </a:solidFill>
                <a:latin typeface="Arial" panose="020B0604020202020204" pitchFamily="34" charset="0"/>
              </a:rPr>
            </a:br>
            <a:r>
              <a:rPr lang="en-GB" dirty="0">
                <a:solidFill>
                  <a:srgbClr val="7030A0"/>
                </a:solidFill>
                <a:latin typeface="Arial" panose="020B0604020202020204" pitchFamily="34" charset="0"/>
              </a:rPr>
              <a:t>potassium ions;</a:t>
            </a:r>
            <a:br>
              <a:rPr lang="en-GB" dirty="0">
                <a:solidFill>
                  <a:srgbClr val="7030A0"/>
                </a:solidFill>
                <a:latin typeface="Arial" panose="020B0604020202020204" pitchFamily="34" charset="0"/>
              </a:rPr>
            </a:br>
            <a:r>
              <a:rPr lang="en-GB" dirty="0">
                <a:solidFill>
                  <a:srgbClr val="7030A0"/>
                </a:solidFill>
                <a:latin typeface="Arial" panose="020B0604020202020204" pitchFamily="34" charset="0"/>
              </a:rPr>
              <a:t>Potassium ions leave;</a:t>
            </a:r>
            <a:br>
              <a:rPr lang="en-GB" dirty="0">
                <a:solidFill>
                  <a:srgbClr val="7030A0"/>
                </a:solidFill>
                <a:latin typeface="Arial" panose="020B0604020202020204" pitchFamily="34" charset="0"/>
              </a:rPr>
            </a:br>
            <a:r>
              <a:rPr lang="en-GB" dirty="0">
                <a:solidFill>
                  <a:srgbClr val="7030A0"/>
                </a:solidFill>
                <a:latin typeface="Arial" panose="020B0604020202020204" pitchFamily="34" charset="0"/>
              </a:rPr>
              <a:t>By diffusion / from high to low concentration (ONCE only);</a:t>
            </a:r>
          </a:p>
          <a:p>
            <a:pPr algn="r">
              <a:spcAft>
                <a:spcPts val="0"/>
              </a:spcAft>
            </a:pPr>
            <a:r>
              <a:rPr lang="en-GB" sz="1200" b="1" dirty="0">
                <a:solidFill>
                  <a:srgbClr val="7030A0"/>
                </a:solidFill>
                <a:latin typeface="Times New Roman" panose="02020603050405020304" pitchFamily="18" charset="0"/>
              </a:rPr>
              <a:t>4 max</a:t>
            </a:r>
            <a:endParaRPr lang="en-GB" sz="1200" b="1" i="0" dirty="0">
              <a:solidFill>
                <a:srgbClr val="7030A0"/>
              </a:solidFill>
              <a:effectLst/>
              <a:latin typeface="Times New Roman" panose="02020603050405020304" pitchFamily="18" charset="0"/>
            </a:endParaRPr>
          </a:p>
        </p:txBody>
      </p:sp>
    </p:spTree>
    <p:extLst>
      <p:ext uri="{BB962C8B-B14F-4D97-AF65-F5344CB8AC3E}">
        <p14:creationId xmlns:p14="http://schemas.microsoft.com/office/powerpoint/2010/main" val="903226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5">
            <a:extLst>
              <a:ext uri="{FF2B5EF4-FFF2-40B4-BE49-F238E27FC236}">
                <a16:creationId xmlns:a16="http://schemas.microsoft.com/office/drawing/2014/main" id="{C6F2799C-CDC2-4AA2-B4A1-932A2F0CE370}"/>
              </a:ext>
            </a:extLst>
          </p:cNvPr>
          <p:cNvSpPr>
            <a:spLocks noGrp="1" noChangeArrowheads="1"/>
          </p:cNvSpPr>
          <p:nvPr>
            <p:ph type="body" idx="1"/>
          </p:nvPr>
        </p:nvSpPr>
        <p:spPr>
          <a:xfrm>
            <a:off x="152399" y="56170"/>
            <a:ext cx="11854070" cy="5159885"/>
          </a:xfrm>
        </p:spPr>
        <p:txBody>
          <a:bodyPr>
            <a:normAutofit/>
          </a:bodyPr>
          <a:lstStyle/>
          <a:p>
            <a:pPr eaLnBrk="1" hangingPunct="1">
              <a:buFontTx/>
              <a:buNone/>
            </a:pPr>
            <a:r>
              <a:rPr lang="en-GB" altLang="en-US" sz="2400" dirty="0">
                <a:latin typeface="Comic Sans MS" panose="030F0702030302020204" pitchFamily="66" charset="0"/>
              </a:rPr>
              <a:t>	</a:t>
            </a:r>
            <a:r>
              <a:rPr lang="en-GB" altLang="en-US" sz="2400" dirty="0">
                <a:solidFill>
                  <a:srgbClr val="7030A0"/>
                </a:solidFill>
                <a:latin typeface="Comic Sans MS" panose="030F0702030302020204" pitchFamily="66" charset="0"/>
              </a:rPr>
              <a:t>Dehydration</a:t>
            </a:r>
            <a:r>
              <a:rPr lang="en-GB" altLang="en-US" sz="2400" dirty="0">
                <a:solidFill>
                  <a:schemeClr val="bg1"/>
                </a:solidFill>
                <a:latin typeface="Comic Sans MS" panose="030F0702030302020204" pitchFamily="66" charset="0"/>
              </a:rPr>
              <a:t> </a:t>
            </a:r>
            <a:r>
              <a:rPr lang="en-GB" altLang="en-US" sz="2400" dirty="0">
                <a:latin typeface="Comic Sans MS" panose="030F0702030302020204" pitchFamily="66" charset="0"/>
              </a:rPr>
              <a:t>means the water potential of your blood is </a:t>
            </a:r>
            <a:r>
              <a:rPr lang="en-GB" altLang="en-US" sz="2400" dirty="0">
                <a:solidFill>
                  <a:srgbClr val="7030A0"/>
                </a:solidFill>
                <a:latin typeface="Comic Sans MS" panose="030F0702030302020204" pitchFamily="66" charset="0"/>
              </a:rPr>
              <a:t>too low </a:t>
            </a:r>
            <a:r>
              <a:rPr lang="en-GB" altLang="en-US" sz="2400" dirty="0">
                <a:latin typeface="Comic Sans MS" panose="030F0702030302020204" pitchFamily="66" charset="0"/>
              </a:rPr>
              <a:t>so</a:t>
            </a:r>
            <a:r>
              <a:rPr lang="en-GB" altLang="en-US" sz="2400" dirty="0">
                <a:solidFill>
                  <a:schemeClr val="bg1"/>
                </a:solidFill>
                <a:latin typeface="Comic Sans MS" panose="030F0702030302020204" pitchFamily="66" charset="0"/>
              </a:rPr>
              <a:t> </a:t>
            </a:r>
            <a:r>
              <a:rPr lang="en-GB" altLang="en-US" sz="2400" dirty="0">
                <a:solidFill>
                  <a:srgbClr val="7030A0"/>
                </a:solidFill>
                <a:latin typeface="Comic Sans MS" panose="030F0702030302020204" pitchFamily="66" charset="0"/>
              </a:rPr>
              <a:t>more water is reabsorbed </a:t>
            </a:r>
            <a:r>
              <a:rPr lang="en-GB" altLang="en-US" sz="2400" dirty="0">
                <a:latin typeface="Comic Sans MS" panose="030F0702030302020204" pitchFamily="66" charset="0"/>
              </a:rPr>
              <a:t>into the blood so the urine is more </a:t>
            </a:r>
            <a:r>
              <a:rPr lang="en-GB" altLang="en-US" sz="2400" dirty="0">
                <a:solidFill>
                  <a:srgbClr val="7030A0"/>
                </a:solidFill>
                <a:latin typeface="Comic Sans MS" panose="030F0702030302020204" pitchFamily="66" charset="0"/>
              </a:rPr>
              <a:t>concentrated</a:t>
            </a:r>
          </a:p>
          <a:p>
            <a:pPr eaLnBrk="1" hangingPunct="1">
              <a:buFontTx/>
              <a:buNone/>
            </a:pPr>
            <a:endParaRPr lang="en-GB" altLang="en-US" sz="2400" dirty="0">
              <a:solidFill>
                <a:srgbClr val="FFFF00"/>
              </a:solidFill>
              <a:latin typeface="Comic Sans MS" panose="030F0702030302020204" pitchFamily="66" charset="0"/>
            </a:endParaRPr>
          </a:p>
          <a:p>
            <a:pPr eaLnBrk="1" hangingPunct="1">
              <a:buFontTx/>
              <a:buNone/>
            </a:pPr>
            <a:r>
              <a:rPr lang="en-GB" altLang="en-US" sz="2400" dirty="0">
                <a:solidFill>
                  <a:schemeClr val="bg1"/>
                </a:solidFill>
                <a:latin typeface="Comic Sans MS" panose="030F0702030302020204" pitchFamily="66" charset="0"/>
              </a:rPr>
              <a:t>	</a:t>
            </a:r>
            <a:r>
              <a:rPr lang="en-GB" altLang="en-US" sz="2400" dirty="0">
                <a:latin typeface="Comic Sans MS" panose="030F0702030302020204" pitchFamily="66" charset="0"/>
              </a:rPr>
              <a:t>When there is </a:t>
            </a:r>
            <a:r>
              <a:rPr lang="en-GB" altLang="en-US" sz="2400" dirty="0">
                <a:solidFill>
                  <a:srgbClr val="7030A0"/>
                </a:solidFill>
                <a:latin typeface="Comic Sans MS" panose="030F0702030302020204" pitchFamily="66" charset="0"/>
              </a:rPr>
              <a:t>a lot of water in the blood, less is reabsorbed </a:t>
            </a:r>
            <a:r>
              <a:rPr lang="en-GB" altLang="en-US" sz="2400" dirty="0">
                <a:latin typeface="Comic Sans MS" panose="030F0702030302020204" pitchFamily="66" charset="0"/>
              </a:rPr>
              <a:t>and your urine is</a:t>
            </a:r>
            <a:r>
              <a:rPr lang="en-GB" altLang="en-US" sz="2400" dirty="0">
                <a:solidFill>
                  <a:schemeClr val="bg1"/>
                </a:solidFill>
                <a:latin typeface="Comic Sans MS" panose="030F0702030302020204" pitchFamily="66" charset="0"/>
              </a:rPr>
              <a:t> </a:t>
            </a:r>
            <a:r>
              <a:rPr lang="en-GB" altLang="en-US" sz="2400" dirty="0">
                <a:solidFill>
                  <a:srgbClr val="7030A0"/>
                </a:solidFill>
                <a:latin typeface="Comic Sans MS" panose="030F0702030302020204" pitchFamily="66" charset="0"/>
              </a:rPr>
              <a:t>more dilute </a:t>
            </a:r>
          </a:p>
          <a:p>
            <a:pPr eaLnBrk="1" hangingPunct="1">
              <a:buFontTx/>
              <a:buNone/>
            </a:pPr>
            <a:endParaRPr lang="en-GB" altLang="en-US" sz="2400" dirty="0">
              <a:solidFill>
                <a:srgbClr val="7030A0"/>
              </a:solidFill>
              <a:latin typeface="Comic Sans MS" panose="030F0702030302020204" pitchFamily="66" charset="0"/>
            </a:endParaRPr>
          </a:p>
          <a:p>
            <a:pPr algn="ctr" eaLnBrk="1" hangingPunct="1">
              <a:buFontTx/>
              <a:buNone/>
            </a:pPr>
            <a:r>
              <a:rPr lang="en-GB" altLang="en-US" sz="2400" dirty="0">
                <a:solidFill>
                  <a:srgbClr val="00B050"/>
                </a:solidFill>
                <a:latin typeface="Comic Sans MS" panose="030F0702030302020204" pitchFamily="66" charset="0"/>
              </a:rPr>
              <a:t>HOW IS THIS CONTROLLED?</a:t>
            </a:r>
          </a:p>
        </p:txBody>
      </p:sp>
      <p:sp>
        <p:nvSpPr>
          <p:cNvPr id="3" name="Rectangle 3">
            <a:extLst>
              <a:ext uri="{FF2B5EF4-FFF2-40B4-BE49-F238E27FC236}">
                <a16:creationId xmlns:a16="http://schemas.microsoft.com/office/drawing/2014/main" id="{183E7B48-7D1A-4009-A59A-3E76EB23D7B3}"/>
              </a:ext>
            </a:extLst>
          </p:cNvPr>
          <p:cNvSpPr txBox="1">
            <a:spLocks noChangeArrowheads="1"/>
          </p:cNvSpPr>
          <p:nvPr/>
        </p:nvSpPr>
        <p:spPr>
          <a:xfrm>
            <a:off x="152399" y="3369987"/>
            <a:ext cx="12125739" cy="44259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altLang="en-US" sz="2400" dirty="0">
                <a:solidFill>
                  <a:srgbClr val="7030A0"/>
                </a:solidFill>
                <a:latin typeface="Comic Sans MS" panose="030F0702030302020204" pitchFamily="66" charset="0"/>
              </a:rPr>
              <a:t>Osmoreceptors</a:t>
            </a:r>
            <a:r>
              <a:rPr lang="en-GB" altLang="en-US" sz="2400" dirty="0">
                <a:solidFill>
                  <a:srgbClr val="00FF00"/>
                </a:solidFill>
                <a:latin typeface="Comic Sans MS" panose="030F0702030302020204" pitchFamily="66" charset="0"/>
              </a:rPr>
              <a:t> </a:t>
            </a:r>
            <a:r>
              <a:rPr lang="en-GB" altLang="en-US" sz="2400" dirty="0">
                <a:latin typeface="Comic Sans MS" panose="030F0702030302020204" pitchFamily="66" charset="0"/>
              </a:rPr>
              <a:t>in the </a:t>
            </a:r>
            <a:r>
              <a:rPr lang="en-GB" altLang="en-US" sz="2400" dirty="0">
                <a:solidFill>
                  <a:srgbClr val="7030A0"/>
                </a:solidFill>
                <a:latin typeface="Comic Sans MS" panose="030F0702030302020204" pitchFamily="66" charset="0"/>
              </a:rPr>
              <a:t>hypothalamus</a:t>
            </a:r>
            <a:r>
              <a:rPr lang="en-GB" altLang="en-US" sz="2400" dirty="0">
                <a:solidFill>
                  <a:schemeClr val="bg1"/>
                </a:solidFill>
                <a:latin typeface="Comic Sans MS" panose="030F0702030302020204" pitchFamily="66" charset="0"/>
              </a:rPr>
              <a:t> </a:t>
            </a:r>
            <a:r>
              <a:rPr lang="en-GB" altLang="en-US" sz="2400" dirty="0">
                <a:latin typeface="Comic Sans MS" panose="030F0702030302020204" pitchFamily="66" charset="0"/>
              </a:rPr>
              <a:t>of the brain detect low water potential of blood</a:t>
            </a:r>
          </a:p>
          <a:p>
            <a:pPr>
              <a:buFontTx/>
              <a:buNone/>
            </a:pPr>
            <a:endParaRPr lang="en-GB" altLang="en-US" sz="2400" dirty="0">
              <a:solidFill>
                <a:schemeClr val="bg1"/>
              </a:solidFill>
              <a:latin typeface="Comic Sans MS" panose="030F0702030302020204" pitchFamily="66" charset="0"/>
            </a:endParaRPr>
          </a:p>
          <a:p>
            <a:pPr marL="0" indent="0">
              <a:buNone/>
            </a:pPr>
            <a:r>
              <a:rPr lang="en-GB" altLang="en-US" sz="2400" dirty="0">
                <a:solidFill>
                  <a:schemeClr val="bg1"/>
                </a:solidFill>
                <a:latin typeface="Comic Sans MS" panose="030F0702030302020204" pitchFamily="66" charset="0"/>
              </a:rPr>
              <a:t>This stimulates </a:t>
            </a:r>
            <a:r>
              <a:rPr lang="en-GB" altLang="en-US" sz="2400" dirty="0">
                <a:solidFill>
                  <a:srgbClr val="7030A0"/>
                </a:solidFill>
                <a:latin typeface="Comic Sans MS" panose="030F0702030302020204" pitchFamily="66" charset="0"/>
              </a:rPr>
              <a:t>neurosecretory cells </a:t>
            </a:r>
            <a:r>
              <a:rPr lang="en-GB" altLang="en-US" sz="2400" dirty="0">
                <a:solidFill>
                  <a:schemeClr val="bg1"/>
                </a:solidFill>
                <a:latin typeface="Comic Sans MS" panose="030F0702030302020204" pitchFamily="66" charset="0"/>
              </a:rPr>
              <a:t>in the </a:t>
            </a:r>
            <a:r>
              <a:rPr lang="en-GB" altLang="en-US" sz="2400" dirty="0">
                <a:solidFill>
                  <a:srgbClr val="7030A0"/>
                </a:solidFill>
                <a:latin typeface="Comic Sans MS" panose="030F0702030302020204" pitchFamily="66" charset="0"/>
              </a:rPr>
              <a:t>hypothalamus </a:t>
            </a:r>
            <a:r>
              <a:rPr lang="en-GB" altLang="en-US" sz="2400" dirty="0">
                <a:latin typeface="Comic Sans MS" panose="030F0702030302020204" pitchFamily="66" charset="0"/>
              </a:rPr>
              <a:t>to release a hormone called </a:t>
            </a:r>
            <a:r>
              <a:rPr lang="en-GB" altLang="en-US" sz="2400" dirty="0">
                <a:solidFill>
                  <a:srgbClr val="7030A0"/>
                </a:solidFill>
                <a:latin typeface="Comic Sans MS" panose="030F0702030302020204" pitchFamily="66" charset="0"/>
              </a:rPr>
              <a:t>ADH</a:t>
            </a:r>
            <a:r>
              <a:rPr lang="en-GB" altLang="en-US" sz="2400" dirty="0">
                <a:solidFill>
                  <a:schemeClr val="bg1"/>
                </a:solidFill>
                <a:latin typeface="Comic Sans MS" panose="030F0702030302020204" pitchFamily="66" charset="0"/>
              </a:rPr>
              <a:t> </a:t>
            </a:r>
            <a:r>
              <a:rPr lang="en-GB" altLang="en-US" sz="2400" dirty="0">
                <a:latin typeface="Comic Sans MS" panose="030F0702030302020204" pitchFamily="66" charset="0"/>
              </a:rPr>
              <a:t>(antidiuretic hormone)</a:t>
            </a:r>
          </a:p>
          <a:p>
            <a:pPr>
              <a:buFontTx/>
              <a:buNone/>
            </a:pPr>
            <a:endParaRPr lang="en-GB" altLang="en-US" sz="2400" dirty="0">
              <a:solidFill>
                <a:schemeClr val="bg1"/>
              </a:solidFill>
              <a:latin typeface="Comic Sans MS" panose="030F0702030302020204" pitchFamily="66" charset="0"/>
            </a:endParaRPr>
          </a:p>
          <a:p>
            <a:pPr marL="0" indent="0">
              <a:buNone/>
            </a:pPr>
            <a:r>
              <a:rPr lang="en-GB" altLang="en-US" sz="2400" dirty="0">
                <a:latin typeface="Comic Sans MS" panose="030F0702030302020204" pitchFamily="66" charset="0"/>
              </a:rPr>
              <a:t>ADH moves to the </a:t>
            </a:r>
            <a:r>
              <a:rPr lang="en-GB" altLang="en-US" sz="2400" dirty="0">
                <a:solidFill>
                  <a:srgbClr val="7030A0"/>
                </a:solidFill>
                <a:latin typeface="Comic Sans MS" panose="030F0702030302020204" pitchFamily="66" charset="0"/>
              </a:rPr>
              <a:t>posterior pituitary gland </a:t>
            </a:r>
            <a:r>
              <a:rPr lang="en-GB" altLang="en-US" sz="2400" dirty="0">
                <a:latin typeface="Comic Sans MS" panose="030F0702030302020204" pitchFamily="66" charset="0"/>
              </a:rPr>
              <a:t>and is released into the blood</a:t>
            </a:r>
          </a:p>
          <a:p>
            <a:pPr>
              <a:buFontTx/>
              <a:buNone/>
            </a:pPr>
            <a:endParaRPr lang="en-GB" altLang="en-US" sz="2400" dirty="0">
              <a:solidFill>
                <a:schemeClr val="bg1"/>
              </a:solidFill>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6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9" grpId="0" uiExpand="1" build="p"/>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774CFE6-5A40-411C-88B8-9B514DE42B76}"/>
              </a:ext>
            </a:extLst>
          </p:cNvPr>
          <p:cNvGraphicFramePr>
            <a:graphicFrameLocks noGrp="1"/>
          </p:cNvGraphicFramePr>
          <p:nvPr>
            <p:extLst>
              <p:ext uri="{D42A27DB-BD31-4B8C-83A1-F6EECF244321}">
                <p14:modId xmlns:p14="http://schemas.microsoft.com/office/powerpoint/2010/main" val="1345662445"/>
              </p:ext>
            </p:extLst>
          </p:nvPr>
        </p:nvGraphicFramePr>
        <p:xfrm>
          <a:off x="206734" y="278482"/>
          <a:ext cx="11664563" cy="6400516"/>
        </p:xfrm>
        <a:graphic>
          <a:graphicData uri="http://schemas.openxmlformats.org/drawingml/2006/table">
            <a:tbl>
              <a:tblPr firstRow="1" firstCol="1" bandRow="1"/>
              <a:tblGrid>
                <a:gridCol w="5825793">
                  <a:extLst>
                    <a:ext uri="{9D8B030D-6E8A-4147-A177-3AD203B41FA5}">
                      <a16:colId xmlns:a16="http://schemas.microsoft.com/office/drawing/2014/main" val="706070736"/>
                    </a:ext>
                  </a:extLst>
                </a:gridCol>
                <a:gridCol w="5838770">
                  <a:extLst>
                    <a:ext uri="{9D8B030D-6E8A-4147-A177-3AD203B41FA5}">
                      <a16:colId xmlns:a16="http://schemas.microsoft.com/office/drawing/2014/main" val="2865891092"/>
                    </a:ext>
                  </a:extLst>
                </a:gridCol>
              </a:tblGrid>
              <a:tr h="361122">
                <a:tc>
                  <a:txBody>
                    <a:bodyPr/>
                    <a:lstStyle/>
                    <a:p>
                      <a:pPr algn="ctr">
                        <a:lnSpc>
                          <a:spcPct val="150000"/>
                        </a:lnSpc>
                        <a:spcAft>
                          <a:spcPts val="0"/>
                        </a:spcAft>
                      </a:pPr>
                      <a:r>
                        <a:rPr lang="en-GB" sz="2000" b="1">
                          <a:effectLst/>
                          <a:latin typeface="Calibri" panose="020F0502020204030204" pitchFamily="34" charset="0"/>
                          <a:ea typeface="Calibri" panose="020F0502020204030204" pitchFamily="34" charset="0"/>
                          <a:cs typeface="Calibri" panose="020F0502020204030204" pitchFamily="34" charset="0"/>
                        </a:rPr>
                        <a:t>If blood plasma WP is low…</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GB" sz="2000" b="1">
                          <a:effectLst/>
                          <a:latin typeface="Calibri" panose="020F0502020204030204" pitchFamily="34" charset="0"/>
                          <a:ea typeface="Calibri" panose="020F0502020204030204" pitchFamily="34" charset="0"/>
                          <a:cs typeface="Calibri" panose="020F0502020204030204" pitchFamily="34" charset="0"/>
                        </a:rPr>
                        <a:t>If blood plasma WP is high…</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533715"/>
                  </a:ext>
                </a:extLst>
              </a:tr>
              <a:tr h="1166551">
                <a:tc>
                  <a:txBody>
                    <a:bodyPr/>
                    <a:lstStyle/>
                    <a:p>
                      <a:pPr>
                        <a:lnSpc>
                          <a:spcPct val="150000"/>
                        </a:lnSpc>
                        <a:spcAft>
                          <a:spcPts val="0"/>
                        </a:spcAft>
                      </a:pPr>
                      <a:r>
                        <a:rPr lang="en-GB" sz="2000" b="1" dirty="0">
                          <a:effectLst/>
                          <a:latin typeface="Calibri" panose="020F0502020204030204" pitchFamily="34" charset="0"/>
                          <a:ea typeface="Calibri" panose="020F0502020204030204" pitchFamily="34" charset="0"/>
                          <a:cs typeface="Calibri" panose="020F0502020204030204" pitchFamily="34" charset="0"/>
                        </a:rPr>
                        <a:t>Osmoreceptor</a:t>
                      </a:r>
                      <a:r>
                        <a:rPr lang="en-GB" sz="2000" dirty="0">
                          <a:effectLst/>
                          <a:latin typeface="Calibri" panose="020F0502020204030204" pitchFamily="34" charset="0"/>
                          <a:ea typeface="Calibri" panose="020F0502020204030204" pitchFamily="34" charset="0"/>
                          <a:cs typeface="Calibri" panose="020F0502020204030204" pitchFamily="34" charset="0"/>
                        </a:rPr>
                        <a:t> in the </a:t>
                      </a:r>
                      <a:r>
                        <a:rPr lang="en-GB" sz="2000" b="1" dirty="0">
                          <a:effectLst/>
                          <a:latin typeface="Calibri" panose="020F0502020204030204" pitchFamily="34" charset="0"/>
                          <a:ea typeface="Calibri" panose="020F0502020204030204" pitchFamily="34" charset="0"/>
                          <a:cs typeface="Calibri" panose="020F0502020204030204" pitchFamily="34" charset="0"/>
                        </a:rPr>
                        <a:t>hypothalamus</a:t>
                      </a:r>
                      <a:r>
                        <a:rPr lang="en-GB" sz="2000" dirty="0">
                          <a:effectLst/>
                          <a:latin typeface="Calibri" panose="020F0502020204030204" pitchFamily="34" charset="0"/>
                          <a:ea typeface="Calibri" panose="020F0502020204030204" pitchFamily="34" charset="0"/>
                          <a:cs typeface="Calibri" panose="020F0502020204030204" pitchFamily="34" charset="0"/>
                        </a:rPr>
                        <a:t> detect a </a:t>
                      </a:r>
                      <a:r>
                        <a:rPr lang="en-GB" sz="2000" b="1" dirty="0">
                          <a:effectLst/>
                          <a:latin typeface="Calibri" panose="020F0502020204030204" pitchFamily="34" charset="0"/>
                          <a:ea typeface="Calibri" panose="020F0502020204030204" pitchFamily="34" charset="0"/>
                          <a:cs typeface="Calibri" panose="020F0502020204030204" pitchFamily="34" charset="0"/>
                        </a:rPr>
                        <a:t>de</a:t>
                      </a:r>
                      <a:r>
                        <a:rPr lang="en-GB" sz="2000" dirty="0">
                          <a:effectLst/>
                          <a:latin typeface="Calibri" panose="020F0502020204030204" pitchFamily="34" charset="0"/>
                          <a:ea typeface="Calibri" panose="020F0502020204030204" pitchFamily="34" charset="0"/>
                          <a:cs typeface="Calibri" panose="020F0502020204030204" pitchFamily="34" charset="0"/>
                        </a:rPr>
                        <a:t>crease in WP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GB" sz="2000" dirty="0">
                          <a:effectLst/>
                          <a:latin typeface="Calibri" panose="020F0502020204030204" pitchFamily="34" charset="0"/>
                          <a:ea typeface="Calibri" panose="020F0502020204030204" pitchFamily="34" charset="0"/>
                          <a:cs typeface="Calibri" panose="020F0502020204030204" pitchFamily="34" charset="0"/>
                        </a:rPr>
                        <a:t>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en-GB" sz="2000" dirty="0">
                          <a:effectLst/>
                          <a:latin typeface="Calibri" panose="020F0502020204030204" pitchFamily="34" charset="0"/>
                          <a:ea typeface="Calibri" panose="020F0502020204030204" pitchFamily="34" charset="0"/>
                          <a:cs typeface="Calibri" panose="020F0502020204030204" pitchFamily="34" charset="0"/>
                        </a:rPr>
                        <a:t>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8031280"/>
                  </a:ext>
                </a:extLst>
              </a:tr>
              <a:tr h="1166551">
                <a:tc>
                  <a:txBody>
                    <a:bodyPr/>
                    <a:lstStyle/>
                    <a:p>
                      <a:pPr>
                        <a:lnSpc>
                          <a:spcPct val="150000"/>
                        </a:lnSpc>
                        <a:spcAft>
                          <a:spcPts val="0"/>
                        </a:spcAft>
                      </a:pPr>
                      <a:r>
                        <a:rPr lang="en-GB" sz="2000" dirty="0">
                          <a:effectLst/>
                          <a:latin typeface="Calibri" panose="020F0502020204030204" pitchFamily="34" charset="0"/>
                          <a:ea typeface="Calibri" panose="020F0502020204030204" pitchFamily="34" charset="0"/>
                          <a:cs typeface="Calibri" panose="020F0502020204030204" pitchFamily="34" charset="0"/>
                        </a:rPr>
                        <a:t>The </a:t>
                      </a:r>
                      <a:r>
                        <a:rPr lang="en-GB" sz="2000" b="1" dirty="0">
                          <a:effectLst/>
                          <a:latin typeface="Calibri" panose="020F0502020204030204" pitchFamily="34" charset="0"/>
                          <a:ea typeface="Calibri" panose="020F0502020204030204" pitchFamily="34" charset="0"/>
                          <a:cs typeface="Calibri" panose="020F0502020204030204" pitchFamily="34" charset="0"/>
                        </a:rPr>
                        <a:t>WP</a:t>
                      </a:r>
                      <a:r>
                        <a:rPr lang="en-GB" sz="2000" dirty="0">
                          <a:effectLst/>
                          <a:latin typeface="Calibri" panose="020F0502020204030204" pitchFamily="34" charset="0"/>
                          <a:ea typeface="Calibri" panose="020F0502020204030204" pitchFamily="34" charset="0"/>
                          <a:cs typeface="Calibri" panose="020F0502020204030204" pitchFamily="34" charset="0"/>
                        </a:rPr>
                        <a:t> in the </a:t>
                      </a:r>
                      <a:r>
                        <a:rPr lang="en-GB" sz="2000" b="1" dirty="0">
                          <a:effectLst/>
                          <a:latin typeface="Calibri" panose="020F0502020204030204" pitchFamily="34" charset="0"/>
                          <a:ea typeface="Calibri" panose="020F0502020204030204" pitchFamily="34" charset="0"/>
                          <a:cs typeface="Calibri" panose="020F0502020204030204" pitchFamily="34" charset="0"/>
                        </a:rPr>
                        <a:t>osmoreceptor</a:t>
                      </a:r>
                      <a:r>
                        <a:rPr lang="en-GB" sz="2000" dirty="0">
                          <a:effectLst/>
                          <a:latin typeface="Calibri" panose="020F0502020204030204" pitchFamily="34" charset="0"/>
                          <a:ea typeface="Calibri" panose="020F0502020204030204" pitchFamily="34" charset="0"/>
                          <a:cs typeface="Calibri" panose="020F0502020204030204" pitchFamily="34" charset="0"/>
                        </a:rPr>
                        <a:t> is </a:t>
                      </a:r>
                      <a:r>
                        <a:rPr lang="en-GB" sz="2000" b="1" dirty="0">
                          <a:effectLst/>
                          <a:latin typeface="Calibri" panose="020F0502020204030204" pitchFamily="34" charset="0"/>
                          <a:ea typeface="Calibri" panose="020F0502020204030204" pitchFamily="34" charset="0"/>
                          <a:cs typeface="Calibri" panose="020F0502020204030204" pitchFamily="34" charset="0"/>
                        </a:rPr>
                        <a:t>higher</a:t>
                      </a:r>
                      <a:r>
                        <a:rPr lang="en-GB" sz="2000" dirty="0">
                          <a:effectLst/>
                          <a:latin typeface="Calibri" panose="020F0502020204030204" pitchFamily="34" charset="0"/>
                          <a:ea typeface="Calibri" panose="020F0502020204030204" pitchFamily="34" charset="0"/>
                          <a:cs typeface="Calibri" panose="020F0502020204030204" pitchFamily="34" charset="0"/>
                        </a:rPr>
                        <a:t> than the WP of the </a:t>
                      </a:r>
                      <a:r>
                        <a:rPr lang="en-GB" sz="2000" b="1" dirty="0">
                          <a:effectLst/>
                          <a:latin typeface="Calibri" panose="020F0502020204030204" pitchFamily="34" charset="0"/>
                          <a:ea typeface="Calibri" panose="020F0502020204030204" pitchFamily="34" charset="0"/>
                          <a:cs typeface="Calibri" panose="020F0502020204030204" pitchFamily="34" charset="0"/>
                        </a:rPr>
                        <a:t>blood </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GB" sz="2000">
                          <a:effectLst/>
                          <a:latin typeface="Calibri" panose="020F0502020204030204" pitchFamily="34" charset="0"/>
                          <a:ea typeface="Calibri" panose="020F0502020204030204" pitchFamily="34" charset="0"/>
                          <a:cs typeface="Calibri" panose="020F0502020204030204" pitchFamily="34" charset="0"/>
                        </a:rPr>
                        <a:t> </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400312"/>
                  </a:ext>
                </a:extLst>
              </a:tr>
              <a:tr h="1166551">
                <a:tc>
                  <a:txBody>
                    <a:bodyPr/>
                    <a:lstStyle/>
                    <a:p>
                      <a:pPr>
                        <a:lnSpc>
                          <a:spcPct val="150000"/>
                        </a:lnSpc>
                        <a:spcAft>
                          <a:spcPts val="0"/>
                        </a:spcAft>
                      </a:pPr>
                      <a:r>
                        <a:rPr lang="en-GB" sz="2000" dirty="0">
                          <a:effectLst/>
                          <a:latin typeface="Calibri" panose="020F0502020204030204" pitchFamily="34" charset="0"/>
                          <a:ea typeface="Calibri" panose="020F0502020204030204" pitchFamily="34" charset="0"/>
                          <a:cs typeface="Calibri" panose="020F0502020204030204" pitchFamily="34" charset="0"/>
                        </a:rPr>
                        <a:t>Water </a:t>
                      </a:r>
                      <a:r>
                        <a:rPr lang="en-GB" sz="2000" b="1" dirty="0">
                          <a:effectLst/>
                          <a:latin typeface="Calibri" panose="020F0502020204030204" pitchFamily="34" charset="0"/>
                          <a:ea typeface="Calibri" panose="020F0502020204030204" pitchFamily="34" charset="0"/>
                          <a:cs typeface="Calibri" panose="020F0502020204030204" pitchFamily="34" charset="0"/>
                        </a:rPr>
                        <a:t>leaves</a:t>
                      </a:r>
                      <a:r>
                        <a:rPr lang="en-GB" sz="2000" dirty="0">
                          <a:effectLst/>
                          <a:latin typeface="Calibri" panose="020F0502020204030204" pitchFamily="34" charset="0"/>
                          <a:ea typeface="Calibri" panose="020F0502020204030204" pitchFamily="34" charset="0"/>
                          <a:cs typeface="Calibri" panose="020F0502020204030204" pitchFamily="34" charset="0"/>
                        </a:rPr>
                        <a:t> the osmoreceptor by </a:t>
                      </a:r>
                      <a:r>
                        <a:rPr lang="en-GB" sz="2000" b="1" dirty="0">
                          <a:effectLst/>
                          <a:latin typeface="Calibri" panose="020F0502020204030204" pitchFamily="34" charset="0"/>
                          <a:ea typeface="Calibri" panose="020F0502020204030204" pitchFamily="34" charset="0"/>
                          <a:cs typeface="Calibri" panose="020F0502020204030204" pitchFamily="34" charset="0"/>
                        </a:rPr>
                        <a:t>osmosis</a:t>
                      </a:r>
                      <a:r>
                        <a:rPr lang="en-GB" sz="2000" dirty="0">
                          <a:effectLst/>
                          <a:latin typeface="Calibri" panose="020F0502020204030204" pitchFamily="34" charset="0"/>
                          <a:ea typeface="Calibri" panose="020F0502020204030204" pitchFamily="34" charset="0"/>
                          <a:cs typeface="Calibri" panose="020F0502020204030204" pitchFamily="34" charset="0"/>
                        </a:rPr>
                        <a:t> down a WP gradient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GB" sz="2000">
                          <a:effectLst/>
                          <a:latin typeface="Calibri" panose="020F0502020204030204" pitchFamily="34" charset="0"/>
                          <a:ea typeface="Calibri" panose="020F0502020204030204" pitchFamily="34" charset="0"/>
                          <a:cs typeface="Calibri" panose="020F0502020204030204" pitchFamily="34" charset="0"/>
                        </a:rPr>
                        <a:t> </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632405"/>
                  </a:ext>
                </a:extLst>
              </a:tr>
              <a:tr h="1166551">
                <a:tc>
                  <a:txBody>
                    <a:bodyPr/>
                    <a:lstStyle/>
                    <a:p>
                      <a:pPr>
                        <a:lnSpc>
                          <a:spcPct val="150000"/>
                        </a:lnSpc>
                        <a:spcAft>
                          <a:spcPts val="0"/>
                        </a:spcAft>
                      </a:pPr>
                      <a:r>
                        <a:rPr lang="en-GB" sz="2000" b="1" dirty="0">
                          <a:effectLst/>
                          <a:latin typeface="Calibri" panose="020F0502020204030204" pitchFamily="34" charset="0"/>
                          <a:ea typeface="Calibri" panose="020F0502020204030204" pitchFamily="34" charset="0"/>
                          <a:cs typeface="Calibri" panose="020F0502020204030204" pitchFamily="34" charset="0"/>
                        </a:rPr>
                        <a:t>Osmoreceptor</a:t>
                      </a:r>
                      <a:r>
                        <a:rPr lang="en-GB" sz="2000" dirty="0">
                          <a:effectLst/>
                          <a:latin typeface="Calibri" panose="020F0502020204030204" pitchFamily="34" charset="0"/>
                          <a:ea typeface="Calibri" panose="020F0502020204030204" pitchFamily="34" charset="0"/>
                          <a:cs typeface="Calibri" panose="020F0502020204030204" pitchFamily="34" charset="0"/>
                        </a:rPr>
                        <a:t> </a:t>
                      </a:r>
                      <a:r>
                        <a:rPr lang="en-GB" sz="2000" b="1" dirty="0">
                          <a:effectLst/>
                          <a:latin typeface="Calibri" panose="020F0502020204030204" pitchFamily="34" charset="0"/>
                          <a:ea typeface="Calibri" panose="020F0502020204030204" pitchFamily="34" charset="0"/>
                          <a:cs typeface="Calibri" panose="020F0502020204030204" pitchFamily="34" charset="0"/>
                        </a:rPr>
                        <a:t>shrinks</a:t>
                      </a:r>
                      <a:r>
                        <a:rPr lang="en-GB" sz="2000" dirty="0">
                          <a:effectLst/>
                          <a:latin typeface="Calibri" panose="020F0502020204030204" pitchFamily="34" charset="0"/>
                          <a:ea typeface="Calibri" panose="020F0502020204030204" pitchFamily="34" charset="0"/>
                          <a:cs typeface="Calibri" panose="020F0502020204030204" pitchFamily="34" charset="0"/>
                        </a:rPr>
                        <a:t> </a:t>
                      </a:r>
                      <a:r>
                        <a:rPr lang="en-GB" sz="2000" b="1" dirty="0">
                          <a:effectLst/>
                          <a:latin typeface="Calibri" panose="020F0502020204030204" pitchFamily="34" charset="0"/>
                          <a:ea typeface="Calibri" panose="020F0502020204030204" pitchFamily="34" charset="0"/>
                          <a:cs typeface="Calibri" panose="020F0502020204030204" pitchFamily="34" charset="0"/>
                        </a:rPr>
                        <a:t>deforming</a:t>
                      </a:r>
                      <a:r>
                        <a:rPr lang="en-GB" sz="2000" dirty="0">
                          <a:effectLst/>
                          <a:latin typeface="Calibri" panose="020F0502020204030204" pitchFamily="34" charset="0"/>
                          <a:ea typeface="Calibri" panose="020F0502020204030204" pitchFamily="34" charset="0"/>
                          <a:cs typeface="Calibri" panose="020F0502020204030204" pitchFamily="34" charset="0"/>
                        </a:rPr>
                        <a:t> the </a:t>
                      </a:r>
                      <a:r>
                        <a:rPr lang="en-GB" sz="2000" b="1" dirty="0">
                          <a:effectLst/>
                          <a:latin typeface="Calibri" panose="020F0502020204030204" pitchFamily="34" charset="0"/>
                          <a:ea typeface="Calibri" panose="020F0502020204030204" pitchFamily="34" charset="0"/>
                          <a:cs typeface="Calibri" panose="020F0502020204030204" pitchFamily="34" charset="0"/>
                        </a:rPr>
                        <a:t>membrane</a:t>
                      </a:r>
                      <a:r>
                        <a:rPr lang="en-GB" sz="2000" dirty="0">
                          <a:effectLst/>
                          <a:latin typeface="Calibri" panose="020F0502020204030204" pitchFamily="34" charset="0"/>
                          <a:ea typeface="Calibri" panose="020F0502020204030204" pitchFamily="34" charset="0"/>
                          <a:cs typeface="Calibri" panose="020F0502020204030204" pitchFamily="34" charset="0"/>
                        </a:rPr>
                        <a:t> of the sensory neurone.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GB" sz="2000">
                          <a:effectLst/>
                          <a:latin typeface="Calibri" panose="020F0502020204030204" pitchFamily="34" charset="0"/>
                          <a:ea typeface="Calibri" panose="020F0502020204030204" pitchFamily="34" charset="0"/>
                          <a:cs typeface="Calibri" panose="020F0502020204030204" pitchFamily="34" charset="0"/>
                        </a:rPr>
                        <a:t> </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5747768"/>
                  </a:ext>
                </a:extLst>
              </a:tr>
              <a:tr h="1166551">
                <a:tc>
                  <a:txBody>
                    <a:bodyPr/>
                    <a:lstStyle/>
                    <a:p>
                      <a:pPr>
                        <a:lnSpc>
                          <a:spcPct val="150000"/>
                        </a:lnSpc>
                        <a:spcAft>
                          <a:spcPts val="0"/>
                        </a:spcAft>
                      </a:pPr>
                      <a:r>
                        <a:rPr lang="en-GB" sz="2000" b="1" dirty="0">
                          <a:effectLst/>
                          <a:latin typeface="Calibri" panose="020F0502020204030204" pitchFamily="34" charset="0"/>
                          <a:ea typeface="Calibri" panose="020F0502020204030204" pitchFamily="34" charset="0"/>
                          <a:cs typeface="Calibri" panose="020F0502020204030204" pitchFamily="34" charset="0"/>
                        </a:rPr>
                        <a:t>In</a:t>
                      </a:r>
                      <a:r>
                        <a:rPr lang="en-GB" sz="2000" dirty="0">
                          <a:effectLst/>
                          <a:latin typeface="Calibri" panose="020F0502020204030204" pitchFamily="34" charset="0"/>
                          <a:ea typeface="Calibri" panose="020F0502020204030204" pitchFamily="34" charset="0"/>
                          <a:cs typeface="Calibri" panose="020F0502020204030204" pitchFamily="34" charset="0"/>
                        </a:rPr>
                        <a:t>creasing </a:t>
                      </a:r>
                      <a:r>
                        <a:rPr lang="en-GB" sz="2000" b="1" dirty="0">
                          <a:effectLst/>
                          <a:latin typeface="Calibri" panose="020F0502020204030204" pitchFamily="34" charset="0"/>
                          <a:ea typeface="Calibri" panose="020F0502020204030204" pitchFamily="34" charset="0"/>
                          <a:cs typeface="Calibri" panose="020F0502020204030204" pitchFamily="34" charset="0"/>
                        </a:rPr>
                        <a:t>frequency </a:t>
                      </a:r>
                      <a:r>
                        <a:rPr lang="en-GB" sz="2000" dirty="0">
                          <a:effectLst/>
                          <a:latin typeface="Calibri" panose="020F0502020204030204" pitchFamily="34" charset="0"/>
                          <a:ea typeface="Calibri" panose="020F0502020204030204" pitchFamily="34" charset="0"/>
                          <a:cs typeface="Calibri" panose="020F0502020204030204" pitchFamily="34" charset="0"/>
                        </a:rPr>
                        <a:t>of action </a:t>
                      </a:r>
                      <a:r>
                        <a:rPr lang="en-GB" sz="2000" b="1" dirty="0">
                          <a:effectLst/>
                          <a:latin typeface="Calibri" panose="020F0502020204030204" pitchFamily="34" charset="0"/>
                          <a:ea typeface="Calibri" panose="020F0502020204030204" pitchFamily="34" charset="0"/>
                          <a:cs typeface="Calibri" panose="020F0502020204030204" pitchFamily="34" charset="0"/>
                        </a:rPr>
                        <a:t>potentials</a:t>
                      </a:r>
                      <a:r>
                        <a:rPr lang="en-GB" sz="2000" dirty="0">
                          <a:effectLst/>
                          <a:latin typeface="Calibri" panose="020F0502020204030204" pitchFamily="34" charset="0"/>
                          <a:ea typeface="Calibri" panose="020F0502020204030204" pitchFamily="34" charset="0"/>
                          <a:cs typeface="Calibri" panose="020F0502020204030204" pitchFamily="34" charset="0"/>
                        </a:rPr>
                        <a:t> to the </a:t>
                      </a:r>
                      <a:r>
                        <a:rPr lang="en-GB" sz="2000" b="1" dirty="0">
                          <a:effectLst/>
                          <a:latin typeface="Calibri" panose="020F0502020204030204" pitchFamily="34" charset="0"/>
                          <a:ea typeface="Calibri" panose="020F0502020204030204" pitchFamily="34" charset="0"/>
                          <a:cs typeface="Calibri" panose="020F0502020204030204" pitchFamily="34" charset="0"/>
                        </a:rPr>
                        <a:t>pituitary gland </a:t>
                      </a:r>
                      <a:r>
                        <a:rPr lang="en-GB" sz="2000" dirty="0">
                          <a:effectLst/>
                          <a:latin typeface="Calibri" panose="020F0502020204030204" pitchFamily="34" charset="0"/>
                          <a:ea typeface="Calibri" panose="020F0502020204030204" pitchFamily="34" charset="0"/>
                          <a:cs typeface="Calibri" panose="020F0502020204030204" pitchFamily="34" charset="0"/>
                        </a:rPr>
                        <a:t>causing the </a:t>
                      </a:r>
                      <a:r>
                        <a:rPr lang="en-GB" sz="2000" b="1" dirty="0">
                          <a:effectLst/>
                          <a:latin typeface="Calibri" panose="020F0502020204030204" pitchFamily="34" charset="0"/>
                          <a:ea typeface="Calibri" panose="020F0502020204030204" pitchFamily="34" charset="0"/>
                          <a:cs typeface="Calibri" panose="020F0502020204030204" pitchFamily="34" charset="0"/>
                        </a:rPr>
                        <a:t>release of ADH </a:t>
                      </a:r>
                      <a:r>
                        <a:rPr lang="en-GB" sz="2000" dirty="0">
                          <a:effectLst/>
                          <a:latin typeface="Calibri" panose="020F0502020204030204" pitchFamily="34" charset="0"/>
                          <a:ea typeface="Calibri" panose="020F0502020204030204" pitchFamily="34" charset="0"/>
                          <a:cs typeface="Calibri" panose="020F0502020204030204" pitchFamily="34" charset="0"/>
                        </a:rPr>
                        <a:t>into the </a:t>
                      </a:r>
                      <a:r>
                        <a:rPr lang="en-GB" sz="2000" b="1" dirty="0">
                          <a:effectLst/>
                          <a:latin typeface="Calibri" panose="020F0502020204030204" pitchFamily="34" charset="0"/>
                          <a:ea typeface="Calibri" panose="020F0502020204030204" pitchFamily="34" charset="0"/>
                          <a:cs typeface="Calibri" panose="020F0502020204030204" pitchFamily="34" charset="0"/>
                        </a:rPr>
                        <a:t>blood</a:t>
                      </a:r>
                      <a:r>
                        <a:rPr lang="en-GB" sz="2000" dirty="0">
                          <a:effectLst/>
                          <a:latin typeface="Calibri" panose="020F0502020204030204" pitchFamily="34" charset="0"/>
                          <a:ea typeface="Calibri" panose="020F0502020204030204" pitchFamily="34" charset="0"/>
                          <a:cs typeface="Calibri" panose="020F0502020204030204" pitchFamily="34" charset="0"/>
                        </a:rPr>
                        <a:t> capillaries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GB" sz="2000" dirty="0">
                          <a:effectLst/>
                          <a:latin typeface="Calibri" panose="020F0502020204030204" pitchFamily="34" charset="0"/>
                          <a:ea typeface="Calibri" panose="020F0502020204030204" pitchFamily="34" charset="0"/>
                          <a:cs typeface="Calibri" panose="020F0502020204030204" pitchFamily="34" charset="0"/>
                        </a:rPr>
                        <a:t>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4495801"/>
                  </a:ext>
                </a:extLst>
              </a:tr>
            </a:tbl>
          </a:graphicData>
        </a:graphic>
      </p:graphicFrame>
      <p:sp>
        <p:nvSpPr>
          <p:cNvPr id="17" name="TextBox 16">
            <a:extLst>
              <a:ext uri="{FF2B5EF4-FFF2-40B4-BE49-F238E27FC236}">
                <a16:creationId xmlns:a16="http://schemas.microsoft.com/office/drawing/2014/main" id="{07FDC7D4-1C7A-411B-B403-2505F607C9A8}"/>
              </a:ext>
            </a:extLst>
          </p:cNvPr>
          <p:cNvSpPr txBox="1"/>
          <p:nvPr/>
        </p:nvSpPr>
        <p:spPr>
          <a:xfrm>
            <a:off x="6096000" y="779228"/>
            <a:ext cx="5486400" cy="5632311"/>
          </a:xfrm>
          <a:prstGeom prst="rect">
            <a:avLst/>
          </a:prstGeom>
          <a:noFill/>
        </p:spPr>
        <p:txBody>
          <a:bodyPr wrap="square" rtlCol="0">
            <a:spAutoFit/>
          </a:bodyPr>
          <a:lstStyle/>
          <a:p>
            <a:r>
              <a:rPr lang="en-GB" sz="2000" b="1" dirty="0">
                <a:solidFill>
                  <a:srgbClr val="7030A0"/>
                </a:solidFill>
              </a:rPr>
              <a:t>Osmoreceptor in hypothalamus detects an increase in WP</a:t>
            </a:r>
          </a:p>
          <a:p>
            <a:endParaRPr lang="en-GB" sz="2000" b="1" dirty="0">
              <a:solidFill>
                <a:srgbClr val="7030A0"/>
              </a:solidFill>
            </a:endParaRPr>
          </a:p>
          <a:p>
            <a:endParaRPr lang="en-GB" sz="2000" b="1" dirty="0">
              <a:solidFill>
                <a:srgbClr val="7030A0"/>
              </a:solidFill>
            </a:endParaRPr>
          </a:p>
          <a:p>
            <a:r>
              <a:rPr lang="en-GB" sz="2000" b="1" dirty="0">
                <a:solidFill>
                  <a:srgbClr val="7030A0"/>
                </a:solidFill>
              </a:rPr>
              <a:t>The WP in osmoreceptor is lower than WP of blood </a:t>
            </a:r>
          </a:p>
          <a:p>
            <a:endParaRPr lang="en-GB" sz="2000" b="1" dirty="0">
              <a:solidFill>
                <a:srgbClr val="7030A0"/>
              </a:solidFill>
            </a:endParaRPr>
          </a:p>
          <a:p>
            <a:endParaRPr lang="en-GB" sz="2000" b="1" dirty="0">
              <a:solidFill>
                <a:srgbClr val="7030A0"/>
              </a:solidFill>
            </a:endParaRPr>
          </a:p>
          <a:p>
            <a:endParaRPr lang="en-GB" sz="2000" b="1" dirty="0">
              <a:solidFill>
                <a:srgbClr val="7030A0"/>
              </a:solidFill>
            </a:endParaRPr>
          </a:p>
          <a:p>
            <a:r>
              <a:rPr lang="en-GB" sz="2000" b="1" dirty="0">
                <a:solidFill>
                  <a:srgbClr val="7030A0"/>
                </a:solidFill>
              </a:rPr>
              <a:t>Water enters osmoreceptor by osmosis down a WP gradient </a:t>
            </a:r>
          </a:p>
          <a:p>
            <a:endParaRPr lang="en-GB" sz="2000" b="1" dirty="0">
              <a:solidFill>
                <a:srgbClr val="7030A0"/>
              </a:solidFill>
            </a:endParaRPr>
          </a:p>
          <a:p>
            <a:endParaRPr lang="en-GB" sz="2000" b="1" dirty="0">
              <a:solidFill>
                <a:srgbClr val="7030A0"/>
              </a:solidFill>
            </a:endParaRPr>
          </a:p>
          <a:p>
            <a:r>
              <a:rPr lang="en-GB" sz="2000" b="1" dirty="0">
                <a:solidFill>
                  <a:srgbClr val="7030A0"/>
                </a:solidFill>
              </a:rPr>
              <a:t>Osmoreceptor expands, membrane not deformed </a:t>
            </a:r>
          </a:p>
          <a:p>
            <a:endParaRPr lang="en-GB" sz="2000" b="1" dirty="0">
              <a:solidFill>
                <a:srgbClr val="7030A0"/>
              </a:solidFill>
            </a:endParaRPr>
          </a:p>
          <a:p>
            <a:endParaRPr lang="en-GB" sz="2000" b="1" dirty="0">
              <a:solidFill>
                <a:srgbClr val="7030A0"/>
              </a:solidFill>
            </a:endParaRPr>
          </a:p>
          <a:p>
            <a:r>
              <a:rPr lang="en-GB" sz="2000" b="1" dirty="0">
                <a:solidFill>
                  <a:srgbClr val="7030A0"/>
                </a:solidFill>
              </a:rPr>
              <a:t>Decrease frequency of action potentials to the pituitary gland stopping release of ADH into blood </a:t>
            </a:r>
          </a:p>
        </p:txBody>
      </p:sp>
    </p:spTree>
    <p:extLst>
      <p:ext uri="{BB962C8B-B14F-4D97-AF65-F5344CB8AC3E}">
        <p14:creationId xmlns:p14="http://schemas.microsoft.com/office/powerpoint/2010/main" val="1905129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ardrop 37">
            <a:extLst>
              <a:ext uri="{FF2B5EF4-FFF2-40B4-BE49-F238E27FC236}">
                <a16:creationId xmlns:a16="http://schemas.microsoft.com/office/drawing/2014/main" id="{30F6F797-4052-419D-B9AF-562651231011}"/>
              </a:ext>
            </a:extLst>
          </p:cNvPr>
          <p:cNvSpPr/>
          <p:nvPr/>
        </p:nvSpPr>
        <p:spPr>
          <a:xfrm rot="7166504">
            <a:off x="4373982" y="2260848"/>
            <a:ext cx="2027583" cy="1832370"/>
          </a:xfrm>
          <a:prstGeom prst="teardrop">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a:extLst>
              <a:ext uri="{FF2B5EF4-FFF2-40B4-BE49-F238E27FC236}">
                <a16:creationId xmlns:a16="http://schemas.microsoft.com/office/drawing/2014/main" id="{C5B964BF-1E52-46BA-831A-9B56DBD41715}"/>
              </a:ext>
            </a:extLst>
          </p:cNvPr>
          <p:cNvSpPr txBox="1"/>
          <p:nvPr/>
        </p:nvSpPr>
        <p:spPr>
          <a:xfrm>
            <a:off x="1357322" y="1701579"/>
            <a:ext cx="1560812" cy="369332"/>
          </a:xfrm>
          <a:prstGeom prst="rect">
            <a:avLst/>
          </a:prstGeom>
          <a:noFill/>
        </p:spPr>
        <p:txBody>
          <a:bodyPr wrap="none" rtlCol="0">
            <a:spAutoFit/>
          </a:bodyPr>
          <a:lstStyle/>
          <a:p>
            <a:r>
              <a:rPr lang="en-GB" dirty="0"/>
              <a:t>Red blood cell </a:t>
            </a:r>
          </a:p>
        </p:txBody>
      </p:sp>
      <p:sp>
        <p:nvSpPr>
          <p:cNvPr id="5" name="TextBox 4">
            <a:extLst>
              <a:ext uri="{FF2B5EF4-FFF2-40B4-BE49-F238E27FC236}">
                <a16:creationId xmlns:a16="http://schemas.microsoft.com/office/drawing/2014/main" id="{BA7DE404-751C-4AA9-A624-489A20A2E92D}"/>
              </a:ext>
            </a:extLst>
          </p:cNvPr>
          <p:cNvSpPr txBox="1"/>
          <p:nvPr/>
        </p:nvSpPr>
        <p:spPr>
          <a:xfrm>
            <a:off x="8872984" y="1531029"/>
            <a:ext cx="1717482" cy="369332"/>
          </a:xfrm>
          <a:prstGeom prst="rect">
            <a:avLst/>
          </a:prstGeom>
          <a:noFill/>
        </p:spPr>
        <p:txBody>
          <a:bodyPr wrap="square" rtlCol="0">
            <a:spAutoFit/>
          </a:bodyPr>
          <a:lstStyle/>
          <a:p>
            <a:r>
              <a:rPr lang="en-GB" dirty="0"/>
              <a:t>Blood plasma</a:t>
            </a:r>
          </a:p>
        </p:txBody>
      </p:sp>
      <p:sp>
        <p:nvSpPr>
          <p:cNvPr id="6" name="Right Brace 5">
            <a:extLst>
              <a:ext uri="{FF2B5EF4-FFF2-40B4-BE49-F238E27FC236}">
                <a16:creationId xmlns:a16="http://schemas.microsoft.com/office/drawing/2014/main" id="{7EBA65A3-E9E6-4114-9B2C-F13EBBD9BB47}"/>
              </a:ext>
            </a:extLst>
          </p:cNvPr>
          <p:cNvSpPr/>
          <p:nvPr/>
        </p:nvSpPr>
        <p:spPr>
          <a:xfrm>
            <a:off x="8579457" y="1415332"/>
            <a:ext cx="135173" cy="655579"/>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cxnSp>
        <p:nvCxnSpPr>
          <p:cNvPr id="8" name="Straight Arrow Connector 7">
            <a:extLst>
              <a:ext uri="{FF2B5EF4-FFF2-40B4-BE49-F238E27FC236}">
                <a16:creationId xmlns:a16="http://schemas.microsoft.com/office/drawing/2014/main" id="{7D1B7B6E-F0F1-4A1B-A53F-D0BF379BCAB6}"/>
              </a:ext>
            </a:extLst>
          </p:cNvPr>
          <p:cNvCxnSpPr/>
          <p:nvPr/>
        </p:nvCxnSpPr>
        <p:spPr>
          <a:xfrm>
            <a:off x="2770376" y="1886245"/>
            <a:ext cx="39424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2035A9D7-E345-4261-8767-8CDAA0EC5C49}"/>
              </a:ext>
            </a:extLst>
          </p:cNvPr>
          <p:cNvSpPr txBox="1"/>
          <p:nvPr/>
        </p:nvSpPr>
        <p:spPr>
          <a:xfrm>
            <a:off x="3991555" y="779228"/>
            <a:ext cx="1589089" cy="369332"/>
          </a:xfrm>
          <a:prstGeom prst="rect">
            <a:avLst/>
          </a:prstGeom>
          <a:noFill/>
        </p:spPr>
        <p:txBody>
          <a:bodyPr wrap="none" rtlCol="0">
            <a:spAutoFit/>
          </a:bodyPr>
          <a:lstStyle/>
          <a:p>
            <a:r>
              <a:rPr lang="en-GB" dirty="0"/>
              <a:t>Plasma protein</a:t>
            </a:r>
          </a:p>
        </p:txBody>
      </p:sp>
      <p:cxnSp>
        <p:nvCxnSpPr>
          <p:cNvPr id="11" name="Straight Arrow Connector 10">
            <a:extLst>
              <a:ext uri="{FF2B5EF4-FFF2-40B4-BE49-F238E27FC236}">
                <a16:creationId xmlns:a16="http://schemas.microsoft.com/office/drawing/2014/main" id="{7B74F34B-CFD1-41F0-BCF7-5FF38564F503}"/>
              </a:ext>
            </a:extLst>
          </p:cNvPr>
          <p:cNvCxnSpPr/>
          <p:nvPr/>
        </p:nvCxnSpPr>
        <p:spPr>
          <a:xfrm>
            <a:off x="4651513" y="1117525"/>
            <a:ext cx="254442" cy="62559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2" name="TextBox 11">
            <a:extLst>
              <a:ext uri="{FF2B5EF4-FFF2-40B4-BE49-F238E27FC236}">
                <a16:creationId xmlns:a16="http://schemas.microsoft.com/office/drawing/2014/main" id="{8FEA5606-D92D-421F-904B-5AF77444EF38}"/>
              </a:ext>
            </a:extLst>
          </p:cNvPr>
          <p:cNvSpPr txBox="1"/>
          <p:nvPr/>
        </p:nvSpPr>
        <p:spPr>
          <a:xfrm>
            <a:off x="1900362" y="715617"/>
            <a:ext cx="1427186" cy="369332"/>
          </a:xfrm>
          <a:prstGeom prst="rect">
            <a:avLst/>
          </a:prstGeom>
          <a:noFill/>
        </p:spPr>
        <p:txBody>
          <a:bodyPr wrap="none" rtlCol="0">
            <a:spAutoFit/>
          </a:bodyPr>
          <a:lstStyle/>
          <a:p>
            <a:r>
              <a:rPr lang="en-GB" dirty="0"/>
              <a:t>Capillary wall</a:t>
            </a:r>
          </a:p>
        </p:txBody>
      </p:sp>
      <p:cxnSp>
        <p:nvCxnSpPr>
          <p:cNvPr id="14" name="Straight Arrow Connector 13">
            <a:extLst>
              <a:ext uri="{FF2B5EF4-FFF2-40B4-BE49-F238E27FC236}">
                <a16:creationId xmlns:a16="http://schemas.microsoft.com/office/drawing/2014/main" id="{FB1CD7D8-84CE-4DD1-9578-5D3D336E80FE}"/>
              </a:ext>
            </a:extLst>
          </p:cNvPr>
          <p:cNvCxnSpPr>
            <a:stCxn id="12" idx="2"/>
          </p:cNvCxnSpPr>
          <p:nvPr/>
        </p:nvCxnSpPr>
        <p:spPr>
          <a:xfrm>
            <a:off x="2613955" y="1084949"/>
            <a:ext cx="550664" cy="44608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 name="TextBox 2">
            <a:extLst>
              <a:ext uri="{FF2B5EF4-FFF2-40B4-BE49-F238E27FC236}">
                <a16:creationId xmlns:a16="http://schemas.microsoft.com/office/drawing/2014/main" id="{5D747381-0DA6-4E49-8027-C7225E65C2A5}"/>
              </a:ext>
            </a:extLst>
          </p:cNvPr>
          <p:cNvSpPr txBox="1"/>
          <p:nvPr/>
        </p:nvSpPr>
        <p:spPr>
          <a:xfrm>
            <a:off x="7735245" y="4417758"/>
            <a:ext cx="1582356" cy="369332"/>
          </a:xfrm>
          <a:prstGeom prst="rect">
            <a:avLst/>
          </a:prstGeom>
          <a:noFill/>
        </p:spPr>
        <p:txBody>
          <a:bodyPr wrap="none" rtlCol="0">
            <a:spAutoFit/>
          </a:bodyPr>
          <a:lstStyle/>
          <a:p>
            <a:r>
              <a:rPr lang="en-GB" dirty="0"/>
              <a:t>Myelin Sheath </a:t>
            </a:r>
          </a:p>
        </p:txBody>
      </p:sp>
      <p:cxnSp>
        <p:nvCxnSpPr>
          <p:cNvPr id="10" name="Straight Arrow Connector 9">
            <a:extLst>
              <a:ext uri="{FF2B5EF4-FFF2-40B4-BE49-F238E27FC236}">
                <a16:creationId xmlns:a16="http://schemas.microsoft.com/office/drawing/2014/main" id="{85EB3C9C-4EFB-456A-B6FD-536963B3844C}"/>
              </a:ext>
            </a:extLst>
          </p:cNvPr>
          <p:cNvCxnSpPr>
            <a:stCxn id="3" idx="1"/>
          </p:cNvCxnSpPr>
          <p:nvPr/>
        </p:nvCxnSpPr>
        <p:spPr>
          <a:xfrm flipH="1">
            <a:off x="7195930" y="4602424"/>
            <a:ext cx="539315" cy="35521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3" name="TextBox 12">
            <a:extLst>
              <a:ext uri="{FF2B5EF4-FFF2-40B4-BE49-F238E27FC236}">
                <a16:creationId xmlns:a16="http://schemas.microsoft.com/office/drawing/2014/main" id="{101BB459-79B4-41B7-866C-6420C9256C7C}"/>
              </a:ext>
            </a:extLst>
          </p:cNvPr>
          <p:cNvSpPr txBox="1"/>
          <p:nvPr/>
        </p:nvSpPr>
        <p:spPr>
          <a:xfrm>
            <a:off x="6758609" y="3634923"/>
            <a:ext cx="1062214" cy="369332"/>
          </a:xfrm>
          <a:prstGeom prst="rect">
            <a:avLst/>
          </a:prstGeom>
          <a:noFill/>
        </p:spPr>
        <p:txBody>
          <a:bodyPr wrap="none" rtlCol="0">
            <a:spAutoFit/>
          </a:bodyPr>
          <a:lstStyle/>
          <a:p>
            <a:r>
              <a:rPr lang="en-GB" dirty="0"/>
              <a:t>Dendrite </a:t>
            </a:r>
          </a:p>
        </p:txBody>
      </p:sp>
      <p:cxnSp>
        <p:nvCxnSpPr>
          <p:cNvPr id="16" name="Straight Arrow Connector 15">
            <a:extLst>
              <a:ext uri="{FF2B5EF4-FFF2-40B4-BE49-F238E27FC236}">
                <a16:creationId xmlns:a16="http://schemas.microsoft.com/office/drawing/2014/main" id="{30DB3C57-A5B4-490D-A834-5ABF6963E0B0}"/>
              </a:ext>
            </a:extLst>
          </p:cNvPr>
          <p:cNvCxnSpPr>
            <a:stCxn id="13" idx="1"/>
          </p:cNvCxnSpPr>
          <p:nvPr/>
        </p:nvCxnSpPr>
        <p:spPr>
          <a:xfrm flipH="1">
            <a:off x="5580644" y="3819589"/>
            <a:ext cx="1177965" cy="3504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7" name="TextBox 16">
            <a:extLst>
              <a:ext uri="{FF2B5EF4-FFF2-40B4-BE49-F238E27FC236}">
                <a16:creationId xmlns:a16="http://schemas.microsoft.com/office/drawing/2014/main" id="{E1ADE062-7A2A-4BE2-8BF2-34A9E25FF5EA}"/>
              </a:ext>
            </a:extLst>
          </p:cNvPr>
          <p:cNvSpPr txBox="1"/>
          <p:nvPr/>
        </p:nvSpPr>
        <p:spPr>
          <a:xfrm>
            <a:off x="5580644" y="5768121"/>
            <a:ext cx="1750159" cy="369332"/>
          </a:xfrm>
          <a:prstGeom prst="rect">
            <a:avLst/>
          </a:prstGeom>
          <a:noFill/>
        </p:spPr>
        <p:txBody>
          <a:bodyPr wrap="none" rtlCol="0">
            <a:spAutoFit/>
          </a:bodyPr>
          <a:lstStyle/>
          <a:p>
            <a:r>
              <a:rPr lang="en-GB" dirty="0"/>
              <a:t>Node of Ranvier </a:t>
            </a:r>
          </a:p>
        </p:txBody>
      </p:sp>
      <p:cxnSp>
        <p:nvCxnSpPr>
          <p:cNvPr id="19" name="Straight Arrow Connector 18">
            <a:extLst>
              <a:ext uri="{FF2B5EF4-FFF2-40B4-BE49-F238E27FC236}">
                <a16:creationId xmlns:a16="http://schemas.microsoft.com/office/drawing/2014/main" id="{D629C818-F18C-42FC-9D41-5F9B00CA6E04}"/>
              </a:ext>
            </a:extLst>
          </p:cNvPr>
          <p:cNvCxnSpPr>
            <a:cxnSpLocks/>
            <a:stCxn id="17" idx="0"/>
          </p:cNvCxnSpPr>
          <p:nvPr/>
        </p:nvCxnSpPr>
        <p:spPr>
          <a:xfrm flipV="1">
            <a:off x="6455724" y="5165404"/>
            <a:ext cx="461166" cy="60271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1" name="Freeform: Shape 20">
            <a:extLst>
              <a:ext uri="{FF2B5EF4-FFF2-40B4-BE49-F238E27FC236}">
                <a16:creationId xmlns:a16="http://schemas.microsoft.com/office/drawing/2014/main" id="{3BB87671-F99C-426E-BF42-084005065B08}"/>
              </a:ext>
            </a:extLst>
          </p:cNvPr>
          <p:cNvSpPr/>
          <p:nvPr/>
        </p:nvSpPr>
        <p:spPr>
          <a:xfrm>
            <a:off x="5435268" y="2735249"/>
            <a:ext cx="2653803" cy="2308552"/>
          </a:xfrm>
          <a:custGeom>
            <a:avLst/>
            <a:gdLst>
              <a:gd name="connsiteX0" fmla="*/ 90889 w 2653803"/>
              <a:gd name="connsiteY0" fmla="*/ 0 h 2308552"/>
              <a:gd name="connsiteX1" fmla="*/ 19327 w 2653803"/>
              <a:gd name="connsiteY1" fmla="*/ 1224501 h 2308552"/>
              <a:gd name="connsiteX2" fmla="*/ 400989 w 2653803"/>
              <a:gd name="connsiteY2" fmla="*/ 1971923 h 2308552"/>
              <a:gd name="connsiteX3" fmla="*/ 1045045 w 2653803"/>
              <a:gd name="connsiteY3" fmla="*/ 2250219 h 2308552"/>
              <a:gd name="connsiteX4" fmla="*/ 2054861 w 2653803"/>
              <a:gd name="connsiteY4" fmla="*/ 2305878 h 2308552"/>
              <a:gd name="connsiteX5" fmla="*/ 2587598 w 2653803"/>
              <a:gd name="connsiteY5" fmla="*/ 2297927 h 2308552"/>
              <a:gd name="connsiteX6" fmla="*/ 2627355 w 2653803"/>
              <a:gd name="connsiteY6" fmla="*/ 2282024 h 2308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3803" h="2308552">
                <a:moveTo>
                  <a:pt x="90889" y="0"/>
                </a:moveTo>
                <a:cubicBezTo>
                  <a:pt x="29266" y="447923"/>
                  <a:pt x="-32356" y="895847"/>
                  <a:pt x="19327" y="1224501"/>
                </a:cubicBezTo>
                <a:cubicBezTo>
                  <a:pt x="71010" y="1553155"/>
                  <a:pt x="230036" y="1800970"/>
                  <a:pt x="400989" y="1971923"/>
                </a:cubicBezTo>
                <a:cubicBezTo>
                  <a:pt x="571942" y="2142876"/>
                  <a:pt x="769400" y="2194560"/>
                  <a:pt x="1045045" y="2250219"/>
                </a:cubicBezTo>
                <a:cubicBezTo>
                  <a:pt x="1320690" y="2305878"/>
                  <a:pt x="1797769" y="2297927"/>
                  <a:pt x="2054861" y="2305878"/>
                </a:cubicBezTo>
                <a:cubicBezTo>
                  <a:pt x="2311953" y="2313829"/>
                  <a:pt x="2492183" y="2301903"/>
                  <a:pt x="2587598" y="2297927"/>
                </a:cubicBezTo>
                <a:cubicBezTo>
                  <a:pt x="2683013" y="2293951"/>
                  <a:pt x="2655184" y="2287987"/>
                  <a:pt x="2627355" y="228202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Freeform: Shape 21">
            <a:extLst>
              <a:ext uri="{FF2B5EF4-FFF2-40B4-BE49-F238E27FC236}">
                <a16:creationId xmlns:a16="http://schemas.microsoft.com/office/drawing/2014/main" id="{DAE27355-2F6D-4480-9B9A-38D60778420F}"/>
              </a:ext>
            </a:extLst>
          </p:cNvPr>
          <p:cNvSpPr/>
          <p:nvPr/>
        </p:nvSpPr>
        <p:spPr>
          <a:xfrm>
            <a:off x="5212207" y="2743200"/>
            <a:ext cx="2794756" cy="2444988"/>
          </a:xfrm>
          <a:custGeom>
            <a:avLst/>
            <a:gdLst>
              <a:gd name="connsiteX0" fmla="*/ 305998 w 2794756"/>
              <a:gd name="connsiteY0" fmla="*/ 0 h 2444988"/>
              <a:gd name="connsiteX1" fmla="*/ 11800 w 2794756"/>
              <a:gd name="connsiteY1" fmla="*/ 1343770 h 2444988"/>
              <a:gd name="connsiteX2" fmla="*/ 663807 w 2794756"/>
              <a:gd name="connsiteY2" fmla="*/ 2289976 h 2444988"/>
              <a:gd name="connsiteX3" fmla="*/ 2794756 w 2794756"/>
              <a:gd name="connsiteY3" fmla="*/ 2433099 h 2444988"/>
            </a:gdLst>
            <a:ahLst/>
            <a:cxnLst>
              <a:cxn ang="0">
                <a:pos x="connsiteX0" y="connsiteY0"/>
              </a:cxn>
              <a:cxn ang="0">
                <a:pos x="connsiteX1" y="connsiteY1"/>
              </a:cxn>
              <a:cxn ang="0">
                <a:pos x="connsiteX2" y="connsiteY2"/>
              </a:cxn>
              <a:cxn ang="0">
                <a:pos x="connsiteX3" y="connsiteY3"/>
              </a:cxn>
            </a:cxnLst>
            <a:rect l="l" t="t" r="r" b="b"/>
            <a:pathLst>
              <a:path w="2794756" h="2444988">
                <a:moveTo>
                  <a:pt x="305998" y="0"/>
                </a:moveTo>
                <a:cubicBezTo>
                  <a:pt x="129081" y="481053"/>
                  <a:pt x="-47835" y="962107"/>
                  <a:pt x="11800" y="1343770"/>
                </a:cubicBezTo>
                <a:cubicBezTo>
                  <a:pt x="71435" y="1725433"/>
                  <a:pt x="199981" y="2108421"/>
                  <a:pt x="663807" y="2289976"/>
                </a:cubicBezTo>
                <a:cubicBezTo>
                  <a:pt x="1127633" y="2471531"/>
                  <a:pt x="1961194" y="2452315"/>
                  <a:pt x="2794756" y="243309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F692E404-AEE7-4E41-A5C7-94FFCA6D4DCB}"/>
              </a:ext>
            </a:extLst>
          </p:cNvPr>
          <p:cNvSpPr/>
          <p:nvPr/>
        </p:nvSpPr>
        <p:spPr>
          <a:xfrm>
            <a:off x="6392849" y="5165404"/>
            <a:ext cx="365760" cy="889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3E30D544-0383-4A3B-AC70-E9456F942072}"/>
              </a:ext>
            </a:extLst>
          </p:cNvPr>
          <p:cNvSpPr/>
          <p:nvPr/>
        </p:nvSpPr>
        <p:spPr>
          <a:xfrm>
            <a:off x="6979765" y="5165404"/>
            <a:ext cx="461166" cy="1488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C69E9A1B-3219-4230-A5E9-9FEAACA99E3F}"/>
              </a:ext>
            </a:extLst>
          </p:cNvPr>
          <p:cNvSpPr/>
          <p:nvPr/>
        </p:nvSpPr>
        <p:spPr>
          <a:xfrm>
            <a:off x="7633689" y="5188188"/>
            <a:ext cx="373274" cy="1260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65F6112E-B15B-4F9B-95EA-F3C336B1F755}"/>
              </a:ext>
            </a:extLst>
          </p:cNvPr>
          <p:cNvSpPr/>
          <p:nvPr/>
        </p:nvSpPr>
        <p:spPr>
          <a:xfrm>
            <a:off x="7544954" y="4895978"/>
            <a:ext cx="462009" cy="1478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644FD96F-F0B7-40FF-A095-52B7F5ECDFF8}"/>
              </a:ext>
            </a:extLst>
          </p:cNvPr>
          <p:cNvSpPr/>
          <p:nvPr/>
        </p:nvSpPr>
        <p:spPr>
          <a:xfrm>
            <a:off x="6979765" y="4895978"/>
            <a:ext cx="351038" cy="1433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4B24A342-0612-4DAE-AB4B-A9D853FC0673}"/>
              </a:ext>
            </a:extLst>
          </p:cNvPr>
          <p:cNvSpPr/>
          <p:nvPr/>
        </p:nvSpPr>
        <p:spPr>
          <a:xfrm rot="338871">
            <a:off x="6472590" y="4845138"/>
            <a:ext cx="334555" cy="1433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0" name="Straight Connector 29">
            <a:extLst>
              <a:ext uri="{FF2B5EF4-FFF2-40B4-BE49-F238E27FC236}">
                <a16:creationId xmlns:a16="http://schemas.microsoft.com/office/drawing/2014/main" id="{B1021437-BC2D-49FE-A0B3-522A13C79560}"/>
              </a:ext>
            </a:extLst>
          </p:cNvPr>
          <p:cNvCxnSpPr/>
          <p:nvPr/>
        </p:nvCxnSpPr>
        <p:spPr>
          <a:xfrm flipV="1">
            <a:off x="2967497" y="1430323"/>
            <a:ext cx="5558926" cy="100706"/>
          </a:xfrm>
          <a:prstGeom prst="line">
            <a:avLst/>
          </a:prstGeom>
          <a:ln w="38100">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11D7EE6-703A-49FC-88EB-87318D5FC165}"/>
              </a:ext>
            </a:extLst>
          </p:cNvPr>
          <p:cNvCxnSpPr/>
          <p:nvPr/>
        </p:nvCxnSpPr>
        <p:spPr>
          <a:xfrm flipV="1">
            <a:off x="3020531" y="2084624"/>
            <a:ext cx="5558926" cy="100706"/>
          </a:xfrm>
          <a:prstGeom prst="line">
            <a:avLst/>
          </a:prstGeom>
          <a:ln w="38100">
            <a:solidFill>
              <a:srgbClr val="FF0000"/>
            </a:solidFill>
            <a:prstDash val="lgDash"/>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DCC725BF-3799-47E3-96FC-1050132553D9}"/>
              </a:ext>
            </a:extLst>
          </p:cNvPr>
          <p:cNvSpPr/>
          <p:nvPr/>
        </p:nvSpPr>
        <p:spPr>
          <a:xfrm>
            <a:off x="3164619" y="1531029"/>
            <a:ext cx="713593" cy="625596"/>
          </a:xfrm>
          <a:prstGeom prst="ellipse">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path path="circle">
              <a:fillToRect l="50000" t="50000" r="50000" b="50000"/>
            </a:path>
            <a:tileRect/>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Oval 32">
            <a:extLst>
              <a:ext uri="{FF2B5EF4-FFF2-40B4-BE49-F238E27FC236}">
                <a16:creationId xmlns:a16="http://schemas.microsoft.com/office/drawing/2014/main" id="{10896A7A-4EBB-43B0-85C8-9840FFE44837}"/>
              </a:ext>
            </a:extLst>
          </p:cNvPr>
          <p:cNvSpPr/>
          <p:nvPr/>
        </p:nvSpPr>
        <p:spPr>
          <a:xfrm>
            <a:off x="6148710" y="1463303"/>
            <a:ext cx="713593" cy="625596"/>
          </a:xfrm>
          <a:prstGeom prst="ellipse">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path path="circle">
              <a:fillToRect l="50000" t="50000" r="50000" b="50000"/>
            </a:path>
            <a:tileRect/>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Freeform: Shape 34">
            <a:extLst>
              <a:ext uri="{FF2B5EF4-FFF2-40B4-BE49-F238E27FC236}">
                <a16:creationId xmlns:a16="http://schemas.microsoft.com/office/drawing/2014/main" id="{46CD9B70-3600-43EC-ADD1-B481D813EE50}"/>
              </a:ext>
            </a:extLst>
          </p:cNvPr>
          <p:cNvSpPr/>
          <p:nvPr/>
        </p:nvSpPr>
        <p:spPr>
          <a:xfrm>
            <a:off x="4794637" y="1645920"/>
            <a:ext cx="302149" cy="286247"/>
          </a:xfrm>
          <a:custGeom>
            <a:avLst/>
            <a:gdLst>
              <a:gd name="connsiteX0" fmla="*/ 151074 w 302149"/>
              <a:gd name="connsiteY0" fmla="*/ 0 h 286247"/>
              <a:gd name="connsiteX1" fmla="*/ 302149 w 302149"/>
              <a:gd name="connsiteY1" fmla="*/ 47708 h 286247"/>
              <a:gd name="connsiteX2" fmla="*/ 270344 w 302149"/>
              <a:gd name="connsiteY2" fmla="*/ 198783 h 286247"/>
              <a:gd name="connsiteX3" fmla="*/ 190831 w 302149"/>
              <a:gd name="connsiteY3" fmla="*/ 286247 h 286247"/>
              <a:gd name="connsiteX4" fmla="*/ 55659 w 302149"/>
              <a:gd name="connsiteY4" fmla="*/ 286247 h 286247"/>
              <a:gd name="connsiteX5" fmla="*/ 0 w 302149"/>
              <a:gd name="connsiteY5" fmla="*/ 135172 h 286247"/>
              <a:gd name="connsiteX6" fmla="*/ 0 w 302149"/>
              <a:gd name="connsiteY6" fmla="*/ 7951 h 286247"/>
              <a:gd name="connsiteX7" fmla="*/ 151074 w 302149"/>
              <a:gd name="connsiteY7" fmla="*/ 0 h 286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2149" h="286247">
                <a:moveTo>
                  <a:pt x="151074" y="0"/>
                </a:moveTo>
                <a:lnTo>
                  <a:pt x="302149" y="47708"/>
                </a:lnTo>
                <a:lnTo>
                  <a:pt x="270344" y="198783"/>
                </a:lnTo>
                <a:lnTo>
                  <a:pt x="190831" y="286247"/>
                </a:lnTo>
                <a:lnTo>
                  <a:pt x="55659" y="286247"/>
                </a:lnTo>
                <a:lnTo>
                  <a:pt x="0" y="135172"/>
                </a:lnTo>
                <a:lnTo>
                  <a:pt x="0" y="7951"/>
                </a:lnTo>
                <a:lnTo>
                  <a:pt x="151074"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Freeform: Shape 35">
            <a:extLst>
              <a:ext uri="{FF2B5EF4-FFF2-40B4-BE49-F238E27FC236}">
                <a16:creationId xmlns:a16="http://schemas.microsoft.com/office/drawing/2014/main" id="{2B3CC419-8799-4198-B397-A42620E7DE7A}"/>
              </a:ext>
            </a:extLst>
          </p:cNvPr>
          <p:cNvSpPr/>
          <p:nvPr/>
        </p:nvSpPr>
        <p:spPr>
          <a:xfrm>
            <a:off x="7392213" y="1586283"/>
            <a:ext cx="302149" cy="286247"/>
          </a:xfrm>
          <a:custGeom>
            <a:avLst/>
            <a:gdLst>
              <a:gd name="connsiteX0" fmla="*/ 151074 w 302149"/>
              <a:gd name="connsiteY0" fmla="*/ 0 h 286247"/>
              <a:gd name="connsiteX1" fmla="*/ 302149 w 302149"/>
              <a:gd name="connsiteY1" fmla="*/ 47708 h 286247"/>
              <a:gd name="connsiteX2" fmla="*/ 270344 w 302149"/>
              <a:gd name="connsiteY2" fmla="*/ 198783 h 286247"/>
              <a:gd name="connsiteX3" fmla="*/ 190831 w 302149"/>
              <a:gd name="connsiteY3" fmla="*/ 286247 h 286247"/>
              <a:gd name="connsiteX4" fmla="*/ 55659 w 302149"/>
              <a:gd name="connsiteY4" fmla="*/ 286247 h 286247"/>
              <a:gd name="connsiteX5" fmla="*/ 0 w 302149"/>
              <a:gd name="connsiteY5" fmla="*/ 135172 h 286247"/>
              <a:gd name="connsiteX6" fmla="*/ 0 w 302149"/>
              <a:gd name="connsiteY6" fmla="*/ 7951 h 286247"/>
              <a:gd name="connsiteX7" fmla="*/ 151074 w 302149"/>
              <a:gd name="connsiteY7" fmla="*/ 0 h 286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2149" h="286247">
                <a:moveTo>
                  <a:pt x="151074" y="0"/>
                </a:moveTo>
                <a:lnTo>
                  <a:pt x="302149" y="47708"/>
                </a:lnTo>
                <a:lnTo>
                  <a:pt x="270344" y="198783"/>
                </a:lnTo>
                <a:lnTo>
                  <a:pt x="190831" y="286247"/>
                </a:lnTo>
                <a:lnTo>
                  <a:pt x="55659" y="286247"/>
                </a:lnTo>
                <a:lnTo>
                  <a:pt x="0" y="135172"/>
                </a:lnTo>
                <a:lnTo>
                  <a:pt x="0" y="7951"/>
                </a:lnTo>
                <a:lnTo>
                  <a:pt x="151074"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Freeform: Shape 36">
            <a:extLst>
              <a:ext uri="{FF2B5EF4-FFF2-40B4-BE49-F238E27FC236}">
                <a16:creationId xmlns:a16="http://schemas.microsoft.com/office/drawing/2014/main" id="{9593ED7E-8768-4340-B331-6F9287AA307F}"/>
              </a:ext>
            </a:extLst>
          </p:cNvPr>
          <p:cNvSpPr/>
          <p:nvPr/>
        </p:nvSpPr>
        <p:spPr>
          <a:xfrm>
            <a:off x="8066600" y="1616639"/>
            <a:ext cx="302149" cy="286247"/>
          </a:xfrm>
          <a:custGeom>
            <a:avLst/>
            <a:gdLst>
              <a:gd name="connsiteX0" fmla="*/ 151074 w 302149"/>
              <a:gd name="connsiteY0" fmla="*/ 0 h 286247"/>
              <a:gd name="connsiteX1" fmla="*/ 302149 w 302149"/>
              <a:gd name="connsiteY1" fmla="*/ 47708 h 286247"/>
              <a:gd name="connsiteX2" fmla="*/ 270344 w 302149"/>
              <a:gd name="connsiteY2" fmla="*/ 198783 h 286247"/>
              <a:gd name="connsiteX3" fmla="*/ 190831 w 302149"/>
              <a:gd name="connsiteY3" fmla="*/ 286247 h 286247"/>
              <a:gd name="connsiteX4" fmla="*/ 55659 w 302149"/>
              <a:gd name="connsiteY4" fmla="*/ 286247 h 286247"/>
              <a:gd name="connsiteX5" fmla="*/ 0 w 302149"/>
              <a:gd name="connsiteY5" fmla="*/ 135172 h 286247"/>
              <a:gd name="connsiteX6" fmla="*/ 0 w 302149"/>
              <a:gd name="connsiteY6" fmla="*/ 7951 h 286247"/>
              <a:gd name="connsiteX7" fmla="*/ 151074 w 302149"/>
              <a:gd name="connsiteY7" fmla="*/ 0 h 286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2149" h="286247">
                <a:moveTo>
                  <a:pt x="151074" y="0"/>
                </a:moveTo>
                <a:lnTo>
                  <a:pt x="302149" y="47708"/>
                </a:lnTo>
                <a:lnTo>
                  <a:pt x="270344" y="198783"/>
                </a:lnTo>
                <a:lnTo>
                  <a:pt x="190831" y="286247"/>
                </a:lnTo>
                <a:lnTo>
                  <a:pt x="55659" y="286247"/>
                </a:lnTo>
                <a:lnTo>
                  <a:pt x="0" y="135172"/>
                </a:lnTo>
                <a:lnTo>
                  <a:pt x="0" y="7951"/>
                </a:lnTo>
                <a:lnTo>
                  <a:pt x="151074"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TextBox 38">
            <a:extLst>
              <a:ext uri="{FF2B5EF4-FFF2-40B4-BE49-F238E27FC236}">
                <a16:creationId xmlns:a16="http://schemas.microsoft.com/office/drawing/2014/main" id="{560018BC-0915-43C7-B055-A2058FD308DC}"/>
              </a:ext>
            </a:extLst>
          </p:cNvPr>
          <p:cNvSpPr txBox="1"/>
          <p:nvPr/>
        </p:nvSpPr>
        <p:spPr>
          <a:xfrm>
            <a:off x="1900362" y="3177033"/>
            <a:ext cx="1789938" cy="923330"/>
          </a:xfrm>
          <a:prstGeom prst="rect">
            <a:avLst/>
          </a:prstGeom>
          <a:noFill/>
        </p:spPr>
        <p:txBody>
          <a:bodyPr wrap="square" rtlCol="0">
            <a:spAutoFit/>
          </a:bodyPr>
          <a:lstStyle/>
          <a:p>
            <a:r>
              <a:rPr lang="en-GB" dirty="0"/>
              <a:t>Osmoreceptor</a:t>
            </a:r>
          </a:p>
          <a:p>
            <a:r>
              <a:rPr lang="en-GB" dirty="0"/>
              <a:t>WP optimum for blood plasma </a:t>
            </a:r>
          </a:p>
        </p:txBody>
      </p:sp>
      <p:cxnSp>
        <p:nvCxnSpPr>
          <p:cNvPr id="41" name="Straight Arrow Connector 40">
            <a:extLst>
              <a:ext uri="{FF2B5EF4-FFF2-40B4-BE49-F238E27FC236}">
                <a16:creationId xmlns:a16="http://schemas.microsoft.com/office/drawing/2014/main" id="{460335C2-F311-47AB-B77E-0ABB9FE8B06C}"/>
              </a:ext>
            </a:extLst>
          </p:cNvPr>
          <p:cNvCxnSpPr/>
          <p:nvPr/>
        </p:nvCxnSpPr>
        <p:spPr>
          <a:xfrm flipV="1">
            <a:off x="3387256" y="3291840"/>
            <a:ext cx="1049572" cy="7951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2" name="Freeform: Shape 41">
            <a:extLst>
              <a:ext uri="{FF2B5EF4-FFF2-40B4-BE49-F238E27FC236}">
                <a16:creationId xmlns:a16="http://schemas.microsoft.com/office/drawing/2014/main" id="{E14FF777-3A48-44E6-8D0B-080DB4457551}"/>
              </a:ext>
            </a:extLst>
          </p:cNvPr>
          <p:cNvSpPr/>
          <p:nvPr/>
        </p:nvSpPr>
        <p:spPr>
          <a:xfrm>
            <a:off x="8012317" y="4704967"/>
            <a:ext cx="2115259" cy="1786741"/>
          </a:xfrm>
          <a:custGeom>
            <a:avLst/>
            <a:gdLst>
              <a:gd name="connsiteX0" fmla="*/ 45267 w 2115259"/>
              <a:gd name="connsiteY0" fmla="*/ 328760 h 1786741"/>
              <a:gd name="connsiteX1" fmla="*/ 579422 w 2115259"/>
              <a:gd name="connsiteY1" fmla="*/ 111477 h 1786741"/>
              <a:gd name="connsiteX2" fmla="*/ 1258432 w 2115259"/>
              <a:gd name="connsiteY2" fmla="*/ 2835 h 1786741"/>
              <a:gd name="connsiteX3" fmla="*/ 1874067 w 2115259"/>
              <a:gd name="connsiteY3" fmla="*/ 220118 h 1786741"/>
              <a:gd name="connsiteX4" fmla="*/ 1982709 w 2115259"/>
              <a:gd name="connsiteY4" fmla="*/ 582257 h 1786741"/>
              <a:gd name="connsiteX5" fmla="*/ 1720158 w 2115259"/>
              <a:gd name="connsiteY5" fmla="*/ 736166 h 1786741"/>
              <a:gd name="connsiteX6" fmla="*/ 1982709 w 2115259"/>
              <a:gd name="connsiteY6" fmla="*/ 917235 h 1786741"/>
              <a:gd name="connsiteX7" fmla="*/ 2037030 w 2115259"/>
              <a:gd name="connsiteY7" fmla="*/ 1179785 h 1786741"/>
              <a:gd name="connsiteX8" fmla="*/ 1756372 w 2115259"/>
              <a:gd name="connsiteY8" fmla="*/ 1243160 h 1786741"/>
              <a:gd name="connsiteX9" fmla="*/ 1783533 w 2115259"/>
              <a:gd name="connsiteY9" fmla="*/ 1442336 h 1786741"/>
              <a:gd name="connsiteX10" fmla="*/ 2037030 w 2115259"/>
              <a:gd name="connsiteY10" fmla="*/ 1532871 h 1786741"/>
              <a:gd name="connsiteX11" fmla="*/ 2082297 w 2115259"/>
              <a:gd name="connsiteY11" fmla="*/ 1695833 h 1786741"/>
              <a:gd name="connsiteX12" fmla="*/ 1584356 w 2115259"/>
              <a:gd name="connsiteY12" fmla="*/ 1777314 h 1786741"/>
              <a:gd name="connsiteX13" fmla="*/ 624689 w 2115259"/>
              <a:gd name="connsiteY13" fmla="*/ 1478550 h 1786741"/>
              <a:gd name="connsiteX14" fmla="*/ 108641 w 2115259"/>
              <a:gd name="connsiteY14" fmla="*/ 754273 h 1786741"/>
              <a:gd name="connsiteX15" fmla="*/ 0 w 2115259"/>
              <a:gd name="connsiteY15" fmla="*/ 473615 h 1786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15259" h="1786741">
                <a:moveTo>
                  <a:pt x="45267" y="328760"/>
                </a:moveTo>
                <a:cubicBezTo>
                  <a:pt x="211247" y="247279"/>
                  <a:pt x="377228" y="165798"/>
                  <a:pt x="579422" y="111477"/>
                </a:cubicBezTo>
                <a:cubicBezTo>
                  <a:pt x="781616" y="57156"/>
                  <a:pt x="1042658" y="-15272"/>
                  <a:pt x="1258432" y="2835"/>
                </a:cubicBezTo>
                <a:cubicBezTo>
                  <a:pt x="1474206" y="20942"/>
                  <a:pt x="1753354" y="123548"/>
                  <a:pt x="1874067" y="220118"/>
                </a:cubicBezTo>
                <a:cubicBezTo>
                  <a:pt x="1994780" y="316688"/>
                  <a:pt x="2008360" y="496249"/>
                  <a:pt x="1982709" y="582257"/>
                </a:cubicBezTo>
                <a:cubicBezTo>
                  <a:pt x="1957058" y="668265"/>
                  <a:pt x="1720158" y="680336"/>
                  <a:pt x="1720158" y="736166"/>
                </a:cubicBezTo>
                <a:cubicBezTo>
                  <a:pt x="1720158" y="791996"/>
                  <a:pt x="1929897" y="843299"/>
                  <a:pt x="1982709" y="917235"/>
                </a:cubicBezTo>
                <a:cubicBezTo>
                  <a:pt x="2035521" y="991171"/>
                  <a:pt x="2074753" y="1125464"/>
                  <a:pt x="2037030" y="1179785"/>
                </a:cubicBezTo>
                <a:cubicBezTo>
                  <a:pt x="1999307" y="1234106"/>
                  <a:pt x="1798621" y="1199402"/>
                  <a:pt x="1756372" y="1243160"/>
                </a:cubicBezTo>
                <a:cubicBezTo>
                  <a:pt x="1714123" y="1286918"/>
                  <a:pt x="1736757" y="1394051"/>
                  <a:pt x="1783533" y="1442336"/>
                </a:cubicBezTo>
                <a:cubicBezTo>
                  <a:pt x="1830309" y="1490621"/>
                  <a:pt x="1987236" y="1490622"/>
                  <a:pt x="2037030" y="1532871"/>
                </a:cubicBezTo>
                <a:cubicBezTo>
                  <a:pt x="2086824" y="1575121"/>
                  <a:pt x="2157743" y="1655093"/>
                  <a:pt x="2082297" y="1695833"/>
                </a:cubicBezTo>
                <a:cubicBezTo>
                  <a:pt x="2006851" y="1736573"/>
                  <a:pt x="1827291" y="1813528"/>
                  <a:pt x="1584356" y="1777314"/>
                </a:cubicBezTo>
                <a:cubicBezTo>
                  <a:pt x="1341421" y="1741100"/>
                  <a:pt x="870642" y="1649057"/>
                  <a:pt x="624689" y="1478550"/>
                </a:cubicBezTo>
                <a:cubicBezTo>
                  <a:pt x="378737" y="1308043"/>
                  <a:pt x="212756" y="921762"/>
                  <a:pt x="108641" y="754273"/>
                </a:cubicBezTo>
                <a:cubicBezTo>
                  <a:pt x="4526" y="586784"/>
                  <a:pt x="2263" y="530199"/>
                  <a:pt x="0" y="473615"/>
                </a:cubicBezTo>
              </a:path>
            </a:pathLst>
          </a:cu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TextBox 42">
            <a:extLst>
              <a:ext uri="{FF2B5EF4-FFF2-40B4-BE49-F238E27FC236}">
                <a16:creationId xmlns:a16="http://schemas.microsoft.com/office/drawing/2014/main" id="{534F97D9-80E0-46B7-92D2-A2062EFA1A5F}"/>
              </a:ext>
            </a:extLst>
          </p:cNvPr>
          <p:cNvSpPr txBox="1"/>
          <p:nvPr/>
        </p:nvSpPr>
        <p:spPr>
          <a:xfrm>
            <a:off x="9502887" y="4101100"/>
            <a:ext cx="2451184" cy="369332"/>
          </a:xfrm>
          <a:prstGeom prst="rect">
            <a:avLst/>
          </a:prstGeom>
          <a:noFill/>
        </p:spPr>
        <p:txBody>
          <a:bodyPr wrap="none" rtlCol="0">
            <a:spAutoFit/>
          </a:bodyPr>
          <a:lstStyle/>
          <a:p>
            <a:r>
              <a:rPr lang="en-GB" dirty="0"/>
              <a:t>Posterior pituitary gland</a:t>
            </a:r>
          </a:p>
        </p:txBody>
      </p:sp>
      <p:cxnSp>
        <p:nvCxnSpPr>
          <p:cNvPr id="45" name="Straight Arrow Connector 44">
            <a:extLst>
              <a:ext uri="{FF2B5EF4-FFF2-40B4-BE49-F238E27FC236}">
                <a16:creationId xmlns:a16="http://schemas.microsoft.com/office/drawing/2014/main" id="{0E90A705-0D1F-4175-B2A3-9D7E0DCCCBAE}"/>
              </a:ext>
            </a:extLst>
          </p:cNvPr>
          <p:cNvCxnSpPr/>
          <p:nvPr/>
        </p:nvCxnSpPr>
        <p:spPr>
          <a:xfrm flipH="1">
            <a:off x="9731725" y="4417758"/>
            <a:ext cx="395851" cy="41126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6" name="Oval 45">
            <a:extLst>
              <a:ext uri="{FF2B5EF4-FFF2-40B4-BE49-F238E27FC236}">
                <a16:creationId xmlns:a16="http://schemas.microsoft.com/office/drawing/2014/main" id="{F179F3EE-F0FE-4EDE-ADA0-EA97DE6EAEC4}"/>
              </a:ext>
            </a:extLst>
          </p:cNvPr>
          <p:cNvSpPr/>
          <p:nvPr/>
        </p:nvSpPr>
        <p:spPr>
          <a:xfrm>
            <a:off x="9495907" y="5165404"/>
            <a:ext cx="209408" cy="161567"/>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Oval 46">
            <a:extLst>
              <a:ext uri="{FF2B5EF4-FFF2-40B4-BE49-F238E27FC236}">
                <a16:creationId xmlns:a16="http://schemas.microsoft.com/office/drawing/2014/main" id="{C40170FA-4EC7-4E96-8B72-76C85555A225}"/>
              </a:ext>
            </a:extLst>
          </p:cNvPr>
          <p:cNvSpPr/>
          <p:nvPr/>
        </p:nvSpPr>
        <p:spPr>
          <a:xfrm>
            <a:off x="9317601" y="6056669"/>
            <a:ext cx="209408" cy="161567"/>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Oval 47">
            <a:extLst>
              <a:ext uri="{FF2B5EF4-FFF2-40B4-BE49-F238E27FC236}">
                <a16:creationId xmlns:a16="http://schemas.microsoft.com/office/drawing/2014/main" id="{6B9853E0-E500-4FEE-93EE-C6AE0D0030AE}"/>
              </a:ext>
            </a:extLst>
          </p:cNvPr>
          <p:cNvSpPr/>
          <p:nvPr/>
        </p:nvSpPr>
        <p:spPr>
          <a:xfrm>
            <a:off x="8965242" y="5436770"/>
            <a:ext cx="209408" cy="161567"/>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263304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Arrow: Down 34">
            <a:extLst>
              <a:ext uri="{FF2B5EF4-FFF2-40B4-BE49-F238E27FC236}">
                <a16:creationId xmlns:a16="http://schemas.microsoft.com/office/drawing/2014/main" id="{8ABA4FF4-8348-446B-99D2-B1EDDCF8805D}"/>
              </a:ext>
            </a:extLst>
          </p:cNvPr>
          <p:cNvSpPr/>
          <p:nvPr/>
        </p:nvSpPr>
        <p:spPr>
          <a:xfrm rot="10800000">
            <a:off x="5404010" y="1854427"/>
            <a:ext cx="302149" cy="88877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ardrop 1">
            <a:extLst>
              <a:ext uri="{FF2B5EF4-FFF2-40B4-BE49-F238E27FC236}">
                <a16:creationId xmlns:a16="http://schemas.microsoft.com/office/drawing/2014/main" id="{5698D235-409E-4248-B8EF-6D54C11AD673}"/>
              </a:ext>
            </a:extLst>
          </p:cNvPr>
          <p:cNvSpPr/>
          <p:nvPr/>
        </p:nvSpPr>
        <p:spPr>
          <a:xfrm rot="7166504">
            <a:off x="4373982" y="2260848"/>
            <a:ext cx="2027583" cy="1832370"/>
          </a:xfrm>
          <a:prstGeom prst="teardrop">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C2575DC7-2DB9-4BF9-85F0-E0E032AE9D9F}"/>
              </a:ext>
            </a:extLst>
          </p:cNvPr>
          <p:cNvSpPr txBox="1"/>
          <p:nvPr/>
        </p:nvSpPr>
        <p:spPr>
          <a:xfrm>
            <a:off x="1357322" y="1701579"/>
            <a:ext cx="1560812" cy="369332"/>
          </a:xfrm>
          <a:prstGeom prst="rect">
            <a:avLst/>
          </a:prstGeom>
          <a:noFill/>
        </p:spPr>
        <p:txBody>
          <a:bodyPr wrap="none" rtlCol="0">
            <a:spAutoFit/>
          </a:bodyPr>
          <a:lstStyle/>
          <a:p>
            <a:r>
              <a:rPr lang="en-GB" dirty="0"/>
              <a:t>Red blood cell </a:t>
            </a:r>
          </a:p>
        </p:txBody>
      </p:sp>
      <p:sp>
        <p:nvSpPr>
          <p:cNvPr id="4" name="TextBox 3">
            <a:extLst>
              <a:ext uri="{FF2B5EF4-FFF2-40B4-BE49-F238E27FC236}">
                <a16:creationId xmlns:a16="http://schemas.microsoft.com/office/drawing/2014/main" id="{771541F3-10F5-41AC-88DB-303DE92B2C5E}"/>
              </a:ext>
            </a:extLst>
          </p:cNvPr>
          <p:cNvSpPr txBox="1"/>
          <p:nvPr/>
        </p:nvSpPr>
        <p:spPr>
          <a:xfrm>
            <a:off x="8872984" y="1531029"/>
            <a:ext cx="1717482" cy="369332"/>
          </a:xfrm>
          <a:prstGeom prst="rect">
            <a:avLst/>
          </a:prstGeom>
          <a:noFill/>
        </p:spPr>
        <p:txBody>
          <a:bodyPr wrap="square" rtlCol="0">
            <a:spAutoFit/>
          </a:bodyPr>
          <a:lstStyle/>
          <a:p>
            <a:r>
              <a:rPr lang="en-GB" dirty="0"/>
              <a:t>Blood plasma</a:t>
            </a:r>
          </a:p>
        </p:txBody>
      </p:sp>
      <p:sp>
        <p:nvSpPr>
          <p:cNvPr id="5" name="Right Brace 4">
            <a:extLst>
              <a:ext uri="{FF2B5EF4-FFF2-40B4-BE49-F238E27FC236}">
                <a16:creationId xmlns:a16="http://schemas.microsoft.com/office/drawing/2014/main" id="{34BECC06-0E3B-45FF-867F-60AE553A6C1F}"/>
              </a:ext>
            </a:extLst>
          </p:cNvPr>
          <p:cNvSpPr/>
          <p:nvPr/>
        </p:nvSpPr>
        <p:spPr>
          <a:xfrm>
            <a:off x="8579457" y="1415332"/>
            <a:ext cx="135173" cy="655579"/>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cxnSp>
        <p:nvCxnSpPr>
          <p:cNvPr id="6" name="Straight Arrow Connector 5">
            <a:extLst>
              <a:ext uri="{FF2B5EF4-FFF2-40B4-BE49-F238E27FC236}">
                <a16:creationId xmlns:a16="http://schemas.microsoft.com/office/drawing/2014/main" id="{868F3F4B-77CF-4D34-808E-8A54A9959D23}"/>
              </a:ext>
            </a:extLst>
          </p:cNvPr>
          <p:cNvCxnSpPr/>
          <p:nvPr/>
        </p:nvCxnSpPr>
        <p:spPr>
          <a:xfrm>
            <a:off x="2770376" y="1886245"/>
            <a:ext cx="39424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 name="TextBox 6">
            <a:extLst>
              <a:ext uri="{FF2B5EF4-FFF2-40B4-BE49-F238E27FC236}">
                <a16:creationId xmlns:a16="http://schemas.microsoft.com/office/drawing/2014/main" id="{0393B9FD-1C77-4C3E-B438-31F245944F19}"/>
              </a:ext>
            </a:extLst>
          </p:cNvPr>
          <p:cNvSpPr txBox="1"/>
          <p:nvPr/>
        </p:nvSpPr>
        <p:spPr>
          <a:xfrm>
            <a:off x="3991555" y="779228"/>
            <a:ext cx="1589089" cy="369332"/>
          </a:xfrm>
          <a:prstGeom prst="rect">
            <a:avLst/>
          </a:prstGeom>
          <a:noFill/>
        </p:spPr>
        <p:txBody>
          <a:bodyPr wrap="none" rtlCol="0">
            <a:spAutoFit/>
          </a:bodyPr>
          <a:lstStyle/>
          <a:p>
            <a:r>
              <a:rPr lang="en-GB" dirty="0"/>
              <a:t>Plasma protein</a:t>
            </a:r>
          </a:p>
        </p:txBody>
      </p:sp>
      <p:cxnSp>
        <p:nvCxnSpPr>
          <p:cNvPr id="8" name="Straight Arrow Connector 7">
            <a:extLst>
              <a:ext uri="{FF2B5EF4-FFF2-40B4-BE49-F238E27FC236}">
                <a16:creationId xmlns:a16="http://schemas.microsoft.com/office/drawing/2014/main" id="{3CA00590-1413-48C5-B855-5A29AD9BF945}"/>
              </a:ext>
            </a:extLst>
          </p:cNvPr>
          <p:cNvCxnSpPr/>
          <p:nvPr/>
        </p:nvCxnSpPr>
        <p:spPr>
          <a:xfrm>
            <a:off x="4651513" y="1117525"/>
            <a:ext cx="254442" cy="62559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65E6355E-08F2-4444-9E09-EE81F40AF0E1}"/>
              </a:ext>
            </a:extLst>
          </p:cNvPr>
          <p:cNvSpPr txBox="1"/>
          <p:nvPr/>
        </p:nvSpPr>
        <p:spPr>
          <a:xfrm>
            <a:off x="1900362" y="715617"/>
            <a:ext cx="1427186" cy="369332"/>
          </a:xfrm>
          <a:prstGeom prst="rect">
            <a:avLst/>
          </a:prstGeom>
          <a:noFill/>
        </p:spPr>
        <p:txBody>
          <a:bodyPr wrap="none" rtlCol="0">
            <a:spAutoFit/>
          </a:bodyPr>
          <a:lstStyle/>
          <a:p>
            <a:r>
              <a:rPr lang="en-GB" dirty="0"/>
              <a:t>Capillary wall</a:t>
            </a:r>
          </a:p>
        </p:txBody>
      </p:sp>
      <p:cxnSp>
        <p:nvCxnSpPr>
          <p:cNvPr id="10" name="Straight Arrow Connector 9">
            <a:extLst>
              <a:ext uri="{FF2B5EF4-FFF2-40B4-BE49-F238E27FC236}">
                <a16:creationId xmlns:a16="http://schemas.microsoft.com/office/drawing/2014/main" id="{3D16147A-EEEE-43F6-A9BE-31F359C47AB3}"/>
              </a:ext>
            </a:extLst>
          </p:cNvPr>
          <p:cNvCxnSpPr>
            <a:stCxn id="9" idx="2"/>
          </p:cNvCxnSpPr>
          <p:nvPr/>
        </p:nvCxnSpPr>
        <p:spPr>
          <a:xfrm>
            <a:off x="2613955" y="1084949"/>
            <a:ext cx="550664" cy="44608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01C18338-8008-4C59-8314-FA4B9BAA84BF}"/>
              </a:ext>
            </a:extLst>
          </p:cNvPr>
          <p:cNvSpPr txBox="1"/>
          <p:nvPr/>
        </p:nvSpPr>
        <p:spPr>
          <a:xfrm>
            <a:off x="7735245" y="4417758"/>
            <a:ext cx="1582356" cy="369332"/>
          </a:xfrm>
          <a:prstGeom prst="rect">
            <a:avLst/>
          </a:prstGeom>
          <a:noFill/>
        </p:spPr>
        <p:txBody>
          <a:bodyPr wrap="none" rtlCol="0">
            <a:spAutoFit/>
          </a:bodyPr>
          <a:lstStyle/>
          <a:p>
            <a:r>
              <a:rPr lang="en-GB" dirty="0"/>
              <a:t>Myelin Sheath </a:t>
            </a:r>
          </a:p>
        </p:txBody>
      </p:sp>
      <p:cxnSp>
        <p:nvCxnSpPr>
          <p:cNvPr id="12" name="Straight Arrow Connector 11">
            <a:extLst>
              <a:ext uri="{FF2B5EF4-FFF2-40B4-BE49-F238E27FC236}">
                <a16:creationId xmlns:a16="http://schemas.microsoft.com/office/drawing/2014/main" id="{AF8A1390-C8CE-4C38-98A7-2D565802737E}"/>
              </a:ext>
            </a:extLst>
          </p:cNvPr>
          <p:cNvCxnSpPr>
            <a:stCxn id="11" idx="1"/>
          </p:cNvCxnSpPr>
          <p:nvPr/>
        </p:nvCxnSpPr>
        <p:spPr>
          <a:xfrm flipH="1">
            <a:off x="7195930" y="4602424"/>
            <a:ext cx="539315" cy="35521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3" name="TextBox 12">
            <a:extLst>
              <a:ext uri="{FF2B5EF4-FFF2-40B4-BE49-F238E27FC236}">
                <a16:creationId xmlns:a16="http://schemas.microsoft.com/office/drawing/2014/main" id="{EDDB1A6C-AAFF-45F1-8197-BD34E99B113E}"/>
              </a:ext>
            </a:extLst>
          </p:cNvPr>
          <p:cNvSpPr txBox="1"/>
          <p:nvPr/>
        </p:nvSpPr>
        <p:spPr>
          <a:xfrm>
            <a:off x="6758609" y="3634923"/>
            <a:ext cx="1062214" cy="369332"/>
          </a:xfrm>
          <a:prstGeom prst="rect">
            <a:avLst/>
          </a:prstGeom>
          <a:noFill/>
        </p:spPr>
        <p:txBody>
          <a:bodyPr wrap="none" rtlCol="0">
            <a:spAutoFit/>
          </a:bodyPr>
          <a:lstStyle/>
          <a:p>
            <a:r>
              <a:rPr lang="en-GB" dirty="0"/>
              <a:t>Dendrite </a:t>
            </a:r>
          </a:p>
        </p:txBody>
      </p:sp>
      <p:cxnSp>
        <p:nvCxnSpPr>
          <p:cNvPr id="14" name="Straight Arrow Connector 13">
            <a:extLst>
              <a:ext uri="{FF2B5EF4-FFF2-40B4-BE49-F238E27FC236}">
                <a16:creationId xmlns:a16="http://schemas.microsoft.com/office/drawing/2014/main" id="{404882E4-3BDE-4A9A-BB73-A29C9012DFC6}"/>
              </a:ext>
            </a:extLst>
          </p:cNvPr>
          <p:cNvCxnSpPr>
            <a:stCxn id="13" idx="1"/>
          </p:cNvCxnSpPr>
          <p:nvPr/>
        </p:nvCxnSpPr>
        <p:spPr>
          <a:xfrm flipH="1">
            <a:off x="5580644" y="3819589"/>
            <a:ext cx="1177965" cy="3504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8B0260A0-9B62-4EC0-B152-37DEBC79BEC9}"/>
              </a:ext>
            </a:extLst>
          </p:cNvPr>
          <p:cNvSpPr txBox="1"/>
          <p:nvPr/>
        </p:nvSpPr>
        <p:spPr>
          <a:xfrm>
            <a:off x="5580644" y="5768121"/>
            <a:ext cx="1750159" cy="369332"/>
          </a:xfrm>
          <a:prstGeom prst="rect">
            <a:avLst/>
          </a:prstGeom>
          <a:noFill/>
        </p:spPr>
        <p:txBody>
          <a:bodyPr wrap="none" rtlCol="0">
            <a:spAutoFit/>
          </a:bodyPr>
          <a:lstStyle/>
          <a:p>
            <a:r>
              <a:rPr lang="en-GB" dirty="0"/>
              <a:t>Node of Ranvier </a:t>
            </a:r>
          </a:p>
        </p:txBody>
      </p:sp>
      <p:cxnSp>
        <p:nvCxnSpPr>
          <p:cNvPr id="16" name="Straight Arrow Connector 15">
            <a:extLst>
              <a:ext uri="{FF2B5EF4-FFF2-40B4-BE49-F238E27FC236}">
                <a16:creationId xmlns:a16="http://schemas.microsoft.com/office/drawing/2014/main" id="{6A011341-83DB-432B-B177-38516C529BD9}"/>
              </a:ext>
            </a:extLst>
          </p:cNvPr>
          <p:cNvCxnSpPr>
            <a:cxnSpLocks/>
            <a:stCxn id="15" idx="0"/>
          </p:cNvCxnSpPr>
          <p:nvPr/>
        </p:nvCxnSpPr>
        <p:spPr>
          <a:xfrm flipV="1">
            <a:off x="6455724" y="5165404"/>
            <a:ext cx="461166" cy="60271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7" name="Freeform: Shape 16">
            <a:extLst>
              <a:ext uri="{FF2B5EF4-FFF2-40B4-BE49-F238E27FC236}">
                <a16:creationId xmlns:a16="http://schemas.microsoft.com/office/drawing/2014/main" id="{B9BD4842-EEED-4DAA-BB27-64D00B5DA577}"/>
              </a:ext>
            </a:extLst>
          </p:cNvPr>
          <p:cNvSpPr/>
          <p:nvPr/>
        </p:nvSpPr>
        <p:spPr>
          <a:xfrm>
            <a:off x="5435268" y="2735249"/>
            <a:ext cx="2653803" cy="2308552"/>
          </a:xfrm>
          <a:custGeom>
            <a:avLst/>
            <a:gdLst>
              <a:gd name="connsiteX0" fmla="*/ 90889 w 2653803"/>
              <a:gd name="connsiteY0" fmla="*/ 0 h 2308552"/>
              <a:gd name="connsiteX1" fmla="*/ 19327 w 2653803"/>
              <a:gd name="connsiteY1" fmla="*/ 1224501 h 2308552"/>
              <a:gd name="connsiteX2" fmla="*/ 400989 w 2653803"/>
              <a:gd name="connsiteY2" fmla="*/ 1971923 h 2308552"/>
              <a:gd name="connsiteX3" fmla="*/ 1045045 w 2653803"/>
              <a:gd name="connsiteY3" fmla="*/ 2250219 h 2308552"/>
              <a:gd name="connsiteX4" fmla="*/ 2054861 w 2653803"/>
              <a:gd name="connsiteY4" fmla="*/ 2305878 h 2308552"/>
              <a:gd name="connsiteX5" fmla="*/ 2587598 w 2653803"/>
              <a:gd name="connsiteY5" fmla="*/ 2297927 h 2308552"/>
              <a:gd name="connsiteX6" fmla="*/ 2627355 w 2653803"/>
              <a:gd name="connsiteY6" fmla="*/ 2282024 h 2308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3803" h="2308552">
                <a:moveTo>
                  <a:pt x="90889" y="0"/>
                </a:moveTo>
                <a:cubicBezTo>
                  <a:pt x="29266" y="447923"/>
                  <a:pt x="-32356" y="895847"/>
                  <a:pt x="19327" y="1224501"/>
                </a:cubicBezTo>
                <a:cubicBezTo>
                  <a:pt x="71010" y="1553155"/>
                  <a:pt x="230036" y="1800970"/>
                  <a:pt x="400989" y="1971923"/>
                </a:cubicBezTo>
                <a:cubicBezTo>
                  <a:pt x="571942" y="2142876"/>
                  <a:pt x="769400" y="2194560"/>
                  <a:pt x="1045045" y="2250219"/>
                </a:cubicBezTo>
                <a:cubicBezTo>
                  <a:pt x="1320690" y="2305878"/>
                  <a:pt x="1797769" y="2297927"/>
                  <a:pt x="2054861" y="2305878"/>
                </a:cubicBezTo>
                <a:cubicBezTo>
                  <a:pt x="2311953" y="2313829"/>
                  <a:pt x="2492183" y="2301903"/>
                  <a:pt x="2587598" y="2297927"/>
                </a:cubicBezTo>
                <a:cubicBezTo>
                  <a:pt x="2683013" y="2293951"/>
                  <a:pt x="2655184" y="2287987"/>
                  <a:pt x="2627355" y="228202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Freeform: Shape 17">
            <a:extLst>
              <a:ext uri="{FF2B5EF4-FFF2-40B4-BE49-F238E27FC236}">
                <a16:creationId xmlns:a16="http://schemas.microsoft.com/office/drawing/2014/main" id="{D7C8128D-CA25-454B-A468-8E288D99EC07}"/>
              </a:ext>
            </a:extLst>
          </p:cNvPr>
          <p:cNvSpPr/>
          <p:nvPr/>
        </p:nvSpPr>
        <p:spPr>
          <a:xfrm>
            <a:off x="5212207" y="2743200"/>
            <a:ext cx="2794756" cy="2444988"/>
          </a:xfrm>
          <a:custGeom>
            <a:avLst/>
            <a:gdLst>
              <a:gd name="connsiteX0" fmla="*/ 305998 w 2794756"/>
              <a:gd name="connsiteY0" fmla="*/ 0 h 2444988"/>
              <a:gd name="connsiteX1" fmla="*/ 11800 w 2794756"/>
              <a:gd name="connsiteY1" fmla="*/ 1343770 h 2444988"/>
              <a:gd name="connsiteX2" fmla="*/ 663807 w 2794756"/>
              <a:gd name="connsiteY2" fmla="*/ 2289976 h 2444988"/>
              <a:gd name="connsiteX3" fmla="*/ 2794756 w 2794756"/>
              <a:gd name="connsiteY3" fmla="*/ 2433099 h 2444988"/>
            </a:gdLst>
            <a:ahLst/>
            <a:cxnLst>
              <a:cxn ang="0">
                <a:pos x="connsiteX0" y="connsiteY0"/>
              </a:cxn>
              <a:cxn ang="0">
                <a:pos x="connsiteX1" y="connsiteY1"/>
              </a:cxn>
              <a:cxn ang="0">
                <a:pos x="connsiteX2" y="connsiteY2"/>
              </a:cxn>
              <a:cxn ang="0">
                <a:pos x="connsiteX3" y="connsiteY3"/>
              </a:cxn>
            </a:cxnLst>
            <a:rect l="l" t="t" r="r" b="b"/>
            <a:pathLst>
              <a:path w="2794756" h="2444988">
                <a:moveTo>
                  <a:pt x="305998" y="0"/>
                </a:moveTo>
                <a:cubicBezTo>
                  <a:pt x="129081" y="481053"/>
                  <a:pt x="-47835" y="962107"/>
                  <a:pt x="11800" y="1343770"/>
                </a:cubicBezTo>
                <a:cubicBezTo>
                  <a:pt x="71435" y="1725433"/>
                  <a:pt x="199981" y="2108421"/>
                  <a:pt x="663807" y="2289976"/>
                </a:cubicBezTo>
                <a:cubicBezTo>
                  <a:pt x="1127633" y="2471531"/>
                  <a:pt x="1961194" y="2452315"/>
                  <a:pt x="2794756" y="243309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98C76A4B-948B-44DA-A53A-86AB521D0358}"/>
              </a:ext>
            </a:extLst>
          </p:cNvPr>
          <p:cNvSpPr/>
          <p:nvPr/>
        </p:nvSpPr>
        <p:spPr>
          <a:xfrm>
            <a:off x="6392849" y="5165404"/>
            <a:ext cx="365760" cy="889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39450D63-DBF4-4ACE-AA9B-2E16B1B4090A}"/>
              </a:ext>
            </a:extLst>
          </p:cNvPr>
          <p:cNvSpPr/>
          <p:nvPr/>
        </p:nvSpPr>
        <p:spPr>
          <a:xfrm>
            <a:off x="6979765" y="5165404"/>
            <a:ext cx="461166" cy="1488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ADE64CFC-CD26-4FFE-BFF9-926DEF381AA3}"/>
              </a:ext>
            </a:extLst>
          </p:cNvPr>
          <p:cNvSpPr/>
          <p:nvPr/>
        </p:nvSpPr>
        <p:spPr>
          <a:xfrm>
            <a:off x="7633689" y="5188188"/>
            <a:ext cx="373274" cy="1260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70F4C5A3-DBBF-45DA-84CE-C95142409408}"/>
              </a:ext>
            </a:extLst>
          </p:cNvPr>
          <p:cNvSpPr/>
          <p:nvPr/>
        </p:nvSpPr>
        <p:spPr>
          <a:xfrm>
            <a:off x="7544954" y="4895978"/>
            <a:ext cx="462009" cy="1478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98D4B306-E0B1-4949-9447-FF34301F56B2}"/>
              </a:ext>
            </a:extLst>
          </p:cNvPr>
          <p:cNvSpPr/>
          <p:nvPr/>
        </p:nvSpPr>
        <p:spPr>
          <a:xfrm>
            <a:off x="6979765" y="4895978"/>
            <a:ext cx="351038" cy="1433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293A20DB-DB42-4604-8CAF-5FF66A41CE3E}"/>
              </a:ext>
            </a:extLst>
          </p:cNvPr>
          <p:cNvSpPr/>
          <p:nvPr/>
        </p:nvSpPr>
        <p:spPr>
          <a:xfrm rot="338871">
            <a:off x="6472590" y="4845138"/>
            <a:ext cx="334555" cy="1433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5" name="Straight Connector 24">
            <a:extLst>
              <a:ext uri="{FF2B5EF4-FFF2-40B4-BE49-F238E27FC236}">
                <a16:creationId xmlns:a16="http://schemas.microsoft.com/office/drawing/2014/main" id="{7A22DA1F-5715-475B-A3FD-7A124D71E22C}"/>
              </a:ext>
            </a:extLst>
          </p:cNvPr>
          <p:cNvCxnSpPr/>
          <p:nvPr/>
        </p:nvCxnSpPr>
        <p:spPr>
          <a:xfrm flipV="1">
            <a:off x="2967497" y="1430323"/>
            <a:ext cx="5558926" cy="100706"/>
          </a:xfrm>
          <a:prstGeom prst="line">
            <a:avLst/>
          </a:prstGeom>
          <a:ln w="38100">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89FFE9EA-63FE-4AD1-9756-E3DDA200EDAC}"/>
              </a:ext>
            </a:extLst>
          </p:cNvPr>
          <p:cNvCxnSpPr/>
          <p:nvPr/>
        </p:nvCxnSpPr>
        <p:spPr>
          <a:xfrm flipV="1">
            <a:off x="3020531" y="2084624"/>
            <a:ext cx="5558926" cy="100706"/>
          </a:xfrm>
          <a:prstGeom prst="line">
            <a:avLst/>
          </a:prstGeom>
          <a:ln w="38100">
            <a:solidFill>
              <a:srgbClr val="FF0000"/>
            </a:solidFill>
            <a:prstDash val="lgDash"/>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B62482A6-405F-4297-8771-DDF1C75983B5}"/>
              </a:ext>
            </a:extLst>
          </p:cNvPr>
          <p:cNvSpPr/>
          <p:nvPr/>
        </p:nvSpPr>
        <p:spPr>
          <a:xfrm>
            <a:off x="3164619" y="1531029"/>
            <a:ext cx="713593" cy="625596"/>
          </a:xfrm>
          <a:prstGeom prst="ellipse">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path path="circle">
              <a:fillToRect l="50000" t="50000" r="50000" b="50000"/>
            </a:path>
            <a:tileRect/>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a:extLst>
              <a:ext uri="{FF2B5EF4-FFF2-40B4-BE49-F238E27FC236}">
                <a16:creationId xmlns:a16="http://schemas.microsoft.com/office/drawing/2014/main" id="{B0849946-C970-44B4-91EB-7E406478EC0B}"/>
              </a:ext>
            </a:extLst>
          </p:cNvPr>
          <p:cNvSpPr/>
          <p:nvPr/>
        </p:nvSpPr>
        <p:spPr>
          <a:xfrm>
            <a:off x="6148710" y="1463303"/>
            <a:ext cx="713593" cy="625596"/>
          </a:xfrm>
          <a:prstGeom prst="ellipse">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path path="circle">
              <a:fillToRect l="50000" t="50000" r="50000" b="50000"/>
            </a:path>
            <a:tileRect/>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Freeform: Shape 28">
            <a:extLst>
              <a:ext uri="{FF2B5EF4-FFF2-40B4-BE49-F238E27FC236}">
                <a16:creationId xmlns:a16="http://schemas.microsoft.com/office/drawing/2014/main" id="{D6129CE4-0489-4FC0-9A7B-E5A667F259F6}"/>
              </a:ext>
            </a:extLst>
          </p:cNvPr>
          <p:cNvSpPr/>
          <p:nvPr/>
        </p:nvSpPr>
        <p:spPr>
          <a:xfrm>
            <a:off x="4794637" y="1645920"/>
            <a:ext cx="302149" cy="286247"/>
          </a:xfrm>
          <a:custGeom>
            <a:avLst/>
            <a:gdLst>
              <a:gd name="connsiteX0" fmla="*/ 151074 w 302149"/>
              <a:gd name="connsiteY0" fmla="*/ 0 h 286247"/>
              <a:gd name="connsiteX1" fmla="*/ 302149 w 302149"/>
              <a:gd name="connsiteY1" fmla="*/ 47708 h 286247"/>
              <a:gd name="connsiteX2" fmla="*/ 270344 w 302149"/>
              <a:gd name="connsiteY2" fmla="*/ 198783 h 286247"/>
              <a:gd name="connsiteX3" fmla="*/ 190831 w 302149"/>
              <a:gd name="connsiteY3" fmla="*/ 286247 h 286247"/>
              <a:gd name="connsiteX4" fmla="*/ 55659 w 302149"/>
              <a:gd name="connsiteY4" fmla="*/ 286247 h 286247"/>
              <a:gd name="connsiteX5" fmla="*/ 0 w 302149"/>
              <a:gd name="connsiteY5" fmla="*/ 135172 h 286247"/>
              <a:gd name="connsiteX6" fmla="*/ 0 w 302149"/>
              <a:gd name="connsiteY6" fmla="*/ 7951 h 286247"/>
              <a:gd name="connsiteX7" fmla="*/ 151074 w 302149"/>
              <a:gd name="connsiteY7" fmla="*/ 0 h 286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2149" h="286247">
                <a:moveTo>
                  <a:pt x="151074" y="0"/>
                </a:moveTo>
                <a:lnTo>
                  <a:pt x="302149" y="47708"/>
                </a:lnTo>
                <a:lnTo>
                  <a:pt x="270344" y="198783"/>
                </a:lnTo>
                <a:lnTo>
                  <a:pt x="190831" y="286247"/>
                </a:lnTo>
                <a:lnTo>
                  <a:pt x="55659" y="286247"/>
                </a:lnTo>
                <a:lnTo>
                  <a:pt x="0" y="135172"/>
                </a:lnTo>
                <a:lnTo>
                  <a:pt x="0" y="7951"/>
                </a:lnTo>
                <a:lnTo>
                  <a:pt x="151074"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Freeform: Shape 29">
            <a:extLst>
              <a:ext uri="{FF2B5EF4-FFF2-40B4-BE49-F238E27FC236}">
                <a16:creationId xmlns:a16="http://schemas.microsoft.com/office/drawing/2014/main" id="{D0EEB8F3-2BF0-4E2D-A02F-7CFF214E44B4}"/>
              </a:ext>
            </a:extLst>
          </p:cNvPr>
          <p:cNvSpPr/>
          <p:nvPr/>
        </p:nvSpPr>
        <p:spPr>
          <a:xfrm>
            <a:off x="7392213" y="1586283"/>
            <a:ext cx="302149" cy="286247"/>
          </a:xfrm>
          <a:custGeom>
            <a:avLst/>
            <a:gdLst>
              <a:gd name="connsiteX0" fmla="*/ 151074 w 302149"/>
              <a:gd name="connsiteY0" fmla="*/ 0 h 286247"/>
              <a:gd name="connsiteX1" fmla="*/ 302149 w 302149"/>
              <a:gd name="connsiteY1" fmla="*/ 47708 h 286247"/>
              <a:gd name="connsiteX2" fmla="*/ 270344 w 302149"/>
              <a:gd name="connsiteY2" fmla="*/ 198783 h 286247"/>
              <a:gd name="connsiteX3" fmla="*/ 190831 w 302149"/>
              <a:gd name="connsiteY3" fmla="*/ 286247 h 286247"/>
              <a:gd name="connsiteX4" fmla="*/ 55659 w 302149"/>
              <a:gd name="connsiteY4" fmla="*/ 286247 h 286247"/>
              <a:gd name="connsiteX5" fmla="*/ 0 w 302149"/>
              <a:gd name="connsiteY5" fmla="*/ 135172 h 286247"/>
              <a:gd name="connsiteX6" fmla="*/ 0 w 302149"/>
              <a:gd name="connsiteY6" fmla="*/ 7951 h 286247"/>
              <a:gd name="connsiteX7" fmla="*/ 151074 w 302149"/>
              <a:gd name="connsiteY7" fmla="*/ 0 h 286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2149" h="286247">
                <a:moveTo>
                  <a:pt x="151074" y="0"/>
                </a:moveTo>
                <a:lnTo>
                  <a:pt x="302149" y="47708"/>
                </a:lnTo>
                <a:lnTo>
                  <a:pt x="270344" y="198783"/>
                </a:lnTo>
                <a:lnTo>
                  <a:pt x="190831" y="286247"/>
                </a:lnTo>
                <a:lnTo>
                  <a:pt x="55659" y="286247"/>
                </a:lnTo>
                <a:lnTo>
                  <a:pt x="0" y="135172"/>
                </a:lnTo>
                <a:lnTo>
                  <a:pt x="0" y="7951"/>
                </a:lnTo>
                <a:lnTo>
                  <a:pt x="151074"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Freeform: Shape 30">
            <a:extLst>
              <a:ext uri="{FF2B5EF4-FFF2-40B4-BE49-F238E27FC236}">
                <a16:creationId xmlns:a16="http://schemas.microsoft.com/office/drawing/2014/main" id="{C1A28A4E-1166-4227-B431-4814057A44F4}"/>
              </a:ext>
            </a:extLst>
          </p:cNvPr>
          <p:cNvSpPr/>
          <p:nvPr/>
        </p:nvSpPr>
        <p:spPr>
          <a:xfrm>
            <a:off x="8066600" y="1616639"/>
            <a:ext cx="302149" cy="286247"/>
          </a:xfrm>
          <a:custGeom>
            <a:avLst/>
            <a:gdLst>
              <a:gd name="connsiteX0" fmla="*/ 151074 w 302149"/>
              <a:gd name="connsiteY0" fmla="*/ 0 h 286247"/>
              <a:gd name="connsiteX1" fmla="*/ 302149 w 302149"/>
              <a:gd name="connsiteY1" fmla="*/ 47708 h 286247"/>
              <a:gd name="connsiteX2" fmla="*/ 270344 w 302149"/>
              <a:gd name="connsiteY2" fmla="*/ 198783 h 286247"/>
              <a:gd name="connsiteX3" fmla="*/ 190831 w 302149"/>
              <a:gd name="connsiteY3" fmla="*/ 286247 h 286247"/>
              <a:gd name="connsiteX4" fmla="*/ 55659 w 302149"/>
              <a:gd name="connsiteY4" fmla="*/ 286247 h 286247"/>
              <a:gd name="connsiteX5" fmla="*/ 0 w 302149"/>
              <a:gd name="connsiteY5" fmla="*/ 135172 h 286247"/>
              <a:gd name="connsiteX6" fmla="*/ 0 w 302149"/>
              <a:gd name="connsiteY6" fmla="*/ 7951 h 286247"/>
              <a:gd name="connsiteX7" fmla="*/ 151074 w 302149"/>
              <a:gd name="connsiteY7" fmla="*/ 0 h 286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2149" h="286247">
                <a:moveTo>
                  <a:pt x="151074" y="0"/>
                </a:moveTo>
                <a:lnTo>
                  <a:pt x="302149" y="47708"/>
                </a:lnTo>
                <a:lnTo>
                  <a:pt x="270344" y="198783"/>
                </a:lnTo>
                <a:lnTo>
                  <a:pt x="190831" y="286247"/>
                </a:lnTo>
                <a:lnTo>
                  <a:pt x="55659" y="286247"/>
                </a:lnTo>
                <a:lnTo>
                  <a:pt x="0" y="135172"/>
                </a:lnTo>
                <a:lnTo>
                  <a:pt x="0" y="7951"/>
                </a:lnTo>
                <a:lnTo>
                  <a:pt x="151074"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a:extLst>
              <a:ext uri="{FF2B5EF4-FFF2-40B4-BE49-F238E27FC236}">
                <a16:creationId xmlns:a16="http://schemas.microsoft.com/office/drawing/2014/main" id="{6DFFCBE9-B6E1-436E-81BF-D3FED6961AE7}"/>
              </a:ext>
            </a:extLst>
          </p:cNvPr>
          <p:cNvSpPr txBox="1"/>
          <p:nvPr/>
        </p:nvSpPr>
        <p:spPr>
          <a:xfrm>
            <a:off x="1900362" y="3177033"/>
            <a:ext cx="1789938" cy="923330"/>
          </a:xfrm>
          <a:prstGeom prst="rect">
            <a:avLst/>
          </a:prstGeom>
          <a:noFill/>
        </p:spPr>
        <p:txBody>
          <a:bodyPr wrap="square" rtlCol="0">
            <a:spAutoFit/>
          </a:bodyPr>
          <a:lstStyle/>
          <a:p>
            <a:r>
              <a:rPr lang="en-GB" dirty="0"/>
              <a:t>Osmoreceptor</a:t>
            </a:r>
          </a:p>
          <a:p>
            <a:r>
              <a:rPr lang="en-GB" dirty="0"/>
              <a:t>WP optimum for blood plasma </a:t>
            </a:r>
          </a:p>
        </p:txBody>
      </p:sp>
      <p:cxnSp>
        <p:nvCxnSpPr>
          <p:cNvPr id="33" name="Straight Arrow Connector 32">
            <a:extLst>
              <a:ext uri="{FF2B5EF4-FFF2-40B4-BE49-F238E27FC236}">
                <a16:creationId xmlns:a16="http://schemas.microsoft.com/office/drawing/2014/main" id="{EB62BA73-E108-477B-95B9-A47607F0D522}"/>
              </a:ext>
            </a:extLst>
          </p:cNvPr>
          <p:cNvCxnSpPr/>
          <p:nvPr/>
        </p:nvCxnSpPr>
        <p:spPr>
          <a:xfrm flipV="1">
            <a:off x="3387256" y="3291840"/>
            <a:ext cx="1049572" cy="7951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4" name="TextBox 33">
            <a:extLst>
              <a:ext uri="{FF2B5EF4-FFF2-40B4-BE49-F238E27FC236}">
                <a16:creationId xmlns:a16="http://schemas.microsoft.com/office/drawing/2014/main" id="{E3B1EC79-B0F1-4624-B559-2DCF23F6CF9E}"/>
              </a:ext>
            </a:extLst>
          </p:cNvPr>
          <p:cNvSpPr txBox="1"/>
          <p:nvPr/>
        </p:nvSpPr>
        <p:spPr>
          <a:xfrm>
            <a:off x="6019137" y="135172"/>
            <a:ext cx="5923722" cy="830997"/>
          </a:xfrm>
          <a:prstGeom prst="rect">
            <a:avLst/>
          </a:prstGeom>
          <a:solidFill>
            <a:srgbClr val="FFFF00"/>
          </a:solidFill>
        </p:spPr>
        <p:txBody>
          <a:bodyPr wrap="square" rtlCol="0">
            <a:spAutoFit/>
          </a:bodyPr>
          <a:lstStyle/>
          <a:p>
            <a:pPr algn="ctr"/>
            <a:r>
              <a:rPr lang="en-GB" sz="2400" b="1" u="sng" dirty="0">
                <a:effectLst>
                  <a:outerShdw blurRad="38100" dist="38100" dir="2700000" algn="tl">
                    <a:srgbClr val="000000">
                      <a:alpha val="43137"/>
                    </a:srgbClr>
                  </a:outerShdw>
                </a:effectLst>
              </a:rPr>
              <a:t>Dehydrated. </a:t>
            </a:r>
            <a:r>
              <a:rPr lang="en-GB" sz="2400" dirty="0"/>
              <a:t>WP of blood is lower than the WP of osmoreceptor</a:t>
            </a:r>
          </a:p>
        </p:txBody>
      </p:sp>
      <p:sp>
        <p:nvSpPr>
          <p:cNvPr id="36" name="Teardrop 35">
            <a:extLst>
              <a:ext uri="{FF2B5EF4-FFF2-40B4-BE49-F238E27FC236}">
                <a16:creationId xmlns:a16="http://schemas.microsoft.com/office/drawing/2014/main" id="{06DC0ABD-4CB0-4D1F-880B-8BE25D524008}"/>
              </a:ext>
            </a:extLst>
          </p:cNvPr>
          <p:cNvSpPr/>
          <p:nvPr/>
        </p:nvSpPr>
        <p:spPr>
          <a:xfrm rot="6938802">
            <a:off x="4680883" y="2929921"/>
            <a:ext cx="1655898" cy="1158571"/>
          </a:xfrm>
          <a:prstGeom prst="teardrop">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Lightning Bolt 36">
            <a:extLst>
              <a:ext uri="{FF2B5EF4-FFF2-40B4-BE49-F238E27FC236}">
                <a16:creationId xmlns:a16="http://schemas.microsoft.com/office/drawing/2014/main" id="{46940023-1061-4B4E-80EE-81BA73499288}"/>
              </a:ext>
            </a:extLst>
          </p:cNvPr>
          <p:cNvSpPr/>
          <p:nvPr/>
        </p:nvSpPr>
        <p:spPr>
          <a:xfrm>
            <a:off x="5374610" y="4198023"/>
            <a:ext cx="744700" cy="919678"/>
          </a:xfrm>
          <a:prstGeom prst="lightningBol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Freeform: Shape 37">
            <a:extLst>
              <a:ext uri="{FF2B5EF4-FFF2-40B4-BE49-F238E27FC236}">
                <a16:creationId xmlns:a16="http://schemas.microsoft.com/office/drawing/2014/main" id="{42028C96-8A20-4024-B1A8-C1BEE39EFA76}"/>
              </a:ext>
            </a:extLst>
          </p:cNvPr>
          <p:cNvSpPr/>
          <p:nvPr/>
        </p:nvSpPr>
        <p:spPr>
          <a:xfrm>
            <a:off x="8012317" y="4704967"/>
            <a:ext cx="2115259" cy="1786741"/>
          </a:xfrm>
          <a:custGeom>
            <a:avLst/>
            <a:gdLst>
              <a:gd name="connsiteX0" fmla="*/ 45267 w 2115259"/>
              <a:gd name="connsiteY0" fmla="*/ 328760 h 1786741"/>
              <a:gd name="connsiteX1" fmla="*/ 579422 w 2115259"/>
              <a:gd name="connsiteY1" fmla="*/ 111477 h 1786741"/>
              <a:gd name="connsiteX2" fmla="*/ 1258432 w 2115259"/>
              <a:gd name="connsiteY2" fmla="*/ 2835 h 1786741"/>
              <a:gd name="connsiteX3" fmla="*/ 1874067 w 2115259"/>
              <a:gd name="connsiteY3" fmla="*/ 220118 h 1786741"/>
              <a:gd name="connsiteX4" fmla="*/ 1982709 w 2115259"/>
              <a:gd name="connsiteY4" fmla="*/ 582257 h 1786741"/>
              <a:gd name="connsiteX5" fmla="*/ 1720158 w 2115259"/>
              <a:gd name="connsiteY5" fmla="*/ 736166 h 1786741"/>
              <a:gd name="connsiteX6" fmla="*/ 1982709 w 2115259"/>
              <a:gd name="connsiteY6" fmla="*/ 917235 h 1786741"/>
              <a:gd name="connsiteX7" fmla="*/ 2037030 w 2115259"/>
              <a:gd name="connsiteY7" fmla="*/ 1179785 h 1786741"/>
              <a:gd name="connsiteX8" fmla="*/ 1756372 w 2115259"/>
              <a:gd name="connsiteY8" fmla="*/ 1243160 h 1786741"/>
              <a:gd name="connsiteX9" fmla="*/ 1783533 w 2115259"/>
              <a:gd name="connsiteY9" fmla="*/ 1442336 h 1786741"/>
              <a:gd name="connsiteX10" fmla="*/ 2037030 w 2115259"/>
              <a:gd name="connsiteY10" fmla="*/ 1532871 h 1786741"/>
              <a:gd name="connsiteX11" fmla="*/ 2082297 w 2115259"/>
              <a:gd name="connsiteY11" fmla="*/ 1695833 h 1786741"/>
              <a:gd name="connsiteX12" fmla="*/ 1584356 w 2115259"/>
              <a:gd name="connsiteY12" fmla="*/ 1777314 h 1786741"/>
              <a:gd name="connsiteX13" fmla="*/ 624689 w 2115259"/>
              <a:gd name="connsiteY13" fmla="*/ 1478550 h 1786741"/>
              <a:gd name="connsiteX14" fmla="*/ 108641 w 2115259"/>
              <a:gd name="connsiteY14" fmla="*/ 754273 h 1786741"/>
              <a:gd name="connsiteX15" fmla="*/ 0 w 2115259"/>
              <a:gd name="connsiteY15" fmla="*/ 473615 h 1786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15259" h="1786741">
                <a:moveTo>
                  <a:pt x="45267" y="328760"/>
                </a:moveTo>
                <a:cubicBezTo>
                  <a:pt x="211247" y="247279"/>
                  <a:pt x="377228" y="165798"/>
                  <a:pt x="579422" y="111477"/>
                </a:cubicBezTo>
                <a:cubicBezTo>
                  <a:pt x="781616" y="57156"/>
                  <a:pt x="1042658" y="-15272"/>
                  <a:pt x="1258432" y="2835"/>
                </a:cubicBezTo>
                <a:cubicBezTo>
                  <a:pt x="1474206" y="20942"/>
                  <a:pt x="1753354" y="123548"/>
                  <a:pt x="1874067" y="220118"/>
                </a:cubicBezTo>
                <a:cubicBezTo>
                  <a:pt x="1994780" y="316688"/>
                  <a:pt x="2008360" y="496249"/>
                  <a:pt x="1982709" y="582257"/>
                </a:cubicBezTo>
                <a:cubicBezTo>
                  <a:pt x="1957058" y="668265"/>
                  <a:pt x="1720158" y="680336"/>
                  <a:pt x="1720158" y="736166"/>
                </a:cubicBezTo>
                <a:cubicBezTo>
                  <a:pt x="1720158" y="791996"/>
                  <a:pt x="1929897" y="843299"/>
                  <a:pt x="1982709" y="917235"/>
                </a:cubicBezTo>
                <a:cubicBezTo>
                  <a:pt x="2035521" y="991171"/>
                  <a:pt x="2074753" y="1125464"/>
                  <a:pt x="2037030" y="1179785"/>
                </a:cubicBezTo>
                <a:cubicBezTo>
                  <a:pt x="1999307" y="1234106"/>
                  <a:pt x="1798621" y="1199402"/>
                  <a:pt x="1756372" y="1243160"/>
                </a:cubicBezTo>
                <a:cubicBezTo>
                  <a:pt x="1714123" y="1286918"/>
                  <a:pt x="1736757" y="1394051"/>
                  <a:pt x="1783533" y="1442336"/>
                </a:cubicBezTo>
                <a:cubicBezTo>
                  <a:pt x="1830309" y="1490621"/>
                  <a:pt x="1987236" y="1490622"/>
                  <a:pt x="2037030" y="1532871"/>
                </a:cubicBezTo>
                <a:cubicBezTo>
                  <a:pt x="2086824" y="1575121"/>
                  <a:pt x="2157743" y="1655093"/>
                  <a:pt x="2082297" y="1695833"/>
                </a:cubicBezTo>
                <a:cubicBezTo>
                  <a:pt x="2006851" y="1736573"/>
                  <a:pt x="1827291" y="1813528"/>
                  <a:pt x="1584356" y="1777314"/>
                </a:cubicBezTo>
                <a:cubicBezTo>
                  <a:pt x="1341421" y="1741100"/>
                  <a:pt x="870642" y="1649057"/>
                  <a:pt x="624689" y="1478550"/>
                </a:cubicBezTo>
                <a:cubicBezTo>
                  <a:pt x="378737" y="1308043"/>
                  <a:pt x="212756" y="921762"/>
                  <a:pt x="108641" y="754273"/>
                </a:cubicBezTo>
                <a:cubicBezTo>
                  <a:pt x="4526" y="586784"/>
                  <a:pt x="2263" y="530199"/>
                  <a:pt x="0" y="473615"/>
                </a:cubicBezTo>
              </a:path>
            </a:pathLst>
          </a:cu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Oval 38">
            <a:extLst>
              <a:ext uri="{FF2B5EF4-FFF2-40B4-BE49-F238E27FC236}">
                <a16:creationId xmlns:a16="http://schemas.microsoft.com/office/drawing/2014/main" id="{CB1A5CF1-1A3B-417B-A5EC-61D8CBBCEF9B}"/>
              </a:ext>
            </a:extLst>
          </p:cNvPr>
          <p:cNvSpPr/>
          <p:nvPr/>
        </p:nvSpPr>
        <p:spPr>
          <a:xfrm>
            <a:off x="9495907" y="5165404"/>
            <a:ext cx="209408" cy="161567"/>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Oval 39">
            <a:extLst>
              <a:ext uri="{FF2B5EF4-FFF2-40B4-BE49-F238E27FC236}">
                <a16:creationId xmlns:a16="http://schemas.microsoft.com/office/drawing/2014/main" id="{1D8C0759-92EE-4A9D-879A-768543934C47}"/>
              </a:ext>
            </a:extLst>
          </p:cNvPr>
          <p:cNvSpPr/>
          <p:nvPr/>
        </p:nvSpPr>
        <p:spPr>
          <a:xfrm>
            <a:off x="9317601" y="6056669"/>
            <a:ext cx="209408" cy="161567"/>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Oval 40">
            <a:extLst>
              <a:ext uri="{FF2B5EF4-FFF2-40B4-BE49-F238E27FC236}">
                <a16:creationId xmlns:a16="http://schemas.microsoft.com/office/drawing/2014/main" id="{01DAA3FC-7AC4-4070-928A-32BF9DBC7F53}"/>
              </a:ext>
            </a:extLst>
          </p:cNvPr>
          <p:cNvSpPr/>
          <p:nvPr/>
        </p:nvSpPr>
        <p:spPr>
          <a:xfrm>
            <a:off x="8965242" y="5436770"/>
            <a:ext cx="209408" cy="161567"/>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56458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par>
                                <p:cTn id="8" presetID="1" presetClass="entr" presetSubtype="0"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63" presetClass="path" presetSubtype="0" accel="50000" decel="50000" fill="hold" grpId="0" nodeType="clickEffect">
                                  <p:stCondLst>
                                    <p:cond delay="0"/>
                                  </p:stCondLst>
                                  <p:childTnLst>
                                    <p:animMotion origin="layout" path="M 0 0 L 0.25 0 E" pathEditMode="relative" ptsTypes="">
                                      <p:cBhvr>
                                        <p:cTn id="19" dur="2000" fill="hold"/>
                                        <p:tgtEl>
                                          <p:spTgt spid="39"/>
                                        </p:tgtEl>
                                        <p:attrNameLst>
                                          <p:attrName>ppt_x</p:attrName>
                                          <p:attrName>ppt_y</p:attrName>
                                        </p:attrNameLst>
                                      </p:cBhvr>
                                    </p:animMotion>
                                  </p:childTnLst>
                                </p:cTn>
                              </p:par>
                              <p:par>
                                <p:cTn id="20" presetID="63" presetClass="path" presetSubtype="0" accel="50000" decel="50000" fill="hold" grpId="0" nodeType="withEffect">
                                  <p:stCondLst>
                                    <p:cond delay="0"/>
                                  </p:stCondLst>
                                  <p:childTnLst>
                                    <p:animMotion origin="layout" path="M 0 0 L 0.25 0 E" pathEditMode="relative" ptsTypes="">
                                      <p:cBhvr>
                                        <p:cTn id="21" dur="2000" fill="hold"/>
                                        <p:tgtEl>
                                          <p:spTgt spid="40"/>
                                        </p:tgtEl>
                                        <p:attrNameLst>
                                          <p:attrName>ppt_x</p:attrName>
                                          <p:attrName>ppt_y</p:attrName>
                                        </p:attrNameLst>
                                      </p:cBhvr>
                                    </p:animMotion>
                                  </p:childTnLst>
                                </p:cTn>
                              </p:par>
                              <p:par>
                                <p:cTn id="22" presetID="63" presetClass="path" presetSubtype="0" accel="50000" decel="50000" fill="hold" grpId="0" nodeType="withEffect">
                                  <p:stCondLst>
                                    <p:cond delay="0"/>
                                  </p:stCondLst>
                                  <p:childTnLst>
                                    <p:animMotion origin="layout" path="M 0 0 L 0.25 0 E" pathEditMode="relative" ptsTypes="">
                                      <p:cBhvr>
                                        <p:cTn id="23" dur="2000" fill="hold"/>
                                        <p:tgtEl>
                                          <p:spTgt spid="41"/>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2" grpId="0" animBg="1"/>
      <p:bldP spid="36" grpId="0" animBg="1"/>
      <p:bldP spid="37" grpId="0" animBg="1"/>
      <p:bldP spid="39" grpId="0" animBg="1"/>
      <p:bldP spid="40" grpId="0" animBg="1"/>
      <p:bldP spid="4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760950"/>
            <a:ext cx="4608214" cy="2834828"/>
          </a:xfrm>
          <a:prstGeom prst="rect">
            <a:avLst/>
          </a:prstGeom>
        </p:spPr>
      </p:pic>
      <p:sp>
        <p:nvSpPr>
          <p:cNvPr id="4" name="Rectangle 3">
            <a:extLst>
              <a:ext uri="{FF2B5EF4-FFF2-40B4-BE49-F238E27FC236}">
                <a16:creationId xmlns:a16="http://schemas.microsoft.com/office/drawing/2014/main" id="{6601562A-0D55-45CB-A35F-4BF378CC2FED}"/>
              </a:ext>
            </a:extLst>
          </p:cNvPr>
          <p:cNvSpPr/>
          <p:nvPr/>
        </p:nvSpPr>
        <p:spPr>
          <a:xfrm>
            <a:off x="4608214" y="771943"/>
            <a:ext cx="7466091" cy="5021055"/>
          </a:xfrm>
          <a:prstGeom prst="rect">
            <a:avLst/>
          </a:prstGeom>
        </p:spPr>
        <p:txBody>
          <a:bodyPr wrap="square">
            <a:spAutoFit/>
          </a:bodyPr>
          <a:lstStyle/>
          <a:p>
            <a:pPr marL="342900" lvl="0" indent="-342900">
              <a:lnSpc>
                <a:spcPct val="150000"/>
              </a:lnSpc>
              <a:spcAft>
                <a:spcPts val="0"/>
              </a:spcAft>
              <a:buFont typeface="+mj-lt"/>
              <a:buAutoNum type="arabicPeriod"/>
            </a:pPr>
            <a:r>
              <a:rPr lang="en-GB" sz="2400" b="1" dirty="0">
                <a:solidFill>
                  <a:srgbClr val="7030A0"/>
                </a:solidFill>
                <a:latin typeface="Calibri" panose="020F0502020204030204" pitchFamily="34" charset="0"/>
                <a:ea typeface="Calibri" panose="020F0502020204030204" pitchFamily="34" charset="0"/>
                <a:cs typeface="Calibri" panose="020F0502020204030204" pitchFamily="34" charset="0"/>
              </a:rPr>
              <a:t>ADH</a:t>
            </a:r>
            <a:r>
              <a:rPr lang="en-GB" sz="2400" dirty="0">
                <a:latin typeface="Calibri" panose="020F0502020204030204" pitchFamily="34" charset="0"/>
                <a:ea typeface="Calibri" panose="020F0502020204030204" pitchFamily="34" charset="0"/>
                <a:cs typeface="Calibri" panose="020F0502020204030204" pitchFamily="34" charset="0"/>
              </a:rPr>
              <a:t> in </a:t>
            </a:r>
            <a:r>
              <a:rPr lang="en-GB" sz="2400" b="1" dirty="0">
                <a:solidFill>
                  <a:srgbClr val="7030A0"/>
                </a:solidFill>
                <a:latin typeface="Calibri" panose="020F0502020204030204" pitchFamily="34" charset="0"/>
                <a:ea typeface="Calibri" panose="020F0502020204030204" pitchFamily="34" charset="0"/>
                <a:cs typeface="Calibri" panose="020F0502020204030204" pitchFamily="34" charset="0"/>
              </a:rPr>
              <a:t>blood</a:t>
            </a:r>
            <a:r>
              <a:rPr lang="en-GB" sz="2400" dirty="0">
                <a:latin typeface="Calibri" panose="020F0502020204030204" pitchFamily="34" charset="0"/>
                <a:ea typeface="Calibri" panose="020F0502020204030204" pitchFamily="34" charset="0"/>
                <a:cs typeface="Calibri" panose="020F0502020204030204" pitchFamily="34" charset="0"/>
              </a:rPr>
              <a:t> </a:t>
            </a: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mj-lt"/>
              <a:buAutoNum type="arabicPeriod"/>
            </a:pPr>
            <a:r>
              <a:rPr lang="en-GB" sz="2400" b="1" dirty="0">
                <a:solidFill>
                  <a:srgbClr val="7030A0"/>
                </a:solidFill>
                <a:latin typeface="Calibri" panose="020F0502020204030204" pitchFamily="34" charset="0"/>
                <a:ea typeface="Calibri" panose="020F0502020204030204" pitchFamily="34" charset="0"/>
                <a:cs typeface="Calibri" panose="020F0502020204030204" pitchFamily="34" charset="0"/>
              </a:rPr>
              <a:t>Binds</a:t>
            </a:r>
            <a:r>
              <a:rPr lang="en-GB" sz="2400" dirty="0">
                <a:latin typeface="Calibri" panose="020F0502020204030204" pitchFamily="34" charset="0"/>
                <a:ea typeface="Calibri" panose="020F0502020204030204" pitchFamily="34" charset="0"/>
                <a:cs typeface="Calibri" panose="020F0502020204030204" pitchFamily="34" charset="0"/>
              </a:rPr>
              <a:t> to </a:t>
            </a:r>
            <a:r>
              <a:rPr lang="en-GB" sz="2400" b="1" dirty="0">
                <a:solidFill>
                  <a:srgbClr val="7030A0"/>
                </a:solidFill>
                <a:latin typeface="Calibri" panose="020F0502020204030204" pitchFamily="34" charset="0"/>
                <a:ea typeface="Calibri" panose="020F0502020204030204" pitchFamily="34" charset="0"/>
                <a:cs typeface="Calibri" panose="020F0502020204030204" pitchFamily="34" charset="0"/>
              </a:rPr>
              <a:t>complementary</a:t>
            </a:r>
            <a:r>
              <a:rPr lang="en-GB" sz="2400" dirty="0">
                <a:latin typeface="Calibri" panose="020F0502020204030204" pitchFamily="34" charset="0"/>
                <a:ea typeface="Calibri" panose="020F0502020204030204" pitchFamily="34" charset="0"/>
                <a:cs typeface="Calibri" panose="020F0502020204030204" pitchFamily="34" charset="0"/>
              </a:rPr>
              <a:t> </a:t>
            </a:r>
            <a:r>
              <a:rPr lang="en-GB" sz="2400" b="1" dirty="0">
                <a:solidFill>
                  <a:srgbClr val="7030A0"/>
                </a:solidFill>
                <a:latin typeface="Calibri" panose="020F0502020204030204" pitchFamily="34" charset="0"/>
                <a:ea typeface="Calibri" panose="020F0502020204030204" pitchFamily="34" charset="0"/>
                <a:cs typeface="Calibri" panose="020F0502020204030204" pitchFamily="34" charset="0"/>
              </a:rPr>
              <a:t>receptors</a:t>
            </a:r>
            <a:r>
              <a:rPr lang="en-GB" sz="2400" dirty="0">
                <a:latin typeface="Calibri" panose="020F0502020204030204" pitchFamily="34" charset="0"/>
                <a:ea typeface="Calibri" panose="020F0502020204030204" pitchFamily="34" charset="0"/>
                <a:cs typeface="Calibri" panose="020F0502020204030204" pitchFamily="34" charset="0"/>
              </a:rPr>
              <a:t> on the surface of </a:t>
            </a:r>
            <a:r>
              <a:rPr lang="en-GB" sz="2400" b="1" dirty="0">
                <a:solidFill>
                  <a:srgbClr val="7030A0"/>
                </a:solidFill>
                <a:latin typeface="Calibri" panose="020F0502020204030204" pitchFamily="34" charset="0"/>
                <a:ea typeface="Calibri" panose="020F0502020204030204" pitchFamily="34" charset="0"/>
                <a:cs typeface="Calibri" panose="020F0502020204030204" pitchFamily="34" charset="0"/>
              </a:rPr>
              <a:t>collect duct </a:t>
            </a:r>
            <a:r>
              <a:rPr lang="en-GB" sz="2400" dirty="0">
                <a:latin typeface="Calibri" panose="020F0502020204030204" pitchFamily="34" charset="0"/>
                <a:ea typeface="Calibri" panose="020F0502020204030204" pitchFamily="34" charset="0"/>
                <a:cs typeface="Calibri" panose="020F0502020204030204" pitchFamily="34" charset="0"/>
              </a:rPr>
              <a:t>cells </a:t>
            </a: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mj-lt"/>
              <a:buAutoNum type="arabicPeriod"/>
            </a:pPr>
            <a:r>
              <a:rPr lang="en-GB" sz="2400" dirty="0">
                <a:latin typeface="Calibri" panose="020F0502020204030204" pitchFamily="34" charset="0"/>
                <a:ea typeface="Calibri" panose="020F0502020204030204" pitchFamily="34" charset="0"/>
                <a:cs typeface="Calibri" panose="020F0502020204030204" pitchFamily="34" charset="0"/>
              </a:rPr>
              <a:t>Causes </a:t>
            </a:r>
            <a:r>
              <a:rPr lang="en-GB" sz="2400" b="1" dirty="0">
                <a:solidFill>
                  <a:srgbClr val="7030A0"/>
                </a:solidFill>
                <a:latin typeface="Calibri" panose="020F0502020204030204" pitchFamily="34" charset="0"/>
                <a:ea typeface="Calibri" panose="020F0502020204030204" pitchFamily="34" charset="0"/>
                <a:cs typeface="Calibri" panose="020F0502020204030204" pitchFamily="34" charset="0"/>
              </a:rPr>
              <a:t>vesicle</a:t>
            </a:r>
            <a:r>
              <a:rPr lang="en-GB" sz="2400" dirty="0">
                <a:latin typeface="Calibri" panose="020F0502020204030204" pitchFamily="34" charset="0"/>
                <a:ea typeface="Calibri" panose="020F0502020204030204" pitchFamily="34" charset="0"/>
                <a:cs typeface="Calibri" panose="020F0502020204030204" pitchFamily="34" charset="0"/>
              </a:rPr>
              <a:t>s with </a:t>
            </a:r>
            <a:r>
              <a:rPr lang="en-GB" sz="2400" b="1" dirty="0">
                <a:solidFill>
                  <a:srgbClr val="7030A0"/>
                </a:solidFill>
                <a:latin typeface="Calibri" panose="020F0502020204030204" pitchFamily="34" charset="0"/>
                <a:ea typeface="Calibri" panose="020F0502020204030204" pitchFamily="34" charset="0"/>
                <a:cs typeface="Calibri" panose="020F0502020204030204" pitchFamily="34" charset="0"/>
              </a:rPr>
              <a:t>aquaporin</a:t>
            </a:r>
            <a:r>
              <a:rPr lang="en-GB" sz="2400" dirty="0">
                <a:latin typeface="Calibri" panose="020F0502020204030204" pitchFamily="34" charset="0"/>
                <a:ea typeface="Calibri" panose="020F0502020204030204" pitchFamily="34" charset="0"/>
                <a:cs typeface="Calibri" panose="020F0502020204030204" pitchFamily="34" charset="0"/>
              </a:rPr>
              <a:t>s to </a:t>
            </a:r>
            <a:r>
              <a:rPr lang="en-GB" sz="2400" b="1" dirty="0">
                <a:solidFill>
                  <a:srgbClr val="7030A0"/>
                </a:solidFill>
                <a:latin typeface="Calibri" panose="020F0502020204030204" pitchFamily="34" charset="0"/>
                <a:ea typeface="Calibri" panose="020F0502020204030204" pitchFamily="34" charset="0"/>
                <a:cs typeface="Calibri" panose="020F0502020204030204" pitchFamily="34" charset="0"/>
              </a:rPr>
              <a:t>move</a:t>
            </a:r>
            <a:r>
              <a:rPr lang="en-GB" sz="2400" dirty="0">
                <a:latin typeface="Calibri" panose="020F0502020204030204" pitchFamily="34" charset="0"/>
                <a:ea typeface="Calibri" panose="020F0502020204030204" pitchFamily="34" charset="0"/>
                <a:cs typeface="Calibri" panose="020F0502020204030204" pitchFamily="34" charset="0"/>
              </a:rPr>
              <a:t> and </a:t>
            </a:r>
            <a:r>
              <a:rPr lang="en-GB" sz="2400" b="1" dirty="0">
                <a:solidFill>
                  <a:srgbClr val="7030A0"/>
                </a:solidFill>
                <a:latin typeface="Calibri" panose="020F0502020204030204" pitchFamily="34" charset="0"/>
                <a:ea typeface="Calibri" panose="020F0502020204030204" pitchFamily="34" charset="0"/>
                <a:cs typeface="Calibri" panose="020F0502020204030204" pitchFamily="34" charset="0"/>
              </a:rPr>
              <a:t>fuse</a:t>
            </a:r>
            <a:r>
              <a:rPr lang="en-GB" sz="2400" dirty="0">
                <a:latin typeface="Calibri" panose="020F0502020204030204" pitchFamily="34" charset="0"/>
                <a:ea typeface="Calibri" panose="020F0502020204030204" pitchFamily="34" charset="0"/>
                <a:cs typeface="Calibri" panose="020F0502020204030204" pitchFamily="34" charset="0"/>
              </a:rPr>
              <a:t> to collect duct </a:t>
            </a:r>
            <a:r>
              <a:rPr lang="en-GB" sz="2400" b="1" dirty="0">
                <a:solidFill>
                  <a:srgbClr val="7030A0"/>
                </a:solidFill>
                <a:latin typeface="Calibri" panose="020F0502020204030204" pitchFamily="34" charset="0"/>
                <a:ea typeface="Calibri" panose="020F0502020204030204" pitchFamily="34" charset="0"/>
                <a:cs typeface="Calibri" panose="020F0502020204030204" pitchFamily="34" charset="0"/>
              </a:rPr>
              <a:t>membrane</a:t>
            </a:r>
            <a:r>
              <a:rPr lang="en-GB" sz="2400" dirty="0">
                <a:latin typeface="Calibri" panose="020F0502020204030204" pitchFamily="34" charset="0"/>
                <a:ea typeface="Calibri" panose="020F0502020204030204" pitchFamily="34" charset="0"/>
                <a:cs typeface="Calibri" panose="020F0502020204030204" pitchFamily="34" charset="0"/>
              </a:rPr>
              <a:t> </a:t>
            </a: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mj-lt"/>
              <a:buAutoNum type="arabicPeriod"/>
            </a:pPr>
            <a:r>
              <a:rPr lang="en-GB" sz="2400" b="1" dirty="0">
                <a:solidFill>
                  <a:srgbClr val="7030A0"/>
                </a:solidFill>
                <a:latin typeface="Calibri" panose="020F0502020204030204" pitchFamily="34" charset="0"/>
                <a:ea typeface="Calibri" panose="020F0502020204030204" pitchFamily="34" charset="0"/>
                <a:cs typeface="Calibri" panose="020F0502020204030204" pitchFamily="34" charset="0"/>
              </a:rPr>
              <a:t>Increases permeability </a:t>
            </a:r>
            <a:r>
              <a:rPr lang="en-GB" sz="2400" dirty="0">
                <a:latin typeface="Calibri" panose="020F0502020204030204" pitchFamily="34" charset="0"/>
                <a:ea typeface="Calibri" panose="020F0502020204030204" pitchFamily="34" charset="0"/>
                <a:cs typeface="Calibri" panose="020F0502020204030204" pitchFamily="34" charset="0"/>
              </a:rPr>
              <a:t>of collecting duct cells to water </a:t>
            </a: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mj-lt"/>
              <a:buAutoNum type="arabicPeriod"/>
            </a:pPr>
            <a:r>
              <a:rPr lang="en-GB" sz="2400" b="1" dirty="0">
                <a:solidFill>
                  <a:srgbClr val="7030A0"/>
                </a:solidFill>
                <a:latin typeface="Calibri" panose="020F0502020204030204" pitchFamily="34" charset="0"/>
                <a:ea typeface="Calibri" panose="020F0502020204030204" pitchFamily="34" charset="0"/>
                <a:cs typeface="Calibri" panose="020F0502020204030204" pitchFamily="34" charset="0"/>
              </a:rPr>
              <a:t>More water </a:t>
            </a:r>
            <a:r>
              <a:rPr lang="en-GB" sz="2400" dirty="0">
                <a:latin typeface="Calibri" panose="020F0502020204030204" pitchFamily="34" charset="0"/>
                <a:ea typeface="Calibri" panose="020F0502020204030204" pitchFamily="34" charset="0"/>
                <a:cs typeface="Calibri" panose="020F0502020204030204" pitchFamily="34" charset="0"/>
              </a:rPr>
              <a:t>moves by </a:t>
            </a:r>
            <a:r>
              <a:rPr lang="en-GB" sz="2400" b="1" dirty="0">
                <a:solidFill>
                  <a:srgbClr val="7030A0"/>
                </a:solidFill>
                <a:latin typeface="Calibri" panose="020F0502020204030204" pitchFamily="34" charset="0"/>
                <a:ea typeface="Calibri" panose="020F0502020204030204" pitchFamily="34" charset="0"/>
                <a:cs typeface="Calibri" panose="020F0502020204030204" pitchFamily="34" charset="0"/>
              </a:rPr>
              <a:t>osmosis</a:t>
            </a:r>
            <a:r>
              <a:rPr lang="en-GB" sz="2400" dirty="0">
                <a:latin typeface="Calibri" panose="020F0502020204030204" pitchFamily="34" charset="0"/>
                <a:ea typeface="Calibri" panose="020F0502020204030204" pitchFamily="34" charset="0"/>
                <a:cs typeface="Calibri" panose="020F0502020204030204" pitchFamily="34" charset="0"/>
              </a:rPr>
              <a:t> </a:t>
            </a:r>
            <a:r>
              <a:rPr lang="en-GB" sz="2400" b="1" dirty="0">
                <a:solidFill>
                  <a:srgbClr val="7030A0"/>
                </a:solidFill>
                <a:latin typeface="Calibri" panose="020F0502020204030204" pitchFamily="34" charset="0"/>
                <a:ea typeface="Calibri" panose="020F0502020204030204" pitchFamily="34" charset="0"/>
                <a:cs typeface="Calibri" panose="020F0502020204030204" pitchFamily="34" charset="0"/>
              </a:rPr>
              <a:t>down a WP gradient </a:t>
            </a:r>
            <a:r>
              <a:rPr lang="en-GB" sz="2400" dirty="0">
                <a:latin typeface="Calibri" panose="020F0502020204030204" pitchFamily="34" charset="0"/>
                <a:ea typeface="Calibri" panose="020F0502020204030204" pitchFamily="34" charset="0"/>
                <a:cs typeface="Calibri" panose="020F0502020204030204" pitchFamily="34" charset="0"/>
              </a:rPr>
              <a:t>from </a:t>
            </a:r>
            <a:r>
              <a:rPr lang="en-GB" sz="2400" b="1" dirty="0">
                <a:solidFill>
                  <a:srgbClr val="7030A0"/>
                </a:solidFill>
                <a:latin typeface="Calibri" panose="020F0502020204030204" pitchFamily="34" charset="0"/>
                <a:ea typeface="Calibri" panose="020F0502020204030204" pitchFamily="34" charset="0"/>
                <a:cs typeface="Calibri" panose="020F0502020204030204" pitchFamily="34" charset="0"/>
              </a:rPr>
              <a:t>collecting duct</a:t>
            </a:r>
            <a:r>
              <a:rPr lang="en-GB" sz="2400" dirty="0">
                <a:latin typeface="Calibri" panose="020F0502020204030204" pitchFamily="34" charset="0"/>
                <a:ea typeface="Calibri" panose="020F0502020204030204" pitchFamily="34" charset="0"/>
                <a:cs typeface="Calibri" panose="020F0502020204030204" pitchFamily="34" charset="0"/>
              </a:rPr>
              <a:t>, into cells then </a:t>
            </a:r>
            <a:r>
              <a:rPr lang="en-GB" sz="2400" b="1" dirty="0">
                <a:solidFill>
                  <a:srgbClr val="7030A0"/>
                </a:solidFill>
                <a:latin typeface="Calibri" panose="020F0502020204030204" pitchFamily="34" charset="0"/>
                <a:ea typeface="Calibri" panose="020F0502020204030204" pitchFamily="34" charset="0"/>
                <a:cs typeface="Calibri" panose="020F0502020204030204" pitchFamily="34" charset="0"/>
              </a:rPr>
              <a:t>into the blood </a:t>
            </a:r>
            <a:endParaRPr lang="en-GB" sz="24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mj-lt"/>
              <a:buAutoNum type="arabicPeriod"/>
            </a:pPr>
            <a:r>
              <a:rPr lang="en-GB" sz="2400" b="1" dirty="0">
                <a:solidFill>
                  <a:srgbClr val="7030A0"/>
                </a:solidFill>
                <a:latin typeface="Calibri" panose="020F0502020204030204" pitchFamily="34" charset="0"/>
                <a:ea typeface="Calibri" panose="020F0502020204030204" pitchFamily="34" charset="0"/>
                <a:cs typeface="Calibri" panose="020F0502020204030204" pitchFamily="34" charset="0"/>
              </a:rPr>
              <a:t>More concentrated urine/smaller volume of urine. </a:t>
            </a:r>
            <a:endParaRPr lang="en-GB" sz="24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056127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69A6C33-DEFE-4963-9CAF-449433A8822C}"/>
              </a:ext>
            </a:extLst>
          </p:cNvPr>
          <p:cNvPicPr>
            <a:picLocks noChangeAspect="1"/>
          </p:cNvPicPr>
          <p:nvPr/>
        </p:nvPicPr>
        <p:blipFill>
          <a:blip r:embed="rId2"/>
          <a:stretch>
            <a:fillRect/>
          </a:stretch>
        </p:blipFill>
        <p:spPr>
          <a:xfrm>
            <a:off x="-1" y="85934"/>
            <a:ext cx="6998937" cy="6772066"/>
          </a:xfrm>
          <a:prstGeom prst="rect">
            <a:avLst/>
          </a:prstGeom>
          <a:solidFill>
            <a:schemeClr val="bg1"/>
          </a:solidFill>
        </p:spPr>
      </p:pic>
      <p:sp>
        <p:nvSpPr>
          <p:cNvPr id="5" name="Rectangle 4">
            <a:extLst>
              <a:ext uri="{FF2B5EF4-FFF2-40B4-BE49-F238E27FC236}">
                <a16:creationId xmlns:a16="http://schemas.microsoft.com/office/drawing/2014/main" id="{DDD6E368-8660-4D45-8CC3-732DC349CD26}"/>
              </a:ext>
            </a:extLst>
          </p:cNvPr>
          <p:cNvSpPr/>
          <p:nvPr/>
        </p:nvSpPr>
        <p:spPr>
          <a:xfrm>
            <a:off x="5425440" y="2855766"/>
            <a:ext cx="6766560" cy="1146468"/>
          </a:xfrm>
          <a:prstGeom prst="rect">
            <a:avLst/>
          </a:prstGeom>
          <a:solidFill>
            <a:schemeClr val="bg1"/>
          </a:solidFill>
        </p:spPr>
        <p:txBody>
          <a:bodyPr wrap="square">
            <a:spAutoFit/>
          </a:bodyPr>
          <a:lstStyle/>
          <a:p>
            <a:pPr marL="720090" marR="360045" indent="-360045">
              <a:spcBef>
                <a:spcPts val="1200"/>
              </a:spcBef>
            </a:pPr>
            <a:r>
              <a:rPr lang="en-GB" dirty="0">
                <a:solidFill>
                  <a:srgbClr val="7030A0"/>
                </a:solidFill>
              </a:rPr>
              <a:t>(a)     e.g. urea / amino acids / fatty acids / glycerol / ion / small protein;</a:t>
            </a:r>
          </a:p>
          <a:p>
            <a:pPr marL="1440180" marR="1080135">
              <a:spcBef>
                <a:spcPts val="300"/>
              </a:spcBef>
            </a:pPr>
            <a:r>
              <a:rPr lang="en-GB" i="1" dirty="0">
                <a:solidFill>
                  <a:srgbClr val="7030A0"/>
                </a:solidFill>
              </a:rPr>
              <a:t>(one mark for two of above)</a:t>
            </a:r>
          </a:p>
          <a:p>
            <a:pPr algn="r">
              <a:spcAft>
                <a:spcPts val="0"/>
              </a:spcAft>
            </a:pPr>
            <a:r>
              <a:rPr lang="en-GB" sz="1200" b="1" dirty="0">
                <a:solidFill>
                  <a:srgbClr val="7030A0"/>
                </a:solidFill>
              </a:rPr>
              <a:t>1</a:t>
            </a:r>
            <a:endParaRPr lang="en-GB" sz="1200" b="1" i="0" dirty="0">
              <a:solidFill>
                <a:srgbClr val="7030A0"/>
              </a:solidFill>
              <a:effectLst/>
            </a:endParaRPr>
          </a:p>
        </p:txBody>
      </p:sp>
      <p:sp>
        <p:nvSpPr>
          <p:cNvPr id="6" name="Rectangle 5">
            <a:extLst>
              <a:ext uri="{FF2B5EF4-FFF2-40B4-BE49-F238E27FC236}">
                <a16:creationId xmlns:a16="http://schemas.microsoft.com/office/drawing/2014/main" id="{241EBCC4-A841-4945-B42E-0BA0D1E8782A}"/>
              </a:ext>
            </a:extLst>
          </p:cNvPr>
          <p:cNvSpPr/>
          <p:nvPr/>
        </p:nvSpPr>
        <p:spPr>
          <a:xfrm>
            <a:off x="5361830" y="4599119"/>
            <a:ext cx="6096000" cy="830997"/>
          </a:xfrm>
          <a:prstGeom prst="rect">
            <a:avLst/>
          </a:prstGeom>
          <a:solidFill>
            <a:schemeClr val="bg1"/>
          </a:solidFill>
        </p:spPr>
        <p:txBody>
          <a:bodyPr>
            <a:spAutoFit/>
          </a:bodyPr>
          <a:lstStyle/>
          <a:p>
            <a:pPr>
              <a:spcBef>
                <a:spcPts val="1200"/>
              </a:spcBef>
            </a:pPr>
            <a:r>
              <a:rPr lang="en-GB" dirty="0">
                <a:solidFill>
                  <a:srgbClr val="7030A0"/>
                </a:solidFill>
              </a:rPr>
              <a:t>(b)     blood pressure decreased;</a:t>
            </a:r>
          </a:p>
          <a:p>
            <a:r>
              <a:rPr lang="en-GB" dirty="0">
                <a:solidFill>
                  <a:srgbClr val="7030A0"/>
                </a:solidFill>
              </a:rPr>
              <a:t>(less pressure) forms less filtrate;</a:t>
            </a:r>
          </a:p>
          <a:p>
            <a:pPr algn="r">
              <a:spcAft>
                <a:spcPts val="0"/>
              </a:spcAft>
            </a:pPr>
            <a:r>
              <a:rPr lang="en-GB" sz="1200" b="1" dirty="0">
                <a:solidFill>
                  <a:srgbClr val="7030A0"/>
                </a:solidFill>
              </a:rPr>
              <a:t>2</a:t>
            </a:r>
            <a:endParaRPr lang="en-GB" sz="1200" b="1" i="0" dirty="0">
              <a:solidFill>
                <a:srgbClr val="7030A0"/>
              </a:solidFill>
              <a:effectLst/>
            </a:endParaRPr>
          </a:p>
        </p:txBody>
      </p:sp>
      <p:sp>
        <p:nvSpPr>
          <p:cNvPr id="7" name="Rectangle 6">
            <a:extLst>
              <a:ext uri="{FF2B5EF4-FFF2-40B4-BE49-F238E27FC236}">
                <a16:creationId xmlns:a16="http://schemas.microsoft.com/office/drawing/2014/main" id="{A4FDB8FD-F63D-402B-A1B4-7679B305B762}"/>
              </a:ext>
            </a:extLst>
          </p:cNvPr>
          <p:cNvSpPr/>
          <p:nvPr/>
        </p:nvSpPr>
        <p:spPr>
          <a:xfrm>
            <a:off x="5365375" y="5430116"/>
            <a:ext cx="6096000" cy="1661993"/>
          </a:xfrm>
          <a:prstGeom prst="rect">
            <a:avLst/>
          </a:prstGeom>
          <a:solidFill>
            <a:schemeClr val="bg1"/>
          </a:solidFill>
        </p:spPr>
        <p:txBody>
          <a:bodyPr>
            <a:spAutoFit/>
          </a:bodyPr>
          <a:lstStyle/>
          <a:p>
            <a:pPr>
              <a:spcBef>
                <a:spcPts val="1200"/>
              </a:spcBef>
            </a:pPr>
            <a:r>
              <a:rPr lang="en-GB" dirty="0">
                <a:solidFill>
                  <a:srgbClr val="7030A0"/>
                </a:solidFill>
              </a:rPr>
              <a:t>(c)     microvilli provide large surface area;</a:t>
            </a:r>
          </a:p>
          <a:p>
            <a:r>
              <a:rPr lang="en-GB" dirty="0">
                <a:solidFill>
                  <a:srgbClr val="7030A0"/>
                </a:solidFill>
              </a:rPr>
              <a:t>carrier proteins (in membrane) for active transport;</a:t>
            </a:r>
          </a:p>
          <a:p>
            <a:r>
              <a:rPr lang="en-GB" dirty="0">
                <a:solidFill>
                  <a:srgbClr val="7030A0"/>
                </a:solidFill>
              </a:rPr>
              <a:t>channel proteins for facilitated diffusion;</a:t>
            </a:r>
          </a:p>
          <a:p>
            <a:r>
              <a:rPr lang="en-GB" dirty="0">
                <a:solidFill>
                  <a:srgbClr val="7030A0"/>
                </a:solidFill>
              </a:rPr>
              <a:t>specific carriers for specific molecules / sodium pumps;</a:t>
            </a:r>
          </a:p>
          <a:p>
            <a:r>
              <a:rPr lang="en-GB" dirty="0">
                <a:solidFill>
                  <a:srgbClr val="7030A0"/>
                </a:solidFill>
              </a:rPr>
              <a:t>(many) mitochondria for active transport;</a:t>
            </a:r>
          </a:p>
          <a:p>
            <a:pPr algn="r">
              <a:spcAft>
                <a:spcPts val="0"/>
              </a:spcAft>
            </a:pPr>
            <a:r>
              <a:rPr lang="en-GB" sz="1200" b="1" dirty="0">
                <a:solidFill>
                  <a:srgbClr val="7030A0"/>
                </a:solidFill>
              </a:rPr>
              <a:t>2 max</a:t>
            </a:r>
            <a:endParaRPr lang="en-GB" sz="1200" b="1" i="0" dirty="0">
              <a:solidFill>
                <a:srgbClr val="7030A0"/>
              </a:solidFill>
              <a:effectLst/>
            </a:endParaRPr>
          </a:p>
        </p:txBody>
      </p:sp>
    </p:spTree>
    <p:extLst>
      <p:ext uri="{BB962C8B-B14F-4D97-AF65-F5344CB8AC3E}">
        <p14:creationId xmlns:p14="http://schemas.microsoft.com/office/powerpoint/2010/main" val="4016519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953790D-6E50-4DDA-96B1-4CC4301CBE6B}"/>
              </a:ext>
            </a:extLst>
          </p:cNvPr>
          <p:cNvPicPr>
            <a:picLocks noChangeAspect="1"/>
          </p:cNvPicPr>
          <p:nvPr/>
        </p:nvPicPr>
        <p:blipFill>
          <a:blip r:embed="rId2"/>
          <a:stretch>
            <a:fillRect/>
          </a:stretch>
        </p:blipFill>
        <p:spPr>
          <a:xfrm>
            <a:off x="0" y="0"/>
            <a:ext cx="7060758" cy="6873906"/>
          </a:xfrm>
          <a:prstGeom prst="rect">
            <a:avLst/>
          </a:prstGeom>
          <a:solidFill>
            <a:schemeClr val="bg1"/>
          </a:solidFill>
        </p:spPr>
      </p:pic>
      <p:sp>
        <p:nvSpPr>
          <p:cNvPr id="3" name="Rectangle 2">
            <a:extLst>
              <a:ext uri="{FF2B5EF4-FFF2-40B4-BE49-F238E27FC236}">
                <a16:creationId xmlns:a16="http://schemas.microsoft.com/office/drawing/2014/main" id="{0354C7E7-A858-4C5C-B439-E636D4457BFC}"/>
              </a:ext>
            </a:extLst>
          </p:cNvPr>
          <p:cNvSpPr/>
          <p:nvPr/>
        </p:nvSpPr>
        <p:spPr>
          <a:xfrm>
            <a:off x="4717774" y="3997434"/>
            <a:ext cx="6096000" cy="1384995"/>
          </a:xfrm>
          <a:prstGeom prst="rect">
            <a:avLst/>
          </a:prstGeom>
          <a:solidFill>
            <a:schemeClr val="bg1"/>
          </a:solidFill>
        </p:spPr>
        <p:txBody>
          <a:bodyPr>
            <a:spAutoFit/>
          </a:bodyPr>
          <a:lstStyle/>
          <a:p>
            <a:pPr marL="1080135" indent="-720090">
              <a:spcBef>
                <a:spcPts val="1200"/>
              </a:spcBef>
            </a:pPr>
            <a:r>
              <a:rPr lang="en-GB" dirty="0">
                <a:solidFill>
                  <a:srgbClr val="7030A0"/>
                </a:solidFill>
              </a:rPr>
              <a:t>(d)     (</a:t>
            </a:r>
            <a:r>
              <a:rPr lang="en-GB" dirty="0" err="1">
                <a:solidFill>
                  <a:srgbClr val="7030A0"/>
                </a:solidFill>
              </a:rPr>
              <a:t>i</a:t>
            </a:r>
            <a:r>
              <a:rPr lang="en-GB" dirty="0">
                <a:solidFill>
                  <a:srgbClr val="7030A0"/>
                </a:solidFill>
              </a:rPr>
              <a:t>)       up to 2.2 mg cm</a:t>
            </a:r>
            <a:r>
              <a:rPr lang="en-GB" baseline="30000" dirty="0">
                <a:solidFill>
                  <a:srgbClr val="7030A0"/>
                </a:solidFill>
              </a:rPr>
              <a:t>-3</a:t>
            </a:r>
            <a:r>
              <a:rPr lang="en-GB" dirty="0">
                <a:solidFill>
                  <a:srgbClr val="7030A0"/>
                </a:solidFill>
              </a:rPr>
              <a:t> all glucose reabsorbed / above 2.2 mg cm</a:t>
            </a:r>
            <a:r>
              <a:rPr lang="en-GB" baseline="30000" dirty="0">
                <a:solidFill>
                  <a:srgbClr val="7030A0"/>
                </a:solidFill>
              </a:rPr>
              <a:t>-3</a:t>
            </a:r>
            <a:r>
              <a:rPr lang="en-GB" dirty="0">
                <a:solidFill>
                  <a:srgbClr val="7030A0"/>
                </a:solidFill>
              </a:rPr>
              <a:t> excess glucose not reabsorbed / at 2.2 mg cm</a:t>
            </a:r>
            <a:r>
              <a:rPr lang="en-GB" baseline="30000" dirty="0">
                <a:solidFill>
                  <a:srgbClr val="7030A0"/>
                </a:solidFill>
              </a:rPr>
              <a:t>-3</a:t>
            </a:r>
            <a:r>
              <a:rPr lang="en-GB" dirty="0">
                <a:solidFill>
                  <a:srgbClr val="7030A0"/>
                </a:solidFill>
              </a:rPr>
              <a:t> threshold value reached;</a:t>
            </a:r>
          </a:p>
          <a:p>
            <a:r>
              <a:rPr lang="en-GB" dirty="0">
                <a:solidFill>
                  <a:srgbClr val="7030A0"/>
                </a:solidFill>
              </a:rPr>
              <a:t>saturation of carriers / active transport mechanism;</a:t>
            </a:r>
          </a:p>
          <a:p>
            <a:pPr algn="r">
              <a:spcAft>
                <a:spcPts val="0"/>
              </a:spcAft>
            </a:pPr>
            <a:r>
              <a:rPr lang="en-GB" sz="1200" b="1" dirty="0">
                <a:solidFill>
                  <a:srgbClr val="7030A0"/>
                </a:solidFill>
              </a:rPr>
              <a:t>2</a:t>
            </a:r>
            <a:endParaRPr lang="en-GB" sz="1200" b="1" i="0" dirty="0">
              <a:solidFill>
                <a:srgbClr val="7030A0"/>
              </a:solidFill>
              <a:effectLst/>
            </a:endParaRPr>
          </a:p>
        </p:txBody>
      </p:sp>
      <p:sp>
        <p:nvSpPr>
          <p:cNvPr id="4" name="Rectangle 3">
            <a:extLst>
              <a:ext uri="{FF2B5EF4-FFF2-40B4-BE49-F238E27FC236}">
                <a16:creationId xmlns:a16="http://schemas.microsoft.com/office/drawing/2014/main" id="{FB6E9054-5A6E-4483-BEEE-8E9260BDCC1C}"/>
              </a:ext>
            </a:extLst>
          </p:cNvPr>
          <p:cNvSpPr/>
          <p:nvPr/>
        </p:nvSpPr>
        <p:spPr>
          <a:xfrm>
            <a:off x="4956313" y="5939844"/>
            <a:ext cx="6096000" cy="1107996"/>
          </a:xfrm>
          <a:prstGeom prst="rect">
            <a:avLst/>
          </a:prstGeom>
          <a:solidFill>
            <a:schemeClr val="bg1"/>
          </a:solidFill>
        </p:spPr>
        <p:txBody>
          <a:bodyPr>
            <a:spAutoFit/>
          </a:bodyPr>
          <a:lstStyle/>
          <a:p>
            <a:pPr>
              <a:spcBef>
                <a:spcPts val="1200"/>
              </a:spcBef>
            </a:pPr>
            <a:r>
              <a:rPr lang="en-GB" dirty="0">
                <a:solidFill>
                  <a:srgbClr val="7030A0"/>
                </a:solidFill>
              </a:rPr>
              <a:t>(ii)     decrease in insulin production / receptors not responsive to insulin / specific damage to tubule described / membrane less permeable to glucose;</a:t>
            </a:r>
          </a:p>
          <a:p>
            <a:pPr algn="r">
              <a:spcAft>
                <a:spcPts val="0"/>
              </a:spcAft>
            </a:pPr>
            <a:r>
              <a:rPr lang="en-GB" sz="1200" b="1" dirty="0">
                <a:solidFill>
                  <a:srgbClr val="7030A0"/>
                </a:solidFill>
              </a:rPr>
              <a:t>1</a:t>
            </a:r>
            <a:endParaRPr lang="en-GB" sz="1200" b="1" i="0" dirty="0">
              <a:solidFill>
                <a:srgbClr val="7030A0"/>
              </a:solidFill>
              <a:effectLst/>
            </a:endParaRPr>
          </a:p>
        </p:txBody>
      </p:sp>
    </p:spTree>
    <p:extLst>
      <p:ext uri="{BB962C8B-B14F-4D97-AF65-F5344CB8AC3E}">
        <p14:creationId xmlns:p14="http://schemas.microsoft.com/office/powerpoint/2010/main" val="3639698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40D05A-D658-4EBC-8132-72A4A8BC4DBC}"/>
              </a:ext>
            </a:extLst>
          </p:cNvPr>
          <p:cNvPicPr>
            <a:picLocks noChangeAspect="1"/>
          </p:cNvPicPr>
          <p:nvPr/>
        </p:nvPicPr>
        <p:blipFill>
          <a:blip r:embed="rId2"/>
          <a:stretch>
            <a:fillRect/>
          </a:stretch>
        </p:blipFill>
        <p:spPr>
          <a:xfrm>
            <a:off x="0" y="181776"/>
            <a:ext cx="8351985" cy="6494447"/>
          </a:xfrm>
          <a:prstGeom prst="rect">
            <a:avLst/>
          </a:prstGeom>
          <a:solidFill>
            <a:schemeClr val="bg1"/>
          </a:solidFill>
        </p:spPr>
      </p:pic>
      <p:sp>
        <p:nvSpPr>
          <p:cNvPr id="4" name="Rectangle 3">
            <a:extLst>
              <a:ext uri="{FF2B5EF4-FFF2-40B4-BE49-F238E27FC236}">
                <a16:creationId xmlns:a16="http://schemas.microsoft.com/office/drawing/2014/main" id="{5D5A76C0-7395-4C56-A01F-AD04A3E653AE}"/>
              </a:ext>
            </a:extLst>
          </p:cNvPr>
          <p:cNvSpPr/>
          <p:nvPr/>
        </p:nvSpPr>
        <p:spPr>
          <a:xfrm>
            <a:off x="2960534" y="1001645"/>
            <a:ext cx="9231465" cy="3085460"/>
          </a:xfrm>
          <a:prstGeom prst="rect">
            <a:avLst/>
          </a:prstGeom>
          <a:solidFill>
            <a:schemeClr val="bg1"/>
          </a:solidFill>
        </p:spPr>
        <p:txBody>
          <a:bodyPr wrap="square">
            <a:spAutoFit/>
          </a:bodyPr>
          <a:lstStyle/>
          <a:p>
            <a:pPr marL="1080135" marR="360045" indent="-720090">
              <a:spcBef>
                <a:spcPts val="1200"/>
              </a:spcBef>
            </a:pPr>
            <a:r>
              <a:rPr lang="en-GB" dirty="0">
                <a:solidFill>
                  <a:srgbClr val="7030A0"/>
                </a:solidFill>
              </a:rPr>
              <a:t>(a)     (</a:t>
            </a:r>
            <a:r>
              <a:rPr lang="en-GB" dirty="0" err="1">
                <a:solidFill>
                  <a:srgbClr val="7030A0"/>
                </a:solidFill>
              </a:rPr>
              <a:t>i</a:t>
            </a:r>
            <a:r>
              <a:rPr lang="en-GB" dirty="0">
                <a:solidFill>
                  <a:srgbClr val="7030A0"/>
                </a:solidFill>
              </a:rPr>
              <a:t>)      1.      In the ascending limb sodium(ions) actively removed;</a:t>
            </a:r>
          </a:p>
          <a:p>
            <a:r>
              <a:rPr lang="en-GB" dirty="0">
                <a:solidFill>
                  <a:srgbClr val="7030A0"/>
                </a:solidFill>
              </a:rPr>
              <a:t>2.      Ascending limb impermeable to water;</a:t>
            </a:r>
          </a:p>
          <a:p>
            <a:r>
              <a:rPr lang="en-GB" dirty="0">
                <a:solidFill>
                  <a:srgbClr val="7030A0"/>
                </a:solidFill>
              </a:rPr>
              <a:t>3.      In descending limb sodium(ions) diffuse in;</a:t>
            </a:r>
          </a:p>
          <a:p>
            <a:r>
              <a:rPr lang="en-GB" dirty="0">
                <a:solidFill>
                  <a:srgbClr val="7030A0"/>
                </a:solidFill>
              </a:rPr>
              <a:t>4.      Descending limb water moves out / permeable to water;</a:t>
            </a:r>
          </a:p>
          <a:p>
            <a:r>
              <a:rPr lang="en-GB" dirty="0">
                <a:solidFill>
                  <a:srgbClr val="7030A0"/>
                </a:solidFill>
              </a:rPr>
              <a:t>5.      Low water potential / high concentration of ions in the medulla / tissue fluid;</a:t>
            </a:r>
          </a:p>
          <a:p>
            <a:r>
              <a:rPr lang="en-GB" dirty="0">
                <a:solidFill>
                  <a:srgbClr val="7030A0"/>
                </a:solidFill>
              </a:rPr>
              <a:t>6.      The longer the loop / the deeper into medulla, the lower the water potential in medulla / tissue fluid;</a:t>
            </a:r>
          </a:p>
          <a:p>
            <a:r>
              <a:rPr lang="en-GB" dirty="0">
                <a:solidFill>
                  <a:srgbClr val="7030A0"/>
                </a:solidFill>
              </a:rPr>
              <a:t>7.      Water leaves collecting duct / DCT;</a:t>
            </a:r>
          </a:p>
          <a:p>
            <a:r>
              <a:rPr lang="en-GB" dirty="0">
                <a:solidFill>
                  <a:srgbClr val="7030A0"/>
                </a:solidFill>
              </a:rPr>
              <a:t>8.      By osmosis / down water potential gradient;</a:t>
            </a:r>
          </a:p>
          <a:p>
            <a:pPr marL="1440180" marR="1080135">
              <a:spcBef>
                <a:spcPts val="300"/>
              </a:spcBef>
            </a:pPr>
            <a:r>
              <a:rPr lang="en-GB" i="1" dirty="0">
                <a:solidFill>
                  <a:srgbClr val="7030A0"/>
                </a:solidFill>
              </a:rPr>
              <a:t>(credit once only)</a:t>
            </a:r>
          </a:p>
          <a:p>
            <a:pPr algn="r">
              <a:spcAft>
                <a:spcPts val="0"/>
              </a:spcAft>
            </a:pPr>
            <a:r>
              <a:rPr lang="en-GB" sz="1200" b="1" dirty="0">
                <a:solidFill>
                  <a:srgbClr val="7030A0"/>
                </a:solidFill>
              </a:rPr>
              <a:t>6 max</a:t>
            </a:r>
            <a:endParaRPr lang="en-GB" sz="1200" b="1" i="0" dirty="0">
              <a:solidFill>
                <a:srgbClr val="7030A0"/>
              </a:solidFill>
              <a:effectLst/>
            </a:endParaRPr>
          </a:p>
        </p:txBody>
      </p:sp>
      <p:sp>
        <p:nvSpPr>
          <p:cNvPr id="5" name="Rectangle 4">
            <a:extLst>
              <a:ext uri="{FF2B5EF4-FFF2-40B4-BE49-F238E27FC236}">
                <a16:creationId xmlns:a16="http://schemas.microsoft.com/office/drawing/2014/main" id="{5DECEC94-4B9B-4B2C-BDDE-96B23C31D6CC}"/>
              </a:ext>
            </a:extLst>
          </p:cNvPr>
          <p:cNvSpPr/>
          <p:nvPr/>
        </p:nvSpPr>
        <p:spPr>
          <a:xfrm>
            <a:off x="2748501" y="4460232"/>
            <a:ext cx="9443499" cy="2215991"/>
          </a:xfrm>
          <a:prstGeom prst="rect">
            <a:avLst/>
          </a:prstGeom>
          <a:solidFill>
            <a:schemeClr val="bg1"/>
          </a:solidFill>
        </p:spPr>
        <p:txBody>
          <a:bodyPr wrap="square">
            <a:spAutoFit/>
          </a:bodyPr>
          <a:lstStyle/>
          <a:p>
            <a:pPr>
              <a:spcBef>
                <a:spcPts val="1200"/>
              </a:spcBef>
            </a:pPr>
            <a:r>
              <a:rPr lang="en-GB" dirty="0">
                <a:solidFill>
                  <a:srgbClr val="7030A0"/>
                </a:solidFill>
              </a:rPr>
              <a:t>(ii)     1.      When water potential of the blood too low;</a:t>
            </a:r>
          </a:p>
          <a:p>
            <a:r>
              <a:rPr lang="en-GB" dirty="0">
                <a:solidFill>
                  <a:srgbClr val="7030A0"/>
                </a:solidFill>
              </a:rPr>
              <a:t>2.      Detected by receptors in the hypothalamus;</a:t>
            </a:r>
          </a:p>
          <a:p>
            <a:r>
              <a:rPr lang="en-GB" dirty="0">
                <a:solidFill>
                  <a:srgbClr val="7030A0"/>
                </a:solidFill>
              </a:rPr>
              <a:t>3.      Pituitary secretes / releases (more) ADH;</a:t>
            </a:r>
          </a:p>
          <a:p>
            <a:r>
              <a:rPr lang="en-GB" dirty="0">
                <a:solidFill>
                  <a:srgbClr val="7030A0"/>
                </a:solidFill>
              </a:rPr>
              <a:t>4.      ADH increases the permeability / recruitment of aquaporins / opens channels for water in the DCT / collecting duct;</a:t>
            </a:r>
          </a:p>
          <a:p>
            <a:r>
              <a:rPr lang="en-GB" dirty="0">
                <a:solidFill>
                  <a:srgbClr val="7030A0"/>
                </a:solidFill>
              </a:rPr>
              <a:t>5.      </a:t>
            </a:r>
            <a:r>
              <a:rPr lang="en-GB" u="sng" dirty="0">
                <a:solidFill>
                  <a:srgbClr val="7030A0"/>
                </a:solidFill>
              </a:rPr>
              <a:t>More</a:t>
            </a:r>
            <a:r>
              <a:rPr lang="en-GB" dirty="0">
                <a:solidFill>
                  <a:srgbClr val="7030A0"/>
                </a:solidFill>
              </a:rPr>
              <a:t> water is reabsorbed / leaves the nephron moves into the blood;</a:t>
            </a:r>
          </a:p>
          <a:p>
            <a:r>
              <a:rPr lang="en-GB" dirty="0">
                <a:solidFill>
                  <a:srgbClr val="7030A0"/>
                </a:solidFill>
              </a:rPr>
              <a:t>6.      By osmosis down the water potential gradient;</a:t>
            </a:r>
          </a:p>
          <a:p>
            <a:pPr algn="r">
              <a:spcAft>
                <a:spcPts val="0"/>
              </a:spcAft>
            </a:pPr>
            <a:r>
              <a:rPr lang="en-GB" sz="1200" b="1" dirty="0">
                <a:solidFill>
                  <a:srgbClr val="7030A0"/>
                </a:solidFill>
              </a:rPr>
              <a:t>4 max</a:t>
            </a:r>
            <a:endParaRPr lang="en-GB" sz="1200" b="1" i="0" dirty="0">
              <a:solidFill>
                <a:srgbClr val="7030A0"/>
              </a:solidFill>
              <a:effectLst/>
            </a:endParaRPr>
          </a:p>
        </p:txBody>
      </p:sp>
    </p:spTree>
    <p:extLst>
      <p:ext uri="{BB962C8B-B14F-4D97-AF65-F5344CB8AC3E}">
        <p14:creationId xmlns:p14="http://schemas.microsoft.com/office/powerpoint/2010/main" val="3462735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4CD59B8-AB3D-4C82-B68A-44939055E206}"/>
              </a:ext>
            </a:extLst>
          </p:cNvPr>
          <p:cNvPicPr>
            <a:picLocks noChangeAspect="1"/>
          </p:cNvPicPr>
          <p:nvPr/>
        </p:nvPicPr>
        <p:blipFill>
          <a:blip r:embed="rId2"/>
          <a:stretch>
            <a:fillRect/>
          </a:stretch>
        </p:blipFill>
        <p:spPr>
          <a:xfrm>
            <a:off x="64752" y="15903"/>
            <a:ext cx="5335693" cy="6858000"/>
          </a:xfrm>
          <a:prstGeom prst="rect">
            <a:avLst/>
          </a:prstGeom>
          <a:solidFill>
            <a:schemeClr val="bg1"/>
          </a:solidFill>
        </p:spPr>
      </p:pic>
      <p:sp>
        <p:nvSpPr>
          <p:cNvPr id="3" name="Rectangle 2">
            <a:extLst>
              <a:ext uri="{FF2B5EF4-FFF2-40B4-BE49-F238E27FC236}">
                <a16:creationId xmlns:a16="http://schemas.microsoft.com/office/drawing/2014/main" id="{77E590E1-FCCD-43D0-A0D5-E3B563625398}"/>
              </a:ext>
            </a:extLst>
          </p:cNvPr>
          <p:cNvSpPr/>
          <p:nvPr/>
        </p:nvSpPr>
        <p:spPr>
          <a:xfrm>
            <a:off x="3898790" y="822832"/>
            <a:ext cx="9204960" cy="1661993"/>
          </a:xfrm>
          <a:prstGeom prst="rect">
            <a:avLst/>
          </a:prstGeom>
          <a:solidFill>
            <a:schemeClr val="bg1"/>
          </a:solidFill>
        </p:spPr>
        <p:txBody>
          <a:bodyPr wrap="square">
            <a:spAutoFit/>
          </a:bodyPr>
          <a:lstStyle/>
          <a:p>
            <a:pPr marL="1080135" indent="-720090">
              <a:spcBef>
                <a:spcPts val="1200"/>
              </a:spcBef>
            </a:pPr>
            <a:r>
              <a:rPr lang="en-GB" dirty="0">
                <a:solidFill>
                  <a:srgbClr val="7030A0"/>
                </a:solidFill>
              </a:rPr>
              <a:t>(b)     (</a:t>
            </a:r>
            <a:r>
              <a:rPr lang="en-GB" dirty="0" err="1">
                <a:solidFill>
                  <a:srgbClr val="7030A0"/>
                </a:solidFill>
              </a:rPr>
              <a:t>i</a:t>
            </a:r>
            <a:r>
              <a:rPr lang="en-GB" dirty="0">
                <a:solidFill>
                  <a:srgbClr val="7030A0"/>
                </a:solidFill>
              </a:rPr>
              <a:t>)       Ammonia not urea;</a:t>
            </a:r>
          </a:p>
          <a:p>
            <a:r>
              <a:rPr lang="en-GB" dirty="0">
                <a:solidFill>
                  <a:srgbClr val="7030A0"/>
                </a:solidFill>
              </a:rPr>
              <a:t>Ammonia (into labyrinth) enters by diffusion, not (ultra) filtration;</a:t>
            </a:r>
          </a:p>
          <a:p>
            <a:r>
              <a:rPr lang="en-GB" dirty="0">
                <a:solidFill>
                  <a:srgbClr val="7030A0"/>
                </a:solidFill>
              </a:rPr>
              <a:t>Reabsorption of glucose from labyrinth, not PCT / no reabsorption in PCT;</a:t>
            </a:r>
          </a:p>
          <a:p>
            <a:r>
              <a:rPr lang="en-GB" dirty="0">
                <a:solidFill>
                  <a:srgbClr val="7030A0"/>
                </a:solidFill>
              </a:rPr>
              <a:t>All salt reabsorbed / no salt in urine, comparison to humans;</a:t>
            </a:r>
          </a:p>
          <a:p>
            <a:r>
              <a:rPr lang="en-GB" dirty="0">
                <a:solidFill>
                  <a:srgbClr val="7030A0"/>
                </a:solidFill>
              </a:rPr>
              <a:t>Concentrated urine not produced;</a:t>
            </a:r>
          </a:p>
          <a:p>
            <a:pPr algn="r">
              <a:spcAft>
                <a:spcPts val="0"/>
              </a:spcAft>
            </a:pPr>
            <a:r>
              <a:rPr lang="en-GB" sz="1200" b="1" dirty="0">
                <a:solidFill>
                  <a:srgbClr val="7030A0"/>
                </a:solidFill>
              </a:rPr>
              <a:t>3 max</a:t>
            </a:r>
            <a:endParaRPr lang="en-GB" sz="1200" b="1" i="0" dirty="0">
              <a:solidFill>
                <a:srgbClr val="7030A0"/>
              </a:solidFill>
              <a:effectLst/>
            </a:endParaRPr>
          </a:p>
        </p:txBody>
      </p:sp>
      <p:sp>
        <p:nvSpPr>
          <p:cNvPr id="4" name="Rectangle 3">
            <a:extLst>
              <a:ext uri="{FF2B5EF4-FFF2-40B4-BE49-F238E27FC236}">
                <a16:creationId xmlns:a16="http://schemas.microsoft.com/office/drawing/2014/main" id="{8F189C4E-910A-421B-B1DB-B436D194D7EA}"/>
              </a:ext>
            </a:extLst>
          </p:cNvPr>
          <p:cNvSpPr/>
          <p:nvPr/>
        </p:nvSpPr>
        <p:spPr>
          <a:xfrm>
            <a:off x="3834038" y="2835026"/>
            <a:ext cx="8293210" cy="2246769"/>
          </a:xfrm>
          <a:prstGeom prst="rect">
            <a:avLst/>
          </a:prstGeom>
          <a:solidFill>
            <a:schemeClr val="bg1"/>
          </a:solidFill>
        </p:spPr>
        <p:txBody>
          <a:bodyPr wrap="square">
            <a:spAutoFit/>
          </a:bodyPr>
          <a:lstStyle/>
          <a:p>
            <a:pPr>
              <a:spcBef>
                <a:spcPts val="1200"/>
              </a:spcBef>
            </a:pPr>
            <a:r>
              <a:rPr lang="en-GB" dirty="0">
                <a:solidFill>
                  <a:srgbClr val="7030A0"/>
                </a:solidFill>
              </a:rPr>
              <a:t>(ii)     Water potential lower in cytoplasm of cells / fresh water higher water potential than cells / idea of water potential gradient;</a:t>
            </a:r>
          </a:p>
          <a:p>
            <a:r>
              <a:rPr lang="en-GB" dirty="0">
                <a:solidFill>
                  <a:srgbClr val="7030A0"/>
                </a:solidFill>
              </a:rPr>
              <a:t>(Removal of excess water) prevents osmotic damage;</a:t>
            </a:r>
          </a:p>
          <a:p>
            <a:pPr>
              <a:spcBef>
                <a:spcPts val="1200"/>
              </a:spcBef>
            </a:pPr>
            <a:r>
              <a:rPr lang="en-GB" i="1" dirty="0">
                <a:solidFill>
                  <a:srgbClr val="7030A0"/>
                </a:solidFill>
              </a:rPr>
              <a:t>OR</a:t>
            </a:r>
            <a:endParaRPr lang="en-GB" dirty="0">
              <a:solidFill>
                <a:srgbClr val="7030A0"/>
              </a:solidFill>
            </a:endParaRPr>
          </a:p>
          <a:p>
            <a:pPr>
              <a:spcBef>
                <a:spcPts val="1200"/>
              </a:spcBef>
            </a:pPr>
            <a:r>
              <a:rPr lang="en-GB" dirty="0">
                <a:solidFill>
                  <a:srgbClr val="7030A0"/>
                </a:solidFill>
              </a:rPr>
              <a:t>All salts reabsorbed (because difficult to replace);</a:t>
            </a:r>
          </a:p>
          <a:p>
            <a:r>
              <a:rPr lang="en-GB" dirty="0">
                <a:solidFill>
                  <a:srgbClr val="7030A0"/>
                </a:solidFill>
              </a:rPr>
              <a:t>Take in excess water and need to remove it;</a:t>
            </a:r>
          </a:p>
          <a:p>
            <a:pPr algn="r">
              <a:spcAft>
                <a:spcPts val="0"/>
              </a:spcAft>
            </a:pPr>
            <a:r>
              <a:rPr lang="en-GB" sz="1200" b="1" dirty="0">
                <a:solidFill>
                  <a:srgbClr val="7030A0"/>
                </a:solidFill>
              </a:rPr>
              <a:t>2</a:t>
            </a:r>
            <a:endParaRPr lang="en-GB" sz="1200" b="1" i="0" dirty="0">
              <a:solidFill>
                <a:srgbClr val="7030A0"/>
              </a:solidFill>
              <a:effectLst/>
            </a:endParaRPr>
          </a:p>
        </p:txBody>
      </p:sp>
    </p:spTree>
    <p:extLst>
      <p:ext uri="{BB962C8B-B14F-4D97-AF65-F5344CB8AC3E}">
        <p14:creationId xmlns:p14="http://schemas.microsoft.com/office/powerpoint/2010/main" val="3246267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54F1822-802E-4E51-AA26-00FC924DFC10}"/>
              </a:ext>
            </a:extLst>
          </p:cNvPr>
          <p:cNvPicPr>
            <a:picLocks noChangeAspect="1"/>
          </p:cNvPicPr>
          <p:nvPr/>
        </p:nvPicPr>
        <p:blipFill>
          <a:blip r:embed="rId2"/>
          <a:stretch>
            <a:fillRect/>
          </a:stretch>
        </p:blipFill>
        <p:spPr>
          <a:xfrm>
            <a:off x="0" y="0"/>
            <a:ext cx="8083073" cy="6100316"/>
          </a:xfrm>
          <a:prstGeom prst="rect">
            <a:avLst/>
          </a:prstGeom>
          <a:solidFill>
            <a:schemeClr val="bg1"/>
          </a:solidFill>
        </p:spPr>
      </p:pic>
      <p:sp>
        <p:nvSpPr>
          <p:cNvPr id="3" name="Rectangle 2">
            <a:extLst>
              <a:ext uri="{FF2B5EF4-FFF2-40B4-BE49-F238E27FC236}">
                <a16:creationId xmlns:a16="http://schemas.microsoft.com/office/drawing/2014/main" id="{C664745F-8EDB-4840-BD58-7D86F924228B}"/>
              </a:ext>
            </a:extLst>
          </p:cNvPr>
          <p:cNvSpPr/>
          <p:nvPr/>
        </p:nvSpPr>
        <p:spPr>
          <a:xfrm>
            <a:off x="4041536" y="1076711"/>
            <a:ext cx="6096000" cy="553998"/>
          </a:xfrm>
          <a:prstGeom prst="rect">
            <a:avLst/>
          </a:prstGeom>
          <a:solidFill>
            <a:schemeClr val="bg1"/>
          </a:solidFill>
        </p:spPr>
        <p:txBody>
          <a:bodyPr>
            <a:spAutoFit/>
          </a:bodyPr>
          <a:lstStyle/>
          <a:p>
            <a:pPr marL="720090" marR="360045" indent="-360045">
              <a:spcBef>
                <a:spcPts val="1200"/>
              </a:spcBef>
            </a:pPr>
            <a:r>
              <a:rPr lang="en-GB" dirty="0">
                <a:solidFill>
                  <a:srgbClr val="7030A0"/>
                </a:solidFill>
              </a:rPr>
              <a:t>(a)      Hypothalamus.</a:t>
            </a:r>
          </a:p>
          <a:p>
            <a:pPr algn="r">
              <a:spcAft>
                <a:spcPts val="0"/>
              </a:spcAft>
            </a:pPr>
            <a:r>
              <a:rPr lang="en-GB" sz="1200" b="1" dirty="0">
                <a:solidFill>
                  <a:srgbClr val="7030A0"/>
                </a:solidFill>
              </a:rPr>
              <a:t>1</a:t>
            </a:r>
            <a:endParaRPr lang="en-GB" sz="1200" b="1" i="0" dirty="0">
              <a:solidFill>
                <a:srgbClr val="7030A0"/>
              </a:solidFill>
              <a:effectLst/>
            </a:endParaRPr>
          </a:p>
        </p:txBody>
      </p:sp>
      <p:sp>
        <p:nvSpPr>
          <p:cNvPr id="4" name="Rectangle 3">
            <a:extLst>
              <a:ext uri="{FF2B5EF4-FFF2-40B4-BE49-F238E27FC236}">
                <a16:creationId xmlns:a16="http://schemas.microsoft.com/office/drawing/2014/main" id="{A42721F1-E45B-45EB-A91D-4BCF772B070D}"/>
              </a:ext>
            </a:extLst>
          </p:cNvPr>
          <p:cNvSpPr/>
          <p:nvPr/>
        </p:nvSpPr>
        <p:spPr>
          <a:xfrm>
            <a:off x="3644348" y="2153422"/>
            <a:ext cx="8547652" cy="830997"/>
          </a:xfrm>
          <a:prstGeom prst="rect">
            <a:avLst/>
          </a:prstGeom>
          <a:solidFill>
            <a:schemeClr val="bg1"/>
          </a:solidFill>
        </p:spPr>
        <p:txBody>
          <a:bodyPr wrap="square">
            <a:spAutoFit/>
          </a:bodyPr>
          <a:lstStyle/>
          <a:p>
            <a:pPr marL="1080135" indent="-720090">
              <a:spcBef>
                <a:spcPts val="1200"/>
              </a:spcBef>
            </a:pPr>
            <a:r>
              <a:rPr lang="en-GB" dirty="0">
                <a:solidFill>
                  <a:srgbClr val="7030A0"/>
                </a:solidFill>
              </a:rPr>
              <a:t>(b)     1.      Water potential of blood will decrease;</a:t>
            </a:r>
          </a:p>
          <a:p>
            <a:r>
              <a:rPr lang="en-GB" dirty="0">
                <a:solidFill>
                  <a:srgbClr val="7030A0"/>
                </a:solidFill>
              </a:rPr>
              <a:t>2.      Water moves from osmoreceptor into blood by osmosis.</a:t>
            </a:r>
          </a:p>
          <a:p>
            <a:pPr algn="r">
              <a:spcAft>
                <a:spcPts val="0"/>
              </a:spcAft>
            </a:pPr>
            <a:r>
              <a:rPr lang="en-GB" sz="1200" b="1" dirty="0">
                <a:solidFill>
                  <a:srgbClr val="7030A0"/>
                </a:solidFill>
              </a:rPr>
              <a:t>2</a:t>
            </a:r>
            <a:endParaRPr lang="en-GB" sz="1200" b="1" i="0" dirty="0">
              <a:solidFill>
                <a:srgbClr val="7030A0"/>
              </a:solidFill>
              <a:effectLst/>
            </a:endParaRPr>
          </a:p>
        </p:txBody>
      </p:sp>
      <p:sp>
        <p:nvSpPr>
          <p:cNvPr id="5" name="Rectangle 4">
            <a:extLst>
              <a:ext uri="{FF2B5EF4-FFF2-40B4-BE49-F238E27FC236}">
                <a16:creationId xmlns:a16="http://schemas.microsoft.com/office/drawing/2014/main" id="{41FA9A92-C99B-4A47-917F-E2A9F93550B2}"/>
              </a:ext>
            </a:extLst>
          </p:cNvPr>
          <p:cNvSpPr/>
          <p:nvPr/>
        </p:nvSpPr>
        <p:spPr>
          <a:xfrm>
            <a:off x="3461468" y="3930496"/>
            <a:ext cx="8730532" cy="1384995"/>
          </a:xfrm>
          <a:prstGeom prst="rect">
            <a:avLst/>
          </a:prstGeom>
          <a:solidFill>
            <a:schemeClr val="bg1"/>
          </a:solidFill>
        </p:spPr>
        <p:txBody>
          <a:bodyPr wrap="square">
            <a:spAutoFit/>
          </a:bodyPr>
          <a:lstStyle/>
          <a:p>
            <a:pPr marL="1080135" indent="-720090">
              <a:spcBef>
                <a:spcPts val="1200"/>
              </a:spcBef>
            </a:pPr>
            <a:r>
              <a:rPr lang="en-GB" dirty="0">
                <a:solidFill>
                  <a:srgbClr val="7030A0"/>
                </a:solidFill>
              </a:rPr>
              <a:t>(c)     1.      Permeability of membrane / cells (to water) is increased;</a:t>
            </a:r>
          </a:p>
          <a:p>
            <a:r>
              <a:rPr lang="en-GB" dirty="0">
                <a:solidFill>
                  <a:srgbClr val="7030A0"/>
                </a:solidFill>
              </a:rPr>
              <a:t>2.      More water absorbed from / leaves distal tubule / collecting duct;</a:t>
            </a:r>
          </a:p>
          <a:p>
            <a:r>
              <a:rPr lang="en-GB" dirty="0">
                <a:solidFill>
                  <a:srgbClr val="7030A0"/>
                </a:solidFill>
              </a:rPr>
              <a:t>3.      Smaller volume of urine;</a:t>
            </a:r>
          </a:p>
          <a:p>
            <a:r>
              <a:rPr lang="en-GB" dirty="0">
                <a:solidFill>
                  <a:srgbClr val="7030A0"/>
                </a:solidFill>
              </a:rPr>
              <a:t>4.      Urine becomes more concentrated.</a:t>
            </a:r>
          </a:p>
          <a:p>
            <a:pPr algn="r">
              <a:spcAft>
                <a:spcPts val="0"/>
              </a:spcAft>
            </a:pPr>
            <a:r>
              <a:rPr lang="en-GB" sz="1200" b="1" dirty="0">
                <a:solidFill>
                  <a:srgbClr val="7030A0"/>
                </a:solidFill>
              </a:rPr>
              <a:t>4</a:t>
            </a:r>
            <a:endParaRPr lang="en-GB" sz="1200" b="1" i="0" dirty="0">
              <a:solidFill>
                <a:srgbClr val="7030A0"/>
              </a:solidFill>
              <a:effectLst/>
            </a:endParaRPr>
          </a:p>
        </p:txBody>
      </p:sp>
    </p:spTree>
    <p:extLst>
      <p:ext uri="{BB962C8B-B14F-4D97-AF65-F5344CB8AC3E}">
        <p14:creationId xmlns:p14="http://schemas.microsoft.com/office/powerpoint/2010/main" val="607087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A7793D-1767-4D75-9ED8-5548E7EDAB9A}"/>
              </a:ext>
            </a:extLst>
          </p:cNvPr>
          <p:cNvPicPr>
            <a:picLocks noChangeAspect="1"/>
          </p:cNvPicPr>
          <p:nvPr/>
        </p:nvPicPr>
        <p:blipFill>
          <a:blip r:embed="rId2"/>
          <a:stretch>
            <a:fillRect/>
          </a:stretch>
        </p:blipFill>
        <p:spPr>
          <a:xfrm>
            <a:off x="0" y="0"/>
            <a:ext cx="8365396" cy="3705308"/>
          </a:xfrm>
          <a:prstGeom prst="rect">
            <a:avLst/>
          </a:prstGeom>
          <a:solidFill>
            <a:schemeClr val="bg1"/>
          </a:solidFill>
        </p:spPr>
      </p:pic>
      <p:sp>
        <p:nvSpPr>
          <p:cNvPr id="3" name="Rectangle 2">
            <a:extLst>
              <a:ext uri="{FF2B5EF4-FFF2-40B4-BE49-F238E27FC236}">
                <a16:creationId xmlns:a16="http://schemas.microsoft.com/office/drawing/2014/main" id="{7220368C-5862-4E77-8E26-E98BD4384B3A}"/>
              </a:ext>
            </a:extLst>
          </p:cNvPr>
          <p:cNvSpPr/>
          <p:nvPr/>
        </p:nvSpPr>
        <p:spPr>
          <a:xfrm>
            <a:off x="3159318" y="1458373"/>
            <a:ext cx="6096000" cy="553998"/>
          </a:xfrm>
          <a:prstGeom prst="rect">
            <a:avLst/>
          </a:prstGeom>
        </p:spPr>
        <p:txBody>
          <a:bodyPr>
            <a:spAutoFit/>
          </a:bodyPr>
          <a:lstStyle/>
          <a:p>
            <a:pPr>
              <a:spcBef>
                <a:spcPts val="1200"/>
              </a:spcBef>
            </a:pPr>
            <a:r>
              <a:rPr lang="en-GB" dirty="0">
                <a:solidFill>
                  <a:srgbClr val="7030A0"/>
                </a:solidFill>
              </a:rPr>
              <a:t>(d)     115.2 / 115.3 (cm</a:t>
            </a:r>
            <a:r>
              <a:rPr lang="en-GB" baseline="30000" dirty="0">
                <a:solidFill>
                  <a:srgbClr val="7030A0"/>
                </a:solidFill>
              </a:rPr>
              <a:t>3</a:t>
            </a:r>
            <a:r>
              <a:rPr lang="en-GB" dirty="0">
                <a:solidFill>
                  <a:srgbClr val="7030A0"/>
                </a:solidFill>
              </a:rPr>
              <a:t> minute</a:t>
            </a:r>
            <a:r>
              <a:rPr lang="en-GB" baseline="30000" dirty="0">
                <a:solidFill>
                  <a:srgbClr val="7030A0"/>
                </a:solidFill>
              </a:rPr>
              <a:t>–1</a:t>
            </a:r>
            <a:r>
              <a:rPr lang="en-GB" dirty="0">
                <a:solidFill>
                  <a:srgbClr val="7030A0"/>
                </a:solidFill>
              </a:rPr>
              <a:t>).</a:t>
            </a:r>
          </a:p>
          <a:p>
            <a:pPr algn="r">
              <a:spcAft>
                <a:spcPts val="0"/>
              </a:spcAft>
            </a:pPr>
            <a:r>
              <a:rPr lang="en-GB" sz="1200" b="1" dirty="0">
                <a:solidFill>
                  <a:srgbClr val="7030A0"/>
                </a:solidFill>
              </a:rPr>
              <a:t>1</a:t>
            </a:r>
            <a:endParaRPr lang="en-GB" sz="1200" b="1" i="0" dirty="0">
              <a:solidFill>
                <a:srgbClr val="7030A0"/>
              </a:solidFill>
              <a:effectLst/>
            </a:endParaRPr>
          </a:p>
        </p:txBody>
      </p:sp>
      <p:sp>
        <p:nvSpPr>
          <p:cNvPr id="4" name="Rectangle 3">
            <a:extLst>
              <a:ext uri="{FF2B5EF4-FFF2-40B4-BE49-F238E27FC236}">
                <a16:creationId xmlns:a16="http://schemas.microsoft.com/office/drawing/2014/main" id="{0D0A6C26-F252-47D6-9330-3CF69DE10741}"/>
              </a:ext>
            </a:extLst>
          </p:cNvPr>
          <p:cNvSpPr/>
          <p:nvPr/>
        </p:nvSpPr>
        <p:spPr>
          <a:xfrm>
            <a:off x="3048000" y="3019423"/>
            <a:ext cx="9144000" cy="1661993"/>
          </a:xfrm>
          <a:prstGeom prst="rect">
            <a:avLst/>
          </a:prstGeom>
          <a:solidFill>
            <a:schemeClr val="bg1"/>
          </a:solidFill>
        </p:spPr>
        <p:txBody>
          <a:bodyPr wrap="square">
            <a:spAutoFit/>
          </a:bodyPr>
          <a:lstStyle/>
          <a:p>
            <a:pPr>
              <a:spcBef>
                <a:spcPts val="1200"/>
              </a:spcBef>
            </a:pPr>
            <a:r>
              <a:rPr lang="en-GB" dirty="0">
                <a:solidFill>
                  <a:srgbClr val="7030A0"/>
                </a:solidFill>
              </a:rPr>
              <a:t>(e)     Any </a:t>
            </a:r>
            <a:r>
              <a:rPr lang="en-GB" b="1" dirty="0">
                <a:solidFill>
                  <a:srgbClr val="7030A0"/>
                </a:solidFill>
              </a:rPr>
              <a:t>two</a:t>
            </a:r>
            <a:r>
              <a:rPr lang="en-GB" dirty="0">
                <a:solidFill>
                  <a:srgbClr val="7030A0"/>
                </a:solidFill>
              </a:rPr>
              <a:t> of the following for 1 mark:</a:t>
            </a:r>
          </a:p>
          <a:p>
            <a:r>
              <a:rPr lang="en-GB" dirty="0">
                <a:solidFill>
                  <a:srgbClr val="7030A0"/>
                </a:solidFill>
              </a:rPr>
              <a:t>Muscle / body mass</a:t>
            </a:r>
          </a:p>
          <a:p>
            <a:r>
              <a:rPr lang="en-GB" dirty="0">
                <a:solidFill>
                  <a:srgbClr val="7030A0"/>
                </a:solidFill>
              </a:rPr>
              <a:t>Ethnicity</a:t>
            </a:r>
          </a:p>
          <a:p>
            <a:r>
              <a:rPr lang="en-GB" dirty="0">
                <a:solidFill>
                  <a:srgbClr val="7030A0"/>
                </a:solidFill>
              </a:rPr>
              <a:t>Exercise</a:t>
            </a:r>
          </a:p>
          <a:p>
            <a:r>
              <a:rPr lang="en-GB" u="sng" dirty="0">
                <a:solidFill>
                  <a:srgbClr val="7030A0"/>
                </a:solidFill>
              </a:rPr>
              <a:t>Kidney</a:t>
            </a:r>
            <a:r>
              <a:rPr lang="en-GB" dirty="0">
                <a:solidFill>
                  <a:srgbClr val="7030A0"/>
                </a:solidFill>
              </a:rPr>
              <a:t> disease – do not accept ‘health’.</a:t>
            </a:r>
          </a:p>
          <a:p>
            <a:pPr algn="r">
              <a:spcAft>
                <a:spcPts val="0"/>
              </a:spcAft>
            </a:pPr>
            <a:r>
              <a:rPr lang="en-GB" sz="1200" b="1" dirty="0">
                <a:solidFill>
                  <a:srgbClr val="7030A0"/>
                </a:solidFill>
              </a:rPr>
              <a:t>1</a:t>
            </a:r>
            <a:endParaRPr lang="en-GB" sz="1200" b="1" i="0" dirty="0">
              <a:solidFill>
                <a:srgbClr val="7030A0"/>
              </a:solidFill>
              <a:effectLst/>
            </a:endParaRPr>
          </a:p>
        </p:txBody>
      </p:sp>
    </p:spTree>
    <p:extLst>
      <p:ext uri="{BB962C8B-B14F-4D97-AF65-F5344CB8AC3E}">
        <p14:creationId xmlns:p14="http://schemas.microsoft.com/office/powerpoint/2010/main" val="18927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551</TotalTime>
  <Words>1722</Words>
  <Application>Microsoft Office PowerPoint</Application>
  <PresentationFormat>Widescreen</PresentationFormat>
  <Paragraphs>418</Paragraphs>
  <Slides>43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43</vt:i4>
      </vt:variant>
    </vt:vector>
  </HeadingPairs>
  <TitlesOfParts>
    <vt:vector size="51" baseType="lpstr">
      <vt:lpstr>Arial</vt:lpstr>
      <vt:lpstr>Calibri</vt:lpstr>
      <vt:lpstr>Calibri Light</vt:lpstr>
      <vt:lpstr>Comic Sans MS</vt:lpstr>
      <vt:lpstr>Times New Roman</vt:lpstr>
      <vt:lpstr>Verdana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Role of the Kidneys</vt:lpstr>
      <vt:lpstr>Kidneys make urine in a two stage process:</vt:lpstr>
      <vt:lpstr>How does a kidney make urine?</vt:lpstr>
      <vt:lpstr>PowerPoint Presentation</vt:lpstr>
      <vt:lpstr>PowerPoint Presentation</vt:lpstr>
      <vt:lpstr>PowerPoint Presentation</vt:lpstr>
      <vt:lpstr>PowerPoint Presentation</vt:lpstr>
      <vt:lpstr>Quick questions on whiteboards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Carmel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Edgell</dc:creator>
  <cp:lastModifiedBy>Kim Edgell</cp:lastModifiedBy>
  <cp:revision>72</cp:revision>
  <dcterms:created xsi:type="dcterms:W3CDTF">2017-03-23T08:19:13Z</dcterms:created>
  <dcterms:modified xsi:type="dcterms:W3CDTF">2020-01-05T20:23:00Z</dcterms:modified>
</cp:coreProperties>
</file>