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74" r:id="rId6"/>
    <p:sldId id="262" r:id="rId7"/>
    <p:sldId id="263" r:id="rId8"/>
    <p:sldId id="264" r:id="rId9"/>
    <p:sldId id="265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48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62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5531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60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597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52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601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654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71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548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38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D9FB5-87AE-41E7-8A58-7B8031D5BE5B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5EF7-D838-4F3E-A49A-7E6F759BC0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835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Diabetes Mellitus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947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BB62737-92D3-41D9-9166-2FD1CCBEDC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54" y="174756"/>
            <a:ext cx="11920344" cy="43972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2FF527D-36E9-40C2-8E89-6757EFAA1A8E}"/>
              </a:ext>
            </a:extLst>
          </p:cNvPr>
          <p:cNvSpPr/>
          <p:nvPr/>
        </p:nvSpPr>
        <p:spPr>
          <a:xfrm>
            <a:off x="3883843" y="3429000"/>
            <a:ext cx="1753386" cy="379429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F0F40B-90A0-4DE4-B733-0FDE5AFC080E}"/>
              </a:ext>
            </a:extLst>
          </p:cNvPr>
          <p:cNvSpPr/>
          <p:nvPr/>
        </p:nvSpPr>
        <p:spPr>
          <a:xfrm>
            <a:off x="9748886" y="3428999"/>
            <a:ext cx="1753386" cy="37942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0051AD-D162-457A-A6FB-398AE10D9837}"/>
              </a:ext>
            </a:extLst>
          </p:cNvPr>
          <p:cNvSpPr txBox="1"/>
          <p:nvPr/>
        </p:nvSpPr>
        <p:spPr>
          <a:xfrm>
            <a:off x="519363" y="5852247"/>
            <a:ext cx="11368725" cy="83099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GB" sz="2400" dirty="0"/>
              <a:t>On your own can you think of 2 causes of Diabetes? </a:t>
            </a:r>
          </a:p>
          <a:p>
            <a:r>
              <a:rPr lang="en-GB" sz="2400" dirty="0"/>
              <a:t>In pairs, discuss your ideas. How many causes did you come up with?</a:t>
            </a:r>
          </a:p>
        </p:txBody>
      </p:sp>
    </p:spTree>
    <p:extLst>
      <p:ext uri="{BB962C8B-B14F-4D97-AF65-F5344CB8AC3E}">
        <p14:creationId xmlns:p14="http://schemas.microsoft.com/office/powerpoint/2010/main" val="364927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A0250BF-D9C4-4E03-A060-FED8EC0374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850260"/>
              </p:ext>
            </p:extLst>
          </p:nvPr>
        </p:nvGraphicFramePr>
        <p:xfrm>
          <a:off x="234967" y="757614"/>
          <a:ext cx="11867804" cy="5690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3" imgW="6535998" imgH="3133750" progId="Word.Document.12">
                  <p:embed/>
                </p:oleObj>
              </mc:Choice>
              <mc:Fallback>
                <p:oleObj name="Document" r:id="rId3" imgW="6535998" imgH="313375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967" y="757614"/>
                        <a:ext cx="11867804" cy="56903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00261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851" y="879873"/>
            <a:ext cx="5871990" cy="555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571659" y="1520727"/>
            <a:ext cx="1961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Insulin concentration in blood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0904" y="233542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Glucose added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9935" y="4253906"/>
            <a:ext cx="1961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Blood glucose concentration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211950-E60C-44C4-B442-9E7601436717}"/>
              </a:ext>
            </a:extLst>
          </p:cNvPr>
          <p:cNvSpPr txBox="1"/>
          <p:nvPr/>
        </p:nvSpPr>
        <p:spPr>
          <a:xfrm>
            <a:off x="121186" y="69715"/>
            <a:ext cx="3894291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Majority of diabetes exam questions are experimental/data related. </a:t>
            </a:r>
          </a:p>
          <a:p>
            <a:endParaRPr lang="en-GB" sz="2400" dirty="0"/>
          </a:p>
          <a:p>
            <a:r>
              <a:rPr lang="en-GB" sz="2400" dirty="0"/>
              <a:t>Practice with this graph first then try to apply the same skills to the exam questions at the end of this booklet. </a:t>
            </a:r>
          </a:p>
          <a:p>
            <a:endParaRPr lang="en-GB" sz="2400" dirty="0"/>
          </a:p>
          <a:p>
            <a:r>
              <a:rPr lang="en-GB" sz="2400" dirty="0"/>
              <a:t>Add labels to the graph in your booklet on page 19, the complete your answers in the boxes on page 20. </a:t>
            </a:r>
          </a:p>
          <a:p>
            <a:endParaRPr lang="en-GB" sz="2400" dirty="0"/>
          </a:p>
          <a:p>
            <a:r>
              <a:rPr lang="en-GB" sz="2400" dirty="0"/>
              <a:t>Label which lines represent diabetic people and which lines represent non-diabetic people. </a:t>
            </a:r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0C19EE-4510-4AC4-A092-35836B4D45B4}"/>
              </a:ext>
            </a:extLst>
          </p:cNvPr>
          <p:cNvSpPr txBox="1"/>
          <p:nvPr/>
        </p:nvSpPr>
        <p:spPr>
          <a:xfrm>
            <a:off x="7886107" y="6432374"/>
            <a:ext cx="3680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Time (hrs)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C155D-E989-42D0-815E-D827DF7979E2}"/>
              </a:ext>
            </a:extLst>
          </p:cNvPr>
          <p:cNvSpPr txBox="1"/>
          <p:nvPr/>
        </p:nvSpPr>
        <p:spPr>
          <a:xfrm>
            <a:off x="4138328" y="4985824"/>
            <a:ext cx="2080523" cy="181588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Exam tip: If you struggle with a graph write 1 sentence out which includes both axis to understand what the graph is showing </a:t>
            </a:r>
          </a:p>
        </p:txBody>
      </p:sp>
    </p:spTree>
    <p:extLst>
      <p:ext uri="{BB962C8B-B14F-4D97-AF65-F5344CB8AC3E}">
        <p14:creationId xmlns:p14="http://schemas.microsoft.com/office/powerpoint/2010/main" val="2539648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851" y="879873"/>
            <a:ext cx="5871990" cy="555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571659" y="1520727"/>
            <a:ext cx="1961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Insulin concentration in blood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0904" y="233542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Glucose added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9935" y="4253906"/>
            <a:ext cx="1961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Blood glucose concentration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8890" y="1059807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Non diabetic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50894" y="4715571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Non diabetic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07396" y="3183434"/>
            <a:ext cx="201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Type 1 diabetic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83517" y="3949502"/>
            <a:ext cx="201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Type 1 diabetic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FCF03C-A304-4776-ABD7-92EF92D5DA92}"/>
              </a:ext>
            </a:extLst>
          </p:cNvPr>
          <p:cNvSpPr txBox="1"/>
          <p:nvPr/>
        </p:nvSpPr>
        <p:spPr>
          <a:xfrm>
            <a:off x="127262" y="374025"/>
            <a:ext cx="42517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Describe</a:t>
            </a:r>
            <a:r>
              <a:rPr lang="en-GB" sz="2400" dirty="0"/>
              <a:t> and </a:t>
            </a:r>
            <a:r>
              <a:rPr lang="en-GB" sz="2400" b="1" dirty="0"/>
              <a:t>explain</a:t>
            </a:r>
            <a:r>
              <a:rPr lang="en-GB" sz="2400" dirty="0"/>
              <a:t> the shape of the curve on the graph. </a:t>
            </a:r>
          </a:p>
          <a:p>
            <a:endParaRPr lang="en-GB" sz="2400" dirty="0"/>
          </a:p>
          <a:p>
            <a:r>
              <a:rPr lang="en-GB" sz="2400" dirty="0"/>
              <a:t>Describe means saying what you see</a:t>
            </a:r>
          </a:p>
          <a:p>
            <a:endParaRPr lang="en-GB" sz="2400" dirty="0"/>
          </a:p>
          <a:p>
            <a:r>
              <a:rPr lang="en-GB" sz="2400" dirty="0"/>
              <a:t>Explain means giving the biology behind WHY this has happened on the graph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591BD7-9DCF-44AE-B3AF-639AD1845946}"/>
              </a:ext>
            </a:extLst>
          </p:cNvPr>
          <p:cNvSpPr txBox="1"/>
          <p:nvPr/>
        </p:nvSpPr>
        <p:spPr>
          <a:xfrm>
            <a:off x="1100854" y="4453961"/>
            <a:ext cx="2080523" cy="181588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GB" sz="1600" dirty="0"/>
              <a:t>Exam tip: If you have 2 command words in the question then split your answer into a table to help see if you have answered both parts. </a:t>
            </a:r>
          </a:p>
        </p:txBody>
      </p:sp>
    </p:spTree>
    <p:extLst>
      <p:ext uri="{BB962C8B-B14F-4D97-AF65-F5344CB8AC3E}">
        <p14:creationId xmlns:p14="http://schemas.microsoft.com/office/powerpoint/2010/main" val="3918621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8082652" y="753607"/>
            <a:ext cx="357681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solidFill>
                  <a:schemeClr val="bg1"/>
                </a:solidFill>
              </a:rPr>
              <a:t>Non diabetics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Beta cells release insulin in response to high blood glucose </a:t>
            </a:r>
            <a:r>
              <a:rPr lang="en-GB" sz="2400" dirty="0" err="1">
                <a:solidFill>
                  <a:schemeClr val="bg1"/>
                </a:solidFill>
              </a:rPr>
              <a:t>conc</a:t>
            </a:r>
            <a:endParaRPr lang="en-GB" sz="2400" dirty="0">
              <a:solidFill>
                <a:schemeClr val="bg1"/>
              </a:solidFill>
            </a:endParaRP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This stimulates glycogenesis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Increased respiration of glucose</a:t>
            </a:r>
          </a:p>
          <a:p>
            <a:endParaRPr lang="en-GB" sz="24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Increased number and increased number of open glucose transporters in target cell membranes</a:t>
            </a:r>
          </a:p>
        </p:txBody>
      </p:sp>
    </p:spTree>
    <p:extLst>
      <p:ext uri="{BB962C8B-B14F-4D97-AF65-F5344CB8AC3E}">
        <p14:creationId xmlns:p14="http://schemas.microsoft.com/office/powerpoint/2010/main" val="3660668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309" y="947451"/>
            <a:ext cx="5871990" cy="555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96748" y="1485700"/>
            <a:ext cx="1961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Insulin concentration in blood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5933" y="301120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Glucose added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5928" y="1224450"/>
            <a:ext cx="129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No diabetes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10629" y="3215870"/>
            <a:ext cx="201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Type 1 diabetes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68299" y="2154041"/>
            <a:ext cx="35768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solidFill>
                  <a:schemeClr val="bg1"/>
                </a:solidFill>
              </a:rPr>
              <a:t>Type 1 Diabetes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Beta cells don’t produce insulin so no response to glucose </a:t>
            </a:r>
          </a:p>
        </p:txBody>
      </p:sp>
    </p:spTree>
    <p:extLst>
      <p:ext uri="{BB962C8B-B14F-4D97-AF65-F5344CB8AC3E}">
        <p14:creationId xmlns:p14="http://schemas.microsoft.com/office/powerpoint/2010/main" val="3909095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309" y="947451"/>
            <a:ext cx="5871990" cy="555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8103" y="4625507"/>
            <a:ext cx="1961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Glucose concentration in blood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5933" y="301120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Glucose added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1832" y="5364171"/>
            <a:ext cx="129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No diabetes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7015" y="4053152"/>
            <a:ext cx="201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Type 1 diabetes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6858" y="301120"/>
            <a:ext cx="35768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solidFill>
                  <a:schemeClr val="bg1"/>
                </a:solidFill>
              </a:rPr>
              <a:t>Non diabetics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Insulin produced by beta cells in response to increased glucose concentration in blood which rapidly returns blood glucose concentrations to normal by negative feedback mechanisms</a:t>
            </a:r>
          </a:p>
        </p:txBody>
      </p:sp>
    </p:spTree>
    <p:extLst>
      <p:ext uri="{BB962C8B-B14F-4D97-AF65-F5344CB8AC3E}">
        <p14:creationId xmlns:p14="http://schemas.microsoft.com/office/powerpoint/2010/main" val="2532860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309" y="947451"/>
            <a:ext cx="5871990" cy="55525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8103" y="4625507"/>
            <a:ext cx="1961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Glucose concentration in blood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65933" y="301120"/>
            <a:ext cx="1299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Glucose added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1832" y="5364171"/>
            <a:ext cx="129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No diabetes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7015" y="4053152"/>
            <a:ext cx="2010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Type 1 diabetes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0600" y="2344992"/>
            <a:ext cx="35768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solidFill>
                  <a:schemeClr val="bg1"/>
                </a:solidFill>
              </a:rPr>
              <a:t>Type 1 diabetes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No insulin produced by beta cells so takes a long time for blood glucose concentration to drop after glucose taken up in diet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This drop is eventually caused by respiration of glucose</a:t>
            </a:r>
          </a:p>
        </p:txBody>
      </p:sp>
    </p:spTree>
    <p:extLst>
      <p:ext uri="{BB962C8B-B14F-4D97-AF65-F5344CB8AC3E}">
        <p14:creationId xmlns:p14="http://schemas.microsoft.com/office/powerpoint/2010/main" val="345316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6CE015-2E67-4C3D-8F9E-EA8869C48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37339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536E1-6F8B-4B53-9F22-B6C36D10ECFE}"/>
              </a:ext>
            </a:extLst>
          </p:cNvPr>
          <p:cNvSpPr txBox="1">
            <a:spLocks/>
          </p:cNvSpPr>
          <p:nvPr/>
        </p:nvSpPr>
        <p:spPr>
          <a:xfrm>
            <a:off x="1158712" y="750969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Insulin is a protein and would be digested</a:t>
            </a: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Carbohydrate intake and exercise</a:t>
            </a: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Low blood glucose </a:t>
            </a:r>
            <a:r>
              <a:rPr lang="en-GB" dirty="0" err="1">
                <a:solidFill>
                  <a:srgbClr val="FFC000"/>
                </a:solidFill>
              </a:rPr>
              <a:t>conc</a:t>
            </a:r>
            <a:r>
              <a:rPr lang="en-GB" dirty="0">
                <a:solidFill>
                  <a:srgbClr val="FFC000"/>
                </a:solidFill>
              </a:rPr>
              <a:t>/hypoglycaemia/unconscious/coma</a:t>
            </a: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Biosensors</a:t>
            </a: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C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Inject insulin/manage carbohydrate intake/exercise carefully</a:t>
            </a:r>
          </a:p>
        </p:txBody>
      </p:sp>
    </p:spTree>
    <p:extLst>
      <p:ext uri="{BB962C8B-B14F-4D97-AF65-F5344CB8AC3E}">
        <p14:creationId xmlns:p14="http://schemas.microsoft.com/office/powerpoint/2010/main" val="426681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BDB0AB-E5E1-4BF5-AF88-2C255A51C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0326"/>
            <a:ext cx="11356203" cy="36764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E9AAEC67-B061-44B1-9C26-9229E7518846}"/>
              </a:ext>
            </a:extLst>
          </p:cNvPr>
          <p:cNvSpPr txBox="1">
            <a:spLocks/>
          </p:cNvSpPr>
          <p:nvPr/>
        </p:nvSpPr>
        <p:spPr>
          <a:xfrm>
            <a:off x="2223940" y="1465002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dirty="0">
                <a:solidFill>
                  <a:srgbClr val="FFC000"/>
                </a:solidFill>
              </a:rPr>
              <a:t>                            carbohydrate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solidFill>
                  <a:srgbClr val="FFC000"/>
                </a:solidFill>
              </a:rPr>
              <a:t>            exercise taken</a:t>
            </a:r>
          </a:p>
          <a:p>
            <a:pPr marL="0" indent="0">
              <a:buNone/>
            </a:pPr>
            <a:r>
              <a:rPr lang="en-GB" dirty="0">
                <a:solidFill>
                  <a:srgbClr val="FFC000"/>
                </a:solidFill>
              </a:rPr>
              <a:t>injections of insulin</a:t>
            </a:r>
          </a:p>
        </p:txBody>
      </p:sp>
    </p:spTree>
    <p:extLst>
      <p:ext uri="{BB962C8B-B14F-4D97-AF65-F5344CB8AC3E}">
        <p14:creationId xmlns:p14="http://schemas.microsoft.com/office/powerpoint/2010/main" val="306997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B237464-9FAC-4F3F-8805-7105FCD22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700062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72E6DF-AA30-44E4-8095-91886C9080E7}"/>
              </a:ext>
            </a:extLst>
          </p:cNvPr>
          <p:cNvSpPr/>
          <p:nvPr/>
        </p:nvSpPr>
        <p:spPr>
          <a:xfrm>
            <a:off x="4857947" y="73780"/>
            <a:ext cx="6096000" cy="239296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Binds to receptor on target/liver/muscle cell;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Reject reference to insulin as an enzyme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Causes more transport/carrier proteins to become active/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move to (plasma) membrane;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Glucose (diffuses) into cells (and lowers blood glucose);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(Enzymes in cells) convert glucose to glycogen;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Stimulates fatty acids/lipid/fat formation (from glucose);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Raises rate of respiration (in cells), using more glucose;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3 max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214CD1-DE40-473C-9A7A-CD7A43C8F1C5}"/>
              </a:ext>
            </a:extLst>
          </p:cNvPr>
          <p:cNvSpPr/>
          <p:nvPr/>
        </p:nvSpPr>
        <p:spPr>
          <a:xfrm>
            <a:off x="4857947" y="3198624"/>
            <a:ext cx="6096000" cy="1192634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(b)     (</a:t>
            </a:r>
            <a:r>
              <a:rPr lang="en-GB" sz="1100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)      27 : 39;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1 : 1.44;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2 marks for 1 : 1.44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Accept 0.69 : 1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Accept 9 : 13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318277-81B8-4D21-948E-76F95DF6A5EE}"/>
              </a:ext>
            </a:extLst>
          </p:cNvPr>
          <p:cNvSpPr/>
          <p:nvPr/>
        </p:nvSpPr>
        <p:spPr>
          <a:xfrm>
            <a:off x="4857947" y="4800414"/>
            <a:ext cx="6096000" cy="2046714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(ii)     One suitable reason; with explanation;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e.g. undiagnosed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Diabetic coma/brain cells not enough respiration;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Due to low blood glucose/acidosis/dehydration;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Heart attacks/coronary heart disease;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Due to faster atheroma formation/damage to arteries;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Kidney failure;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Due to damage to blood vessels;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 max</a:t>
            </a:r>
          </a:p>
        </p:txBody>
      </p:sp>
    </p:spTree>
    <p:extLst>
      <p:ext uri="{BB962C8B-B14F-4D97-AF65-F5344CB8AC3E}">
        <p14:creationId xmlns:p14="http://schemas.microsoft.com/office/powerpoint/2010/main" val="360831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302C68-BB0E-4194-B247-4329924B3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553967" cy="214846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877946-4530-4739-A568-B43D7F9412C4}"/>
              </a:ext>
            </a:extLst>
          </p:cNvPr>
          <p:cNvSpPr/>
          <p:nvPr/>
        </p:nvSpPr>
        <p:spPr>
          <a:xfrm>
            <a:off x="6017443" y="324412"/>
            <a:ext cx="6096000" cy="164660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(a)     1.      </a:t>
            </a:r>
            <a:r>
              <a:rPr lang="en-GB" sz="1100" u="sng" dirty="0">
                <a:solidFill>
                  <a:srgbClr val="7030A0"/>
                </a:solidFill>
                <a:latin typeface="Arial" panose="020B0604020202020204" pitchFamily="34" charset="0"/>
              </a:rPr>
              <a:t>Adenylate cyclase </a:t>
            </a: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activated / cAMP produced / second messenger produced;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2.      Activates enzyme(s) (in cell so) glycogenolysis / gluconeogenesis occurs / glycogenesis inhibited;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2. Neutral: ‘glucose produced’ as given in the question stem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      Accept: correct descriptions of these terms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690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5A7D0D-8AB7-4452-8646-FB23DD07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091" y="-113122"/>
            <a:ext cx="5195906" cy="697112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189837-DEAF-42EB-849E-29EDCE018D7C}"/>
              </a:ext>
            </a:extLst>
          </p:cNvPr>
          <p:cNvSpPr/>
          <p:nvPr/>
        </p:nvSpPr>
        <p:spPr>
          <a:xfrm>
            <a:off x="4974815" y="0"/>
            <a:ext cx="6096000" cy="196977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(a)     Enzyme / active site has a (specific) </a:t>
            </a:r>
            <a:r>
              <a:rPr lang="en-GB" sz="1100" u="sng" dirty="0">
                <a:solidFill>
                  <a:srgbClr val="7030A0"/>
                </a:solidFill>
                <a:latin typeface="Arial" panose="020B0604020202020204" pitchFamily="34" charset="0"/>
              </a:rPr>
              <a:t>tertiary</a:t>
            </a: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 structure;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Only glucose has correct shape / is complementary / will bind / fit to active site;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(Forming) enzyme-substrate </a:t>
            </a:r>
            <a:r>
              <a:rPr lang="en-GB" sz="1100" u="sng" dirty="0">
                <a:solidFill>
                  <a:srgbClr val="7030A0"/>
                </a:solidFill>
                <a:latin typeface="Arial" panose="020B0604020202020204" pitchFamily="34" charset="0"/>
              </a:rPr>
              <a:t>complex</a:t>
            </a: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;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b="1" i="1" dirty="0">
                <a:solidFill>
                  <a:srgbClr val="7030A0"/>
                </a:solidFill>
                <a:latin typeface="Arial" panose="020B0604020202020204" pitchFamily="34" charset="0"/>
              </a:rPr>
              <a:t>Q</a:t>
            </a: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 Allow second mark if candidate refers to correct shape or complementary in terms of the enzyme. Do not allow ‘same’ shape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b="1" i="1" dirty="0">
                <a:solidFill>
                  <a:srgbClr val="7030A0"/>
                </a:solidFill>
                <a:latin typeface="Arial" panose="020B0604020202020204" pitchFamily="34" charset="0"/>
              </a:rPr>
              <a:t>Q</a:t>
            </a: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 Do not allow third mark if active site is described as being on substrate.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D00EDA-3C1A-44A6-8A07-41577EB1F00C}"/>
              </a:ext>
            </a:extLst>
          </p:cNvPr>
          <p:cNvSpPr/>
          <p:nvPr/>
        </p:nvSpPr>
        <p:spPr>
          <a:xfrm>
            <a:off x="4974815" y="2102853"/>
            <a:ext cx="6096000" cy="278537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(b)     (Only detects glucose whereas) Benedict’s detects (all) reducing sugars / named examples;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Provides a reading / is quantitative / Benedict’s only provides a colour / doesn’t measure concentration / is qualitative / semiquantitative;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Is more sensitive / detects low concentration;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Red colour / colour of blood masks result;</a:t>
            </a:r>
          </a:p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Can monitor blood glucose concentration continuously;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b="1" i="1" dirty="0">
                <a:solidFill>
                  <a:srgbClr val="7030A0"/>
                </a:solidFill>
                <a:latin typeface="Arial" panose="020B0604020202020204" pitchFamily="34" charset="0"/>
              </a:rPr>
              <a:t>Q</a:t>
            </a: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 Do not credit quicker / more accurate unless qualified.</a:t>
            </a:r>
          </a:p>
          <a:p>
            <a:pPr marL="1440180" marR="1080135">
              <a:spcBef>
                <a:spcPts val="300"/>
              </a:spcBef>
            </a:pPr>
            <a:r>
              <a:rPr lang="en-GB" sz="1100" b="1" i="1" dirty="0">
                <a:solidFill>
                  <a:srgbClr val="7030A0"/>
                </a:solidFill>
                <a:latin typeface="Arial" panose="020B0604020202020204" pitchFamily="34" charset="0"/>
              </a:rPr>
              <a:t>Q</a:t>
            </a:r>
            <a:r>
              <a:rPr lang="en-GB" sz="1100" i="1" dirty="0">
                <a:solidFill>
                  <a:srgbClr val="7030A0"/>
                </a:solidFill>
                <a:latin typeface="Arial" panose="020B0604020202020204" pitchFamily="34" charset="0"/>
              </a:rPr>
              <a:t> Allow Benedict’s detects monosaccharides for first mark point.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 max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A00ECC-A540-4449-B1CF-839CFD52AE24}"/>
              </a:ext>
            </a:extLst>
          </p:cNvPr>
          <p:cNvSpPr/>
          <p:nvPr/>
        </p:nvSpPr>
        <p:spPr>
          <a:xfrm>
            <a:off x="4974815" y="5123936"/>
            <a:ext cx="6096000" cy="569387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1080135" indent="-720090"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(c)     (</a:t>
            </a:r>
            <a:r>
              <a:rPr lang="en-GB" sz="1100" dirty="0" err="1">
                <a:solidFill>
                  <a:srgbClr val="7030A0"/>
                </a:solidFill>
                <a:latin typeface="Arial" panose="020B0604020202020204" pitchFamily="34" charset="0"/>
              </a:rPr>
              <a:t>i</a:t>
            </a: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)      Broken down by enzymes / digested / denatured (by pH) too large to be absorbed;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88BF81-56D9-41D9-9CC5-72B73BE5EB0E}"/>
              </a:ext>
            </a:extLst>
          </p:cNvPr>
          <p:cNvSpPr/>
          <p:nvPr/>
        </p:nvSpPr>
        <p:spPr>
          <a:xfrm>
            <a:off x="4974815" y="5950059"/>
            <a:ext cx="6096000" cy="907941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spcBef>
                <a:spcPts val="1200"/>
              </a:spcBef>
            </a:pP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(ii)     Study not carried out on humans / only carried out on rats;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Long-term / side effects not known;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Scientists have vested interest;</a:t>
            </a:r>
            <a:b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</a:br>
            <a:r>
              <a:rPr lang="en-GB" sz="1100" dirty="0">
                <a:solidFill>
                  <a:srgbClr val="7030A0"/>
                </a:solidFill>
                <a:latin typeface="Arial" panose="020B0604020202020204" pitchFamily="34" charset="0"/>
              </a:rPr>
              <a:t>Study should be repeated / further studies / sample size not known;</a:t>
            </a:r>
          </a:p>
          <a:p>
            <a:pPr algn="r">
              <a:spcAft>
                <a:spcPts val="0"/>
              </a:spcAft>
            </a:pPr>
            <a:r>
              <a:rPr lang="en-GB" sz="900" b="1" dirty="0">
                <a:solidFill>
                  <a:srgbClr val="7030A0"/>
                </a:solidFill>
                <a:latin typeface="Times New Roman" panose="02020603050405020304" pitchFamily="18" charset="0"/>
              </a:rPr>
              <a:t>2 max</a:t>
            </a:r>
          </a:p>
        </p:txBody>
      </p:sp>
    </p:spTree>
    <p:extLst>
      <p:ext uri="{BB962C8B-B14F-4D97-AF65-F5344CB8AC3E}">
        <p14:creationId xmlns:p14="http://schemas.microsoft.com/office/powerpoint/2010/main" val="37702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446</Words>
  <Application>Microsoft Office PowerPoint</Application>
  <PresentationFormat>Widescreen</PresentationFormat>
  <Paragraphs>110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Microsoft Word Document</vt:lpstr>
      <vt:lpstr>Diabetes Mellitus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Lyndsay Smith</dc:creator>
  <cp:lastModifiedBy>Kim Edgell</cp:lastModifiedBy>
  <cp:revision>18</cp:revision>
  <dcterms:created xsi:type="dcterms:W3CDTF">2017-11-10T11:27:55Z</dcterms:created>
  <dcterms:modified xsi:type="dcterms:W3CDTF">2020-01-04T21:38:01Z</dcterms:modified>
</cp:coreProperties>
</file>