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88" r:id="rId5"/>
    <p:sldId id="289" r:id="rId6"/>
    <p:sldId id="290" r:id="rId7"/>
    <p:sldId id="261" r:id="rId8"/>
    <p:sldId id="264" r:id="rId9"/>
    <p:sldId id="371" r:id="rId10"/>
    <p:sldId id="372" r:id="rId11"/>
    <p:sldId id="373" r:id="rId12"/>
    <p:sldId id="374" r:id="rId13"/>
    <p:sldId id="375" r:id="rId14"/>
    <p:sldId id="376" r:id="rId15"/>
    <p:sldId id="377" r:id="rId16"/>
    <p:sldId id="378" r:id="rId17"/>
    <p:sldId id="266" r:id="rId18"/>
    <p:sldId id="276" r:id="rId19"/>
    <p:sldId id="379" r:id="rId20"/>
    <p:sldId id="380" r:id="rId21"/>
    <p:sldId id="381" r:id="rId22"/>
    <p:sldId id="382" r:id="rId23"/>
    <p:sldId id="383" r:id="rId24"/>
    <p:sldId id="38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98" y="2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0EF2-8BCE-4181-97DD-9F62E099D0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CCB2D7-D739-44C1-98F8-E65F7A7FB3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D0A21-14E8-4C45-837C-28D9CA154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8B54-B19A-4721-9882-3605F888C66F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F3F99-6790-4D02-86DD-33B916BAB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A85AC-D75D-46A3-B2D2-C5DED382F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663F-8623-4093-A8E4-76DD5F56A6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117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B96FF-5CF7-4DC2-8808-4B6B9CFE3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A4BDE-C051-43F6-9715-A71D7A649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5CA1E-A50D-4A99-ACDE-5A5D2425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8B54-B19A-4721-9882-3605F888C66F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546A0-F07F-4985-9374-6913A2C0B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E3253-74B5-4EBC-A3CE-F2F113661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663F-8623-4093-A8E4-76DD5F56A6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602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33BC2-A321-4E7C-9391-A40387926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6713B-1419-48D0-986B-1E55E940C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49B6E-D1A7-4F32-9083-C4F084AA6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8B54-B19A-4721-9882-3605F888C66F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51338-5FF7-4C8B-A4B2-12E434754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552DE-F5BC-4627-956F-9E2210EC8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663F-8623-4093-A8E4-76DD5F56A6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980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622F5-D8AE-428B-9FD7-F6473A808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E2318-BAAC-4E27-91FA-BF549DDECF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F25B-793F-4768-A72F-C558227C59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5FA9F9-045C-4FD4-B329-33380350E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8B54-B19A-4721-9882-3605F888C66F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B246CB-DF51-46E0-8DE0-EAFC54917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A13DEE-17B1-4809-AE26-F167CD525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663F-8623-4093-A8E4-76DD5F56A6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39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FB63B-5FAB-495F-992E-9AE743EF3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2823A-1B8E-4EBD-8CF3-0001A8582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603E2F-C46B-4B8F-B0CA-965E29C403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9BEF43-3987-4A79-AAC1-218F3B0432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6541C1-CE07-495C-A7A6-B422081F94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79A455-B936-4523-87C4-E30790232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8B54-B19A-4721-9882-3605F888C66F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CCC2B1-30A2-411F-9DEC-7E54AF20B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6B0F4E-780F-46AF-B4CE-89F0ABC41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663F-8623-4093-A8E4-76DD5F56A6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193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84172-40EF-48BD-805E-237971644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7C49CB-242A-4718-BBA7-00998FE63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8B54-B19A-4721-9882-3605F888C66F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0C64CF-2130-41E4-9F0D-73916B4F7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13480A-967B-487E-B210-D510A7955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663F-8623-4093-A8E4-76DD5F56A6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6517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F00F66-575A-45A2-B182-FF985025C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8B54-B19A-4721-9882-3605F888C66F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BB18F6-8198-417E-A292-80777970E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8F2AC2-63AF-4354-92E8-D05E44903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663F-8623-4093-A8E4-76DD5F56A6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605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94B7B-A582-474D-B6C3-152608EA3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95655-F595-45B3-8425-14825C32D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9F2B0-394B-45E0-84ED-536CE7C7F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20EA5F-8203-493C-9800-C3951CFDC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8B54-B19A-4721-9882-3605F888C66F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ADD67-F3F6-4C0F-94AE-2679A6BF6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720012-4D02-4C27-9524-FEAEE8DDD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663F-8623-4093-A8E4-76DD5F56A6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64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D3426-042E-4DC7-819E-A09DECEE9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8AFC83-5022-4783-AA22-8FC2488EA6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A21E3-6D00-46D1-8341-88E7D4354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2CC3FE-7541-405A-B099-35394E11E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8B54-B19A-4721-9882-3605F888C66F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D3EE28-9547-4667-BB80-7F90DABE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4187AC-84F8-43F1-886F-C54BE21B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663F-8623-4093-A8E4-76DD5F56A6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987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92BA7-05B4-434B-A7E4-29460448E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8D09A1-7049-459B-8A53-CE920277BB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81E82-DD78-4020-8044-C3F45228A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8B54-B19A-4721-9882-3605F888C66F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356D3-98D1-4E0E-8CCA-073025F05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3D39C-A078-4F1D-9DD0-406D68AF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663F-8623-4093-A8E4-76DD5F56A6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092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6964D2-BB49-4997-8E41-68EE6E73DA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09D43C-9C24-4D65-BB67-E6B6199DE1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8804D-316B-4D07-AE7B-411A795A9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58B54-B19A-4721-9882-3605F888C66F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859BB-2284-47A7-BDD2-94C39B5AA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4AD21-AAEF-49A7-AC11-D4887F92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5663F-8623-4093-A8E4-76DD5F56A6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1583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8A9F08-2095-4859-A907-296BE61F2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EB221-4BF6-4E71-A18F-A0A39B241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1BC1C-13CE-4F75-ABE5-F7A086CD55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58B54-B19A-4721-9882-3605F888C66F}" type="datetimeFigureOut">
              <a:rPr lang="en-GB" smtClean="0"/>
              <a:t>11/08/2020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AB95C-903B-4CDD-B28E-80EA787B9B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EFBA1-3F30-487C-9A9F-800069F04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5663F-8623-4093-A8E4-76DD5F56A6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269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FE888FD-9DA5-415D-8FBD-D18F2A3B31F5}"/>
              </a:ext>
            </a:extLst>
          </p:cNvPr>
          <p:cNvSpPr/>
          <p:nvPr/>
        </p:nvSpPr>
        <p:spPr>
          <a:xfrm>
            <a:off x="114067" y="789986"/>
            <a:ext cx="11963865" cy="19389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24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Outcomes: 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Times New Roman" panose="02020603050405020304" pitchFamily="18" charset="0"/>
              <a:buChar char="•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Explain what is meant by sex-linked alleles, and describe how to represent these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Times New Roman" panose="02020603050405020304" pitchFamily="18" charset="0"/>
              <a:buChar char="•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Draw sex-linked monohybrid crosses to predict offspring genotypes and phenotypes. 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Times New Roman" panose="02020603050405020304" pitchFamily="18" charset="0"/>
              <a:buChar char="•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Apply knowledge to calculate the predicted ratios of genotypes and phenotype of offspring when supplied with appropriate information for all crosses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C9EC80-21E1-4A18-A7DF-E89971B1E52C}"/>
              </a:ext>
            </a:extLst>
          </p:cNvPr>
          <p:cNvSpPr/>
          <p:nvPr/>
        </p:nvSpPr>
        <p:spPr>
          <a:xfrm>
            <a:off x="0" y="0"/>
            <a:ext cx="9559155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ea typeface="Calibri" panose="020F0502020204030204" pitchFamily="34" charset="0"/>
              </a:rPr>
              <a:t>Type 4: Monohybrid Inheritance involving Sex linkage</a:t>
            </a:r>
            <a:endParaRPr lang="en-GB" sz="3300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322550BA-C178-435C-868E-6E61CBFB8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049" name="Picture 14">
            <a:extLst>
              <a:ext uri="{FF2B5EF4-FFF2-40B4-BE49-F238E27FC236}">
                <a16:creationId xmlns:a16="http://schemas.microsoft.com/office/drawing/2014/main" id="{1FBFFFC8-535B-45D5-932A-D8EDF86F7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3251" y="3076575"/>
            <a:ext cx="534681" cy="58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6AE73E97-FADF-416C-A4DA-C7E57A69C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61764"/>
            <a:ext cx="12077932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Definition:  </a:t>
            </a:r>
            <a:endParaRPr kumimoji="0" lang="en-GB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Sex linkage: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Any gene carried on either the X or Y chromosome is said to be sex-linked.</a:t>
            </a:r>
            <a:endParaRPr kumimoji="0" lang="en-GB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Males will only have one allele of a sex linked gene.</a:t>
            </a:r>
            <a:endParaRPr kumimoji="0" lang="en-GB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Females need to be homozygous recessive to have the condition.</a:t>
            </a:r>
            <a:endParaRPr kumimoji="0" lang="en-GB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2BE5E0-90FD-4A3A-BDCF-8EB315434641}"/>
              </a:ext>
            </a:extLst>
          </p:cNvPr>
          <p:cNvSpPr txBox="1"/>
          <p:nvPr/>
        </p:nvSpPr>
        <p:spPr>
          <a:xfrm>
            <a:off x="1468073" y="5058561"/>
            <a:ext cx="92530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7030A0"/>
                </a:solidFill>
              </a:rPr>
              <a:t>Fill in definition on page 1 in your booklet. </a:t>
            </a:r>
          </a:p>
        </p:txBody>
      </p:sp>
    </p:spTree>
    <p:extLst>
      <p:ext uri="{BB962C8B-B14F-4D97-AF65-F5344CB8AC3E}">
        <p14:creationId xmlns:p14="http://schemas.microsoft.com/office/powerpoint/2010/main" val="1447998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216358" y="680819"/>
            <a:ext cx="11888956" cy="4114800"/>
          </a:xfrm>
        </p:spPr>
        <p:txBody>
          <a:bodyPr/>
          <a:lstStyle/>
          <a:p>
            <a:r>
              <a:rPr lang="en-GB" dirty="0"/>
              <a:t>Any gene carried on either the X or Y chromosome is said to be sex-linked.</a:t>
            </a:r>
          </a:p>
          <a:p>
            <a:r>
              <a:rPr lang="en-GB" dirty="0"/>
              <a:t>The X chromosome is much longer than the Y chromosome so will carry more genes.</a:t>
            </a:r>
          </a:p>
          <a:p>
            <a:r>
              <a:rPr lang="en-GB" b="1" dirty="0">
                <a:solidFill>
                  <a:srgbClr val="7030A0"/>
                </a:solidFill>
              </a:rPr>
              <a:t>Males will only have one allele of a sex linked gene.</a:t>
            </a:r>
          </a:p>
          <a:p>
            <a:r>
              <a:rPr lang="en-GB" b="1" dirty="0">
                <a:solidFill>
                  <a:srgbClr val="7030A0"/>
                </a:solidFill>
              </a:rPr>
              <a:t>Females still need to be homozygous recessive to have the condition.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1AFBDF-5B83-45CF-9329-EF2BD6B9575B}"/>
              </a:ext>
            </a:extLst>
          </p:cNvPr>
          <p:cNvSpPr/>
          <p:nvPr/>
        </p:nvSpPr>
        <p:spPr>
          <a:xfrm>
            <a:off x="0" y="0"/>
            <a:ext cx="8196988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ea typeface="Calibri" panose="020F0502020204030204" pitchFamily="34" charset="0"/>
              </a:rPr>
              <a:t>Monohybrid Inheritance involving Sex linkage</a:t>
            </a:r>
            <a:endParaRPr lang="en-GB" sz="33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DED922-E15E-40E9-ABFB-67F72E607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58" y="3258588"/>
            <a:ext cx="3190613" cy="30740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A78564-6004-46DA-87A5-45598865B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4486" y="3429000"/>
            <a:ext cx="4012502" cy="290364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05DEA414-0494-4280-98C6-F1CDAF6F4E2E}"/>
              </a:ext>
            </a:extLst>
          </p:cNvPr>
          <p:cNvSpPr/>
          <p:nvPr/>
        </p:nvSpPr>
        <p:spPr>
          <a:xfrm>
            <a:off x="2315361" y="5478011"/>
            <a:ext cx="1006679" cy="771787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49185CF-4217-49FA-A3B8-30B5B7862BCE}"/>
              </a:ext>
            </a:extLst>
          </p:cNvPr>
          <p:cNvSpPr/>
          <p:nvPr/>
        </p:nvSpPr>
        <p:spPr>
          <a:xfrm>
            <a:off x="7174572" y="5560862"/>
            <a:ext cx="1006679" cy="771787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" name="Picture 4" descr="c7">
            <a:extLst>
              <a:ext uri="{FF2B5EF4-FFF2-40B4-BE49-F238E27FC236}">
                <a16:creationId xmlns:a16="http://schemas.microsoft.com/office/drawing/2014/main" id="{6B3127E9-DADE-45E1-B453-5A84DDE5D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177" y="3424449"/>
            <a:ext cx="2848184" cy="2903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08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90523" y="2080470"/>
            <a:ext cx="11972846" cy="4114800"/>
          </a:xfrm>
        </p:spPr>
        <p:txBody>
          <a:bodyPr/>
          <a:lstStyle/>
          <a:p>
            <a:r>
              <a:rPr lang="en-GB" dirty="0"/>
              <a:t>On page 433-434 in </a:t>
            </a:r>
            <a:r>
              <a:rPr lang="en-GB" dirty="0" err="1"/>
              <a:t>Toole</a:t>
            </a:r>
            <a:r>
              <a:rPr lang="en-GB" dirty="0"/>
              <a:t> and </a:t>
            </a:r>
            <a:r>
              <a:rPr lang="en-GB" dirty="0" err="1"/>
              <a:t>Toole</a:t>
            </a:r>
            <a:r>
              <a:rPr lang="en-GB" dirty="0"/>
              <a:t>, read through “Sex-linkage- Haemophilia” section and answer the questions on the next slide. Write your answers on page </a:t>
            </a:r>
          </a:p>
          <a:p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5C76E0-6630-41F9-B3BF-0A6F7D77E592}"/>
              </a:ext>
            </a:extLst>
          </p:cNvPr>
          <p:cNvSpPr/>
          <p:nvPr/>
        </p:nvSpPr>
        <p:spPr>
          <a:xfrm>
            <a:off x="0" y="0"/>
            <a:ext cx="8196988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ea typeface="Calibri" panose="020F0502020204030204" pitchFamily="34" charset="0"/>
              </a:rPr>
              <a:t>Monohybrid Inheritance involving Sex linkage</a:t>
            </a:r>
            <a:endParaRPr lang="en-GB" sz="33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5B10FC-7547-491F-89A7-60E6914052B8}"/>
              </a:ext>
            </a:extLst>
          </p:cNvPr>
          <p:cNvSpPr txBox="1"/>
          <p:nvPr/>
        </p:nvSpPr>
        <p:spPr>
          <a:xfrm>
            <a:off x="90523" y="662730"/>
            <a:ext cx="118050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u="sng" dirty="0"/>
              <a:t>Comprehension skill practice. </a:t>
            </a:r>
          </a:p>
          <a:p>
            <a:r>
              <a:rPr lang="en-GB" dirty="0"/>
              <a:t>End of </a:t>
            </a:r>
            <a:r>
              <a:rPr lang="en-GB" b="1" dirty="0"/>
              <a:t>paper 2 </a:t>
            </a:r>
            <a:r>
              <a:rPr lang="en-GB" dirty="0"/>
              <a:t>is a </a:t>
            </a:r>
            <a:r>
              <a:rPr lang="en-GB" b="1" dirty="0"/>
              <a:t>15-20 mark </a:t>
            </a:r>
            <a:r>
              <a:rPr lang="en-GB" dirty="0"/>
              <a:t>comprehension for </a:t>
            </a:r>
            <a:r>
              <a:rPr lang="en-GB" b="1" dirty="0"/>
              <a:t>AO2 skill</a:t>
            </a:r>
            <a:r>
              <a:rPr lang="en-GB" dirty="0"/>
              <a:t>. </a:t>
            </a:r>
          </a:p>
          <a:p>
            <a:r>
              <a:rPr lang="en-GB" b="1" dirty="0"/>
              <a:t>6% </a:t>
            </a:r>
            <a:r>
              <a:rPr lang="en-GB" dirty="0"/>
              <a:t>of overall A-level grade. </a:t>
            </a:r>
          </a:p>
        </p:txBody>
      </p:sp>
      <p:pic>
        <p:nvPicPr>
          <p:cNvPr id="8" name="Picture 5" descr="mild hemophilia after injection in buttock">
            <a:extLst>
              <a:ext uri="{FF2B5EF4-FFF2-40B4-BE49-F238E27FC236}">
                <a16:creationId xmlns:a16="http://schemas.microsoft.com/office/drawing/2014/main" id="{B3190B4F-1E69-4C91-967B-06F79A0D7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6004" y="2961313"/>
            <a:ext cx="2449585" cy="3784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c7">
            <a:extLst>
              <a:ext uri="{FF2B5EF4-FFF2-40B4-BE49-F238E27FC236}">
                <a16:creationId xmlns:a16="http://schemas.microsoft.com/office/drawing/2014/main" id="{ACBC0551-3B9A-4E8F-B73B-0B2AA9523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359" y="3291621"/>
            <a:ext cx="2848184" cy="2903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585459-E9FA-4722-A2C0-62F32E4E3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3056" y="874065"/>
            <a:ext cx="1699129" cy="1141372"/>
          </a:xfrm>
          <a:prstGeom prst="rect">
            <a:avLst/>
          </a:prstGeom>
        </p:spPr>
      </p:pic>
      <p:pic>
        <p:nvPicPr>
          <p:cNvPr id="3076" name="Picture 4" descr="Hemophilia - Genetics Home Reference - NIH">
            <a:extLst>
              <a:ext uri="{FF2B5EF4-FFF2-40B4-BE49-F238E27FC236}">
                <a16:creationId xmlns:a16="http://schemas.microsoft.com/office/drawing/2014/main" id="{28AA613B-3852-46E0-80AB-09A6BE359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01" y="3169507"/>
            <a:ext cx="4409114" cy="292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50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EB27793-D6F9-4DB2-A525-5E9A8E45B756}"/>
              </a:ext>
            </a:extLst>
          </p:cNvPr>
          <p:cNvSpPr/>
          <p:nvPr/>
        </p:nvSpPr>
        <p:spPr>
          <a:xfrm>
            <a:off x="0" y="0"/>
            <a:ext cx="8196988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ea typeface="Calibri" panose="020F0502020204030204" pitchFamily="34" charset="0"/>
              </a:rPr>
              <a:t>Monohybrid Inheritance involving Sex linkage</a:t>
            </a:r>
            <a:endParaRPr lang="en-GB" sz="33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F3054B-5E14-4829-91A8-F50DB312E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2871" y="0"/>
            <a:ext cx="1699129" cy="11413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4D4AAD-3CF9-4D66-B50D-9F5198985008}"/>
              </a:ext>
            </a:extLst>
          </p:cNvPr>
          <p:cNvSpPr txBox="1"/>
          <p:nvPr/>
        </p:nvSpPr>
        <p:spPr>
          <a:xfrm>
            <a:off x="117445" y="570686"/>
            <a:ext cx="11828477" cy="634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100" dirty="0"/>
              <a:t>What does non-homologous portion mean?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100" dirty="0"/>
              <a:t>If a gene is found on the non-homologous portion, how will this affect the appearance of this phenotype in the population?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100" dirty="0"/>
              <a:t>Why is haemophilia more prominent in males than females?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100" dirty="0"/>
              <a:t>Using your knowledge of evolution, why would haemophilia be selectively removed from the population?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100" dirty="0"/>
              <a:t>Haemophilia is caused by a DNA mutation, explain how a DNA mutation would lead of a faulty protein.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100" dirty="0"/>
              <a:t>Explain why the Haemophilia allele is always linked with the letter X and not the letter Y in a genetic diagram.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100" dirty="0"/>
              <a:t>Explain why Haemophilia is passed from biological mother to son not biological father to son.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100" dirty="0"/>
              <a:t>Complete the genotypes table on page 11 in your booklet.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100" dirty="0"/>
              <a:t>Complete the genetic cross diagram on page 11 in your booklet showing the predicted offspring from a male haemophiliac and female carrier.  </a:t>
            </a:r>
          </a:p>
        </p:txBody>
      </p:sp>
    </p:spTree>
    <p:extLst>
      <p:ext uri="{BB962C8B-B14F-4D97-AF65-F5344CB8AC3E}">
        <p14:creationId xmlns:p14="http://schemas.microsoft.com/office/powerpoint/2010/main" val="3510266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EB27793-D6F9-4DB2-A525-5E9A8E45B756}"/>
              </a:ext>
            </a:extLst>
          </p:cNvPr>
          <p:cNvSpPr/>
          <p:nvPr/>
        </p:nvSpPr>
        <p:spPr>
          <a:xfrm>
            <a:off x="0" y="0"/>
            <a:ext cx="8196988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ea typeface="Calibri" panose="020F0502020204030204" pitchFamily="34" charset="0"/>
              </a:rPr>
              <a:t>Monohybrid Inheritance involving Sex linkage</a:t>
            </a:r>
            <a:endParaRPr lang="en-GB" sz="33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F3054B-5E14-4829-91A8-F50DB312E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2871" y="0"/>
            <a:ext cx="1699129" cy="11413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4D4AAD-3CF9-4D66-B50D-9F5198985008}"/>
              </a:ext>
            </a:extLst>
          </p:cNvPr>
          <p:cNvSpPr txBox="1"/>
          <p:nvPr/>
        </p:nvSpPr>
        <p:spPr>
          <a:xfrm>
            <a:off x="117445" y="570686"/>
            <a:ext cx="11828477" cy="4404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100" dirty="0"/>
              <a:t>What does non-homologous portion mean?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GB" sz="2100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100" dirty="0"/>
              <a:t>If a gene is found on the non-homologous portion, how will this affect the appearance of this phenotype in the population?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GB" sz="2100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100" dirty="0"/>
              <a:t>Why is haemophilia more prominent in males than females?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GB" sz="2100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100" dirty="0"/>
              <a:t>Using your knowledge of evolution, why would haemophilia be selectively removed from the population?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903BD3-659C-401D-BF96-B9203E4795CB}"/>
              </a:ext>
            </a:extLst>
          </p:cNvPr>
          <p:cNvSpPr/>
          <p:nvPr/>
        </p:nvSpPr>
        <p:spPr>
          <a:xfrm>
            <a:off x="530759" y="894266"/>
            <a:ext cx="10249094" cy="5866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solidFill>
                  <a:srgbClr val="7030A0"/>
                </a:solidFill>
              </a:rPr>
              <a:t>Y-chromosome is short so does not carry the allele for the gene found on the X-chromosome</a:t>
            </a:r>
          </a:p>
          <a:p>
            <a:pPr>
              <a:lnSpc>
                <a:spcPct val="150000"/>
              </a:lnSpc>
            </a:pPr>
            <a:endParaRPr lang="en-GB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endParaRPr lang="en-GB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endParaRPr lang="en-GB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7030A0"/>
                </a:solidFill>
              </a:rPr>
              <a:t>Males more likely to have the disease, will not carry a second allele to cancel out affect of recessive allele</a:t>
            </a:r>
          </a:p>
          <a:p>
            <a:pPr>
              <a:lnSpc>
                <a:spcPct val="150000"/>
              </a:lnSpc>
            </a:pPr>
            <a:endParaRPr lang="en-GB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7030A0"/>
                </a:solidFill>
              </a:rPr>
              <a:t>Male only carry 1 allele, females more likely to die from haemophilia especially with onset of puberty. </a:t>
            </a:r>
          </a:p>
          <a:p>
            <a:pPr>
              <a:lnSpc>
                <a:spcPct val="150000"/>
              </a:lnSpc>
            </a:pPr>
            <a:endParaRPr lang="en-GB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endParaRPr lang="en-GB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endParaRPr lang="en-GB" dirty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7030A0"/>
                </a:solidFill>
              </a:rPr>
              <a:t>Haemophilia disadvantageous allele so organisms less likely to survive and reproduce 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7030A0"/>
                </a:solidFill>
              </a:rPr>
              <a:t>Will not be able to pass on disadvantageous allele to the next generation 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7030A0"/>
                </a:solidFill>
              </a:rPr>
              <a:t>Frequency of allele in population reduces</a:t>
            </a:r>
          </a:p>
          <a:p>
            <a:pPr>
              <a:lnSpc>
                <a:spcPct val="150000"/>
              </a:lnSpc>
            </a:pPr>
            <a:r>
              <a:rPr lang="en-GB" dirty="0">
                <a:solidFill>
                  <a:srgbClr val="7030A0"/>
                </a:solidFill>
              </a:rPr>
              <a:t>Frequency of phenotype reduces.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4F0496-56C8-4DC5-852F-628A05922D9C}"/>
              </a:ext>
            </a:extLst>
          </p:cNvPr>
          <p:cNvSpPr txBox="1"/>
          <p:nvPr/>
        </p:nvSpPr>
        <p:spPr>
          <a:xfrm>
            <a:off x="9185944" y="4452292"/>
            <a:ext cx="2877423" cy="230832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b="1" u="sng" dirty="0"/>
              <a:t>Note: </a:t>
            </a:r>
            <a:r>
              <a:rPr lang="en-GB" dirty="0"/>
              <a:t>The question asked about the haemophilia allele specifically so your answer must focus on that allele NOT the healthy allele. </a:t>
            </a:r>
          </a:p>
          <a:p>
            <a:r>
              <a:rPr lang="en-GB" dirty="0"/>
              <a:t>Application of knowledge (AO2) instead of recall of knowledge (AO1)</a:t>
            </a:r>
          </a:p>
        </p:txBody>
      </p:sp>
    </p:spTree>
    <p:extLst>
      <p:ext uri="{BB962C8B-B14F-4D97-AF65-F5344CB8AC3E}">
        <p14:creationId xmlns:p14="http://schemas.microsoft.com/office/powerpoint/2010/main" val="317626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EB27793-D6F9-4DB2-A525-5E9A8E45B756}"/>
              </a:ext>
            </a:extLst>
          </p:cNvPr>
          <p:cNvSpPr/>
          <p:nvPr/>
        </p:nvSpPr>
        <p:spPr>
          <a:xfrm>
            <a:off x="0" y="0"/>
            <a:ext cx="8196988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ea typeface="Calibri" panose="020F0502020204030204" pitchFamily="34" charset="0"/>
              </a:rPr>
              <a:t>Monohybrid Inheritance involving Sex linkage</a:t>
            </a:r>
            <a:endParaRPr lang="en-GB" sz="33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F3054B-5E14-4829-91A8-F50DB312E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2871" y="0"/>
            <a:ext cx="1699129" cy="11413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4D4AAD-3CF9-4D66-B50D-9F5198985008}"/>
              </a:ext>
            </a:extLst>
          </p:cNvPr>
          <p:cNvSpPr txBox="1"/>
          <p:nvPr/>
        </p:nvSpPr>
        <p:spPr>
          <a:xfrm>
            <a:off x="83889" y="570686"/>
            <a:ext cx="11828477" cy="5859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100" dirty="0"/>
              <a:t>Haemophilia is caused by a DNA mutation, explain how a DNA mutation would lead of a faulty protein.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GB" sz="2100" dirty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GB" sz="2100" dirty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GB" sz="2100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100" dirty="0"/>
              <a:t>Explain why the Haemophilia allele is always linked with the letter X and not the letter Y in a genetic diagram.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GB" sz="2100" dirty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GB" sz="2100" dirty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GB" sz="2100" dirty="0"/>
              <a:t>Explain why Haemophilia is passed from biological mother to son not biological father to son.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GB" sz="2100" dirty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GB" sz="2100" dirty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GB" sz="2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AC37E9-C576-4D22-B8B4-61CA6E2C2947}"/>
              </a:ext>
            </a:extLst>
          </p:cNvPr>
          <p:cNvSpPr txBox="1"/>
          <p:nvPr/>
        </p:nvSpPr>
        <p:spPr>
          <a:xfrm>
            <a:off x="461393" y="1028914"/>
            <a:ext cx="1107346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Change in DNA base sequence </a:t>
            </a:r>
          </a:p>
          <a:p>
            <a:r>
              <a:rPr lang="en-GB" dirty="0">
                <a:solidFill>
                  <a:srgbClr val="7030A0"/>
                </a:solidFill>
              </a:rPr>
              <a:t>Change in amino-acid sequence/primary structure</a:t>
            </a:r>
          </a:p>
          <a:p>
            <a:r>
              <a:rPr lang="en-GB" dirty="0">
                <a:solidFill>
                  <a:srgbClr val="7030A0"/>
                </a:solidFill>
              </a:rPr>
              <a:t>Alters position of hydrogen/ionic/disulphide bonds</a:t>
            </a:r>
          </a:p>
          <a:p>
            <a:r>
              <a:rPr lang="en-GB" dirty="0">
                <a:solidFill>
                  <a:srgbClr val="7030A0"/>
                </a:solidFill>
              </a:rPr>
              <a:t>Change in tertiary structure </a:t>
            </a:r>
          </a:p>
          <a:p>
            <a:r>
              <a:rPr lang="en-GB" dirty="0">
                <a:solidFill>
                  <a:srgbClr val="7030A0"/>
                </a:solidFill>
              </a:rPr>
              <a:t>Active site no longer complementary to substrate.</a:t>
            </a:r>
          </a:p>
          <a:p>
            <a:endParaRPr lang="en-GB" dirty="0">
              <a:solidFill>
                <a:srgbClr val="7030A0"/>
              </a:solidFill>
            </a:endParaRPr>
          </a:p>
          <a:p>
            <a:endParaRPr lang="en-GB" dirty="0">
              <a:solidFill>
                <a:srgbClr val="7030A0"/>
              </a:solidFill>
            </a:endParaRPr>
          </a:p>
          <a:p>
            <a:endParaRPr lang="en-GB" dirty="0">
              <a:solidFill>
                <a:srgbClr val="7030A0"/>
              </a:solidFill>
            </a:endParaRPr>
          </a:p>
          <a:p>
            <a:endParaRPr lang="en-GB" dirty="0">
              <a:solidFill>
                <a:srgbClr val="7030A0"/>
              </a:solidFill>
            </a:endParaRPr>
          </a:p>
          <a:p>
            <a:r>
              <a:rPr lang="en-GB" dirty="0">
                <a:solidFill>
                  <a:srgbClr val="7030A0"/>
                </a:solidFill>
              </a:rPr>
              <a:t>X and Y used to represent Sex-linked genes</a:t>
            </a:r>
          </a:p>
          <a:p>
            <a:r>
              <a:rPr lang="en-GB" dirty="0">
                <a:solidFill>
                  <a:srgbClr val="7030A0"/>
                </a:solidFill>
              </a:rPr>
              <a:t>Haemophilia allele only located on X chromosome</a:t>
            </a:r>
          </a:p>
          <a:p>
            <a:endParaRPr lang="en-GB" dirty="0">
              <a:solidFill>
                <a:srgbClr val="7030A0"/>
              </a:solidFill>
            </a:endParaRPr>
          </a:p>
          <a:p>
            <a:endParaRPr lang="en-GB" dirty="0">
              <a:solidFill>
                <a:srgbClr val="7030A0"/>
              </a:solidFill>
            </a:endParaRPr>
          </a:p>
          <a:p>
            <a:endParaRPr lang="en-GB" dirty="0">
              <a:solidFill>
                <a:srgbClr val="7030A0"/>
              </a:solidFill>
            </a:endParaRPr>
          </a:p>
          <a:p>
            <a:r>
              <a:rPr lang="en-GB" dirty="0">
                <a:solidFill>
                  <a:srgbClr val="7030A0"/>
                </a:solidFill>
              </a:rPr>
              <a:t>Male sex chromosome = XY</a:t>
            </a:r>
          </a:p>
          <a:p>
            <a:r>
              <a:rPr lang="en-GB" dirty="0">
                <a:solidFill>
                  <a:srgbClr val="7030A0"/>
                </a:solidFill>
              </a:rPr>
              <a:t>Y can only be inherited from father </a:t>
            </a:r>
          </a:p>
          <a:p>
            <a:r>
              <a:rPr lang="en-GB" dirty="0">
                <a:solidFill>
                  <a:srgbClr val="7030A0"/>
                </a:solidFill>
              </a:rPr>
              <a:t>X is inherited from mother. </a:t>
            </a:r>
          </a:p>
          <a:p>
            <a:r>
              <a:rPr lang="en-GB" dirty="0">
                <a:solidFill>
                  <a:srgbClr val="7030A0"/>
                </a:solidFill>
              </a:rPr>
              <a:t>X carries the haemophilia allele.  </a:t>
            </a:r>
          </a:p>
        </p:txBody>
      </p:sp>
    </p:spTree>
    <p:extLst>
      <p:ext uri="{BB962C8B-B14F-4D97-AF65-F5344CB8AC3E}">
        <p14:creationId xmlns:p14="http://schemas.microsoft.com/office/powerpoint/2010/main" val="302346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51" name="Group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679007"/>
              </p:ext>
            </p:extLst>
          </p:nvPr>
        </p:nvGraphicFramePr>
        <p:xfrm>
          <a:off x="131721" y="722370"/>
          <a:ext cx="7543800" cy="3482976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Possible Genotypes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Phenotype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X</a:t>
                      </a:r>
                      <a:r>
                        <a:rPr kumimoji="0" lang="en-GB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</a:t>
                      </a:r>
                      <a:r>
                        <a:rPr kumimoji="0" lang="en-GB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X</a:t>
                      </a:r>
                      <a:r>
                        <a:rPr kumimoji="0" lang="en-GB" sz="32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Unaffected female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X</a:t>
                      </a:r>
                      <a:r>
                        <a:rPr kumimoji="0" lang="en-GB" sz="3200" b="1" i="0" u="none" strike="noStrike" cap="none" normalizeH="0" baseline="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</a:t>
                      </a:r>
                      <a:r>
                        <a:rPr kumimoji="0" lang="en-GB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X</a:t>
                      </a:r>
                      <a:r>
                        <a:rPr kumimoji="0" lang="en-GB" sz="3200" b="1" i="0" u="none" strike="noStrike" cap="none" normalizeH="0" baseline="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</a:t>
                      </a:r>
                      <a:endParaRPr kumimoji="0" lang="en-GB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Carrier female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X</a:t>
                      </a:r>
                      <a:r>
                        <a:rPr kumimoji="0" lang="en-GB" sz="3200" b="1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</a:t>
                      </a:r>
                      <a:r>
                        <a:rPr kumimoji="0" lang="en-GB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X</a:t>
                      </a:r>
                      <a:r>
                        <a:rPr kumimoji="0" lang="en-GB" sz="3200" b="1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</a:t>
                      </a:r>
                      <a:endParaRPr kumimoji="0" lang="en-GB" sz="3200" b="1" i="0" u="none" strike="noStrike" cap="none" normalizeH="0" baseline="3000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Lethal combination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X</a:t>
                      </a:r>
                      <a:r>
                        <a:rPr kumimoji="0" lang="en-GB" sz="3200" b="1" i="0" u="none" strike="noStrike" cap="none" normalizeH="0" baseline="3000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</a:t>
                      </a:r>
                      <a:r>
                        <a:rPr kumimoji="0" lang="en-GB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Unaffected male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X</a:t>
                      </a:r>
                      <a:r>
                        <a:rPr kumimoji="0" lang="en-GB" sz="3200" b="1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</a:t>
                      </a:r>
                      <a:r>
                        <a:rPr kumimoji="0" lang="en-GB" sz="3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Y</a:t>
                      </a:r>
                      <a:endParaRPr kumimoji="0" lang="en-GB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Haemophiliac male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2DFE7C0D-77D3-40F0-9FFC-494CB182CE6C}"/>
              </a:ext>
            </a:extLst>
          </p:cNvPr>
          <p:cNvSpPr/>
          <p:nvPr/>
        </p:nvSpPr>
        <p:spPr>
          <a:xfrm>
            <a:off x="0" y="0"/>
            <a:ext cx="8196988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ea typeface="Calibri" panose="020F0502020204030204" pitchFamily="34" charset="0"/>
              </a:rPr>
              <a:t>Monohybrid Inheritance involving Sex linkage</a:t>
            </a:r>
            <a:endParaRPr lang="en-GB" sz="33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6932EC-5225-4A74-8186-924027B4C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2871" y="0"/>
            <a:ext cx="1699129" cy="114137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6A5784-925F-4EF2-B558-018B8EEFD0ED}"/>
              </a:ext>
            </a:extLst>
          </p:cNvPr>
          <p:cNvSpPr/>
          <p:nvPr/>
        </p:nvSpPr>
        <p:spPr>
          <a:xfrm>
            <a:off x="131721" y="1392573"/>
            <a:ext cx="1045940" cy="402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C9DFCE-0789-4138-99EE-B2B47E3CA685}"/>
              </a:ext>
            </a:extLst>
          </p:cNvPr>
          <p:cNvSpPr/>
          <p:nvPr/>
        </p:nvSpPr>
        <p:spPr>
          <a:xfrm>
            <a:off x="131721" y="1947644"/>
            <a:ext cx="1045940" cy="402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DF83C3-C630-4FE6-8E36-F65307684ECE}"/>
              </a:ext>
            </a:extLst>
          </p:cNvPr>
          <p:cNvSpPr/>
          <p:nvPr/>
        </p:nvSpPr>
        <p:spPr>
          <a:xfrm>
            <a:off x="131721" y="2539600"/>
            <a:ext cx="1045940" cy="402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480D86-DF50-4E8A-854C-353A5288E728}"/>
              </a:ext>
            </a:extLst>
          </p:cNvPr>
          <p:cNvSpPr/>
          <p:nvPr/>
        </p:nvSpPr>
        <p:spPr>
          <a:xfrm>
            <a:off x="131721" y="3131556"/>
            <a:ext cx="1045940" cy="402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589231-0621-4D35-A756-FBB5B9D6FBEF}"/>
              </a:ext>
            </a:extLst>
          </p:cNvPr>
          <p:cNvSpPr/>
          <p:nvPr/>
        </p:nvSpPr>
        <p:spPr>
          <a:xfrm>
            <a:off x="131721" y="3723512"/>
            <a:ext cx="1045940" cy="402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46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70606" y="732632"/>
            <a:ext cx="12529657" cy="33877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 b="1" dirty="0"/>
              <a:t>Parental Phenotype= </a:t>
            </a:r>
            <a:r>
              <a:rPr lang="en-GB" altLang="en-US" b="1" dirty="0">
                <a:solidFill>
                  <a:srgbClr val="000066"/>
                </a:solidFill>
              </a:rPr>
              <a:t>	</a:t>
            </a:r>
            <a:r>
              <a:rPr lang="en-GB" altLang="en-US" sz="2400" b="1" dirty="0">
                <a:solidFill>
                  <a:srgbClr val="000066"/>
                </a:solidFill>
              </a:rPr>
              <a:t>Haemophiliac male 	x Carrier female</a:t>
            </a:r>
          </a:p>
          <a:p>
            <a:pPr eaLnBrk="1" hangingPunct="1">
              <a:buFontTx/>
              <a:buNone/>
            </a:pPr>
            <a:r>
              <a:rPr lang="en-GB" altLang="en-US" b="1" dirty="0"/>
              <a:t>Parental Genotype=        </a:t>
            </a:r>
            <a:r>
              <a:rPr lang="en-GB" altLang="en-US" b="1" dirty="0">
                <a:solidFill>
                  <a:srgbClr val="000066"/>
                </a:solidFill>
              </a:rPr>
              <a:t>		</a:t>
            </a:r>
            <a:r>
              <a:rPr lang="en-GB" altLang="en-US" b="1" dirty="0" err="1">
                <a:solidFill>
                  <a:srgbClr val="000066"/>
                </a:solidFill>
              </a:rPr>
              <a:t>X</a:t>
            </a:r>
            <a:r>
              <a:rPr lang="en-GB" altLang="en-US" b="1" baseline="30000" dirty="0" err="1">
                <a:solidFill>
                  <a:srgbClr val="000066"/>
                </a:solidFill>
              </a:rPr>
              <a:t>h</a:t>
            </a:r>
            <a:r>
              <a:rPr lang="en-GB" altLang="en-US" b="1" dirty="0" err="1">
                <a:solidFill>
                  <a:srgbClr val="000066"/>
                </a:solidFill>
              </a:rPr>
              <a:t>Y</a:t>
            </a:r>
            <a:r>
              <a:rPr lang="en-GB" altLang="en-US" b="1" dirty="0">
                <a:solidFill>
                  <a:srgbClr val="000066"/>
                </a:solidFill>
              </a:rPr>
              <a:t>        	x    </a:t>
            </a:r>
            <a:r>
              <a:rPr lang="en-GB" altLang="en-US" b="1" dirty="0" err="1">
                <a:solidFill>
                  <a:srgbClr val="000066"/>
                </a:solidFill>
              </a:rPr>
              <a:t>X</a:t>
            </a:r>
            <a:r>
              <a:rPr lang="en-GB" altLang="en-US" b="1" baseline="30000" dirty="0" err="1">
                <a:solidFill>
                  <a:srgbClr val="000066"/>
                </a:solidFill>
              </a:rPr>
              <a:t>H</a:t>
            </a:r>
            <a:r>
              <a:rPr lang="en-GB" altLang="en-US" b="1" dirty="0" err="1">
                <a:solidFill>
                  <a:srgbClr val="000066"/>
                </a:solidFill>
              </a:rPr>
              <a:t>X</a:t>
            </a:r>
            <a:r>
              <a:rPr lang="en-GB" altLang="en-US" b="1" baseline="30000" dirty="0" err="1">
                <a:solidFill>
                  <a:srgbClr val="000066"/>
                </a:solidFill>
              </a:rPr>
              <a:t>h</a:t>
            </a:r>
            <a:endParaRPr lang="en-GB" altLang="en-US" b="1" baseline="30000" dirty="0">
              <a:solidFill>
                <a:srgbClr val="000066"/>
              </a:solidFill>
            </a:endParaRPr>
          </a:p>
          <a:p>
            <a:pPr eaLnBrk="1" hangingPunct="1">
              <a:buFontTx/>
              <a:buNone/>
            </a:pPr>
            <a:r>
              <a:rPr lang="en-GB" altLang="en-US" b="1" dirty="0"/>
              <a:t>Gametes = </a:t>
            </a:r>
          </a:p>
        </p:txBody>
      </p:sp>
      <p:sp>
        <p:nvSpPr>
          <p:cNvPr id="57348" name="Oval 4"/>
          <p:cNvSpPr>
            <a:spLocks noChangeArrowheads="1"/>
          </p:cNvSpPr>
          <p:nvPr/>
        </p:nvSpPr>
        <p:spPr bwMode="auto">
          <a:xfrm>
            <a:off x="4331445" y="1744516"/>
            <a:ext cx="384538" cy="3271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  <a:latin typeface="Comic Sans MS" panose="030F0702030302020204" pitchFamily="66" charset="0"/>
              </a:rPr>
              <a:t>X</a:t>
            </a:r>
            <a:r>
              <a:rPr lang="en-GB" altLang="en-US" sz="2000" b="1" baseline="30000">
                <a:solidFill>
                  <a:srgbClr val="000066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57349" name="Oval 5"/>
          <p:cNvSpPr>
            <a:spLocks noChangeArrowheads="1"/>
          </p:cNvSpPr>
          <p:nvPr/>
        </p:nvSpPr>
        <p:spPr bwMode="auto">
          <a:xfrm>
            <a:off x="5136777" y="1744516"/>
            <a:ext cx="384538" cy="3271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  <a:latin typeface="Comic Sans MS" panose="030F0702030302020204" pitchFamily="66" charset="0"/>
              </a:rPr>
              <a:t>Y</a:t>
            </a:r>
          </a:p>
        </p:txBody>
      </p:sp>
      <p:sp>
        <p:nvSpPr>
          <p:cNvPr id="57350" name="Oval 6"/>
          <p:cNvSpPr>
            <a:spLocks noChangeArrowheads="1"/>
          </p:cNvSpPr>
          <p:nvPr/>
        </p:nvSpPr>
        <p:spPr bwMode="auto">
          <a:xfrm>
            <a:off x="7002648" y="1744515"/>
            <a:ext cx="384538" cy="3271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  <a:latin typeface="Comic Sans MS" panose="030F0702030302020204" pitchFamily="66" charset="0"/>
              </a:rPr>
              <a:t>X</a:t>
            </a:r>
            <a:r>
              <a:rPr lang="en-GB" altLang="en-US" sz="2000" b="1" baseline="30000">
                <a:solidFill>
                  <a:srgbClr val="000066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57351" name="Oval 7"/>
          <p:cNvSpPr>
            <a:spLocks noChangeArrowheads="1"/>
          </p:cNvSpPr>
          <p:nvPr/>
        </p:nvSpPr>
        <p:spPr bwMode="auto">
          <a:xfrm>
            <a:off x="7551046" y="1752509"/>
            <a:ext cx="384538" cy="3271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  <a:latin typeface="Comic Sans MS" panose="030F0702030302020204" pitchFamily="66" charset="0"/>
              </a:rPr>
              <a:t>X</a:t>
            </a:r>
            <a:r>
              <a:rPr lang="en-GB" altLang="en-US" sz="2000" b="1" baseline="30000">
                <a:solidFill>
                  <a:srgbClr val="000066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BF07DE-2613-4549-8E2A-512CBBFD3F74}"/>
              </a:ext>
            </a:extLst>
          </p:cNvPr>
          <p:cNvSpPr/>
          <p:nvPr/>
        </p:nvSpPr>
        <p:spPr>
          <a:xfrm>
            <a:off x="0" y="0"/>
            <a:ext cx="8196988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ea typeface="Calibri" panose="020F0502020204030204" pitchFamily="34" charset="0"/>
              </a:rPr>
              <a:t>Monohybrid Inheritance involving Sex linkage</a:t>
            </a:r>
            <a:endParaRPr lang="en-GB" sz="33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995EAB-C417-490C-BD2F-AB156914C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2871" y="0"/>
            <a:ext cx="1699129" cy="1141372"/>
          </a:xfrm>
          <a:prstGeom prst="rect">
            <a:avLst/>
          </a:prstGeom>
        </p:spPr>
      </p:pic>
      <p:graphicFrame>
        <p:nvGraphicFramePr>
          <p:cNvPr id="13" name="Group 3">
            <a:extLst>
              <a:ext uri="{FF2B5EF4-FFF2-40B4-BE49-F238E27FC236}">
                <a16:creationId xmlns:a16="http://schemas.microsoft.com/office/drawing/2014/main" id="{910318B1-4405-490B-B8EE-0BD0E44EC4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4960109"/>
              </p:ext>
            </p:extLst>
          </p:nvPr>
        </p:nvGraphicFramePr>
        <p:xfrm>
          <a:off x="1973320" y="2194101"/>
          <a:ext cx="7772400" cy="2938139"/>
        </p:xfrm>
        <a:graphic>
          <a:graphicData uri="http://schemas.openxmlformats.org/drawingml/2006/table">
            <a:tbl>
              <a:tblPr/>
              <a:tblGrid>
                <a:gridCol w="1885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5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7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Male</a:t>
                      </a:r>
                    </a:p>
                  </a:txBody>
                  <a:tcPr marT="45721" marB="4572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haemophiliac</a:t>
                      </a:r>
                    </a:p>
                  </a:txBody>
                  <a:tcPr marT="45721" marB="45721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2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chemeClr val="bg2"/>
                        </a:gs>
                        <a:gs pos="100000">
                          <a:schemeClr val="bg2">
                            <a:gamma/>
                            <a:shade val="46275"/>
                            <a:invGamma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Female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X</a:t>
                      </a:r>
                      <a:r>
                        <a:rPr kumimoji="0" lang="en-GB" sz="2000" b="1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</a:t>
                      </a:r>
                      <a:r>
                        <a:rPr kumimoji="0" lang="en-GB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X</a:t>
                      </a:r>
                      <a:r>
                        <a:rPr kumimoji="0" lang="en-GB" sz="2000" b="1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</a:t>
                      </a:r>
                      <a:endParaRPr kumimoji="0" lang="en-GB" sz="2000" b="1" i="0" u="none" strike="noStrike" cap="none" normalizeH="0" baseline="3000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Female carrier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X</a:t>
                      </a:r>
                      <a:r>
                        <a:rPr kumimoji="0" lang="en-GB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</a:t>
                      </a:r>
                      <a:r>
                        <a:rPr kumimoji="0" lang="en-GB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Male unaffected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6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carrier</a:t>
                      </a:r>
                    </a:p>
                  </a:txBody>
                  <a:tcPr marT="45721" marB="4572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X</a:t>
                      </a:r>
                      <a:r>
                        <a:rPr kumimoji="0" lang="en-GB" sz="2000" b="1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</a:t>
                      </a:r>
                      <a:r>
                        <a:rPr kumimoji="0" lang="en-GB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X</a:t>
                      </a:r>
                      <a:r>
                        <a:rPr kumimoji="0" lang="en-GB" sz="2000" b="1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Female Lethal Combination</a:t>
                      </a:r>
                      <a:endParaRPr kumimoji="0" lang="en-GB" sz="1800" b="1" i="0" u="none" strike="noStrike" cap="none" normalizeH="0" baseline="3000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X</a:t>
                      </a:r>
                      <a:r>
                        <a:rPr kumimoji="0" lang="en-GB" sz="2000" b="1" i="0" u="none" strike="noStrike" cap="none" normalizeH="0" baseline="3000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h</a:t>
                      </a:r>
                      <a:r>
                        <a:rPr kumimoji="0" lang="en-GB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Y</a:t>
                      </a:r>
                      <a:endParaRPr kumimoji="0" lang="en-GB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Male Haemophiliac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Oval 4">
            <a:extLst>
              <a:ext uri="{FF2B5EF4-FFF2-40B4-BE49-F238E27FC236}">
                <a16:creationId xmlns:a16="http://schemas.microsoft.com/office/drawing/2014/main" id="{9CA86DFB-C059-469E-8D3A-86EA534A2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1462" y="2806631"/>
            <a:ext cx="384538" cy="3271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66"/>
                </a:solidFill>
                <a:latin typeface="Comic Sans MS" panose="030F0702030302020204" pitchFamily="66" charset="0"/>
              </a:rPr>
              <a:t>X</a:t>
            </a:r>
            <a:r>
              <a:rPr lang="en-GB" altLang="en-US" sz="2000" b="1" baseline="30000">
                <a:solidFill>
                  <a:srgbClr val="000066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15" name="Oval 5">
            <a:extLst>
              <a:ext uri="{FF2B5EF4-FFF2-40B4-BE49-F238E27FC236}">
                <a16:creationId xmlns:a16="http://schemas.microsoft.com/office/drawing/2014/main" id="{9663B50E-0DD5-45D8-9DFC-51187FFC8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5480" y="2806631"/>
            <a:ext cx="384538" cy="3271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 dirty="0">
                <a:solidFill>
                  <a:srgbClr val="000066"/>
                </a:solidFill>
                <a:latin typeface="Comic Sans MS" panose="030F0702030302020204" pitchFamily="66" charset="0"/>
              </a:rPr>
              <a:t>Y</a:t>
            </a:r>
          </a:p>
        </p:txBody>
      </p:sp>
      <p:sp>
        <p:nvSpPr>
          <p:cNvPr id="16" name="Oval 6">
            <a:extLst>
              <a:ext uri="{FF2B5EF4-FFF2-40B4-BE49-F238E27FC236}">
                <a16:creationId xmlns:a16="http://schemas.microsoft.com/office/drawing/2014/main" id="{39EE3727-D164-47DA-8D1E-4D49969D7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8219" y="3499613"/>
            <a:ext cx="384538" cy="3271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 dirty="0">
                <a:solidFill>
                  <a:srgbClr val="000066"/>
                </a:solidFill>
                <a:latin typeface="Comic Sans MS" panose="030F0702030302020204" pitchFamily="66" charset="0"/>
              </a:rPr>
              <a:t>X</a:t>
            </a:r>
            <a:r>
              <a:rPr lang="en-GB" altLang="en-US" sz="2000" b="1" baseline="30000" dirty="0">
                <a:solidFill>
                  <a:srgbClr val="000066"/>
                </a:solidFill>
                <a:latin typeface="Comic Sans MS" panose="030F0702030302020204" pitchFamily="66" charset="0"/>
              </a:rPr>
              <a:t>H</a:t>
            </a:r>
          </a:p>
        </p:txBody>
      </p:sp>
      <p:sp>
        <p:nvSpPr>
          <p:cNvPr id="17" name="Oval 7">
            <a:extLst>
              <a:ext uri="{FF2B5EF4-FFF2-40B4-BE49-F238E27FC236}">
                <a16:creationId xmlns:a16="http://schemas.microsoft.com/office/drawing/2014/main" id="{BE63513B-E342-4B72-A4C6-E9F41CA3D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8219" y="4299185"/>
            <a:ext cx="384538" cy="3271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000" b="1" dirty="0" err="1">
                <a:solidFill>
                  <a:srgbClr val="000066"/>
                </a:solidFill>
                <a:latin typeface="Comic Sans MS" panose="030F0702030302020204" pitchFamily="66" charset="0"/>
              </a:rPr>
              <a:t>X</a:t>
            </a:r>
            <a:r>
              <a:rPr lang="en-GB" altLang="en-US" sz="2000" b="1" baseline="30000" dirty="0" err="1">
                <a:solidFill>
                  <a:srgbClr val="000066"/>
                </a:solidFill>
                <a:latin typeface="Comic Sans MS" panose="030F0702030302020204" pitchFamily="66" charset="0"/>
              </a:rPr>
              <a:t>h</a:t>
            </a:r>
            <a:endParaRPr lang="en-GB" altLang="en-US" sz="2000" b="1" baseline="30000" dirty="0">
              <a:solidFill>
                <a:srgbClr val="00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2CF8B489-BE09-4A1B-A12D-54052A23D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944" y="5329677"/>
            <a:ext cx="11931056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sz="2200" dirty="0"/>
              <a:t>F1 Genotype		</a:t>
            </a:r>
            <a:r>
              <a:rPr lang="en-GB" sz="2400" b="1" dirty="0" err="1">
                <a:solidFill>
                  <a:srgbClr val="000066"/>
                </a:solidFill>
                <a:cs typeface="Times New Roman" pitchFamily="18" charset="0"/>
              </a:rPr>
              <a:t>X</a:t>
            </a:r>
            <a:r>
              <a:rPr lang="en-GB" sz="2400" b="1" baseline="30000" dirty="0" err="1">
                <a:solidFill>
                  <a:srgbClr val="000066"/>
                </a:solidFill>
                <a:cs typeface="Times New Roman" pitchFamily="18" charset="0"/>
              </a:rPr>
              <a:t>H</a:t>
            </a:r>
            <a:r>
              <a:rPr lang="en-GB" sz="2400" b="1" dirty="0" err="1">
                <a:solidFill>
                  <a:srgbClr val="000066"/>
                </a:solidFill>
                <a:cs typeface="Times New Roman" pitchFamily="18" charset="0"/>
              </a:rPr>
              <a:t>X</a:t>
            </a:r>
            <a:r>
              <a:rPr lang="en-GB" sz="2400" b="1" baseline="30000" dirty="0" err="1">
                <a:solidFill>
                  <a:srgbClr val="000066"/>
                </a:solidFill>
                <a:cs typeface="Times New Roman" pitchFamily="18" charset="0"/>
              </a:rPr>
              <a:t>h</a:t>
            </a:r>
            <a:r>
              <a:rPr lang="en-GB" sz="2400" b="1" baseline="30000" dirty="0">
                <a:solidFill>
                  <a:srgbClr val="000066"/>
                </a:solidFill>
                <a:cs typeface="Times New Roman" pitchFamily="18" charset="0"/>
              </a:rPr>
              <a:t>  		</a:t>
            </a:r>
            <a:r>
              <a:rPr lang="en-GB" sz="2400" b="1" dirty="0" err="1">
                <a:solidFill>
                  <a:srgbClr val="000066"/>
                </a:solidFill>
                <a:cs typeface="Times New Roman" pitchFamily="18" charset="0"/>
              </a:rPr>
              <a:t>X</a:t>
            </a:r>
            <a:r>
              <a:rPr lang="en-GB" sz="2400" b="1" baseline="30000" dirty="0" err="1">
                <a:solidFill>
                  <a:srgbClr val="000066"/>
                </a:solidFill>
                <a:cs typeface="Times New Roman" pitchFamily="18" charset="0"/>
              </a:rPr>
              <a:t>h</a:t>
            </a:r>
            <a:r>
              <a:rPr lang="en-GB" sz="2400" b="1" dirty="0" err="1">
                <a:solidFill>
                  <a:srgbClr val="000066"/>
                </a:solidFill>
                <a:cs typeface="Times New Roman" pitchFamily="18" charset="0"/>
              </a:rPr>
              <a:t>X</a:t>
            </a:r>
            <a:r>
              <a:rPr lang="en-GB" sz="2400" b="1" baseline="30000" dirty="0" err="1">
                <a:solidFill>
                  <a:srgbClr val="000066"/>
                </a:solidFill>
                <a:cs typeface="Times New Roman" pitchFamily="18" charset="0"/>
              </a:rPr>
              <a:t>h</a:t>
            </a:r>
            <a:r>
              <a:rPr lang="en-GB" sz="2400" b="1" baseline="30000" dirty="0">
                <a:solidFill>
                  <a:srgbClr val="000066"/>
                </a:solidFill>
                <a:cs typeface="Times New Roman" pitchFamily="18" charset="0"/>
              </a:rPr>
              <a:t>    	 		 </a:t>
            </a:r>
            <a:r>
              <a:rPr lang="en-GB" sz="2400" b="1" dirty="0">
                <a:solidFill>
                  <a:srgbClr val="000066"/>
                </a:solidFill>
                <a:cs typeface="Times New Roman" pitchFamily="18" charset="0"/>
              </a:rPr>
              <a:t>X</a:t>
            </a:r>
            <a:r>
              <a:rPr lang="en-GB" sz="2400" b="1" baseline="30000" dirty="0">
                <a:solidFill>
                  <a:srgbClr val="000066"/>
                </a:solidFill>
                <a:cs typeface="Times New Roman" pitchFamily="18" charset="0"/>
              </a:rPr>
              <a:t>H</a:t>
            </a:r>
            <a:r>
              <a:rPr lang="en-GB" sz="2400" b="1" dirty="0">
                <a:solidFill>
                  <a:srgbClr val="000066"/>
                </a:solidFill>
                <a:cs typeface="Times New Roman" pitchFamily="18" charset="0"/>
              </a:rPr>
              <a:t>Y   		</a:t>
            </a:r>
            <a:r>
              <a:rPr lang="en-GB" sz="2400" b="1" dirty="0" err="1">
                <a:solidFill>
                  <a:srgbClr val="000066"/>
                </a:solidFill>
                <a:cs typeface="Times New Roman" pitchFamily="18" charset="0"/>
              </a:rPr>
              <a:t>X</a:t>
            </a:r>
            <a:r>
              <a:rPr lang="en-GB" sz="2400" b="1" baseline="30000" dirty="0" err="1">
                <a:solidFill>
                  <a:srgbClr val="000066"/>
                </a:solidFill>
                <a:cs typeface="Times New Roman" pitchFamily="18" charset="0"/>
              </a:rPr>
              <a:t>h</a:t>
            </a:r>
            <a:r>
              <a:rPr lang="en-GB" sz="2400" b="1" dirty="0" err="1">
                <a:solidFill>
                  <a:srgbClr val="000066"/>
                </a:solidFill>
                <a:cs typeface="Times New Roman" pitchFamily="18" charset="0"/>
              </a:rPr>
              <a:t>Y</a:t>
            </a:r>
            <a:endParaRPr lang="en-GB" sz="2400" b="1" dirty="0">
              <a:solidFill>
                <a:srgbClr val="000066"/>
              </a:solidFill>
              <a:cs typeface="Times New Roman" pitchFamily="18" charset="0"/>
            </a:endParaRPr>
          </a:p>
          <a:p>
            <a:r>
              <a:rPr lang="en-GB" altLang="en-US" sz="2200" dirty="0"/>
              <a:t>F1 Phenotype		</a:t>
            </a:r>
            <a:r>
              <a:rPr lang="en-GB" altLang="en-US" dirty="0">
                <a:solidFill>
                  <a:srgbClr val="7030A0"/>
                </a:solidFill>
              </a:rPr>
              <a:t>Female carrier	Female Haemophiliac</a:t>
            </a:r>
            <a:r>
              <a:rPr lang="en-GB" altLang="en-US" sz="2200" dirty="0">
                <a:solidFill>
                  <a:srgbClr val="7030A0"/>
                </a:solidFill>
              </a:rPr>
              <a:t>	</a:t>
            </a:r>
            <a:r>
              <a:rPr lang="en-GB" altLang="en-US" dirty="0">
                <a:solidFill>
                  <a:srgbClr val="7030A0"/>
                </a:solidFill>
              </a:rPr>
              <a:t>Male unaffected</a:t>
            </a:r>
            <a:r>
              <a:rPr lang="en-GB" altLang="en-US" sz="2200" dirty="0">
                <a:solidFill>
                  <a:srgbClr val="7030A0"/>
                </a:solidFill>
              </a:rPr>
              <a:t>	</a:t>
            </a:r>
            <a:r>
              <a:rPr lang="en-GB" altLang="en-US" dirty="0">
                <a:solidFill>
                  <a:srgbClr val="7030A0"/>
                </a:solidFill>
              </a:rPr>
              <a:t>Male haemophiliac</a:t>
            </a:r>
            <a:r>
              <a:rPr lang="en-GB" altLang="en-US" sz="2200" dirty="0">
                <a:solidFill>
                  <a:srgbClr val="7030A0"/>
                </a:solidFill>
              </a:rPr>
              <a:t>	</a:t>
            </a:r>
          </a:p>
          <a:p>
            <a:pPr eaLnBrk="1" hangingPunct="1"/>
            <a:r>
              <a:rPr lang="en-GB" altLang="en-US" sz="2200" dirty="0"/>
              <a:t>F1 ratio			</a:t>
            </a:r>
            <a:r>
              <a:rPr lang="en-GB" altLang="en-US" sz="2200" dirty="0">
                <a:solidFill>
                  <a:srgbClr val="7030A0"/>
                </a:solidFill>
              </a:rPr>
              <a:t>25%		25%			25%		25%</a:t>
            </a:r>
          </a:p>
        </p:txBody>
      </p:sp>
    </p:spTree>
    <p:extLst>
      <p:ext uri="{BB962C8B-B14F-4D97-AF65-F5344CB8AC3E}">
        <p14:creationId xmlns:p14="http://schemas.microsoft.com/office/powerpoint/2010/main" val="3762470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569C7A-1C15-4624-A210-CD0F3F91A68D}"/>
              </a:ext>
            </a:extLst>
          </p:cNvPr>
          <p:cNvSpPr txBox="1"/>
          <p:nvPr/>
        </p:nvSpPr>
        <p:spPr>
          <a:xfrm>
            <a:off x="1524001" y="132524"/>
            <a:ext cx="8706679" cy="6370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3200" dirty="0"/>
              <a:t>Apply this knowledge to the exam questions on page 12.</a:t>
            </a:r>
          </a:p>
          <a:p>
            <a:pPr algn="ctr">
              <a:defRPr/>
            </a:pPr>
            <a:endParaRPr lang="en-GB" sz="3200" dirty="0"/>
          </a:p>
          <a:p>
            <a:pPr algn="ctr">
              <a:defRPr/>
            </a:pPr>
            <a:r>
              <a:rPr lang="en-GB" sz="2400" dirty="0"/>
              <a:t>The questions are worth 8 marks. Can you complete the exam question in 12 minutes? </a:t>
            </a:r>
          </a:p>
          <a:p>
            <a:pPr algn="ctr">
              <a:defRPr/>
            </a:pPr>
            <a:endParaRPr lang="en-GB" sz="2400" dirty="0"/>
          </a:p>
          <a:p>
            <a:pPr algn="ctr">
              <a:defRPr/>
            </a:pPr>
            <a:r>
              <a:rPr lang="en-GB" sz="2400" dirty="0"/>
              <a:t>Once you have completed the question, check your answers using the </a:t>
            </a:r>
            <a:r>
              <a:rPr lang="en-GB" sz="2400" dirty="0" err="1"/>
              <a:t>markscheme</a:t>
            </a:r>
            <a:r>
              <a:rPr lang="en-GB" sz="2400" dirty="0"/>
              <a:t>. </a:t>
            </a:r>
          </a:p>
          <a:p>
            <a:pPr algn="ctr">
              <a:defRPr/>
            </a:pPr>
            <a:r>
              <a:rPr lang="en-GB" sz="2400" dirty="0"/>
              <a:t>Remember</a:t>
            </a:r>
          </a:p>
          <a:p>
            <a:pPr marL="514350" indent="-514350" algn="ctr">
              <a:buFontTx/>
              <a:buAutoNum type="arabicPeriod"/>
              <a:defRPr/>
            </a:pPr>
            <a:r>
              <a:rPr lang="en-GB" sz="2400" dirty="0">
                <a:highlight>
                  <a:srgbClr val="FFFF00"/>
                </a:highlight>
              </a:rPr>
              <a:t>Highlight which part of your answer is also on the </a:t>
            </a:r>
            <a:r>
              <a:rPr lang="en-GB" sz="2400" dirty="0" err="1">
                <a:highlight>
                  <a:srgbClr val="FFFF00"/>
                </a:highlight>
              </a:rPr>
              <a:t>markscheme</a:t>
            </a:r>
            <a:r>
              <a:rPr lang="en-GB" sz="2400" dirty="0">
                <a:highlight>
                  <a:srgbClr val="FFFF00"/>
                </a:highlight>
              </a:rPr>
              <a:t>. Allow you to see which part of your answer are relevant</a:t>
            </a:r>
            <a:r>
              <a:rPr lang="en-GB" sz="2400" dirty="0"/>
              <a:t>. </a:t>
            </a:r>
          </a:p>
          <a:p>
            <a:pPr marL="514350" indent="-514350" algn="ctr">
              <a:buFontTx/>
              <a:buAutoNum type="arabicPeriod"/>
              <a:defRPr/>
            </a:pPr>
            <a:r>
              <a:rPr lang="en-GB" sz="2400" dirty="0"/>
              <a:t>If it isn’t on the mark scheme it is not right, if it isn’t written as the </a:t>
            </a:r>
            <a:r>
              <a:rPr lang="en-GB" sz="2400" dirty="0" err="1"/>
              <a:t>markscheme</a:t>
            </a:r>
            <a:r>
              <a:rPr lang="en-GB" sz="2400" dirty="0"/>
              <a:t> it is not right. </a:t>
            </a:r>
          </a:p>
          <a:p>
            <a:pPr marL="514350" indent="-514350" algn="ctr">
              <a:buFontTx/>
              <a:buAutoNum type="arabicPeriod"/>
              <a:defRPr/>
            </a:pPr>
            <a:r>
              <a:rPr lang="en-GB" sz="2400" dirty="0">
                <a:solidFill>
                  <a:srgbClr val="7030A0"/>
                </a:solidFill>
              </a:rPr>
              <a:t>In a different coloured pen add corrections to the question.</a:t>
            </a:r>
          </a:p>
          <a:p>
            <a:pPr marL="514350" indent="-514350" algn="ctr">
              <a:buFontTx/>
              <a:buAutoNum type="arabicPeriod"/>
              <a:defRPr/>
            </a:pPr>
            <a:r>
              <a:rPr lang="en-GB" sz="2400" dirty="0"/>
              <a:t>Anything you don’t understand make a note of for when you speak to your teacher.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F8AFB4-3F97-4BC5-A633-93DC5CA9F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49" y="66937"/>
            <a:ext cx="12100582" cy="50755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F41280F-31F2-4D87-A177-877A7FDD2738}"/>
              </a:ext>
            </a:extLst>
          </p:cNvPr>
          <p:cNvSpPr/>
          <p:nvPr/>
        </p:nvSpPr>
        <p:spPr>
          <a:xfrm>
            <a:off x="1332004" y="2031557"/>
            <a:ext cx="1085999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(a) Both alleles are expressed / shown (in the phenotype).</a:t>
            </a:r>
          </a:p>
          <a:p>
            <a:r>
              <a:rPr lang="en-US" dirty="0">
                <a:solidFill>
                  <a:srgbClr val="7030A0"/>
                </a:solidFill>
              </a:rPr>
              <a:t>Accept: both alleles contribute (to the phenotype)</a:t>
            </a:r>
          </a:p>
          <a:p>
            <a:r>
              <a:rPr lang="en-US" dirty="0">
                <a:solidFill>
                  <a:srgbClr val="7030A0"/>
                </a:solidFill>
              </a:rPr>
              <a:t>Neutral: both alleles are dominant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endParaRPr lang="en-US" dirty="0">
              <a:solidFill>
                <a:srgbClr val="7030A0"/>
              </a:solidFill>
            </a:endParaRPr>
          </a:p>
          <a:p>
            <a:endParaRPr lang="en-US" dirty="0">
              <a:solidFill>
                <a:srgbClr val="7030A0"/>
              </a:solidFill>
            </a:endParaRPr>
          </a:p>
          <a:p>
            <a:endParaRPr lang="en-US" dirty="0">
              <a:solidFill>
                <a:srgbClr val="7030A0"/>
              </a:solidFill>
            </a:endParaRP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(b) Only possess one allele / Y chromosome does not carry allele / gene / can’t be heterozygous.</a:t>
            </a:r>
          </a:p>
          <a:p>
            <a:r>
              <a:rPr lang="en-US" dirty="0">
                <a:solidFill>
                  <a:srgbClr val="7030A0"/>
                </a:solidFill>
              </a:rPr>
              <a:t>Accept: only possess one gene (for condition)</a:t>
            </a:r>
          </a:p>
          <a:p>
            <a:r>
              <a:rPr lang="en-US" dirty="0">
                <a:solidFill>
                  <a:srgbClr val="7030A0"/>
                </a:solidFill>
              </a:rPr>
              <a:t>Neutral: only 1 X chromosome (unqualified)</a:t>
            </a:r>
          </a:p>
        </p:txBody>
      </p:sp>
    </p:spTree>
    <p:extLst>
      <p:ext uri="{BB962C8B-B14F-4D97-AF65-F5344CB8AC3E}">
        <p14:creationId xmlns:p14="http://schemas.microsoft.com/office/powerpoint/2010/main" val="22323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F995E4-A352-44B7-B39D-074A77908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38" y="118900"/>
            <a:ext cx="12004527" cy="548494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18AA16-578E-4BE3-9CB9-1FFF0D1F5F30}"/>
              </a:ext>
            </a:extLst>
          </p:cNvPr>
          <p:cNvSpPr/>
          <p:nvPr/>
        </p:nvSpPr>
        <p:spPr>
          <a:xfrm>
            <a:off x="1378591" y="198171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(a) Is always expressed / shown (in the phenotype);</a:t>
            </a:r>
          </a:p>
          <a:p>
            <a:r>
              <a:rPr lang="en-US" dirty="0">
                <a:solidFill>
                  <a:srgbClr val="7030A0"/>
                </a:solidFill>
              </a:rPr>
              <a:t>Reject ‘is always present’ without further qualification 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85B696-850A-40A8-8CFA-5B84109E818A}"/>
              </a:ext>
            </a:extLst>
          </p:cNvPr>
          <p:cNvSpPr/>
          <p:nvPr/>
        </p:nvSpPr>
        <p:spPr>
          <a:xfrm>
            <a:off x="1378591" y="3629262"/>
            <a:ext cx="10349218" cy="286232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C</a:t>
            </a:r>
            <a:r>
              <a:rPr lang="en-US" baseline="30000" dirty="0">
                <a:solidFill>
                  <a:srgbClr val="7030A0"/>
                </a:solidFill>
              </a:rPr>
              <a:t>B</a:t>
            </a:r>
            <a:r>
              <a:rPr lang="en-US" dirty="0">
                <a:solidFill>
                  <a:srgbClr val="7030A0"/>
                </a:solidFill>
              </a:rPr>
              <a:t>C</a:t>
            </a:r>
            <a:r>
              <a:rPr lang="en-US" baseline="30000" dirty="0">
                <a:solidFill>
                  <a:srgbClr val="7030A0"/>
                </a:solidFill>
              </a:rPr>
              <a:t>B</a:t>
            </a:r>
            <a:r>
              <a:rPr lang="en-US" dirty="0">
                <a:solidFill>
                  <a:srgbClr val="7030A0"/>
                </a:solidFill>
              </a:rPr>
              <a:t>, C</a:t>
            </a:r>
            <a:r>
              <a:rPr lang="en-US" baseline="30000" dirty="0">
                <a:solidFill>
                  <a:srgbClr val="7030A0"/>
                </a:solidFill>
              </a:rPr>
              <a:t>B</a:t>
            </a:r>
            <a:r>
              <a:rPr lang="en-US" dirty="0">
                <a:solidFill>
                  <a:srgbClr val="7030A0"/>
                </a:solidFill>
              </a:rPr>
              <a:t>C</a:t>
            </a:r>
            <a:r>
              <a:rPr lang="en-US" baseline="30000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</a:rPr>
              <a:t> and C</a:t>
            </a:r>
            <a:r>
              <a:rPr lang="en-US" baseline="30000" dirty="0">
                <a:solidFill>
                  <a:srgbClr val="7030A0"/>
                </a:solidFill>
              </a:rPr>
              <a:t>B</a:t>
            </a:r>
            <a:r>
              <a:rPr lang="en-US" dirty="0">
                <a:solidFill>
                  <a:srgbClr val="7030A0"/>
                </a:solidFill>
              </a:rPr>
              <a:t>C</a:t>
            </a:r>
            <a:r>
              <a:rPr lang="en-US" baseline="30000" dirty="0">
                <a:solidFill>
                  <a:srgbClr val="7030A0"/>
                </a:solidFill>
              </a:rPr>
              <a:t>Y</a:t>
            </a:r>
            <a:r>
              <a:rPr lang="en-US" dirty="0">
                <a:solidFill>
                  <a:srgbClr val="7030A0"/>
                </a:solidFill>
              </a:rPr>
              <a:t>;</a:t>
            </a:r>
          </a:p>
          <a:p>
            <a:r>
              <a:rPr lang="en-US" dirty="0">
                <a:solidFill>
                  <a:srgbClr val="7030A0"/>
                </a:solidFill>
              </a:rPr>
              <a:t>All three are required for the mark</a:t>
            </a:r>
          </a:p>
          <a:p>
            <a:r>
              <a:rPr lang="en-US" dirty="0">
                <a:solidFill>
                  <a:srgbClr val="7030A0"/>
                </a:solidFill>
              </a:rPr>
              <a:t>Or</a:t>
            </a:r>
          </a:p>
          <a:p>
            <a:r>
              <a:rPr lang="en-US" dirty="0">
                <a:solidFill>
                  <a:srgbClr val="7030A0"/>
                </a:solidFill>
              </a:rPr>
              <a:t>C</a:t>
            </a:r>
            <a:r>
              <a:rPr lang="en-US" baseline="30000" dirty="0">
                <a:solidFill>
                  <a:srgbClr val="7030A0"/>
                </a:solidFill>
              </a:rPr>
              <a:t>B</a:t>
            </a:r>
            <a:r>
              <a:rPr lang="en-US" dirty="0">
                <a:solidFill>
                  <a:srgbClr val="7030A0"/>
                </a:solidFill>
              </a:rPr>
              <a:t>C</a:t>
            </a:r>
            <a:r>
              <a:rPr lang="en-US" baseline="30000" dirty="0">
                <a:solidFill>
                  <a:srgbClr val="7030A0"/>
                </a:solidFill>
              </a:rPr>
              <a:t>B</a:t>
            </a:r>
            <a:r>
              <a:rPr lang="en-US" dirty="0">
                <a:solidFill>
                  <a:srgbClr val="7030A0"/>
                </a:solidFill>
              </a:rPr>
              <a:t>, C</a:t>
            </a:r>
            <a:r>
              <a:rPr lang="en-US" baseline="30000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</a:rPr>
              <a:t>C</a:t>
            </a:r>
            <a:r>
              <a:rPr lang="en-US" baseline="30000" dirty="0">
                <a:solidFill>
                  <a:srgbClr val="7030A0"/>
                </a:solidFill>
              </a:rPr>
              <a:t>B </a:t>
            </a:r>
            <a:r>
              <a:rPr lang="en-US" dirty="0">
                <a:solidFill>
                  <a:srgbClr val="7030A0"/>
                </a:solidFill>
              </a:rPr>
              <a:t>and C</a:t>
            </a:r>
            <a:r>
              <a:rPr lang="en-US" baseline="30000" dirty="0">
                <a:solidFill>
                  <a:srgbClr val="7030A0"/>
                </a:solidFill>
              </a:rPr>
              <a:t>Y</a:t>
            </a:r>
            <a:r>
              <a:rPr lang="en-US" dirty="0">
                <a:solidFill>
                  <a:srgbClr val="7030A0"/>
                </a:solidFill>
              </a:rPr>
              <a:t>C</a:t>
            </a:r>
            <a:r>
              <a:rPr lang="en-US" baseline="30000" dirty="0">
                <a:solidFill>
                  <a:srgbClr val="7030A0"/>
                </a:solidFill>
              </a:rPr>
              <a:t>B</a:t>
            </a:r>
            <a:r>
              <a:rPr lang="en-US" dirty="0">
                <a:solidFill>
                  <a:srgbClr val="7030A0"/>
                </a:solidFill>
              </a:rPr>
              <a:t>;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Accept C</a:t>
            </a:r>
            <a:r>
              <a:rPr lang="en-US" baseline="30000" dirty="0">
                <a:solidFill>
                  <a:srgbClr val="7030A0"/>
                </a:solidFill>
              </a:rPr>
              <a:t>B</a:t>
            </a:r>
            <a:r>
              <a:rPr lang="en-US" dirty="0">
                <a:solidFill>
                  <a:srgbClr val="7030A0"/>
                </a:solidFill>
              </a:rPr>
              <a:t>C</a:t>
            </a:r>
            <a:r>
              <a:rPr lang="en-US" baseline="30000" dirty="0">
                <a:solidFill>
                  <a:srgbClr val="7030A0"/>
                </a:solidFill>
              </a:rPr>
              <a:t>B</a:t>
            </a:r>
            <a:r>
              <a:rPr lang="en-US" dirty="0">
                <a:solidFill>
                  <a:srgbClr val="7030A0"/>
                </a:solidFill>
              </a:rPr>
              <a:t>, C</a:t>
            </a:r>
            <a:r>
              <a:rPr lang="en-US" baseline="30000" dirty="0">
                <a:solidFill>
                  <a:srgbClr val="7030A0"/>
                </a:solidFill>
              </a:rPr>
              <a:t>B</a:t>
            </a:r>
            <a:r>
              <a:rPr lang="en-US" dirty="0">
                <a:solidFill>
                  <a:srgbClr val="7030A0"/>
                </a:solidFill>
              </a:rPr>
              <a:t>C</a:t>
            </a:r>
            <a:r>
              <a:rPr lang="en-US" baseline="30000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</a:rPr>
              <a:t>, C</a:t>
            </a:r>
            <a:r>
              <a:rPr lang="en-US" baseline="30000" dirty="0">
                <a:solidFill>
                  <a:srgbClr val="7030A0"/>
                </a:solidFill>
              </a:rPr>
              <a:t>B</a:t>
            </a:r>
            <a:r>
              <a:rPr lang="en-US" dirty="0">
                <a:solidFill>
                  <a:srgbClr val="7030A0"/>
                </a:solidFill>
              </a:rPr>
              <a:t>C</a:t>
            </a:r>
            <a:r>
              <a:rPr lang="en-US" baseline="30000" dirty="0">
                <a:solidFill>
                  <a:srgbClr val="7030A0"/>
                </a:solidFill>
              </a:rPr>
              <a:t>Y</a:t>
            </a:r>
            <a:r>
              <a:rPr lang="en-US" dirty="0">
                <a:solidFill>
                  <a:srgbClr val="7030A0"/>
                </a:solidFill>
              </a:rPr>
              <a:t>,</a:t>
            </a:r>
          </a:p>
          <a:p>
            <a:r>
              <a:rPr lang="en-US" dirty="0">
                <a:solidFill>
                  <a:srgbClr val="7030A0"/>
                </a:solidFill>
              </a:rPr>
              <a:t>C</a:t>
            </a:r>
            <a:r>
              <a:rPr lang="en-US" baseline="30000" dirty="0">
                <a:solidFill>
                  <a:srgbClr val="7030A0"/>
                </a:solidFill>
              </a:rPr>
              <a:t>Y</a:t>
            </a:r>
            <a:r>
              <a:rPr lang="en-US" dirty="0">
                <a:solidFill>
                  <a:srgbClr val="7030A0"/>
                </a:solidFill>
              </a:rPr>
              <a:t>C</a:t>
            </a:r>
            <a:r>
              <a:rPr lang="en-US" baseline="30000" dirty="0">
                <a:solidFill>
                  <a:srgbClr val="7030A0"/>
                </a:solidFill>
              </a:rPr>
              <a:t>B</a:t>
            </a:r>
            <a:r>
              <a:rPr lang="en-US" dirty="0">
                <a:solidFill>
                  <a:srgbClr val="7030A0"/>
                </a:solidFill>
              </a:rPr>
              <a:t> and C</a:t>
            </a:r>
            <a:r>
              <a:rPr lang="en-US" baseline="30000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</a:rPr>
              <a:t>C</a:t>
            </a:r>
            <a:r>
              <a:rPr lang="en-US" baseline="30000" dirty="0">
                <a:solidFill>
                  <a:srgbClr val="7030A0"/>
                </a:solidFill>
              </a:rPr>
              <a:t>B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Accept BB, BP and BY or</a:t>
            </a:r>
          </a:p>
          <a:p>
            <a:r>
              <a:rPr lang="en-US" dirty="0">
                <a:solidFill>
                  <a:srgbClr val="7030A0"/>
                </a:solidFill>
              </a:rPr>
              <a:t>BB, BP, BY, YB and PB 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06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F995E4-A352-44B7-B39D-074A77908F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752" b="7342"/>
          <a:stretch/>
        </p:blipFill>
        <p:spPr>
          <a:xfrm>
            <a:off x="-466003" y="100667"/>
            <a:ext cx="12004527" cy="87245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AEAA5CF-1366-496D-91C8-CBCFD0BBB4D8}"/>
              </a:ext>
            </a:extLst>
          </p:cNvPr>
          <p:cNvSpPr/>
          <p:nvPr/>
        </p:nvSpPr>
        <p:spPr>
          <a:xfrm>
            <a:off x="757804" y="1053997"/>
            <a:ext cx="1131395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1. Two genotypes (as parents) shown as C</a:t>
            </a:r>
            <a:r>
              <a:rPr lang="en-US" baseline="30000" dirty="0">
                <a:solidFill>
                  <a:srgbClr val="7030A0"/>
                </a:solidFill>
              </a:rPr>
              <a:t>P </a:t>
            </a:r>
            <a:r>
              <a:rPr lang="en-US" dirty="0">
                <a:solidFill>
                  <a:srgbClr val="7030A0"/>
                </a:solidFill>
              </a:rPr>
              <a:t>C</a:t>
            </a:r>
            <a:r>
              <a:rPr lang="en-US" baseline="30000" dirty="0">
                <a:solidFill>
                  <a:srgbClr val="7030A0"/>
                </a:solidFill>
              </a:rPr>
              <a:t>Y</a:t>
            </a:r>
          </a:p>
          <a:p>
            <a:r>
              <a:rPr lang="en-US" dirty="0">
                <a:solidFill>
                  <a:srgbClr val="7030A0"/>
                </a:solidFill>
              </a:rPr>
              <a:t>Award one mark maximum for candidates who have misread the question and complete a correct genetic cross between a pink snail, C</a:t>
            </a:r>
            <a:r>
              <a:rPr lang="en-US" baseline="30000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</a:rPr>
              <a:t>C</a:t>
            </a:r>
            <a:r>
              <a:rPr lang="en-US" baseline="30000" dirty="0">
                <a:solidFill>
                  <a:srgbClr val="7030A0"/>
                </a:solidFill>
              </a:rPr>
              <a:t>Y</a:t>
            </a:r>
            <a:r>
              <a:rPr lang="en-US" dirty="0">
                <a:solidFill>
                  <a:srgbClr val="7030A0"/>
                </a:solidFill>
              </a:rPr>
              <a:t> and a yellow snail, C</a:t>
            </a:r>
            <a:r>
              <a:rPr lang="en-US" baseline="30000" dirty="0">
                <a:solidFill>
                  <a:srgbClr val="7030A0"/>
                </a:solidFill>
              </a:rPr>
              <a:t>Y</a:t>
            </a:r>
            <a:r>
              <a:rPr lang="en-US" dirty="0">
                <a:solidFill>
                  <a:srgbClr val="7030A0"/>
                </a:solidFill>
              </a:rPr>
              <a:t>C</a:t>
            </a:r>
            <a:r>
              <a:rPr lang="en-US" baseline="30000" dirty="0">
                <a:solidFill>
                  <a:srgbClr val="7030A0"/>
                </a:solidFill>
              </a:rPr>
              <a:t>Y</a:t>
            </a:r>
            <a:r>
              <a:rPr lang="en-US" dirty="0">
                <a:solidFill>
                  <a:srgbClr val="7030A0"/>
                </a:solidFill>
              </a:rPr>
              <a:t> to give pink and yellow offspring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Or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Two sets of gametes shown as C</a:t>
            </a:r>
            <a:r>
              <a:rPr lang="en-US" baseline="30000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</a:rPr>
              <a:t> and C</a:t>
            </a:r>
            <a:r>
              <a:rPr lang="en-US" baseline="30000" dirty="0">
                <a:solidFill>
                  <a:srgbClr val="7030A0"/>
                </a:solidFill>
              </a:rPr>
              <a:t>Y</a:t>
            </a:r>
            <a:r>
              <a:rPr lang="en-US" dirty="0">
                <a:solidFill>
                  <a:srgbClr val="7030A0"/>
                </a:solidFill>
              </a:rPr>
              <a:t>;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2. Genotypes of offspring shown as C</a:t>
            </a:r>
            <a:r>
              <a:rPr lang="en-US" baseline="30000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</a:rPr>
              <a:t> C</a:t>
            </a:r>
            <a:r>
              <a:rPr lang="en-US" baseline="30000" dirty="0">
                <a:solidFill>
                  <a:srgbClr val="7030A0"/>
                </a:solidFill>
              </a:rPr>
              <a:t>Y</a:t>
            </a:r>
            <a:r>
              <a:rPr lang="en-US" dirty="0">
                <a:solidFill>
                  <a:srgbClr val="7030A0"/>
                </a:solidFill>
              </a:rPr>
              <a:t>, C</a:t>
            </a:r>
            <a:r>
              <a:rPr lang="en-US" baseline="30000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C</a:t>
            </a:r>
            <a:r>
              <a:rPr lang="en-US" baseline="30000" dirty="0" err="1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7030A0"/>
                </a:solidFill>
              </a:rPr>
              <a:t> and C</a:t>
            </a:r>
            <a:r>
              <a:rPr lang="en-US" baseline="30000" dirty="0">
                <a:solidFill>
                  <a:srgbClr val="7030A0"/>
                </a:solidFill>
              </a:rPr>
              <a:t>Y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C</a:t>
            </a:r>
            <a:r>
              <a:rPr lang="en-US" baseline="30000" dirty="0" err="1">
                <a:solidFill>
                  <a:srgbClr val="7030A0"/>
                </a:solidFill>
              </a:rPr>
              <a:t>Y</a:t>
            </a:r>
            <a:r>
              <a:rPr lang="en-US" dirty="0">
                <a:solidFill>
                  <a:srgbClr val="7030A0"/>
                </a:solidFill>
              </a:rPr>
              <a:t>;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3. Above genotypes of offspring correctly linked to phenotypes i.e. pink and yellow;</a:t>
            </a:r>
          </a:p>
          <a:p>
            <a:r>
              <a:rPr lang="en-US" dirty="0">
                <a:solidFill>
                  <a:srgbClr val="7030A0"/>
                </a:solidFill>
              </a:rPr>
              <a:t>Accept ratio (or equivalent) of 3 pink: 1 yellow for mark point 3 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01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A286281-76F4-4647-B98A-10A7F2C4A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5060" y="0"/>
            <a:ext cx="1105289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altLang="en-US" sz="33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Pedigrees: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MOST COMMON EXAM QUESTION STYLE FOR MONOHYBRIDS</a:t>
            </a:r>
            <a:endParaRPr kumimoji="0" lang="en-GB" altLang="en-US" sz="3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83D9B0-A1E8-4858-8676-556FAF2A3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787"/>
            <a:ext cx="18473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2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BFA3A5-2747-4FF2-9B6E-1EC9257A23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731" y="1027656"/>
            <a:ext cx="10803107" cy="8002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</a:t>
            </a: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kumimoji="0" lang="en-GB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en-GB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Pedigree:  </a:t>
            </a:r>
            <a:r>
              <a:rPr kumimoji="0" lang="en-GB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Family tree of GENETICALLY related people used to identify simple inheritance patterns </a:t>
            </a:r>
            <a:endParaRPr kumimoji="0" lang="en-GB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38F0B1-A6BB-4B2D-8C4E-55775053A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577" y="1945998"/>
            <a:ext cx="6270241" cy="470268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F0D69E-FBA5-4132-90CD-A2F66E6B64AA}"/>
              </a:ext>
            </a:extLst>
          </p:cNvPr>
          <p:cNvSpPr/>
          <p:nvPr/>
        </p:nvSpPr>
        <p:spPr>
          <a:xfrm>
            <a:off x="5896995" y="2241266"/>
            <a:ext cx="268914" cy="2083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187484-8A3F-4D2C-B40B-D4C6024DD6E7}"/>
              </a:ext>
            </a:extLst>
          </p:cNvPr>
          <p:cNvSpPr/>
          <p:nvPr/>
        </p:nvSpPr>
        <p:spPr>
          <a:xfrm>
            <a:off x="184731" y="2393866"/>
            <a:ext cx="264345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u="sng" dirty="0"/>
              <a:t>Key</a:t>
            </a:r>
            <a:r>
              <a:rPr lang="en-GB" dirty="0"/>
              <a:t>:</a:t>
            </a:r>
          </a:p>
          <a:p>
            <a:endParaRPr lang="en-GB" dirty="0"/>
          </a:p>
          <a:p>
            <a:r>
              <a:rPr lang="en-GB" dirty="0"/>
              <a:t>Males = Squares</a:t>
            </a:r>
          </a:p>
          <a:p>
            <a:r>
              <a:rPr lang="en-GB" dirty="0"/>
              <a:t>Females = Circle</a:t>
            </a:r>
          </a:p>
          <a:p>
            <a:r>
              <a:rPr lang="en-GB" dirty="0"/>
              <a:t>Shading = presence of condition</a:t>
            </a:r>
          </a:p>
        </p:txBody>
      </p:sp>
    </p:spTree>
    <p:extLst>
      <p:ext uri="{BB962C8B-B14F-4D97-AF65-F5344CB8AC3E}">
        <p14:creationId xmlns:p14="http://schemas.microsoft.com/office/powerpoint/2010/main" val="2226227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95E9A6-D35B-4D89-B91A-58E97E1043CA}"/>
              </a:ext>
            </a:extLst>
          </p:cNvPr>
          <p:cNvSpPr/>
          <p:nvPr/>
        </p:nvSpPr>
        <p:spPr>
          <a:xfrm>
            <a:off x="-2459" y="49250"/>
            <a:ext cx="2103140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3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Pedigrees: </a:t>
            </a:r>
          </a:p>
        </p:txBody>
      </p:sp>
      <p:sp>
        <p:nvSpPr>
          <p:cNvPr id="3" name="Text Box 9229">
            <a:extLst>
              <a:ext uri="{FF2B5EF4-FFF2-40B4-BE49-F238E27FC236}">
                <a16:creationId xmlns:a16="http://schemas.microsoft.com/office/drawing/2014/main" id="{66246876-6A20-4415-81E5-49A9F47F7732}"/>
              </a:ext>
            </a:extLst>
          </p:cNvPr>
          <p:cNvSpPr txBox="1"/>
          <p:nvPr/>
        </p:nvSpPr>
        <p:spPr>
          <a:xfrm>
            <a:off x="5995154" y="2098865"/>
            <a:ext cx="4913569" cy="2826220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en-GB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Dominant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allele: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Only 1 parent needs to be carrier for allele to be inherited.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400" dirty="0"/>
              <a:t>Recessive phenotype shown in offspring not parents.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STATE evidence from pedigree. Look at last 2 generations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FC786D-6F78-451E-BE96-9B2E39135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628" y="728881"/>
            <a:ext cx="2570004" cy="2592680"/>
          </a:xfrm>
          <a:prstGeom prst="rect">
            <a:avLst/>
          </a:prstGeom>
        </p:spPr>
      </p:pic>
      <p:pic>
        <p:nvPicPr>
          <p:cNvPr id="11266" name="Picture 2" descr="pedigree | PMG Biology">
            <a:extLst>
              <a:ext uri="{FF2B5EF4-FFF2-40B4-BE49-F238E27FC236}">
                <a16:creationId xmlns:a16="http://schemas.microsoft.com/office/drawing/2014/main" id="{353CE9C7-3B72-4D0F-8E73-BBDCBFFDE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168" y="3691155"/>
            <a:ext cx="2757797" cy="2730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CD4D06A-5677-48B9-987A-3D3D195A22F1}"/>
              </a:ext>
            </a:extLst>
          </p:cNvPr>
          <p:cNvSpPr/>
          <p:nvPr/>
        </p:nvSpPr>
        <p:spPr>
          <a:xfrm>
            <a:off x="1398234" y="4003202"/>
            <a:ext cx="1704109" cy="1373797"/>
          </a:xfrm>
          <a:custGeom>
            <a:avLst/>
            <a:gdLst>
              <a:gd name="connsiteX0" fmla="*/ 177069 w 1704109"/>
              <a:gd name="connsiteY0" fmla="*/ 25590 h 1373797"/>
              <a:gd name="connsiteX1" fmla="*/ 1091469 w 1704109"/>
              <a:gd name="connsiteY1" fmla="*/ 79911 h 1373797"/>
              <a:gd name="connsiteX2" fmla="*/ 1453608 w 1704109"/>
              <a:gd name="connsiteY2" fmla="*/ 251927 h 1373797"/>
              <a:gd name="connsiteX3" fmla="*/ 1290645 w 1704109"/>
              <a:gd name="connsiteY3" fmla="*/ 605012 h 1373797"/>
              <a:gd name="connsiteX4" fmla="*/ 1571303 w 1704109"/>
              <a:gd name="connsiteY4" fmla="*/ 804188 h 1373797"/>
              <a:gd name="connsiteX5" fmla="*/ 1698051 w 1704109"/>
              <a:gd name="connsiteY5" fmla="*/ 1102952 h 1373797"/>
              <a:gd name="connsiteX6" fmla="*/ 1625623 w 1704109"/>
              <a:gd name="connsiteY6" fmla="*/ 1365503 h 1373797"/>
              <a:gd name="connsiteX7" fmla="*/ 1136736 w 1704109"/>
              <a:gd name="connsiteY7" fmla="*/ 1256861 h 1373797"/>
              <a:gd name="connsiteX8" fmla="*/ 1000934 w 1704109"/>
              <a:gd name="connsiteY8" fmla="*/ 758921 h 1373797"/>
              <a:gd name="connsiteX9" fmla="*/ 684063 w 1704109"/>
              <a:gd name="connsiteY9" fmla="*/ 668386 h 1373797"/>
              <a:gd name="connsiteX10" fmla="*/ 41267 w 1704109"/>
              <a:gd name="connsiteY10" fmla="*/ 487317 h 1373797"/>
              <a:gd name="connsiteX11" fmla="*/ 177069 w 1704109"/>
              <a:gd name="connsiteY11" fmla="*/ 25590 h 1373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04109" h="1373797">
                <a:moveTo>
                  <a:pt x="177069" y="25590"/>
                </a:moveTo>
                <a:cubicBezTo>
                  <a:pt x="352103" y="-42311"/>
                  <a:pt x="878713" y="42188"/>
                  <a:pt x="1091469" y="79911"/>
                </a:cubicBezTo>
                <a:cubicBezTo>
                  <a:pt x="1304225" y="117634"/>
                  <a:pt x="1420412" y="164410"/>
                  <a:pt x="1453608" y="251927"/>
                </a:cubicBezTo>
                <a:cubicBezTo>
                  <a:pt x="1486804" y="339444"/>
                  <a:pt x="1271029" y="512969"/>
                  <a:pt x="1290645" y="605012"/>
                </a:cubicBezTo>
                <a:cubicBezTo>
                  <a:pt x="1310261" y="697055"/>
                  <a:pt x="1503402" y="721198"/>
                  <a:pt x="1571303" y="804188"/>
                </a:cubicBezTo>
                <a:cubicBezTo>
                  <a:pt x="1639204" y="887178"/>
                  <a:pt x="1688998" y="1009400"/>
                  <a:pt x="1698051" y="1102952"/>
                </a:cubicBezTo>
                <a:cubicBezTo>
                  <a:pt x="1707104" y="1196505"/>
                  <a:pt x="1719176" y="1339852"/>
                  <a:pt x="1625623" y="1365503"/>
                </a:cubicBezTo>
                <a:cubicBezTo>
                  <a:pt x="1532071" y="1391155"/>
                  <a:pt x="1240851" y="1357958"/>
                  <a:pt x="1136736" y="1256861"/>
                </a:cubicBezTo>
                <a:cubicBezTo>
                  <a:pt x="1032621" y="1155764"/>
                  <a:pt x="1076379" y="857000"/>
                  <a:pt x="1000934" y="758921"/>
                </a:cubicBezTo>
                <a:cubicBezTo>
                  <a:pt x="925489" y="660842"/>
                  <a:pt x="684063" y="668386"/>
                  <a:pt x="684063" y="668386"/>
                </a:cubicBezTo>
                <a:cubicBezTo>
                  <a:pt x="524119" y="623119"/>
                  <a:pt x="125766" y="592941"/>
                  <a:pt x="41267" y="487317"/>
                </a:cubicBezTo>
                <a:cubicBezTo>
                  <a:pt x="-43232" y="381693"/>
                  <a:pt x="2035" y="93491"/>
                  <a:pt x="177069" y="25590"/>
                </a:cubicBezTo>
                <a:close/>
              </a:path>
            </a:pathLst>
          </a:cu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92C3B4-EDD4-4B81-A03B-DD5CAB9523F5}"/>
              </a:ext>
            </a:extLst>
          </p:cNvPr>
          <p:cNvSpPr txBox="1"/>
          <p:nvPr/>
        </p:nvSpPr>
        <p:spPr>
          <a:xfrm>
            <a:off x="185251" y="2444398"/>
            <a:ext cx="22410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Both parents dominant trait but offspring has recessive trait.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AC8F251-E88D-4184-9AB4-72E9588E99A8}"/>
              </a:ext>
            </a:extLst>
          </p:cNvPr>
          <p:cNvCxnSpPr/>
          <p:nvPr/>
        </p:nvCxnSpPr>
        <p:spPr>
          <a:xfrm>
            <a:off x="1579628" y="3536440"/>
            <a:ext cx="0" cy="466762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490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95E9A6-D35B-4D89-B91A-58E97E1043CA}"/>
              </a:ext>
            </a:extLst>
          </p:cNvPr>
          <p:cNvSpPr/>
          <p:nvPr/>
        </p:nvSpPr>
        <p:spPr>
          <a:xfrm>
            <a:off x="-2459" y="49250"/>
            <a:ext cx="2103140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3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Pedigrees: </a:t>
            </a:r>
          </a:p>
        </p:txBody>
      </p:sp>
      <p:pic>
        <p:nvPicPr>
          <p:cNvPr id="12290" name="Picture 2" descr="Pedigrees review (article) | Pedigrees | Khan Academy">
            <a:extLst>
              <a:ext uri="{FF2B5EF4-FFF2-40B4-BE49-F238E27FC236}">
                <a16:creationId xmlns:a16="http://schemas.microsoft.com/office/drawing/2014/main" id="{4ECFF063-2FFA-47EB-9686-A6EDBEE38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58" y="823607"/>
            <a:ext cx="6438900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9230">
            <a:extLst>
              <a:ext uri="{FF2B5EF4-FFF2-40B4-BE49-F238E27FC236}">
                <a16:creationId xmlns:a16="http://schemas.microsoft.com/office/drawing/2014/main" id="{58A65CF9-2866-485A-987C-42E67D157EBC}"/>
              </a:ext>
            </a:extLst>
          </p:cNvPr>
          <p:cNvSpPr txBox="1"/>
          <p:nvPr/>
        </p:nvSpPr>
        <p:spPr>
          <a:xfrm>
            <a:off x="7482980" y="1799045"/>
            <a:ext cx="4429387" cy="2101836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en-GB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Recessive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allele: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Both sexes affected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Both parents needs to have allele/heterozygotes for allele to be inherited 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STATE evidence from pedigree. Look at last 2 generations. 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42C91A-702F-4955-86B5-1B674F61A94F}"/>
              </a:ext>
            </a:extLst>
          </p:cNvPr>
          <p:cNvSpPr/>
          <p:nvPr/>
        </p:nvSpPr>
        <p:spPr>
          <a:xfrm>
            <a:off x="671119" y="2833383"/>
            <a:ext cx="2103140" cy="2183968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93771B-732E-4909-A195-A015574775AA}"/>
              </a:ext>
            </a:extLst>
          </p:cNvPr>
          <p:cNvSpPr txBox="1"/>
          <p:nvPr/>
        </p:nvSpPr>
        <p:spPr>
          <a:xfrm>
            <a:off x="100668" y="5729681"/>
            <a:ext cx="4555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7030A0"/>
                </a:solidFill>
              </a:rPr>
              <a:t>Parents do not have disease but offspring do.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B5CE7AD-6762-4561-9559-AACB89BAE14E}"/>
              </a:ext>
            </a:extLst>
          </p:cNvPr>
          <p:cNvCxnSpPr/>
          <p:nvPr/>
        </p:nvCxnSpPr>
        <p:spPr>
          <a:xfrm flipV="1">
            <a:off x="1359017" y="5017350"/>
            <a:ext cx="0" cy="74588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34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231">
            <a:extLst>
              <a:ext uri="{FF2B5EF4-FFF2-40B4-BE49-F238E27FC236}">
                <a16:creationId xmlns:a16="http://schemas.microsoft.com/office/drawing/2014/main" id="{A3A6F38C-4CA1-48A7-883C-7E6A9C9C8243}"/>
              </a:ext>
            </a:extLst>
          </p:cNvPr>
          <p:cNvSpPr txBox="1"/>
          <p:nvPr/>
        </p:nvSpPr>
        <p:spPr>
          <a:xfrm>
            <a:off x="6937696" y="2235273"/>
            <a:ext cx="4815281" cy="180022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0"/>
              </a:spcAft>
            </a:pPr>
            <a:r>
              <a:rPr lang="en-GB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X-linked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allele: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common in males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Parents not showing disease but offspring do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STATE evidence from pedigree. Look at last 2 generations. 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Sex(X)-linked Recessive Inheritance – Michigan Genetics Resource ...">
            <a:extLst>
              <a:ext uri="{FF2B5EF4-FFF2-40B4-BE49-F238E27FC236}">
                <a16:creationId xmlns:a16="http://schemas.microsoft.com/office/drawing/2014/main" id="{9F5CCC02-A8FB-4E06-9662-2DAD15D4A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864328"/>
            <a:ext cx="5810250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61A2A06-BEC3-42B8-BBF6-5B4AE46C6353}"/>
              </a:ext>
            </a:extLst>
          </p:cNvPr>
          <p:cNvSpPr/>
          <p:nvPr/>
        </p:nvSpPr>
        <p:spPr>
          <a:xfrm>
            <a:off x="-2459" y="49250"/>
            <a:ext cx="2103140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3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Pedigrees: 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5DC8EA8-8DFC-472B-AC31-E4D07B1ED64E}"/>
              </a:ext>
            </a:extLst>
          </p:cNvPr>
          <p:cNvSpPr/>
          <p:nvPr/>
        </p:nvSpPr>
        <p:spPr>
          <a:xfrm>
            <a:off x="174595" y="2786692"/>
            <a:ext cx="3577971" cy="3017983"/>
          </a:xfrm>
          <a:custGeom>
            <a:avLst/>
            <a:gdLst>
              <a:gd name="connsiteX0" fmla="*/ 26741 w 3577971"/>
              <a:gd name="connsiteY0" fmla="*/ 1189690 h 3017983"/>
              <a:gd name="connsiteX1" fmla="*/ 320355 w 3577971"/>
              <a:gd name="connsiteY1" fmla="*/ 82343 h 3017983"/>
              <a:gd name="connsiteX2" fmla="*/ 1167644 w 3577971"/>
              <a:gd name="connsiteY2" fmla="*/ 99121 h 3017983"/>
              <a:gd name="connsiteX3" fmla="*/ 1847152 w 3577971"/>
              <a:gd name="connsiteY3" fmla="*/ 241734 h 3017983"/>
              <a:gd name="connsiteX4" fmla="*/ 1905875 w 3577971"/>
              <a:gd name="connsiteY4" fmla="*/ 1139356 h 3017983"/>
              <a:gd name="connsiteX5" fmla="*/ 2358880 w 3577971"/>
              <a:gd name="connsiteY5" fmla="*/ 1365858 h 3017983"/>
              <a:gd name="connsiteX6" fmla="*/ 3323614 w 3577971"/>
              <a:gd name="connsiteY6" fmla="*/ 1399414 h 3017983"/>
              <a:gd name="connsiteX7" fmla="*/ 3558506 w 3577971"/>
              <a:gd name="connsiteY7" fmla="*/ 1785308 h 3017983"/>
              <a:gd name="connsiteX8" fmla="*/ 3441060 w 3577971"/>
              <a:gd name="connsiteY8" fmla="*/ 2917822 h 3017983"/>
              <a:gd name="connsiteX9" fmla="*/ 2467937 w 3577971"/>
              <a:gd name="connsiteY9" fmla="*/ 2959767 h 3017983"/>
              <a:gd name="connsiteX10" fmla="*/ 655915 w 3577971"/>
              <a:gd name="connsiteY10" fmla="*/ 2901044 h 3017983"/>
              <a:gd name="connsiteX11" fmla="*/ 68686 w 3577971"/>
              <a:gd name="connsiteY11" fmla="*/ 2607429 h 3017983"/>
              <a:gd name="connsiteX12" fmla="*/ 35130 w 3577971"/>
              <a:gd name="connsiteY12" fmla="*/ 1114189 h 3017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577971" h="3017983">
                <a:moveTo>
                  <a:pt x="26741" y="1189690"/>
                </a:moveTo>
                <a:cubicBezTo>
                  <a:pt x="78473" y="726897"/>
                  <a:pt x="130205" y="264104"/>
                  <a:pt x="320355" y="82343"/>
                </a:cubicBezTo>
                <a:cubicBezTo>
                  <a:pt x="510505" y="-99418"/>
                  <a:pt x="913178" y="72556"/>
                  <a:pt x="1167644" y="99121"/>
                </a:cubicBezTo>
                <a:cubicBezTo>
                  <a:pt x="1422110" y="125686"/>
                  <a:pt x="1724114" y="68362"/>
                  <a:pt x="1847152" y="241734"/>
                </a:cubicBezTo>
                <a:cubicBezTo>
                  <a:pt x="1970190" y="415106"/>
                  <a:pt x="1820587" y="952002"/>
                  <a:pt x="1905875" y="1139356"/>
                </a:cubicBezTo>
                <a:cubicBezTo>
                  <a:pt x="1991163" y="1326710"/>
                  <a:pt x="2122590" y="1322515"/>
                  <a:pt x="2358880" y="1365858"/>
                </a:cubicBezTo>
                <a:cubicBezTo>
                  <a:pt x="2595170" y="1409201"/>
                  <a:pt x="3123676" y="1329506"/>
                  <a:pt x="3323614" y="1399414"/>
                </a:cubicBezTo>
                <a:cubicBezTo>
                  <a:pt x="3523552" y="1469322"/>
                  <a:pt x="3538932" y="1532240"/>
                  <a:pt x="3558506" y="1785308"/>
                </a:cubicBezTo>
                <a:cubicBezTo>
                  <a:pt x="3578080" y="2038376"/>
                  <a:pt x="3622821" y="2722079"/>
                  <a:pt x="3441060" y="2917822"/>
                </a:cubicBezTo>
                <a:cubicBezTo>
                  <a:pt x="3259299" y="3113565"/>
                  <a:pt x="2932128" y="2962563"/>
                  <a:pt x="2467937" y="2959767"/>
                </a:cubicBezTo>
                <a:cubicBezTo>
                  <a:pt x="2003746" y="2956971"/>
                  <a:pt x="1055790" y="2959767"/>
                  <a:pt x="655915" y="2901044"/>
                </a:cubicBezTo>
                <a:cubicBezTo>
                  <a:pt x="256040" y="2842321"/>
                  <a:pt x="172150" y="2905238"/>
                  <a:pt x="68686" y="2607429"/>
                </a:cubicBezTo>
                <a:cubicBezTo>
                  <a:pt x="-34778" y="2309620"/>
                  <a:pt x="176" y="1711904"/>
                  <a:pt x="35130" y="1114189"/>
                </a:cubicBezTo>
              </a:path>
            </a:pathLst>
          </a:cu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FECEE2-7248-475C-AD1C-6BF495C07DF7}"/>
              </a:ext>
            </a:extLst>
          </p:cNvPr>
          <p:cNvSpPr txBox="1"/>
          <p:nvPr/>
        </p:nvSpPr>
        <p:spPr>
          <a:xfrm>
            <a:off x="469783" y="5972961"/>
            <a:ext cx="35779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Parents do not show disease make offspring do. </a:t>
            </a:r>
          </a:p>
          <a:p>
            <a:r>
              <a:rPr lang="en-GB" dirty="0">
                <a:solidFill>
                  <a:srgbClr val="7030A0"/>
                </a:solidFill>
              </a:rPr>
              <a:t>More common in males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658F6F6-7ED0-4D75-B131-2EF63E506677}"/>
              </a:ext>
            </a:extLst>
          </p:cNvPr>
          <p:cNvCxnSpPr/>
          <p:nvPr/>
        </p:nvCxnSpPr>
        <p:spPr>
          <a:xfrm flipV="1">
            <a:off x="1434517" y="5776064"/>
            <a:ext cx="0" cy="21760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05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832" y="233916"/>
            <a:ext cx="8364279" cy="62732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9488" y="829340"/>
            <a:ext cx="335634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Complete practice questions on page 13 in your booklet:</a:t>
            </a:r>
          </a:p>
          <a:p>
            <a:r>
              <a:rPr lang="en-GB" dirty="0"/>
              <a:t>  </a:t>
            </a:r>
          </a:p>
          <a:p>
            <a:pPr marL="342900" indent="-342900">
              <a:buAutoNum type="arabicPeriod"/>
            </a:pPr>
            <a:r>
              <a:rPr lang="en-GB" dirty="0"/>
              <a:t>What evidence is there that haemophilia is sex linked?</a:t>
            </a:r>
          </a:p>
          <a:p>
            <a:pPr marL="342900" indent="-342900">
              <a:buAutoNum type="arabicPeriod"/>
            </a:pPr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Using the symbols from your previous table, give the genotypes for</a:t>
            </a:r>
          </a:p>
          <a:p>
            <a:pPr marL="342900" indent="-342900">
              <a:buAutoNum type="alphaLcParenR"/>
            </a:pPr>
            <a:r>
              <a:rPr lang="en-GB" dirty="0"/>
              <a:t>Irene</a:t>
            </a:r>
          </a:p>
          <a:p>
            <a:pPr marL="342900" indent="-342900">
              <a:buAutoNum type="alphaLcParenR"/>
            </a:pPr>
            <a:r>
              <a:rPr lang="en-GB" dirty="0"/>
              <a:t>Edward VII</a:t>
            </a:r>
          </a:p>
          <a:p>
            <a:pPr marL="342900" indent="-342900">
              <a:buAutoNum type="alphaLcParenR"/>
            </a:pPr>
            <a:r>
              <a:rPr lang="en-GB" dirty="0"/>
              <a:t>Gonzalo</a:t>
            </a:r>
          </a:p>
          <a:p>
            <a:pPr marL="342900" indent="-342900">
              <a:buAutoNum type="alphaLcParenR"/>
            </a:pPr>
            <a:endParaRPr lang="en-GB" dirty="0"/>
          </a:p>
          <a:p>
            <a:r>
              <a:rPr lang="en-GB" dirty="0"/>
              <a:t>3.  What evidence is there that haemophilia is caused by a recessive allele? Look at p436</a:t>
            </a:r>
          </a:p>
          <a:p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7284718" y="562640"/>
            <a:ext cx="398011" cy="3974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436092-91E4-4D47-80E0-4E3DC6E6C9A8}"/>
              </a:ext>
            </a:extLst>
          </p:cNvPr>
          <p:cNvSpPr/>
          <p:nvPr/>
        </p:nvSpPr>
        <p:spPr>
          <a:xfrm>
            <a:off x="-2459" y="49250"/>
            <a:ext cx="2103140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3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Pedigrees: </a:t>
            </a:r>
          </a:p>
        </p:txBody>
      </p:sp>
    </p:spTree>
    <p:extLst>
      <p:ext uri="{BB962C8B-B14F-4D97-AF65-F5344CB8AC3E}">
        <p14:creationId xmlns:p14="http://schemas.microsoft.com/office/powerpoint/2010/main" val="3673864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832" y="233916"/>
            <a:ext cx="8364279" cy="62732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2956" y="326492"/>
            <a:ext cx="335634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What evidence is there that haemophilia is sex linked? </a:t>
            </a:r>
          </a:p>
          <a:p>
            <a:pPr marL="342900" indent="-342900">
              <a:buAutoNum type="arabicPeriod"/>
            </a:pPr>
            <a:endParaRPr lang="en-GB" dirty="0"/>
          </a:p>
          <a:p>
            <a:pPr marL="342900" indent="-342900">
              <a:buAutoNum type="arabicPeriod"/>
            </a:pPr>
            <a:endParaRPr lang="en-GB" dirty="0"/>
          </a:p>
          <a:p>
            <a:pPr marL="342900" indent="-342900">
              <a:buAutoNum type="arabicPeriod"/>
            </a:pPr>
            <a:endParaRPr lang="en-GB" dirty="0"/>
          </a:p>
          <a:p>
            <a:pPr marL="342900" indent="-342900">
              <a:buAutoNum type="arabicPeriod"/>
            </a:pPr>
            <a:endParaRPr lang="en-GB" dirty="0"/>
          </a:p>
          <a:p>
            <a:pPr marL="342900" indent="-342900">
              <a:buAutoNum type="arabicPeriod"/>
            </a:pPr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Using the symbols from your previous table, give the genotypes for</a:t>
            </a:r>
          </a:p>
          <a:p>
            <a:pPr marL="342900" indent="-342900">
              <a:buAutoNum type="alphaLcParenR"/>
            </a:pPr>
            <a:r>
              <a:rPr lang="en-GB" dirty="0"/>
              <a:t>Irene</a:t>
            </a:r>
          </a:p>
          <a:p>
            <a:pPr marL="342900" indent="-342900">
              <a:buAutoNum type="alphaLcParenR"/>
            </a:pPr>
            <a:r>
              <a:rPr lang="en-GB" dirty="0"/>
              <a:t>Edward VII </a:t>
            </a:r>
          </a:p>
          <a:p>
            <a:pPr marL="342900" indent="-342900">
              <a:buAutoNum type="alphaLcParenR"/>
            </a:pPr>
            <a:r>
              <a:rPr lang="en-GB" dirty="0"/>
              <a:t>Gonzalo</a:t>
            </a:r>
          </a:p>
          <a:p>
            <a:pPr marL="342900" indent="-342900">
              <a:buAutoNum type="alphaLcParenR"/>
            </a:pPr>
            <a:endParaRPr lang="en-GB" dirty="0"/>
          </a:p>
          <a:p>
            <a:r>
              <a:rPr lang="en-GB" dirty="0"/>
              <a:t>3.  What evidence is there that haemophilia is caused by a recessive allele?</a:t>
            </a:r>
          </a:p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87491" y="1144649"/>
            <a:ext cx="31665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Females who carry the disease have affected males </a:t>
            </a:r>
          </a:p>
          <a:p>
            <a:r>
              <a:rPr lang="en-GB" dirty="0">
                <a:solidFill>
                  <a:srgbClr val="7030A0"/>
                </a:solidFill>
              </a:rPr>
              <a:t>More common in males</a:t>
            </a:r>
          </a:p>
          <a:p>
            <a:r>
              <a:rPr lang="en-GB" dirty="0">
                <a:solidFill>
                  <a:srgbClr val="7030A0"/>
                </a:solidFill>
              </a:rPr>
              <a:t>Irene is known carrier has 2 sons with disease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93315" y="3366084"/>
            <a:ext cx="1691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7030A0"/>
                </a:solidFill>
              </a:rPr>
              <a:t>X</a:t>
            </a:r>
            <a:r>
              <a:rPr lang="en-GB" baseline="30000" dirty="0" err="1">
                <a:solidFill>
                  <a:srgbClr val="7030A0"/>
                </a:solidFill>
              </a:rPr>
              <a:t>H</a:t>
            </a:r>
            <a:r>
              <a:rPr lang="en-GB" dirty="0" err="1">
                <a:solidFill>
                  <a:srgbClr val="7030A0"/>
                </a:solidFill>
              </a:rPr>
              <a:t>X</a:t>
            </a:r>
            <a:r>
              <a:rPr lang="en-GB" baseline="30000" dirty="0" err="1">
                <a:solidFill>
                  <a:srgbClr val="7030A0"/>
                </a:solidFill>
              </a:rPr>
              <a:t>h</a:t>
            </a:r>
            <a:endParaRPr lang="en-GB" baseline="30000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93315" y="3630854"/>
            <a:ext cx="1691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X</a:t>
            </a:r>
            <a:r>
              <a:rPr lang="en-GB" baseline="30000" dirty="0">
                <a:solidFill>
                  <a:srgbClr val="7030A0"/>
                </a:solidFill>
              </a:rPr>
              <a:t>H</a:t>
            </a:r>
            <a:r>
              <a:rPr lang="en-GB" dirty="0">
                <a:solidFill>
                  <a:srgbClr val="7030A0"/>
                </a:solidFill>
              </a:rPr>
              <a:t>Y</a:t>
            </a:r>
            <a:endParaRPr lang="en-GB" baseline="300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93315" y="3895624"/>
            <a:ext cx="629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7030A0"/>
                </a:solidFill>
              </a:rPr>
              <a:t>X</a:t>
            </a:r>
            <a:r>
              <a:rPr lang="en-GB" baseline="30000" dirty="0" err="1">
                <a:solidFill>
                  <a:srgbClr val="7030A0"/>
                </a:solidFill>
              </a:rPr>
              <a:t>h</a:t>
            </a:r>
            <a:r>
              <a:rPr lang="en-GB" dirty="0" err="1">
                <a:solidFill>
                  <a:srgbClr val="7030A0"/>
                </a:solidFill>
              </a:rPr>
              <a:t>Y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905" y="5283813"/>
            <a:ext cx="34781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Parents do not have the condition and their children do. </a:t>
            </a:r>
          </a:p>
          <a:p>
            <a:r>
              <a:rPr lang="en-GB" dirty="0">
                <a:solidFill>
                  <a:srgbClr val="7030A0"/>
                </a:solidFill>
              </a:rPr>
              <a:t>Parents must be heterozygous</a:t>
            </a:r>
          </a:p>
          <a:p>
            <a:r>
              <a:rPr lang="en-GB" dirty="0">
                <a:solidFill>
                  <a:srgbClr val="7030A0"/>
                </a:solidFill>
              </a:rPr>
              <a:t>Victoria and Albert do not have the disease but Leopold does.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84718" y="562640"/>
            <a:ext cx="398011" cy="3974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0EFF2F-D444-402F-AA6E-9958F0C5F037}"/>
              </a:ext>
            </a:extLst>
          </p:cNvPr>
          <p:cNvSpPr/>
          <p:nvPr/>
        </p:nvSpPr>
        <p:spPr>
          <a:xfrm>
            <a:off x="-2459" y="49250"/>
            <a:ext cx="2103140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sz="33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Pedigrees: </a:t>
            </a:r>
          </a:p>
        </p:txBody>
      </p:sp>
    </p:spTree>
    <p:extLst>
      <p:ext uri="{BB962C8B-B14F-4D97-AF65-F5344CB8AC3E}">
        <p14:creationId xmlns:p14="http://schemas.microsoft.com/office/powerpoint/2010/main" val="104835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569C7A-1C15-4624-A210-CD0F3F91A68D}"/>
              </a:ext>
            </a:extLst>
          </p:cNvPr>
          <p:cNvSpPr txBox="1"/>
          <p:nvPr/>
        </p:nvSpPr>
        <p:spPr>
          <a:xfrm>
            <a:off x="1524001" y="132524"/>
            <a:ext cx="8706679" cy="6370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3200" dirty="0"/>
              <a:t>Apply this knowledge to the exam questions on page 14-15.</a:t>
            </a:r>
          </a:p>
          <a:p>
            <a:pPr algn="ctr">
              <a:defRPr/>
            </a:pPr>
            <a:endParaRPr lang="en-GB" sz="3200" dirty="0"/>
          </a:p>
          <a:p>
            <a:pPr algn="ctr">
              <a:defRPr/>
            </a:pPr>
            <a:r>
              <a:rPr lang="en-GB" sz="2400" dirty="0"/>
              <a:t>The questions are worth 11 marks. Can you complete the exam question in 15 minutes? </a:t>
            </a:r>
          </a:p>
          <a:p>
            <a:pPr algn="ctr">
              <a:defRPr/>
            </a:pPr>
            <a:endParaRPr lang="en-GB" sz="2400" dirty="0"/>
          </a:p>
          <a:p>
            <a:pPr algn="ctr">
              <a:defRPr/>
            </a:pPr>
            <a:r>
              <a:rPr lang="en-GB" sz="2400" dirty="0"/>
              <a:t>Once you have completed the question, check your answers using the </a:t>
            </a:r>
            <a:r>
              <a:rPr lang="en-GB" sz="2400" dirty="0" err="1"/>
              <a:t>markscheme</a:t>
            </a:r>
            <a:r>
              <a:rPr lang="en-GB" sz="2400" dirty="0"/>
              <a:t>. </a:t>
            </a:r>
          </a:p>
          <a:p>
            <a:pPr algn="ctr">
              <a:defRPr/>
            </a:pPr>
            <a:r>
              <a:rPr lang="en-GB" sz="2400" dirty="0"/>
              <a:t>Remember</a:t>
            </a:r>
          </a:p>
          <a:p>
            <a:pPr marL="514350" indent="-514350" algn="ctr">
              <a:buFontTx/>
              <a:buAutoNum type="arabicPeriod"/>
              <a:defRPr/>
            </a:pPr>
            <a:r>
              <a:rPr lang="en-GB" sz="2400" dirty="0">
                <a:highlight>
                  <a:srgbClr val="FFFF00"/>
                </a:highlight>
              </a:rPr>
              <a:t>Highlight which part of your answer is also on the </a:t>
            </a:r>
            <a:r>
              <a:rPr lang="en-GB" sz="2400" dirty="0" err="1">
                <a:highlight>
                  <a:srgbClr val="FFFF00"/>
                </a:highlight>
              </a:rPr>
              <a:t>markscheme</a:t>
            </a:r>
            <a:r>
              <a:rPr lang="en-GB" sz="2400" dirty="0">
                <a:highlight>
                  <a:srgbClr val="FFFF00"/>
                </a:highlight>
              </a:rPr>
              <a:t>. Allow you to see which part of your answer are relevant</a:t>
            </a:r>
            <a:r>
              <a:rPr lang="en-GB" sz="2400" dirty="0"/>
              <a:t>. </a:t>
            </a:r>
          </a:p>
          <a:p>
            <a:pPr marL="514350" indent="-514350" algn="ctr">
              <a:buFontTx/>
              <a:buAutoNum type="arabicPeriod"/>
              <a:defRPr/>
            </a:pPr>
            <a:r>
              <a:rPr lang="en-GB" sz="2400" dirty="0"/>
              <a:t>If it isn’t on the mark scheme it is not right, if it isn’t written as the </a:t>
            </a:r>
            <a:r>
              <a:rPr lang="en-GB" sz="2400" dirty="0" err="1"/>
              <a:t>markscheme</a:t>
            </a:r>
            <a:r>
              <a:rPr lang="en-GB" sz="2400" dirty="0"/>
              <a:t> it is not right. </a:t>
            </a:r>
          </a:p>
          <a:p>
            <a:pPr marL="514350" indent="-514350" algn="ctr">
              <a:buFontTx/>
              <a:buAutoNum type="arabicPeriod"/>
              <a:defRPr/>
            </a:pPr>
            <a:r>
              <a:rPr lang="en-GB" sz="2400" dirty="0">
                <a:solidFill>
                  <a:srgbClr val="7030A0"/>
                </a:solidFill>
              </a:rPr>
              <a:t>In a different coloured pen add corrections to the question.</a:t>
            </a:r>
          </a:p>
          <a:p>
            <a:pPr marL="514350" indent="-514350" algn="ctr">
              <a:buFontTx/>
              <a:buAutoNum type="arabicPeriod"/>
              <a:defRPr/>
            </a:pPr>
            <a:r>
              <a:rPr lang="en-GB" sz="2400" dirty="0"/>
              <a:t>Anything you don’t understand make a note of for when you speak to your teacher. </a:t>
            </a:r>
          </a:p>
        </p:txBody>
      </p:sp>
    </p:spTree>
    <p:extLst>
      <p:ext uri="{BB962C8B-B14F-4D97-AF65-F5344CB8AC3E}">
        <p14:creationId xmlns:p14="http://schemas.microsoft.com/office/powerpoint/2010/main" val="19237047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077FEC-91AB-476B-8F55-E8C09E94A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1111" y="-1"/>
            <a:ext cx="12813425" cy="39344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3212A6E-808E-4433-9881-0DC0BC54FDE4}"/>
              </a:ext>
            </a:extLst>
          </p:cNvPr>
          <p:cNvSpPr/>
          <p:nvPr/>
        </p:nvSpPr>
        <p:spPr>
          <a:xfrm>
            <a:off x="1756096" y="878476"/>
            <a:ext cx="101646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Only expressed when homozygous / two alleles are present / when no dominant allele / is not expressed when heterozygous;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FB6F1D-FE36-4705-B804-06DE88AA0477}"/>
              </a:ext>
            </a:extLst>
          </p:cNvPr>
          <p:cNvSpPr/>
          <p:nvPr/>
        </p:nvSpPr>
        <p:spPr>
          <a:xfrm>
            <a:off x="1823207" y="290449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Both alleles are expressed / shown (in the phenotype);</a:t>
            </a:r>
          </a:p>
          <a:p>
            <a:r>
              <a:rPr lang="en-US" dirty="0">
                <a:solidFill>
                  <a:srgbClr val="7030A0"/>
                </a:solidFill>
              </a:rPr>
              <a:t>	</a:t>
            </a:r>
            <a:r>
              <a:rPr lang="en-US" i="1" dirty="0">
                <a:solidFill>
                  <a:srgbClr val="7030A0"/>
                </a:solidFill>
              </a:rPr>
              <a:t>Allow both alleles contribute (to the phenotype).</a:t>
            </a:r>
          </a:p>
        </p:txBody>
      </p:sp>
    </p:spTree>
    <p:extLst>
      <p:ext uri="{BB962C8B-B14F-4D97-AF65-F5344CB8AC3E}">
        <p14:creationId xmlns:p14="http://schemas.microsoft.com/office/powerpoint/2010/main" val="344980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A900F6-7558-4D56-B307-73967B385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8222" y="-111489"/>
            <a:ext cx="9895228" cy="698647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79C3746-F432-4214-BA50-774B0D91E61B}"/>
              </a:ext>
            </a:extLst>
          </p:cNvPr>
          <p:cNvSpPr/>
          <p:nvPr/>
        </p:nvSpPr>
        <p:spPr>
          <a:xfrm>
            <a:off x="1185644" y="5380672"/>
            <a:ext cx="110063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3 and 4 / two Rhesus positives produce Rhesus negative child / children / 7 / 9;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Both Rhesus positives / 3 and 4 carry recessive (allele) / are heterozygous / if Rhesus positive was recessive, all children (of 3 and 4) would be Rhesus positive / recessive;</a:t>
            </a:r>
          </a:p>
          <a:p>
            <a:r>
              <a:rPr lang="en-US" i="1" dirty="0">
                <a:solidFill>
                  <a:srgbClr val="7030A0"/>
                </a:solidFill>
              </a:rPr>
              <a:t>Answers including correct and incorrect evidence = zero marks evidence and explanation.</a:t>
            </a:r>
          </a:p>
        </p:txBody>
      </p:sp>
    </p:spTree>
    <p:extLst>
      <p:ext uri="{BB962C8B-B14F-4D97-AF65-F5344CB8AC3E}">
        <p14:creationId xmlns:p14="http://schemas.microsoft.com/office/powerpoint/2010/main" val="153784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4AB27D-2ACD-49E4-A0D6-3F3528297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2721" y="0"/>
            <a:ext cx="6630924" cy="31394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B3C960-D883-4918-B268-6217C5021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4925" y="3429000"/>
            <a:ext cx="12692301" cy="295502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D4C5032-47F0-43D7-A866-485A23E56C6C}"/>
              </a:ext>
            </a:extLst>
          </p:cNvPr>
          <p:cNvSpPr/>
          <p:nvPr/>
        </p:nvSpPr>
        <p:spPr>
          <a:xfrm>
            <a:off x="5958979" y="810067"/>
            <a:ext cx="6096000" cy="535531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3 would not be / is Rhesus positive / would be Rhesus negative;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3 would receive Rhesus negative (allele) on X (chromosome) from mother </a:t>
            </a:r>
          </a:p>
          <a:p>
            <a:r>
              <a:rPr lang="en-US" dirty="0">
                <a:solidFill>
                  <a:srgbClr val="7030A0"/>
                </a:solidFill>
              </a:rPr>
              <a:t>3 could not receive Rhesus positive (allele) from mother </a:t>
            </a:r>
          </a:p>
          <a:p>
            <a:r>
              <a:rPr lang="en-US" dirty="0">
                <a:solidFill>
                  <a:srgbClr val="7030A0"/>
                </a:solidFill>
              </a:rPr>
              <a:t> 3 would not receive Rhesus positive (allele) / X (chromosome) from father /</a:t>
            </a:r>
          </a:p>
          <a:p>
            <a:r>
              <a:rPr lang="en-US" dirty="0">
                <a:solidFill>
                  <a:srgbClr val="7030A0"/>
                </a:solidFill>
              </a:rPr>
              <a:t> 1 or 3 will receive Y (chromosome) from father/ 1;</a:t>
            </a:r>
          </a:p>
          <a:p>
            <a:r>
              <a:rPr lang="en-US" dirty="0">
                <a:solidFill>
                  <a:srgbClr val="7030A0"/>
                </a:solidFill>
              </a:rPr>
              <a:t>OR</a:t>
            </a:r>
          </a:p>
          <a:p>
            <a:r>
              <a:rPr lang="en-US" dirty="0">
                <a:solidFill>
                  <a:srgbClr val="7030A0"/>
                </a:solidFill>
              </a:rPr>
              <a:t>9 would be Rhesus positive / </a:t>
            </a:r>
          </a:p>
          <a:p>
            <a:r>
              <a:rPr lang="en-US" dirty="0">
                <a:solidFill>
                  <a:srgbClr val="7030A0"/>
                </a:solidFill>
              </a:rPr>
              <a:t>would not be/ is Rhesus negative) </a:t>
            </a:r>
          </a:p>
          <a:p>
            <a:r>
              <a:rPr lang="en-US" dirty="0">
                <a:solidFill>
                  <a:srgbClr val="7030A0"/>
                </a:solidFill>
              </a:rPr>
              <a:t>8 and 9 / all daughters of 3 and 4 would be Rhesus positive;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As 9 would receive X chromosome / dominant allele from father / 3;</a:t>
            </a:r>
          </a:p>
          <a:p>
            <a:r>
              <a:rPr lang="en-US" i="1" dirty="0">
                <a:solidFill>
                  <a:srgbClr val="7030A0"/>
                </a:solidFill>
              </a:rPr>
              <a:t>One mark for evidence and one mark for explanation linked to this evidence.</a:t>
            </a:r>
          </a:p>
          <a:p>
            <a:r>
              <a:rPr lang="en-US" i="1" dirty="0">
                <a:solidFill>
                  <a:srgbClr val="7030A0"/>
                </a:solidFill>
              </a:rPr>
              <a:t>Any reference to allele being on Y chromosome negates mark for explanation.</a:t>
            </a:r>
          </a:p>
        </p:txBody>
      </p:sp>
    </p:spTree>
    <p:extLst>
      <p:ext uri="{BB962C8B-B14F-4D97-AF65-F5344CB8AC3E}">
        <p14:creationId xmlns:p14="http://schemas.microsoft.com/office/powerpoint/2010/main" val="2063939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AAD2AC-02BD-433E-B518-EC728447C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7553" y="-70544"/>
            <a:ext cx="7839924" cy="702548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061FE23-5AA9-4CA0-855B-36C14BE423C0}"/>
              </a:ext>
            </a:extLst>
          </p:cNvPr>
          <p:cNvSpPr/>
          <p:nvPr/>
        </p:nvSpPr>
        <p:spPr>
          <a:xfrm>
            <a:off x="7004806" y="202757"/>
            <a:ext cx="509211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(Recessive) allele is always expressed in females </a:t>
            </a:r>
          </a:p>
          <a:p>
            <a:r>
              <a:rPr lang="en-US" dirty="0">
                <a:solidFill>
                  <a:srgbClr val="7030A0"/>
                </a:solidFill>
              </a:rPr>
              <a:t>Or  females have one (recessive) allele </a:t>
            </a:r>
          </a:p>
          <a:p>
            <a:r>
              <a:rPr lang="en-US" dirty="0">
                <a:solidFill>
                  <a:srgbClr val="7030A0"/>
                </a:solidFill>
              </a:rPr>
              <a:t>Or males need two recessive alleles </a:t>
            </a:r>
          </a:p>
          <a:p>
            <a:r>
              <a:rPr lang="en-US" dirty="0">
                <a:solidFill>
                  <a:srgbClr val="7030A0"/>
                </a:solidFill>
              </a:rPr>
              <a:t>Or males need to be homozygous recessive </a:t>
            </a:r>
          </a:p>
          <a:p>
            <a:r>
              <a:rPr lang="en-US" dirty="0">
                <a:solidFill>
                  <a:srgbClr val="7030A0"/>
                </a:solidFill>
              </a:rPr>
              <a:t>Or males could have dominant and recessive alleles /be heterozygous / carriers;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i="1" dirty="0">
                <a:solidFill>
                  <a:srgbClr val="7030A0"/>
                </a:solidFill>
              </a:rPr>
              <a:t>Accept: Y chromosome does not carry a dominant allele. Other answers must be in context of allele not chromosome or gene.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9FF13D-056C-473B-97A3-132A91BD89F1}"/>
              </a:ext>
            </a:extLst>
          </p:cNvPr>
          <p:cNvSpPr/>
          <p:nvPr/>
        </p:nvSpPr>
        <p:spPr>
          <a:xfrm>
            <a:off x="6096000" y="3065079"/>
            <a:ext cx="6096000" cy="3693319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1.      1, (2) and 5;</a:t>
            </a:r>
          </a:p>
          <a:p>
            <a:r>
              <a:rPr lang="en-US" i="1" dirty="0">
                <a:solidFill>
                  <a:srgbClr val="7030A0"/>
                </a:solidFill>
              </a:rPr>
              <a:t>Accept: for 1 mark that 1 and 2 have slow (feather production) but produce one offspring with rapid (feather production).</a:t>
            </a:r>
          </a:p>
          <a:p>
            <a:r>
              <a:rPr lang="en-US" i="1" dirty="0">
                <a:solidFill>
                  <a:srgbClr val="7030A0"/>
                </a:solidFill>
              </a:rPr>
              <a:t>Neutral: any reference to 3 being offspring of 1.</a:t>
            </a:r>
          </a:p>
          <a:p>
            <a:r>
              <a:rPr lang="en-US" dirty="0">
                <a:solidFill>
                  <a:srgbClr val="7030A0"/>
                </a:solidFill>
              </a:rPr>
              <a:t>2.      1 must possess / pass on the recessive </a:t>
            </a:r>
            <a:r>
              <a:rPr lang="en-US" u="sng" dirty="0">
                <a:solidFill>
                  <a:srgbClr val="7030A0"/>
                </a:solidFill>
              </a:rPr>
              <a:t>allele</a:t>
            </a:r>
            <a:r>
              <a:rPr lang="en-US" dirty="0">
                <a:solidFill>
                  <a:srgbClr val="7030A0"/>
                </a:solidFill>
              </a:rPr>
              <a:t> / 1 must be a carrier / heterozygous / if slow (feather production) is recessive all offspring of (1 and 2) would be slow (feather production) / if rapid (feather production) was dominant 1 would have rapid (feather production);</a:t>
            </a:r>
          </a:p>
          <a:p>
            <a:r>
              <a:rPr lang="en-US" i="1" dirty="0">
                <a:solidFill>
                  <a:srgbClr val="7030A0"/>
                </a:solidFill>
              </a:rPr>
              <a:t>Reject: both parents must be carriers / possess the recessive allele.</a:t>
            </a:r>
          </a:p>
          <a:p>
            <a:r>
              <a:rPr lang="en-US" i="1" dirty="0">
                <a:solidFill>
                  <a:srgbClr val="7030A0"/>
                </a:solidFill>
              </a:rPr>
              <a:t>Reject: one of the parents (i.e. not specified) must be a carrier / heterozygous.</a:t>
            </a:r>
          </a:p>
        </p:txBody>
      </p:sp>
    </p:spTree>
    <p:extLst>
      <p:ext uri="{BB962C8B-B14F-4D97-AF65-F5344CB8AC3E}">
        <p14:creationId xmlns:p14="http://schemas.microsoft.com/office/powerpoint/2010/main" val="185119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24A6CB-71E7-474A-8BF1-D051C6066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4666" y="-106680"/>
            <a:ext cx="6630924" cy="353568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8A13037-7E7C-49AD-BF7D-04FBD762E328}"/>
              </a:ext>
            </a:extLst>
          </p:cNvPr>
          <p:cNvSpPr/>
          <p:nvPr/>
        </p:nvSpPr>
        <p:spPr>
          <a:xfrm>
            <a:off x="2795" y="3513685"/>
            <a:ext cx="881403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GB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(ii)     Give all the possible genotypes of the following chickens from the figure.</a:t>
            </a:r>
            <a:endParaRPr lang="en-GB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GB" b="1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Chicken 5</a:t>
            </a:r>
            <a:r>
              <a:rPr lang="en-GB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____________________________________________</a:t>
            </a:r>
            <a:endParaRPr lang="en-GB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GB" b="1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Chicken 7</a:t>
            </a:r>
            <a:r>
              <a:rPr lang="en-GB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___________________________________________</a:t>
            </a:r>
            <a:r>
              <a:rPr lang="en-GB" b="1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(2)</a:t>
            </a:r>
            <a:endParaRPr lang="en-GB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40DF3B-F87B-461C-A166-22C41F7395D3}"/>
              </a:ext>
            </a:extLst>
          </p:cNvPr>
          <p:cNvSpPr/>
          <p:nvPr/>
        </p:nvSpPr>
        <p:spPr>
          <a:xfrm>
            <a:off x="1277923" y="3935696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5 = </a:t>
            </a:r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30000" dirty="0" err="1">
                <a:solidFill>
                  <a:srgbClr val="7030A0"/>
                </a:solidFill>
              </a:rPr>
              <a:t>f</a:t>
            </a:r>
            <a:r>
              <a:rPr lang="en-US" dirty="0" err="1">
                <a:solidFill>
                  <a:srgbClr val="7030A0"/>
                </a:solidFill>
              </a:rPr>
              <a:t>Y</a:t>
            </a:r>
            <a:r>
              <a:rPr lang="en-US" dirty="0">
                <a:solidFill>
                  <a:srgbClr val="7030A0"/>
                </a:solidFill>
              </a:rPr>
              <a:t> / </a:t>
            </a:r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30000" dirty="0" err="1">
                <a:solidFill>
                  <a:srgbClr val="7030A0"/>
                </a:solidFill>
              </a:rPr>
              <a:t>f</a:t>
            </a:r>
            <a:r>
              <a:rPr lang="en-US" dirty="0" err="1">
                <a:solidFill>
                  <a:srgbClr val="7030A0"/>
                </a:solidFill>
              </a:rPr>
              <a:t>Y</a:t>
            </a:r>
            <a:r>
              <a:rPr lang="en-US" baseline="30000" dirty="0">
                <a:solidFill>
                  <a:srgbClr val="7030A0"/>
                </a:solidFill>
              </a:rPr>
              <a:t>-</a:t>
            </a:r>
            <a:r>
              <a:rPr lang="en-US" dirty="0">
                <a:solidFill>
                  <a:srgbClr val="7030A0"/>
                </a:solidFill>
              </a:rPr>
              <a:t> / f / f- / </a:t>
            </a:r>
            <a:r>
              <a:rPr lang="en-US" dirty="0" err="1">
                <a:solidFill>
                  <a:srgbClr val="7030A0"/>
                </a:solidFill>
              </a:rPr>
              <a:t>fY</a:t>
            </a:r>
            <a:r>
              <a:rPr lang="en-US" dirty="0">
                <a:solidFill>
                  <a:srgbClr val="7030A0"/>
                </a:solidFill>
              </a:rPr>
              <a:t> ;</a:t>
            </a:r>
          </a:p>
          <a:p>
            <a:r>
              <a:rPr lang="en-US" dirty="0">
                <a:solidFill>
                  <a:srgbClr val="7030A0"/>
                </a:solidFill>
              </a:rPr>
              <a:t>7 = </a:t>
            </a:r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30000" dirty="0" err="1">
                <a:solidFill>
                  <a:srgbClr val="7030A0"/>
                </a:solidFill>
              </a:rPr>
              <a:t>F</a:t>
            </a:r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30000" dirty="0" err="1">
                <a:solidFill>
                  <a:srgbClr val="7030A0"/>
                </a:solidFill>
              </a:rPr>
              <a:t>f</a:t>
            </a:r>
            <a:r>
              <a:rPr lang="en-US" dirty="0">
                <a:solidFill>
                  <a:srgbClr val="7030A0"/>
                </a:solidFill>
              </a:rPr>
              <a:t> </a:t>
            </a:r>
            <a:r>
              <a:rPr lang="en-US" b="1" dirty="0">
                <a:solidFill>
                  <a:srgbClr val="7030A0"/>
                </a:solidFill>
              </a:rPr>
              <a:t>and</a:t>
            </a:r>
            <a:r>
              <a:rPr lang="en-US" dirty="0">
                <a:solidFill>
                  <a:srgbClr val="7030A0"/>
                </a:solidFill>
              </a:rPr>
              <a:t> X</a:t>
            </a:r>
            <a:r>
              <a:rPr lang="en-US" baseline="30000" dirty="0">
                <a:solidFill>
                  <a:srgbClr val="7030A0"/>
                </a:solidFill>
              </a:rPr>
              <a:t>F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30000" dirty="0">
                <a:solidFill>
                  <a:srgbClr val="7030A0"/>
                </a:solidFill>
              </a:rPr>
              <a:t>F</a:t>
            </a:r>
            <a:r>
              <a:rPr lang="en-US" dirty="0">
                <a:solidFill>
                  <a:srgbClr val="7030A0"/>
                </a:solidFill>
              </a:rPr>
              <a:t> (either way round) </a:t>
            </a:r>
          </a:p>
          <a:p>
            <a:r>
              <a:rPr lang="en-US" b="1" dirty="0">
                <a:solidFill>
                  <a:srgbClr val="7030A0"/>
                </a:solidFill>
              </a:rPr>
              <a:t>or</a:t>
            </a:r>
            <a:r>
              <a:rPr lang="en-US" dirty="0">
                <a:solidFill>
                  <a:srgbClr val="7030A0"/>
                </a:solidFill>
              </a:rPr>
              <a:t> </a:t>
            </a:r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30000" dirty="0" err="1">
                <a:solidFill>
                  <a:srgbClr val="7030A0"/>
                </a:solidFill>
              </a:rPr>
              <a:t>f</a:t>
            </a:r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30000" dirty="0" err="1">
                <a:solidFill>
                  <a:srgbClr val="7030A0"/>
                </a:solidFill>
              </a:rPr>
              <a:t>F</a:t>
            </a:r>
            <a:r>
              <a:rPr lang="en-US" dirty="0">
                <a:solidFill>
                  <a:srgbClr val="7030A0"/>
                </a:solidFill>
              </a:rPr>
              <a:t> </a:t>
            </a:r>
            <a:r>
              <a:rPr lang="en-US" b="1" dirty="0">
                <a:solidFill>
                  <a:srgbClr val="7030A0"/>
                </a:solidFill>
              </a:rPr>
              <a:t>and</a:t>
            </a:r>
            <a:r>
              <a:rPr lang="en-US" dirty="0">
                <a:solidFill>
                  <a:srgbClr val="7030A0"/>
                </a:solidFill>
              </a:rPr>
              <a:t> X</a:t>
            </a:r>
            <a:r>
              <a:rPr lang="en-US" baseline="30000" dirty="0">
                <a:solidFill>
                  <a:srgbClr val="7030A0"/>
                </a:solidFill>
              </a:rPr>
              <a:t>F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30000" dirty="0">
                <a:solidFill>
                  <a:srgbClr val="7030A0"/>
                </a:solidFill>
              </a:rPr>
              <a:t>F</a:t>
            </a:r>
            <a:r>
              <a:rPr lang="en-US" dirty="0">
                <a:solidFill>
                  <a:srgbClr val="7030A0"/>
                </a:solidFill>
              </a:rPr>
              <a:t> (either way round) </a:t>
            </a:r>
          </a:p>
          <a:p>
            <a:r>
              <a:rPr lang="en-US" b="1" dirty="0">
                <a:solidFill>
                  <a:srgbClr val="7030A0"/>
                </a:solidFill>
              </a:rPr>
              <a:t>or</a:t>
            </a:r>
            <a:r>
              <a:rPr lang="en-US" dirty="0">
                <a:solidFill>
                  <a:srgbClr val="7030A0"/>
                </a:solidFill>
              </a:rPr>
              <a:t> </a:t>
            </a:r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30000" dirty="0" err="1">
                <a:solidFill>
                  <a:srgbClr val="7030A0"/>
                </a:solidFill>
              </a:rPr>
              <a:t>F</a:t>
            </a:r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30000" dirty="0" err="1">
                <a:solidFill>
                  <a:srgbClr val="7030A0"/>
                </a:solidFill>
              </a:rPr>
              <a:t>f</a:t>
            </a:r>
            <a:r>
              <a:rPr lang="en-US" dirty="0">
                <a:solidFill>
                  <a:srgbClr val="7030A0"/>
                </a:solidFill>
              </a:rPr>
              <a:t>, </a:t>
            </a:r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30000" dirty="0" err="1">
                <a:solidFill>
                  <a:srgbClr val="7030A0"/>
                </a:solidFill>
              </a:rPr>
              <a:t>f</a:t>
            </a:r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30000" dirty="0" err="1">
                <a:solidFill>
                  <a:srgbClr val="7030A0"/>
                </a:solidFill>
              </a:rPr>
              <a:t>F</a:t>
            </a:r>
            <a:r>
              <a:rPr lang="en-US" dirty="0">
                <a:solidFill>
                  <a:srgbClr val="7030A0"/>
                </a:solidFill>
              </a:rPr>
              <a:t> </a:t>
            </a:r>
            <a:r>
              <a:rPr lang="en-US" b="1" dirty="0">
                <a:solidFill>
                  <a:srgbClr val="7030A0"/>
                </a:solidFill>
              </a:rPr>
              <a:t>and</a:t>
            </a:r>
            <a:r>
              <a:rPr lang="en-US" dirty="0">
                <a:solidFill>
                  <a:srgbClr val="7030A0"/>
                </a:solidFill>
              </a:rPr>
              <a:t> X</a:t>
            </a:r>
            <a:r>
              <a:rPr lang="en-US" baseline="30000" dirty="0">
                <a:solidFill>
                  <a:srgbClr val="7030A0"/>
                </a:solidFill>
              </a:rPr>
              <a:t>F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30000" dirty="0">
                <a:solidFill>
                  <a:srgbClr val="7030A0"/>
                </a:solidFill>
              </a:rPr>
              <a:t>F</a:t>
            </a:r>
            <a:r>
              <a:rPr lang="en-US" dirty="0">
                <a:solidFill>
                  <a:srgbClr val="7030A0"/>
                </a:solidFill>
              </a:rPr>
              <a:t>(in any order);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i="1" dirty="0">
                <a:solidFill>
                  <a:srgbClr val="7030A0"/>
                </a:solidFill>
              </a:rPr>
              <a:t>Note: allow 5 = </a:t>
            </a:r>
            <a:r>
              <a:rPr lang="en-US" i="1" dirty="0" err="1">
                <a:solidFill>
                  <a:srgbClr val="7030A0"/>
                </a:solidFill>
              </a:rPr>
              <a:t>X</a:t>
            </a:r>
            <a:r>
              <a:rPr lang="en-US" i="1" baseline="30000" dirty="0" err="1">
                <a:solidFill>
                  <a:srgbClr val="7030A0"/>
                </a:solidFill>
              </a:rPr>
              <a:t>f</a:t>
            </a:r>
            <a:r>
              <a:rPr lang="en-US" i="1" dirty="0" err="1">
                <a:solidFill>
                  <a:srgbClr val="7030A0"/>
                </a:solidFill>
              </a:rPr>
              <a:t>Y</a:t>
            </a:r>
            <a:r>
              <a:rPr lang="en-US" i="1" dirty="0">
                <a:solidFill>
                  <a:srgbClr val="7030A0"/>
                </a:solidFill>
              </a:rPr>
              <a:t>, </a:t>
            </a:r>
            <a:r>
              <a:rPr lang="en-US" i="1" dirty="0" err="1">
                <a:solidFill>
                  <a:srgbClr val="7030A0"/>
                </a:solidFill>
              </a:rPr>
              <a:t>X</a:t>
            </a:r>
            <a:r>
              <a:rPr lang="en-US" i="1" baseline="30000" dirty="0" err="1">
                <a:solidFill>
                  <a:srgbClr val="7030A0"/>
                </a:solidFill>
              </a:rPr>
              <a:t>f</a:t>
            </a:r>
            <a:r>
              <a:rPr lang="en-US" i="1" dirty="0" err="1">
                <a:solidFill>
                  <a:srgbClr val="7030A0"/>
                </a:solidFill>
              </a:rPr>
              <a:t>Y</a:t>
            </a:r>
            <a:r>
              <a:rPr lang="en-US" i="1" dirty="0">
                <a:solidFill>
                  <a:srgbClr val="7030A0"/>
                </a:solidFill>
              </a:rPr>
              <a:t>.</a:t>
            </a:r>
          </a:p>
          <a:p>
            <a:endParaRPr lang="en-US" i="1" dirty="0">
              <a:solidFill>
                <a:srgbClr val="7030A0"/>
              </a:solidFill>
            </a:endParaRPr>
          </a:p>
          <a:p>
            <a:r>
              <a:rPr lang="en-US" i="1" dirty="0">
                <a:solidFill>
                  <a:srgbClr val="7030A0"/>
                </a:solidFill>
              </a:rPr>
              <a:t>Accept: for both 5 and 7 a different letter than F. However, lower case and capital letter must correspond to that shown in the answer. For example accept 7 = </a:t>
            </a:r>
            <a:r>
              <a:rPr lang="en-US" i="1" dirty="0" err="1">
                <a:solidFill>
                  <a:srgbClr val="7030A0"/>
                </a:solidFill>
              </a:rPr>
              <a:t>X</a:t>
            </a:r>
            <a:r>
              <a:rPr lang="en-US" i="1" baseline="30000" dirty="0" err="1">
                <a:solidFill>
                  <a:srgbClr val="7030A0"/>
                </a:solidFill>
              </a:rPr>
              <a:t>R</a:t>
            </a:r>
            <a:r>
              <a:rPr lang="en-US" i="1" dirty="0" err="1">
                <a:solidFill>
                  <a:srgbClr val="7030A0"/>
                </a:solidFill>
              </a:rPr>
              <a:t>X</a:t>
            </a:r>
            <a:r>
              <a:rPr lang="en-US" i="1" baseline="30000" dirty="0" err="1">
                <a:solidFill>
                  <a:srgbClr val="7030A0"/>
                </a:solidFill>
              </a:rPr>
              <a:t>r</a:t>
            </a:r>
            <a:r>
              <a:rPr lang="en-US" i="1" dirty="0">
                <a:solidFill>
                  <a:srgbClr val="7030A0"/>
                </a:solidFill>
              </a:rPr>
              <a:t> and X</a:t>
            </a:r>
            <a:r>
              <a:rPr lang="en-US" i="1" baseline="30000" dirty="0">
                <a:solidFill>
                  <a:srgbClr val="7030A0"/>
                </a:solidFill>
              </a:rPr>
              <a:t>R</a:t>
            </a:r>
            <a:r>
              <a:rPr lang="en-US" i="1" dirty="0">
                <a:solidFill>
                  <a:srgbClr val="7030A0"/>
                </a:solidFill>
              </a:rPr>
              <a:t>X</a:t>
            </a:r>
            <a:r>
              <a:rPr lang="en-US" i="1" baseline="30000" dirty="0">
                <a:solidFill>
                  <a:srgbClr val="7030A0"/>
                </a:solidFill>
              </a:rPr>
              <a:t>R</a:t>
            </a:r>
            <a:r>
              <a:rPr lang="en-US" i="1" dirty="0">
                <a:solidFill>
                  <a:srgbClr val="7030A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5467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741</TotalTime>
  <Words>2239</Words>
  <Application>Microsoft Office PowerPoint</Application>
  <PresentationFormat>Widescreen</PresentationFormat>
  <Paragraphs>284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Carmel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objectives</dc:title>
  <dc:creator>Ruth Carey</dc:creator>
  <cp:lastModifiedBy>Kim Edgell</cp:lastModifiedBy>
  <cp:revision>65</cp:revision>
  <dcterms:created xsi:type="dcterms:W3CDTF">2016-09-07T11:54:53Z</dcterms:created>
  <dcterms:modified xsi:type="dcterms:W3CDTF">2020-08-11T20:49:42Z</dcterms:modified>
</cp:coreProperties>
</file>