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77" r:id="rId2"/>
    <p:sldId id="278" r:id="rId3"/>
    <p:sldId id="279" r:id="rId4"/>
    <p:sldId id="276" r:id="rId5"/>
    <p:sldId id="258" r:id="rId6"/>
    <p:sldId id="259" r:id="rId7"/>
    <p:sldId id="260" r:id="rId8"/>
    <p:sldId id="264" r:id="rId9"/>
    <p:sldId id="265" r:id="rId10"/>
    <p:sldId id="266" r:id="rId11"/>
    <p:sldId id="270" r:id="rId12"/>
    <p:sldId id="280" r:id="rId13"/>
    <p:sldId id="281" r:id="rId14"/>
    <p:sldId id="271" r:id="rId15"/>
    <p:sldId id="282" r:id="rId16"/>
    <p:sldId id="371" r:id="rId17"/>
    <p:sldId id="372" r:id="rId18"/>
    <p:sldId id="373" r:id="rId19"/>
    <p:sldId id="374" r:id="rId20"/>
    <p:sldId id="3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2CDF7"/>
    <a:srgbClr val="CAB7EB"/>
    <a:srgbClr val="898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6B626-EC52-4C1E-8B1B-F5A12A9063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F54C69-507D-4C6A-A855-7BC1D1051E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C5624-129E-49FE-9CAF-31079894D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48DA-0313-4FA4-A56A-FBFD88CDA3F4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99035-D8FB-4E26-ACD4-44160FD42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035F4-2012-4886-8C67-ED580532D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913BD-07CF-47EF-ACC0-4D06A6E24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73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DF1C0-0B8B-44CE-A83C-5D7B2D5C5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3060F-4D4F-42EF-9C81-F0A98638F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2C51D-9AF8-41CA-BAEC-2ED3FD19C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48DA-0313-4FA4-A56A-FBFD88CDA3F4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61611-5E1D-4B88-B60B-67DE10A8E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C4E7D-891A-4B5A-92C7-80778695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913BD-07CF-47EF-ACC0-4D06A6E24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295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82B07-29ED-4841-B548-23FD62F3F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3C685-79A9-403C-95A4-DC8FBF59B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6B545-E0D5-4BFA-9A99-028952D32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48DA-0313-4FA4-A56A-FBFD88CDA3F4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939E5-93E2-4366-AC81-F168B38E3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03044-4E64-4DA8-A513-17425D393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913BD-07CF-47EF-ACC0-4D06A6E24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701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98BC4-FE83-42BC-911C-B4BC92D63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F220B-F334-4301-B262-8E014B045C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0B53A7-2323-4F8D-BC7A-47F70F672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76BD6-F85F-49CA-9781-BBC9EAB60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48DA-0313-4FA4-A56A-FBFD88CDA3F4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2C7581-299E-4383-A51B-8CD71FCC9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D0644-0967-42D3-A5C6-F7027CDEF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913BD-07CF-47EF-ACC0-4D06A6E24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137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DFEFE-692D-4FC1-98F1-6A8909445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7B81CD-E6CB-40D2-BC14-9A353DDFD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FD30DF-4685-43B4-ABB2-7D37189B98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8AD6D-8318-4983-83A9-303E140BF5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FEE02B-ABB1-450B-B218-7D781E0AFB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5120C7-C7D8-46FE-8D4F-078923FEE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48DA-0313-4FA4-A56A-FBFD88CDA3F4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3CA39B-895A-4695-B1A2-BF8D40DC7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9C1AB4-4AA1-482D-AFF2-84BFA631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913BD-07CF-47EF-ACC0-4D06A6E24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478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37D04-A5BB-401C-9E6C-C344F9F0F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223AFF-D846-4077-97FF-A3D758570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48DA-0313-4FA4-A56A-FBFD88CDA3F4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F37773-886A-4FF8-A655-78A5C18A0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D4CF82-4781-4416-B953-44F23A92C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913BD-07CF-47EF-ACC0-4D06A6E24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844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313F10-531A-486C-BD50-3667AA103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48DA-0313-4FA4-A56A-FBFD88CDA3F4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23B077-C89C-43B5-90E3-9665728EC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492672-8D1A-4811-B387-BA4FD296C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913BD-07CF-47EF-ACC0-4D06A6E24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129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81738-C0E9-4EF3-9836-AC7133D8C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D08F6-7CE0-4833-A494-A20821A7B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A9339-69E5-4B10-A25A-EDDFC72E5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A9A8EE-9C9F-4ED9-BBA8-D9586B3FE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48DA-0313-4FA4-A56A-FBFD88CDA3F4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05EC45-CDFC-47C5-A0A1-BE168BF48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B70C7C-8A1A-4257-AEE3-30E1EDDA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913BD-07CF-47EF-ACC0-4D06A6E24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713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7EC9A-083A-4F9D-A84F-459EDF93B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40259D-522E-46D8-A677-48E934E740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51896-8645-4DEB-B7CE-C58B1A782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4469C-910D-4FB6-9B9D-403C7F004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48DA-0313-4FA4-A56A-FBFD88CDA3F4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323076-0077-4ED1-833D-67FDBD90D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943C66-AF85-482E-9200-20A2AF74F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913BD-07CF-47EF-ACC0-4D06A6E24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080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79E1A-E578-446D-B32E-405117E70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7A9A44-7A60-49AC-BEC4-9B0026B25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7D7552-3BFF-4F6B-97A8-1DE2217EC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48DA-0313-4FA4-A56A-FBFD88CDA3F4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F4F64-5B59-42B8-B405-96A889E7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6496F-BFB5-4B3F-B725-27289EB69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913BD-07CF-47EF-ACC0-4D06A6E24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213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E7280A-79E6-4DA9-B39D-569E8737BB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46BAD0-F1DB-4E79-BF7B-ADB42B56B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35ACE-C9ED-43A9-B1BA-F7D2BD7A4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248DA-0313-4FA4-A56A-FBFD88CDA3F4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46F7A-D5AC-4136-A7A3-E1AC03078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F1162-43CC-40DE-88A2-677DE497A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913BD-07CF-47EF-ACC0-4D06A6E24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951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3FA576-DBD9-4E54-BD0B-6BDA3A2505D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13498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4E91D6-933B-4921-8FE2-CAE614AC0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75231-31B6-455B-8BDA-3F6F641EB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31E28-4E6F-409F-936D-3906E021C8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248DA-0313-4FA4-A56A-FBFD88CDA3F4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1BEFF-5783-4698-8B3A-CFE95A26CC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F1D9C-FF35-4425-9454-EDE80EEFC6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913BD-07CF-47EF-ACC0-4D06A6E24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83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A1D0DE6-83C5-4EF2-82DF-F374CF6F56C8}"/>
              </a:ext>
            </a:extLst>
          </p:cNvPr>
          <p:cNvSpPr/>
          <p:nvPr/>
        </p:nvSpPr>
        <p:spPr>
          <a:xfrm>
            <a:off x="154192" y="734485"/>
            <a:ext cx="11883615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Outcome: 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Times New Roman" panose="02020603050405020304" pitchFamily="18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Draw dihybrid crosses to predict offspring genotypes and phenotypes. 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Apply knowledge to calculate the predicted ratios of genotypes and phenotype of offspring, using fully labelled diagrams, when supplied with appropriate information. 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4DFF26-0C1C-42DA-ADA8-E83A3B2A9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B401E4-CA7B-49E2-9650-F90C04C65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1482"/>
            <a:ext cx="5389424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Dihybrid Inheritance- General</a:t>
            </a:r>
            <a:endParaRPr kumimoji="0" lang="en-GB" altLang="en-US" sz="3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4C5F53-E9A4-4CBF-B3DF-501BD34452B6}"/>
              </a:ext>
            </a:extLst>
          </p:cNvPr>
          <p:cNvSpPr/>
          <p:nvPr/>
        </p:nvSpPr>
        <p:spPr>
          <a:xfrm>
            <a:off x="154192" y="2296215"/>
            <a:ext cx="11883614" cy="646331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Definition: 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</a:rPr>
              <a:t>Dihybrid: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 The inheritance of 2 characteristics controlled by two separate genes inherited independently.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61292F-62CB-4CA7-8129-0382479C0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5400" y="2442580"/>
            <a:ext cx="323116" cy="3535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60F6B6-DF65-40F5-AC1F-D3C6034CE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724" y="3918669"/>
            <a:ext cx="2790825" cy="1638300"/>
          </a:xfrm>
          <a:prstGeom prst="rect">
            <a:avLst/>
          </a:prstGeom>
        </p:spPr>
      </p:pic>
      <p:pic>
        <p:nvPicPr>
          <p:cNvPr id="2054" name="Picture 6" descr="chromosomes | i am so">
            <a:extLst>
              <a:ext uri="{FF2B5EF4-FFF2-40B4-BE49-F238E27FC236}">
                <a16:creationId xmlns:a16="http://schemas.microsoft.com/office/drawing/2014/main" id="{CA1CD9D4-0DB1-4A37-99E3-35CAF3402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640" y="3234793"/>
            <a:ext cx="5083333" cy="299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489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AF1B3C-7BBC-41D8-8D5D-AAA4ADBC8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565"/>
            <a:ext cx="5389424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Dihybrid Inheritance- General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800" b="1" u="sng" dirty="0">
                <a:latin typeface="Calibri" panose="020F0502020204030204" pitchFamily="34" charset="0"/>
                <a:cs typeface="Calibri" panose="020F0502020204030204" pitchFamily="34" charset="0"/>
              </a:rPr>
              <a:t>What have we learnt so far?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74A2F1-0164-4949-AC44-481B184DC4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911" r="31896" b="12049"/>
          <a:stretch/>
        </p:blipFill>
        <p:spPr>
          <a:xfrm>
            <a:off x="0" y="2202110"/>
            <a:ext cx="6227428" cy="41861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303FBE-1965-4ACF-A6B1-9D78FAC4C0F8}"/>
              </a:ext>
            </a:extLst>
          </p:cNvPr>
          <p:cNvSpPr txBox="1"/>
          <p:nvPr/>
        </p:nvSpPr>
        <p:spPr>
          <a:xfrm>
            <a:off x="100668" y="1140903"/>
            <a:ext cx="117949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Monohybrid crosses involve </a:t>
            </a:r>
            <a:r>
              <a:rPr lang="en-GB" b="1" dirty="0">
                <a:solidFill>
                  <a:srgbClr val="7030A0"/>
                </a:solidFill>
              </a:rPr>
              <a:t>1 gene </a:t>
            </a:r>
            <a:r>
              <a:rPr lang="en-GB" dirty="0"/>
              <a:t>at </a:t>
            </a:r>
            <a:r>
              <a:rPr lang="en-GB" b="1" dirty="0">
                <a:solidFill>
                  <a:srgbClr val="7030A0"/>
                </a:solidFill>
              </a:rPr>
              <a:t>1 locus </a:t>
            </a:r>
            <a:r>
              <a:rPr lang="en-GB" dirty="0"/>
              <a:t>on </a:t>
            </a:r>
            <a:r>
              <a:rPr lang="en-GB" b="1" dirty="0">
                <a:solidFill>
                  <a:srgbClr val="7030A0"/>
                </a:solidFill>
              </a:rPr>
              <a:t>1 chromosome</a:t>
            </a:r>
            <a:r>
              <a:rPr lang="en-GB" dirty="0"/>
              <a:t>.</a:t>
            </a:r>
          </a:p>
          <a:p>
            <a:r>
              <a:rPr lang="en-GB" dirty="0"/>
              <a:t>You inherit </a:t>
            </a:r>
            <a:r>
              <a:rPr lang="en-GB" b="1" dirty="0">
                <a:solidFill>
                  <a:srgbClr val="7030A0"/>
                </a:solidFill>
              </a:rPr>
              <a:t>1 allele </a:t>
            </a:r>
            <a:r>
              <a:rPr lang="en-GB" dirty="0"/>
              <a:t>for this gene from each parents </a:t>
            </a:r>
          </a:p>
          <a:p>
            <a:r>
              <a:rPr lang="en-GB" dirty="0"/>
              <a:t>You have </a:t>
            </a:r>
            <a:r>
              <a:rPr lang="en-GB" b="1" dirty="0">
                <a:solidFill>
                  <a:srgbClr val="7030A0"/>
                </a:solidFill>
              </a:rPr>
              <a:t>2 alleles </a:t>
            </a:r>
            <a:r>
              <a:rPr lang="en-GB" dirty="0"/>
              <a:t>for </a:t>
            </a:r>
            <a:r>
              <a:rPr lang="en-GB" b="1" dirty="0">
                <a:solidFill>
                  <a:srgbClr val="7030A0"/>
                </a:solidFill>
              </a:rPr>
              <a:t>each gene</a:t>
            </a:r>
            <a:r>
              <a:rPr lang="en-GB" dirty="0"/>
              <a:t>.  </a:t>
            </a:r>
          </a:p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896F64-D7CA-4D28-9FBD-AB38FDAF783E}"/>
              </a:ext>
            </a:extLst>
          </p:cNvPr>
          <p:cNvSpPr/>
          <p:nvPr/>
        </p:nvSpPr>
        <p:spPr>
          <a:xfrm>
            <a:off x="5897461" y="2499919"/>
            <a:ext cx="654341" cy="26676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892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394D059-CBF3-4324-B65B-FC0D4DD44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1951"/>
            <a:ext cx="5389424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Dihybrid Inheritance- General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A9051F-BF1C-44F7-A674-A463F5CB2CFE}"/>
              </a:ext>
            </a:extLst>
          </p:cNvPr>
          <p:cNvSpPr txBox="1"/>
          <p:nvPr/>
        </p:nvSpPr>
        <p:spPr>
          <a:xfrm>
            <a:off x="75501" y="813732"/>
            <a:ext cx="588486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Dihybrid crosses involve </a:t>
            </a:r>
            <a:r>
              <a:rPr lang="en-GB" b="1" dirty="0">
                <a:solidFill>
                  <a:srgbClr val="7030A0"/>
                </a:solidFill>
              </a:rPr>
              <a:t>2 gene </a:t>
            </a:r>
            <a:r>
              <a:rPr lang="en-GB" dirty="0"/>
              <a:t>at </a:t>
            </a:r>
            <a:r>
              <a:rPr lang="en-GB" b="1" dirty="0">
                <a:solidFill>
                  <a:srgbClr val="7030A0"/>
                </a:solidFill>
              </a:rPr>
              <a:t>2 locus </a:t>
            </a:r>
            <a:r>
              <a:rPr lang="en-GB" dirty="0"/>
              <a:t>on </a:t>
            </a:r>
            <a:r>
              <a:rPr lang="en-GB" b="1" dirty="0">
                <a:solidFill>
                  <a:srgbClr val="7030A0"/>
                </a:solidFill>
              </a:rPr>
              <a:t>2 chromosome</a:t>
            </a:r>
            <a:r>
              <a:rPr lang="en-GB" dirty="0"/>
              <a:t>.</a:t>
            </a:r>
          </a:p>
          <a:p>
            <a:r>
              <a:rPr lang="en-GB" dirty="0"/>
              <a:t>Each gene has a different letter.</a:t>
            </a:r>
          </a:p>
          <a:p>
            <a:r>
              <a:rPr lang="en-GB" dirty="0"/>
              <a:t>You inherit </a:t>
            </a:r>
            <a:r>
              <a:rPr lang="en-GB" b="1" dirty="0">
                <a:solidFill>
                  <a:srgbClr val="7030A0"/>
                </a:solidFill>
              </a:rPr>
              <a:t>1 allele </a:t>
            </a:r>
            <a:r>
              <a:rPr lang="en-GB" dirty="0"/>
              <a:t>for each gene from each parents. </a:t>
            </a:r>
          </a:p>
          <a:p>
            <a:r>
              <a:rPr lang="en-GB" dirty="0"/>
              <a:t>You inherit 1 letter from each gene</a:t>
            </a:r>
          </a:p>
          <a:p>
            <a:r>
              <a:rPr lang="en-GB" dirty="0"/>
              <a:t>You have </a:t>
            </a:r>
            <a:r>
              <a:rPr lang="en-GB" b="1" dirty="0">
                <a:solidFill>
                  <a:srgbClr val="7030A0"/>
                </a:solidFill>
              </a:rPr>
              <a:t>2 alleles </a:t>
            </a:r>
            <a:r>
              <a:rPr lang="en-GB" dirty="0"/>
              <a:t>for </a:t>
            </a:r>
            <a:r>
              <a:rPr lang="en-GB" b="1" dirty="0">
                <a:solidFill>
                  <a:srgbClr val="7030A0"/>
                </a:solidFill>
              </a:rPr>
              <a:t>each gene</a:t>
            </a:r>
            <a:r>
              <a:rPr lang="en-GB" dirty="0"/>
              <a:t>. </a:t>
            </a:r>
          </a:p>
          <a:p>
            <a:endParaRPr lang="en-GB" dirty="0"/>
          </a:p>
          <a:p>
            <a:pPr algn="ctr"/>
            <a:r>
              <a:rPr lang="en-GB" sz="2800" b="1" dirty="0">
                <a:solidFill>
                  <a:srgbClr val="7030A0"/>
                </a:solidFill>
              </a:rPr>
              <a:t>For dihybrid crosses you have 4 letters in your genotype </a:t>
            </a:r>
          </a:p>
          <a:p>
            <a:endParaRPr lang="en-GB" dirty="0"/>
          </a:p>
        </p:txBody>
      </p:sp>
      <p:pic>
        <p:nvPicPr>
          <p:cNvPr id="3074" name="Picture 2" descr="Explain Me This: Two-Trait and Dihybrid Crosses of Unlinked Genes">
            <a:extLst>
              <a:ext uri="{FF2B5EF4-FFF2-40B4-BE49-F238E27FC236}">
                <a16:creationId xmlns:a16="http://schemas.microsoft.com/office/drawing/2014/main" id="{E17EAB95-84FD-49EC-8FB7-85FF11707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925" y="0"/>
            <a:ext cx="5884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083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59450" y="705986"/>
            <a:ext cx="7772400" cy="48958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3600" dirty="0"/>
              <a:t>2 types: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3600" dirty="0"/>
              <a:t>Inheritance of </a:t>
            </a:r>
            <a:r>
              <a:rPr lang="en-GB" altLang="en-US" sz="3600" dirty="0">
                <a:solidFill>
                  <a:srgbClr val="7030A0"/>
                </a:solidFill>
              </a:rPr>
              <a:t>2</a:t>
            </a:r>
            <a:r>
              <a:rPr lang="en-GB" altLang="en-US" sz="3600" dirty="0"/>
              <a:t> separate genes at </a:t>
            </a:r>
            <a:r>
              <a:rPr lang="en-GB" altLang="en-US" sz="3600" dirty="0">
                <a:solidFill>
                  <a:srgbClr val="7030A0"/>
                </a:solidFill>
              </a:rPr>
              <a:t>different</a:t>
            </a:r>
            <a:r>
              <a:rPr lang="en-GB" altLang="en-US" sz="3600" dirty="0"/>
              <a:t> loci on different chromosome  i.e</a:t>
            </a:r>
            <a:r>
              <a:rPr lang="en-GB" altLang="en-US" sz="3600" dirty="0">
                <a:solidFill>
                  <a:srgbClr val="7030A0"/>
                </a:solidFill>
              </a:rPr>
              <a:t>. unlinked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3600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en-US" sz="3600" dirty="0"/>
              <a:t>Inheritance of </a:t>
            </a:r>
            <a:r>
              <a:rPr lang="en-GB" altLang="en-US" sz="3600" dirty="0">
                <a:solidFill>
                  <a:srgbClr val="7030A0"/>
                </a:solidFill>
              </a:rPr>
              <a:t>2</a:t>
            </a:r>
            <a:r>
              <a:rPr lang="en-GB" altLang="en-US" sz="3600" dirty="0"/>
              <a:t> separate genes at different loci on the same chromosome  </a:t>
            </a:r>
            <a:r>
              <a:rPr lang="en-GB" altLang="en-US" sz="3600" dirty="0" err="1"/>
              <a:t>ie</a:t>
            </a:r>
            <a:r>
              <a:rPr lang="en-GB" altLang="en-US" sz="3600" dirty="0"/>
              <a:t> </a:t>
            </a:r>
            <a:r>
              <a:rPr lang="en-GB" altLang="en-US" sz="3600" dirty="0">
                <a:solidFill>
                  <a:srgbClr val="7030A0"/>
                </a:solidFill>
              </a:rPr>
              <a:t>linked- known as Linkage</a:t>
            </a:r>
            <a:endParaRPr lang="en-GB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99AF0C-1073-474F-925A-4DC1815B4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1482"/>
            <a:ext cx="5389424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Dihybrid Inheritance- General</a:t>
            </a:r>
            <a:endParaRPr kumimoji="0" lang="en-GB" altLang="en-US" sz="3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4B4653-FC32-47AB-913F-06FFE30D5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4983" y="881737"/>
            <a:ext cx="4317922" cy="25472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9FBFCB-D0D5-4D1E-A4AF-FA4E9DEE5C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202"/>
          <a:stretch/>
        </p:blipFill>
        <p:spPr>
          <a:xfrm>
            <a:off x="7931849" y="3604751"/>
            <a:ext cx="3999883" cy="207459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0C2C57F-C248-4BE9-BC9D-79FD7AB3A3EC}"/>
              </a:ext>
            </a:extLst>
          </p:cNvPr>
          <p:cNvSpPr/>
          <p:nvPr/>
        </p:nvSpPr>
        <p:spPr>
          <a:xfrm>
            <a:off x="7717872" y="4748169"/>
            <a:ext cx="897622" cy="5536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929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-1" y="614355"/>
            <a:ext cx="9915787" cy="4827587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dirty="0"/>
              <a:t>Mendel had observed that the seeds of his pea plants </a:t>
            </a:r>
            <a:r>
              <a:rPr lang="en-GB" b="1" dirty="0"/>
              <a:t>round</a:t>
            </a:r>
            <a:r>
              <a:rPr lang="en-GB" dirty="0"/>
              <a:t> or </a:t>
            </a:r>
            <a:r>
              <a:rPr lang="en-GB" b="1" dirty="0"/>
              <a:t>wrinkled</a:t>
            </a:r>
            <a:r>
              <a:rPr lang="en-GB" dirty="0"/>
              <a:t> and whether they were </a:t>
            </a:r>
            <a:r>
              <a:rPr lang="en-GB" b="1" dirty="0"/>
              <a:t>green</a:t>
            </a:r>
            <a:r>
              <a:rPr lang="en-GB" dirty="0"/>
              <a:t> or </a:t>
            </a:r>
            <a:r>
              <a:rPr lang="en-GB" b="1" dirty="0"/>
              <a:t>yellow</a:t>
            </a:r>
            <a:r>
              <a:rPr lang="en-GB" dirty="0"/>
              <a:t>.  </a:t>
            </a:r>
          </a:p>
          <a:p>
            <a:pPr marL="0" indent="0">
              <a:buNone/>
              <a:defRPr/>
            </a:pPr>
            <a:r>
              <a:rPr lang="en-GB" dirty="0"/>
              <a:t>Mendel discovered:</a:t>
            </a:r>
          </a:p>
          <a:p>
            <a:pPr>
              <a:defRPr/>
            </a:pPr>
            <a:r>
              <a:rPr lang="en-GB" dirty="0"/>
              <a:t>That the </a:t>
            </a:r>
            <a:r>
              <a:rPr lang="en-GB" b="1" dirty="0"/>
              <a:t>allele</a:t>
            </a:r>
            <a:r>
              <a:rPr lang="en-GB" dirty="0"/>
              <a:t> for </a:t>
            </a:r>
            <a:r>
              <a:rPr lang="en-GB" b="1" dirty="0"/>
              <a:t>yellow</a:t>
            </a:r>
            <a:r>
              <a:rPr lang="en-GB" dirty="0"/>
              <a:t> colour was </a:t>
            </a:r>
            <a:r>
              <a:rPr lang="en-GB" b="1" dirty="0"/>
              <a:t>dominant </a:t>
            </a:r>
            <a:r>
              <a:rPr lang="en-GB" dirty="0"/>
              <a:t>to that for </a:t>
            </a:r>
            <a:r>
              <a:rPr lang="en-GB" b="1" dirty="0"/>
              <a:t>green</a:t>
            </a:r>
            <a:r>
              <a:rPr lang="en-GB" dirty="0"/>
              <a:t>. </a:t>
            </a:r>
          </a:p>
          <a:p>
            <a:pPr>
              <a:defRPr/>
            </a:pPr>
            <a:r>
              <a:rPr lang="en-GB" dirty="0"/>
              <a:t>That the </a:t>
            </a:r>
            <a:r>
              <a:rPr lang="en-GB" b="1" dirty="0"/>
              <a:t>allele</a:t>
            </a:r>
            <a:r>
              <a:rPr lang="en-GB" dirty="0"/>
              <a:t> for </a:t>
            </a:r>
            <a:r>
              <a:rPr lang="en-GB" b="1" dirty="0"/>
              <a:t>round</a:t>
            </a:r>
            <a:r>
              <a:rPr lang="en-GB" dirty="0"/>
              <a:t> peas was </a:t>
            </a:r>
            <a:r>
              <a:rPr lang="en-GB" b="1" dirty="0"/>
              <a:t>dominant</a:t>
            </a:r>
            <a:r>
              <a:rPr lang="en-GB" dirty="0"/>
              <a:t> to the </a:t>
            </a:r>
            <a:r>
              <a:rPr lang="en-GB" b="1" dirty="0"/>
              <a:t>allele</a:t>
            </a:r>
            <a:r>
              <a:rPr lang="en-GB" dirty="0"/>
              <a:t> for </a:t>
            </a:r>
            <a:r>
              <a:rPr lang="en-GB" b="1" dirty="0"/>
              <a:t>wrinkled</a:t>
            </a:r>
            <a:r>
              <a:rPr lang="en-GB" dirty="0"/>
              <a:t> peas.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404037"/>
            <a:ext cx="1738800" cy="23497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802" y="4419289"/>
            <a:ext cx="2535505" cy="204530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4E038E4-006A-427F-BF3A-1FABB9827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1482"/>
            <a:ext cx="615501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Dihybrid Inheritance- Non-linked. </a:t>
            </a:r>
            <a:endParaRPr kumimoji="0" lang="en-GB" altLang="en-US" sz="3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Oval 2">
            <a:extLst>
              <a:ext uri="{FF2B5EF4-FFF2-40B4-BE49-F238E27FC236}">
                <a16:creationId xmlns:a16="http://schemas.microsoft.com/office/drawing/2014/main" id="{CE9C1225-5E35-43B3-8634-C1E5AA46E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5054" y="3429000"/>
            <a:ext cx="647700" cy="6477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06ABDF59-D515-409B-89A0-CB0CC48A3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5054" y="4292600"/>
            <a:ext cx="647700" cy="6477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66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CEB081CD-37D2-42C6-B532-149D5333D637}"/>
              </a:ext>
            </a:extLst>
          </p:cNvPr>
          <p:cNvGrpSpPr>
            <a:grpSpLocks/>
          </p:cNvGrpSpPr>
          <p:nvPr/>
        </p:nvGrpSpPr>
        <p:grpSpPr bwMode="auto">
          <a:xfrm>
            <a:off x="7163616" y="5084763"/>
            <a:ext cx="850900" cy="631825"/>
            <a:chOff x="3213" y="3178"/>
            <a:chExt cx="536" cy="39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93A914F2-229E-4A16-85ED-23916C14E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" y="3178"/>
              <a:ext cx="536" cy="398"/>
            </a:xfrm>
            <a:custGeom>
              <a:avLst/>
              <a:gdLst>
                <a:gd name="T0" fmla="*/ 371 w 536"/>
                <a:gd name="T1" fmla="*/ 70 h 398"/>
                <a:gd name="T2" fmla="*/ 291 w 536"/>
                <a:gd name="T3" fmla="*/ 14 h 398"/>
                <a:gd name="T4" fmla="*/ 83 w 536"/>
                <a:gd name="T5" fmla="*/ 62 h 398"/>
                <a:gd name="T6" fmla="*/ 51 w 536"/>
                <a:gd name="T7" fmla="*/ 110 h 398"/>
                <a:gd name="T8" fmla="*/ 19 w 536"/>
                <a:gd name="T9" fmla="*/ 174 h 398"/>
                <a:gd name="T10" fmla="*/ 3 w 536"/>
                <a:gd name="T11" fmla="*/ 222 h 398"/>
                <a:gd name="T12" fmla="*/ 11 w 536"/>
                <a:gd name="T13" fmla="*/ 246 h 398"/>
                <a:gd name="T14" fmla="*/ 91 w 536"/>
                <a:gd name="T15" fmla="*/ 318 h 398"/>
                <a:gd name="T16" fmla="*/ 291 w 536"/>
                <a:gd name="T17" fmla="*/ 342 h 398"/>
                <a:gd name="T18" fmla="*/ 355 w 536"/>
                <a:gd name="T19" fmla="*/ 382 h 398"/>
                <a:gd name="T20" fmla="*/ 403 w 536"/>
                <a:gd name="T21" fmla="*/ 398 h 398"/>
                <a:gd name="T22" fmla="*/ 475 w 536"/>
                <a:gd name="T23" fmla="*/ 390 h 398"/>
                <a:gd name="T24" fmla="*/ 523 w 536"/>
                <a:gd name="T25" fmla="*/ 358 h 398"/>
                <a:gd name="T26" fmla="*/ 531 w 536"/>
                <a:gd name="T27" fmla="*/ 198 h 398"/>
                <a:gd name="T28" fmla="*/ 507 w 536"/>
                <a:gd name="T29" fmla="*/ 182 h 398"/>
                <a:gd name="T30" fmla="*/ 443 w 536"/>
                <a:gd name="T31" fmla="*/ 118 h 398"/>
                <a:gd name="T32" fmla="*/ 363 w 536"/>
                <a:gd name="T33" fmla="*/ 78 h 398"/>
                <a:gd name="T34" fmla="*/ 371 w 536"/>
                <a:gd name="T35" fmla="*/ 70 h 3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6" h="398">
                  <a:moveTo>
                    <a:pt x="371" y="70"/>
                  </a:moveTo>
                  <a:cubicBezTo>
                    <a:pt x="344" y="51"/>
                    <a:pt x="322" y="23"/>
                    <a:pt x="291" y="14"/>
                  </a:cubicBezTo>
                  <a:cubicBezTo>
                    <a:pt x="244" y="0"/>
                    <a:pt x="128" y="32"/>
                    <a:pt x="83" y="62"/>
                  </a:cubicBezTo>
                  <a:cubicBezTo>
                    <a:pt x="72" y="78"/>
                    <a:pt x="55" y="91"/>
                    <a:pt x="51" y="110"/>
                  </a:cubicBezTo>
                  <a:cubicBezTo>
                    <a:pt x="41" y="161"/>
                    <a:pt x="53" y="140"/>
                    <a:pt x="19" y="174"/>
                  </a:cubicBezTo>
                  <a:cubicBezTo>
                    <a:pt x="14" y="190"/>
                    <a:pt x="8" y="206"/>
                    <a:pt x="3" y="222"/>
                  </a:cubicBezTo>
                  <a:cubicBezTo>
                    <a:pt x="0" y="230"/>
                    <a:pt x="7" y="239"/>
                    <a:pt x="11" y="246"/>
                  </a:cubicBezTo>
                  <a:cubicBezTo>
                    <a:pt x="43" y="304"/>
                    <a:pt x="44" y="287"/>
                    <a:pt x="91" y="318"/>
                  </a:cubicBezTo>
                  <a:cubicBezTo>
                    <a:pt x="251" y="307"/>
                    <a:pt x="184" y="306"/>
                    <a:pt x="291" y="342"/>
                  </a:cubicBezTo>
                  <a:cubicBezTo>
                    <a:pt x="316" y="380"/>
                    <a:pt x="298" y="363"/>
                    <a:pt x="355" y="382"/>
                  </a:cubicBezTo>
                  <a:cubicBezTo>
                    <a:pt x="371" y="387"/>
                    <a:pt x="403" y="398"/>
                    <a:pt x="403" y="398"/>
                  </a:cubicBezTo>
                  <a:cubicBezTo>
                    <a:pt x="427" y="395"/>
                    <a:pt x="452" y="398"/>
                    <a:pt x="475" y="390"/>
                  </a:cubicBezTo>
                  <a:cubicBezTo>
                    <a:pt x="493" y="384"/>
                    <a:pt x="523" y="358"/>
                    <a:pt x="523" y="358"/>
                  </a:cubicBezTo>
                  <a:cubicBezTo>
                    <a:pt x="526" y="305"/>
                    <a:pt x="536" y="251"/>
                    <a:pt x="531" y="198"/>
                  </a:cubicBezTo>
                  <a:cubicBezTo>
                    <a:pt x="530" y="188"/>
                    <a:pt x="514" y="188"/>
                    <a:pt x="507" y="182"/>
                  </a:cubicBezTo>
                  <a:cubicBezTo>
                    <a:pt x="481" y="161"/>
                    <a:pt x="471" y="137"/>
                    <a:pt x="443" y="118"/>
                  </a:cubicBezTo>
                  <a:cubicBezTo>
                    <a:pt x="418" y="81"/>
                    <a:pt x="403" y="91"/>
                    <a:pt x="363" y="78"/>
                  </a:cubicBezTo>
                  <a:cubicBezTo>
                    <a:pt x="353" y="47"/>
                    <a:pt x="349" y="48"/>
                    <a:pt x="371" y="70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3711459E-F2E4-4643-8AFA-8B392C21E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" y="3216"/>
              <a:ext cx="148" cy="184"/>
            </a:xfrm>
            <a:custGeom>
              <a:avLst/>
              <a:gdLst>
                <a:gd name="T0" fmla="*/ 23 w 148"/>
                <a:gd name="T1" fmla="*/ 0 h 184"/>
                <a:gd name="T2" fmla="*/ 23 w 148"/>
                <a:gd name="T3" fmla="*/ 96 h 184"/>
                <a:gd name="T4" fmla="*/ 143 w 148"/>
                <a:gd name="T5" fmla="*/ 144 h 184"/>
                <a:gd name="T6" fmla="*/ 143 w 148"/>
                <a:gd name="T7" fmla="*/ 184 h 1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8" h="184">
                  <a:moveTo>
                    <a:pt x="23" y="0"/>
                  </a:moveTo>
                  <a:cubicBezTo>
                    <a:pt x="12" y="32"/>
                    <a:pt x="0" y="59"/>
                    <a:pt x="23" y="96"/>
                  </a:cubicBezTo>
                  <a:cubicBezTo>
                    <a:pt x="41" y="125"/>
                    <a:pt x="127" y="107"/>
                    <a:pt x="143" y="144"/>
                  </a:cubicBezTo>
                  <a:cubicBezTo>
                    <a:pt x="148" y="156"/>
                    <a:pt x="143" y="171"/>
                    <a:pt x="143" y="18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A65A7111-E8C4-4C79-8C1C-95F3E0CEF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4" y="3288"/>
              <a:ext cx="100" cy="224"/>
            </a:xfrm>
            <a:custGeom>
              <a:avLst/>
              <a:gdLst>
                <a:gd name="T0" fmla="*/ 52 w 100"/>
                <a:gd name="T1" fmla="*/ 0 h 224"/>
                <a:gd name="T2" fmla="*/ 4 w 100"/>
                <a:gd name="T3" fmla="*/ 64 h 224"/>
                <a:gd name="T4" fmla="*/ 12 w 100"/>
                <a:gd name="T5" fmla="*/ 128 h 224"/>
                <a:gd name="T6" fmla="*/ 60 w 100"/>
                <a:gd name="T7" fmla="*/ 144 h 224"/>
                <a:gd name="T8" fmla="*/ 92 w 100"/>
                <a:gd name="T9" fmla="*/ 192 h 224"/>
                <a:gd name="T10" fmla="*/ 100 w 100"/>
                <a:gd name="T11" fmla="*/ 224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0" h="224">
                  <a:moveTo>
                    <a:pt x="52" y="0"/>
                  </a:moveTo>
                  <a:cubicBezTo>
                    <a:pt x="23" y="19"/>
                    <a:pt x="23" y="36"/>
                    <a:pt x="4" y="64"/>
                  </a:cubicBezTo>
                  <a:cubicBezTo>
                    <a:pt x="7" y="85"/>
                    <a:pt x="0" y="110"/>
                    <a:pt x="12" y="128"/>
                  </a:cubicBezTo>
                  <a:cubicBezTo>
                    <a:pt x="22" y="142"/>
                    <a:pt x="60" y="144"/>
                    <a:pt x="60" y="144"/>
                  </a:cubicBezTo>
                  <a:cubicBezTo>
                    <a:pt x="71" y="160"/>
                    <a:pt x="81" y="176"/>
                    <a:pt x="92" y="192"/>
                  </a:cubicBezTo>
                  <a:cubicBezTo>
                    <a:pt x="98" y="201"/>
                    <a:pt x="100" y="224"/>
                    <a:pt x="100" y="22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CA3DDF07-F0EB-44C1-9BD1-210D219DF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5" y="3262"/>
              <a:ext cx="67" cy="234"/>
            </a:xfrm>
            <a:custGeom>
              <a:avLst/>
              <a:gdLst>
                <a:gd name="T0" fmla="*/ 51 w 67"/>
                <a:gd name="T1" fmla="*/ 234 h 234"/>
                <a:gd name="T2" fmla="*/ 51 w 67"/>
                <a:gd name="T3" fmla="*/ 178 h 234"/>
                <a:gd name="T4" fmla="*/ 67 w 67"/>
                <a:gd name="T5" fmla="*/ 130 h 234"/>
                <a:gd name="T6" fmla="*/ 51 w 67"/>
                <a:gd name="T7" fmla="*/ 58 h 234"/>
                <a:gd name="T8" fmla="*/ 3 w 67"/>
                <a:gd name="T9" fmla="*/ 34 h 2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" h="234">
                  <a:moveTo>
                    <a:pt x="51" y="234"/>
                  </a:moveTo>
                  <a:cubicBezTo>
                    <a:pt x="40" y="202"/>
                    <a:pt x="40" y="215"/>
                    <a:pt x="51" y="178"/>
                  </a:cubicBezTo>
                  <a:cubicBezTo>
                    <a:pt x="56" y="162"/>
                    <a:pt x="67" y="130"/>
                    <a:pt x="67" y="130"/>
                  </a:cubicBezTo>
                  <a:cubicBezTo>
                    <a:pt x="59" y="107"/>
                    <a:pt x="67" y="77"/>
                    <a:pt x="51" y="58"/>
                  </a:cubicBezTo>
                  <a:cubicBezTo>
                    <a:pt x="0" y="0"/>
                    <a:pt x="3" y="65"/>
                    <a:pt x="3" y="3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F8BFAF32-FFA0-4B10-A920-80E47EE3C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8" y="3416"/>
              <a:ext cx="203" cy="120"/>
            </a:xfrm>
            <a:custGeom>
              <a:avLst/>
              <a:gdLst>
                <a:gd name="T0" fmla="*/ 0 w 203"/>
                <a:gd name="T1" fmla="*/ 0 h 120"/>
                <a:gd name="T2" fmla="*/ 88 w 203"/>
                <a:gd name="T3" fmla="*/ 64 h 120"/>
                <a:gd name="T4" fmla="*/ 192 w 203"/>
                <a:gd name="T5" fmla="*/ 64 h 120"/>
                <a:gd name="T6" fmla="*/ 200 w 203"/>
                <a:gd name="T7" fmla="*/ 120 h 1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3" h="120">
                  <a:moveTo>
                    <a:pt x="0" y="0"/>
                  </a:moveTo>
                  <a:cubicBezTo>
                    <a:pt x="22" y="34"/>
                    <a:pt x="51" y="52"/>
                    <a:pt x="88" y="64"/>
                  </a:cubicBezTo>
                  <a:cubicBezTo>
                    <a:pt x="116" y="60"/>
                    <a:pt x="163" y="48"/>
                    <a:pt x="192" y="64"/>
                  </a:cubicBezTo>
                  <a:cubicBezTo>
                    <a:pt x="203" y="70"/>
                    <a:pt x="200" y="115"/>
                    <a:pt x="200" y="12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0">
            <a:extLst>
              <a:ext uri="{FF2B5EF4-FFF2-40B4-BE49-F238E27FC236}">
                <a16:creationId xmlns:a16="http://schemas.microsoft.com/office/drawing/2014/main" id="{8ECF0B43-8C24-4458-959B-0967B0E12163}"/>
              </a:ext>
            </a:extLst>
          </p:cNvPr>
          <p:cNvGrpSpPr>
            <a:grpSpLocks/>
          </p:cNvGrpSpPr>
          <p:nvPr/>
        </p:nvGrpSpPr>
        <p:grpSpPr bwMode="auto">
          <a:xfrm>
            <a:off x="7163616" y="5949951"/>
            <a:ext cx="850900" cy="631825"/>
            <a:chOff x="3213" y="3178"/>
            <a:chExt cx="536" cy="398"/>
          </a:xfrm>
        </p:grpSpPr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4600C217-D328-4CD0-A728-647CB67DD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" y="3178"/>
              <a:ext cx="536" cy="398"/>
            </a:xfrm>
            <a:custGeom>
              <a:avLst/>
              <a:gdLst>
                <a:gd name="T0" fmla="*/ 371 w 536"/>
                <a:gd name="T1" fmla="*/ 70 h 398"/>
                <a:gd name="T2" fmla="*/ 291 w 536"/>
                <a:gd name="T3" fmla="*/ 14 h 398"/>
                <a:gd name="T4" fmla="*/ 83 w 536"/>
                <a:gd name="T5" fmla="*/ 62 h 398"/>
                <a:gd name="T6" fmla="*/ 51 w 536"/>
                <a:gd name="T7" fmla="*/ 110 h 398"/>
                <a:gd name="T8" fmla="*/ 19 w 536"/>
                <a:gd name="T9" fmla="*/ 174 h 398"/>
                <a:gd name="T10" fmla="*/ 3 w 536"/>
                <a:gd name="T11" fmla="*/ 222 h 398"/>
                <a:gd name="T12" fmla="*/ 11 w 536"/>
                <a:gd name="T13" fmla="*/ 246 h 398"/>
                <a:gd name="T14" fmla="*/ 91 w 536"/>
                <a:gd name="T15" fmla="*/ 318 h 398"/>
                <a:gd name="T16" fmla="*/ 291 w 536"/>
                <a:gd name="T17" fmla="*/ 342 h 398"/>
                <a:gd name="T18" fmla="*/ 355 w 536"/>
                <a:gd name="T19" fmla="*/ 382 h 398"/>
                <a:gd name="T20" fmla="*/ 403 w 536"/>
                <a:gd name="T21" fmla="*/ 398 h 398"/>
                <a:gd name="T22" fmla="*/ 475 w 536"/>
                <a:gd name="T23" fmla="*/ 390 h 398"/>
                <a:gd name="T24" fmla="*/ 523 w 536"/>
                <a:gd name="T25" fmla="*/ 358 h 398"/>
                <a:gd name="T26" fmla="*/ 531 w 536"/>
                <a:gd name="T27" fmla="*/ 198 h 398"/>
                <a:gd name="T28" fmla="*/ 507 w 536"/>
                <a:gd name="T29" fmla="*/ 182 h 398"/>
                <a:gd name="T30" fmla="*/ 443 w 536"/>
                <a:gd name="T31" fmla="*/ 118 h 398"/>
                <a:gd name="T32" fmla="*/ 363 w 536"/>
                <a:gd name="T33" fmla="*/ 78 h 398"/>
                <a:gd name="T34" fmla="*/ 371 w 536"/>
                <a:gd name="T35" fmla="*/ 70 h 3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6" h="398">
                  <a:moveTo>
                    <a:pt x="371" y="70"/>
                  </a:moveTo>
                  <a:cubicBezTo>
                    <a:pt x="344" y="51"/>
                    <a:pt x="322" y="23"/>
                    <a:pt x="291" y="14"/>
                  </a:cubicBezTo>
                  <a:cubicBezTo>
                    <a:pt x="244" y="0"/>
                    <a:pt x="128" y="32"/>
                    <a:pt x="83" y="62"/>
                  </a:cubicBezTo>
                  <a:cubicBezTo>
                    <a:pt x="72" y="78"/>
                    <a:pt x="55" y="91"/>
                    <a:pt x="51" y="110"/>
                  </a:cubicBezTo>
                  <a:cubicBezTo>
                    <a:pt x="41" y="161"/>
                    <a:pt x="53" y="140"/>
                    <a:pt x="19" y="174"/>
                  </a:cubicBezTo>
                  <a:cubicBezTo>
                    <a:pt x="14" y="190"/>
                    <a:pt x="8" y="206"/>
                    <a:pt x="3" y="222"/>
                  </a:cubicBezTo>
                  <a:cubicBezTo>
                    <a:pt x="0" y="230"/>
                    <a:pt x="7" y="239"/>
                    <a:pt x="11" y="246"/>
                  </a:cubicBezTo>
                  <a:cubicBezTo>
                    <a:pt x="43" y="304"/>
                    <a:pt x="44" y="287"/>
                    <a:pt x="91" y="318"/>
                  </a:cubicBezTo>
                  <a:cubicBezTo>
                    <a:pt x="251" y="307"/>
                    <a:pt x="184" y="306"/>
                    <a:pt x="291" y="342"/>
                  </a:cubicBezTo>
                  <a:cubicBezTo>
                    <a:pt x="316" y="380"/>
                    <a:pt x="298" y="363"/>
                    <a:pt x="355" y="382"/>
                  </a:cubicBezTo>
                  <a:cubicBezTo>
                    <a:pt x="371" y="387"/>
                    <a:pt x="403" y="398"/>
                    <a:pt x="403" y="398"/>
                  </a:cubicBezTo>
                  <a:cubicBezTo>
                    <a:pt x="427" y="395"/>
                    <a:pt x="452" y="398"/>
                    <a:pt x="475" y="390"/>
                  </a:cubicBezTo>
                  <a:cubicBezTo>
                    <a:pt x="493" y="384"/>
                    <a:pt x="523" y="358"/>
                    <a:pt x="523" y="358"/>
                  </a:cubicBezTo>
                  <a:cubicBezTo>
                    <a:pt x="526" y="305"/>
                    <a:pt x="536" y="251"/>
                    <a:pt x="531" y="198"/>
                  </a:cubicBezTo>
                  <a:cubicBezTo>
                    <a:pt x="530" y="188"/>
                    <a:pt x="514" y="188"/>
                    <a:pt x="507" y="182"/>
                  </a:cubicBezTo>
                  <a:cubicBezTo>
                    <a:pt x="481" y="161"/>
                    <a:pt x="471" y="137"/>
                    <a:pt x="443" y="118"/>
                  </a:cubicBezTo>
                  <a:cubicBezTo>
                    <a:pt x="418" y="81"/>
                    <a:pt x="403" y="91"/>
                    <a:pt x="363" y="78"/>
                  </a:cubicBezTo>
                  <a:cubicBezTo>
                    <a:pt x="353" y="47"/>
                    <a:pt x="349" y="48"/>
                    <a:pt x="371" y="70"/>
                  </a:cubicBez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96E7C111-92F8-49F6-A3A1-ED64871B5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" y="3216"/>
              <a:ext cx="148" cy="184"/>
            </a:xfrm>
            <a:custGeom>
              <a:avLst/>
              <a:gdLst>
                <a:gd name="T0" fmla="*/ 23 w 148"/>
                <a:gd name="T1" fmla="*/ 0 h 184"/>
                <a:gd name="T2" fmla="*/ 23 w 148"/>
                <a:gd name="T3" fmla="*/ 96 h 184"/>
                <a:gd name="T4" fmla="*/ 143 w 148"/>
                <a:gd name="T5" fmla="*/ 144 h 184"/>
                <a:gd name="T6" fmla="*/ 143 w 148"/>
                <a:gd name="T7" fmla="*/ 184 h 1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8" h="184">
                  <a:moveTo>
                    <a:pt x="23" y="0"/>
                  </a:moveTo>
                  <a:cubicBezTo>
                    <a:pt x="12" y="32"/>
                    <a:pt x="0" y="59"/>
                    <a:pt x="23" y="96"/>
                  </a:cubicBezTo>
                  <a:cubicBezTo>
                    <a:pt x="41" y="125"/>
                    <a:pt x="127" y="107"/>
                    <a:pt x="143" y="144"/>
                  </a:cubicBezTo>
                  <a:cubicBezTo>
                    <a:pt x="148" y="156"/>
                    <a:pt x="143" y="171"/>
                    <a:pt x="143" y="18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21954B06-37C0-4BC1-AFCF-34084D61B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4" y="3288"/>
              <a:ext cx="100" cy="224"/>
            </a:xfrm>
            <a:custGeom>
              <a:avLst/>
              <a:gdLst>
                <a:gd name="T0" fmla="*/ 52 w 100"/>
                <a:gd name="T1" fmla="*/ 0 h 224"/>
                <a:gd name="T2" fmla="*/ 4 w 100"/>
                <a:gd name="T3" fmla="*/ 64 h 224"/>
                <a:gd name="T4" fmla="*/ 12 w 100"/>
                <a:gd name="T5" fmla="*/ 128 h 224"/>
                <a:gd name="T6" fmla="*/ 60 w 100"/>
                <a:gd name="T7" fmla="*/ 144 h 224"/>
                <a:gd name="T8" fmla="*/ 92 w 100"/>
                <a:gd name="T9" fmla="*/ 192 h 224"/>
                <a:gd name="T10" fmla="*/ 100 w 100"/>
                <a:gd name="T11" fmla="*/ 224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0" h="224">
                  <a:moveTo>
                    <a:pt x="52" y="0"/>
                  </a:moveTo>
                  <a:cubicBezTo>
                    <a:pt x="23" y="19"/>
                    <a:pt x="23" y="36"/>
                    <a:pt x="4" y="64"/>
                  </a:cubicBezTo>
                  <a:cubicBezTo>
                    <a:pt x="7" y="85"/>
                    <a:pt x="0" y="110"/>
                    <a:pt x="12" y="128"/>
                  </a:cubicBezTo>
                  <a:cubicBezTo>
                    <a:pt x="22" y="142"/>
                    <a:pt x="60" y="144"/>
                    <a:pt x="60" y="144"/>
                  </a:cubicBezTo>
                  <a:cubicBezTo>
                    <a:pt x="71" y="160"/>
                    <a:pt x="81" y="176"/>
                    <a:pt x="92" y="192"/>
                  </a:cubicBezTo>
                  <a:cubicBezTo>
                    <a:pt x="98" y="201"/>
                    <a:pt x="100" y="224"/>
                    <a:pt x="100" y="22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3604E6E5-865E-431E-9F41-0FDB23123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5" y="3262"/>
              <a:ext cx="67" cy="234"/>
            </a:xfrm>
            <a:custGeom>
              <a:avLst/>
              <a:gdLst>
                <a:gd name="T0" fmla="*/ 51 w 67"/>
                <a:gd name="T1" fmla="*/ 234 h 234"/>
                <a:gd name="T2" fmla="*/ 51 w 67"/>
                <a:gd name="T3" fmla="*/ 178 h 234"/>
                <a:gd name="T4" fmla="*/ 67 w 67"/>
                <a:gd name="T5" fmla="*/ 130 h 234"/>
                <a:gd name="T6" fmla="*/ 51 w 67"/>
                <a:gd name="T7" fmla="*/ 58 h 234"/>
                <a:gd name="T8" fmla="*/ 3 w 67"/>
                <a:gd name="T9" fmla="*/ 34 h 2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" h="234">
                  <a:moveTo>
                    <a:pt x="51" y="234"/>
                  </a:moveTo>
                  <a:cubicBezTo>
                    <a:pt x="40" y="202"/>
                    <a:pt x="40" y="215"/>
                    <a:pt x="51" y="178"/>
                  </a:cubicBezTo>
                  <a:cubicBezTo>
                    <a:pt x="56" y="162"/>
                    <a:pt x="67" y="130"/>
                    <a:pt x="67" y="130"/>
                  </a:cubicBezTo>
                  <a:cubicBezTo>
                    <a:pt x="59" y="107"/>
                    <a:pt x="67" y="77"/>
                    <a:pt x="51" y="58"/>
                  </a:cubicBezTo>
                  <a:cubicBezTo>
                    <a:pt x="0" y="0"/>
                    <a:pt x="3" y="65"/>
                    <a:pt x="3" y="3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4841281A-A0F2-4C4C-9000-C46BF63A2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8" y="3416"/>
              <a:ext cx="203" cy="120"/>
            </a:xfrm>
            <a:custGeom>
              <a:avLst/>
              <a:gdLst>
                <a:gd name="T0" fmla="*/ 0 w 203"/>
                <a:gd name="T1" fmla="*/ 0 h 120"/>
                <a:gd name="T2" fmla="*/ 88 w 203"/>
                <a:gd name="T3" fmla="*/ 64 h 120"/>
                <a:gd name="T4" fmla="*/ 192 w 203"/>
                <a:gd name="T5" fmla="*/ 64 h 120"/>
                <a:gd name="T6" fmla="*/ 200 w 203"/>
                <a:gd name="T7" fmla="*/ 120 h 1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3" h="120">
                  <a:moveTo>
                    <a:pt x="0" y="0"/>
                  </a:moveTo>
                  <a:cubicBezTo>
                    <a:pt x="22" y="34"/>
                    <a:pt x="51" y="52"/>
                    <a:pt x="88" y="64"/>
                  </a:cubicBezTo>
                  <a:cubicBezTo>
                    <a:pt x="116" y="60"/>
                    <a:pt x="163" y="48"/>
                    <a:pt x="192" y="64"/>
                  </a:cubicBezTo>
                  <a:cubicBezTo>
                    <a:pt x="203" y="70"/>
                    <a:pt x="200" y="115"/>
                    <a:pt x="200" y="12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A64EDA16-5052-4214-B5DB-86C4CB9744F3}"/>
              </a:ext>
            </a:extLst>
          </p:cNvPr>
          <p:cNvSpPr/>
          <p:nvPr/>
        </p:nvSpPr>
        <p:spPr>
          <a:xfrm>
            <a:off x="2729218" y="3552931"/>
            <a:ext cx="6096000" cy="30008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GB" altLang="en-US" sz="3000" dirty="0"/>
              <a:t>1) round and yellow</a:t>
            </a:r>
          </a:p>
          <a:p>
            <a:pPr>
              <a:lnSpc>
                <a:spcPct val="90000"/>
              </a:lnSpc>
            </a:pPr>
            <a:endParaRPr lang="en-GB" altLang="en-US" sz="3000" dirty="0"/>
          </a:p>
          <a:p>
            <a:pPr>
              <a:lnSpc>
                <a:spcPct val="90000"/>
              </a:lnSpc>
            </a:pPr>
            <a:r>
              <a:rPr lang="en-GB" altLang="en-US" sz="3000" dirty="0"/>
              <a:t>2) round and green</a:t>
            </a:r>
          </a:p>
          <a:p>
            <a:pPr>
              <a:lnSpc>
                <a:spcPct val="90000"/>
              </a:lnSpc>
            </a:pPr>
            <a:endParaRPr lang="en-GB" altLang="en-US" sz="3000" dirty="0"/>
          </a:p>
          <a:p>
            <a:pPr>
              <a:lnSpc>
                <a:spcPct val="90000"/>
              </a:lnSpc>
            </a:pPr>
            <a:r>
              <a:rPr lang="en-GB" altLang="en-US" sz="3000" dirty="0"/>
              <a:t>3) wrinkled and yellow</a:t>
            </a:r>
          </a:p>
          <a:p>
            <a:pPr>
              <a:lnSpc>
                <a:spcPct val="90000"/>
              </a:lnSpc>
            </a:pPr>
            <a:endParaRPr lang="en-GB" altLang="en-US" sz="3000" dirty="0"/>
          </a:p>
          <a:p>
            <a:pPr>
              <a:lnSpc>
                <a:spcPct val="90000"/>
              </a:lnSpc>
            </a:pPr>
            <a:r>
              <a:rPr lang="en-GB" altLang="en-US" sz="3000" dirty="0"/>
              <a:t>4) wrinkled and green</a:t>
            </a:r>
            <a:endParaRPr lang="en-US" altLang="en-US" sz="3000" dirty="0"/>
          </a:p>
        </p:txBody>
      </p:sp>
    </p:spTree>
    <p:extLst>
      <p:ext uri="{BB962C8B-B14F-4D97-AF65-F5344CB8AC3E}">
        <p14:creationId xmlns:p14="http://schemas.microsoft.com/office/powerpoint/2010/main" val="173681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36496" y="704966"/>
            <a:ext cx="8458200" cy="583565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GB" altLang="en-US" sz="2400" dirty="0"/>
              <a:t>Let the allele for yellow colour = Y 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/>
              <a:t>Let the allele for green colour = y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/>
              <a:t>Let the allele for round shape = R 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/>
              <a:t>Let the allele for wrinkled shape = r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/>
              <a:t>There are four possible combinations of the two characteristics. Peas can be:</a:t>
            </a:r>
          </a:p>
          <a:p>
            <a:pPr eaLnBrk="1" hangingPunct="1">
              <a:lnSpc>
                <a:spcPct val="90000"/>
              </a:lnSpc>
            </a:pPr>
            <a:endParaRPr lang="en-GB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/>
              <a:t>1) round and yellow</a:t>
            </a:r>
          </a:p>
          <a:p>
            <a:pPr eaLnBrk="1" hangingPunct="1">
              <a:lnSpc>
                <a:spcPct val="90000"/>
              </a:lnSpc>
            </a:pPr>
            <a:endParaRPr lang="en-GB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/>
              <a:t>2) round and green</a:t>
            </a:r>
          </a:p>
          <a:p>
            <a:pPr eaLnBrk="1" hangingPunct="1">
              <a:lnSpc>
                <a:spcPct val="90000"/>
              </a:lnSpc>
            </a:pPr>
            <a:endParaRPr lang="en-GB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/>
              <a:t>3) wrinkled and yellow</a:t>
            </a:r>
          </a:p>
          <a:p>
            <a:pPr eaLnBrk="1" hangingPunct="1">
              <a:lnSpc>
                <a:spcPct val="90000"/>
              </a:lnSpc>
            </a:pPr>
            <a:endParaRPr lang="en-GB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/>
              <a:t>4) wrinkled and green</a:t>
            </a: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endParaRPr lang="en-GB" altLang="en-US" sz="2400" b="1" dirty="0"/>
          </a:p>
        </p:txBody>
      </p:sp>
      <p:sp>
        <p:nvSpPr>
          <p:cNvPr id="38914" name="Oval 2"/>
          <p:cNvSpPr>
            <a:spLocks noChangeArrowheads="1"/>
          </p:cNvSpPr>
          <p:nvPr/>
        </p:nvSpPr>
        <p:spPr bwMode="auto">
          <a:xfrm>
            <a:off x="3644566" y="3490302"/>
            <a:ext cx="647700" cy="6477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38915" name="Oval 3"/>
          <p:cNvSpPr>
            <a:spLocks noChangeArrowheads="1"/>
          </p:cNvSpPr>
          <p:nvPr/>
        </p:nvSpPr>
        <p:spPr bwMode="auto">
          <a:xfrm>
            <a:off x="3644566" y="4353902"/>
            <a:ext cx="647700" cy="6477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66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38916" name="Group 4"/>
          <p:cNvGrpSpPr>
            <a:grpSpLocks/>
          </p:cNvGrpSpPr>
          <p:nvPr/>
        </p:nvGrpSpPr>
        <p:grpSpPr bwMode="auto">
          <a:xfrm>
            <a:off x="3573128" y="5146065"/>
            <a:ext cx="850900" cy="631825"/>
            <a:chOff x="3213" y="3178"/>
            <a:chExt cx="536" cy="398"/>
          </a:xfrm>
        </p:grpSpPr>
        <p:sp>
          <p:nvSpPr>
            <p:cNvPr id="33804" name="Freeform 5"/>
            <p:cNvSpPr>
              <a:spLocks/>
            </p:cNvSpPr>
            <p:nvPr/>
          </p:nvSpPr>
          <p:spPr bwMode="auto">
            <a:xfrm>
              <a:off x="3213" y="3178"/>
              <a:ext cx="536" cy="398"/>
            </a:xfrm>
            <a:custGeom>
              <a:avLst/>
              <a:gdLst>
                <a:gd name="T0" fmla="*/ 371 w 536"/>
                <a:gd name="T1" fmla="*/ 70 h 398"/>
                <a:gd name="T2" fmla="*/ 291 w 536"/>
                <a:gd name="T3" fmla="*/ 14 h 398"/>
                <a:gd name="T4" fmla="*/ 83 w 536"/>
                <a:gd name="T5" fmla="*/ 62 h 398"/>
                <a:gd name="T6" fmla="*/ 51 w 536"/>
                <a:gd name="T7" fmla="*/ 110 h 398"/>
                <a:gd name="T8" fmla="*/ 19 w 536"/>
                <a:gd name="T9" fmla="*/ 174 h 398"/>
                <a:gd name="T10" fmla="*/ 3 w 536"/>
                <a:gd name="T11" fmla="*/ 222 h 398"/>
                <a:gd name="T12" fmla="*/ 11 w 536"/>
                <a:gd name="T13" fmla="*/ 246 h 398"/>
                <a:gd name="T14" fmla="*/ 91 w 536"/>
                <a:gd name="T15" fmla="*/ 318 h 398"/>
                <a:gd name="T16" fmla="*/ 291 w 536"/>
                <a:gd name="T17" fmla="*/ 342 h 398"/>
                <a:gd name="T18" fmla="*/ 355 w 536"/>
                <a:gd name="T19" fmla="*/ 382 h 398"/>
                <a:gd name="T20" fmla="*/ 403 w 536"/>
                <a:gd name="T21" fmla="*/ 398 h 398"/>
                <a:gd name="T22" fmla="*/ 475 w 536"/>
                <a:gd name="T23" fmla="*/ 390 h 398"/>
                <a:gd name="T24" fmla="*/ 523 w 536"/>
                <a:gd name="T25" fmla="*/ 358 h 398"/>
                <a:gd name="T26" fmla="*/ 531 w 536"/>
                <a:gd name="T27" fmla="*/ 198 h 398"/>
                <a:gd name="T28" fmla="*/ 507 w 536"/>
                <a:gd name="T29" fmla="*/ 182 h 398"/>
                <a:gd name="T30" fmla="*/ 443 w 536"/>
                <a:gd name="T31" fmla="*/ 118 h 398"/>
                <a:gd name="T32" fmla="*/ 363 w 536"/>
                <a:gd name="T33" fmla="*/ 78 h 398"/>
                <a:gd name="T34" fmla="*/ 371 w 536"/>
                <a:gd name="T35" fmla="*/ 70 h 3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6" h="398">
                  <a:moveTo>
                    <a:pt x="371" y="70"/>
                  </a:moveTo>
                  <a:cubicBezTo>
                    <a:pt x="344" y="51"/>
                    <a:pt x="322" y="23"/>
                    <a:pt x="291" y="14"/>
                  </a:cubicBezTo>
                  <a:cubicBezTo>
                    <a:pt x="244" y="0"/>
                    <a:pt x="128" y="32"/>
                    <a:pt x="83" y="62"/>
                  </a:cubicBezTo>
                  <a:cubicBezTo>
                    <a:pt x="72" y="78"/>
                    <a:pt x="55" y="91"/>
                    <a:pt x="51" y="110"/>
                  </a:cubicBezTo>
                  <a:cubicBezTo>
                    <a:pt x="41" y="161"/>
                    <a:pt x="53" y="140"/>
                    <a:pt x="19" y="174"/>
                  </a:cubicBezTo>
                  <a:cubicBezTo>
                    <a:pt x="14" y="190"/>
                    <a:pt x="8" y="206"/>
                    <a:pt x="3" y="222"/>
                  </a:cubicBezTo>
                  <a:cubicBezTo>
                    <a:pt x="0" y="230"/>
                    <a:pt x="7" y="239"/>
                    <a:pt x="11" y="246"/>
                  </a:cubicBezTo>
                  <a:cubicBezTo>
                    <a:pt x="43" y="304"/>
                    <a:pt x="44" y="287"/>
                    <a:pt x="91" y="318"/>
                  </a:cubicBezTo>
                  <a:cubicBezTo>
                    <a:pt x="251" y="307"/>
                    <a:pt x="184" y="306"/>
                    <a:pt x="291" y="342"/>
                  </a:cubicBezTo>
                  <a:cubicBezTo>
                    <a:pt x="316" y="380"/>
                    <a:pt x="298" y="363"/>
                    <a:pt x="355" y="382"/>
                  </a:cubicBezTo>
                  <a:cubicBezTo>
                    <a:pt x="371" y="387"/>
                    <a:pt x="403" y="398"/>
                    <a:pt x="403" y="398"/>
                  </a:cubicBezTo>
                  <a:cubicBezTo>
                    <a:pt x="427" y="395"/>
                    <a:pt x="452" y="398"/>
                    <a:pt x="475" y="390"/>
                  </a:cubicBezTo>
                  <a:cubicBezTo>
                    <a:pt x="493" y="384"/>
                    <a:pt x="523" y="358"/>
                    <a:pt x="523" y="358"/>
                  </a:cubicBezTo>
                  <a:cubicBezTo>
                    <a:pt x="526" y="305"/>
                    <a:pt x="536" y="251"/>
                    <a:pt x="531" y="198"/>
                  </a:cubicBezTo>
                  <a:cubicBezTo>
                    <a:pt x="530" y="188"/>
                    <a:pt x="514" y="188"/>
                    <a:pt x="507" y="182"/>
                  </a:cubicBezTo>
                  <a:cubicBezTo>
                    <a:pt x="481" y="161"/>
                    <a:pt x="471" y="137"/>
                    <a:pt x="443" y="118"/>
                  </a:cubicBezTo>
                  <a:cubicBezTo>
                    <a:pt x="418" y="81"/>
                    <a:pt x="403" y="91"/>
                    <a:pt x="363" y="78"/>
                  </a:cubicBezTo>
                  <a:cubicBezTo>
                    <a:pt x="353" y="47"/>
                    <a:pt x="349" y="48"/>
                    <a:pt x="371" y="70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05" name="Freeform 6"/>
            <p:cNvSpPr>
              <a:spLocks/>
            </p:cNvSpPr>
            <p:nvPr/>
          </p:nvSpPr>
          <p:spPr bwMode="auto">
            <a:xfrm>
              <a:off x="3369" y="3216"/>
              <a:ext cx="148" cy="184"/>
            </a:xfrm>
            <a:custGeom>
              <a:avLst/>
              <a:gdLst>
                <a:gd name="T0" fmla="*/ 23 w 148"/>
                <a:gd name="T1" fmla="*/ 0 h 184"/>
                <a:gd name="T2" fmla="*/ 23 w 148"/>
                <a:gd name="T3" fmla="*/ 96 h 184"/>
                <a:gd name="T4" fmla="*/ 143 w 148"/>
                <a:gd name="T5" fmla="*/ 144 h 184"/>
                <a:gd name="T6" fmla="*/ 143 w 148"/>
                <a:gd name="T7" fmla="*/ 184 h 1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8" h="184">
                  <a:moveTo>
                    <a:pt x="23" y="0"/>
                  </a:moveTo>
                  <a:cubicBezTo>
                    <a:pt x="12" y="32"/>
                    <a:pt x="0" y="59"/>
                    <a:pt x="23" y="96"/>
                  </a:cubicBezTo>
                  <a:cubicBezTo>
                    <a:pt x="41" y="125"/>
                    <a:pt x="127" y="107"/>
                    <a:pt x="143" y="144"/>
                  </a:cubicBezTo>
                  <a:cubicBezTo>
                    <a:pt x="148" y="156"/>
                    <a:pt x="143" y="171"/>
                    <a:pt x="143" y="18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06" name="Freeform 7"/>
            <p:cNvSpPr>
              <a:spLocks/>
            </p:cNvSpPr>
            <p:nvPr/>
          </p:nvSpPr>
          <p:spPr bwMode="auto">
            <a:xfrm>
              <a:off x="3564" y="3288"/>
              <a:ext cx="100" cy="224"/>
            </a:xfrm>
            <a:custGeom>
              <a:avLst/>
              <a:gdLst>
                <a:gd name="T0" fmla="*/ 52 w 100"/>
                <a:gd name="T1" fmla="*/ 0 h 224"/>
                <a:gd name="T2" fmla="*/ 4 w 100"/>
                <a:gd name="T3" fmla="*/ 64 h 224"/>
                <a:gd name="T4" fmla="*/ 12 w 100"/>
                <a:gd name="T5" fmla="*/ 128 h 224"/>
                <a:gd name="T6" fmla="*/ 60 w 100"/>
                <a:gd name="T7" fmla="*/ 144 h 224"/>
                <a:gd name="T8" fmla="*/ 92 w 100"/>
                <a:gd name="T9" fmla="*/ 192 h 224"/>
                <a:gd name="T10" fmla="*/ 100 w 100"/>
                <a:gd name="T11" fmla="*/ 224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0" h="224">
                  <a:moveTo>
                    <a:pt x="52" y="0"/>
                  </a:moveTo>
                  <a:cubicBezTo>
                    <a:pt x="23" y="19"/>
                    <a:pt x="23" y="36"/>
                    <a:pt x="4" y="64"/>
                  </a:cubicBezTo>
                  <a:cubicBezTo>
                    <a:pt x="7" y="85"/>
                    <a:pt x="0" y="110"/>
                    <a:pt x="12" y="128"/>
                  </a:cubicBezTo>
                  <a:cubicBezTo>
                    <a:pt x="22" y="142"/>
                    <a:pt x="60" y="144"/>
                    <a:pt x="60" y="144"/>
                  </a:cubicBezTo>
                  <a:cubicBezTo>
                    <a:pt x="71" y="160"/>
                    <a:pt x="81" y="176"/>
                    <a:pt x="92" y="192"/>
                  </a:cubicBezTo>
                  <a:cubicBezTo>
                    <a:pt x="98" y="201"/>
                    <a:pt x="100" y="224"/>
                    <a:pt x="100" y="22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07" name="Freeform 8"/>
            <p:cNvSpPr>
              <a:spLocks/>
            </p:cNvSpPr>
            <p:nvPr/>
          </p:nvSpPr>
          <p:spPr bwMode="auto">
            <a:xfrm>
              <a:off x="3285" y="3262"/>
              <a:ext cx="67" cy="234"/>
            </a:xfrm>
            <a:custGeom>
              <a:avLst/>
              <a:gdLst>
                <a:gd name="T0" fmla="*/ 51 w 67"/>
                <a:gd name="T1" fmla="*/ 234 h 234"/>
                <a:gd name="T2" fmla="*/ 51 w 67"/>
                <a:gd name="T3" fmla="*/ 178 h 234"/>
                <a:gd name="T4" fmla="*/ 67 w 67"/>
                <a:gd name="T5" fmla="*/ 130 h 234"/>
                <a:gd name="T6" fmla="*/ 51 w 67"/>
                <a:gd name="T7" fmla="*/ 58 h 234"/>
                <a:gd name="T8" fmla="*/ 3 w 67"/>
                <a:gd name="T9" fmla="*/ 34 h 2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" h="234">
                  <a:moveTo>
                    <a:pt x="51" y="234"/>
                  </a:moveTo>
                  <a:cubicBezTo>
                    <a:pt x="40" y="202"/>
                    <a:pt x="40" y="215"/>
                    <a:pt x="51" y="178"/>
                  </a:cubicBezTo>
                  <a:cubicBezTo>
                    <a:pt x="56" y="162"/>
                    <a:pt x="67" y="130"/>
                    <a:pt x="67" y="130"/>
                  </a:cubicBezTo>
                  <a:cubicBezTo>
                    <a:pt x="59" y="107"/>
                    <a:pt x="67" y="77"/>
                    <a:pt x="51" y="58"/>
                  </a:cubicBezTo>
                  <a:cubicBezTo>
                    <a:pt x="0" y="0"/>
                    <a:pt x="3" y="65"/>
                    <a:pt x="3" y="3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08" name="Freeform 9"/>
            <p:cNvSpPr>
              <a:spLocks/>
            </p:cNvSpPr>
            <p:nvPr/>
          </p:nvSpPr>
          <p:spPr bwMode="auto">
            <a:xfrm>
              <a:off x="3408" y="3416"/>
              <a:ext cx="203" cy="120"/>
            </a:xfrm>
            <a:custGeom>
              <a:avLst/>
              <a:gdLst>
                <a:gd name="T0" fmla="*/ 0 w 203"/>
                <a:gd name="T1" fmla="*/ 0 h 120"/>
                <a:gd name="T2" fmla="*/ 88 w 203"/>
                <a:gd name="T3" fmla="*/ 64 h 120"/>
                <a:gd name="T4" fmla="*/ 192 w 203"/>
                <a:gd name="T5" fmla="*/ 64 h 120"/>
                <a:gd name="T6" fmla="*/ 200 w 203"/>
                <a:gd name="T7" fmla="*/ 120 h 1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3" h="120">
                  <a:moveTo>
                    <a:pt x="0" y="0"/>
                  </a:moveTo>
                  <a:cubicBezTo>
                    <a:pt x="22" y="34"/>
                    <a:pt x="51" y="52"/>
                    <a:pt x="88" y="64"/>
                  </a:cubicBezTo>
                  <a:cubicBezTo>
                    <a:pt x="116" y="60"/>
                    <a:pt x="163" y="48"/>
                    <a:pt x="192" y="64"/>
                  </a:cubicBezTo>
                  <a:cubicBezTo>
                    <a:pt x="203" y="70"/>
                    <a:pt x="200" y="115"/>
                    <a:pt x="200" y="12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8922" name="Group 10"/>
          <p:cNvGrpSpPr>
            <a:grpSpLocks/>
          </p:cNvGrpSpPr>
          <p:nvPr/>
        </p:nvGrpSpPr>
        <p:grpSpPr bwMode="auto">
          <a:xfrm>
            <a:off x="3573128" y="6011253"/>
            <a:ext cx="850900" cy="631825"/>
            <a:chOff x="3213" y="3178"/>
            <a:chExt cx="536" cy="398"/>
          </a:xfrm>
        </p:grpSpPr>
        <p:sp>
          <p:nvSpPr>
            <p:cNvPr id="33799" name="Freeform 11"/>
            <p:cNvSpPr>
              <a:spLocks/>
            </p:cNvSpPr>
            <p:nvPr/>
          </p:nvSpPr>
          <p:spPr bwMode="auto">
            <a:xfrm>
              <a:off x="3213" y="3178"/>
              <a:ext cx="536" cy="398"/>
            </a:xfrm>
            <a:custGeom>
              <a:avLst/>
              <a:gdLst>
                <a:gd name="T0" fmla="*/ 371 w 536"/>
                <a:gd name="T1" fmla="*/ 70 h 398"/>
                <a:gd name="T2" fmla="*/ 291 w 536"/>
                <a:gd name="T3" fmla="*/ 14 h 398"/>
                <a:gd name="T4" fmla="*/ 83 w 536"/>
                <a:gd name="T5" fmla="*/ 62 h 398"/>
                <a:gd name="T6" fmla="*/ 51 w 536"/>
                <a:gd name="T7" fmla="*/ 110 h 398"/>
                <a:gd name="T8" fmla="*/ 19 w 536"/>
                <a:gd name="T9" fmla="*/ 174 h 398"/>
                <a:gd name="T10" fmla="*/ 3 w 536"/>
                <a:gd name="T11" fmla="*/ 222 h 398"/>
                <a:gd name="T12" fmla="*/ 11 w 536"/>
                <a:gd name="T13" fmla="*/ 246 h 398"/>
                <a:gd name="T14" fmla="*/ 91 w 536"/>
                <a:gd name="T15" fmla="*/ 318 h 398"/>
                <a:gd name="T16" fmla="*/ 291 w 536"/>
                <a:gd name="T17" fmla="*/ 342 h 398"/>
                <a:gd name="T18" fmla="*/ 355 w 536"/>
                <a:gd name="T19" fmla="*/ 382 h 398"/>
                <a:gd name="T20" fmla="*/ 403 w 536"/>
                <a:gd name="T21" fmla="*/ 398 h 398"/>
                <a:gd name="T22" fmla="*/ 475 w 536"/>
                <a:gd name="T23" fmla="*/ 390 h 398"/>
                <a:gd name="T24" fmla="*/ 523 w 536"/>
                <a:gd name="T25" fmla="*/ 358 h 398"/>
                <a:gd name="T26" fmla="*/ 531 w 536"/>
                <a:gd name="T27" fmla="*/ 198 h 398"/>
                <a:gd name="T28" fmla="*/ 507 w 536"/>
                <a:gd name="T29" fmla="*/ 182 h 398"/>
                <a:gd name="T30" fmla="*/ 443 w 536"/>
                <a:gd name="T31" fmla="*/ 118 h 398"/>
                <a:gd name="T32" fmla="*/ 363 w 536"/>
                <a:gd name="T33" fmla="*/ 78 h 398"/>
                <a:gd name="T34" fmla="*/ 371 w 536"/>
                <a:gd name="T35" fmla="*/ 70 h 3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536" h="398">
                  <a:moveTo>
                    <a:pt x="371" y="70"/>
                  </a:moveTo>
                  <a:cubicBezTo>
                    <a:pt x="344" y="51"/>
                    <a:pt x="322" y="23"/>
                    <a:pt x="291" y="14"/>
                  </a:cubicBezTo>
                  <a:cubicBezTo>
                    <a:pt x="244" y="0"/>
                    <a:pt x="128" y="32"/>
                    <a:pt x="83" y="62"/>
                  </a:cubicBezTo>
                  <a:cubicBezTo>
                    <a:pt x="72" y="78"/>
                    <a:pt x="55" y="91"/>
                    <a:pt x="51" y="110"/>
                  </a:cubicBezTo>
                  <a:cubicBezTo>
                    <a:pt x="41" y="161"/>
                    <a:pt x="53" y="140"/>
                    <a:pt x="19" y="174"/>
                  </a:cubicBezTo>
                  <a:cubicBezTo>
                    <a:pt x="14" y="190"/>
                    <a:pt x="8" y="206"/>
                    <a:pt x="3" y="222"/>
                  </a:cubicBezTo>
                  <a:cubicBezTo>
                    <a:pt x="0" y="230"/>
                    <a:pt x="7" y="239"/>
                    <a:pt x="11" y="246"/>
                  </a:cubicBezTo>
                  <a:cubicBezTo>
                    <a:pt x="43" y="304"/>
                    <a:pt x="44" y="287"/>
                    <a:pt x="91" y="318"/>
                  </a:cubicBezTo>
                  <a:cubicBezTo>
                    <a:pt x="251" y="307"/>
                    <a:pt x="184" y="306"/>
                    <a:pt x="291" y="342"/>
                  </a:cubicBezTo>
                  <a:cubicBezTo>
                    <a:pt x="316" y="380"/>
                    <a:pt x="298" y="363"/>
                    <a:pt x="355" y="382"/>
                  </a:cubicBezTo>
                  <a:cubicBezTo>
                    <a:pt x="371" y="387"/>
                    <a:pt x="403" y="398"/>
                    <a:pt x="403" y="398"/>
                  </a:cubicBezTo>
                  <a:cubicBezTo>
                    <a:pt x="427" y="395"/>
                    <a:pt x="452" y="398"/>
                    <a:pt x="475" y="390"/>
                  </a:cubicBezTo>
                  <a:cubicBezTo>
                    <a:pt x="493" y="384"/>
                    <a:pt x="523" y="358"/>
                    <a:pt x="523" y="358"/>
                  </a:cubicBezTo>
                  <a:cubicBezTo>
                    <a:pt x="526" y="305"/>
                    <a:pt x="536" y="251"/>
                    <a:pt x="531" y="198"/>
                  </a:cubicBezTo>
                  <a:cubicBezTo>
                    <a:pt x="530" y="188"/>
                    <a:pt x="514" y="188"/>
                    <a:pt x="507" y="182"/>
                  </a:cubicBezTo>
                  <a:cubicBezTo>
                    <a:pt x="481" y="161"/>
                    <a:pt x="471" y="137"/>
                    <a:pt x="443" y="118"/>
                  </a:cubicBezTo>
                  <a:cubicBezTo>
                    <a:pt x="418" y="81"/>
                    <a:pt x="403" y="91"/>
                    <a:pt x="363" y="78"/>
                  </a:cubicBezTo>
                  <a:cubicBezTo>
                    <a:pt x="353" y="47"/>
                    <a:pt x="349" y="48"/>
                    <a:pt x="371" y="70"/>
                  </a:cubicBez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00" name="Freeform 12"/>
            <p:cNvSpPr>
              <a:spLocks/>
            </p:cNvSpPr>
            <p:nvPr/>
          </p:nvSpPr>
          <p:spPr bwMode="auto">
            <a:xfrm>
              <a:off x="3369" y="3216"/>
              <a:ext cx="148" cy="184"/>
            </a:xfrm>
            <a:custGeom>
              <a:avLst/>
              <a:gdLst>
                <a:gd name="T0" fmla="*/ 23 w 148"/>
                <a:gd name="T1" fmla="*/ 0 h 184"/>
                <a:gd name="T2" fmla="*/ 23 w 148"/>
                <a:gd name="T3" fmla="*/ 96 h 184"/>
                <a:gd name="T4" fmla="*/ 143 w 148"/>
                <a:gd name="T5" fmla="*/ 144 h 184"/>
                <a:gd name="T6" fmla="*/ 143 w 148"/>
                <a:gd name="T7" fmla="*/ 184 h 18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8" h="184">
                  <a:moveTo>
                    <a:pt x="23" y="0"/>
                  </a:moveTo>
                  <a:cubicBezTo>
                    <a:pt x="12" y="32"/>
                    <a:pt x="0" y="59"/>
                    <a:pt x="23" y="96"/>
                  </a:cubicBezTo>
                  <a:cubicBezTo>
                    <a:pt x="41" y="125"/>
                    <a:pt x="127" y="107"/>
                    <a:pt x="143" y="144"/>
                  </a:cubicBezTo>
                  <a:cubicBezTo>
                    <a:pt x="148" y="156"/>
                    <a:pt x="143" y="171"/>
                    <a:pt x="143" y="18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01" name="Freeform 13"/>
            <p:cNvSpPr>
              <a:spLocks/>
            </p:cNvSpPr>
            <p:nvPr/>
          </p:nvSpPr>
          <p:spPr bwMode="auto">
            <a:xfrm>
              <a:off x="3564" y="3288"/>
              <a:ext cx="100" cy="224"/>
            </a:xfrm>
            <a:custGeom>
              <a:avLst/>
              <a:gdLst>
                <a:gd name="T0" fmla="*/ 52 w 100"/>
                <a:gd name="T1" fmla="*/ 0 h 224"/>
                <a:gd name="T2" fmla="*/ 4 w 100"/>
                <a:gd name="T3" fmla="*/ 64 h 224"/>
                <a:gd name="T4" fmla="*/ 12 w 100"/>
                <a:gd name="T5" fmla="*/ 128 h 224"/>
                <a:gd name="T6" fmla="*/ 60 w 100"/>
                <a:gd name="T7" fmla="*/ 144 h 224"/>
                <a:gd name="T8" fmla="*/ 92 w 100"/>
                <a:gd name="T9" fmla="*/ 192 h 224"/>
                <a:gd name="T10" fmla="*/ 100 w 100"/>
                <a:gd name="T11" fmla="*/ 224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0" h="224">
                  <a:moveTo>
                    <a:pt x="52" y="0"/>
                  </a:moveTo>
                  <a:cubicBezTo>
                    <a:pt x="23" y="19"/>
                    <a:pt x="23" y="36"/>
                    <a:pt x="4" y="64"/>
                  </a:cubicBezTo>
                  <a:cubicBezTo>
                    <a:pt x="7" y="85"/>
                    <a:pt x="0" y="110"/>
                    <a:pt x="12" y="128"/>
                  </a:cubicBezTo>
                  <a:cubicBezTo>
                    <a:pt x="22" y="142"/>
                    <a:pt x="60" y="144"/>
                    <a:pt x="60" y="144"/>
                  </a:cubicBezTo>
                  <a:cubicBezTo>
                    <a:pt x="71" y="160"/>
                    <a:pt x="81" y="176"/>
                    <a:pt x="92" y="192"/>
                  </a:cubicBezTo>
                  <a:cubicBezTo>
                    <a:pt x="98" y="201"/>
                    <a:pt x="100" y="224"/>
                    <a:pt x="100" y="22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02" name="Freeform 14"/>
            <p:cNvSpPr>
              <a:spLocks/>
            </p:cNvSpPr>
            <p:nvPr/>
          </p:nvSpPr>
          <p:spPr bwMode="auto">
            <a:xfrm>
              <a:off x="3285" y="3262"/>
              <a:ext cx="67" cy="234"/>
            </a:xfrm>
            <a:custGeom>
              <a:avLst/>
              <a:gdLst>
                <a:gd name="T0" fmla="*/ 51 w 67"/>
                <a:gd name="T1" fmla="*/ 234 h 234"/>
                <a:gd name="T2" fmla="*/ 51 w 67"/>
                <a:gd name="T3" fmla="*/ 178 h 234"/>
                <a:gd name="T4" fmla="*/ 67 w 67"/>
                <a:gd name="T5" fmla="*/ 130 h 234"/>
                <a:gd name="T6" fmla="*/ 51 w 67"/>
                <a:gd name="T7" fmla="*/ 58 h 234"/>
                <a:gd name="T8" fmla="*/ 3 w 67"/>
                <a:gd name="T9" fmla="*/ 34 h 2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" h="234">
                  <a:moveTo>
                    <a:pt x="51" y="234"/>
                  </a:moveTo>
                  <a:cubicBezTo>
                    <a:pt x="40" y="202"/>
                    <a:pt x="40" y="215"/>
                    <a:pt x="51" y="178"/>
                  </a:cubicBezTo>
                  <a:cubicBezTo>
                    <a:pt x="56" y="162"/>
                    <a:pt x="67" y="130"/>
                    <a:pt x="67" y="130"/>
                  </a:cubicBezTo>
                  <a:cubicBezTo>
                    <a:pt x="59" y="107"/>
                    <a:pt x="67" y="77"/>
                    <a:pt x="51" y="58"/>
                  </a:cubicBezTo>
                  <a:cubicBezTo>
                    <a:pt x="0" y="0"/>
                    <a:pt x="3" y="65"/>
                    <a:pt x="3" y="3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03" name="Freeform 15"/>
            <p:cNvSpPr>
              <a:spLocks/>
            </p:cNvSpPr>
            <p:nvPr/>
          </p:nvSpPr>
          <p:spPr bwMode="auto">
            <a:xfrm>
              <a:off x="3408" y="3416"/>
              <a:ext cx="203" cy="120"/>
            </a:xfrm>
            <a:custGeom>
              <a:avLst/>
              <a:gdLst>
                <a:gd name="T0" fmla="*/ 0 w 203"/>
                <a:gd name="T1" fmla="*/ 0 h 120"/>
                <a:gd name="T2" fmla="*/ 88 w 203"/>
                <a:gd name="T3" fmla="*/ 64 h 120"/>
                <a:gd name="T4" fmla="*/ 192 w 203"/>
                <a:gd name="T5" fmla="*/ 64 h 120"/>
                <a:gd name="T6" fmla="*/ 200 w 203"/>
                <a:gd name="T7" fmla="*/ 120 h 1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3" h="120">
                  <a:moveTo>
                    <a:pt x="0" y="0"/>
                  </a:moveTo>
                  <a:cubicBezTo>
                    <a:pt x="22" y="34"/>
                    <a:pt x="51" y="52"/>
                    <a:pt x="88" y="64"/>
                  </a:cubicBezTo>
                  <a:cubicBezTo>
                    <a:pt x="116" y="60"/>
                    <a:pt x="163" y="48"/>
                    <a:pt x="192" y="64"/>
                  </a:cubicBezTo>
                  <a:cubicBezTo>
                    <a:pt x="203" y="70"/>
                    <a:pt x="200" y="115"/>
                    <a:pt x="200" y="12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81C19ADE-752F-4C38-A325-D2D712D90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1482"/>
            <a:ext cx="615501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Dihybrid Inheritance- Non-linked. </a:t>
            </a:r>
            <a:endParaRPr kumimoji="0" lang="en-GB" altLang="en-US" sz="3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1C150D-6C92-4B10-8602-4889159D9D2E}"/>
              </a:ext>
            </a:extLst>
          </p:cNvPr>
          <p:cNvSpPr txBox="1"/>
          <p:nvPr/>
        </p:nvSpPr>
        <p:spPr>
          <a:xfrm>
            <a:off x="6096001" y="3642702"/>
            <a:ext cx="5204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7030A0"/>
                </a:solidFill>
              </a:rPr>
              <a:t>Complete the phenotype table on page 16 in your booklet. </a:t>
            </a:r>
          </a:p>
        </p:txBody>
      </p:sp>
    </p:spTree>
    <p:extLst>
      <p:ext uri="{BB962C8B-B14F-4D97-AF65-F5344CB8AC3E}">
        <p14:creationId xmlns:p14="http://schemas.microsoft.com/office/powerpoint/2010/main" val="106635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800" decel="100000"/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800" decel="100000"/>
                                        <p:tgtEl>
                                          <p:spTgt spid="28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28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28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28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 animBg="1"/>
      <p:bldP spid="38915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26" name="Group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829502"/>
              </p:ext>
            </p:extLst>
          </p:nvPr>
        </p:nvGraphicFramePr>
        <p:xfrm>
          <a:off x="182402" y="887966"/>
          <a:ext cx="7543800" cy="2903538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Possible Genotypes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Phenotype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Round &amp; Yellow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Round &amp; Yellow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Wrinkled &amp; Yellow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Round &amp; Green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D63B2B18-58E2-46B1-8E2C-A766C5A65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1482"/>
            <a:ext cx="615501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Dihybrid Inheritance- Non-linked. </a:t>
            </a:r>
            <a:endParaRPr kumimoji="0" lang="en-GB" altLang="en-US" sz="3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994FE6-C870-4931-94CE-3637F4AFD078}"/>
              </a:ext>
            </a:extLst>
          </p:cNvPr>
          <p:cNvSpPr/>
          <p:nvPr/>
        </p:nvSpPr>
        <p:spPr>
          <a:xfrm>
            <a:off x="4144161" y="1577130"/>
            <a:ext cx="2835479" cy="3942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9E49C1-7272-4064-B86D-B193B0B3F007}"/>
              </a:ext>
            </a:extLst>
          </p:cNvPr>
          <p:cNvSpPr/>
          <p:nvPr/>
        </p:nvSpPr>
        <p:spPr>
          <a:xfrm>
            <a:off x="4144161" y="2142593"/>
            <a:ext cx="2835479" cy="3942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8D720C-B42F-4E31-BF9C-08AACC37D454}"/>
              </a:ext>
            </a:extLst>
          </p:cNvPr>
          <p:cNvSpPr/>
          <p:nvPr/>
        </p:nvSpPr>
        <p:spPr>
          <a:xfrm>
            <a:off x="4144160" y="2740087"/>
            <a:ext cx="3045205" cy="3942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B7FB6F-D356-461F-8965-27B54FEB3005}"/>
              </a:ext>
            </a:extLst>
          </p:cNvPr>
          <p:cNvSpPr/>
          <p:nvPr/>
        </p:nvSpPr>
        <p:spPr>
          <a:xfrm>
            <a:off x="4144160" y="3316595"/>
            <a:ext cx="2835479" cy="3942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3A5795-6B8B-4259-AE9F-30D6C49219E3}"/>
              </a:ext>
            </a:extLst>
          </p:cNvPr>
          <p:cNvSpPr/>
          <p:nvPr/>
        </p:nvSpPr>
        <p:spPr>
          <a:xfrm>
            <a:off x="182401" y="4079061"/>
            <a:ext cx="11948079" cy="1157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State the genotype of: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seed heterozygous for colour &amp; homozygous recessive for shape 		________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seed homozygous recessive for colour &amp; homozygous recessive for shape		________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B77E40-2DB9-4E88-890A-97329C74C811}"/>
              </a:ext>
            </a:extLst>
          </p:cNvPr>
          <p:cNvSpPr txBox="1"/>
          <p:nvPr/>
        </p:nvSpPr>
        <p:spPr>
          <a:xfrm>
            <a:off x="8649050" y="4356060"/>
            <a:ext cx="1015068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 err="1">
                <a:solidFill>
                  <a:srgbClr val="7030A0"/>
                </a:solidFill>
              </a:rPr>
              <a:t>RrYy</a:t>
            </a:r>
            <a:endParaRPr lang="en-GB" b="1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GB" b="1" dirty="0" err="1">
                <a:solidFill>
                  <a:srgbClr val="7030A0"/>
                </a:solidFill>
              </a:rPr>
              <a:t>rryy</a:t>
            </a:r>
            <a:endParaRPr lang="en-GB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57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9056" y="528682"/>
            <a:ext cx="12082943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sz="2800" dirty="0">
                <a:latin typeface="+mn-lt"/>
              </a:rPr>
              <a:t>List the possible gametes produced from the following individuals on page 17 in your booklet. </a:t>
            </a:r>
            <a:br>
              <a:rPr lang="en-GB" altLang="en-US" sz="2800" dirty="0">
                <a:latin typeface="+mn-lt"/>
              </a:rPr>
            </a:br>
            <a:r>
              <a:rPr lang="en-GB" altLang="en-US" sz="2800" b="1" dirty="0">
                <a:solidFill>
                  <a:srgbClr val="7030A0"/>
                </a:solidFill>
                <a:latin typeface="+mn-lt"/>
              </a:rPr>
              <a:t>Remember: Gametes are haploid and must be drawn in circles</a:t>
            </a:r>
          </a:p>
        </p:txBody>
      </p:sp>
      <p:graphicFrame>
        <p:nvGraphicFramePr>
          <p:cNvPr id="69661" name="Group 2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61069877"/>
              </p:ext>
            </p:extLst>
          </p:nvPr>
        </p:nvGraphicFramePr>
        <p:xfrm>
          <a:off x="229998" y="1771475"/>
          <a:ext cx="7772400" cy="3802064"/>
        </p:xfrm>
        <a:graphic>
          <a:graphicData uri="http://schemas.openxmlformats.org/drawingml/2006/table">
            <a:tbl>
              <a:tblPr/>
              <a:tblGrid>
                <a:gridCol w="1966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5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9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Genotype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Possible gametes (in circles)</a:t>
                      </a: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RRYY</a:t>
                      </a:r>
                      <a:endParaRPr kumimoji="0" lang="en-GB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rryy</a:t>
                      </a: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rrYy</a:t>
                      </a: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RRyy</a:t>
                      </a: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Rryy</a:t>
                      </a: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RrYy</a:t>
                      </a: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AE9DCFE8-8F28-4456-93D5-A7EC870D0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1482"/>
            <a:ext cx="615501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Dihybrid Inheritance- Non-linked. </a:t>
            </a:r>
            <a:endParaRPr kumimoji="0" lang="en-GB" altLang="en-US" sz="3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591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715" name="Group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959860"/>
              </p:ext>
            </p:extLst>
          </p:nvPr>
        </p:nvGraphicFramePr>
        <p:xfrm>
          <a:off x="102576" y="602186"/>
          <a:ext cx="7343775" cy="3843979"/>
        </p:xfrm>
        <a:graphic>
          <a:graphicData uri="http://schemas.openxmlformats.org/drawingml/2006/table">
            <a:tbl>
              <a:tblPr/>
              <a:tblGrid>
                <a:gridCol w="1857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4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Genotype</a:t>
                      </a:r>
                      <a:endParaRPr kumimoji="0" lang="en-GB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Possible gametes (in circles)</a:t>
                      </a:r>
                      <a:r>
                        <a:rPr kumimoji="0" lang="en-GB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8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RRYY</a:t>
                      </a: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2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rryy</a:t>
                      </a: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1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rrYy</a:t>
                      </a: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2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RRyy</a:t>
                      </a: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5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Rryy</a:t>
                      </a:r>
                      <a:r>
                        <a:rPr kumimoji="0" lang="en-GB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40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RrYy</a:t>
                      </a:r>
                      <a:r>
                        <a:rPr kumimoji="0" lang="en-GB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9965" name="Oval 29"/>
          <p:cNvSpPr>
            <a:spLocks noChangeArrowheads="1"/>
          </p:cNvSpPr>
          <p:nvPr/>
        </p:nvSpPr>
        <p:spPr bwMode="auto">
          <a:xfrm>
            <a:off x="2261577" y="1320130"/>
            <a:ext cx="578504" cy="3855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>
              <a:solidFill>
                <a:srgbClr val="000066"/>
              </a:solidFill>
              <a:latin typeface="+mn-lt"/>
            </a:endParaRPr>
          </a:p>
        </p:txBody>
      </p:sp>
      <p:sp>
        <p:nvSpPr>
          <p:cNvPr id="39970" name="Oval 34"/>
          <p:cNvSpPr>
            <a:spLocks noChangeArrowheads="1"/>
          </p:cNvSpPr>
          <p:nvPr/>
        </p:nvSpPr>
        <p:spPr bwMode="auto">
          <a:xfrm>
            <a:off x="3269639" y="3428090"/>
            <a:ext cx="578504" cy="3855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000066"/>
                </a:solidFill>
                <a:latin typeface="+mn-lt"/>
              </a:rPr>
              <a:t>ry</a:t>
            </a:r>
            <a:endParaRPr lang="en-GB" altLang="en-US" b="1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39972" name="Oval 36"/>
          <p:cNvSpPr>
            <a:spLocks noChangeArrowheads="1"/>
          </p:cNvSpPr>
          <p:nvPr/>
        </p:nvSpPr>
        <p:spPr bwMode="auto">
          <a:xfrm>
            <a:off x="2261576" y="3428090"/>
            <a:ext cx="578504" cy="3855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000066"/>
                </a:solidFill>
                <a:latin typeface="+mn-lt"/>
              </a:rPr>
              <a:t>Ry</a:t>
            </a:r>
          </a:p>
        </p:txBody>
      </p:sp>
      <p:sp>
        <p:nvSpPr>
          <p:cNvPr id="39973" name="Oval 37"/>
          <p:cNvSpPr>
            <a:spLocks noChangeArrowheads="1"/>
          </p:cNvSpPr>
          <p:nvPr/>
        </p:nvSpPr>
        <p:spPr bwMode="auto">
          <a:xfrm>
            <a:off x="5303650" y="3949518"/>
            <a:ext cx="578504" cy="3855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000066"/>
                </a:solidFill>
                <a:latin typeface="+mn-lt"/>
              </a:rPr>
              <a:t>ry</a:t>
            </a:r>
            <a:endParaRPr lang="en-GB" altLang="en-US" b="1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39974" name="Oval 38"/>
          <p:cNvSpPr>
            <a:spLocks noChangeArrowheads="1"/>
          </p:cNvSpPr>
          <p:nvPr/>
        </p:nvSpPr>
        <p:spPr bwMode="auto">
          <a:xfrm>
            <a:off x="4275459" y="3958214"/>
            <a:ext cx="578504" cy="3855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000066"/>
                </a:solidFill>
                <a:latin typeface="+mn-lt"/>
              </a:rPr>
              <a:t>rY</a:t>
            </a:r>
            <a:endParaRPr lang="en-GB" altLang="en-US" b="1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39975" name="Oval 39"/>
          <p:cNvSpPr>
            <a:spLocks noChangeArrowheads="1"/>
          </p:cNvSpPr>
          <p:nvPr/>
        </p:nvSpPr>
        <p:spPr bwMode="auto">
          <a:xfrm>
            <a:off x="3269639" y="3949825"/>
            <a:ext cx="578504" cy="3855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000066"/>
                </a:solidFill>
                <a:latin typeface="+mn-lt"/>
              </a:rPr>
              <a:t>Ry</a:t>
            </a:r>
          </a:p>
        </p:txBody>
      </p:sp>
      <p:sp>
        <p:nvSpPr>
          <p:cNvPr id="39976" name="Oval 40"/>
          <p:cNvSpPr>
            <a:spLocks noChangeArrowheads="1"/>
          </p:cNvSpPr>
          <p:nvPr/>
        </p:nvSpPr>
        <p:spPr bwMode="auto">
          <a:xfrm>
            <a:off x="2261576" y="3949519"/>
            <a:ext cx="578504" cy="3855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000066"/>
                </a:solidFill>
                <a:latin typeface="+mn-lt"/>
              </a:rPr>
              <a:t>RY</a:t>
            </a:r>
          </a:p>
        </p:txBody>
      </p:sp>
      <p:sp>
        <p:nvSpPr>
          <p:cNvPr id="39980" name="Oval 44"/>
          <p:cNvSpPr>
            <a:spLocks noChangeArrowheads="1"/>
          </p:cNvSpPr>
          <p:nvPr/>
        </p:nvSpPr>
        <p:spPr bwMode="auto">
          <a:xfrm>
            <a:off x="2261576" y="2906661"/>
            <a:ext cx="578504" cy="3855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000066"/>
                </a:solidFill>
                <a:latin typeface="+mn-lt"/>
              </a:rPr>
              <a:t>Ry</a:t>
            </a:r>
          </a:p>
        </p:txBody>
      </p:sp>
      <p:sp>
        <p:nvSpPr>
          <p:cNvPr id="39983" name="Oval 47"/>
          <p:cNvSpPr>
            <a:spLocks noChangeArrowheads="1"/>
          </p:cNvSpPr>
          <p:nvPr/>
        </p:nvSpPr>
        <p:spPr bwMode="auto">
          <a:xfrm>
            <a:off x="3269639" y="2385231"/>
            <a:ext cx="578504" cy="3855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000066"/>
                </a:solidFill>
                <a:latin typeface="+mn-lt"/>
              </a:rPr>
              <a:t>ry</a:t>
            </a:r>
            <a:endParaRPr lang="en-GB" altLang="en-US" b="1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39984" name="Oval 48"/>
          <p:cNvSpPr>
            <a:spLocks noChangeArrowheads="1"/>
          </p:cNvSpPr>
          <p:nvPr/>
        </p:nvSpPr>
        <p:spPr bwMode="auto">
          <a:xfrm>
            <a:off x="2261576" y="2385232"/>
            <a:ext cx="578504" cy="3855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000066"/>
                </a:solidFill>
                <a:latin typeface="+mn-lt"/>
              </a:rPr>
              <a:t>rY</a:t>
            </a:r>
            <a:endParaRPr lang="en-GB" altLang="en-US" b="1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39988" name="Oval 52"/>
          <p:cNvSpPr>
            <a:spLocks noChangeArrowheads="1"/>
          </p:cNvSpPr>
          <p:nvPr/>
        </p:nvSpPr>
        <p:spPr bwMode="auto">
          <a:xfrm>
            <a:off x="2261576" y="1863803"/>
            <a:ext cx="578504" cy="3855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000066"/>
                </a:solidFill>
                <a:latin typeface="+mn-lt"/>
              </a:rPr>
              <a:t>ry</a:t>
            </a:r>
            <a:endParaRPr lang="en-GB" altLang="en-US" b="1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39989" name="Text Box 53"/>
          <p:cNvSpPr txBox="1">
            <a:spLocks noChangeArrowheads="1"/>
          </p:cNvSpPr>
          <p:nvPr/>
        </p:nvSpPr>
        <p:spPr bwMode="auto">
          <a:xfrm>
            <a:off x="2261576" y="1231663"/>
            <a:ext cx="675275" cy="584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b="1" dirty="0">
                <a:solidFill>
                  <a:srgbClr val="000066"/>
                </a:solidFill>
                <a:latin typeface="+mn-lt"/>
              </a:rPr>
              <a:t>RY </a:t>
            </a:r>
            <a:endParaRPr lang="en-GB" altLang="en-US" sz="2400" b="1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6656C83-FEC7-4F98-9F58-606E16AA67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1482"/>
            <a:ext cx="615501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Dihybrid Inheritance- Non-linked. </a:t>
            </a:r>
            <a:endParaRPr kumimoji="0" lang="en-GB" altLang="en-US" sz="3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65ED0B-56DE-45DF-8B68-4A9F0209A0B9}"/>
              </a:ext>
            </a:extLst>
          </p:cNvPr>
          <p:cNvSpPr txBox="1"/>
          <p:nvPr/>
        </p:nvSpPr>
        <p:spPr>
          <a:xfrm>
            <a:off x="7554242" y="1318611"/>
            <a:ext cx="4535182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Exam tip:</a:t>
            </a:r>
          </a:p>
          <a:p>
            <a:r>
              <a:rPr lang="en-GB" dirty="0"/>
              <a:t>If all the gametes are the same you only need to write it out once. </a:t>
            </a:r>
          </a:p>
        </p:txBody>
      </p:sp>
    </p:spTree>
    <p:extLst>
      <p:ext uri="{BB962C8B-B14F-4D97-AF65-F5344CB8AC3E}">
        <p14:creationId xmlns:p14="http://schemas.microsoft.com/office/powerpoint/2010/main" val="395624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61355" y="602609"/>
            <a:ext cx="11111023" cy="282639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 b="1" dirty="0"/>
              <a:t>Mendel crossed homozygous round, yellow seed plants (</a:t>
            </a:r>
            <a:r>
              <a:rPr lang="en-GB" altLang="en-US" b="1" dirty="0">
                <a:solidFill>
                  <a:srgbClr val="00B050"/>
                </a:solidFill>
              </a:rPr>
              <a:t>RRYY)</a:t>
            </a:r>
            <a:r>
              <a:rPr lang="en-GB" altLang="en-US" b="1" dirty="0"/>
              <a:t> with homozygous wrinkled, green seed plants (</a:t>
            </a:r>
            <a:r>
              <a:rPr lang="en-GB" altLang="en-US" b="1" dirty="0" err="1">
                <a:solidFill>
                  <a:srgbClr val="00B050"/>
                </a:solidFill>
              </a:rPr>
              <a:t>rryy</a:t>
            </a:r>
            <a:r>
              <a:rPr lang="en-GB" altLang="en-US" b="1" dirty="0"/>
              <a:t>).  The F</a:t>
            </a:r>
            <a:r>
              <a:rPr lang="en-GB" altLang="en-US" b="1" baseline="-30000" dirty="0"/>
              <a:t>1 </a:t>
            </a:r>
            <a:r>
              <a:rPr lang="en-GB" altLang="en-US" b="1" dirty="0"/>
              <a:t>offspring all had round, yellow seeds (</a:t>
            </a:r>
            <a:r>
              <a:rPr lang="en-GB" altLang="en-US" b="1" dirty="0" err="1">
                <a:solidFill>
                  <a:srgbClr val="00B050"/>
                </a:solidFill>
              </a:rPr>
              <a:t>RrYy</a:t>
            </a:r>
            <a:r>
              <a:rPr lang="en-GB" altLang="en-US" b="1" dirty="0"/>
              <a:t>).  When he crossed these individuals the phenotypic ratio of the F</a:t>
            </a:r>
            <a:r>
              <a:rPr lang="en-GB" altLang="en-US" b="1" baseline="-30000" dirty="0"/>
              <a:t>2 </a:t>
            </a:r>
            <a:r>
              <a:rPr lang="en-GB" altLang="en-US" b="1" dirty="0"/>
              <a:t>offspring was: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b="1" dirty="0"/>
          </a:p>
          <a:p>
            <a:pPr eaLnBrk="1" hangingPunct="1">
              <a:lnSpc>
                <a:spcPct val="90000"/>
              </a:lnSpc>
            </a:pPr>
            <a:r>
              <a:rPr lang="en-GB" altLang="en-US" sz="2400" b="1" u="sng" dirty="0"/>
              <a:t>9 round/yellow : 3 round/green : 3 wrinkled/yellow : 1 wrinkled/green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3E925D-7E06-449B-85CF-9F893731F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1482"/>
            <a:ext cx="615501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Dihybrid Inheritance- Non-linked. </a:t>
            </a:r>
            <a:endParaRPr kumimoji="0" lang="en-GB" altLang="en-US" sz="3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E4A9AE-BC91-46A1-9F5A-F57836C273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4" t="2601" r="74369" b="68656"/>
          <a:stretch/>
        </p:blipFill>
        <p:spPr>
          <a:xfrm>
            <a:off x="4467497" y="3665989"/>
            <a:ext cx="2906425" cy="223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22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E5307DA-B548-44F7-AF0D-5759AA4C5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1482"/>
            <a:ext cx="615501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Dihybrid Inheritance- Non-linked. </a:t>
            </a:r>
            <a:endParaRPr kumimoji="0" lang="en-GB" altLang="en-US" sz="3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4B32676-67D4-4BFD-A973-8CBFF249C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28682"/>
            <a:ext cx="846419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Words to use to fill in the gaps on page 17 in your booklet:</a:t>
            </a:r>
            <a:endParaRPr kumimoji="0" lang="en-GB" altLang="en-US" sz="2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Heterozygous		Both		Dominance </a:t>
            </a:r>
            <a:endParaRPr kumimoji="0" lang="en-GB" altLang="en-US" sz="26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2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9217" name="Picture 20">
            <a:extLst>
              <a:ext uri="{FF2B5EF4-FFF2-40B4-BE49-F238E27FC236}">
                <a16:creationId xmlns:a16="http://schemas.microsoft.com/office/drawing/2014/main" id="{8222D530-5CD3-474C-BE42-576FF0A65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6376" y="2240794"/>
            <a:ext cx="882908" cy="96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A4D1DF8D-AC47-4F26-8739-F6C127030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106" y="1600807"/>
            <a:ext cx="8668270" cy="1828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9:3:3:1 ratio is typical of a dihybrid cross between two parents </a:t>
            </a:r>
            <a:endParaRPr kumimoji="0" lang="en-GB" altLang="en-US" sz="2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 are </a:t>
            </a: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heterozygous</a:t>
            </a: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both</a:t>
            </a: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gene loci</a:t>
            </a:r>
            <a:endParaRPr kumimoji="0" lang="en-GB" altLang="en-US" sz="2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the alleles show complete </a:t>
            </a:r>
            <a:r>
              <a:rPr kumimoji="0" lang="en-GB" altLang="en-US" sz="26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dominance</a:t>
            </a:r>
            <a:endParaRPr kumimoji="0" lang="en-GB" altLang="en-US" sz="26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</a:endParaRPr>
          </a:p>
        </p:txBody>
      </p:sp>
      <p:pic>
        <p:nvPicPr>
          <p:cNvPr id="9" name="Picture 2" descr="Explain Me This: Two-Trait and Dihybrid Crosses of Unlinked Genes">
            <a:extLst>
              <a:ext uri="{FF2B5EF4-FFF2-40B4-BE49-F238E27FC236}">
                <a16:creationId xmlns:a16="http://schemas.microsoft.com/office/drawing/2014/main" id="{A80EE5D2-85F9-4A7A-96F0-FEBA8FE58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097" y="3445193"/>
            <a:ext cx="2707412" cy="315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92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11588" y="1043025"/>
            <a:ext cx="12529657" cy="33877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b="1" dirty="0"/>
              <a:t>Parental Phenotype= </a:t>
            </a:r>
            <a:r>
              <a:rPr lang="en-GB" altLang="en-US" b="1" dirty="0">
                <a:solidFill>
                  <a:srgbClr val="000066"/>
                </a:solidFill>
              </a:rPr>
              <a:t>	</a:t>
            </a:r>
            <a:r>
              <a:rPr lang="en-GB" altLang="en-US" sz="2400" b="1" dirty="0">
                <a:solidFill>
                  <a:srgbClr val="7030A0"/>
                </a:solidFill>
              </a:rPr>
              <a:t>Round, Yellow		x  	Wrinkled, Green</a:t>
            </a:r>
          </a:p>
          <a:p>
            <a:pPr>
              <a:buNone/>
            </a:pPr>
            <a:r>
              <a:rPr lang="en-GB" altLang="en-US" b="1" dirty="0"/>
              <a:t>Parental Genotype=        </a:t>
            </a:r>
            <a:r>
              <a:rPr lang="en-GB" altLang="en-US" b="1" dirty="0">
                <a:solidFill>
                  <a:srgbClr val="000066"/>
                </a:solidFill>
              </a:rPr>
              <a:t>		</a:t>
            </a:r>
            <a:r>
              <a:rPr lang="en-GB" altLang="en-US" sz="2400" dirty="0">
                <a:solidFill>
                  <a:srgbClr val="7030A0"/>
                </a:solidFill>
              </a:rPr>
              <a:t>RRYY			</a:t>
            </a:r>
            <a:r>
              <a:rPr lang="en-GB" altLang="en-US" sz="2400" dirty="0" err="1">
                <a:solidFill>
                  <a:srgbClr val="7030A0"/>
                </a:solidFill>
              </a:rPr>
              <a:t>rryy</a:t>
            </a:r>
            <a:endParaRPr lang="en-US" altLang="en-US" sz="2400" dirty="0">
              <a:solidFill>
                <a:srgbClr val="7030A0"/>
              </a:solidFill>
            </a:endParaRPr>
          </a:p>
          <a:p>
            <a:pPr eaLnBrk="1" hangingPunct="1">
              <a:buFontTx/>
              <a:buNone/>
            </a:pPr>
            <a:r>
              <a:rPr lang="en-GB" altLang="en-US" b="1" dirty="0"/>
              <a:t>Gametes = 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2CF8B489-BE09-4A1B-A12D-54052A23D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26" y="4799206"/>
            <a:ext cx="11931056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 dirty="0"/>
              <a:t>F1 Genotype		</a:t>
            </a:r>
            <a:r>
              <a:rPr lang="en-GB" sz="2400" dirty="0" err="1">
                <a:solidFill>
                  <a:srgbClr val="7030A0"/>
                </a:solidFill>
                <a:cs typeface="Times New Roman" pitchFamily="18" charset="0"/>
              </a:rPr>
              <a:t>RrYY</a:t>
            </a:r>
            <a:endParaRPr lang="en-GB" sz="2400" dirty="0">
              <a:solidFill>
                <a:srgbClr val="7030A0"/>
              </a:solidFill>
              <a:cs typeface="Times New Roman" pitchFamily="18" charset="0"/>
            </a:endParaRPr>
          </a:p>
          <a:p>
            <a:r>
              <a:rPr lang="en-GB" altLang="en-US" sz="2200" dirty="0"/>
              <a:t>F1 Phenotype		</a:t>
            </a:r>
            <a:r>
              <a:rPr lang="en-GB" altLang="en-US" sz="2200" dirty="0">
                <a:solidFill>
                  <a:srgbClr val="7030A0"/>
                </a:solidFill>
              </a:rPr>
              <a:t>Round Yellow	</a:t>
            </a:r>
          </a:p>
          <a:p>
            <a:pPr eaLnBrk="1" hangingPunct="1"/>
            <a:r>
              <a:rPr lang="en-GB" altLang="en-US" sz="2200" dirty="0"/>
              <a:t>F1 ratio			</a:t>
            </a:r>
            <a:r>
              <a:rPr lang="en-GB" altLang="en-US" sz="2200" dirty="0">
                <a:solidFill>
                  <a:srgbClr val="7030A0"/>
                </a:solidFill>
              </a:rPr>
              <a:t>100%</a:t>
            </a:r>
          </a:p>
        </p:txBody>
      </p:sp>
      <p:sp>
        <p:nvSpPr>
          <p:cNvPr id="21" name="Oval 24">
            <a:extLst>
              <a:ext uri="{FF2B5EF4-FFF2-40B4-BE49-F238E27FC236}">
                <a16:creationId xmlns:a16="http://schemas.microsoft.com/office/drawing/2014/main" id="{541BF354-27CB-415C-A978-F0CC2AB73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8750" y="2011254"/>
            <a:ext cx="532580" cy="52222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600" b="1">
                <a:solidFill>
                  <a:srgbClr val="7030A0"/>
                </a:solidFill>
                <a:latin typeface="+mn-lt"/>
              </a:rPr>
              <a:t>RY</a:t>
            </a:r>
          </a:p>
        </p:txBody>
      </p:sp>
      <p:sp>
        <p:nvSpPr>
          <p:cNvPr id="22" name="Oval 25">
            <a:extLst>
              <a:ext uri="{FF2B5EF4-FFF2-40B4-BE49-F238E27FC236}">
                <a16:creationId xmlns:a16="http://schemas.microsoft.com/office/drawing/2014/main" id="{B99BFE87-CAC8-4002-A267-B68E2E200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1500" y="2011254"/>
            <a:ext cx="532580" cy="52222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600" b="1" dirty="0" err="1">
                <a:solidFill>
                  <a:srgbClr val="7030A0"/>
                </a:solidFill>
                <a:latin typeface="+mn-lt"/>
              </a:rPr>
              <a:t>ry</a:t>
            </a:r>
            <a:endParaRPr lang="en-GB" altLang="en-US" sz="2600" b="1" dirty="0">
              <a:solidFill>
                <a:srgbClr val="7030A0"/>
              </a:solidFill>
              <a:latin typeface="+mn-lt"/>
            </a:endParaRPr>
          </a:p>
        </p:txBody>
      </p:sp>
      <p:graphicFrame>
        <p:nvGraphicFramePr>
          <p:cNvPr id="23" name="Group 3">
            <a:extLst>
              <a:ext uri="{FF2B5EF4-FFF2-40B4-BE49-F238E27FC236}">
                <a16:creationId xmlns:a16="http://schemas.microsoft.com/office/drawing/2014/main" id="{7ABA64D6-1B06-4540-94B5-4727280A16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3937905"/>
              </p:ext>
            </p:extLst>
          </p:nvPr>
        </p:nvGraphicFramePr>
        <p:xfrm>
          <a:off x="1922691" y="2550254"/>
          <a:ext cx="5254625" cy="1938393"/>
        </p:xfrm>
        <a:graphic>
          <a:graphicData uri="http://schemas.openxmlformats.org/drawingml/2006/table">
            <a:tbl>
              <a:tblPr/>
              <a:tblGrid>
                <a:gridCol w="1885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5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Round yellow</a:t>
                      </a:r>
                    </a:p>
                  </a:txBody>
                  <a:tcPr marT="45721" marB="4572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2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2">
                            <a:gamma/>
                            <a:shade val="46275"/>
                            <a:invGamma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Wrinkled Green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Round Yellow 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" name="Oval 24">
            <a:extLst>
              <a:ext uri="{FF2B5EF4-FFF2-40B4-BE49-F238E27FC236}">
                <a16:creationId xmlns:a16="http://schemas.microsoft.com/office/drawing/2014/main" id="{C686DF30-D85A-4C61-8EBD-EBDE6D80F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4874" y="3069665"/>
            <a:ext cx="532580" cy="52222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600" b="1">
                <a:solidFill>
                  <a:srgbClr val="7030A0"/>
                </a:solidFill>
                <a:latin typeface="+mn-lt"/>
              </a:rPr>
              <a:t>RY</a:t>
            </a:r>
          </a:p>
        </p:txBody>
      </p:sp>
      <p:sp>
        <p:nvSpPr>
          <p:cNvPr id="25" name="Oval 25">
            <a:extLst>
              <a:ext uri="{FF2B5EF4-FFF2-40B4-BE49-F238E27FC236}">
                <a16:creationId xmlns:a16="http://schemas.microsoft.com/office/drawing/2014/main" id="{F99C4F69-AE2F-41FE-9AF3-E876654E2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0646" y="3779594"/>
            <a:ext cx="532580" cy="52222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600" b="1" dirty="0" err="1">
                <a:solidFill>
                  <a:srgbClr val="7030A0"/>
                </a:solidFill>
                <a:latin typeface="+mn-lt"/>
              </a:rPr>
              <a:t>ry</a:t>
            </a:r>
            <a:endParaRPr lang="en-GB" altLang="en-US" sz="26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639B2E-392F-497C-8A60-D1E728EA0B70}"/>
              </a:ext>
            </a:extLst>
          </p:cNvPr>
          <p:cNvSpPr/>
          <p:nvPr/>
        </p:nvSpPr>
        <p:spPr>
          <a:xfrm>
            <a:off x="11588" y="518414"/>
            <a:ext cx="12046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Draw a cross to predict the ratio of offspring produced from this F</a:t>
            </a:r>
            <a:r>
              <a:rPr lang="en-GB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generation (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RrYy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on page 17 in your booklet.  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2F2A46-BEFC-43F3-9DAA-289A6A404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1482"/>
            <a:ext cx="615501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Dihybrid Inheritance- Non-linked. </a:t>
            </a:r>
            <a:endParaRPr kumimoji="0" lang="en-GB" altLang="en-US" sz="3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47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4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70606" y="732632"/>
            <a:ext cx="12529657" cy="33877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b="1" dirty="0"/>
              <a:t>Parental Phenotype= </a:t>
            </a:r>
            <a:r>
              <a:rPr lang="en-GB" altLang="en-US" b="1" dirty="0">
                <a:solidFill>
                  <a:srgbClr val="000066"/>
                </a:solidFill>
              </a:rPr>
              <a:t>	</a:t>
            </a:r>
            <a:r>
              <a:rPr lang="en-GB" altLang="en-US" sz="2400" b="1" dirty="0">
                <a:solidFill>
                  <a:srgbClr val="7030A0"/>
                </a:solidFill>
              </a:rPr>
              <a:t>Round, Yellow		x  	Round, Yellow</a:t>
            </a:r>
          </a:p>
          <a:p>
            <a:pPr>
              <a:buNone/>
            </a:pPr>
            <a:r>
              <a:rPr lang="en-GB" altLang="en-US" b="1" dirty="0"/>
              <a:t>Parental Genotype=        </a:t>
            </a:r>
            <a:r>
              <a:rPr lang="en-GB" altLang="en-US" b="1" dirty="0">
                <a:solidFill>
                  <a:srgbClr val="000066"/>
                </a:solidFill>
              </a:rPr>
              <a:t>		</a:t>
            </a:r>
            <a:r>
              <a:rPr lang="en-GB" altLang="en-US" sz="2400" dirty="0" err="1">
                <a:solidFill>
                  <a:srgbClr val="7030A0"/>
                </a:solidFill>
              </a:rPr>
              <a:t>RrYy</a:t>
            </a:r>
            <a:r>
              <a:rPr lang="en-GB" altLang="en-US" sz="2400" dirty="0">
                <a:solidFill>
                  <a:srgbClr val="7030A0"/>
                </a:solidFill>
              </a:rPr>
              <a:t>			</a:t>
            </a:r>
            <a:r>
              <a:rPr lang="en-GB" altLang="en-US" sz="2400" dirty="0" err="1">
                <a:solidFill>
                  <a:srgbClr val="7030A0"/>
                </a:solidFill>
              </a:rPr>
              <a:t>RrYy</a:t>
            </a:r>
            <a:endParaRPr lang="en-US" altLang="en-US" sz="2400" dirty="0">
              <a:solidFill>
                <a:srgbClr val="7030A0"/>
              </a:solidFill>
            </a:endParaRPr>
          </a:p>
          <a:p>
            <a:pPr eaLnBrk="1" hangingPunct="1">
              <a:buFontTx/>
              <a:buNone/>
            </a:pPr>
            <a:r>
              <a:rPr lang="en-GB" altLang="en-US" b="1" dirty="0"/>
              <a:t>Gametes = 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2CF8B489-BE09-4A1B-A12D-54052A23D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944" y="5623383"/>
            <a:ext cx="1193105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 dirty="0"/>
              <a:t>F1 Phenotype		</a:t>
            </a:r>
            <a:r>
              <a:rPr lang="en-GB" altLang="en-US" sz="2200" dirty="0">
                <a:solidFill>
                  <a:srgbClr val="7030A0"/>
                </a:solidFill>
              </a:rPr>
              <a:t>Round Yellow	Round Green 	Wrinkled Yellow		Wrinkled Green </a:t>
            </a:r>
          </a:p>
          <a:p>
            <a:pPr eaLnBrk="1" hangingPunct="1"/>
            <a:r>
              <a:rPr lang="en-GB" altLang="en-US" sz="2200" dirty="0"/>
              <a:t>F1 ratio			</a:t>
            </a:r>
            <a:r>
              <a:rPr lang="en-GB" altLang="en-US" sz="2200" dirty="0">
                <a:solidFill>
                  <a:srgbClr val="7030A0"/>
                </a:solidFill>
              </a:rPr>
              <a:t>9:		3:		3:			1</a:t>
            </a:r>
          </a:p>
        </p:txBody>
      </p:sp>
      <p:sp>
        <p:nvSpPr>
          <p:cNvPr id="11" name="Oval 16">
            <a:extLst>
              <a:ext uri="{FF2B5EF4-FFF2-40B4-BE49-F238E27FC236}">
                <a16:creationId xmlns:a16="http://schemas.microsoft.com/office/drawing/2014/main" id="{171F7922-0DE8-45C1-B6F1-CE8F7AA0C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542" y="1795127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RY</a:t>
            </a:r>
          </a:p>
        </p:txBody>
      </p:sp>
      <p:sp>
        <p:nvSpPr>
          <p:cNvPr id="12" name="Oval 17">
            <a:extLst>
              <a:ext uri="{FF2B5EF4-FFF2-40B4-BE49-F238E27FC236}">
                <a16:creationId xmlns:a16="http://schemas.microsoft.com/office/drawing/2014/main" id="{836125A8-8B0F-4002-B3D5-AD80341B1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560" y="1795127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Ry</a:t>
            </a:r>
          </a:p>
        </p:txBody>
      </p:sp>
      <p:sp>
        <p:nvSpPr>
          <p:cNvPr id="13" name="Oval 18">
            <a:extLst>
              <a:ext uri="{FF2B5EF4-FFF2-40B4-BE49-F238E27FC236}">
                <a16:creationId xmlns:a16="http://schemas.microsoft.com/office/drawing/2014/main" id="{72250878-E2B2-4CAC-A370-5EE22CCEB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3352" y="1795127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7030A0"/>
                </a:solidFill>
                <a:latin typeface="+mn-lt"/>
              </a:rPr>
              <a:t>rY</a:t>
            </a:r>
            <a:endParaRPr lang="en-GB" altLang="en-US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9" name="Oval 24">
            <a:extLst>
              <a:ext uri="{FF2B5EF4-FFF2-40B4-BE49-F238E27FC236}">
                <a16:creationId xmlns:a16="http://schemas.microsoft.com/office/drawing/2014/main" id="{6612AFB0-63D3-40B0-9DBB-80535EBED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8181" y="1815565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7030A0"/>
                </a:solidFill>
                <a:latin typeface="+mn-lt"/>
              </a:rPr>
              <a:t>ry</a:t>
            </a:r>
            <a:endParaRPr lang="en-GB" altLang="en-US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20" name="Oval 16">
            <a:extLst>
              <a:ext uri="{FF2B5EF4-FFF2-40B4-BE49-F238E27FC236}">
                <a16:creationId xmlns:a16="http://schemas.microsoft.com/office/drawing/2014/main" id="{F6D8BE2F-33D7-4488-93D4-595A35DF4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6306" y="1815565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RY</a:t>
            </a:r>
          </a:p>
        </p:txBody>
      </p:sp>
      <p:sp>
        <p:nvSpPr>
          <p:cNvPr id="26" name="Oval 17">
            <a:extLst>
              <a:ext uri="{FF2B5EF4-FFF2-40B4-BE49-F238E27FC236}">
                <a16:creationId xmlns:a16="http://schemas.microsoft.com/office/drawing/2014/main" id="{7BC6EBB4-C2B1-4769-B79D-17E38CA29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0324" y="1815565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Ry</a:t>
            </a:r>
          </a:p>
        </p:txBody>
      </p:sp>
      <p:sp>
        <p:nvSpPr>
          <p:cNvPr id="27" name="Oval 18">
            <a:extLst>
              <a:ext uri="{FF2B5EF4-FFF2-40B4-BE49-F238E27FC236}">
                <a16:creationId xmlns:a16="http://schemas.microsoft.com/office/drawing/2014/main" id="{840A7B41-A1E1-4FC5-81C7-6CEDA7960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3116" y="1815565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7030A0"/>
                </a:solidFill>
                <a:latin typeface="+mn-lt"/>
              </a:rPr>
              <a:t>rY</a:t>
            </a:r>
            <a:endParaRPr lang="en-GB" altLang="en-US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28" name="Oval 24">
            <a:extLst>
              <a:ext uri="{FF2B5EF4-FFF2-40B4-BE49-F238E27FC236}">
                <a16:creationId xmlns:a16="http://schemas.microsoft.com/office/drawing/2014/main" id="{C9CE1B5F-8DEA-4C6F-A1E0-A93A7323A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7945" y="1836003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7030A0"/>
                </a:solidFill>
                <a:latin typeface="+mn-lt"/>
              </a:rPr>
              <a:t>ry</a:t>
            </a:r>
            <a:endParaRPr lang="en-GB" altLang="en-US" b="1" dirty="0">
              <a:solidFill>
                <a:srgbClr val="7030A0"/>
              </a:solidFill>
              <a:latin typeface="+mn-lt"/>
            </a:endParaRPr>
          </a:p>
        </p:txBody>
      </p:sp>
      <p:graphicFrame>
        <p:nvGraphicFramePr>
          <p:cNvPr id="29" name="Group 2">
            <a:extLst>
              <a:ext uri="{FF2B5EF4-FFF2-40B4-BE49-F238E27FC236}">
                <a16:creationId xmlns:a16="http://schemas.microsoft.com/office/drawing/2014/main" id="{2D4D2E59-D40E-458D-AB25-CF7A8D7C5D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77955"/>
              </p:ext>
            </p:extLst>
          </p:nvPr>
        </p:nvGraphicFramePr>
        <p:xfrm>
          <a:off x="4098494" y="2580746"/>
          <a:ext cx="5349375" cy="2734656"/>
        </p:xfrm>
        <a:graphic>
          <a:graphicData uri="http://schemas.openxmlformats.org/drawingml/2006/table">
            <a:tbl>
              <a:tblPr/>
              <a:tblGrid>
                <a:gridCol w="10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9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0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9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9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4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7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4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52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rryy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4" name="Oval 16">
            <a:extLst>
              <a:ext uri="{FF2B5EF4-FFF2-40B4-BE49-F238E27FC236}">
                <a16:creationId xmlns:a16="http://schemas.microsoft.com/office/drawing/2014/main" id="{6EDB8AEB-846B-41F2-904F-D7999A11F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2690" y="2633008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RY</a:t>
            </a:r>
          </a:p>
        </p:txBody>
      </p:sp>
      <p:sp>
        <p:nvSpPr>
          <p:cNvPr id="75" name="Oval 17">
            <a:extLst>
              <a:ext uri="{FF2B5EF4-FFF2-40B4-BE49-F238E27FC236}">
                <a16:creationId xmlns:a16="http://schemas.microsoft.com/office/drawing/2014/main" id="{BD658DEB-F178-4E36-B65B-9E2C4836D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9360" y="2633008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Ry</a:t>
            </a:r>
          </a:p>
        </p:txBody>
      </p:sp>
      <p:sp>
        <p:nvSpPr>
          <p:cNvPr id="76" name="Oval 18">
            <a:extLst>
              <a:ext uri="{FF2B5EF4-FFF2-40B4-BE49-F238E27FC236}">
                <a16:creationId xmlns:a16="http://schemas.microsoft.com/office/drawing/2014/main" id="{04EB5D7E-7701-43E4-9014-38EA0C3DC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4853" y="2633008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7030A0"/>
                </a:solidFill>
                <a:latin typeface="+mn-lt"/>
              </a:rPr>
              <a:t>rY</a:t>
            </a:r>
            <a:endParaRPr lang="en-GB" altLang="en-US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77" name="Oval 24">
            <a:extLst>
              <a:ext uri="{FF2B5EF4-FFF2-40B4-BE49-F238E27FC236}">
                <a16:creationId xmlns:a16="http://schemas.microsoft.com/office/drawing/2014/main" id="{79546493-D54E-4D12-8BF7-68E20E4C6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0735" y="2633008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7030A0"/>
                </a:solidFill>
                <a:latin typeface="+mn-lt"/>
              </a:rPr>
              <a:t>ry</a:t>
            </a:r>
            <a:endParaRPr lang="en-GB" altLang="en-US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78" name="Oval 16">
            <a:extLst>
              <a:ext uri="{FF2B5EF4-FFF2-40B4-BE49-F238E27FC236}">
                <a16:creationId xmlns:a16="http://schemas.microsoft.com/office/drawing/2014/main" id="{9F41C048-A383-4644-8D76-4C12E5A10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236" y="3223828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RY</a:t>
            </a:r>
          </a:p>
        </p:txBody>
      </p:sp>
      <p:sp>
        <p:nvSpPr>
          <p:cNvPr id="79" name="Oval 17">
            <a:extLst>
              <a:ext uri="{FF2B5EF4-FFF2-40B4-BE49-F238E27FC236}">
                <a16:creationId xmlns:a16="http://schemas.microsoft.com/office/drawing/2014/main" id="{17C20CB3-39BA-4253-AF83-817F37835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236" y="3760409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Ry</a:t>
            </a:r>
          </a:p>
        </p:txBody>
      </p:sp>
      <p:sp>
        <p:nvSpPr>
          <p:cNvPr id="80" name="Oval 18">
            <a:extLst>
              <a:ext uri="{FF2B5EF4-FFF2-40B4-BE49-F238E27FC236}">
                <a16:creationId xmlns:a16="http://schemas.microsoft.com/office/drawing/2014/main" id="{357468AD-7F0C-4C93-8F8A-3555F1A63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235" y="4274758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7030A0"/>
                </a:solidFill>
                <a:latin typeface="+mn-lt"/>
              </a:rPr>
              <a:t>rY</a:t>
            </a:r>
            <a:endParaRPr lang="en-GB" altLang="en-US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81" name="Oval 24">
            <a:extLst>
              <a:ext uri="{FF2B5EF4-FFF2-40B4-BE49-F238E27FC236}">
                <a16:creationId xmlns:a16="http://schemas.microsoft.com/office/drawing/2014/main" id="{8E085083-1EBA-48FA-9DB5-09B83F46E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235" y="4818505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7030A0"/>
                </a:solidFill>
                <a:latin typeface="+mn-lt"/>
              </a:rPr>
              <a:t>ry</a:t>
            </a:r>
            <a:endParaRPr lang="en-GB" altLang="en-US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832F8A-DCDC-4E1A-B59F-8702BD973AAB}"/>
              </a:ext>
            </a:extLst>
          </p:cNvPr>
          <p:cNvSpPr txBox="1"/>
          <p:nvPr/>
        </p:nvSpPr>
        <p:spPr>
          <a:xfrm>
            <a:off x="10167457" y="2633008"/>
            <a:ext cx="1459684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b="1" u="sng" dirty="0"/>
              <a:t>Exam tip: </a:t>
            </a:r>
            <a:r>
              <a:rPr lang="en-GB" dirty="0"/>
              <a:t>Look at the shape of the phenotypes 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D584331-049B-4DC6-AA8E-9B31FE39B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1482"/>
            <a:ext cx="615501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Dihybrid Inheritance- Non-linked. </a:t>
            </a:r>
            <a:endParaRPr kumimoji="0" lang="en-GB" altLang="en-US" sz="3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72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9" grpId="0" animBg="1"/>
      <p:bldP spid="20" grpId="0" animBg="1"/>
      <p:bldP spid="26" grpId="0" animBg="1"/>
      <p:bldP spid="27" grpId="0" animBg="1"/>
      <p:bldP spid="28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53274" y="654632"/>
            <a:ext cx="8458200" cy="583565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GB" altLang="en-US" sz="2400" dirty="0"/>
              <a:t>1 gene controls number eyes – one or two eyes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GB" altLang="en-US" sz="2400" dirty="0"/>
              <a:t>1 gene controls head shape – triangular or pentagonal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GB" altLang="en-US" sz="24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GB" altLang="en-US" sz="2400" dirty="0"/>
              <a:t>The two eyed allele is dominant to the one eyed allele.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GB" altLang="en-US" sz="2400" dirty="0"/>
              <a:t>The triangular head allele is dominant to the pentagonal head allele.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GB" altLang="en-US" sz="24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GB" altLang="en-US" sz="2400" dirty="0">
                <a:solidFill>
                  <a:srgbClr val="7030A0"/>
                </a:solidFill>
              </a:rPr>
              <a:t>Decide on appropriate letters to represent the alleles.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GB" altLang="en-US" sz="2400" dirty="0">
                <a:solidFill>
                  <a:srgbClr val="7030A0"/>
                </a:solidFill>
              </a:rPr>
              <a:t>Draw a genetic diagram to explain the result of a cross between two parents who are heterozygous for both characteristics on page 18 in your booklet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7417" t="22602" r="30582" b="65421"/>
          <a:stretch/>
        </p:blipFill>
        <p:spPr>
          <a:xfrm>
            <a:off x="10360404" y="121639"/>
            <a:ext cx="1678322" cy="62793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64EBD9C-E969-4BAA-92D9-373495CD2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1482"/>
            <a:ext cx="615501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Dihybrid Inheritance- Non-linked. </a:t>
            </a:r>
            <a:endParaRPr kumimoji="0" lang="en-GB" altLang="en-US" sz="3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43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70606" y="732632"/>
            <a:ext cx="11128697" cy="33877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b="1" dirty="0"/>
              <a:t>Parental Phenotype= </a:t>
            </a:r>
            <a:r>
              <a:rPr lang="en-GB" altLang="en-US" b="1" dirty="0">
                <a:solidFill>
                  <a:srgbClr val="000066"/>
                </a:solidFill>
              </a:rPr>
              <a:t>	</a:t>
            </a:r>
            <a:r>
              <a:rPr lang="en-GB" altLang="en-US" b="1" dirty="0">
                <a:solidFill>
                  <a:srgbClr val="7030A0"/>
                </a:solidFill>
              </a:rPr>
              <a:t>Two eye, triangle		Two eye, triangle </a:t>
            </a:r>
            <a:endParaRPr lang="en-GB" altLang="en-US" sz="2400" b="1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GB" altLang="en-US" b="1" dirty="0"/>
              <a:t>Parental Genotype=        </a:t>
            </a:r>
            <a:r>
              <a:rPr lang="en-GB" altLang="en-US" b="1" dirty="0">
                <a:solidFill>
                  <a:srgbClr val="000066"/>
                </a:solidFill>
              </a:rPr>
              <a:t>		</a:t>
            </a:r>
            <a:r>
              <a:rPr lang="en-GB" altLang="en-US" sz="2400" b="1" dirty="0" err="1">
                <a:solidFill>
                  <a:srgbClr val="7030A0"/>
                </a:solidFill>
              </a:rPr>
              <a:t>EeTt</a:t>
            </a:r>
            <a:r>
              <a:rPr lang="en-GB" altLang="en-US" sz="2400" dirty="0">
                <a:solidFill>
                  <a:srgbClr val="7030A0"/>
                </a:solidFill>
              </a:rPr>
              <a:t>			</a:t>
            </a:r>
            <a:r>
              <a:rPr lang="en-GB" altLang="en-US" sz="2400" b="1" dirty="0">
                <a:solidFill>
                  <a:srgbClr val="7030A0"/>
                </a:solidFill>
              </a:rPr>
              <a:t> </a:t>
            </a:r>
            <a:r>
              <a:rPr lang="en-GB" altLang="en-US" sz="2400" b="1" dirty="0" err="1">
                <a:solidFill>
                  <a:srgbClr val="7030A0"/>
                </a:solidFill>
              </a:rPr>
              <a:t>EeTt</a:t>
            </a:r>
            <a:r>
              <a:rPr lang="en-GB" altLang="en-US" sz="2400" b="1" dirty="0">
                <a:solidFill>
                  <a:srgbClr val="7030A0"/>
                </a:solidFill>
              </a:rPr>
              <a:t> </a:t>
            </a:r>
          </a:p>
          <a:p>
            <a:pPr>
              <a:buNone/>
            </a:pPr>
            <a:r>
              <a:rPr lang="en-GB" altLang="en-US" b="1" dirty="0"/>
              <a:t>Gametes = 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2CF8B489-BE09-4A1B-A12D-54052A23D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944" y="5623383"/>
            <a:ext cx="1193105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 dirty="0"/>
              <a:t>F1 Phenotype		</a:t>
            </a:r>
            <a:r>
              <a:rPr lang="en-GB" altLang="en-US" sz="2200" dirty="0">
                <a:solidFill>
                  <a:srgbClr val="7030A0"/>
                </a:solidFill>
              </a:rPr>
              <a:t>Two, triangle	Two, pentagon	One, triangle		One, pentagon</a:t>
            </a:r>
          </a:p>
          <a:p>
            <a:pPr eaLnBrk="1" hangingPunct="1"/>
            <a:r>
              <a:rPr lang="en-GB" altLang="en-US" sz="2200" dirty="0"/>
              <a:t>F1 ratio			</a:t>
            </a:r>
            <a:r>
              <a:rPr lang="en-GB" altLang="en-US" sz="2200" dirty="0">
                <a:solidFill>
                  <a:srgbClr val="7030A0"/>
                </a:solidFill>
              </a:rPr>
              <a:t>9:		3:		3:			1</a:t>
            </a:r>
          </a:p>
        </p:txBody>
      </p:sp>
      <p:sp>
        <p:nvSpPr>
          <p:cNvPr id="11" name="Oval 16">
            <a:extLst>
              <a:ext uri="{FF2B5EF4-FFF2-40B4-BE49-F238E27FC236}">
                <a16:creationId xmlns:a16="http://schemas.microsoft.com/office/drawing/2014/main" id="{171F7922-0DE8-45C1-B6F1-CE8F7AA0C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6542" y="1795127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ET</a:t>
            </a:r>
          </a:p>
        </p:txBody>
      </p:sp>
      <p:sp>
        <p:nvSpPr>
          <p:cNvPr id="12" name="Oval 17">
            <a:extLst>
              <a:ext uri="{FF2B5EF4-FFF2-40B4-BE49-F238E27FC236}">
                <a16:creationId xmlns:a16="http://schemas.microsoft.com/office/drawing/2014/main" id="{836125A8-8B0F-4002-B3D5-AD80341B1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560" y="1795127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Et</a:t>
            </a:r>
          </a:p>
        </p:txBody>
      </p:sp>
      <p:sp>
        <p:nvSpPr>
          <p:cNvPr id="13" name="Oval 18">
            <a:extLst>
              <a:ext uri="{FF2B5EF4-FFF2-40B4-BE49-F238E27FC236}">
                <a16:creationId xmlns:a16="http://schemas.microsoft.com/office/drawing/2014/main" id="{72250878-E2B2-4CAC-A370-5EE22CCEB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3352" y="1795127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7030A0"/>
                </a:solidFill>
                <a:latin typeface="+mn-lt"/>
              </a:rPr>
              <a:t>eT</a:t>
            </a:r>
            <a:endParaRPr lang="en-GB" altLang="en-US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9" name="Oval 24">
            <a:extLst>
              <a:ext uri="{FF2B5EF4-FFF2-40B4-BE49-F238E27FC236}">
                <a16:creationId xmlns:a16="http://schemas.microsoft.com/office/drawing/2014/main" id="{6612AFB0-63D3-40B0-9DBB-80535EBED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8181" y="1815565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et</a:t>
            </a:r>
          </a:p>
        </p:txBody>
      </p:sp>
      <p:graphicFrame>
        <p:nvGraphicFramePr>
          <p:cNvPr id="29" name="Group 2">
            <a:extLst>
              <a:ext uri="{FF2B5EF4-FFF2-40B4-BE49-F238E27FC236}">
                <a16:creationId xmlns:a16="http://schemas.microsoft.com/office/drawing/2014/main" id="{2D4D2E59-D40E-458D-AB25-CF7A8D7C5D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598382"/>
              </p:ext>
            </p:extLst>
          </p:nvPr>
        </p:nvGraphicFramePr>
        <p:xfrm>
          <a:off x="4098494" y="2580746"/>
          <a:ext cx="5349375" cy="2734656"/>
        </p:xfrm>
        <a:graphic>
          <a:graphicData uri="http://schemas.openxmlformats.org/drawingml/2006/table">
            <a:tbl>
              <a:tblPr/>
              <a:tblGrid>
                <a:gridCol w="10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9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03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91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9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+mn-lt"/>
                          <a:ea typeface="Times New Roman" pitchFamily="18" charset="0"/>
                          <a:cs typeface="Arial" charset="0"/>
                        </a:rPr>
                        <a:t> 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4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EETT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EETt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EeTT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EeTt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7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EETt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Eett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EeTt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Eett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4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EeTT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EeTt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eeTT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eeTt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52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+mn-lt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EeTt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Eett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eeTt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eett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2" name="Rectangle 81">
            <a:extLst>
              <a:ext uri="{FF2B5EF4-FFF2-40B4-BE49-F238E27FC236}">
                <a16:creationId xmlns:a16="http://schemas.microsoft.com/office/drawing/2014/main" id="{7D584331-049B-4DC6-AA8E-9B31FE39B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1482"/>
            <a:ext cx="6155018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Dihybrid Inheritance- Non-linked. </a:t>
            </a:r>
            <a:endParaRPr kumimoji="0" lang="en-GB" altLang="en-US" sz="3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Oval 16">
            <a:extLst>
              <a:ext uri="{FF2B5EF4-FFF2-40B4-BE49-F238E27FC236}">
                <a16:creationId xmlns:a16="http://schemas.microsoft.com/office/drawing/2014/main" id="{9C7381CA-9D8F-4F4E-ADC1-3E31212E6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2114" y="1762314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ET</a:t>
            </a:r>
          </a:p>
        </p:txBody>
      </p:sp>
      <p:sp>
        <p:nvSpPr>
          <p:cNvPr id="24" name="Oval 17">
            <a:extLst>
              <a:ext uri="{FF2B5EF4-FFF2-40B4-BE49-F238E27FC236}">
                <a16:creationId xmlns:a16="http://schemas.microsoft.com/office/drawing/2014/main" id="{42CAE1AE-6B5D-4775-891F-53628EBA8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6132" y="1762314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Et</a:t>
            </a:r>
          </a:p>
        </p:txBody>
      </p:sp>
      <p:sp>
        <p:nvSpPr>
          <p:cNvPr id="25" name="Oval 18">
            <a:extLst>
              <a:ext uri="{FF2B5EF4-FFF2-40B4-BE49-F238E27FC236}">
                <a16:creationId xmlns:a16="http://schemas.microsoft.com/office/drawing/2014/main" id="{1B508B02-2BAD-4D76-AE5B-098DDDFB8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8924" y="1762314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7030A0"/>
                </a:solidFill>
                <a:latin typeface="+mn-lt"/>
              </a:rPr>
              <a:t>eT</a:t>
            </a:r>
            <a:endParaRPr lang="en-GB" altLang="en-US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0" name="Oval 24">
            <a:extLst>
              <a:ext uri="{FF2B5EF4-FFF2-40B4-BE49-F238E27FC236}">
                <a16:creationId xmlns:a16="http://schemas.microsoft.com/office/drawing/2014/main" id="{180BF812-4131-4CF6-92A2-B08AE81D2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3753" y="1782752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et</a:t>
            </a:r>
          </a:p>
        </p:txBody>
      </p:sp>
      <p:sp>
        <p:nvSpPr>
          <p:cNvPr id="31" name="Oval 16">
            <a:extLst>
              <a:ext uri="{FF2B5EF4-FFF2-40B4-BE49-F238E27FC236}">
                <a16:creationId xmlns:a16="http://schemas.microsoft.com/office/drawing/2014/main" id="{6126D6EE-CE1F-47FE-B11B-3E5E6C786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216" y="2631468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ET</a:t>
            </a:r>
          </a:p>
        </p:txBody>
      </p:sp>
      <p:sp>
        <p:nvSpPr>
          <p:cNvPr id="32" name="Oval 17">
            <a:extLst>
              <a:ext uri="{FF2B5EF4-FFF2-40B4-BE49-F238E27FC236}">
                <a16:creationId xmlns:a16="http://schemas.microsoft.com/office/drawing/2014/main" id="{CFA8E0D0-F2C7-49A0-BB7B-567344A08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7941" y="2631468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Et</a:t>
            </a:r>
          </a:p>
        </p:txBody>
      </p:sp>
      <p:sp>
        <p:nvSpPr>
          <p:cNvPr id="33" name="Oval 18">
            <a:extLst>
              <a:ext uri="{FF2B5EF4-FFF2-40B4-BE49-F238E27FC236}">
                <a16:creationId xmlns:a16="http://schemas.microsoft.com/office/drawing/2014/main" id="{899DD178-18D3-4A14-9CFA-E50D734B3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832" y="2637182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7030A0"/>
                </a:solidFill>
                <a:latin typeface="+mn-lt"/>
              </a:rPr>
              <a:t>eT</a:t>
            </a:r>
            <a:endParaRPr lang="en-GB" altLang="en-US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4" name="Oval 24">
            <a:extLst>
              <a:ext uri="{FF2B5EF4-FFF2-40B4-BE49-F238E27FC236}">
                <a16:creationId xmlns:a16="http://schemas.microsoft.com/office/drawing/2014/main" id="{9D7B59C0-7F77-4B0E-806A-A4C40CA11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2557" y="2637182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et</a:t>
            </a:r>
          </a:p>
        </p:txBody>
      </p:sp>
      <p:sp>
        <p:nvSpPr>
          <p:cNvPr id="35" name="Oval 16">
            <a:extLst>
              <a:ext uri="{FF2B5EF4-FFF2-40B4-BE49-F238E27FC236}">
                <a16:creationId xmlns:a16="http://schemas.microsoft.com/office/drawing/2014/main" id="{370EA47B-DF08-43C5-899A-5BE09557F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234" y="3221337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ET</a:t>
            </a:r>
          </a:p>
        </p:txBody>
      </p:sp>
      <p:sp>
        <p:nvSpPr>
          <p:cNvPr id="36" name="Oval 17">
            <a:extLst>
              <a:ext uri="{FF2B5EF4-FFF2-40B4-BE49-F238E27FC236}">
                <a16:creationId xmlns:a16="http://schemas.microsoft.com/office/drawing/2014/main" id="{68DA748A-71BC-4626-9510-38047C27D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234" y="3737163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Et</a:t>
            </a:r>
          </a:p>
        </p:txBody>
      </p:sp>
      <p:sp>
        <p:nvSpPr>
          <p:cNvPr id="37" name="Oval 18">
            <a:extLst>
              <a:ext uri="{FF2B5EF4-FFF2-40B4-BE49-F238E27FC236}">
                <a16:creationId xmlns:a16="http://schemas.microsoft.com/office/drawing/2014/main" id="{B4CD5F3D-613E-4F5C-BBA8-972F972E4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235" y="4252989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 err="1">
                <a:solidFill>
                  <a:srgbClr val="7030A0"/>
                </a:solidFill>
                <a:latin typeface="+mn-lt"/>
              </a:rPr>
              <a:t>eT</a:t>
            </a:r>
            <a:endParaRPr lang="en-GB" altLang="en-US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8" name="Oval 24">
            <a:extLst>
              <a:ext uri="{FF2B5EF4-FFF2-40B4-BE49-F238E27FC236}">
                <a16:creationId xmlns:a16="http://schemas.microsoft.com/office/drawing/2014/main" id="{18A8842F-EA04-4E15-AB5D-72505CE6A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236" y="4835491"/>
            <a:ext cx="42823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7030A0"/>
                </a:solidFill>
                <a:latin typeface="+mn-lt"/>
              </a:rPr>
              <a:t>et</a:t>
            </a:r>
          </a:p>
        </p:txBody>
      </p:sp>
    </p:spTree>
    <p:extLst>
      <p:ext uri="{BB962C8B-B14F-4D97-AF65-F5344CB8AC3E}">
        <p14:creationId xmlns:p14="http://schemas.microsoft.com/office/powerpoint/2010/main" val="105533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9" grpId="0" animBg="1"/>
      <p:bldP spid="23" grpId="0" animBg="1"/>
      <p:bldP spid="24" grpId="0" animBg="1"/>
      <p:bldP spid="25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569C7A-1C15-4624-A210-CD0F3F91A68D}"/>
              </a:ext>
            </a:extLst>
          </p:cNvPr>
          <p:cNvSpPr txBox="1"/>
          <p:nvPr/>
        </p:nvSpPr>
        <p:spPr>
          <a:xfrm>
            <a:off x="1524001" y="132524"/>
            <a:ext cx="8706679" cy="6370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3200" dirty="0"/>
              <a:t>Apply this knowledge to the exam questions on page 18-19.</a:t>
            </a:r>
          </a:p>
          <a:p>
            <a:pPr algn="ctr">
              <a:defRPr/>
            </a:pPr>
            <a:endParaRPr lang="en-GB" sz="3200" dirty="0"/>
          </a:p>
          <a:p>
            <a:pPr algn="ctr">
              <a:defRPr/>
            </a:pPr>
            <a:r>
              <a:rPr lang="en-GB" sz="2400" dirty="0"/>
              <a:t>The questions are worth 9 marks. Can you complete the exam question in 12 minutes? </a:t>
            </a:r>
          </a:p>
          <a:p>
            <a:pPr algn="ctr">
              <a:defRPr/>
            </a:pPr>
            <a:endParaRPr lang="en-GB" sz="2400" dirty="0"/>
          </a:p>
          <a:p>
            <a:pPr algn="ctr">
              <a:defRPr/>
            </a:pPr>
            <a:r>
              <a:rPr lang="en-GB" sz="2400" dirty="0"/>
              <a:t>Once you have completed the question, check your answers using the </a:t>
            </a:r>
            <a:r>
              <a:rPr lang="en-GB" sz="2400" dirty="0" err="1"/>
              <a:t>markscheme</a:t>
            </a:r>
            <a:r>
              <a:rPr lang="en-GB" sz="2400" dirty="0"/>
              <a:t>. </a:t>
            </a:r>
          </a:p>
          <a:p>
            <a:pPr algn="ctr">
              <a:defRPr/>
            </a:pPr>
            <a:r>
              <a:rPr lang="en-GB" sz="2400" dirty="0"/>
              <a:t>Remember</a:t>
            </a:r>
          </a:p>
          <a:p>
            <a:pPr marL="514350" indent="-514350" algn="ctr">
              <a:buFontTx/>
              <a:buAutoNum type="arabicPeriod"/>
              <a:defRPr/>
            </a:pPr>
            <a:r>
              <a:rPr lang="en-GB" sz="2400" dirty="0">
                <a:highlight>
                  <a:srgbClr val="FFFF00"/>
                </a:highlight>
              </a:rPr>
              <a:t>Highlight which part of your answer is also on the </a:t>
            </a:r>
            <a:r>
              <a:rPr lang="en-GB" sz="2400" dirty="0" err="1">
                <a:highlight>
                  <a:srgbClr val="FFFF00"/>
                </a:highlight>
              </a:rPr>
              <a:t>markscheme</a:t>
            </a:r>
            <a:r>
              <a:rPr lang="en-GB" sz="2400" dirty="0">
                <a:highlight>
                  <a:srgbClr val="FFFF00"/>
                </a:highlight>
              </a:rPr>
              <a:t>. Allow you to see which part of your answer are relevant</a:t>
            </a:r>
            <a:r>
              <a:rPr lang="en-GB" sz="2400" dirty="0"/>
              <a:t>. </a:t>
            </a:r>
          </a:p>
          <a:p>
            <a:pPr marL="514350" indent="-514350" algn="ctr">
              <a:buFontTx/>
              <a:buAutoNum type="arabicPeriod"/>
              <a:defRPr/>
            </a:pPr>
            <a:r>
              <a:rPr lang="en-GB" sz="2400" dirty="0"/>
              <a:t>If it isn’t on the mark scheme it is not right, if it isn’t written as the </a:t>
            </a:r>
            <a:r>
              <a:rPr lang="en-GB" sz="2400" dirty="0" err="1"/>
              <a:t>markscheme</a:t>
            </a:r>
            <a:r>
              <a:rPr lang="en-GB" sz="2400" dirty="0"/>
              <a:t> it is not right. </a:t>
            </a:r>
          </a:p>
          <a:p>
            <a:pPr marL="514350" indent="-514350" algn="ctr">
              <a:buFontTx/>
              <a:buAutoNum type="arabicPeriod"/>
              <a:defRPr/>
            </a:pPr>
            <a:r>
              <a:rPr lang="en-GB" sz="2400" dirty="0">
                <a:solidFill>
                  <a:srgbClr val="7030A0"/>
                </a:solidFill>
              </a:rPr>
              <a:t>In a different coloured pen add corrections to the question.</a:t>
            </a:r>
          </a:p>
          <a:p>
            <a:pPr marL="514350" indent="-514350" algn="ctr">
              <a:buFontTx/>
              <a:buAutoNum type="arabicPeriod"/>
              <a:defRPr/>
            </a:pPr>
            <a:r>
              <a:rPr lang="en-GB" sz="2400" dirty="0"/>
              <a:t>Anything you don’t understand make a note of for when you speak to your teacher.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3AA58B-F38E-4D86-AA63-31A745943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06" y="0"/>
            <a:ext cx="12036618" cy="413577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1E7E14-8AF8-4D13-9101-E11E39E40B79}"/>
              </a:ext>
            </a:extLst>
          </p:cNvPr>
          <p:cNvSpPr/>
          <p:nvPr/>
        </p:nvSpPr>
        <p:spPr>
          <a:xfrm>
            <a:off x="539692" y="2434715"/>
            <a:ext cx="77821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7030A0"/>
                </a:solidFill>
                <a:effectLst/>
              </a:rPr>
              <a:t>is always expressed(in the phenotype) / produces (functional) proteins;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472918-026B-43DA-9F47-A4E7DF00935F}"/>
              </a:ext>
            </a:extLst>
          </p:cNvPr>
          <p:cNvSpPr/>
          <p:nvPr/>
        </p:nvSpPr>
        <p:spPr>
          <a:xfrm>
            <a:off x="539692" y="3740104"/>
            <a:ext cx="1513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0" i="0" dirty="0">
                <a:solidFill>
                  <a:srgbClr val="7030A0"/>
                </a:solidFill>
                <a:effectLst/>
              </a:rPr>
              <a:t>codominance;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15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7E841B-72CF-44FE-9AFD-92BE508FF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74" y="72543"/>
            <a:ext cx="11815188" cy="61017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78FD89-30AE-4613-91C8-94328A5DB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2538" y="996546"/>
            <a:ext cx="13748298" cy="299865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52949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5C1915-14AD-4474-93C4-A33686CAC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72" y="61525"/>
            <a:ext cx="11917933" cy="46866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924B3B-C8AC-4658-8BCC-3C207016EE81}"/>
              </a:ext>
            </a:extLst>
          </p:cNvPr>
          <p:cNvSpPr/>
          <p:nvPr/>
        </p:nvSpPr>
        <p:spPr>
          <a:xfrm>
            <a:off x="1949042" y="208168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0" i="0" dirty="0">
                <a:solidFill>
                  <a:srgbClr val="7030A0"/>
                </a:solidFill>
                <a:effectLst/>
              </a:rPr>
              <a:t>sperm(with more DNA) have X chromosome;</a:t>
            </a:r>
            <a:br>
              <a:rPr lang="en-GB" dirty="0">
                <a:solidFill>
                  <a:srgbClr val="7030A0"/>
                </a:solidFill>
              </a:rPr>
            </a:br>
            <a:r>
              <a:rPr lang="en-GB" b="0" i="0" dirty="0">
                <a:solidFill>
                  <a:srgbClr val="7030A0"/>
                </a:solidFill>
                <a:effectLst/>
              </a:rPr>
              <a:t>X is larger / has more genes than Y;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F4ECA9-0F5D-44A4-9EFA-1B9B2291783B}"/>
              </a:ext>
            </a:extLst>
          </p:cNvPr>
          <p:cNvSpPr/>
          <p:nvPr/>
        </p:nvSpPr>
        <p:spPr>
          <a:xfrm>
            <a:off x="1949042" y="380682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0" i="0" dirty="0">
                <a:solidFill>
                  <a:srgbClr val="7030A0"/>
                </a:solidFill>
                <a:effectLst/>
              </a:rPr>
              <a:t>female for milk / males for meat / male or female for breeding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57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B65A2B-B8A0-42FA-A345-F46849E12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5" y="0"/>
            <a:ext cx="12081038" cy="63001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64B558-1B85-408C-95A8-A65496B64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06" y="1488144"/>
            <a:ext cx="10712629" cy="536985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98270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</TotalTime>
  <Words>1171</Words>
  <Application>Microsoft Office PowerPoint</Application>
  <PresentationFormat>Widescreen</PresentationFormat>
  <Paragraphs>237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Comic Sans MS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List the possible gametes produced from the following individuals on page 17 in your booklet.  Remember: Gametes are haploid and must be drawn in circles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Carmel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Carey</dc:creator>
  <cp:lastModifiedBy>Kim Edgell</cp:lastModifiedBy>
  <cp:revision>40</cp:revision>
  <dcterms:created xsi:type="dcterms:W3CDTF">2016-09-08T16:28:04Z</dcterms:created>
  <dcterms:modified xsi:type="dcterms:W3CDTF">2020-08-11T20:49:29Z</dcterms:modified>
</cp:coreProperties>
</file>