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sldIdLst>
    <p:sldId id="257" r:id="rId2"/>
    <p:sldId id="259" r:id="rId3"/>
    <p:sldId id="261" r:id="rId4"/>
    <p:sldId id="262" r:id="rId5"/>
    <p:sldId id="263" r:id="rId6"/>
    <p:sldId id="293" r:id="rId7"/>
    <p:sldId id="267" r:id="rId8"/>
    <p:sldId id="268" r:id="rId9"/>
    <p:sldId id="294" r:id="rId10"/>
    <p:sldId id="270" r:id="rId11"/>
    <p:sldId id="371" r:id="rId12"/>
    <p:sldId id="372" r:id="rId13"/>
    <p:sldId id="375" r:id="rId14"/>
    <p:sldId id="373" r:id="rId15"/>
    <p:sldId id="374" r:id="rId16"/>
    <p:sldId id="376" r:id="rId17"/>
    <p:sldId id="377" r:id="rId18"/>
    <p:sldId id="378" r:id="rId19"/>
    <p:sldId id="379" r:id="rId20"/>
    <p:sldId id="380" r:id="rId21"/>
    <p:sldId id="381" r:id="rId22"/>
    <p:sldId id="274" r:id="rId23"/>
    <p:sldId id="275" r:id="rId24"/>
    <p:sldId id="276" r:id="rId25"/>
    <p:sldId id="277" r:id="rId26"/>
    <p:sldId id="382" r:id="rId27"/>
    <p:sldId id="383" r:id="rId28"/>
    <p:sldId id="384" r:id="rId29"/>
    <p:sldId id="385" r:id="rId30"/>
    <p:sldId id="386" r:id="rId31"/>
    <p:sldId id="387" r:id="rId32"/>
    <p:sldId id="388" r:id="rId33"/>
    <p:sldId id="286" r:id="rId34"/>
    <p:sldId id="389" r:id="rId35"/>
    <p:sldId id="287" r:id="rId36"/>
    <p:sldId id="390"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99"/>
    <a:srgbClr val="FFFF66"/>
    <a:srgbClr val="E3E7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25" autoAdjust="0"/>
    <p:restoredTop sz="94660"/>
  </p:normalViewPr>
  <p:slideViewPr>
    <p:cSldViewPr snapToGrid="0">
      <p:cViewPr varScale="1">
        <p:scale>
          <a:sx n="114" d="100"/>
          <a:sy n="114" d="100"/>
        </p:scale>
        <p:origin x="35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D8CD5-F9FF-4764-936D-74013786AE4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891A431-B0AA-4954-8FC1-7ECE18F0D8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EA59479-C61F-4239-8967-77B76F96C149}"/>
              </a:ext>
            </a:extLst>
          </p:cNvPr>
          <p:cNvSpPr>
            <a:spLocks noGrp="1"/>
          </p:cNvSpPr>
          <p:nvPr>
            <p:ph type="dt" sz="half" idx="10"/>
          </p:nvPr>
        </p:nvSpPr>
        <p:spPr/>
        <p:txBody>
          <a:bodyPr/>
          <a:lstStyle/>
          <a:p>
            <a:fld id="{A12B5DEF-BAE9-4294-A939-AA88E05EEAD7}" type="datetimeFigureOut">
              <a:rPr lang="en-GB" smtClean="0"/>
              <a:t>16/08/2020</a:t>
            </a:fld>
            <a:endParaRPr lang="en-GB"/>
          </a:p>
        </p:txBody>
      </p:sp>
      <p:sp>
        <p:nvSpPr>
          <p:cNvPr id="5" name="Footer Placeholder 4">
            <a:extLst>
              <a:ext uri="{FF2B5EF4-FFF2-40B4-BE49-F238E27FC236}">
                <a16:creationId xmlns:a16="http://schemas.microsoft.com/office/drawing/2014/main" id="{CA9CD1DF-EB7B-4D0D-86C8-B5CD2C67C1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8240881-1EC2-4BDB-AF0C-4FB0A8E90A05}"/>
              </a:ext>
            </a:extLst>
          </p:cNvPr>
          <p:cNvSpPr>
            <a:spLocks noGrp="1"/>
          </p:cNvSpPr>
          <p:nvPr>
            <p:ph type="sldNum" sz="quarter" idx="12"/>
          </p:nvPr>
        </p:nvSpPr>
        <p:spPr/>
        <p:txBody>
          <a:bodyPr/>
          <a:lstStyle/>
          <a:p>
            <a:fld id="{3D551D38-B564-472E-BEEF-D5D40D29275F}" type="slidenum">
              <a:rPr lang="en-GB" smtClean="0"/>
              <a:t>‹#›</a:t>
            </a:fld>
            <a:endParaRPr lang="en-GB"/>
          </a:p>
        </p:txBody>
      </p:sp>
    </p:spTree>
    <p:extLst>
      <p:ext uri="{BB962C8B-B14F-4D97-AF65-F5344CB8AC3E}">
        <p14:creationId xmlns:p14="http://schemas.microsoft.com/office/powerpoint/2010/main" val="1681929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C7203-F65C-4DFB-B21B-33FB0DF912F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06121A-8363-4E42-A36C-7B82AAFCC14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9DA406-F16D-4AD2-A7FF-97BD16576B30}"/>
              </a:ext>
            </a:extLst>
          </p:cNvPr>
          <p:cNvSpPr>
            <a:spLocks noGrp="1"/>
          </p:cNvSpPr>
          <p:nvPr>
            <p:ph type="dt" sz="half" idx="10"/>
          </p:nvPr>
        </p:nvSpPr>
        <p:spPr/>
        <p:txBody>
          <a:bodyPr/>
          <a:lstStyle/>
          <a:p>
            <a:fld id="{A12B5DEF-BAE9-4294-A939-AA88E05EEAD7}" type="datetimeFigureOut">
              <a:rPr lang="en-GB" smtClean="0"/>
              <a:t>16/08/2020</a:t>
            </a:fld>
            <a:endParaRPr lang="en-GB"/>
          </a:p>
        </p:txBody>
      </p:sp>
      <p:sp>
        <p:nvSpPr>
          <p:cNvPr id="5" name="Footer Placeholder 4">
            <a:extLst>
              <a:ext uri="{FF2B5EF4-FFF2-40B4-BE49-F238E27FC236}">
                <a16:creationId xmlns:a16="http://schemas.microsoft.com/office/drawing/2014/main" id="{FB6BC3E6-55CE-415F-A794-D5EA7DED445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3E68D0-9302-4E90-AB2E-7F40042D487B}"/>
              </a:ext>
            </a:extLst>
          </p:cNvPr>
          <p:cNvSpPr>
            <a:spLocks noGrp="1"/>
          </p:cNvSpPr>
          <p:nvPr>
            <p:ph type="sldNum" sz="quarter" idx="12"/>
          </p:nvPr>
        </p:nvSpPr>
        <p:spPr/>
        <p:txBody>
          <a:bodyPr/>
          <a:lstStyle/>
          <a:p>
            <a:fld id="{3D551D38-B564-472E-BEEF-D5D40D29275F}" type="slidenum">
              <a:rPr lang="en-GB" smtClean="0"/>
              <a:t>‹#›</a:t>
            </a:fld>
            <a:endParaRPr lang="en-GB"/>
          </a:p>
        </p:txBody>
      </p:sp>
    </p:spTree>
    <p:extLst>
      <p:ext uri="{BB962C8B-B14F-4D97-AF65-F5344CB8AC3E}">
        <p14:creationId xmlns:p14="http://schemas.microsoft.com/office/powerpoint/2010/main" val="34927289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49513-B58C-4B81-AC4D-4D30DFA52A7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1AE0FF5-42AB-4888-9624-0DDBCDC3F95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565BC10-F44A-428F-A14F-F423066764DB}"/>
              </a:ext>
            </a:extLst>
          </p:cNvPr>
          <p:cNvSpPr>
            <a:spLocks noGrp="1"/>
          </p:cNvSpPr>
          <p:nvPr>
            <p:ph type="dt" sz="half" idx="10"/>
          </p:nvPr>
        </p:nvSpPr>
        <p:spPr/>
        <p:txBody>
          <a:bodyPr/>
          <a:lstStyle/>
          <a:p>
            <a:fld id="{A12B5DEF-BAE9-4294-A939-AA88E05EEAD7}" type="datetimeFigureOut">
              <a:rPr lang="en-GB" smtClean="0"/>
              <a:t>16/08/2020</a:t>
            </a:fld>
            <a:endParaRPr lang="en-GB"/>
          </a:p>
        </p:txBody>
      </p:sp>
      <p:sp>
        <p:nvSpPr>
          <p:cNvPr id="5" name="Footer Placeholder 4">
            <a:extLst>
              <a:ext uri="{FF2B5EF4-FFF2-40B4-BE49-F238E27FC236}">
                <a16:creationId xmlns:a16="http://schemas.microsoft.com/office/drawing/2014/main" id="{A7039C59-0554-4115-83C6-D78A1AD417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2324A9-888C-484B-8A53-6CBDC4678CA8}"/>
              </a:ext>
            </a:extLst>
          </p:cNvPr>
          <p:cNvSpPr>
            <a:spLocks noGrp="1"/>
          </p:cNvSpPr>
          <p:nvPr>
            <p:ph type="sldNum" sz="quarter" idx="12"/>
          </p:nvPr>
        </p:nvSpPr>
        <p:spPr/>
        <p:txBody>
          <a:bodyPr/>
          <a:lstStyle/>
          <a:p>
            <a:fld id="{3D551D38-B564-472E-BEEF-D5D40D29275F}" type="slidenum">
              <a:rPr lang="en-GB" smtClean="0"/>
              <a:t>‹#›</a:t>
            </a:fld>
            <a:endParaRPr lang="en-GB"/>
          </a:p>
        </p:txBody>
      </p:sp>
    </p:spTree>
    <p:extLst>
      <p:ext uri="{BB962C8B-B14F-4D97-AF65-F5344CB8AC3E}">
        <p14:creationId xmlns:p14="http://schemas.microsoft.com/office/powerpoint/2010/main" val="2754432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DD4FA-5A30-4DE0-A320-0E4C6B6A0B7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B1FBDC-786B-4FE4-BA94-5C6DF3C6FEF2}"/>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190646C-9932-4378-9A3B-C077F9B0B68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18961D6E-C96F-4D5E-B8C3-243B328BA27E}"/>
              </a:ext>
            </a:extLst>
          </p:cNvPr>
          <p:cNvSpPr>
            <a:spLocks noGrp="1"/>
          </p:cNvSpPr>
          <p:nvPr>
            <p:ph type="dt" sz="half" idx="10"/>
          </p:nvPr>
        </p:nvSpPr>
        <p:spPr/>
        <p:txBody>
          <a:bodyPr/>
          <a:lstStyle/>
          <a:p>
            <a:fld id="{A12B5DEF-BAE9-4294-A939-AA88E05EEAD7}" type="datetimeFigureOut">
              <a:rPr lang="en-GB" smtClean="0"/>
              <a:t>16/08/2020</a:t>
            </a:fld>
            <a:endParaRPr lang="en-GB"/>
          </a:p>
        </p:txBody>
      </p:sp>
      <p:sp>
        <p:nvSpPr>
          <p:cNvPr id="6" name="Footer Placeholder 5">
            <a:extLst>
              <a:ext uri="{FF2B5EF4-FFF2-40B4-BE49-F238E27FC236}">
                <a16:creationId xmlns:a16="http://schemas.microsoft.com/office/drawing/2014/main" id="{2EF373CA-1877-46A8-A2F6-B1B5E72857B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CA4B3F9-531A-452C-AA15-BE75B2582F39}"/>
              </a:ext>
            </a:extLst>
          </p:cNvPr>
          <p:cNvSpPr>
            <a:spLocks noGrp="1"/>
          </p:cNvSpPr>
          <p:nvPr>
            <p:ph type="sldNum" sz="quarter" idx="12"/>
          </p:nvPr>
        </p:nvSpPr>
        <p:spPr/>
        <p:txBody>
          <a:bodyPr/>
          <a:lstStyle/>
          <a:p>
            <a:fld id="{3D551D38-B564-472E-BEEF-D5D40D29275F}" type="slidenum">
              <a:rPr lang="en-GB" smtClean="0"/>
              <a:t>‹#›</a:t>
            </a:fld>
            <a:endParaRPr lang="en-GB"/>
          </a:p>
        </p:txBody>
      </p:sp>
    </p:spTree>
    <p:extLst>
      <p:ext uri="{BB962C8B-B14F-4D97-AF65-F5344CB8AC3E}">
        <p14:creationId xmlns:p14="http://schemas.microsoft.com/office/powerpoint/2010/main" val="3876280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DA32D-6329-428B-A5B2-43BF1DD4A5F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9E4C81-D094-4B4F-BAC3-4231AB800C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FF3251C-ED0A-48B3-9828-5862B21E0ED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DC3E1C2-F2E5-4D3B-91AF-D59AA050714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F603370-A68D-4AB0-8303-563D740A424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3111F01-DAD7-4703-A68B-0F10D7A5E1EB}"/>
              </a:ext>
            </a:extLst>
          </p:cNvPr>
          <p:cNvSpPr>
            <a:spLocks noGrp="1"/>
          </p:cNvSpPr>
          <p:nvPr>
            <p:ph type="dt" sz="half" idx="10"/>
          </p:nvPr>
        </p:nvSpPr>
        <p:spPr/>
        <p:txBody>
          <a:bodyPr/>
          <a:lstStyle/>
          <a:p>
            <a:fld id="{A12B5DEF-BAE9-4294-A939-AA88E05EEAD7}" type="datetimeFigureOut">
              <a:rPr lang="en-GB" smtClean="0"/>
              <a:t>16/08/2020</a:t>
            </a:fld>
            <a:endParaRPr lang="en-GB"/>
          </a:p>
        </p:txBody>
      </p:sp>
      <p:sp>
        <p:nvSpPr>
          <p:cNvPr id="8" name="Footer Placeholder 7">
            <a:extLst>
              <a:ext uri="{FF2B5EF4-FFF2-40B4-BE49-F238E27FC236}">
                <a16:creationId xmlns:a16="http://schemas.microsoft.com/office/drawing/2014/main" id="{88382188-D481-4806-B571-F1597D0AD13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6874415-541B-4145-9AA1-070227DFC7EE}"/>
              </a:ext>
            </a:extLst>
          </p:cNvPr>
          <p:cNvSpPr>
            <a:spLocks noGrp="1"/>
          </p:cNvSpPr>
          <p:nvPr>
            <p:ph type="sldNum" sz="quarter" idx="12"/>
          </p:nvPr>
        </p:nvSpPr>
        <p:spPr/>
        <p:txBody>
          <a:bodyPr/>
          <a:lstStyle/>
          <a:p>
            <a:fld id="{3D551D38-B564-472E-BEEF-D5D40D29275F}" type="slidenum">
              <a:rPr lang="en-GB" smtClean="0"/>
              <a:t>‹#›</a:t>
            </a:fld>
            <a:endParaRPr lang="en-GB"/>
          </a:p>
        </p:txBody>
      </p:sp>
    </p:spTree>
    <p:extLst>
      <p:ext uri="{BB962C8B-B14F-4D97-AF65-F5344CB8AC3E}">
        <p14:creationId xmlns:p14="http://schemas.microsoft.com/office/powerpoint/2010/main" val="10829877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B296A-5DCF-46F0-B577-9B160A4AD8A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02791E6-7BBA-4A65-9775-1D9353BD8091}"/>
              </a:ext>
            </a:extLst>
          </p:cNvPr>
          <p:cNvSpPr>
            <a:spLocks noGrp="1"/>
          </p:cNvSpPr>
          <p:nvPr>
            <p:ph type="dt" sz="half" idx="10"/>
          </p:nvPr>
        </p:nvSpPr>
        <p:spPr/>
        <p:txBody>
          <a:bodyPr/>
          <a:lstStyle/>
          <a:p>
            <a:fld id="{A12B5DEF-BAE9-4294-A939-AA88E05EEAD7}" type="datetimeFigureOut">
              <a:rPr lang="en-GB" smtClean="0"/>
              <a:t>16/08/2020</a:t>
            </a:fld>
            <a:endParaRPr lang="en-GB"/>
          </a:p>
        </p:txBody>
      </p:sp>
      <p:sp>
        <p:nvSpPr>
          <p:cNvPr id="4" name="Footer Placeholder 3">
            <a:extLst>
              <a:ext uri="{FF2B5EF4-FFF2-40B4-BE49-F238E27FC236}">
                <a16:creationId xmlns:a16="http://schemas.microsoft.com/office/drawing/2014/main" id="{54639291-8B49-4917-86AF-6E65842966A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B6C0C79-3007-4758-9E90-727D3C357060}"/>
              </a:ext>
            </a:extLst>
          </p:cNvPr>
          <p:cNvSpPr>
            <a:spLocks noGrp="1"/>
          </p:cNvSpPr>
          <p:nvPr>
            <p:ph type="sldNum" sz="quarter" idx="12"/>
          </p:nvPr>
        </p:nvSpPr>
        <p:spPr/>
        <p:txBody>
          <a:bodyPr/>
          <a:lstStyle/>
          <a:p>
            <a:fld id="{3D551D38-B564-472E-BEEF-D5D40D29275F}" type="slidenum">
              <a:rPr lang="en-GB" smtClean="0"/>
              <a:t>‹#›</a:t>
            </a:fld>
            <a:endParaRPr lang="en-GB"/>
          </a:p>
        </p:txBody>
      </p:sp>
    </p:spTree>
    <p:extLst>
      <p:ext uri="{BB962C8B-B14F-4D97-AF65-F5344CB8AC3E}">
        <p14:creationId xmlns:p14="http://schemas.microsoft.com/office/powerpoint/2010/main" val="896547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63717F-5544-4E17-94A5-7D09D6FB6116}"/>
              </a:ext>
            </a:extLst>
          </p:cNvPr>
          <p:cNvSpPr>
            <a:spLocks noGrp="1"/>
          </p:cNvSpPr>
          <p:nvPr>
            <p:ph type="dt" sz="half" idx="10"/>
          </p:nvPr>
        </p:nvSpPr>
        <p:spPr/>
        <p:txBody>
          <a:bodyPr/>
          <a:lstStyle/>
          <a:p>
            <a:fld id="{A12B5DEF-BAE9-4294-A939-AA88E05EEAD7}" type="datetimeFigureOut">
              <a:rPr lang="en-GB" smtClean="0"/>
              <a:t>16/08/2020</a:t>
            </a:fld>
            <a:endParaRPr lang="en-GB"/>
          </a:p>
        </p:txBody>
      </p:sp>
      <p:sp>
        <p:nvSpPr>
          <p:cNvPr id="3" name="Footer Placeholder 2">
            <a:extLst>
              <a:ext uri="{FF2B5EF4-FFF2-40B4-BE49-F238E27FC236}">
                <a16:creationId xmlns:a16="http://schemas.microsoft.com/office/drawing/2014/main" id="{783A37FC-C2A1-4CA3-A026-19AD64526C7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23663E0-F52E-4321-A2AD-BA128E3498CC}"/>
              </a:ext>
            </a:extLst>
          </p:cNvPr>
          <p:cNvSpPr>
            <a:spLocks noGrp="1"/>
          </p:cNvSpPr>
          <p:nvPr>
            <p:ph type="sldNum" sz="quarter" idx="12"/>
          </p:nvPr>
        </p:nvSpPr>
        <p:spPr/>
        <p:txBody>
          <a:bodyPr/>
          <a:lstStyle/>
          <a:p>
            <a:fld id="{3D551D38-B564-472E-BEEF-D5D40D29275F}" type="slidenum">
              <a:rPr lang="en-GB" smtClean="0"/>
              <a:t>‹#›</a:t>
            </a:fld>
            <a:endParaRPr lang="en-GB"/>
          </a:p>
        </p:txBody>
      </p:sp>
    </p:spTree>
    <p:extLst>
      <p:ext uri="{BB962C8B-B14F-4D97-AF65-F5344CB8AC3E}">
        <p14:creationId xmlns:p14="http://schemas.microsoft.com/office/powerpoint/2010/main" val="499098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1A427-67C9-44DD-B5BB-641FD87303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A7E5917-08BF-455A-9BF7-E466190EAA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A8F70C8-5D48-4132-981D-06985AB5E8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7DA1295-4E93-4604-8589-FE20D801B90B}"/>
              </a:ext>
            </a:extLst>
          </p:cNvPr>
          <p:cNvSpPr>
            <a:spLocks noGrp="1"/>
          </p:cNvSpPr>
          <p:nvPr>
            <p:ph type="dt" sz="half" idx="10"/>
          </p:nvPr>
        </p:nvSpPr>
        <p:spPr/>
        <p:txBody>
          <a:bodyPr/>
          <a:lstStyle/>
          <a:p>
            <a:fld id="{A12B5DEF-BAE9-4294-A939-AA88E05EEAD7}" type="datetimeFigureOut">
              <a:rPr lang="en-GB" smtClean="0"/>
              <a:t>16/08/2020</a:t>
            </a:fld>
            <a:endParaRPr lang="en-GB"/>
          </a:p>
        </p:txBody>
      </p:sp>
      <p:sp>
        <p:nvSpPr>
          <p:cNvPr id="6" name="Footer Placeholder 5">
            <a:extLst>
              <a:ext uri="{FF2B5EF4-FFF2-40B4-BE49-F238E27FC236}">
                <a16:creationId xmlns:a16="http://schemas.microsoft.com/office/drawing/2014/main" id="{6C9CEBE7-7142-4C0B-AC29-B5EC13D0E4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A5FB2B3-F77A-449D-B1AC-7E7B88ED6299}"/>
              </a:ext>
            </a:extLst>
          </p:cNvPr>
          <p:cNvSpPr>
            <a:spLocks noGrp="1"/>
          </p:cNvSpPr>
          <p:nvPr>
            <p:ph type="sldNum" sz="quarter" idx="12"/>
          </p:nvPr>
        </p:nvSpPr>
        <p:spPr/>
        <p:txBody>
          <a:bodyPr/>
          <a:lstStyle/>
          <a:p>
            <a:fld id="{3D551D38-B564-472E-BEEF-D5D40D29275F}" type="slidenum">
              <a:rPr lang="en-GB" smtClean="0"/>
              <a:t>‹#›</a:t>
            </a:fld>
            <a:endParaRPr lang="en-GB"/>
          </a:p>
        </p:txBody>
      </p:sp>
    </p:spTree>
    <p:extLst>
      <p:ext uri="{BB962C8B-B14F-4D97-AF65-F5344CB8AC3E}">
        <p14:creationId xmlns:p14="http://schemas.microsoft.com/office/powerpoint/2010/main" val="38132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80968-0EB0-449B-90CF-DB973099063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7DD5FEB-4604-4E26-8B50-2BE1FC0EF1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C44217B-3D23-4BDB-8392-C373057DB1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0D961A5-71B8-4850-98C2-A4308E884485}"/>
              </a:ext>
            </a:extLst>
          </p:cNvPr>
          <p:cNvSpPr>
            <a:spLocks noGrp="1"/>
          </p:cNvSpPr>
          <p:nvPr>
            <p:ph type="dt" sz="half" idx="10"/>
          </p:nvPr>
        </p:nvSpPr>
        <p:spPr/>
        <p:txBody>
          <a:bodyPr/>
          <a:lstStyle/>
          <a:p>
            <a:fld id="{A12B5DEF-BAE9-4294-A939-AA88E05EEAD7}" type="datetimeFigureOut">
              <a:rPr lang="en-GB" smtClean="0"/>
              <a:t>16/08/2020</a:t>
            </a:fld>
            <a:endParaRPr lang="en-GB"/>
          </a:p>
        </p:txBody>
      </p:sp>
      <p:sp>
        <p:nvSpPr>
          <p:cNvPr id="6" name="Footer Placeholder 5">
            <a:extLst>
              <a:ext uri="{FF2B5EF4-FFF2-40B4-BE49-F238E27FC236}">
                <a16:creationId xmlns:a16="http://schemas.microsoft.com/office/drawing/2014/main" id="{EA83DF7D-28EE-4211-9752-B3F80453DD8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BA5371-07F3-48C7-A6CD-8EB4A247452F}"/>
              </a:ext>
            </a:extLst>
          </p:cNvPr>
          <p:cNvSpPr>
            <a:spLocks noGrp="1"/>
          </p:cNvSpPr>
          <p:nvPr>
            <p:ph type="sldNum" sz="quarter" idx="12"/>
          </p:nvPr>
        </p:nvSpPr>
        <p:spPr/>
        <p:txBody>
          <a:bodyPr/>
          <a:lstStyle/>
          <a:p>
            <a:fld id="{3D551D38-B564-472E-BEEF-D5D40D29275F}" type="slidenum">
              <a:rPr lang="en-GB" smtClean="0"/>
              <a:t>‹#›</a:t>
            </a:fld>
            <a:endParaRPr lang="en-GB"/>
          </a:p>
        </p:txBody>
      </p:sp>
    </p:spTree>
    <p:extLst>
      <p:ext uri="{BB962C8B-B14F-4D97-AF65-F5344CB8AC3E}">
        <p14:creationId xmlns:p14="http://schemas.microsoft.com/office/powerpoint/2010/main" val="3322477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FFFEF-0725-49D0-82C8-7468C5B226B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7A2BE9-9329-4B62-9E10-C6810E5713A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E51A391-FF9A-4490-927E-74976FF468F3}"/>
              </a:ext>
            </a:extLst>
          </p:cNvPr>
          <p:cNvSpPr>
            <a:spLocks noGrp="1"/>
          </p:cNvSpPr>
          <p:nvPr>
            <p:ph type="dt" sz="half" idx="10"/>
          </p:nvPr>
        </p:nvSpPr>
        <p:spPr/>
        <p:txBody>
          <a:bodyPr/>
          <a:lstStyle/>
          <a:p>
            <a:fld id="{A12B5DEF-BAE9-4294-A939-AA88E05EEAD7}" type="datetimeFigureOut">
              <a:rPr lang="en-GB" smtClean="0"/>
              <a:t>16/08/2020</a:t>
            </a:fld>
            <a:endParaRPr lang="en-GB"/>
          </a:p>
        </p:txBody>
      </p:sp>
      <p:sp>
        <p:nvSpPr>
          <p:cNvPr id="5" name="Footer Placeholder 4">
            <a:extLst>
              <a:ext uri="{FF2B5EF4-FFF2-40B4-BE49-F238E27FC236}">
                <a16:creationId xmlns:a16="http://schemas.microsoft.com/office/drawing/2014/main" id="{8F441028-AEDA-4AA3-B121-1065AE65A60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7A6B3B-8B83-4886-ADAC-21F78A8F3A2B}"/>
              </a:ext>
            </a:extLst>
          </p:cNvPr>
          <p:cNvSpPr>
            <a:spLocks noGrp="1"/>
          </p:cNvSpPr>
          <p:nvPr>
            <p:ph type="sldNum" sz="quarter" idx="12"/>
          </p:nvPr>
        </p:nvSpPr>
        <p:spPr/>
        <p:txBody>
          <a:bodyPr/>
          <a:lstStyle/>
          <a:p>
            <a:fld id="{3D551D38-B564-472E-BEEF-D5D40D29275F}" type="slidenum">
              <a:rPr lang="en-GB" smtClean="0"/>
              <a:t>‹#›</a:t>
            </a:fld>
            <a:endParaRPr lang="en-GB"/>
          </a:p>
        </p:txBody>
      </p:sp>
    </p:spTree>
    <p:extLst>
      <p:ext uri="{BB962C8B-B14F-4D97-AF65-F5344CB8AC3E}">
        <p14:creationId xmlns:p14="http://schemas.microsoft.com/office/powerpoint/2010/main" val="871019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50F5F2C-613E-4E4D-918E-3BC8BB009C5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B019BA7-D591-4D30-A3D3-FF864783140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5CAA0B-EE51-4F1A-A223-7D90B9967E35}"/>
              </a:ext>
            </a:extLst>
          </p:cNvPr>
          <p:cNvSpPr>
            <a:spLocks noGrp="1"/>
          </p:cNvSpPr>
          <p:nvPr>
            <p:ph type="dt" sz="half" idx="10"/>
          </p:nvPr>
        </p:nvSpPr>
        <p:spPr/>
        <p:txBody>
          <a:bodyPr/>
          <a:lstStyle/>
          <a:p>
            <a:fld id="{A12B5DEF-BAE9-4294-A939-AA88E05EEAD7}" type="datetimeFigureOut">
              <a:rPr lang="en-GB" smtClean="0"/>
              <a:t>16/08/2020</a:t>
            </a:fld>
            <a:endParaRPr lang="en-GB"/>
          </a:p>
        </p:txBody>
      </p:sp>
      <p:sp>
        <p:nvSpPr>
          <p:cNvPr id="5" name="Footer Placeholder 4">
            <a:extLst>
              <a:ext uri="{FF2B5EF4-FFF2-40B4-BE49-F238E27FC236}">
                <a16:creationId xmlns:a16="http://schemas.microsoft.com/office/drawing/2014/main" id="{CBBA149A-E858-4506-9C33-BC7D544733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E2BE6C-6CA7-42BF-A477-2C17370B5DCD}"/>
              </a:ext>
            </a:extLst>
          </p:cNvPr>
          <p:cNvSpPr>
            <a:spLocks noGrp="1"/>
          </p:cNvSpPr>
          <p:nvPr>
            <p:ph type="sldNum" sz="quarter" idx="12"/>
          </p:nvPr>
        </p:nvSpPr>
        <p:spPr/>
        <p:txBody>
          <a:bodyPr/>
          <a:lstStyle/>
          <a:p>
            <a:fld id="{3D551D38-B564-472E-BEEF-D5D40D29275F}" type="slidenum">
              <a:rPr lang="en-GB" smtClean="0"/>
              <a:t>‹#›</a:t>
            </a:fld>
            <a:endParaRPr lang="en-GB"/>
          </a:p>
        </p:txBody>
      </p:sp>
    </p:spTree>
    <p:extLst>
      <p:ext uri="{BB962C8B-B14F-4D97-AF65-F5344CB8AC3E}">
        <p14:creationId xmlns:p14="http://schemas.microsoft.com/office/powerpoint/2010/main" val="19561746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able Placeholder 2"/>
          <p:cNvSpPr>
            <a:spLocks noGrp="1"/>
          </p:cNvSpPr>
          <p:nvPr>
            <p:ph type="tbl" idx="1"/>
          </p:nvPr>
        </p:nvSpPr>
        <p:spPr>
          <a:xfrm>
            <a:off x="609600" y="1600203"/>
            <a:ext cx="10972800" cy="4530725"/>
          </a:xfrm>
        </p:spPr>
        <p:txBody>
          <a:bodyPr/>
          <a:lstStyle/>
          <a:p>
            <a:pPr lvl="0"/>
            <a:endParaRPr lang="en-GB" noProof="0"/>
          </a:p>
        </p:txBody>
      </p:sp>
      <p:sp>
        <p:nvSpPr>
          <p:cNvPr id="4" name="Rectangle 9"/>
          <p:cNvSpPr>
            <a:spLocks noGrp="1" noChangeArrowheads="1"/>
          </p:cNvSpPr>
          <p:nvPr>
            <p:ph type="dt" sz="half" idx="10"/>
          </p:nvPr>
        </p:nvSpPr>
        <p:spPr>
          <a:ln/>
        </p:spPr>
        <p:txBody>
          <a:bodyPr/>
          <a:lstStyle>
            <a:lvl1pPr>
              <a:defRPr/>
            </a:lvl1pPr>
          </a:lstStyle>
          <a:p>
            <a:pPr>
              <a:defRPr/>
            </a:pPr>
            <a:endParaRPr lang="en-GB"/>
          </a:p>
        </p:txBody>
      </p:sp>
      <p:sp>
        <p:nvSpPr>
          <p:cNvPr id="5" name="Rectangle 10"/>
          <p:cNvSpPr>
            <a:spLocks noGrp="1" noChangeArrowheads="1"/>
          </p:cNvSpPr>
          <p:nvPr>
            <p:ph type="ftr" sz="quarter" idx="11"/>
          </p:nvPr>
        </p:nvSpPr>
        <p:spPr>
          <a:ln/>
        </p:spPr>
        <p:txBody>
          <a:bodyPr/>
          <a:lstStyle>
            <a:lvl1pPr>
              <a:defRPr/>
            </a:lvl1pPr>
          </a:lstStyle>
          <a:p>
            <a:pPr>
              <a:defRPr/>
            </a:pPr>
            <a:endParaRPr lang="en-GB"/>
          </a:p>
        </p:txBody>
      </p:sp>
      <p:sp>
        <p:nvSpPr>
          <p:cNvPr id="6" name="Rectangle 11"/>
          <p:cNvSpPr>
            <a:spLocks noGrp="1" noChangeArrowheads="1"/>
          </p:cNvSpPr>
          <p:nvPr>
            <p:ph type="sldNum" sz="quarter" idx="12"/>
          </p:nvPr>
        </p:nvSpPr>
        <p:spPr>
          <a:ln/>
        </p:spPr>
        <p:txBody>
          <a:bodyPr/>
          <a:lstStyle>
            <a:lvl1pPr>
              <a:defRPr/>
            </a:lvl1pPr>
          </a:lstStyle>
          <a:p>
            <a:fld id="{DE809307-BA73-46D3-8239-E8FE058B74AD}" type="slidenum">
              <a:rPr lang="en-GB" altLang="en-US"/>
              <a:pPr/>
              <a:t>‹#›</a:t>
            </a:fld>
            <a:endParaRPr lang="en-GB" altLang="en-US"/>
          </a:p>
        </p:txBody>
      </p:sp>
    </p:spTree>
    <p:extLst>
      <p:ext uri="{BB962C8B-B14F-4D97-AF65-F5344CB8AC3E}">
        <p14:creationId xmlns:p14="http://schemas.microsoft.com/office/powerpoint/2010/main" val="2483197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0443ED-A745-4215-A5A5-F95A5FAFB3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2511C0A-FFE4-4F7D-B858-EA74F00A1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0702F41-764E-4C89-A394-A6C2C8FBE56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2B5DEF-BAE9-4294-A939-AA88E05EEAD7}" type="datetimeFigureOut">
              <a:rPr lang="en-GB" smtClean="0"/>
              <a:t>16/08/2020</a:t>
            </a:fld>
            <a:endParaRPr lang="en-GB"/>
          </a:p>
        </p:txBody>
      </p:sp>
      <p:sp>
        <p:nvSpPr>
          <p:cNvPr id="5" name="Footer Placeholder 4">
            <a:extLst>
              <a:ext uri="{FF2B5EF4-FFF2-40B4-BE49-F238E27FC236}">
                <a16:creationId xmlns:a16="http://schemas.microsoft.com/office/drawing/2014/main" id="{9228CECF-5596-42D7-944D-44F7EB238D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411E538-7F4C-4574-8225-A95475C6B4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551D38-B564-472E-BEEF-D5D40D29275F}" type="slidenum">
              <a:rPr lang="en-GB" smtClean="0"/>
              <a:t>‹#›</a:t>
            </a:fld>
            <a:endParaRPr lang="en-GB"/>
          </a:p>
        </p:txBody>
      </p:sp>
    </p:spTree>
    <p:extLst>
      <p:ext uri="{BB962C8B-B14F-4D97-AF65-F5344CB8AC3E}">
        <p14:creationId xmlns:p14="http://schemas.microsoft.com/office/powerpoint/2010/main" val="134537338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hyperlink" Target="http://www.bing.com/videos/search?q=what+is+independent+assortment&amp;adlt=strict,strict&amp;view=detail&amp;mid=F24E556C66BC814BAD07F24E556C66BC814BAD07&amp;rvsmid=65E8BF01BA36E9F7558A65E8BF01BA36E9F7558A&amp;fsscr=0&amp;FORM=VDFSRV"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E33611A-1A43-4A83-B39B-853F62CBDD4A}"/>
              </a:ext>
            </a:extLst>
          </p:cNvPr>
          <p:cNvSpPr/>
          <p:nvPr/>
        </p:nvSpPr>
        <p:spPr>
          <a:xfrm>
            <a:off x="220910" y="790149"/>
            <a:ext cx="11750179" cy="1200329"/>
          </a:xfrm>
          <a:prstGeom prst="rect">
            <a:avLst/>
          </a:prstGeom>
          <a:ln>
            <a:solidFill>
              <a:schemeClr val="tx1"/>
            </a:solidFill>
          </a:ln>
        </p:spPr>
        <p:txBody>
          <a:bodyPr wrap="square">
            <a:spAutoFit/>
          </a:bodyPr>
          <a:lstStyle/>
          <a:p>
            <a:pPr>
              <a:spcAft>
                <a:spcPts val="0"/>
              </a:spcAft>
            </a:pPr>
            <a:r>
              <a:rPr lang="en-GB" b="1" u="sng" dirty="0">
                <a:latin typeface="Calibri" panose="020F0502020204030204" pitchFamily="34" charset="0"/>
                <a:ea typeface="Calibri" panose="020F0502020204030204" pitchFamily="34" charset="0"/>
                <a:cs typeface="Calibri" panose="020F0502020204030204" pitchFamily="34" charset="0"/>
              </a:rPr>
              <a:t>Outcome: </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spcAft>
                <a:spcPts val="0"/>
              </a:spcAft>
              <a:buFont typeface="Times New Roman" panose="02020603050405020304" pitchFamily="18" charset="0"/>
              <a:buChar char="•"/>
            </a:pPr>
            <a:r>
              <a:rPr lang="en-GB" dirty="0">
                <a:latin typeface="Calibri" panose="020F0502020204030204" pitchFamily="34" charset="0"/>
                <a:ea typeface="Calibri" panose="020F0502020204030204" pitchFamily="34" charset="0"/>
                <a:cs typeface="Calibri" panose="020F0502020204030204" pitchFamily="34" charset="0"/>
              </a:rPr>
              <a:t>Draw epistasis crosses to predict offspring genotypes and phenotypes. </a:t>
            </a:r>
            <a:endParaRPr lang="en-GB"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Times New Roman" panose="02020603050405020304" pitchFamily="18" charset="0"/>
              <a:buChar char="•"/>
            </a:pPr>
            <a:r>
              <a:rPr lang="en-GB" dirty="0">
                <a:latin typeface="Calibri" panose="020F0502020204030204" pitchFamily="34" charset="0"/>
                <a:ea typeface="Calibri" panose="020F0502020204030204" pitchFamily="34" charset="0"/>
                <a:cs typeface="Calibri" panose="020F0502020204030204" pitchFamily="34" charset="0"/>
              </a:rPr>
              <a:t>Apply knowledge to calculate the predicted ratios of genotypes and phenotype of offspring, using fully labelled diagrams, when supplied with appropriate information.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6A6B4FEA-FD59-41AF-93BD-CFC19FACA10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Rectangle 4">
            <a:extLst>
              <a:ext uri="{FF2B5EF4-FFF2-40B4-BE49-F238E27FC236}">
                <a16:creationId xmlns:a16="http://schemas.microsoft.com/office/drawing/2014/main" id="{E1A00228-B293-4A4A-8D36-DF3BD41A9473}"/>
              </a:ext>
            </a:extLst>
          </p:cNvPr>
          <p:cNvSpPr>
            <a:spLocks noChangeArrowheads="1"/>
          </p:cNvSpPr>
          <p:nvPr/>
        </p:nvSpPr>
        <p:spPr bwMode="auto">
          <a:xfrm>
            <a:off x="159898" y="23511"/>
            <a:ext cx="5699252"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33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Dihybrid Inheritance- </a:t>
            </a:r>
            <a:r>
              <a:rPr kumimoji="0" lang="en-GB" altLang="en-US" sz="33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GB" altLang="en-US" sz="33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Epistasis </a:t>
            </a:r>
            <a:endParaRPr kumimoji="0" lang="en-GB" altLang="en-US" sz="3300" b="0" i="0" u="none" strike="noStrike" cap="none" normalizeH="0" baseline="0" dirty="0">
              <a:ln>
                <a:noFill/>
              </a:ln>
              <a:solidFill>
                <a:schemeClr val="tx1"/>
              </a:solidFill>
              <a:effectLst/>
              <a:latin typeface="Arial" panose="020B0604020202020204" pitchFamily="34" charset="0"/>
            </a:endParaRPr>
          </a:p>
        </p:txBody>
      </p:sp>
      <p:sp>
        <p:nvSpPr>
          <p:cNvPr id="8" name="Rectangle 6">
            <a:extLst>
              <a:ext uri="{FF2B5EF4-FFF2-40B4-BE49-F238E27FC236}">
                <a16:creationId xmlns:a16="http://schemas.microsoft.com/office/drawing/2014/main" id="{67BBAC2A-16F9-47F8-93B6-C556FFD73B94}"/>
              </a:ext>
            </a:extLst>
          </p:cNvPr>
          <p:cNvSpPr>
            <a:spLocks noChangeArrowheads="1"/>
          </p:cNvSpPr>
          <p:nvPr/>
        </p:nvSpPr>
        <p:spPr bwMode="auto">
          <a:xfrm>
            <a:off x="-516894" y="2156952"/>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sz="3600"/>
          </a:p>
        </p:txBody>
      </p:sp>
      <p:pic>
        <p:nvPicPr>
          <p:cNvPr id="2053" name="Picture 29">
            <a:extLst>
              <a:ext uri="{FF2B5EF4-FFF2-40B4-BE49-F238E27FC236}">
                <a16:creationId xmlns:a16="http://schemas.microsoft.com/office/drawing/2014/main" id="{8853B504-9B69-4B6E-B273-D2C48624D8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68646" y="2564007"/>
            <a:ext cx="599415" cy="65230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7">
            <a:extLst>
              <a:ext uri="{FF2B5EF4-FFF2-40B4-BE49-F238E27FC236}">
                <a16:creationId xmlns:a16="http://schemas.microsoft.com/office/drawing/2014/main" id="{E420105A-84EB-4C22-88AB-44D77F8B74A7}"/>
              </a:ext>
            </a:extLst>
          </p:cNvPr>
          <p:cNvSpPr>
            <a:spLocks noChangeArrowheads="1"/>
          </p:cNvSpPr>
          <p:nvPr/>
        </p:nvSpPr>
        <p:spPr bwMode="auto">
          <a:xfrm>
            <a:off x="159898" y="2480117"/>
            <a:ext cx="10716395" cy="83099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4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Definition: </a:t>
            </a:r>
            <a:endParaRPr kumimoji="0" lang="en-GB" altLang="en-US" sz="1600" b="0" i="0" u="none" strike="noStrike" cap="none" normalizeH="0" baseline="0" dirty="0">
              <a:ln>
                <a:noFill/>
              </a:ln>
              <a:solidFill>
                <a:schemeClr val="tx1"/>
              </a:solidFill>
              <a:effectLs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Epistasis</a:t>
            </a:r>
            <a:r>
              <a:rPr kumimoji="0" lang="en-GB" alt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One gene locus masks or suppresses the expression of another gene locus.</a:t>
            </a:r>
            <a:endParaRPr kumimoji="0" lang="en-GB" altLang="en-US" sz="3600" b="0" i="0" u="none" strike="noStrike" cap="none" normalizeH="0" baseline="0" dirty="0">
              <a:ln>
                <a:noFill/>
              </a:ln>
              <a:solidFill>
                <a:schemeClr val="tx1"/>
              </a:solidFill>
              <a:effectLst/>
              <a:latin typeface="Arial" panose="020B0604020202020204" pitchFamily="34" charset="0"/>
            </a:endParaRPr>
          </a:p>
        </p:txBody>
      </p:sp>
      <p:pic>
        <p:nvPicPr>
          <p:cNvPr id="10" name="Picture 9">
            <a:extLst>
              <a:ext uri="{FF2B5EF4-FFF2-40B4-BE49-F238E27FC236}">
                <a16:creationId xmlns:a16="http://schemas.microsoft.com/office/drawing/2014/main" id="{11090DE2-BDD1-4630-B222-26AAA2A52443}"/>
              </a:ext>
            </a:extLst>
          </p:cNvPr>
          <p:cNvPicPr>
            <a:picLocks noChangeAspect="1"/>
          </p:cNvPicPr>
          <p:nvPr/>
        </p:nvPicPr>
        <p:blipFill>
          <a:blip r:embed="rId3"/>
          <a:stretch>
            <a:fillRect/>
          </a:stretch>
        </p:blipFill>
        <p:spPr>
          <a:xfrm>
            <a:off x="412155" y="3546887"/>
            <a:ext cx="6044234" cy="2786014"/>
          </a:xfrm>
          <a:prstGeom prst="rect">
            <a:avLst/>
          </a:prstGeom>
        </p:spPr>
      </p:pic>
      <p:sp>
        <p:nvSpPr>
          <p:cNvPr id="4" name="TextBox 3">
            <a:extLst>
              <a:ext uri="{FF2B5EF4-FFF2-40B4-BE49-F238E27FC236}">
                <a16:creationId xmlns:a16="http://schemas.microsoft.com/office/drawing/2014/main" id="{04293150-216C-46D5-8672-172F7D375EF1}"/>
              </a:ext>
            </a:extLst>
          </p:cNvPr>
          <p:cNvSpPr txBox="1"/>
          <p:nvPr/>
        </p:nvSpPr>
        <p:spPr>
          <a:xfrm>
            <a:off x="7251589" y="3999507"/>
            <a:ext cx="4325509" cy="1754326"/>
          </a:xfrm>
          <a:prstGeom prst="rect">
            <a:avLst/>
          </a:prstGeom>
          <a:noFill/>
        </p:spPr>
        <p:txBody>
          <a:bodyPr wrap="square" rtlCol="0">
            <a:spAutoFit/>
          </a:bodyPr>
          <a:lstStyle/>
          <a:p>
            <a:r>
              <a:rPr lang="en-GB" sz="3600" dirty="0">
                <a:solidFill>
                  <a:srgbClr val="7030A0"/>
                </a:solidFill>
              </a:rPr>
              <a:t>Complete the definition on page 1 in your booklet </a:t>
            </a:r>
          </a:p>
        </p:txBody>
      </p:sp>
    </p:spTree>
    <p:extLst>
      <p:ext uri="{BB962C8B-B14F-4D97-AF65-F5344CB8AC3E}">
        <p14:creationId xmlns:p14="http://schemas.microsoft.com/office/powerpoint/2010/main" val="3279784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38202" y="2038120"/>
            <a:ext cx="10938831" cy="369332"/>
          </a:xfrm>
          <a:prstGeom prst="rect">
            <a:avLst/>
          </a:prstGeom>
          <a:noFill/>
        </p:spPr>
        <p:txBody>
          <a:bodyPr wrap="square" rtlCol="0">
            <a:spAutoFit/>
          </a:bodyPr>
          <a:lstStyle/>
          <a:p>
            <a:endParaRPr lang="en-GB" dirty="0">
              <a:latin typeface="Comic Sans MS" panose="030F0702030302020204" pitchFamily="66" charset="0"/>
            </a:endParaRPr>
          </a:p>
        </p:txBody>
      </p:sp>
      <p:sp>
        <p:nvSpPr>
          <p:cNvPr id="4" name="TextBox 3"/>
          <p:cNvSpPr txBox="1"/>
          <p:nvPr/>
        </p:nvSpPr>
        <p:spPr>
          <a:xfrm>
            <a:off x="240551" y="623675"/>
            <a:ext cx="10708395" cy="4524315"/>
          </a:xfrm>
          <a:prstGeom prst="rect">
            <a:avLst/>
          </a:prstGeom>
          <a:noFill/>
        </p:spPr>
        <p:txBody>
          <a:bodyPr wrap="square" rtlCol="0">
            <a:spAutoFit/>
          </a:bodyPr>
          <a:lstStyle/>
          <a:p>
            <a:r>
              <a:rPr lang="en-GB" sz="2800" dirty="0"/>
              <a:t>There are three types of epistasis:</a:t>
            </a:r>
          </a:p>
          <a:p>
            <a:pPr marL="342891" indent="-342891">
              <a:buAutoNum type="arabicPeriod"/>
            </a:pPr>
            <a:r>
              <a:rPr lang="en-GB" sz="2800" dirty="0"/>
              <a:t>A</a:t>
            </a:r>
            <a:r>
              <a:rPr lang="en-GB" altLang="en-US" sz="2800" dirty="0"/>
              <a:t> </a:t>
            </a:r>
            <a:r>
              <a:rPr lang="en-GB" altLang="en-US" sz="2800" b="1" dirty="0"/>
              <a:t>dominant allele </a:t>
            </a:r>
            <a:r>
              <a:rPr lang="en-GB" altLang="en-US" sz="2800" dirty="0"/>
              <a:t>at </a:t>
            </a:r>
            <a:r>
              <a:rPr lang="en-GB" altLang="en-US" sz="2800" b="1" dirty="0"/>
              <a:t>one</a:t>
            </a:r>
            <a:r>
              <a:rPr lang="en-GB" altLang="en-US" sz="2800" dirty="0"/>
              <a:t> locus masks the expression of </a:t>
            </a:r>
            <a:r>
              <a:rPr lang="en-GB" altLang="en-US" sz="2800" b="1" dirty="0"/>
              <a:t>alleles</a:t>
            </a:r>
            <a:r>
              <a:rPr lang="en-GB" altLang="en-US" sz="2800" dirty="0"/>
              <a:t> at the </a:t>
            </a:r>
            <a:r>
              <a:rPr lang="en-GB" altLang="en-US" sz="2800" b="1" dirty="0"/>
              <a:t>second locus</a:t>
            </a:r>
          </a:p>
          <a:p>
            <a:pPr marL="342891" indent="-342891">
              <a:buAutoNum type="arabicPeriod"/>
            </a:pPr>
            <a:endParaRPr lang="en-GB" altLang="en-US" sz="2800" dirty="0"/>
          </a:p>
          <a:p>
            <a:pPr marL="342891" indent="-342891">
              <a:buAutoNum type="arabicPeriod"/>
            </a:pPr>
            <a:r>
              <a:rPr lang="en-GB" altLang="en-US" sz="2800" b="1" dirty="0"/>
              <a:t>Homozygous recessive </a:t>
            </a:r>
            <a:r>
              <a:rPr lang="en-GB" altLang="en-US" sz="2800" dirty="0"/>
              <a:t>alleles at </a:t>
            </a:r>
            <a:r>
              <a:rPr lang="en-GB" altLang="en-US" sz="2800" b="1" dirty="0"/>
              <a:t>one</a:t>
            </a:r>
            <a:r>
              <a:rPr lang="en-GB" altLang="en-US" sz="2800" dirty="0"/>
              <a:t> locus masks the expression of </a:t>
            </a:r>
            <a:r>
              <a:rPr lang="en-GB" altLang="en-US" sz="2800" b="1" dirty="0"/>
              <a:t>alleles</a:t>
            </a:r>
            <a:r>
              <a:rPr lang="en-GB" altLang="en-US" sz="2800" dirty="0"/>
              <a:t> at the </a:t>
            </a:r>
            <a:r>
              <a:rPr lang="en-GB" altLang="en-US" sz="2800" b="1" dirty="0"/>
              <a:t>second</a:t>
            </a:r>
          </a:p>
          <a:p>
            <a:pPr marL="342891" indent="-342891">
              <a:buAutoNum type="arabicPeriod"/>
            </a:pPr>
            <a:endParaRPr lang="en-GB" altLang="en-US" sz="2800" dirty="0"/>
          </a:p>
          <a:p>
            <a:pPr marL="342891" indent="-342891">
              <a:buFontTx/>
              <a:buAutoNum type="arabicPeriod"/>
            </a:pPr>
            <a:r>
              <a:rPr lang="en-GB" altLang="en-US" sz="2800" b="1" dirty="0"/>
              <a:t>2 enzymes coded for by 2 genes act sequentially in a metabolic pathway</a:t>
            </a:r>
          </a:p>
          <a:p>
            <a:pPr marL="342891" indent="-342891">
              <a:buAutoNum type="arabicPeriod"/>
            </a:pPr>
            <a:endParaRPr lang="en-GB" altLang="en-US" dirty="0"/>
          </a:p>
          <a:p>
            <a:endParaRPr lang="en-GB" dirty="0"/>
          </a:p>
        </p:txBody>
      </p:sp>
      <p:sp>
        <p:nvSpPr>
          <p:cNvPr id="5" name="Rectangle 4">
            <a:extLst>
              <a:ext uri="{FF2B5EF4-FFF2-40B4-BE49-F238E27FC236}">
                <a16:creationId xmlns:a16="http://schemas.microsoft.com/office/drawing/2014/main" id="{F989E54B-5A8F-4A9D-99F4-C3D6A24611E6}"/>
              </a:ext>
            </a:extLst>
          </p:cNvPr>
          <p:cNvSpPr>
            <a:spLocks noChangeArrowheads="1"/>
          </p:cNvSpPr>
          <p:nvPr/>
        </p:nvSpPr>
        <p:spPr bwMode="auto">
          <a:xfrm>
            <a:off x="159898" y="23511"/>
            <a:ext cx="5699252" cy="600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GB" altLang="en-US" sz="33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Dihybrid Inheritance- </a:t>
            </a:r>
            <a:r>
              <a:rPr kumimoji="0" lang="en-GB" altLang="en-US" sz="33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en-GB" altLang="en-US" sz="3300" b="1" i="0" u="sng"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Epistasis </a:t>
            </a:r>
            <a:endParaRPr kumimoji="0" lang="en-GB" altLang="en-US" sz="3300" b="0" i="0" u="none" strike="noStrike" cap="none" normalizeH="0" baseline="0" dirty="0">
              <a:ln>
                <a:noFill/>
              </a:ln>
              <a:solidFill>
                <a:schemeClr val="tx1"/>
              </a:solidFill>
              <a:effectLst/>
              <a:latin typeface="Arial" panose="020B0604020202020204" pitchFamily="34" charset="0"/>
            </a:endParaRPr>
          </a:p>
        </p:txBody>
      </p:sp>
      <p:pic>
        <p:nvPicPr>
          <p:cNvPr id="6" name="Picture 54" descr="http://www.devonfresh.com/images/fruit_and_veg/butternut-squash.jpg">
            <a:extLst>
              <a:ext uri="{FF2B5EF4-FFF2-40B4-BE49-F238E27FC236}">
                <a16:creationId xmlns:a16="http://schemas.microsoft.com/office/drawing/2014/main" id="{AA03CF19-F5A0-426E-ADBB-8D7B52502A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3324" y="4290036"/>
            <a:ext cx="4048125" cy="2686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4B9785FA-D724-4072-867F-03D01FF925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44168" y="4056741"/>
            <a:ext cx="3703664" cy="2777748"/>
          </a:xfrm>
          <a:prstGeom prst="rect">
            <a:avLst/>
          </a:prstGeom>
        </p:spPr>
      </p:pic>
      <p:sp>
        <p:nvSpPr>
          <p:cNvPr id="2" name="Rectangle 1">
            <a:extLst>
              <a:ext uri="{FF2B5EF4-FFF2-40B4-BE49-F238E27FC236}">
                <a16:creationId xmlns:a16="http://schemas.microsoft.com/office/drawing/2014/main" id="{3733C669-2CE4-4AE8-B0B6-5F4062616853}"/>
              </a:ext>
            </a:extLst>
          </p:cNvPr>
          <p:cNvSpPr/>
          <p:nvPr/>
        </p:nvSpPr>
        <p:spPr>
          <a:xfrm>
            <a:off x="425110" y="4746553"/>
            <a:ext cx="3175530" cy="1815882"/>
          </a:xfrm>
          <a:prstGeom prst="rect">
            <a:avLst/>
          </a:prstGeom>
        </p:spPr>
        <p:txBody>
          <a:bodyPr wrap="square">
            <a:spAutoFit/>
          </a:bodyPr>
          <a:lstStyle/>
          <a:p>
            <a:pPr algn="ctr">
              <a:spcAft>
                <a:spcPts val="0"/>
              </a:spcAft>
            </a:pPr>
            <a:r>
              <a:rPr lang="en-GB" sz="2800" b="1" dirty="0">
                <a:solidFill>
                  <a:srgbClr val="7030A0"/>
                </a:solidFill>
                <a:latin typeface="Calibri" panose="020F0502020204030204" pitchFamily="34" charset="0"/>
                <a:ea typeface="Calibri" panose="020F0502020204030204" pitchFamily="34" charset="0"/>
                <a:cs typeface="Calibri" panose="020F0502020204030204" pitchFamily="34" charset="0"/>
              </a:rPr>
              <a:t>ALL epistasis questions will be application questions.</a:t>
            </a:r>
            <a:endParaRPr lang="en-GB" sz="24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a:extLst>
              <a:ext uri="{FF2B5EF4-FFF2-40B4-BE49-F238E27FC236}">
                <a16:creationId xmlns:a16="http://schemas.microsoft.com/office/drawing/2014/main" id="{BC83F916-E8EB-4159-9F3C-E5ACEE7282E7}"/>
              </a:ext>
            </a:extLst>
          </p:cNvPr>
          <p:cNvPicPr>
            <a:picLocks noChangeAspect="1"/>
          </p:cNvPicPr>
          <p:nvPr/>
        </p:nvPicPr>
        <p:blipFill>
          <a:blip r:embed="rId4"/>
          <a:stretch>
            <a:fillRect/>
          </a:stretch>
        </p:blipFill>
        <p:spPr>
          <a:xfrm>
            <a:off x="11029599" y="23511"/>
            <a:ext cx="1083408" cy="1185618"/>
          </a:xfrm>
          <a:prstGeom prst="rect">
            <a:avLst/>
          </a:prstGeom>
        </p:spPr>
      </p:pic>
    </p:spTree>
    <p:extLst>
      <p:ext uri="{BB962C8B-B14F-4D97-AF65-F5344CB8AC3E}">
        <p14:creationId xmlns:p14="http://schemas.microsoft.com/office/powerpoint/2010/main" val="1181829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693BA70-7696-44B6-AF7A-4E8CC43D1F86}"/>
              </a:ext>
            </a:extLst>
          </p:cNvPr>
          <p:cNvSpPr/>
          <p:nvPr/>
        </p:nvSpPr>
        <p:spPr>
          <a:xfrm>
            <a:off x="0" y="-24745"/>
            <a:ext cx="12192000" cy="1107996"/>
          </a:xfrm>
          <a:prstGeom prst="rect">
            <a:avLst/>
          </a:prstGeom>
        </p:spPr>
        <p:txBody>
          <a:bodyPr wrap="square">
            <a:spAutoFit/>
          </a:bodyPr>
          <a:lstStyle/>
          <a:p>
            <a:pPr>
              <a:spcAft>
                <a:spcPts val="0"/>
              </a:spcAft>
            </a:pPr>
            <a:r>
              <a:rPr lang="en-GB" sz="3300" b="1" u="sng" dirty="0">
                <a:effectLst/>
                <a:latin typeface="Calibri" panose="020F0502020204030204" pitchFamily="34" charset="0"/>
                <a:ea typeface="Calibri" panose="020F0502020204030204" pitchFamily="34" charset="0"/>
                <a:cs typeface="Calibri" panose="020F0502020204030204" pitchFamily="34" charset="0"/>
              </a:rPr>
              <a:t>Epistasis type 1: </a:t>
            </a:r>
            <a:r>
              <a:rPr lang="en-GB" sz="3300" b="1" u="sng" dirty="0">
                <a:latin typeface="Calibri" panose="020F0502020204030204" pitchFamily="34" charset="0"/>
                <a:ea typeface="Calibri" panose="020F0502020204030204" pitchFamily="34" charset="0"/>
                <a:cs typeface="Calibri" panose="020F0502020204030204" pitchFamily="34" charset="0"/>
              </a:rPr>
              <a:t>A dominant allele at one locus masks the expression of alleles at the second locus.</a:t>
            </a:r>
            <a:endParaRPr lang="en-GB" sz="33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A51B8024-2BD7-4E10-B444-97B3E007EF03}"/>
              </a:ext>
            </a:extLst>
          </p:cNvPr>
          <p:cNvSpPr/>
          <p:nvPr/>
        </p:nvSpPr>
        <p:spPr>
          <a:xfrm>
            <a:off x="90211" y="1117347"/>
            <a:ext cx="11973158" cy="1200329"/>
          </a:xfrm>
          <a:prstGeom prst="rect">
            <a:avLst/>
          </a:prstGeom>
        </p:spPr>
        <p:txBody>
          <a:bodyPr wrap="square">
            <a:spAutoFit/>
          </a:bodyPr>
          <a:lstStyle/>
          <a:p>
            <a:pPr algn="just">
              <a:spcAft>
                <a:spcPts val="0"/>
              </a:spcAft>
            </a:pPr>
            <a:r>
              <a:rPr lang="en-GB" dirty="0">
                <a:latin typeface="Calibri" panose="020F0502020204030204" pitchFamily="34" charset="0"/>
                <a:ea typeface="Calibri" panose="020F0502020204030204" pitchFamily="34" charset="0"/>
                <a:cs typeface="Calibri" panose="020F0502020204030204" pitchFamily="34" charset="0"/>
              </a:rPr>
              <a:t>Fruit colour in butternut squash. </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GB" dirty="0">
                <a:latin typeface="Calibri" panose="020F0502020204030204" pitchFamily="34" charset="0"/>
                <a:ea typeface="Calibri" panose="020F0502020204030204" pitchFamily="34" charset="0"/>
                <a:cs typeface="Calibri" panose="020F0502020204030204" pitchFamily="34" charset="0"/>
              </a:rPr>
              <a:t>Inheritance of fruit colour in butternut squash involves </a:t>
            </a:r>
            <a:r>
              <a:rPr lang="en-GB" b="1" dirty="0">
                <a:latin typeface="Calibri" panose="020F0502020204030204" pitchFamily="34" charset="0"/>
                <a:ea typeface="Calibri" panose="020F0502020204030204" pitchFamily="34" charset="0"/>
                <a:cs typeface="Calibri" panose="020F0502020204030204" pitchFamily="34" charset="0"/>
              </a:rPr>
              <a:t>interaction between 2 gene loci D/d and E/e</a:t>
            </a:r>
            <a:r>
              <a:rPr lang="en-GB" dirty="0">
                <a:latin typeface="Calibri" panose="020F0502020204030204" pitchFamily="34" charset="0"/>
                <a:ea typeface="Calibri" panose="020F0502020204030204" pitchFamily="34" charset="0"/>
                <a:cs typeface="Calibri" panose="020F0502020204030204" pitchFamily="34" charset="0"/>
              </a:rPr>
              <a:t>. Individuals with </a:t>
            </a:r>
            <a:r>
              <a:rPr lang="en-GB" b="1" dirty="0">
                <a:latin typeface="Calibri" panose="020F0502020204030204" pitchFamily="34" charset="0"/>
                <a:ea typeface="Calibri" panose="020F0502020204030204" pitchFamily="34" charset="0"/>
                <a:cs typeface="Calibri" panose="020F0502020204030204" pitchFamily="34" charset="0"/>
              </a:rPr>
              <a:t>dominant D allele </a:t>
            </a:r>
            <a:r>
              <a:rPr lang="en-GB" dirty="0">
                <a:latin typeface="Calibri" panose="020F0502020204030204" pitchFamily="34" charset="0"/>
                <a:ea typeface="Calibri" panose="020F0502020204030204" pitchFamily="34" charset="0"/>
                <a:cs typeface="Calibri" panose="020F0502020204030204" pitchFamily="34" charset="0"/>
              </a:rPr>
              <a:t>have </a:t>
            </a:r>
            <a:r>
              <a:rPr lang="en-GB" b="1" dirty="0">
                <a:latin typeface="Calibri" panose="020F0502020204030204" pitchFamily="34" charset="0"/>
                <a:ea typeface="Calibri" panose="020F0502020204030204" pitchFamily="34" charset="0"/>
                <a:cs typeface="Calibri" panose="020F0502020204030204" pitchFamily="34" charset="0"/>
              </a:rPr>
              <a:t>white fruit </a:t>
            </a:r>
            <a:r>
              <a:rPr lang="en-GB" dirty="0">
                <a:latin typeface="Calibri" panose="020F0502020204030204" pitchFamily="34" charset="0"/>
                <a:ea typeface="Calibri" panose="020F0502020204030204" pitchFamily="34" charset="0"/>
                <a:cs typeface="Calibri" panose="020F0502020204030204" pitchFamily="34" charset="0"/>
              </a:rPr>
              <a:t>regardless of the </a:t>
            </a:r>
            <a:r>
              <a:rPr lang="en-GB" b="1" dirty="0">
                <a:latin typeface="Calibri" panose="020F0502020204030204" pitchFamily="34" charset="0"/>
                <a:ea typeface="Calibri" panose="020F0502020204030204" pitchFamily="34" charset="0"/>
                <a:cs typeface="Calibri" panose="020F0502020204030204" pitchFamily="34" charset="0"/>
              </a:rPr>
              <a:t>E/e locus</a:t>
            </a:r>
            <a:r>
              <a:rPr lang="en-GB" dirty="0">
                <a:latin typeface="Calibri" panose="020F0502020204030204" pitchFamily="34" charset="0"/>
                <a:ea typeface="Calibri" panose="020F0502020204030204" pitchFamily="34" charset="0"/>
                <a:cs typeface="Calibri" panose="020F0502020204030204" pitchFamily="34" charset="0"/>
              </a:rPr>
              <a:t>. In homozygous </a:t>
            </a:r>
            <a:r>
              <a:rPr lang="en-GB" b="1" dirty="0">
                <a:latin typeface="Calibri" panose="020F0502020204030204" pitchFamily="34" charset="0"/>
                <a:ea typeface="Calibri" panose="020F0502020204030204" pitchFamily="34" charset="0"/>
                <a:cs typeface="Calibri" panose="020F0502020204030204" pitchFamily="34" charset="0"/>
              </a:rPr>
              <a:t>dd</a:t>
            </a:r>
            <a:r>
              <a:rPr lang="en-GB" dirty="0">
                <a:latin typeface="Calibri" panose="020F0502020204030204" pitchFamily="34" charset="0"/>
                <a:ea typeface="Calibri" panose="020F0502020204030204" pitchFamily="34" charset="0"/>
                <a:cs typeface="Calibri" panose="020F0502020204030204" pitchFamily="34" charset="0"/>
              </a:rPr>
              <a:t> individuals, </a:t>
            </a:r>
            <a:r>
              <a:rPr lang="en-GB" b="1" dirty="0">
                <a:latin typeface="Calibri" panose="020F0502020204030204" pitchFamily="34" charset="0"/>
                <a:ea typeface="Calibri" panose="020F0502020204030204" pitchFamily="34" charset="0"/>
                <a:cs typeface="Calibri" panose="020F0502020204030204" pitchFamily="34" charset="0"/>
              </a:rPr>
              <a:t>E allele produces yellow</a:t>
            </a:r>
            <a:r>
              <a:rPr lang="en-GB" dirty="0">
                <a:latin typeface="Calibri" panose="020F0502020204030204" pitchFamily="34" charset="0"/>
                <a:ea typeface="Calibri" panose="020F0502020204030204" pitchFamily="34" charset="0"/>
                <a:cs typeface="Calibri" panose="020F0502020204030204" pitchFamily="34" charset="0"/>
              </a:rPr>
              <a:t> fruit and </a:t>
            </a:r>
            <a:r>
              <a:rPr lang="en-GB" b="1" dirty="0" err="1">
                <a:latin typeface="Calibri" panose="020F0502020204030204" pitchFamily="34" charset="0"/>
                <a:ea typeface="Calibri" panose="020F0502020204030204" pitchFamily="34" charset="0"/>
                <a:cs typeface="Calibri" panose="020F0502020204030204" pitchFamily="34" charset="0"/>
              </a:rPr>
              <a:t>ee</a:t>
            </a:r>
            <a:r>
              <a:rPr lang="en-GB" b="1" dirty="0">
                <a:latin typeface="Calibri" panose="020F0502020204030204" pitchFamily="34" charset="0"/>
                <a:ea typeface="Calibri" panose="020F0502020204030204" pitchFamily="34" charset="0"/>
                <a:cs typeface="Calibri" panose="020F0502020204030204" pitchFamily="34" charset="0"/>
              </a:rPr>
              <a:t> produces green fruits</a:t>
            </a:r>
            <a:r>
              <a:rPr lang="en-GB" dirty="0">
                <a:latin typeface="Calibri" panose="020F0502020204030204" pitchFamily="34" charset="0"/>
                <a:ea typeface="Calibri" panose="020F0502020204030204" pitchFamily="34" charset="0"/>
                <a:cs typeface="Calibri" panose="020F0502020204030204" pitchFamily="34" charset="0"/>
              </a:rPr>
              <a:t>.</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518FF3EA-FCC6-4D49-B426-4334345D931A}"/>
              </a:ext>
            </a:extLst>
          </p:cNvPr>
          <p:cNvPicPr>
            <a:picLocks noChangeAspect="1"/>
          </p:cNvPicPr>
          <p:nvPr/>
        </p:nvPicPr>
        <p:blipFill>
          <a:blip r:embed="rId2"/>
          <a:stretch>
            <a:fillRect/>
          </a:stretch>
        </p:blipFill>
        <p:spPr>
          <a:xfrm>
            <a:off x="1093660" y="2317676"/>
            <a:ext cx="4048125" cy="3174405"/>
          </a:xfrm>
          <a:prstGeom prst="rect">
            <a:avLst/>
          </a:prstGeom>
        </p:spPr>
      </p:pic>
      <p:pic>
        <p:nvPicPr>
          <p:cNvPr id="7" name="Picture 6">
            <a:extLst>
              <a:ext uri="{FF2B5EF4-FFF2-40B4-BE49-F238E27FC236}">
                <a16:creationId xmlns:a16="http://schemas.microsoft.com/office/drawing/2014/main" id="{813BC06B-4AF1-48BB-9339-A05F7AC6E07A}"/>
              </a:ext>
            </a:extLst>
          </p:cNvPr>
          <p:cNvPicPr>
            <a:picLocks noChangeAspect="1"/>
          </p:cNvPicPr>
          <p:nvPr/>
        </p:nvPicPr>
        <p:blipFill>
          <a:blip r:embed="rId3"/>
          <a:stretch>
            <a:fillRect/>
          </a:stretch>
        </p:blipFill>
        <p:spPr>
          <a:xfrm>
            <a:off x="7138331" y="2317676"/>
            <a:ext cx="3188517" cy="3188517"/>
          </a:xfrm>
          <a:prstGeom prst="rect">
            <a:avLst/>
          </a:prstGeom>
        </p:spPr>
      </p:pic>
      <p:sp>
        <p:nvSpPr>
          <p:cNvPr id="8" name="TextBox 7">
            <a:extLst>
              <a:ext uri="{FF2B5EF4-FFF2-40B4-BE49-F238E27FC236}">
                <a16:creationId xmlns:a16="http://schemas.microsoft.com/office/drawing/2014/main" id="{1E78ABC5-835F-4585-9C37-40D952FD3E0F}"/>
              </a:ext>
            </a:extLst>
          </p:cNvPr>
          <p:cNvSpPr txBox="1"/>
          <p:nvPr/>
        </p:nvSpPr>
        <p:spPr>
          <a:xfrm>
            <a:off x="1166070" y="5645791"/>
            <a:ext cx="9160778" cy="461665"/>
          </a:xfrm>
          <a:prstGeom prst="rect">
            <a:avLst/>
          </a:prstGeom>
          <a:noFill/>
        </p:spPr>
        <p:txBody>
          <a:bodyPr wrap="square" rtlCol="0">
            <a:spAutoFit/>
          </a:bodyPr>
          <a:lstStyle/>
          <a:p>
            <a:r>
              <a:rPr lang="en-GB" sz="2400" b="1" dirty="0"/>
              <a:t>Green		Yellow 					White </a:t>
            </a:r>
          </a:p>
        </p:txBody>
      </p:sp>
    </p:spTree>
    <p:extLst>
      <p:ext uri="{BB962C8B-B14F-4D97-AF65-F5344CB8AC3E}">
        <p14:creationId xmlns:p14="http://schemas.microsoft.com/office/powerpoint/2010/main" val="27101999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8851" name="Rectangle 3"/>
          <p:cNvSpPr>
            <a:spLocks noGrp="1" noChangeArrowheads="1"/>
          </p:cNvSpPr>
          <p:nvPr>
            <p:ph idx="1"/>
          </p:nvPr>
        </p:nvSpPr>
        <p:spPr>
          <a:xfrm>
            <a:off x="223357" y="2429632"/>
            <a:ext cx="11745286" cy="2637318"/>
          </a:xfrm>
        </p:spPr>
        <p:txBody>
          <a:bodyPr/>
          <a:lstStyle/>
          <a:p>
            <a:pPr eaLnBrk="1" hangingPunct="1"/>
            <a:r>
              <a:rPr lang="en-GB" altLang="en-US" dirty="0"/>
              <a:t>D_E/e = white fruit</a:t>
            </a:r>
          </a:p>
          <a:p>
            <a:pPr eaLnBrk="1" hangingPunct="1"/>
            <a:r>
              <a:rPr lang="en-GB" altLang="en-US" dirty="0" err="1"/>
              <a:t>ddE</a:t>
            </a:r>
            <a:r>
              <a:rPr lang="en-GB" altLang="en-US" dirty="0"/>
              <a:t>_ = yellow fruit</a:t>
            </a:r>
          </a:p>
          <a:p>
            <a:pPr eaLnBrk="1" hangingPunct="1"/>
            <a:r>
              <a:rPr lang="en-GB" altLang="en-US" dirty="0" err="1"/>
              <a:t>ddee</a:t>
            </a:r>
            <a:r>
              <a:rPr lang="en-GB" altLang="en-US" dirty="0"/>
              <a:t> = green fruit</a:t>
            </a:r>
          </a:p>
          <a:p>
            <a:pPr eaLnBrk="1" hangingPunct="1"/>
            <a:endParaRPr lang="en-GB" altLang="en-US" dirty="0"/>
          </a:p>
          <a:p>
            <a:pPr eaLnBrk="1" hangingPunct="1"/>
            <a:r>
              <a:rPr lang="en-GB" altLang="en-US" dirty="0"/>
              <a:t>The D allele masks the expression of the E/e gene</a:t>
            </a:r>
          </a:p>
        </p:txBody>
      </p:sp>
      <p:sp>
        <p:nvSpPr>
          <p:cNvPr id="4" name="Rectangle 3">
            <a:extLst>
              <a:ext uri="{FF2B5EF4-FFF2-40B4-BE49-F238E27FC236}">
                <a16:creationId xmlns:a16="http://schemas.microsoft.com/office/drawing/2014/main" id="{F62EBEAB-6F23-43D8-BAC1-ECFE799E6C1F}"/>
              </a:ext>
            </a:extLst>
          </p:cNvPr>
          <p:cNvSpPr/>
          <p:nvPr/>
        </p:nvSpPr>
        <p:spPr>
          <a:xfrm>
            <a:off x="0" y="-24745"/>
            <a:ext cx="12192000" cy="1107996"/>
          </a:xfrm>
          <a:prstGeom prst="rect">
            <a:avLst/>
          </a:prstGeom>
        </p:spPr>
        <p:txBody>
          <a:bodyPr wrap="square">
            <a:spAutoFit/>
          </a:bodyPr>
          <a:lstStyle/>
          <a:p>
            <a:pPr>
              <a:spcAft>
                <a:spcPts val="0"/>
              </a:spcAft>
            </a:pPr>
            <a:r>
              <a:rPr lang="en-GB" sz="3300" b="1" u="sng" dirty="0">
                <a:effectLst/>
                <a:latin typeface="Calibri" panose="020F0502020204030204" pitchFamily="34" charset="0"/>
                <a:ea typeface="Calibri" panose="020F0502020204030204" pitchFamily="34" charset="0"/>
                <a:cs typeface="Calibri" panose="020F0502020204030204" pitchFamily="34" charset="0"/>
              </a:rPr>
              <a:t>Epistasis type 1: </a:t>
            </a:r>
            <a:r>
              <a:rPr lang="en-GB" sz="3300" b="1" u="sng" dirty="0">
                <a:latin typeface="Calibri" panose="020F0502020204030204" pitchFamily="34" charset="0"/>
                <a:ea typeface="Calibri" panose="020F0502020204030204" pitchFamily="34" charset="0"/>
                <a:cs typeface="Calibri" panose="020F0502020204030204" pitchFamily="34" charset="0"/>
              </a:rPr>
              <a:t>A dominant allele at one locus masks the expression of alleles at the second locus.</a:t>
            </a:r>
            <a:endParaRPr lang="en-GB" sz="33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1E0677E7-B0BF-4135-8B80-B21B5E8C290A}"/>
              </a:ext>
            </a:extLst>
          </p:cNvPr>
          <p:cNvSpPr txBox="1"/>
          <p:nvPr/>
        </p:nvSpPr>
        <p:spPr>
          <a:xfrm>
            <a:off x="1888404" y="5330768"/>
            <a:ext cx="10352015" cy="646331"/>
          </a:xfrm>
          <a:prstGeom prst="rect">
            <a:avLst/>
          </a:prstGeom>
          <a:noFill/>
        </p:spPr>
        <p:txBody>
          <a:bodyPr wrap="square" rtlCol="0">
            <a:spAutoFit/>
          </a:bodyPr>
          <a:lstStyle/>
          <a:p>
            <a:r>
              <a:rPr lang="en-GB" sz="3600" dirty="0">
                <a:solidFill>
                  <a:srgbClr val="7030A0"/>
                </a:solidFill>
              </a:rPr>
              <a:t>Complete the phenotype table on page 20. </a:t>
            </a:r>
          </a:p>
        </p:txBody>
      </p:sp>
      <p:pic>
        <p:nvPicPr>
          <p:cNvPr id="6" name="Picture 5">
            <a:extLst>
              <a:ext uri="{FF2B5EF4-FFF2-40B4-BE49-F238E27FC236}">
                <a16:creationId xmlns:a16="http://schemas.microsoft.com/office/drawing/2014/main" id="{389DA955-9091-4062-A009-69F834750600}"/>
              </a:ext>
            </a:extLst>
          </p:cNvPr>
          <p:cNvPicPr>
            <a:picLocks noChangeAspect="1"/>
          </p:cNvPicPr>
          <p:nvPr/>
        </p:nvPicPr>
        <p:blipFill>
          <a:blip r:embed="rId2"/>
          <a:stretch>
            <a:fillRect/>
          </a:stretch>
        </p:blipFill>
        <p:spPr>
          <a:xfrm>
            <a:off x="3612525" y="1331419"/>
            <a:ext cx="1445337" cy="1445337"/>
          </a:xfrm>
          <a:prstGeom prst="rect">
            <a:avLst/>
          </a:prstGeom>
        </p:spPr>
      </p:pic>
      <p:pic>
        <p:nvPicPr>
          <p:cNvPr id="9" name="Picture 8">
            <a:extLst>
              <a:ext uri="{FF2B5EF4-FFF2-40B4-BE49-F238E27FC236}">
                <a16:creationId xmlns:a16="http://schemas.microsoft.com/office/drawing/2014/main" id="{E93D73F1-553E-40B7-9B96-FD0751A64561}"/>
              </a:ext>
            </a:extLst>
          </p:cNvPr>
          <p:cNvPicPr>
            <a:picLocks noChangeAspect="1"/>
          </p:cNvPicPr>
          <p:nvPr/>
        </p:nvPicPr>
        <p:blipFill>
          <a:blip r:embed="rId3"/>
          <a:stretch>
            <a:fillRect/>
          </a:stretch>
        </p:blipFill>
        <p:spPr>
          <a:xfrm>
            <a:off x="3612525" y="3040574"/>
            <a:ext cx="1445337" cy="1133385"/>
          </a:xfrm>
          <a:prstGeom prst="rect">
            <a:avLst/>
          </a:prstGeom>
        </p:spPr>
      </p:pic>
      <p:sp>
        <p:nvSpPr>
          <p:cNvPr id="7" name="TextBox 6">
            <a:extLst>
              <a:ext uri="{FF2B5EF4-FFF2-40B4-BE49-F238E27FC236}">
                <a16:creationId xmlns:a16="http://schemas.microsoft.com/office/drawing/2014/main" id="{49879767-51B2-43DD-AB1D-73BB35E68F9D}"/>
              </a:ext>
            </a:extLst>
          </p:cNvPr>
          <p:cNvSpPr txBox="1"/>
          <p:nvPr/>
        </p:nvSpPr>
        <p:spPr>
          <a:xfrm>
            <a:off x="5838738" y="2560678"/>
            <a:ext cx="5712902" cy="707886"/>
          </a:xfrm>
          <a:prstGeom prst="rect">
            <a:avLst/>
          </a:prstGeom>
          <a:solidFill>
            <a:srgbClr val="FFFF00"/>
          </a:solidFill>
        </p:spPr>
        <p:txBody>
          <a:bodyPr wrap="square" rtlCol="0">
            <a:spAutoFit/>
          </a:bodyPr>
          <a:lstStyle/>
          <a:p>
            <a:r>
              <a:rPr lang="en-GB" sz="2000" dirty="0"/>
              <a:t>There may only be 1 phenotype but there are 2 genes so there are still 2 alleles per gene. </a:t>
            </a:r>
          </a:p>
        </p:txBody>
      </p:sp>
    </p:spTree>
    <p:extLst>
      <p:ext uri="{BB962C8B-B14F-4D97-AF65-F5344CB8AC3E}">
        <p14:creationId xmlns:p14="http://schemas.microsoft.com/office/powerpoint/2010/main" val="9220798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8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88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885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885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1" grpId="0" build="p"/>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79911" name="Group 39"/>
          <p:cNvGraphicFramePr>
            <a:graphicFrameLocks noGrp="1"/>
          </p:cNvGraphicFramePr>
          <p:nvPr>
            <p:ph type="tbl" idx="1"/>
            <p:extLst>
              <p:ext uri="{D42A27DB-BD31-4B8C-83A1-F6EECF244321}">
                <p14:modId xmlns:p14="http://schemas.microsoft.com/office/powerpoint/2010/main" val="783786243"/>
              </p:ext>
            </p:extLst>
          </p:nvPr>
        </p:nvGraphicFramePr>
        <p:xfrm>
          <a:off x="194345" y="1200941"/>
          <a:ext cx="4713215" cy="4456118"/>
        </p:xfrm>
        <a:graphic>
          <a:graphicData uri="http://schemas.openxmlformats.org/drawingml/2006/table">
            <a:tbl>
              <a:tblPr/>
              <a:tblGrid>
                <a:gridCol w="2221684">
                  <a:extLst>
                    <a:ext uri="{9D8B030D-6E8A-4147-A177-3AD203B41FA5}">
                      <a16:colId xmlns:a16="http://schemas.microsoft.com/office/drawing/2014/main" val="20000"/>
                    </a:ext>
                  </a:extLst>
                </a:gridCol>
                <a:gridCol w="2491531">
                  <a:extLst>
                    <a:ext uri="{9D8B030D-6E8A-4147-A177-3AD203B41FA5}">
                      <a16:colId xmlns:a16="http://schemas.microsoft.com/office/drawing/2014/main" val="20001"/>
                    </a:ext>
                  </a:extLst>
                </a:gridCol>
              </a:tblGrid>
              <a:tr h="755651">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a:ln>
                            <a:noFill/>
                          </a:ln>
                          <a:solidFill>
                            <a:srgbClr val="000000"/>
                          </a:solidFill>
                          <a:effectLst/>
                          <a:latin typeface="+mn-lt"/>
                          <a:cs typeface="Times New Roman" pitchFamily="18" charset="0"/>
                        </a:rPr>
                        <a:t>Genotypes</a:t>
                      </a:r>
                      <a:r>
                        <a:rPr kumimoji="0" lang="en-GB" sz="2800" b="0" i="0" u="none" strike="noStrike" cap="none" normalizeH="0" baseline="0">
                          <a:ln>
                            <a:noFill/>
                          </a:ln>
                          <a:solidFill>
                            <a:srgbClr val="000000"/>
                          </a:solidFill>
                          <a:effectLst/>
                          <a:latin typeface="+mn-lt"/>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a:ln>
                            <a:noFill/>
                          </a:ln>
                          <a:solidFill>
                            <a:srgbClr val="000000"/>
                          </a:solidFill>
                          <a:effectLst/>
                          <a:latin typeface="+mn-lt"/>
                          <a:cs typeface="Times New Roman" pitchFamily="18" charset="0"/>
                        </a:rPr>
                        <a:t>Phenotypes</a:t>
                      </a:r>
                      <a:r>
                        <a:rPr kumimoji="0" lang="en-GB" sz="2800" b="0" i="0" u="none" strike="noStrike" cap="none" normalizeH="0" baseline="0">
                          <a:ln>
                            <a:noFill/>
                          </a:ln>
                          <a:solidFill>
                            <a:srgbClr val="000000"/>
                          </a:solidFill>
                          <a:effectLst/>
                          <a:latin typeface="+mn-lt"/>
                        </a:rPr>
                        <a:t> </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754063">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a:ln>
                            <a:noFill/>
                          </a:ln>
                          <a:solidFill>
                            <a:srgbClr val="000000"/>
                          </a:solidFill>
                          <a:effectLst/>
                          <a:latin typeface="+mn-lt"/>
                          <a:cs typeface="Times New Roman" pitchFamily="18" charset="0"/>
                        </a:rPr>
                        <a:t>DdEe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a:ln>
                            <a:noFill/>
                          </a:ln>
                          <a:solidFill>
                            <a:srgbClr val="7030A0"/>
                          </a:solidFill>
                          <a:effectLst/>
                          <a:latin typeface="+mn-lt"/>
                          <a:cs typeface="Times New Roman" pitchFamily="18" charset="0"/>
                        </a:rPr>
                        <a:t>White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55651">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a:ln>
                            <a:noFill/>
                          </a:ln>
                          <a:solidFill>
                            <a:srgbClr val="000000"/>
                          </a:solidFill>
                          <a:effectLst/>
                          <a:latin typeface="+mn-lt"/>
                          <a:cs typeface="Times New Roman" pitchFamily="18" charset="0"/>
                        </a:rPr>
                        <a:t>DDee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a:ln>
                            <a:noFill/>
                          </a:ln>
                          <a:solidFill>
                            <a:srgbClr val="7030A0"/>
                          </a:solidFill>
                          <a:effectLst/>
                          <a:latin typeface="+mn-lt"/>
                          <a:cs typeface="Times New Roman" pitchFamily="18" charset="0"/>
                        </a:rPr>
                        <a:t>White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55651">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a:ln>
                            <a:noFill/>
                          </a:ln>
                          <a:solidFill>
                            <a:srgbClr val="000000"/>
                          </a:solidFill>
                          <a:effectLst/>
                          <a:latin typeface="+mn-lt"/>
                          <a:cs typeface="Times New Roman" pitchFamily="18" charset="0"/>
                        </a:rPr>
                        <a:t>ddEE</a:t>
                      </a:r>
                      <a:endParaRPr kumimoji="0" lang="en-GB" sz="2800" b="0" i="0" u="none" strike="noStrike" cap="none" normalizeH="0" baseline="0">
                        <a:ln>
                          <a:noFill/>
                        </a:ln>
                        <a:solidFill>
                          <a:schemeClr val="tx1"/>
                        </a:solidFill>
                        <a:effectLst/>
                        <a:latin typeface="+mn-lt"/>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a:ln>
                            <a:noFill/>
                          </a:ln>
                          <a:solidFill>
                            <a:srgbClr val="7030A0"/>
                          </a:solidFill>
                          <a:effectLst/>
                          <a:latin typeface="+mn-lt"/>
                          <a:cs typeface="Times New Roman" pitchFamily="18" charset="0"/>
                        </a:rPr>
                        <a:t>Yellow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79451">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a:ln>
                            <a:noFill/>
                          </a:ln>
                          <a:solidFill>
                            <a:srgbClr val="000000"/>
                          </a:solidFill>
                          <a:effectLst/>
                          <a:latin typeface="+mn-lt"/>
                          <a:cs typeface="Times New Roman" pitchFamily="18" charset="0"/>
                        </a:rPr>
                        <a:t>ddEe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a:ln>
                            <a:noFill/>
                          </a:ln>
                          <a:solidFill>
                            <a:srgbClr val="7030A0"/>
                          </a:solidFill>
                          <a:effectLst/>
                          <a:latin typeface="+mn-lt"/>
                          <a:cs typeface="Times New Roman" pitchFamily="18" charset="0"/>
                        </a:rPr>
                        <a:t>Yellow</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55651">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dirty="0" err="1">
                          <a:ln>
                            <a:noFill/>
                          </a:ln>
                          <a:solidFill>
                            <a:srgbClr val="000000"/>
                          </a:solidFill>
                          <a:effectLst/>
                          <a:latin typeface="+mn-lt"/>
                          <a:cs typeface="Times New Roman" pitchFamily="18" charset="0"/>
                        </a:rPr>
                        <a:t>ddee</a:t>
                      </a:r>
                      <a:endParaRPr kumimoji="0" lang="en-GB" sz="2800" b="1" i="0" u="none" strike="noStrike" cap="none" normalizeH="0" baseline="0" dirty="0">
                        <a:ln>
                          <a:noFill/>
                        </a:ln>
                        <a:solidFill>
                          <a:srgbClr val="000000"/>
                        </a:solidFill>
                        <a:effectLst/>
                        <a:latin typeface="+mn-lt"/>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dirty="0">
                          <a:ln>
                            <a:noFill/>
                          </a:ln>
                          <a:solidFill>
                            <a:srgbClr val="7030A0"/>
                          </a:solidFill>
                          <a:effectLst/>
                          <a:latin typeface="+mn-lt"/>
                          <a:cs typeface="Times New Roman" pitchFamily="18" charset="0"/>
                        </a:rPr>
                        <a:t>Green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3" name="Rectangle 2">
            <a:extLst>
              <a:ext uri="{FF2B5EF4-FFF2-40B4-BE49-F238E27FC236}">
                <a16:creationId xmlns:a16="http://schemas.microsoft.com/office/drawing/2014/main" id="{DCADA7DF-FBFA-402E-B855-AB0CEF574AF0}"/>
              </a:ext>
            </a:extLst>
          </p:cNvPr>
          <p:cNvSpPr/>
          <p:nvPr/>
        </p:nvSpPr>
        <p:spPr>
          <a:xfrm>
            <a:off x="0" y="-24745"/>
            <a:ext cx="12192000" cy="1107996"/>
          </a:xfrm>
          <a:prstGeom prst="rect">
            <a:avLst/>
          </a:prstGeom>
        </p:spPr>
        <p:txBody>
          <a:bodyPr wrap="square">
            <a:spAutoFit/>
          </a:bodyPr>
          <a:lstStyle/>
          <a:p>
            <a:pPr>
              <a:spcAft>
                <a:spcPts val="0"/>
              </a:spcAft>
            </a:pPr>
            <a:r>
              <a:rPr lang="en-GB" sz="3300" b="1" u="sng" dirty="0">
                <a:effectLst/>
                <a:latin typeface="Calibri" panose="020F0502020204030204" pitchFamily="34" charset="0"/>
                <a:ea typeface="Calibri" panose="020F0502020204030204" pitchFamily="34" charset="0"/>
                <a:cs typeface="Calibri" panose="020F0502020204030204" pitchFamily="34" charset="0"/>
              </a:rPr>
              <a:t>Epistasis type 1: </a:t>
            </a:r>
            <a:r>
              <a:rPr lang="en-GB" sz="3300" b="1" u="sng" dirty="0">
                <a:latin typeface="Calibri" panose="020F0502020204030204" pitchFamily="34" charset="0"/>
                <a:ea typeface="Calibri" panose="020F0502020204030204" pitchFamily="34" charset="0"/>
                <a:cs typeface="Calibri" panose="020F0502020204030204" pitchFamily="34" charset="0"/>
              </a:rPr>
              <a:t>A dominant allele at one locus masks the expression of alleles at the second locus.</a:t>
            </a:r>
            <a:endParaRPr lang="en-GB" sz="33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693AB465-AFBA-4ADC-A084-9E463F19B44C}"/>
              </a:ext>
            </a:extLst>
          </p:cNvPr>
          <p:cNvSpPr/>
          <p:nvPr/>
        </p:nvSpPr>
        <p:spPr>
          <a:xfrm>
            <a:off x="2474752" y="2021747"/>
            <a:ext cx="1283516" cy="461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59DF45A8-855C-4E81-BEAF-5387606F8C3C}"/>
              </a:ext>
            </a:extLst>
          </p:cNvPr>
          <p:cNvSpPr/>
          <p:nvPr/>
        </p:nvSpPr>
        <p:spPr>
          <a:xfrm>
            <a:off x="2474752" y="2842553"/>
            <a:ext cx="1283516" cy="461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B0955DE-45E9-446C-A3FA-95CB75F527D6}"/>
              </a:ext>
            </a:extLst>
          </p:cNvPr>
          <p:cNvSpPr/>
          <p:nvPr/>
        </p:nvSpPr>
        <p:spPr>
          <a:xfrm>
            <a:off x="2474752" y="3554054"/>
            <a:ext cx="1283516" cy="461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71FC387-A94E-46E0-8E3D-1334AA67912A}"/>
              </a:ext>
            </a:extLst>
          </p:cNvPr>
          <p:cNvSpPr/>
          <p:nvPr/>
        </p:nvSpPr>
        <p:spPr>
          <a:xfrm>
            <a:off x="2474752" y="4319303"/>
            <a:ext cx="1283516" cy="461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B2D66DC9-7FDA-4F21-90EE-5E7713E7B7D6}"/>
              </a:ext>
            </a:extLst>
          </p:cNvPr>
          <p:cNvSpPr/>
          <p:nvPr/>
        </p:nvSpPr>
        <p:spPr>
          <a:xfrm>
            <a:off x="2474752" y="4991595"/>
            <a:ext cx="1283516" cy="46139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3">
            <a:extLst>
              <a:ext uri="{FF2B5EF4-FFF2-40B4-BE49-F238E27FC236}">
                <a16:creationId xmlns:a16="http://schemas.microsoft.com/office/drawing/2014/main" id="{E45E6569-61F8-4982-9DBF-6D1E60578A68}"/>
              </a:ext>
            </a:extLst>
          </p:cNvPr>
          <p:cNvSpPr txBox="1">
            <a:spLocks noChangeArrowheads="1"/>
          </p:cNvSpPr>
          <p:nvPr/>
        </p:nvSpPr>
        <p:spPr>
          <a:xfrm>
            <a:off x="5004967" y="1260388"/>
            <a:ext cx="6992688" cy="20435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altLang="en-US" sz="2400" b="1" dirty="0">
                <a:solidFill>
                  <a:srgbClr val="7030A0"/>
                </a:solidFill>
              </a:rPr>
              <a:t>If 2 double heterozygotes are crossed </a:t>
            </a:r>
            <a:r>
              <a:rPr lang="en-GB" altLang="en-US" sz="2400" b="1" dirty="0" err="1">
                <a:solidFill>
                  <a:srgbClr val="7030A0"/>
                </a:solidFill>
              </a:rPr>
              <a:t>DdEe</a:t>
            </a:r>
            <a:r>
              <a:rPr lang="en-GB" altLang="en-US" sz="2400" b="1" dirty="0">
                <a:solidFill>
                  <a:srgbClr val="7030A0"/>
                </a:solidFill>
              </a:rPr>
              <a:t>  x </a:t>
            </a:r>
            <a:r>
              <a:rPr lang="en-GB" altLang="en-US" sz="2400" b="1" dirty="0" err="1">
                <a:solidFill>
                  <a:srgbClr val="7030A0"/>
                </a:solidFill>
              </a:rPr>
              <a:t>DdEe</a:t>
            </a:r>
            <a:endParaRPr lang="en-GB" altLang="en-US" sz="2400" b="1" dirty="0">
              <a:solidFill>
                <a:srgbClr val="7030A0"/>
              </a:solidFill>
            </a:endParaRPr>
          </a:p>
          <a:p>
            <a:r>
              <a:rPr lang="en-GB" altLang="en-US" sz="2400" b="1" dirty="0">
                <a:solidFill>
                  <a:srgbClr val="7030A0"/>
                </a:solidFill>
              </a:rPr>
              <a:t>F1 phenotype ratio: 12 white :  3 yellow :  1 green</a:t>
            </a:r>
          </a:p>
          <a:p>
            <a:r>
              <a:rPr lang="en-GB" altLang="en-US" sz="2400" b="1" dirty="0">
                <a:solidFill>
                  <a:srgbClr val="7030A0"/>
                </a:solidFill>
              </a:rPr>
              <a:t>Draw a genetic cross to show this outcome on page 20 in your booklet. 	</a:t>
            </a:r>
          </a:p>
        </p:txBody>
      </p:sp>
    </p:spTree>
    <p:extLst>
      <p:ext uri="{BB962C8B-B14F-4D97-AF65-F5344CB8AC3E}">
        <p14:creationId xmlns:p14="http://schemas.microsoft.com/office/powerpoint/2010/main" val="2008805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9" grpId="0" animBg="1"/>
      <p:bldP spid="1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a:xfrm>
            <a:off x="87384" y="939145"/>
            <a:ext cx="12529657" cy="3387725"/>
          </a:xfrm>
        </p:spPr>
        <p:txBody>
          <a:bodyPr/>
          <a:lstStyle/>
          <a:p>
            <a:pPr eaLnBrk="1" hangingPunct="1">
              <a:buFontTx/>
              <a:buNone/>
            </a:pPr>
            <a:r>
              <a:rPr lang="en-GB" altLang="en-US" b="1" dirty="0"/>
              <a:t>Parental Phenotype= </a:t>
            </a:r>
            <a:r>
              <a:rPr lang="en-GB" altLang="en-US" b="1" dirty="0">
                <a:solidFill>
                  <a:srgbClr val="000066"/>
                </a:solidFill>
              </a:rPr>
              <a:t>	</a:t>
            </a:r>
            <a:r>
              <a:rPr lang="en-GB" altLang="en-US" sz="2400" b="1" dirty="0">
                <a:solidFill>
                  <a:srgbClr val="7030A0"/>
                </a:solidFill>
              </a:rPr>
              <a:t>White fruit 		x  	White fruit</a:t>
            </a:r>
          </a:p>
          <a:p>
            <a:pPr>
              <a:buNone/>
            </a:pPr>
            <a:r>
              <a:rPr lang="en-GB" altLang="en-US" b="1" dirty="0"/>
              <a:t>Parental Genotype=        </a:t>
            </a:r>
            <a:r>
              <a:rPr lang="en-GB" altLang="en-US" b="1" dirty="0">
                <a:solidFill>
                  <a:srgbClr val="000066"/>
                </a:solidFill>
              </a:rPr>
              <a:t>		</a:t>
            </a:r>
            <a:r>
              <a:rPr lang="en-GB" altLang="en-US" sz="2400" b="1" dirty="0" err="1">
                <a:solidFill>
                  <a:srgbClr val="7030A0"/>
                </a:solidFill>
              </a:rPr>
              <a:t>DdEe</a:t>
            </a:r>
            <a:r>
              <a:rPr lang="en-GB" altLang="en-US" sz="2400" dirty="0">
                <a:solidFill>
                  <a:srgbClr val="7030A0"/>
                </a:solidFill>
              </a:rPr>
              <a:t>			</a:t>
            </a:r>
            <a:r>
              <a:rPr lang="en-GB" altLang="en-US" sz="2400" dirty="0" err="1">
                <a:solidFill>
                  <a:srgbClr val="7030A0"/>
                </a:solidFill>
              </a:rPr>
              <a:t>DdEe</a:t>
            </a:r>
            <a:endParaRPr lang="en-US" altLang="en-US" sz="2400" dirty="0">
              <a:solidFill>
                <a:srgbClr val="7030A0"/>
              </a:solidFill>
            </a:endParaRPr>
          </a:p>
          <a:p>
            <a:pPr eaLnBrk="1" hangingPunct="1">
              <a:buFontTx/>
              <a:buNone/>
            </a:pPr>
            <a:r>
              <a:rPr lang="en-GB" altLang="en-US" b="1" dirty="0"/>
              <a:t>Gametes = </a:t>
            </a:r>
          </a:p>
        </p:txBody>
      </p:sp>
      <p:sp>
        <p:nvSpPr>
          <p:cNvPr id="18" name="Rectangle 16">
            <a:extLst>
              <a:ext uri="{FF2B5EF4-FFF2-40B4-BE49-F238E27FC236}">
                <a16:creationId xmlns:a16="http://schemas.microsoft.com/office/drawing/2014/main" id="{2CF8B489-BE09-4A1B-A12D-54052A23D4CE}"/>
              </a:ext>
            </a:extLst>
          </p:cNvPr>
          <p:cNvSpPr>
            <a:spLocks noChangeArrowheads="1"/>
          </p:cNvSpPr>
          <p:nvPr/>
        </p:nvSpPr>
        <p:spPr bwMode="auto">
          <a:xfrm>
            <a:off x="260944" y="5623383"/>
            <a:ext cx="1193105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sz="2200" dirty="0"/>
              <a:t>F1 Phenotype		White fruit		Yellow		Green </a:t>
            </a:r>
            <a:endParaRPr lang="en-GB" altLang="en-US" sz="2200" dirty="0">
              <a:solidFill>
                <a:srgbClr val="7030A0"/>
              </a:solidFill>
            </a:endParaRPr>
          </a:p>
          <a:p>
            <a:pPr eaLnBrk="1" hangingPunct="1"/>
            <a:r>
              <a:rPr lang="en-GB" altLang="en-US" sz="2200" dirty="0"/>
              <a:t>F1 ratio			</a:t>
            </a:r>
            <a:r>
              <a:rPr lang="en-GB" altLang="en-US" sz="2200" dirty="0">
                <a:solidFill>
                  <a:srgbClr val="7030A0"/>
                </a:solidFill>
              </a:rPr>
              <a:t>12:			3:		1</a:t>
            </a:r>
          </a:p>
        </p:txBody>
      </p:sp>
      <p:sp>
        <p:nvSpPr>
          <p:cNvPr id="11" name="Oval 16">
            <a:extLst>
              <a:ext uri="{FF2B5EF4-FFF2-40B4-BE49-F238E27FC236}">
                <a16:creationId xmlns:a16="http://schemas.microsoft.com/office/drawing/2014/main" id="{171F7922-0DE8-45C1-B6F1-CE8F7AA0CD8A}"/>
              </a:ext>
            </a:extLst>
          </p:cNvPr>
          <p:cNvSpPr>
            <a:spLocks noChangeArrowheads="1"/>
          </p:cNvSpPr>
          <p:nvPr/>
        </p:nvSpPr>
        <p:spPr bwMode="auto">
          <a:xfrm>
            <a:off x="3465265" y="1912773"/>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DE</a:t>
            </a:r>
          </a:p>
        </p:txBody>
      </p:sp>
      <p:sp>
        <p:nvSpPr>
          <p:cNvPr id="12" name="Oval 17">
            <a:extLst>
              <a:ext uri="{FF2B5EF4-FFF2-40B4-BE49-F238E27FC236}">
                <a16:creationId xmlns:a16="http://schemas.microsoft.com/office/drawing/2014/main" id="{836125A8-8B0F-4002-B3D5-AD80341B11EC}"/>
              </a:ext>
            </a:extLst>
          </p:cNvPr>
          <p:cNvSpPr>
            <a:spLocks noChangeArrowheads="1"/>
          </p:cNvSpPr>
          <p:nvPr/>
        </p:nvSpPr>
        <p:spPr bwMode="auto">
          <a:xfrm>
            <a:off x="4089283" y="1912773"/>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De</a:t>
            </a:r>
          </a:p>
        </p:txBody>
      </p:sp>
      <p:sp>
        <p:nvSpPr>
          <p:cNvPr id="13" name="Oval 18">
            <a:extLst>
              <a:ext uri="{FF2B5EF4-FFF2-40B4-BE49-F238E27FC236}">
                <a16:creationId xmlns:a16="http://schemas.microsoft.com/office/drawing/2014/main" id="{72250878-E2B2-4CAC-A370-5EE22CCEBC41}"/>
              </a:ext>
            </a:extLst>
          </p:cNvPr>
          <p:cNvSpPr>
            <a:spLocks noChangeArrowheads="1"/>
          </p:cNvSpPr>
          <p:nvPr/>
        </p:nvSpPr>
        <p:spPr bwMode="auto">
          <a:xfrm>
            <a:off x="4652075" y="1912773"/>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err="1">
                <a:solidFill>
                  <a:srgbClr val="7030A0"/>
                </a:solidFill>
                <a:latin typeface="+mn-lt"/>
              </a:rPr>
              <a:t>dE</a:t>
            </a:r>
            <a:endParaRPr lang="en-GB" altLang="en-US" b="1" dirty="0">
              <a:solidFill>
                <a:srgbClr val="7030A0"/>
              </a:solidFill>
              <a:latin typeface="+mn-lt"/>
            </a:endParaRPr>
          </a:p>
        </p:txBody>
      </p:sp>
      <p:sp>
        <p:nvSpPr>
          <p:cNvPr id="19" name="Oval 24">
            <a:extLst>
              <a:ext uri="{FF2B5EF4-FFF2-40B4-BE49-F238E27FC236}">
                <a16:creationId xmlns:a16="http://schemas.microsoft.com/office/drawing/2014/main" id="{6612AFB0-63D3-40B0-9DBB-80535EBED9B3}"/>
              </a:ext>
            </a:extLst>
          </p:cNvPr>
          <p:cNvSpPr>
            <a:spLocks noChangeArrowheads="1"/>
          </p:cNvSpPr>
          <p:nvPr/>
        </p:nvSpPr>
        <p:spPr bwMode="auto">
          <a:xfrm>
            <a:off x="5186904" y="1933211"/>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de</a:t>
            </a:r>
          </a:p>
        </p:txBody>
      </p:sp>
      <p:sp>
        <p:nvSpPr>
          <p:cNvPr id="20" name="Oval 16">
            <a:extLst>
              <a:ext uri="{FF2B5EF4-FFF2-40B4-BE49-F238E27FC236}">
                <a16:creationId xmlns:a16="http://schemas.microsoft.com/office/drawing/2014/main" id="{F6D8BE2F-33D7-4488-93D4-595A35DF443D}"/>
              </a:ext>
            </a:extLst>
          </p:cNvPr>
          <p:cNvSpPr>
            <a:spLocks noChangeArrowheads="1"/>
          </p:cNvSpPr>
          <p:nvPr/>
        </p:nvSpPr>
        <p:spPr bwMode="auto">
          <a:xfrm>
            <a:off x="7505029" y="1933211"/>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DE</a:t>
            </a:r>
          </a:p>
        </p:txBody>
      </p:sp>
      <p:sp>
        <p:nvSpPr>
          <p:cNvPr id="26" name="Oval 17">
            <a:extLst>
              <a:ext uri="{FF2B5EF4-FFF2-40B4-BE49-F238E27FC236}">
                <a16:creationId xmlns:a16="http://schemas.microsoft.com/office/drawing/2014/main" id="{7BC6EBB4-C2B1-4769-B79D-17E38CA29A15}"/>
              </a:ext>
            </a:extLst>
          </p:cNvPr>
          <p:cNvSpPr>
            <a:spLocks noChangeArrowheads="1"/>
          </p:cNvSpPr>
          <p:nvPr/>
        </p:nvSpPr>
        <p:spPr bwMode="auto">
          <a:xfrm>
            <a:off x="8129047" y="1933211"/>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De</a:t>
            </a:r>
          </a:p>
        </p:txBody>
      </p:sp>
      <p:sp>
        <p:nvSpPr>
          <p:cNvPr id="27" name="Oval 18">
            <a:extLst>
              <a:ext uri="{FF2B5EF4-FFF2-40B4-BE49-F238E27FC236}">
                <a16:creationId xmlns:a16="http://schemas.microsoft.com/office/drawing/2014/main" id="{840A7B41-A1E1-4FC5-81C7-6CEDA7960843}"/>
              </a:ext>
            </a:extLst>
          </p:cNvPr>
          <p:cNvSpPr>
            <a:spLocks noChangeArrowheads="1"/>
          </p:cNvSpPr>
          <p:nvPr/>
        </p:nvSpPr>
        <p:spPr bwMode="auto">
          <a:xfrm>
            <a:off x="8691839" y="1933211"/>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err="1">
                <a:solidFill>
                  <a:srgbClr val="7030A0"/>
                </a:solidFill>
                <a:latin typeface="+mn-lt"/>
              </a:rPr>
              <a:t>dE</a:t>
            </a:r>
            <a:endParaRPr lang="en-GB" altLang="en-US" b="1" dirty="0">
              <a:solidFill>
                <a:srgbClr val="7030A0"/>
              </a:solidFill>
              <a:latin typeface="+mn-lt"/>
            </a:endParaRPr>
          </a:p>
        </p:txBody>
      </p:sp>
      <p:sp>
        <p:nvSpPr>
          <p:cNvPr id="28" name="Oval 24">
            <a:extLst>
              <a:ext uri="{FF2B5EF4-FFF2-40B4-BE49-F238E27FC236}">
                <a16:creationId xmlns:a16="http://schemas.microsoft.com/office/drawing/2014/main" id="{C9CE1B5F-8DEA-4C6F-A1E0-A93A7323A5CC}"/>
              </a:ext>
            </a:extLst>
          </p:cNvPr>
          <p:cNvSpPr>
            <a:spLocks noChangeArrowheads="1"/>
          </p:cNvSpPr>
          <p:nvPr/>
        </p:nvSpPr>
        <p:spPr bwMode="auto">
          <a:xfrm>
            <a:off x="9226668" y="1953649"/>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de</a:t>
            </a:r>
          </a:p>
        </p:txBody>
      </p:sp>
      <p:graphicFrame>
        <p:nvGraphicFramePr>
          <p:cNvPr id="29" name="Group 2">
            <a:extLst>
              <a:ext uri="{FF2B5EF4-FFF2-40B4-BE49-F238E27FC236}">
                <a16:creationId xmlns:a16="http://schemas.microsoft.com/office/drawing/2014/main" id="{2D4D2E59-D40E-458D-AB25-CF7A8D7C5D0D}"/>
              </a:ext>
            </a:extLst>
          </p:cNvPr>
          <p:cNvGraphicFramePr>
            <a:graphicFrameLocks noGrp="1"/>
          </p:cNvGraphicFramePr>
          <p:nvPr>
            <p:extLst>
              <p:ext uri="{D42A27DB-BD31-4B8C-83A1-F6EECF244321}">
                <p14:modId xmlns:p14="http://schemas.microsoft.com/office/powerpoint/2010/main" val="190540857"/>
              </p:ext>
            </p:extLst>
          </p:nvPr>
        </p:nvGraphicFramePr>
        <p:xfrm>
          <a:off x="4098494" y="2580746"/>
          <a:ext cx="5349375" cy="2734656"/>
        </p:xfrm>
        <a:graphic>
          <a:graphicData uri="http://schemas.openxmlformats.org/drawingml/2006/table">
            <a:tbl>
              <a:tblPr/>
              <a:tblGrid>
                <a:gridCol w="1071500">
                  <a:extLst>
                    <a:ext uri="{9D8B030D-6E8A-4147-A177-3AD203B41FA5}">
                      <a16:colId xmlns:a16="http://schemas.microsoft.com/office/drawing/2014/main" val="20000"/>
                    </a:ext>
                  </a:extLst>
                </a:gridCol>
                <a:gridCol w="1069179">
                  <a:extLst>
                    <a:ext uri="{9D8B030D-6E8A-4147-A177-3AD203B41FA5}">
                      <a16:colId xmlns:a16="http://schemas.microsoft.com/office/drawing/2014/main" val="20001"/>
                    </a:ext>
                  </a:extLst>
                </a:gridCol>
                <a:gridCol w="1069178">
                  <a:extLst>
                    <a:ext uri="{9D8B030D-6E8A-4147-A177-3AD203B41FA5}">
                      <a16:colId xmlns:a16="http://schemas.microsoft.com/office/drawing/2014/main" val="20002"/>
                    </a:ext>
                  </a:extLst>
                </a:gridCol>
                <a:gridCol w="1070339">
                  <a:extLst>
                    <a:ext uri="{9D8B030D-6E8A-4147-A177-3AD203B41FA5}">
                      <a16:colId xmlns:a16="http://schemas.microsoft.com/office/drawing/2014/main" val="20003"/>
                    </a:ext>
                  </a:extLst>
                </a:gridCol>
                <a:gridCol w="1069179">
                  <a:extLst>
                    <a:ext uri="{9D8B030D-6E8A-4147-A177-3AD203B41FA5}">
                      <a16:colId xmlns:a16="http://schemas.microsoft.com/office/drawing/2014/main" val="20004"/>
                    </a:ext>
                  </a:extLst>
                </a:gridCol>
              </a:tblGrid>
              <a:tr h="53995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7030A0"/>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rgbClr val="7030A0"/>
                          </a:solidFill>
                          <a:effectLst/>
                          <a:latin typeface="+mn-lt"/>
                          <a:ea typeface="Times New Roman" pitchFamily="18" charset="0"/>
                          <a:cs typeface="Arial" charset="0"/>
                        </a:rPr>
                        <a:t> </a:t>
                      </a: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rgbClr val="7030A0"/>
                          </a:solidFill>
                          <a:effectLst/>
                          <a:latin typeface="+mn-lt"/>
                          <a:ea typeface="Times New Roman" pitchFamily="18" charset="0"/>
                          <a:cs typeface="Arial" charset="0"/>
                        </a:rPr>
                        <a:t> </a:t>
                      </a: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rgbClr val="7030A0"/>
                          </a:solidFill>
                          <a:effectLst/>
                          <a:latin typeface="+mn-lt"/>
                          <a:ea typeface="Times New Roman" pitchFamily="18" charset="0"/>
                          <a:cs typeface="Arial" charset="0"/>
                        </a:rPr>
                        <a:t> </a:t>
                      </a: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44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cs typeface="Times New Roman" pitchFamily="18" charset="0"/>
                        </a:rPr>
                        <a:t>DDEE</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DDEe</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DdEE</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DdEe</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1"/>
                  </a:ext>
                </a:extLst>
              </a:tr>
              <a:tr h="4827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DDEe</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Ddee</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DdEe</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Ddee</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2"/>
                  </a:ext>
                </a:extLst>
              </a:tr>
              <a:tr h="5434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DdEE</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DdEe</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ddEE</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ddEe</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0003"/>
                  </a:ext>
                </a:extLst>
              </a:tr>
              <a:tr h="54528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DdEe</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Ddee</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ddEe</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C0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ddee</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6">
                        <a:lumMod val="75000"/>
                      </a:schemeClr>
                    </a:solidFill>
                  </a:tcPr>
                </a:tc>
                <a:extLst>
                  <a:ext uri="{0D108BD9-81ED-4DB2-BD59-A6C34878D82A}">
                    <a16:rowId xmlns:a16="http://schemas.microsoft.com/office/drawing/2014/main" val="10004"/>
                  </a:ext>
                </a:extLst>
              </a:tr>
            </a:tbl>
          </a:graphicData>
        </a:graphic>
      </p:graphicFrame>
      <p:sp>
        <p:nvSpPr>
          <p:cNvPr id="74" name="Oval 16">
            <a:extLst>
              <a:ext uri="{FF2B5EF4-FFF2-40B4-BE49-F238E27FC236}">
                <a16:creationId xmlns:a16="http://schemas.microsoft.com/office/drawing/2014/main" id="{6EDB8AEB-846B-41F2-904F-D7999A11F3DA}"/>
              </a:ext>
            </a:extLst>
          </p:cNvPr>
          <p:cNvSpPr>
            <a:spLocks noChangeArrowheads="1"/>
          </p:cNvSpPr>
          <p:nvPr/>
        </p:nvSpPr>
        <p:spPr bwMode="auto">
          <a:xfrm>
            <a:off x="5542690" y="2633008"/>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DE</a:t>
            </a:r>
          </a:p>
        </p:txBody>
      </p:sp>
      <p:sp>
        <p:nvSpPr>
          <p:cNvPr id="75" name="Oval 17">
            <a:extLst>
              <a:ext uri="{FF2B5EF4-FFF2-40B4-BE49-F238E27FC236}">
                <a16:creationId xmlns:a16="http://schemas.microsoft.com/office/drawing/2014/main" id="{BD658DEB-F178-4E36-B65B-9E2C4836DB1C}"/>
              </a:ext>
            </a:extLst>
          </p:cNvPr>
          <p:cNvSpPr>
            <a:spLocks noChangeArrowheads="1"/>
          </p:cNvSpPr>
          <p:nvPr/>
        </p:nvSpPr>
        <p:spPr bwMode="auto">
          <a:xfrm>
            <a:off x="6579360" y="2633008"/>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De</a:t>
            </a:r>
          </a:p>
        </p:txBody>
      </p:sp>
      <p:sp>
        <p:nvSpPr>
          <p:cNvPr id="76" name="Oval 18">
            <a:extLst>
              <a:ext uri="{FF2B5EF4-FFF2-40B4-BE49-F238E27FC236}">
                <a16:creationId xmlns:a16="http://schemas.microsoft.com/office/drawing/2014/main" id="{04EB5D7E-7701-43E4-9014-38EA0C3DC477}"/>
              </a:ext>
            </a:extLst>
          </p:cNvPr>
          <p:cNvSpPr>
            <a:spLocks noChangeArrowheads="1"/>
          </p:cNvSpPr>
          <p:nvPr/>
        </p:nvSpPr>
        <p:spPr bwMode="auto">
          <a:xfrm>
            <a:off x="7764853" y="2633008"/>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err="1">
                <a:solidFill>
                  <a:srgbClr val="7030A0"/>
                </a:solidFill>
                <a:latin typeface="+mn-lt"/>
              </a:rPr>
              <a:t>dE</a:t>
            </a:r>
            <a:endParaRPr lang="en-GB" altLang="en-US" b="1" dirty="0">
              <a:solidFill>
                <a:srgbClr val="7030A0"/>
              </a:solidFill>
              <a:latin typeface="+mn-lt"/>
            </a:endParaRPr>
          </a:p>
        </p:txBody>
      </p:sp>
      <p:sp>
        <p:nvSpPr>
          <p:cNvPr id="77" name="Oval 24">
            <a:extLst>
              <a:ext uri="{FF2B5EF4-FFF2-40B4-BE49-F238E27FC236}">
                <a16:creationId xmlns:a16="http://schemas.microsoft.com/office/drawing/2014/main" id="{79546493-D54E-4D12-8BF7-68E20E4C670B}"/>
              </a:ext>
            </a:extLst>
          </p:cNvPr>
          <p:cNvSpPr>
            <a:spLocks noChangeArrowheads="1"/>
          </p:cNvSpPr>
          <p:nvPr/>
        </p:nvSpPr>
        <p:spPr bwMode="auto">
          <a:xfrm>
            <a:off x="8670735" y="2633008"/>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de</a:t>
            </a:r>
          </a:p>
        </p:txBody>
      </p:sp>
      <p:sp>
        <p:nvSpPr>
          <p:cNvPr id="78" name="Oval 16">
            <a:extLst>
              <a:ext uri="{FF2B5EF4-FFF2-40B4-BE49-F238E27FC236}">
                <a16:creationId xmlns:a16="http://schemas.microsoft.com/office/drawing/2014/main" id="{9F41C048-A383-4644-8D76-4C12E5A1030C}"/>
              </a:ext>
            </a:extLst>
          </p:cNvPr>
          <p:cNvSpPr>
            <a:spLocks noChangeArrowheads="1"/>
          </p:cNvSpPr>
          <p:nvPr/>
        </p:nvSpPr>
        <p:spPr bwMode="auto">
          <a:xfrm>
            <a:off x="4379236" y="3223828"/>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DE</a:t>
            </a:r>
          </a:p>
        </p:txBody>
      </p:sp>
      <p:sp>
        <p:nvSpPr>
          <p:cNvPr id="79" name="Oval 17">
            <a:extLst>
              <a:ext uri="{FF2B5EF4-FFF2-40B4-BE49-F238E27FC236}">
                <a16:creationId xmlns:a16="http://schemas.microsoft.com/office/drawing/2014/main" id="{17C20CB3-39BA-4253-AF83-817F37835A6A}"/>
              </a:ext>
            </a:extLst>
          </p:cNvPr>
          <p:cNvSpPr>
            <a:spLocks noChangeArrowheads="1"/>
          </p:cNvSpPr>
          <p:nvPr/>
        </p:nvSpPr>
        <p:spPr bwMode="auto">
          <a:xfrm>
            <a:off x="4379236" y="3760409"/>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De</a:t>
            </a:r>
          </a:p>
        </p:txBody>
      </p:sp>
      <p:sp>
        <p:nvSpPr>
          <p:cNvPr id="80" name="Oval 18">
            <a:extLst>
              <a:ext uri="{FF2B5EF4-FFF2-40B4-BE49-F238E27FC236}">
                <a16:creationId xmlns:a16="http://schemas.microsoft.com/office/drawing/2014/main" id="{357468AD-7F0C-4C93-8F8A-3555F1A63085}"/>
              </a:ext>
            </a:extLst>
          </p:cNvPr>
          <p:cNvSpPr>
            <a:spLocks noChangeArrowheads="1"/>
          </p:cNvSpPr>
          <p:nvPr/>
        </p:nvSpPr>
        <p:spPr bwMode="auto">
          <a:xfrm>
            <a:off x="4379235" y="4274758"/>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err="1">
                <a:solidFill>
                  <a:srgbClr val="7030A0"/>
                </a:solidFill>
                <a:latin typeface="+mn-lt"/>
              </a:rPr>
              <a:t>dE</a:t>
            </a:r>
            <a:endParaRPr lang="en-GB" altLang="en-US" b="1" dirty="0">
              <a:solidFill>
                <a:srgbClr val="7030A0"/>
              </a:solidFill>
              <a:latin typeface="+mn-lt"/>
            </a:endParaRPr>
          </a:p>
        </p:txBody>
      </p:sp>
      <p:sp>
        <p:nvSpPr>
          <p:cNvPr id="81" name="Oval 24">
            <a:extLst>
              <a:ext uri="{FF2B5EF4-FFF2-40B4-BE49-F238E27FC236}">
                <a16:creationId xmlns:a16="http://schemas.microsoft.com/office/drawing/2014/main" id="{8E085083-1EBA-48FA-9DB5-09B83F46E32C}"/>
              </a:ext>
            </a:extLst>
          </p:cNvPr>
          <p:cNvSpPr>
            <a:spLocks noChangeArrowheads="1"/>
          </p:cNvSpPr>
          <p:nvPr/>
        </p:nvSpPr>
        <p:spPr bwMode="auto">
          <a:xfrm>
            <a:off x="4379235" y="4818505"/>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de</a:t>
            </a:r>
          </a:p>
        </p:txBody>
      </p:sp>
      <p:sp>
        <p:nvSpPr>
          <p:cNvPr id="23" name="Rectangle 22">
            <a:extLst>
              <a:ext uri="{FF2B5EF4-FFF2-40B4-BE49-F238E27FC236}">
                <a16:creationId xmlns:a16="http://schemas.microsoft.com/office/drawing/2014/main" id="{FC5C7B92-E8BE-44A5-9EEA-5F39E7BD5B82}"/>
              </a:ext>
            </a:extLst>
          </p:cNvPr>
          <p:cNvSpPr/>
          <p:nvPr/>
        </p:nvSpPr>
        <p:spPr>
          <a:xfrm>
            <a:off x="0" y="-24745"/>
            <a:ext cx="12192000" cy="1107996"/>
          </a:xfrm>
          <a:prstGeom prst="rect">
            <a:avLst/>
          </a:prstGeom>
        </p:spPr>
        <p:txBody>
          <a:bodyPr wrap="square">
            <a:spAutoFit/>
          </a:bodyPr>
          <a:lstStyle/>
          <a:p>
            <a:pPr>
              <a:spcAft>
                <a:spcPts val="0"/>
              </a:spcAft>
            </a:pPr>
            <a:r>
              <a:rPr lang="en-GB" sz="3300" b="1" u="sng" dirty="0">
                <a:effectLst/>
                <a:latin typeface="Calibri" panose="020F0502020204030204" pitchFamily="34" charset="0"/>
                <a:ea typeface="Calibri" panose="020F0502020204030204" pitchFamily="34" charset="0"/>
                <a:cs typeface="Calibri" panose="020F0502020204030204" pitchFamily="34" charset="0"/>
              </a:rPr>
              <a:t>Epistasis type 1: </a:t>
            </a:r>
            <a:r>
              <a:rPr lang="en-GB" sz="3300" b="1" u="sng" dirty="0">
                <a:latin typeface="Calibri" panose="020F0502020204030204" pitchFamily="34" charset="0"/>
                <a:ea typeface="Calibri" panose="020F0502020204030204" pitchFamily="34" charset="0"/>
                <a:cs typeface="Calibri" panose="020F0502020204030204" pitchFamily="34" charset="0"/>
              </a:rPr>
              <a:t>A dominant allele at one locus masks the expression of alleles at the second locus.</a:t>
            </a:r>
            <a:endParaRPr lang="en-GB" sz="33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40729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7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77"/>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79"/>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9" grpId="0" animBg="1"/>
      <p:bldP spid="20" grpId="0" animBg="1"/>
      <p:bldP spid="26" grpId="0" animBg="1"/>
      <p:bldP spid="27" grpId="0" animBg="1"/>
      <p:bldP spid="28" grpId="0" animBg="1"/>
      <p:bldP spid="74" grpId="0" animBg="1"/>
      <p:bldP spid="75" grpId="0" animBg="1"/>
      <p:bldP spid="76" grpId="0" animBg="1"/>
      <p:bldP spid="77" grpId="0" animBg="1"/>
      <p:bldP spid="78" grpId="0" animBg="1"/>
      <p:bldP spid="79" grpId="0" animBg="1"/>
      <p:bldP spid="80" grpId="0" animBg="1"/>
      <p:bldP spid="8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a:xfrm>
            <a:off x="74802" y="1253331"/>
            <a:ext cx="10515600" cy="4351338"/>
          </a:xfrm>
        </p:spPr>
        <p:txBody>
          <a:bodyPr/>
          <a:lstStyle/>
          <a:p>
            <a:pPr marL="0" indent="0">
              <a:buNone/>
            </a:pPr>
            <a:r>
              <a:rPr lang="en-GB" dirty="0"/>
              <a:t>Salvia flower colour. </a:t>
            </a:r>
          </a:p>
          <a:p>
            <a:r>
              <a:rPr lang="en-GB" dirty="0"/>
              <a:t>The 2 loci involved are A/a and B/b</a:t>
            </a:r>
            <a:endParaRPr lang="en-GB" altLang="en-US" dirty="0"/>
          </a:p>
          <a:p>
            <a:pPr eaLnBrk="1" hangingPunct="1"/>
            <a:r>
              <a:rPr lang="en-GB" altLang="en-US" dirty="0"/>
              <a:t>The </a:t>
            </a:r>
            <a:r>
              <a:rPr lang="en-GB" altLang="en-US" b="1" dirty="0"/>
              <a:t>homozygous</a:t>
            </a:r>
            <a:r>
              <a:rPr lang="en-GB" altLang="en-US" dirty="0"/>
              <a:t> </a:t>
            </a:r>
            <a:r>
              <a:rPr lang="en-GB" altLang="en-US" b="1" dirty="0"/>
              <a:t>aa</a:t>
            </a:r>
            <a:r>
              <a:rPr lang="en-GB" altLang="en-US" dirty="0"/>
              <a:t> is </a:t>
            </a:r>
            <a:r>
              <a:rPr lang="en-GB" altLang="en-US" b="1" dirty="0"/>
              <a:t>epistatic</a:t>
            </a:r>
            <a:r>
              <a:rPr lang="en-GB" altLang="en-US" dirty="0"/>
              <a:t> to </a:t>
            </a:r>
            <a:r>
              <a:rPr lang="en-GB" altLang="en-US" b="1" dirty="0"/>
              <a:t>both alleles </a:t>
            </a:r>
            <a:r>
              <a:rPr lang="en-GB" altLang="en-US" dirty="0"/>
              <a:t>of the gene </a:t>
            </a:r>
            <a:r>
              <a:rPr lang="en-GB" altLang="en-US" b="1" dirty="0"/>
              <a:t>B/b</a:t>
            </a:r>
            <a:r>
              <a:rPr lang="en-GB" altLang="en-US" dirty="0"/>
              <a:t>. </a:t>
            </a:r>
          </a:p>
          <a:p>
            <a:pPr eaLnBrk="1" hangingPunct="1"/>
            <a:r>
              <a:rPr lang="en-GB" altLang="en-US" dirty="0"/>
              <a:t>Neither the allele, </a:t>
            </a:r>
            <a:r>
              <a:rPr lang="en-GB" altLang="en-US" b="1" dirty="0"/>
              <a:t>B, for purple </a:t>
            </a:r>
            <a:r>
              <a:rPr lang="en-GB" altLang="en-US" dirty="0"/>
              <a:t>nor the allele, </a:t>
            </a:r>
            <a:r>
              <a:rPr lang="en-GB" altLang="en-US" b="1" dirty="0"/>
              <a:t>b, for pink </a:t>
            </a:r>
            <a:r>
              <a:rPr lang="en-GB" altLang="en-US" dirty="0"/>
              <a:t>can be expressed if there is </a:t>
            </a:r>
            <a:r>
              <a:rPr lang="en-GB" altLang="en-US" b="1" dirty="0"/>
              <a:t>no dominant allele, A</a:t>
            </a:r>
            <a:r>
              <a:rPr lang="en-GB" altLang="en-US" dirty="0"/>
              <a:t>, present.</a:t>
            </a:r>
          </a:p>
          <a:p>
            <a:pPr eaLnBrk="1" hangingPunct="1"/>
            <a:r>
              <a:rPr lang="en-GB" altLang="en-US" dirty="0"/>
              <a:t>So if </a:t>
            </a:r>
            <a:r>
              <a:rPr lang="en-GB" altLang="en-US" b="1" dirty="0"/>
              <a:t>aa is present</a:t>
            </a:r>
            <a:r>
              <a:rPr lang="en-GB" altLang="en-US" dirty="0"/>
              <a:t>, the flowers will always be </a:t>
            </a:r>
            <a:r>
              <a:rPr lang="en-GB" altLang="en-US" b="1" dirty="0"/>
              <a:t>white</a:t>
            </a:r>
            <a:r>
              <a:rPr lang="en-GB" altLang="en-US" dirty="0"/>
              <a:t>.</a:t>
            </a:r>
          </a:p>
          <a:p>
            <a:endParaRPr lang="en-GB" altLang="en-US"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3803" y="3652474"/>
            <a:ext cx="1891792" cy="2844800"/>
          </a:xfrm>
          <a:prstGeom prst="rect">
            <a:avLst/>
          </a:prstGeom>
        </p:spPr>
      </p:pic>
      <p:sp>
        <p:nvSpPr>
          <p:cNvPr id="5" name="Rectangle 4">
            <a:extLst>
              <a:ext uri="{FF2B5EF4-FFF2-40B4-BE49-F238E27FC236}">
                <a16:creationId xmlns:a16="http://schemas.microsoft.com/office/drawing/2014/main" id="{94F093EC-D34F-4009-9902-7AD8BE8F889A}"/>
              </a:ext>
            </a:extLst>
          </p:cNvPr>
          <p:cNvSpPr/>
          <p:nvPr/>
        </p:nvSpPr>
        <p:spPr>
          <a:xfrm>
            <a:off x="-1" y="0"/>
            <a:ext cx="12096925" cy="1107996"/>
          </a:xfrm>
          <a:prstGeom prst="rect">
            <a:avLst/>
          </a:prstGeom>
        </p:spPr>
        <p:txBody>
          <a:bodyPr wrap="square">
            <a:spAutoFit/>
          </a:bodyPr>
          <a:lstStyle/>
          <a:p>
            <a:pPr>
              <a:spcAft>
                <a:spcPts val="0"/>
              </a:spcAft>
            </a:pPr>
            <a:r>
              <a:rPr lang="en-GB" sz="3300" b="1" u="sng" dirty="0">
                <a:latin typeface="Calibri" panose="020F0502020204030204" pitchFamily="34" charset="0"/>
                <a:ea typeface="Calibri" panose="020F0502020204030204" pitchFamily="34" charset="0"/>
                <a:cs typeface="Calibri" panose="020F0502020204030204" pitchFamily="34" charset="0"/>
              </a:rPr>
              <a:t>Epistasis type 2: Homozygous recessive alleles at one locus masks the expression of alleles at the second.</a:t>
            </a:r>
            <a:endParaRPr lang="en-GB" sz="33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descr="Salvia Nemorosa White | J Parker Dutch Bulbs">
            <a:extLst>
              <a:ext uri="{FF2B5EF4-FFF2-40B4-BE49-F238E27FC236}">
                <a16:creationId xmlns:a16="http://schemas.microsoft.com/office/drawing/2014/main" id="{A1515643-AD46-4287-88D6-A895A5248A7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9675" y="4228751"/>
            <a:ext cx="2268523" cy="2268523"/>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ow To Grow Salvias - BBC Gardeners' World Magazine">
            <a:extLst>
              <a:ext uri="{FF2B5EF4-FFF2-40B4-BE49-F238E27FC236}">
                <a16:creationId xmlns:a16="http://schemas.microsoft.com/office/drawing/2014/main" id="{943F39CD-CE81-4AE9-9A18-F011B927ED5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49754" y="4249025"/>
            <a:ext cx="3372374" cy="2248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778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4580" name="Group 4"/>
          <p:cNvGraphicFramePr>
            <a:graphicFrameLocks noGrp="1"/>
          </p:cNvGraphicFramePr>
          <p:nvPr>
            <p:extLst>
              <p:ext uri="{D42A27DB-BD31-4B8C-83A1-F6EECF244321}">
                <p14:modId xmlns:p14="http://schemas.microsoft.com/office/powerpoint/2010/main" val="2210305990"/>
              </p:ext>
            </p:extLst>
          </p:nvPr>
        </p:nvGraphicFramePr>
        <p:xfrm>
          <a:off x="368302" y="2379336"/>
          <a:ext cx="5943600" cy="4064000"/>
        </p:xfrm>
        <a:graphic>
          <a:graphicData uri="http://schemas.openxmlformats.org/drawingml/2006/table">
            <a:tbl>
              <a:tblPr/>
              <a:tblGrid>
                <a:gridCol w="28956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dirty="0">
                          <a:ln>
                            <a:noFill/>
                          </a:ln>
                          <a:solidFill>
                            <a:schemeClr val="tx1"/>
                          </a:solidFill>
                          <a:effectLst/>
                          <a:latin typeface="+mn-lt"/>
                        </a:rPr>
                        <a:t>Genotypes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a:ln>
                            <a:noFill/>
                          </a:ln>
                          <a:solidFill>
                            <a:schemeClr val="tx1"/>
                          </a:solidFill>
                          <a:effectLst/>
                          <a:latin typeface="+mn-lt"/>
                        </a:rPr>
                        <a:t>Phenotypes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a:ln>
                            <a:noFill/>
                          </a:ln>
                          <a:solidFill>
                            <a:schemeClr val="tx1"/>
                          </a:solidFill>
                          <a:effectLst/>
                          <a:latin typeface="+mn-lt"/>
                        </a:rPr>
                        <a:t>A-B-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n-US" sz="2800" b="1"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a:ln>
                            <a:noFill/>
                          </a:ln>
                          <a:solidFill>
                            <a:schemeClr val="tx1"/>
                          </a:solidFill>
                          <a:effectLst/>
                          <a:latin typeface="+mn-lt"/>
                        </a:rPr>
                        <a:t>A-bb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n-US" sz="2800" b="1"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a:ln>
                            <a:noFill/>
                          </a:ln>
                          <a:solidFill>
                            <a:schemeClr val="tx1"/>
                          </a:solidFill>
                          <a:effectLst/>
                          <a:latin typeface="+mn-lt"/>
                        </a:rPr>
                        <a:t>aaB-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n-US" sz="2800" b="1"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812800">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r>
                        <a:rPr kumimoji="0" lang="en-GB" sz="2800" b="1" i="0" u="none" strike="noStrike" cap="none" normalizeH="0" baseline="0" dirty="0" err="1">
                          <a:ln>
                            <a:noFill/>
                          </a:ln>
                          <a:solidFill>
                            <a:schemeClr val="tx1"/>
                          </a:solidFill>
                          <a:effectLst/>
                          <a:latin typeface="+mn-lt"/>
                        </a:rPr>
                        <a:t>aabb</a:t>
                      </a:r>
                      <a:r>
                        <a:rPr kumimoji="0" lang="en-GB" sz="2800" b="1" i="0" u="none" strike="noStrike" cap="none" normalizeH="0" baseline="0" dirty="0">
                          <a:ln>
                            <a:noFill/>
                          </a:ln>
                          <a:solidFill>
                            <a:schemeClr val="tx1"/>
                          </a:solidFill>
                          <a:effectLst/>
                          <a:latin typeface="+mn-lt"/>
                        </a:rPr>
                        <a:t>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Tx/>
                        <a:buFont typeface="Wingdings" pitchFamily="2" charset="2"/>
                        <a:buNone/>
                        <a:tabLst/>
                      </a:pPr>
                      <a:endParaRPr kumimoji="0" lang="en-US" sz="2800" b="1" i="0" u="none" strike="noStrike" cap="none" normalizeH="0" baseline="0" dirty="0">
                        <a:ln>
                          <a:noFill/>
                        </a:ln>
                        <a:solidFill>
                          <a:schemeClr val="tx1"/>
                        </a:solidFill>
                        <a:effectLst/>
                        <a:latin typeface="+mn-lt"/>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 name="TextBox 1"/>
          <p:cNvSpPr txBox="1">
            <a:spLocks noChangeArrowheads="1"/>
          </p:cNvSpPr>
          <p:nvPr/>
        </p:nvSpPr>
        <p:spPr bwMode="auto">
          <a:xfrm>
            <a:off x="4153921" y="3343262"/>
            <a:ext cx="14398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eaLnBrk="0" hangingPunct="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accent1"/>
              </a:buClr>
              <a:buChar char="•"/>
              <a:defRPr sz="2000">
                <a:solidFill>
                  <a:schemeClr val="tx1"/>
                </a:solidFill>
                <a:latin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2800" b="1">
                <a:solidFill>
                  <a:srgbClr val="7030A0"/>
                </a:solidFill>
                <a:latin typeface="Comic Sans MS" panose="030F0702030302020204" pitchFamily="66" charset="0"/>
              </a:rPr>
              <a:t>Purple</a:t>
            </a:r>
          </a:p>
        </p:txBody>
      </p:sp>
      <p:sp>
        <p:nvSpPr>
          <p:cNvPr id="3" name="TextBox 2"/>
          <p:cNvSpPr txBox="1">
            <a:spLocks noChangeArrowheads="1"/>
          </p:cNvSpPr>
          <p:nvPr/>
        </p:nvSpPr>
        <p:spPr bwMode="auto">
          <a:xfrm>
            <a:off x="4245996" y="4208449"/>
            <a:ext cx="10080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eaLnBrk="0" hangingPunct="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accent1"/>
              </a:buClr>
              <a:buChar char="•"/>
              <a:defRPr sz="2000">
                <a:solidFill>
                  <a:schemeClr val="tx1"/>
                </a:solidFill>
                <a:latin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2800" b="1">
                <a:solidFill>
                  <a:srgbClr val="7030A0"/>
                </a:solidFill>
                <a:latin typeface="Comic Sans MS" panose="030F0702030302020204" pitchFamily="66" charset="0"/>
              </a:rPr>
              <a:t>Pink</a:t>
            </a:r>
          </a:p>
        </p:txBody>
      </p:sp>
      <p:sp>
        <p:nvSpPr>
          <p:cNvPr id="4" name="TextBox 3"/>
          <p:cNvSpPr txBox="1">
            <a:spLocks noChangeArrowheads="1"/>
          </p:cNvSpPr>
          <p:nvPr/>
        </p:nvSpPr>
        <p:spPr bwMode="auto">
          <a:xfrm>
            <a:off x="4080896" y="5056174"/>
            <a:ext cx="14398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eaLnBrk="0" hangingPunct="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accent1"/>
              </a:buClr>
              <a:buChar char="•"/>
              <a:defRPr sz="2000">
                <a:solidFill>
                  <a:schemeClr val="tx1"/>
                </a:solidFill>
                <a:latin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2800" b="1">
                <a:solidFill>
                  <a:srgbClr val="7030A0"/>
                </a:solidFill>
                <a:latin typeface="Comic Sans MS" panose="030F0702030302020204" pitchFamily="66" charset="0"/>
              </a:rPr>
              <a:t>White</a:t>
            </a:r>
          </a:p>
        </p:txBody>
      </p:sp>
      <p:sp>
        <p:nvSpPr>
          <p:cNvPr id="9" name="TextBox 8"/>
          <p:cNvSpPr txBox="1">
            <a:spLocks noChangeArrowheads="1"/>
          </p:cNvSpPr>
          <p:nvPr/>
        </p:nvSpPr>
        <p:spPr bwMode="auto">
          <a:xfrm>
            <a:off x="4080896" y="5829490"/>
            <a:ext cx="143986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eaLnBrk="0" hangingPunct="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accent1"/>
              </a:buClr>
              <a:buChar char="•"/>
              <a:defRPr sz="2000">
                <a:solidFill>
                  <a:schemeClr val="tx1"/>
                </a:solidFill>
                <a:latin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2800" b="1" dirty="0">
                <a:solidFill>
                  <a:srgbClr val="7030A0"/>
                </a:solidFill>
                <a:latin typeface="Comic Sans MS" panose="030F0702030302020204" pitchFamily="66" charset="0"/>
              </a:rPr>
              <a:t>White</a:t>
            </a:r>
          </a:p>
        </p:txBody>
      </p:sp>
      <p:sp>
        <p:nvSpPr>
          <p:cNvPr id="10" name="Rectangle 9">
            <a:extLst>
              <a:ext uri="{FF2B5EF4-FFF2-40B4-BE49-F238E27FC236}">
                <a16:creationId xmlns:a16="http://schemas.microsoft.com/office/drawing/2014/main" id="{93F42F92-EDFE-4390-8041-9CD1D6753905}"/>
              </a:ext>
            </a:extLst>
          </p:cNvPr>
          <p:cNvSpPr/>
          <p:nvPr/>
        </p:nvSpPr>
        <p:spPr>
          <a:xfrm>
            <a:off x="-75501" y="33358"/>
            <a:ext cx="12096925" cy="1107996"/>
          </a:xfrm>
          <a:prstGeom prst="rect">
            <a:avLst/>
          </a:prstGeom>
        </p:spPr>
        <p:txBody>
          <a:bodyPr wrap="square">
            <a:spAutoFit/>
          </a:bodyPr>
          <a:lstStyle/>
          <a:p>
            <a:pPr>
              <a:spcAft>
                <a:spcPts val="0"/>
              </a:spcAft>
            </a:pPr>
            <a:r>
              <a:rPr lang="en-GB" sz="3300" b="1" u="sng" dirty="0">
                <a:latin typeface="Calibri" panose="020F0502020204030204" pitchFamily="34" charset="0"/>
                <a:ea typeface="Calibri" panose="020F0502020204030204" pitchFamily="34" charset="0"/>
                <a:cs typeface="Calibri" panose="020F0502020204030204" pitchFamily="34" charset="0"/>
              </a:rPr>
              <a:t>Epistasis type 2: Homozygous recessive alleles at one locus masks the expression of alleles at the second.</a:t>
            </a:r>
            <a:endParaRPr lang="en-GB" sz="33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59E06FD2-05B1-416D-979C-60FC88B4CBB4}"/>
              </a:ext>
            </a:extLst>
          </p:cNvPr>
          <p:cNvSpPr txBox="1"/>
          <p:nvPr/>
        </p:nvSpPr>
        <p:spPr>
          <a:xfrm>
            <a:off x="192947" y="1208015"/>
            <a:ext cx="11752976" cy="523220"/>
          </a:xfrm>
          <a:prstGeom prst="rect">
            <a:avLst/>
          </a:prstGeom>
          <a:noFill/>
        </p:spPr>
        <p:txBody>
          <a:bodyPr wrap="square" rtlCol="0">
            <a:spAutoFit/>
          </a:bodyPr>
          <a:lstStyle/>
          <a:p>
            <a:r>
              <a:rPr lang="en-GB" sz="2800" dirty="0">
                <a:solidFill>
                  <a:srgbClr val="7030A0"/>
                </a:solidFill>
              </a:rPr>
              <a:t>Complete the phenotype table on page 21 in your booklet </a:t>
            </a:r>
          </a:p>
        </p:txBody>
      </p:sp>
      <p:sp>
        <p:nvSpPr>
          <p:cNvPr id="16" name="Rectangle 3">
            <a:extLst>
              <a:ext uri="{FF2B5EF4-FFF2-40B4-BE49-F238E27FC236}">
                <a16:creationId xmlns:a16="http://schemas.microsoft.com/office/drawing/2014/main" id="{1AA44C65-C6F0-4B2B-9972-8C1E4C414817}"/>
              </a:ext>
            </a:extLst>
          </p:cNvPr>
          <p:cNvSpPr>
            <a:spLocks noGrp="1" noChangeArrowheads="1"/>
          </p:cNvSpPr>
          <p:nvPr>
            <p:ph idx="1"/>
          </p:nvPr>
        </p:nvSpPr>
        <p:spPr>
          <a:xfrm>
            <a:off x="6453776" y="2379335"/>
            <a:ext cx="5055920" cy="4063999"/>
          </a:xfrm>
        </p:spPr>
        <p:txBody>
          <a:bodyPr>
            <a:normAutofit/>
          </a:bodyPr>
          <a:lstStyle/>
          <a:p>
            <a:r>
              <a:rPr lang="en-GB" altLang="en-US" dirty="0">
                <a:solidFill>
                  <a:srgbClr val="7030A0"/>
                </a:solidFill>
              </a:rPr>
              <a:t>If 2 double heterozygotes are crossed </a:t>
            </a:r>
            <a:r>
              <a:rPr lang="en-GB" altLang="en-US" dirty="0" err="1">
                <a:solidFill>
                  <a:srgbClr val="7030A0"/>
                </a:solidFill>
              </a:rPr>
              <a:t>AaBb</a:t>
            </a:r>
            <a:endParaRPr lang="en-GB" altLang="en-US" dirty="0">
              <a:solidFill>
                <a:srgbClr val="7030A0"/>
              </a:solidFill>
            </a:endParaRPr>
          </a:p>
          <a:p>
            <a:r>
              <a:rPr lang="en-GB" altLang="en-US" dirty="0">
                <a:solidFill>
                  <a:srgbClr val="7030A0"/>
                </a:solidFill>
              </a:rPr>
              <a:t>F1 offspring interbred the ratio will be 9 purple : 3pink : 4 white</a:t>
            </a:r>
          </a:p>
          <a:p>
            <a:r>
              <a:rPr lang="en-GB" altLang="en-US" dirty="0">
                <a:solidFill>
                  <a:srgbClr val="7030A0"/>
                </a:solidFill>
              </a:rPr>
              <a:t>Draw a genetic diagram to show this.</a:t>
            </a:r>
          </a:p>
          <a:p>
            <a:pPr eaLnBrk="1" hangingPunct="1">
              <a:buFont typeface="Wingdings" panose="05000000000000000000" pitchFamily="2" charset="2"/>
              <a:buNone/>
            </a:pPr>
            <a:endParaRPr lang="en-GB" altLang="en-US" dirty="0"/>
          </a:p>
        </p:txBody>
      </p:sp>
    </p:spTree>
    <p:extLst>
      <p:ext uri="{BB962C8B-B14F-4D97-AF65-F5344CB8AC3E}">
        <p14:creationId xmlns:p14="http://schemas.microsoft.com/office/powerpoint/2010/main" val="26898346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9" grpId="0"/>
      <p:bldP spid="1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a:xfrm>
            <a:off x="87384" y="939145"/>
            <a:ext cx="12529657" cy="3387725"/>
          </a:xfrm>
        </p:spPr>
        <p:txBody>
          <a:bodyPr/>
          <a:lstStyle/>
          <a:p>
            <a:pPr eaLnBrk="1" hangingPunct="1">
              <a:buFontTx/>
              <a:buNone/>
            </a:pPr>
            <a:r>
              <a:rPr lang="en-GB" altLang="en-US" b="1" dirty="0"/>
              <a:t>Parental Phenotype= </a:t>
            </a:r>
            <a:r>
              <a:rPr lang="en-GB" altLang="en-US" b="1" dirty="0">
                <a:solidFill>
                  <a:srgbClr val="000066"/>
                </a:solidFill>
              </a:rPr>
              <a:t>	</a:t>
            </a:r>
            <a:r>
              <a:rPr lang="en-GB" altLang="en-US" sz="2400" b="1" dirty="0">
                <a:solidFill>
                  <a:srgbClr val="7030A0"/>
                </a:solidFill>
              </a:rPr>
              <a:t>Purple Flower 		x  	Purple Flower</a:t>
            </a:r>
          </a:p>
          <a:p>
            <a:pPr>
              <a:buNone/>
            </a:pPr>
            <a:r>
              <a:rPr lang="en-GB" altLang="en-US" b="1" dirty="0"/>
              <a:t>Parental Genotype=        </a:t>
            </a:r>
            <a:r>
              <a:rPr lang="en-GB" altLang="en-US" b="1" dirty="0">
                <a:solidFill>
                  <a:srgbClr val="000066"/>
                </a:solidFill>
              </a:rPr>
              <a:t>		</a:t>
            </a:r>
            <a:r>
              <a:rPr lang="en-GB" altLang="en-US" sz="2400" b="1" dirty="0" err="1">
                <a:solidFill>
                  <a:srgbClr val="7030A0"/>
                </a:solidFill>
              </a:rPr>
              <a:t>AaBb</a:t>
            </a:r>
            <a:r>
              <a:rPr lang="en-GB" altLang="en-US" sz="2400" dirty="0">
                <a:solidFill>
                  <a:srgbClr val="7030A0"/>
                </a:solidFill>
              </a:rPr>
              <a:t>			</a:t>
            </a:r>
            <a:r>
              <a:rPr lang="en-GB" altLang="en-US" sz="2400" dirty="0" err="1">
                <a:solidFill>
                  <a:srgbClr val="7030A0"/>
                </a:solidFill>
              </a:rPr>
              <a:t>AaBb</a:t>
            </a:r>
            <a:endParaRPr lang="en-US" altLang="en-US" sz="2400" dirty="0">
              <a:solidFill>
                <a:srgbClr val="7030A0"/>
              </a:solidFill>
            </a:endParaRPr>
          </a:p>
          <a:p>
            <a:pPr eaLnBrk="1" hangingPunct="1">
              <a:buFontTx/>
              <a:buNone/>
            </a:pPr>
            <a:r>
              <a:rPr lang="en-GB" altLang="en-US" b="1" dirty="0"/>
              <a:t>Gametes = </a:t>
            </a:r>
          </a:p>
        </p:txBody>
      </p:sp>
      <p:sp>
        <p:nvSpPr>
          <p:cNvPr id="18" name="Rectangle 16">
            <a:extLst>
              <a:ext uri="{FF2B5EF4-FFF2-40B4-BE49-F238E27FC236}">
                <a16:creationId xmlns:a16="http://schemas.microsoft.com/office/drawing/2014/main" id="{2CF8B489-BE09-4A1B-A12D-54052A23D4CE}"/>
              </a:ext>
            </a:extLst>
          </p:cNvPr>
          <p:cNvSpPr>
            <a:spLocks noChangeArrowheads="1"/>
          </p:cNvSpPr>
          <p:nvPr/>
        </p:nvSpPr>
        <p:spPr bwMode="auto">
          <a:xfrm>
            <a:off x="260944" y="5623383"/>
            <a:ext cx="1193105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sz="2200" dirty="0"/>
              <a:t>F1 Phenotype		Purple flower		Pink flower		White flower </a:t>
            </a:r>
            <a:endParaRPr lang="en-GB" altLang="en-US" sz="2200" dirty="0">
              <a:solidFill>
                <a:srgbClr val="7030A0"/>
              </a:solidFill>
            </a:endParaRPr>
          </a:p>
          <a:p>
            <a:pPr eaLnBrk="1" hangingPunct="1"/>
            <a:r>
              <a:rPr lang="en-GB" altLang="en-US" sz="2200" dirty="0"/>
              <a:t>F1 ratio			</a:t>
            </a:r>
            <a:r>
              <a:rPr lang="en-GB" altLang="en-US" sz="2200" dirty="0">
                <a:solidFill>
                  <a:srgbClr val="7030A0"/>
                </a:solidFill>
              </a:rPr>
              <a:t>9:			3:			4.</a:t>
            </a:r>
          </a:p>
        </p:txBody>
      </p:sp>
      <p:sp>
        <p:nvSpPr>
          <p:cNvPr id="11" name="Oval 16">
            <a:extLst>
              <a:ext uri="{FF2B5EF4-FFF2-40B4-BE49-F238E27FC236}">
                <a16:creationId xmlns:a16="http://schemas.microsoft.com/office/drawing/2014/main" id="{171F7922-0DE8-45C1-B6F1-CE8F7AA0CD8A}"/>
              </a:ext>
            </a:extLst>
          </p:cNvPr>
          <p:cNvSpPr>
            <a:spLocks noChangeArrowheads="1"/>
          </p:cNvSpPr>
          <p:nvPr/>
        </p:nvSpPr>
        <p:spPr bwMode="auto">
          <a:xfrm>
            <a:off x="3465265" y="1912773"/>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12" name="Oval 17">
            <a:extLst>
              <a:ext uri="{FF2B5EF4-FFF2-40B4-BE49-F238E27FC236}">
                <a16:creationId xmlns:a16="http://schemas.microsoft.com/office/drawing/2014/main" id="{836125A8-8B0F-4002-B3D5-AD80341B11EC}"/>
              </a:ext>
            </a:extLst>
          </p:cNvPr>
          <p:cNvSpPr>
            <a:spLocks noChangeArrowheads="1"/>
          </p:cNvSpPr>
          <p:nvPr/>
        </p:nvSpPr>
        <p:spPr bwMode="auto">
          <a:xfrm>
            <a:off x="4089283" y="1912773"/>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13" name="Oval 18">
            <a:extLst>
              <a:ext uri="{FF2B5EF4-FFF2-40B4-BE49-F238E27FC236}">
                <a16:creationId xmlns:a16="http://schemas.microsoft.com/office/drawing/2014/main" id="{72250878-E2B2-4CAC-A370-5EE22CCEBC41}"/>
              </a:ext>
            </a:extLst>
          </p:cNvPr>
          <p:cNvSpPr>
            <a:spLocks noChangeArrowheads="1"/>
          </p:cNvSpPr>
          <p:nvPr/>
        </p:nvSpPr>
        <p:spPr bwMode="auto">
          <a:xfrm>
            <a:off x="4652075" y="1912773"/>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err="1">
                <a:solidFill>
                  <a:srgbClr val="7030A0"/>
                </a:solidFill>
                <a:latin typeface="+mn-lt"/>
              </a:rPr>
              <a:t>aB</a:t>
            </a:r>
            <a:endParaRPr lang="en-GB" altLang="en-US" b="1" dirty="0">
              <a:solidFill>
                <a:srgbClr val="7030A0"/>
              </a:solidFill>
              <a:latin typeface="+mn-lt"/>
            </a:endParaRPr>
          </a:p>
        </p:txBody>
      </p:sp>
      <p:sp>
        <p:nvSpPr>
          <p:cNvPr id="19" name="Oval 24">
            <a:extLst>
              <a:ext uri="{FF2B5EF4-FFF2-40B4-BE49-F238E27FC236}">
                <a16:creationId xmlns:a16="http://schemas.microsoft.com/office/drawing/2014/main" id="{6612AFB0-63D3-40B0-9DBB-80535EBED9B3}"/>
              </a:ext>
            </a:extLst>
          </p:cNvPr>
          <p:cNvSpPr>
            <a:spLocks noChangeArrowheads="1"/>
          </p:cNvSpPr>
          <p:nvPr/>
        </p:nvSpPr>
        <p:spPr bwMode="auto">
          <a:xfrm>
            <a:off x="5186904" y="1933211"/>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graphicFrame>
        <p:nvGraphicFramePr>
          <p:cNvPr id="29" name="Group 2">
            <a:extLst>
              <a:ext uri="{FF2B5EF4-FFF2-40B4-BE49-F238E27FC236}">
                <a16:creationId xmlns:a16="http://schemas.microsoft.com/office/drawing/2014/main" id="{2D4D2E59-D40E-458D-AB25-CF7A8D7C5D0D}"/>
              </a:ext>
            </a:extLst>
          </p:cNvPr>
          <p:cNvGraphicFramePr>
            <a:graphicFrameLocks noGrp="1"/>
          </p:cNvGraphicFramePr>
          <p:nvPr>
            <p:extLst>
              <p:ext uri="{D42A27DB-BD31-4B8C-83A1-F6EECF244321}">
                <p14:modId xmlns:p14="http://schemas.microsoft.com/office/powerpoint/2010/main" val="828094810"/>
              </p:ext>
            </p:extLst>
          </p:nvPr>
        </p:nvGraphicFramePr>
        <p:xfrm>
          <a:off x="4098494" y="2580746"/>
          <a:ext cx="5349375" cy="2734656"/>
        </p:xfrm>
        <a:graphic>
          <a:graphicData uri="http://schemas.openxmlformats.org/drawingml/2006/table">
            <a:tbl>
              <a:tblPr/>
              <a:tblGrid>
                <a:gridCol w="1071500">
                  <a:extLst>
                    <a:ext uri="{9D8B030D-6E8A-4147-A177-3AD203B41FA5}">
                      <a16:colId xmlns:a16="http://schemas.microsoft.com/office/drawing/2014/main" val="20000"/>
                    </a:ext>
                  </a:extLst>
                </a:gridCol>
                <a:gridCol w="1069179">
                  <a:extLst>
                    <a:ext uri="{9D8B030D-6E8A-4147-A177-3AD203B41FA5}">
                      <a16:colId xmlns:a16="http://schemas.microsoft.com/office/drawing/2014/main" val="20001"/>
                    </a:ext>
                  </a:extLst>
                </a:gridCol>
                <a:gridCol w="1069178">
                  <a:extLst>
                    <a:ext uri="{9D8B030D-6E8A-4147-A177-3AD203B41FA5}">
                      <a16:colId xmlns:a16="http://schemas.microsoft.com/office/drawing/2014/main" val="20002"/>
                    </a:ext>
                  </a:extLst>
                </a:gridCol>
                <a:gridCol w="1070339">
                  <a:extLst>
                    <a:ext uri="{9D8B030D-6E8A-4147-A177-3AD203B41FA5}">
                      <a16:colId xmlns:a16="http://schemas.microsoft.com/office/drawing/2014/main" val="20003"/>
                    </a:ext>
                  </a:extLst>
                </a:gridCol>
                <a:gridCol w="1069179">
                  <a:extLst>
                    <a:ext uri="{9D8B030D-6E8A-4147-A177-3AD203B41FA5}">
                      <a16:colId xmlns:a16="http://schemas.microsoft.com/office/drawing/2014/main" val="20004"/>
                    </a:ext>
                  </a:extLst>
                </a:gridCol>
              </a:tblGrid>
              <a:tr h="53995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7030A0"/>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rgbClr val="7030A0"/>
                          </a:solidFill>
                          <a:effectLst/>
                          <a:latin typeface="+mn-lt"/>
                          <a:ea typeface="Times New Roman" pitchFamily="18" charset="0"/>
                          <a:cs typeface="Arial" charset="0"/>
                        </a:rPr>
                        <a:t> </a:t>
                      </a: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rgbClr val="7030A0"/>
                          </a:solidFill>
                          <a:effectLst/>
                          <a:latin typeface="+mn-lt"/>
                          <a:ea typeface="Times New Roman" pitchFamily="18" charset="0"/>
                          <a:cs typeface="Arial" charset="0"/>
                        </a:rPr>
                        <a:t> </a:t>
                      </a: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rgbClr val="7030A0"/>
                          </a:solidFill>
                          <a:effectLst/>
                          <a:latin typeface="+mn-lt"/>
                          <a:ea typeface="Times New Roman" pitchFamily="18" charset="0"/>
                          <a:cs typeface="Arial" charset="0"/>
                        </a:rPr>
                        <a:t> </a:t>
                      </a: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44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cs typeface="Times New Roman" pitchFamily="18" charset="0"/>
                        </a:rPr>
                        <a:t>AABB</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extLst>
                  <a:ext uri="{0D108BD9-81ED-4DB2-BD59-A6C34878D82A}">
                    <a16:rowId xmlns:a16="http://schemas.microsoft.com/office/drawing/2014/main" val="10001"/>
                  </a:ext>
                </a:extLst>
              </a:tr>
              <a:tr h="4827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33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3399"/>
                    </a:solidFill>
                  </a:tcPr>
                </a:tc>
                <a:extLst>
                  <a:ext uri="{0D108BD9-81ED-4DB2-BD59-A6C34878D82A}">
                    <a16:rowId xmlns:a16="http://schemas.microsoft.com/office/drawing/2014/main" val="10002"/>
                  </a:ext>
                </a:extLst>
              </a:tr>
              <a:tr h="5434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4528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33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3" name="Rectangle 22">
            <a:extLst>
              <a:ext uri="{FF2B5EF4-FFF2-40B4-BE49-F238E27FC236}">
                <a16:creationId xmlns:a16="http://schemas.microsoft.com/office/drawing/2014/main" id="{FC5C7B92-E8BE-44A5-9EEA-5F39E7BD5B82}"/>
              </a:ext>
            </a:extLst>
          </p:cNvPr>
          <p:cNvSpPr/>
          <p:nvPr/>
        </p:nvSpPr>
        <p:spPr>
          <a:xfrm>
            <a:off x="0" y="-24745"/>
            <a:ext cx="12192000" cy="1107996"/>
          </a:xfrm>
          <a:prstGeom prst="rect">
            <a:avLst/>
          </a:prstGeom>
        </p:spPr>
        <p:txBody>
          <a:bodyPr wrap="square">
            <a:spAutoFit/>
          </a:bodyPr>
          <a:lstStyle/>
          <a:p>
            <a:pPr>
              <a:spcAft>
                <a:spcPts val="0"/>
              </a:spcAft>
            </a:pPr>
            <a:r>
              <a:rPr lang="en-GB" sz="3300" b="1" u="sng" dirty="0">
                <a:effectLst/>
                <a:latin typeface="Calibri" panose="020F0502020204030204" pitchFamily="34" charset="0"/>
                <a:ea typeface="Calibri" panose="020F0502020204030204" pitchFamily="34" charset="0"/>
                <a:cs typeface="Calibri" panose="020F0502020204030204" pitchFamily="34" charset="0"/>
              </a:rPr>
              <a:t>Epistasis type 1: </a:t>
            </a:r>
            <a:r>
              <a:rPr lang="en-GB" sz="3300" b="1" u="sng" dirty="0">
                <a:latin typeface="Calibri" panose="020F0502020204030204" pitchFamily="34" charset="0"/>
                <a:ea typeface="Calibri" panose="020F0502020204030204" pitchFamily="34" charset="0"/>
                <a:cs typeface="Calibri" panose="020F0502020204030204" pitchFamily="34" charset="0"/>
              </a:rPr>
              <a:t>A dominant allele at one locus masks the expression of alleles at the second locus.</a:t>
            </a:r>
            <a:endParaRPr lang="en-GB" sz="33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Oval 16">
            <a:extLst>
              <a:ext uri="{FF2B5EF4-FFF2-40B4-BE49-F238E27FC236}">
                <a16:creationId xmlns:a16="http://schemas.microsoft.com/office/drawing/2014/main" id="{6EBAC598-5CF5-4316-8189-61D8892ECBFD}"/>
              </a:ext>
            </a:extLst>
          </p:cNvPr>
          <p:cNvSpPr>
            <a:spLocks noChangeArrowheads="1"/>
          </p:cNvSpPr>
          <p:nvPr/>
        </p:nvSpPr>
        <p:spPr bwMode="auto">
          <a:xfrm>
            <a:off x="7467164" y="1890420"/>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24" name="Oval 17">
            <a:extLst>
              <a:ext uri="{FF2B5EF4-FFF2-40B4-BE49-F238E27FC236}">
                <a16:creationId xmlns:a16="http://schemas.microsoft.com/office/drawing/2014/main" id="{B9B467AF-49FA-45DC-B124-617B47D4E6C2}"/>
              </a:ext>
            </a:extLst>
          </p:cNvPr>
          <p:cNvSpPr>
            <a:spLocks noChangeArrowheads="1"/>
          </p:cNvSpPr>
          <p:nvPr/>
        </p:nvSpPr>
        <p:spPr bwMode="auto">
          <a:xfrm>
            <a:off x="8091182" y="1890420"/>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25" name="Oval 18">
            <a:extLst>
              <a:ext uri="{FF2B5EF4-FFF2-40B4-BE49-F238E27FC236}">
                <a16:creationId xmlns:a16="http://schemas.microsoft.com/office/drawing/2014/main" id="{83683521-C179-4DDF-89D0-EE370EB323F0}"/>
              </a:ext>
            </a:extLst>
          </p:cNvPr>
          <p:cNvSpPr>
            <a:spLocks noChangeArrowheads="1"/>
          </p:cNvSpPr>
          <p:nvPr/>
        </p:nvSpPr>
        <p:spPr bwMode="auto">
          <a:xfrm>
            <a:off x="8653974" y="1890420"/>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err="1">
                <a:solidFill>
                  <a:srgbClr val="7030A0"/>
                </a:solidFill>
                <a:latin typeface="+mn-lt"/>
              </a:rPr>
              <a:t>aB</a:t>
            </a:r>
            <a:endParaRPr lang="en-GB" altLang="en-US" b="1" dirty="0">
              <a:solidFill>
                <a:srgbClr val="7030A0"/>
              </a:solidFill>
              <a:latin typeface="+mn-lt"/>
            </a:endParaRPr>
          </a:p>
        </p:txBody>
      </p:sp>
      <p:sp>
        <p:nvSpPr>
          <p:cNvPr id="30" name="Oval 24">
            <a:extLst>
              <a:ext uri="{FF2B5EF4-FFF2-40B4-BE49-F238E27FC236}">
                <a16:creationId xmlns:a16="http://schemas.microsoft.com/office/drawing/2014/main" id="{35000057-4FC0-4ABC-A6F8-29739C61CD97}"/>
              </a:ext>
            </a:extLst>
          </p:cNvPr>
          <p:cNvSpPr>
            <a:spLocks noChangeArrowheads="1"/>
          </p:cNvSpPr>
          <p:nvPr/>
        </p:nvSpPr>
        <p:spPr bwMode="auto">
          <a:xfrm>
            <a:off x="9188803" y="1910858"/>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31" name="Oval 16">
            <a:extLst>
              <a:ext uri="{FF2B5EF4-FFF2-40B4-BE49-F238E27FC236}">
                <a16:creationId xmlns:a16="http://schemas.microsoft.com/office/drawing/2014/main" id="{454CEAFA-6B9C-4877-9968-D747B0F6BE59}"/>
              </a:ext>
            </a:extLst>
          </p:cNvPr>
          <p:cNvSpPr>
            <a:spLocks noChangeArrowheads="1"/>
          </p:cNvSpPr>
          <p:nvPr/>
        </p:nvSpPr>
        <p:spPr bwMode="auto">
          <a:xfrm>
            <a:off x="5531409" y="2647464"/>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32" name="Oval 17">
            <a:extLst>
              <a:ext uri="{FF2B5EF4-FFF2-40B4-BE49-F238E27FC236}">
                <a16:creationId xmlns:a16="http://schemas.microsoft.com/office/drawing/2014/main" id="{4FAFDC25-D40D-419A-9D38-F6DC98B20535}"/>
              </a:ext>
            </a:extLst>
          </p:cNvPr>
          <p:cNvSpPr>
            <a:spLocks noChangeArrowheads="1"/>
          </p:cNvSpPr>
          <p:nvPr/>
        </p:nvSpPr>
        <p:spPr bwMode="auto">
          <a:xfrm>
            <a:off x="6626081" y="2660533"/>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33" name="Oval 18">
            <a:extLst>
              <a:ext uri="{FF2B5EF4-FFF2-40B4-BE49-F238E27FC236}">
                <a16:creationId xmlns:a16="http://schemas.microsoft.com/office/drawing/2014/main" id="{3A71E71F-1217-4720-9B71-C3E5E46DB77F}"/>
              </a:ext>
            </a:extLst>
          </p:cNvPr>
          <p:cNvSpPr>
            <a:spLocks noChangeArrowheads="1"/>
          </p:cNvSpPr>
          <p:nvPr/>
        </p:nvSpPr>
        <p:spPr bwMode="auto">
          <a:xfrm>
            <a:off x="7587532" y="2655601"/>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err="1">
                <a:solidFill>
                  <a:srgbClr val="7030A0"/>
                </a:solidFill>
                <a:latin typeface="+mn-lt"/>
              </a:rPr>
              <a:t>aB</a:t>
            </a:r>
            <a:endParaRPr lang="en-GB" altLang="en-US" b="1" dirty="0">
              <a:solidFill>
                <a:srgbClr val="7030A0"/>
              </a:solidFill>
              <a:latin typeface="+mn-lt"/>
            </a:endParaRPr>
          </a:p>
        </p:txBody>
      </p:sp>
      <p:sp>
        <p:nvSpPr>
          <p:cNvPr id="34" name="Oval 24">
            <a:extLst>
              <a:ext uri="{FF2B5EF4-FFF2-40B4-BE49-F238E27FC236}">
                <a16:creationId xmlns:a16="http://schemas.microsoft.com/office/drawing/2014/main" id="{6A2EE4DA-A077-40DE-8EA2-487A3B8CA8F6}"/>
              </a:ext>
            </a:extLst>
          </p:cNvPr>
          <p:cNvSpPr>
            <a:spLocks noChangeArrowheads="1"/>
          </p:cNvSpPr>
          <p:nvPr/>
        </p:nvSpPr>
        <p:spPr bwMode="auto">
          <a:xfrm>
            <a:off x="8653973" y="2652144"/>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39" name="Oval 16">
            <a:extLst>
              <a:ext uri="{FF2B5EF4-FFF2-40B4-BE49-F238E27FC236}">
                <a16:creationId xmlns:a16="http://schemas.microsoft.com/office/drawing/2014/main" id="{5272679D-A2DE-41EE-ADAE-FAFB69DECDB6}"/>
              </a:ext>
            </a:extLst>
          </p:cNvPr>
          <p:cNvSpPr>
            <a:spLocks noChangeArrowheads="1"/>
          </p:cNvSpPr>
          <p:nvPr/>
        </p:nvSpPr>
        <p:spPr bwMode="auto">
          <a:xfrm>
            <a:off x="4251651" y="3211014"/>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40" name="Oval 17">
            <a:extLst>
              <a:ext uri="{FF2B5EF4-FFF2-40B4-BE49-F238E27FC236}">
                <a16:creationId xmlns:a16="http://schemas.microsoft.com/office/drawing/2014/main" id="{7E3718A5-0CFB-49E2-9C80-9F4BCE099549}"/>
              </a:ext>
            </a:extLst>
          </p:cNvPr>
          <p:cNvSpPr>
            <a:spLocks noChangeArrowheads="1"/>
          </p:cNvSpPr>
          <p:nvPr/>
        </p:nvSpPr>
        <p:spPr bwMode="auto">
          <a:xfrm>
            <a:off x="4251652" y="3727121"/>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41" name="Oval 18">
            <a:extLst>
              <a:ext uri="{FF2B5EF4-FFF2-40B4-BE49-F238E27FC236}">
                <a16:creationId xmlns:a16="http://schemas.microsoft.com/office/drawing/2014/main" id="{1C3112EE-6026-4492-BBF2-08A923CF6CE2}"/>
              </a:ext>
            </a:extLst>
          </p:cNvPr>
          <p:cNvSpPr>
            <a:spLocks noChangeArrowheads="1"/>
          </p:cNvSpPr>
          <p:nvPr/>
        </p:nvSpPr>
        <p:spPr bwMode="auto">
          <a:xfrm>
            <a:off x="4251653" y="4273031"/>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err="1">
                <a:solidFill>
                  <a:srgbClr val="7030A0"/>
                </a:solidFill>
                <a:latin typeface="+mn-lt"/>
              </a:rPr>
              <a:t>aB</a:t>
            </a:r>
            <a:endParaRPr lang="en-GB" altLang="en-US" b="1" dirty="0">
              <a:solidFill>
                <a:srgbClr val="7030A0"/>
              </a:solidFill>
              <a:latin typeface="+mn-lt"/>
            </a:endParaRPr>
          </a:p>
        </p:txBody>
      </p:sp>
      <p:sp>
        <p:nvSpPr>
          <p:cNvPr id="42" name="Oval 24">
            <a:extLst>
              <a:ext uri="{FF2B5EF4-FFF2-40B4-BE49-F238E27FC236}">
                <a16:creationId xmlns:a16="http://schemas.microsoft.com/office/drawing/2014/main" id="{BABC5E10-E75C-4048-9DB7-B403A0749664}"/>
              </a:ext>
            </a:extLst>
          </p:cNvPr>
          <p:cNvSpPr>
            <a:spLocks noChangeArrowheads="1"/>
          </p:cNvSpPr>
          <p:nvPr/>
        </p:nvSpPr>
        <p:spPr bwMode="auto">
          <a:xfrm>
            <a:off x="4251654" y="4825398"/>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Tree>
    <p:extLst>
      <p:ext uri="{BB962C8B-B14F-4D97-AF65-F5344CB8AC3E}">
        <p14:creationId xmlns:p14="http://schemas.microsoft.com/office/powerpoint/2010/main" val="104969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9" grpId="0" animBg="1"/>
      <p:bldP spid="22" grpId="0" animBg="1"/>
      <p:bldP spid="24" grpId="0" animBg="1"/>
      <p:bldP spid="25" grpId="0" animBg="1"/>
      <p:bldP spid="30" grpId="0" animBg="1"/>
      <p:bldP spid="31" grpId="0" animBg="1"/>
      <p:bldP spid="32" grpId="0" animBg="1"/>
      <p:bldP spid="33" grpId="0" animBg="1"/>
      <p:bldP spid="34" grpId="0" animBg="1"/>
      <p:bldP spid="39" grpId="0" animBg="1"/>
      <p:bldP spid="40" grpId="0" animBg="1"/>
      <p:bldP spid="41" grpId="0" animBg="1"/>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a:xfrm>
            <a:off x="125136" y="1109900"/>
            <a:ext cx="11353800" cy="5748100"/>
          </a:xfrm>
        </p:spPr>
        <p:txBody>
          <a:bodyPr>
            <a:normAutofit/>
          </a:bodyPr>
          <a:lstStyle/>
          <a:p>
            <a:pPr marL="0" indent="0">
              <a:buNone/>
            </a:pPr>
            <a:r>
              <a:rPr lang="en-GB" altLang="en-US" sz="2400" dirty="0"/>
              <a:t>A plant produces a red pigment in its petals like this:</a:t>
            </a:r>
          </a:p>
          <a:p>
            <a:pPr marL="0" indent="0">
              <a:buNone/>
            </a:pPr>
            <a:r>
              <a:rPr lang="en-GB" altLang="en-US" sz="2400" dirty="0"/>
              <a:t>		       </a:t>
            </a:r>
          </a:p>
          <a:p>
            <a:pPr marL="0" indent="0">
              <a:buNone/>
            </a:pPr>
            <a:r>
              <a:rPr lang="en-GB" altLang="en-US" sz="2400" dirty="0"/>
              <a:t>                          </a:t>
            </a:r>
            <a:r>
              <a:rPr lang="en-GB" altLang="en-US" sz="2400" b="1" dirty="0">
                <a:solidFill>
                  <a:srgbClr val="0070C0"/>
                </a:solidFill>
              </a:rPr>
              <a:t>Enzyme A			   Enzyme B</a:t>
            </a:r>
          </a:p>
          <a:p>
            <a:pPr marL="0" indent="0">
              <a:buNone/>
            </a:pPr>
            <a:r>
              <a:rPr lang="en-GB" altLang="en-US" sz="2400" dirty="0"/>
              <a:t>Starting molecule		intermediate molecule		red pigment</a:t>
            </a:r>
          </a:p>
          <a:p>
            <a:pPr marL="0" indent="0">
              <a:buNone/>
            </a:pPr>
            <a:endParaRPr lang="en-GB" altLang="en-US" sz="2400" dirty="0"/>
          </a:p>
          <a:p>
            <a:pPr marL="0" indent="0">
              <a:buNone/>
            </a:pPr>
            <a:r>
              <a:rPr lang="en-GB" altLang="en-US" sz="2400" dirty="0"/>
              <a:t>Enzymes A and B are coded for by genes A and B.</a:t>
            </a:r>
          </a:p>
          <a:p>
            <a:pPr marL="0" indent="0">
              <a:buNone/>
            </a:pPr>
            <a:r>
              <a:rPr lang="en-GB" altLang="en-US" sz="2400" b="1" dirty="0"/>
              <a:t>Dominant alleles code for a functional enzyme.</a:t>
            </a:r>
          </a:p>
          <a:p>
            <a:pPr marL="0" indent="0">
              <a:buNone/>
            </a:pPr>
            <a:r>
              <a:rPr lang="en-GB" altLang="en-US" sz="2400" b="1" dirty="0"/>
              <a:t>Recessive alleles code for a non-functioning enzyme.</a:t>
            </a:r>
          </a:p>
          <a:p>
            <a:pPr marL="0" indent="0">
              <a:buNone/>
            </a:pPr>
            <a:r>
              <a:rPr lang="en-GB" altLang="en-US" sz="2400" dirty="0"/>
              <a:t>If either gene is homozygous recessive, that enzyme will be non-functional and the pathway will not be completed, regardless of whether the other enzyme in functioning normally.</a:t>
            </a:r>
          </a:p>
        </p:txBody>
      </p:sp>
      <p:sp>
        <p:nvSpPr>
          <p:cNvPr id="3" name="Right Arrow 2"/>
          <p:cNvSpPr/>
          <p:nvPr/>
        </p:nvSpPr>
        <p:spPr>
          <a:xfrm>
            <a:off x="2623573" y="2623153"/>
            <a:ext cx="969264" cy="1645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ight Arrow 5"/>
          <p:cNvSpPr/>
          <p:nvPr/>
        </p:nvSpPr>
        <p:spPr>
          <a:xfrm>
            <a:off x="7188079" y="2623153"/>
            <a:ext cx="969264" cy="1645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60C9774-F636-4A6E-9617-6E2D9EE0912A}"/>
              </a:ext>
            </a:extLst>
          </p:cNvPr>
          <p:cNvSpPr/>
          <p:nvPr/>
        </p:nvSpPr>
        <p:spPr>
          <a:xfrm>
            <a:off x="-1" y="0"/>
            <a:ext cx="12113703" cy="1107996"/>
          </a:xfrm>
          <a:prstGeom prst="rect">
            <a:avLst/>
          </a:prstGeom>
        </p:spPr>
        <p:txBody>
          <a:bodyPr wrap="square">
            <a:spAutoFit/>
          </a:bodyPr>
          <a:lstStyle/>
          <a:p>
            <a:pPr>
              <a:spcAft>
                <a:spcPts val="0"/>
              </a:spcAft>
            </a:pPr>
            <a:r>
              <a:rPr lang="en-GB" sz="3300" b="1" u="sng" dirty="0">
                <a:latin typeface="Calibri" panose="020F0502020204030204" pitchFamily="34" charset="0"/>
                <a:ea typeface="Calibri" panose="020F0502020204030204" pitchFamily="34" charset="0"/>
                <a:cs typeface="Calibri" panose="020F0502020204030204" pitchFamily="34" charset="0"/>
              </a:rPr>
              <a:t>Epistasis type 3: 2 enzymes coded for by 2 genes act sequentially in a metabolic pathway</a:t>
            </a:r>
            <a:endParaRPr lang="en-GB" sz="33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92153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569C7A-1C15-4624-A210-CD0F3F91A68D}"/>
              </a:ext>
            </a:extLst>
          </p:cNvPr>
          <p:cNvSpPr txBox="1"/>
          <p:nvPr/>
        </p:nvSpPr>
        <p:spPr>
          <a:xfrm>
            <a:off x="1524001" y="132524"/>
            <a:ext cx="8706679" cy="6370975"/>
          </a:xfrm>
          <a:prstGeom prst="rect">
            <a:avLst/>
          </a:prstGeom>
          <a:noFill/>
        </p:spPr>
        <p:txBody>
          <a:bodyPr>
            <a:spAutoFit/>
          </a:bodyPr>
          <a:lstStyle/>
          <a:p>
            <a:pPr algn="ctr">
              <a:defRPr/>
            </a:pPr>
            <a:r>
              <a:rPr lang="en-GB" sz="3200" dirty="0"/>
              <a:t>Apply this knowledge to the exam questions on page 22-24.</a:t>
            </a:r>
          </a:p>
          <a:p>
            <a:pPr algn="ctr">
              <a:defRPr/>
            </a:pPr>
            <a:endParaRPr lang="en-GB" sz="3200" dirty="0"/>
          </a:p>
          <a:p>
            <a:pPr algn="ctr">
              <a:defRPr/>
            </a:pPr>
            <a:r>
              <a:rPr lang="en-GB" sz="2400" dirty="0"/>
              <a:t>The questions are worth 16 marks. Can you complete the exam question in 20 minutes? </a:t>
            </a:r>
          </a:p>
          <a:p>
            <a:pPr algn="ctr">
              <a:defRPr/>
            </a:pPr>
            <a:endParaRPr lang="en-GB" sz="2400" dirty="0"/>
          </a:p>
          <a:p>
            <a:pPr algn="ctr">
              <a:defRPr/>
            </a:pPr>
            <a:r>
              <a:rPr lang="en-GB" sz="2400" dirty="0"/>
              <a:t>Once you have completed the question, check your answers using the </a:t>
            </a:r>
            <a:r>
              <a:rPr lang="en-GB" sz="2400" dirty="0" err="1"/>
              <a:t>markscheme</a:t>
            </a:r>
            <a:r>
              <a:rPr lang="en-GB" sz="2400" dirty="0"/>
              <a:t>. </a:t>
            </a:r>
          </a:p>
          <a:p>
            <a:pPr algn="ctr">
              <a:defRPr/>
            </a:pPr>
            <a:r>
              <a:rPr lang="en-GB" sz="2400" dirty="0"/>
              <a:t>Remember</a:t>
            </a:r>
          </a:p>
          <a:p>
            <a:pPr marL="514350" indent="-514350" algn="ctr">
              <a:buFontTx/>
              <a:buAutoNum type="arabicPeriod"/>
              <a:defRPr/>
            </a:pPr>
            <a:r>
              <a:rPr lang="en-GB" sz="2400" dirty="0">
                <a:highlight>
                  <a:srgbClr val="FFFF00"/>
                </a:highlight>
              </a:rPr>
              <a:t>Highlight which part of your answer is also on the </a:t>
            </a:r>
            <a:r>
              <a:rPr lang="en-GB" sz="2400" dirty="0" err="1">
                <a:highlight>
                  <a:srgbClr val="FFFF00"/>
                </a:highlight>
              </a:rPr>
              <a:t>markscheme</a:t>
            </a:r>
            <a:r>
              <a:rPr lang="en-GB" sz="2400" dirty="0">
                <a:highlight>
                  <a:srgbClr val="FFFF00"/>
                </a:highlight>
              </a:rPr>
              <a:t>. Allow you to see which part of your answer are relevant</a:t>
            </a:r>
            <a:r>
              <a:rPr lang="en-GB" sz="2400" dirty="0"/>
              <a:t>. </a:t>
            </a:r>
          </a:p>
          <a:p>
            <a:pPr marL="514350" indent="-514350" algn="ctr">
              <a:buFontTx/>
              <a:buAutoNum type="arabicPeriod"/>
              <a:defRPr/>
            </a:pPr>
            <a:r>
              <a:rPr lang="en-GB" sz="2400" dirty="0"/>
              <a:t>If it isn’t on the mark scheme it is not right, if it isn’t written as the </a:t>
            </a:r>
            <a:r>
              <a:rPr lang="en-GB" sz="2400" dirty="0" err="1"/>
              <a:t>markscheme</a:t>
            </a:r>
            <a:r>
              <a:rPr lang="en-GB" sz="2400" dirty="0"/>
              <a:t> it is not right. </a:t>
            </a:r>
          </a:p>
          <a:p>
            <a:pPr marL="514350" indent="-514350" algn="ctr">
              <a:buFontTx/>
              <a:buAutoNum type="arabicPeriod"/>
              <a:defRPr/>
            </a:pPr>
            <a:r>
              <a:rPr lang="en-GB" sz="2400" dirty="0">
                <a:solidFill>
                  <a:srgbClr val="7030A0"/>
                </a:solidFill>
              </a:rPr>
              <a:t>In a different coloured pen add corrections to the question.</a:t>
            </a:r>
          </a:p>
          <a:p>
            <a:pPr marL="514350" indent="-514350" algn="ctr">
              <a:buFontTx/>
              <a:buAutoNum type="arabicPeriod"/>
              <a:defRPr/>
            </a:pPr>
            <a:r>
              <a:rPr lang="en-GB" sz="2400" dirty="0"/>
              <a:t>Anything you don’t understand make a note of for when you speak to your teacher.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D3E836-3EA6-483A-A7CE-4FE0ED1F4616}"/>
              </a:ext>
            </a:extLst>
          </p:cNvPr>
          <p:cNvPicPr>
            <a:picLocks noChangeAspect="1"/>
          </p:cNvPicPr>
          <p:nvPr/>
        </p:nvPicPr>
        <p:blipFill>
          <a:blip r:embed="rId2"/>
          <a:stretch>
            <a:fillRect/>
          </a:stretch>
        </p:blipFill>
        <p:spPr>
          <a:xfrm>
            <a:off x="138005" y="138586"/>
            <a:ext cx="12073305" cy="4894808"/>
          </a:xfrm>
          <a:prstGeom prst="rect">
            <a:avLst/>
          </a:prstGeom>
        </p:spPr>
      </p:pic>
      <p:sp>
        <p:nvSpPr>
          <p:cNvPr id="3" name="Rectangle 2">
            <a:extLst>
              <a:ext uri="{FF2B5EF4-FFF2-40B4-BE49-F238E27FC236}">
                <a16:creationId xmlns:a16="http://schemas.microsoft.com/office/drawing/2014/main" id="{C1E48C65-0375-4160-B6E6-20EACFA7056B}"/>
              </a:ext>
            </a:extLst>
          </p:cNvPr>
          <p:cNvSpPr/>
          <p:nvPr/>
        </p:nvSpPr>
        <p:spPr>
          <a:xfrm>
            <a:off x="6969040" y="2749384"/>
            <a:ext cx="734496" cy="369332"/>
          </a:xfrm>
          <a:prstGeom prst="rect">
            <a:avLst/>
          </a:prstGeom>
        </p:spPr>
        <p:txBody>
          <a:bodyPr wrap="none">
            <a:spAutoFit/>
          </a:bodyPr>
          <a:lstStyle/>
          <a:p>
            <a:r>
              <a:rPr lang="en-GB" dirty="0">
                <a:solidFill>
                  <a:srgbClr val="7030A0"/>
                </a:solidFill>
              </a:rPr>
              <a:t>black;</a:t>
            </a:r>
          </a:p>
        </p:txBody>
      </p:sp>
      <p:sp>
        <p:nvSpPr>
          <p:cNvPr id="4" name="Rectangle 3">
            <a:extLst>
              <a:ext uri="{FF2B5EF4-FFF2-40B4-BE49-F238E27FC236}">
                <a16:creationId xmlns:a16="http://schemas.microsoft.com/office/drawing/2014/main" id="{2CE6591A-C028-4131-A9F2-143F6E88FB4E}"/>
              </a:ext>
            </a:extLst>
          </p:cNvPr>
          <p:cNvSpPr/>
          <p:nvPr/>
        </p:nvSpPr>
        <p:spPr>
          <a:xfrm>
            <a:off x="6969040" y="3369953"/>
            <a:ext cx="1157561" cy="369332"/>
          </a:xfrm>
          <a:prstGeom prst="rect">
            <a:avLst/>
          </a:prstGeom>
        </p:spPr>
        <p:txBody>
          <a:bodyPr wrap="none">
            <a:spAutoFit/>
          </a:bodyPr>
          <a:lstStyle/>
          <a:p>
            <a:r>
              <a:rPr lang="en-GB" dirty="0">
                <a:solidFill>
                  <a:srgbClr val="7030A0"/>
                </a:solidFill>
              </a:rPr>
              <a:t>chocolate;</a:t>
            </a:r>
          </a:p>
        </p:txBody>
      </p:sp>
    </p:spTree>
    <p:extLst>
      <p:ext uri="{BB962C8B-B14F-4D97-AF65-F5344CB8AC3E}">
        <p14:creationId xmlns:p14="http://schemas.microsoft.com/office/powerpoint/2010/main" val="389758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A17398-22D5-47D7-8C4E-9524C581F924}"/>
              </a:ext>
            </a:extLst>
          </p:cNvPr>
          <p:cNvPicPr>
            <a:picLocks noChangeAspect="1"/>
          </p:cNvPicPr>
          <p:nvPr/>
        </p:nvPicPr>
        <p:blipFill>
          <a:blip r:embed="rId2"/>
          <a:stretch>
            <a:fillRect/>
          </a:stretch>
        </p:blipFill>
        <p:spPr>
          <a:xfrm>
            <a:off x="221896" y="0"/>
            <a:ext cx="11749194" cy="6067672"/>
          </a:xfrm>
          <a:prstGeom prst="rect">
            <a:avLst/>
          </a:prstGeom>
        </p:spPr>
      </p:pic>
      <p:sp>
        <p:nvSpPr>
          <p:cNvPr id="3" name="Rectangle 2">
            <a:extLst>
              <a:ext uri="{FF2B5EF4-FFF2-40B4-BE49-F238E27FC236}">
                <a16:creationId xmlns:a16="http://schemas.microsoft.com/office/drawing/2014/main" id="{7128F4C9-77C2-4F90-9968-4759A9D769A1}"/>
              </a:ext>
            </a:extLst>
          </p:cNvPr>
          <p:cNvSpPr/>
          <p:nvPr/>
        </p:nvSpPr>
        <p:spPr>
          <a:xfrm>
            <a:off x="120242" y="258901"/>
            <a:ext cx="11951516" cy="4493538"/>
          </a:xfrm>
          <a:prstGeom prst="rect">
            <a:avLst/>
          </a:prstGeom>
          <a:solidFill>
            <a:schemeClr val="bg1"/>
          </a:solidFill>
        </p:spPr>
        <p:txBody>
          <a:bodyPr wrap="square">
            <a:spAutoFit/>
          </a:bodyPr>
          <a:lstStyle/>
          <a:p>
            <a:pPr algn="just">
              <a:spcBef>
                <a:spcPts val="1200"/>
              </a:spcBef>
              <a:spcAft>
                <a:spcPts val="0"/>
              </a:spcAft>
            </a:pPr>
            <a:r>
              <a:rPr lang="en-GB" dirty="0">
                <a:solidFill>
                  <a:srgbClr val="222222"/>
                </a:solidFill>
                <a:latin typeface="Calibri" panose="020F0502020204030204" pitchFamily="34" charset="0"/>
                <a:ea typeface="Times New Roman" panose="02020603050405020304" pitchFamily="18" charset="0"/>
                <a:cs typeface="Calibri" panose="020F0502020204030204" pitchFamily="34" charset="0"/>
              </a:rPr>
              <a:t> (b)     A </a:t>
            </a:r>
            <a:r>
              <a:rPr lang="en-GB" b="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BbEe</a:t>
            </a:r>
            <a:r>
              <a:rPr lang="en-GB" b="1" dirty="0">
                <a:solidFill>
                  <a:srgbClr val="222222"/>
                </a:solidFill>
                <a:latin typeface="Calibri" panose="020F0502020204030204" pitchFamily="34" charset="0"/>
                <a:ea typeface="Times New Roman" panose="02020603050405020304" pitchFamily="18" charset="0"/>
                <a:cs typeface="Calibri" panose="020F0502020204030204" pitchFamily="34" charset="0"/>
              </a:rPr>
              <a:t> </a:t>
            </a:r>
            <a:r>
              <a:rPr lang="en-GB" dirty="0">
                <a:solidFill>
                  <a:srgbClr val="222222"/>
                </a:solidFill>
                <a:latin typeface="Calibri" panose="020F0502020204030204" pitchFamily="34" charset="0"/>
                <a:ea typeface="Times New Roman" panose="02020603050405020304" pitchFamily="18" charset="0"/>
                <a:cs typeface="Calibri" panose="020F0502020204030204" pitchFamily="34" charset="0"/>
              </a:rPr>
              <a:t>male was crossed with a </a:t>
            </a:r>
            <a:r>
              <a:rPr lang="en-GB" b="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bbee</a:t>
            </a:r>
            <a:r>
              <a:rPr lang="en-GB" b="1" dirty="0">
                <a:solidFill>
                  <a:srgbClr val="222222"/>
                </a:solidFill>
                <a:latin typeface="Calibri" panose="020F0502020204030204" pitchFamily="34" charset="0"/>
                <a:ea typeface="Times New Roman" panose="02020603050405020304" pitchFamily="18" charset="0"/>
                <a:cs typeface="Calibri" panose="020F0502020204030204" pitchFamily="34" charset="0"/>
              </a:rPr>
              <a:t> </a:t>
            </a:r>
            <a:r>
              <a:rPr lang="en-GB" dirty="0">
                <a:solidFill>
                  <a:srgbClr val="222222"/>
                </a:solidFill>
                <a:latin typeface="Calibri" panose="020F0502020204030204" pitchFamily="34" charset="0"/>
                <a:ea typeface="Times New Roman" panose="02020603050405020304" pitchFamily="18" charset="0"/>
                <a:cs typeface="Calibri" panose="020F0502020204030204" pitchFamily="34" charset="0"/>
              </a:rPr>
              <a:t>female. Complete the genetic diagram to show the ratio of offspring you would expect.</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1200"/>
              </a:spcBef>
              <a:spcAft>
                <a:spcPts val="0"/>
              </a:spcAft>
            </a:pPr>
            <a:r>
              <a:rPr lang="en-GB"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Parental phenotypes</a:t>
            </a:r>
            <a:r>
              <a:rPr lang="en-GB" dirty="0">
                <a:solidFill>
                  <a:srgbClr val="222222"/>
                </a:solidFill>
                <a:latin typeface="Calibri" panose="020F0502020204030204" pitchFamily="34" charset="0"/>
                <a:ea typeface="Times New Roman" panose="02020603050405020304" pitchFamily="18" charset="0"/>
                <a:cs typeface="Calibri" panose="020F0502020204030204" pitchFamily="34" charset="0"/>
              </a:rPr>
              <a:t>                      Black male           ×          Yellow female</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1200"/>
              </a:spcBef>
              <a:spcAft>
                <a:spcPts val="0"/>
              </a:spcAft>
            </a:pPr>
            <a:r>
              <a:rPr lang="en-GB"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Parental genotypes</a:t>
            </a:r>
            <a:r>
              <a:rPr lang="en-GB" dirty="0">
                <a:solidFill>
                  <a:srgbClr val="222222"/>
                </a:solidFill>
                <a:latin typeface="Calibri" panose="020F0502020204030204" pitchFamily="34" charset="0"/>
                <a:ea typeface="Times New Roman" panose="02020603050405020304" pitchFamily="18" charset="0"/>
                <a:cs typeface="Calibri" panose="020F0502020204030204" pitchFamily="34" charset="0"/>
              </a:rPr>
              <a:t>                             </a:t>
            </a:r>
            <a:r>
              <a:rPr lang="en-GB" b="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BbEe</a:t>
            </a:r>
            <a:r>
              <a:rPr lang="en-GB" dirty="0">
                <a:solidFill>
                  <a:srgbClr val="222222"/>
                </a:solidFill>
                <a:latin typeface="Calibri" panose="020F0502020204030204" pitchFamily="34" charset="0"/>
                <a:ea typeface="Times New Roman" panose="02020603050405020304" pitchFamily="18" charset="0"/>
                <a:cs typeface="Calibri" panose="020F0502020204030204" pitchFamily="34" charset="0"/>
              </a:rPr>
              <a:t>                                    </a:t>
            </a:r>
            <a:r>
              <a:rPr lang="en-GB" b="1" dirty="0" err="1">
                <a:solidFill>
                  <a:srgbClr val="222222"/>
                </a:solidFill>
                <a:latin typeface="Calibri" panose="020F0502020204030204" pitchFamily="34" charset="0"/>
                <a:ea typeface="Times New Roman" panose="02020603050405020304" pitchFamily="18" charset="0"/>
                <a:cs typeface="Calibri" panose="020F0502020204030204" pitchFamily="34" charset="0"/>
              </a:rPr>
              <a:t>bbee</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1200"/>
              </a:spcBef>
              <a:spcAft>
                <a:spcPts val="0"/>
              </a:spcAft>
            </a:pPr>
            <a:r>
              <a:rPr lang="en-GB"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Gametes			</a:t>
            </a:r>
            <a:r>
              <a:rPr lang="en-GB" sz="1600" b="1" dirty="0">
                <a:solidFill>
                  <a:srgbClr val="7030A0"/>
                </a:solidFill>
                <a:latin typeface="Calibri" panose="020F0502020204030204" pitchFamily="34" charset="0"/>
                <a:ea typeface="Calibri" panose="020F0502020204030204" pitchFamily="34" charset="0"/>
                <a:cs typeface="Calibri" panose="020F0502020204030204" pitchFamily="34" charset="0"/>
              </a:rPr>
              <a:t>BE</a:t>
            </a:r>
            <a:r>
              <a:rPr lang="en-GB" sz="1600"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GB" sz="1600" b="1" dirty="0">
                <a:solidFill>
                  <a:srgbClr val="7030A0"/>
                </a:solidFill>
                <a:latin typeface="Calibri" panose="020F0502020204030204" pitchFamily="34" charset="0"/>
                <a:ea typeface="Calibri" panose="020F0502020204030204" pitchFamily="34" charset="0"/>
                <a:cs typeface="Calibri" panose="020F0502020204030204" pitchFamily="34" charset="0"/>
              </a:rPr>
              <a:t>Be</a:t>
            </a:r>
            <a:r>
              <a:rPr lang="en-GB" sz="1600"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GB" sz="1600" b="1" dirty="0" err="1">
                <a:solidFill>
                  <a:srgbClr val="7030A0"/>
                </a:solidFill>
                <a:latin typeface="Calibri" panose="020F0502020204030204" pitchFamily="34" charset="0"/>
                <a:ea typeface="Calibri" panose="020F0502020204030204" pitchFamily="34" charset="0"/>
                <a:cs typeface="Calibri" panose="020F0502020204030204" pitchFamily="34" charset="0"/>
              </a:rPr>
              <a:t>bE</a:t>
            </a:r>
            <a:r>
              <a:rPr lang="en-GB" sz="1600"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GB" sz="1600" b="1" dirty="0">
                <a:solidFill>
                  <a:srgbClr val="7030A0"/>
                </a:solidFill>
                <a:latin typeface="Calibri" panose="020F0502020204030204" pitchFamily="34" charset="0"/>
                <a:ea typeface="Calibri" panose="020F0502020204030204" pitchFamily="34" charset="0"/>
                <a:cs typeface="Calibri" panose="020F0502020204030204" pitchFamily="34" charset="0"/>
              </a:rPr>
              <a:t>be</a:t>
            </a:r>
            <a:r>
              <a:rPr lang="en-GB" sz="1600" dirty="0">
                <a:solidFill>
                  <a:srgbClr val="7030A0"/>
                </a:solidFill>
                <a:latin typeface="Calibri" panose="020F0502020204030204" pitchFamily="34" charset="0"/>
                <a:ea typeface="Calibri" panose="020F0502020204030204" pitchFamily="34" charset="0"/>
                <a:cs typeface="Calibri" panose="020F0502020204030204" pitchFamily="34" charset="0"/>
              </a:rPr>
              <a:t> 			and </a:t>
            </a:r>
            <a:r>
              <a:rPr lang="en-GB" sz="1600" b="1" dirty="0">
                <a:solidFill>
                  <a:srgbClr val="7030A0"/>
                </a:solidFill>
                <a:latin typeface="Calibri" panose="020F0502020204030204" pitchFamily="34" charset="0"/>
                <a:ea typeface="Calibri" panose="020F0502020204030204" pitchFamily="34" charset="0"/>
                <a:cs typeface="Calibri" panose="020F0502020204030204" pitchFamily="34" charset="0"/>
              </a:rPr>
              <a:t>be</a:t>
            </a:r>
            <a:r>
              <a:rPr lang="en-GB" sz="1600" dirty="0">
                <a:solidFill>
                  <a:srgbClr val="7030A0"/>
                </a:solidFill>
                <a:latin typeface="Calibri" panose="020F0502020204030204" pitchFamily="34" charset="0"/>
                <a:ea typeface="Calibri" panose="020F0502020204030204" pitchFamily="34" charset="0"/>
                <a:cs typeface="Calibri" panose="020F0502020204030204" pitchFamily="34" charset="0"/>
              </a:rPr>
              <a:t>;		</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spcBef>
                <a:spcPts val="1200"/>
              </a:spcBef>
              <a:spcAft>
                <a:spcPts val="0"/>
              </a:spcAft>
            </a:pPr>
            <a:r>
              <a:rPr lang="en-GB" dirty="0">
                <a:solidFill>
                  <a:srgbClr val="7030A0"/>
                </a:solidFill>
                <a:latin typeface="Calibri" panose="020F0502020204030204" pitchFamily="34" charset="0"/>
                <a:ea typeface="Times New Roman" panose="02020603050405020304" pitchFamily="18" charset="0"/>
              </a:rPr>
              <a:t> </a:t>
            </a:r>
            <a:endParaRPr lang="en-GB" dirty="0">
              <a:latin typeface="Times New Roman" panose="02020603050405020304" pitchFamily="18" charset="0"/>
              <a:ea typeface="Times New Roman" panose="02020603050405020304" pitchFamily="18" charset="0"/>
            </a:endParaRPr>
          </a:p>
          <a:p>
            <a:pPr>
              <a:spcAft>
                <a:spcPts val="0"/>
              </a:spcAft>
            </a:pPr>
            <a:r>
              <a:rPr lang="en-US"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Offspring genotypes</a:t>
            </a:r>
            <a:r>
              <a:rPr lang="en-US" sz="1600" dirty="0">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7030A0"/>
                </a:solidFill>
                <a:latin typeface="Calibri" panose="020F0502020204030204" pitchFamily="34" charset="0"/>
                <a:ea typeface="Times New Roman" panose="02020603050405020304" pitchFamily="18" charset="0"/>
                <a:cs typeface="Times New Roman" panose="02020603050405020304" pitchFamily="18" charset="0"/>
              </a:rPr>
              <a:t>BbEe</a:t>
            </a:r>
            <a:r>
              <a:rPr lang="en-US" sz="1600"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7030A0"/>
                </a:solidFill>
                <a:latin typeface="Calibri" panose="020F0502020204030204" pitchFamily="34" charset="0"/>
                <a:ea typeface="Times New Roman" panose="02020603050405020304" pitchFamily="18" charset="0"/>
                <a:cs typeface="Times New Roman" panose="02020603050405020304" pitchFamily="18" charset="0"/>
              </a:rPr>
              <a:t>Bbee</a:t>
            </a:r>
            <a:r>
              <a:rPr lang="en-US" sz="1600"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7030A0"/>
                </a:solidFill>
                <a:latin typeface="Calibri" panose="020F0502020204030204" pitchFamily="34" charset="0"/>
                <a:ea typeface="Times New Roman" panose="02020603050405020304" pitchFamily="18" charset="0"/>
                <a:cs typeface="Times New Roman" panose="02020603050405020304" pitchFamily="18" charset="0"/>
              </a:rPr>
              <a:t>bbee</a:t>
            </a:r>
            <a:r>
              <a:rPr lang="en-US" sz="1600"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 </a:t>
            </a:r>
            <a:r>
              <a:rPr lang="en-US" sz="1600" dirty="0" err="1">
                <a:solidFill>
                  <a:srgbClr val="7030A0"/>
                </a:solidFill>
                <a:latin typeface="Calibri" panose="020F0502020204030204" pitchFamily="34" charset="0"/>
                <a:ea typeface="Times New Roman" panose="02020603050405020304" pitchFamily="18" charset="0"/>
                <a:cs typeface="Times New Roman" panose="02020603050405020304" pitchFamily="18" charset="0"/>
              </a:rPr>
              <a:t>bbEe</a:t>
            </a:r>
            <a:r>
              <a:rPr lang="en-US" sz="1600"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a:t>
            </a:r>
            <a:endParaRPr lang="en-GB" sz="1600" dirty="0">
              <a:latin typeface="Calibri" panose="020F0502020204030204" pitchFamily="34" charset="0"/>
              <a:ea typeface="Times New Roman" panose="02020603050405020304" pitchFamily="18" charset="0"/>
              <a:cs typeface="Times New Roman" panose="02020603050405020304" pitchFamily="18" charset="0"/>
            </a:endParaRPr>
          </a:p>
          <a:p>
            <a:pPr algn="just">
              <a:spcBef>
                <a:spcPts val="1200"/>
              </a:spcBef>
              <a:spcAft>
                <a:spcPts val="0"/>
              </a:spcAft>
            </a:pPr>
            <a:r>
              <a:rPr lang="en-GB" dirty="0">
                <a:solidFill>
                  <a:srgbClr val="222222"/>
                </a:solidFill>
                <a:latin typeface="Calibri" panose="020F0502020204030204" pitchFamily="34" charset="0"/>
                <a:ea typeface="Times New Roman" panose="02020603050405020304" pitchFamily="18" charset="0"/>
                <a:cs typeface="Calibri" panose="020F0502020204030204" pitchFamily="34" charset="0"/>
              </a:rPr>
              <a:t> </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lgn="just">
              <a:spcBef>
                <a:spcPts val="1200"/>
              </a:spcBef>
              <a:spcAft>
                <a:spcPts val="0"/>
              </a:spcAft>
            </a:pPr>
            <a:r>
              <a:rPr lang="en-GB"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Offspring phenotypes</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US"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Ratio of offspring			</a:t>
            </a:r>
            <a:r>
              <a:rPr lang="en-US" sz="1600" dirty="0">
                <a:solidFill>
                  <a:srgbClr val="7030A0"/>
                </a:solidFill>
                <a:latin typeface="Calibri" panose="020F0502020204030204" pitchFamily="34" charset="0"/>
                <a:ea typeface="Times New Roman" panose="02020603050405020304" pitchFamily="18" charset="0"/>
                <a:cs typeface="Times New Roman" panose="02020603050405020304" pitchFamily="18" charset="0"/>
              </a:rPr>
              <a:t>1 black: 2 yellow: 1 chocolate</a:t>
            </a:r>
            <a:endParaRPr lang="en-GB" sz="1600" dirty="0">
              <a:latin typeface="Calibri" panose="020F0502020204030204" pitchFamily="34" charset="0"/>
              <a:ea typeface="Times New Roman" panose="02020603050405020304" pitchFamily="18" charset="0"/>
              <a:cs typeface="Times New Roman" panose="02020603050405020304" pitchFamily="18" charset="0"/>
            </a:endParaRPr>
          </a:p>
          <a:p>
            <a:pPr algn="just">
              <a:spcBef>
                <a:spcPts val="1200"/>
              </a:spcBef>
              <a:spcAft>
                <a:spcPts val="0"/>
              </a:spcAft>
            </a:pPr>
            <a:r>
              <a:rPr lang="en-GB" dirty="0">
                <a:solidFill>
                  <a:srgbClr val="222222"/>
                </a:solidFill>
                <a:latin typeface="Calibri" panose="020F0502020204030204" pitchFamily="34" charset="0"/>
                <a:ea typeface="Times New Roman" panose="02020603050405020304" pitchFamily="18" charset="0"/>
                <a:cs typeface="Calibri" panose="020F0502020204030204" pitchFamily="34" charset="0"/>
              </a:rPr>
              <a:t> </a:t>
            </a: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en-GB" i="1" dirty="0">
                <a:solidFill>
                  <a:srgbClr val="222222"/>
                </a:solidFill>
                <a:latin typeface="Calibri" panose="020F0502020204030204" pitchFamily="34" charset="0"/>
                <a:ea typeface="Times New Roman" panose="02020603050405020304" pitchFamily="18" charset="0"/>
                <a:cs typeface="Calibri" panose="020F0502020204030204" pitchFamily="34" charset="0"/>
              </a:rPr>
              <a:t>Phenotypes</a:t>
            </a:r>
            <a:r>
              <a:rPr lang="en-GB" dirty="0">
                <a:solidFill>
                  <a:srgbClr val="222222"/>
                </a:solidFill>
                <a:latin typeface="Calibri" panose="020F0502020204030204" pitchFamily="34" charset="0"/>
                <a:ea typeface="Times New Roman" panose="02020603050405020304" pitchFamily="18" charset="0"/>
                <a:cs typeface="Calibri" panose="020F0502020204030204" pitchFamily="34" charset="0"/>
              </a:rPr>
              <a:t>                                                                                                                                 </a:t>
            </a:r>
            <a:r>
              <a:rPr lang="en-GB" b="1" dirty="0">
                <a:solidFill>
                  <a:srgbClr val="222222"/>
                </a:solidFill>
                <a:latin typeface="Calibri" panose="020F0502020204030204" pitchFamily="34" charset="0"/>
                <a:ea typeface="Times New Roman" panose="02020603050405020304" pitchFamily="18" charset="0"/>
                <a:cs typeface="Calibri" panose="020F0502020204030204" pitchFamily="34" charset="0"/>
              </a:rPr>
              <a:t>(3)</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99532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9C3A6D-5250-484F-BC53-4FA2FED86DB0}"/>
              </a:ext>
            </a:extLst>
          </p:cNvPr>
          <p:cNvPicPr>
            <a:picLocks noChangeAspect="1"/>
          </p:cNvPicPr>
          <p:nvPr/>
        </p:nvPicPr>
        <p:blipFill>
          <a:blip r:embed="rId2"/>
          <a:stretch>
            <a:fillRect/>
          </a:stretch>
        </p:blipFill>
        <p:spPr>
          <a:xfrm>
            <a:off x="-1" y="-1"/>
            <a:ext cx="9269835" cy="6858101"/>
          </a:xfrm>
          <a:prstGeom prst="rect">
            <a:avLst/>
          </a:prstGeom>
        </p:spPr>
      </p:pic>
      <p:sp>
        <p:nvSpPr>
          <p:cNvPr id="3" name="Rectangle 2">
            <a:extLst>
              <a:ext uri="{FF2B5EF4-FFF2-40B4-BE49-F238E27FC236}">
                <a16:creationId xmlns:a16="http://schemas.microsoft.com/office/drawing/2014/main" id="{D44FA2A6-155E-4045-9C0B-BCDF7F19926D}"/>
              </a:ext>
            </a:extLst>
          </p:cNvPr>
          <p:cNvSpPr/>
          <p:nvPr/>
        </p:nvSpPr>
        <p:spPr>
          <a:xfrm>
            <a:off x="1445537" y="4644924"/>
            <a:ext cx="6096000" cy="646331"/>
          </a:xfrm>
          <a:prstGeom prst="rect">
            <a:avLst/>
          </a:prstGeom>
        </p:spPr>
        <p:txBody>
          <a:bodyPr>
            <a:spAutoFit/>
          </a:bodyPr>
          <a:lstStyle/>
          <a:p>
            <a:pPr marL="1080135" marR="360045" indent="-720090">
              <a:spcBef>
                <a:spcPts val="1200"/>
              </a:spcBef>
            </a:pPr>
            <a:r>
              <a:rPr lang="en-GB" dirty="0">
                <a:solidFill>
                  <a:srgbClr val="7030A0"/>
                </a:solidFill>
              </a:rPr>
              <a:t>no enzyme coded for when no dominant / </a:t>
            </a:r>
            <a:r>
              <a:rPr lang="en-GB" b="1" dirty="0">
                <a:solidFill>
                  <a:srgbClr val="7030A0"/>
                </a:solidFill>
              </a:rPr>
              <a:t>E </a:t>
            </a:r>
            <a:r>
              <a:rPr lang="en-GB" dirty="0">
                <a:solidFill>
                  <a:srgbClr val="7030A0"/>
                </a:solidFill>
              </a:rPr>
              <a:t>allele;</a:t>
            </a:r>
          </a:p>
          <a:p>
            <a:r>
              <a:rPr lang="en-GB" dirty="0">
                <a:solidFill>
                  <a:srgbClr val="7030A0"/>
                </a:solidFill>
              </a:rPr>
              <a:t>phaeomelanin not converted – (remains yellow);</a:t>
            </a:r>
          </a:p>
        </p:txBody>
      </p:sp>
      <p:sp>
        <p:nvSpPr>
          <p:cNvPr id="4" name="Rectangle 3">
            <a:extLst>
              <a:ext uri="{FF2B5EF4-FFF2-40B4-BE49-F238E27FC236}">
                <a16:creationId xmlns:a16="http://schemas.microsoft.com/office/drawing/2014/main" id="{248B70AC-1802-4909-B4FE-40AA8EB53FD4}"/>
              </a:ext>
            </a:extLst>
          </p:cNvPr>
          <p:cNvSpPr/>
          <p:nvPr/>
        </p:nvSpPr>
        <p:spPr>
          <a:xfrm>
            <a:off x="1364056" y="6002944"/>
            <a:ext cx="6096000" cy="646331"/>
          </a:xfrm>
          <a:prstGeom prst="rect">
            <a:avLst/>
          </a:prstGeom>
        </p:spPr>
        <p:txBody>
          <a:bodyPr>
            <a:spAutoFit/>
          </a:bodyPr>
          <a:lstStyle/>
          <a:p>
            <a:pPr>
              <a:spcBef>
                <a:spcPts val="1200"/>
              </a:spcBef>
              <a:spcAft>
                <a:spcPts val="0"/>
              </a:spcAft>
            </a:pPr>
            <a:r>
              <a:rPr lang="en-GB" b="1" dirty="0">
                <a:solidFill>
                  <a:srgbClr val="7030A0"/>
                </a:solidFill>
                <a:latin typeface="Calibri" panose="020F0502020204030204" pitchFamily="34" charset="0"/>
                <a:ea typeface="Times New Roman" panose="02020603050405020304" pitchFamily="18" charset="0"/>
                <a:cs typeface="Calibri" panose="020F0502020204030204" pitchFamily="34" charset="0"/>
              </a:rPr>
              <a:t>E</a:t>
            </a:r>
            <a:r>
              <a:rPr lang="en-GB" dirty="0">
                <a:solidFill>
                  <a:srgbClr val="7030A0"/>
                </a:solidFill>
                <a:latin typeface="Calibri" panose="020F0502020204030204" pitchFamily="34" charset="0"/>
                <a:ea typeface="Times New Roman" panose="02020603050405020304" pitchFamily="18" charset="0"/>
                <a:cs typeface="Calibri" panose="020F0502020204030204" pitchFamily="34" charset="0"/>
              </a:rPr>
              <a:t> allele results in enzyme producing eumelanin;</a:t>
            </a:r>
            <a:endParaRPr lang="en-GB" dirty="0">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r>
              <a:rPr lang="en-GB" b="1" dirty="0">
                <a:solidFill>
                  <a:srgbClr val="7030A0"/>
                </a:solidFill>
                <a:latin typeface="Calibri" panose="020F0502020204030204" pitchFamily="34" charset="0"/>
                <a:ea typeface="Times New Roman" panose="02020603050405020304" pitchFamily="18" charset="0"/>
                <a:cs typeface="Calibri" panose="020F0502020204030204" pitchFamily="34" charset="0"/>
              </a:rPr>
              <a:t>B</a:t>
            </a:r>
            <a:r>
              <a:rPr lang="en-GB" dirty="0">
                <a:solidFill>
                  <a:srgbClr val="7030A0"/>
                </a:solidFill>
                <a:latin typeface="Calibri" panose="020F0502020204030204" pitchFamily="34" charset="0"/>
                <a:ea typeface="Times New Roman" panose="02020603050405020304" pitchFamily="18" charset="0"/>
                <a:cs typeface="Calibri" panose="020F0502020204030204" pitchFamily="34" charset="0"/>
              </a:rPr>
              <a:t> allele - more eumelanin deposited in hairs;</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6489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F7FEE2-3665-42A1-9BA7-4101AA1695B8}"/>
              </a:ext>
            </a:extLst>
          </p:cNvPr>
          <p:cNvPicPr>
            <a:picLocks noChangeAspect="1"/>
          </p:cNvPicPr>
          <p:nvPr/>
        </p:nvPicPr>
        <p:blipFill>
          <a:blip r:embed="rId2"/>
          <a:stretch>
            <a:fillRect/>
          </a:stretch>
        </p:blipFill>
        <p:spPr>
          <a:xfrm>
            <a:off x="-231110" y="-110547"/>
            <a:ext cx="9923313" cy="2182627"/>
          </a:xfrm>
          <a:prstGeom prst="rect">
            <a:avLst/>
          </a:prstGeom>
        </p:spPr>
      </p:pic>
      <p:pic>
        <p:nvPicPr>
          <p:cNvPr id="3" name="Picture 2">
            <a:extLst>
              <a:ext uri="{FF2B5EF4-FFF2-40B4-BE49-F238E27FC236}">
                <a16:creationId xmlns:a16="http://schemas.microsoft.com/office/drawing/2014/main" id="{8F6413D4-7BD6-457F-8176-77A17F51DEB3}"/>
              </a:ext>
            </a:extLst>
          </p:cNvPr>
          <p:cNvPicPr>
            <a:picLocks noChangeAspect="1"/>
          </p:cNvPicPr>
          <p:nvPr/>
        </p:nvPicPr>
        <p:blipFill>
          <a:blip r:embed="rId3"/>
          <a:stretch>
            <a:fillRect/>
          </a:stretch>
        </p:blipFill>
        <p:spPr>
          <a:xfrm>
            <a:off x="-96887" y="2094479"/>
            <a:ext cx="10521531" cy="2691442"/>
          </a:xfrm>
          <a:prstGeom prst="rect">
            <a:avLst/>
          </a:prstGeom>
        </p:spPr>
      </p:pic>
      <p:sp>
        <p:nvSpPr>
          <p:cNvPr id="4" name="Rectangle 3">
            <a:extLst>
              <a:ext uri="{FF2B5EF4-FFF2-40B4-BE49-F238E27FC236}">
                <a16:creationId xmlns:a16="http://schemas.microsoft.com/office/drawing/2014/main" id="{50D79986-39F5-4D3F-A0CF-4F935D267684}"/>
              </a:ext>
            </a:extLst>
          </p:cNvPr>
          <p:cNvSpPr/>
          <p:nvPr/>
        </p:nvSpPr>
        <p:spPr>
          <a:xfrm>
            <a:off x="1083397" y="2788984"/>
            <a:ext cx="10521531" cy="954107"/>
          </a:xfrm>
          <a:prstGeom prst="rect">
            <a:avLst/>
          </a:prstGeom>
        </p:spPr>
        <p:txBody>
          <a:bodyPr wrap="square">
            <a:spAutoFit/>
          </a:bodyPr>
          <a:lstStyle/>
          <a:p>
            <a:pPr>
              <a:spcBef>
                <a:spcPts val="1200"/>
              </a:spcBef>
              <a:spcAft>
                <a:spcPts val="0"/>
              </a:spcAft>
            </a:pPr>
            <a:r>
              <a:rPr lang="en-GB" dirty="0">
                <a:solidFill>
                  <a:srgbClr val="7030A0"/>
                </a:solidFill>
                <a:latin typeface="Calibri" panose="020F0502020204030204" pitchFamily="34" charset="0"/>
                <a:ea typeface="Times New Roman" panose="02020603050405020304" pitchFamily="18" charset="0"/>
              </a:rPr>
              <a:t>epistasis;</a:t>
            </a:r>
            <a:br>
              <a:rPr lang="en-GB" dirty="0">
                <a:solidFill>
                  <a:srgbClr val="7030A0"/>
                </a:solidFill>
                <a:latin typeface="Calibri" panose="020F0502020204030204" pitchFamily="34" charset="0"/>
                <a:ea typeface="Times New Roman" panose="02020603050405020304" pitchFamily="18" charset="0"/>
              </a:rPr>
            </a:br>
            <a:r>
              <a:rPr lang="en-GB" dirty="0">
                <a:solidFill>
                  <a:srgbClr val="7030A0"/>
                </a:solidFill>
                <a:latin typeface="Calibri" panose="020F0502020204030204" pitchFamily="34" charset="0"/>
                <a:ea typeface="Times New Roman" panose="02020603050405020304" pitchFamily="18" charset="0"/>
              </a:rPr>
              <a:t>one gene influences the expression of another / description</a:t>
            </a:r>
            <a:br>
              <a:rPr lang="en-GB" dirty="0">
                <a:solidFill>
                  <a:srgbClr val="7030A0"/>
                </a:solidFill>
                <a:latin typeface="Calibri" panose="020F0502020204030204" pitchFamily="34" charset="0"/>
                <a:ea typeface="Times New Roman" panose="02020603050405020304" pitchFamily="18" charset="0"/>
              </a:rPr>
            </a:br>
            <a:r>
              <a:rPr lang="en-GB" dirty="0">
                <a:solidFill>
                  <a:srgbClr val="7030A0"/>
                </a:solidFill>
                <a:latin typeface="Calibri" panose="020F0502020204030204" pitchFamily="34" charset="0"/>
                <a:ea typeface="Times New Roman" panose="02020603050405020304" pitchFamily="18" charset="0"/>
              </a:rPr>
              <a:t>using example in question;</a:t>
            </a:r>
            <a:r>
              <a:rPr lang="en-GB" sz="2000" dirty="0">
                <a:solidFill>
                  <a:srgbClr val="7030A0"/>
                </a:solidFill>
                <a:latin typeface="Calibri" panose="020F050202020403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39EF10AE-BE9F-4023-93F7-A06D641076F0}"/>
              </a:ext>
            </a:extLst>
          </p:cNvPr>
          <p:cNvSpPr/>
          <p:nvPr/>
        </p:nvSpPr>
        <p:spPr>
          <a:xfrm>
            <a:off x="881718" y="4408210"/>
            <a:ext cx="3059043" cy="400110"/>
          </a:xfrm>
          <a:prstGeom prst="rect">
            <a:avLst/>
          </a:prstGeom>
        </p:spPr>
        <p:txBody>
          <a:bodyPr wrap="none">
            <a:spAutoFit/>
          </a:bodyPr>
          <a:lstStyle/>
          <a:p>
            <a:pPr>
              <a:spcBef>
                <a:spcPts val="1200"/>
              </a:spcBef>
              <a:spcAft>
                <a:spcPts val="0"/>
              </a:spcAft>
            </a:pPr>
            <a:r>
              <a:rPr lang="en-GB" dirty="0">
                <a:solidFill>
                  <a:srgbClr val="7030A0"/>
                </a:solidFill>
                <a:latin typeface="Calibri" panose="020F0502020204030204" pitchFamily="34" charset="0"/>
                <a:ea typeface="Times New Roman" panose="02020603050405020304" pitchFamily="18" charset="0"/>
              </a:rPr>
              <a:t> </a:t>
            </a:r>
            <a:r>
              <a:rPr lang="en-GB" dirty="0" err="1">
                <a:solidFill>
                  <a:srgbClr val="7030A0"/>
                </a:solidFill>
                <a:latin typeface="Calibri" panose="020F0502020204030204" pitchFamily="34" charset="0"/>
                <a:ea typeface="Times New Roman" panose="02020603050405020304" pitchFamily="18" charset="0"/>
              </a:rPr>
              <a:t>aaDD</a:t>
            </a:r>
            <a:r>
              <a:rPr lang="en-GB" dirty="0">
                <a:solidFill>
                  <a:srgbClr val="7030A0"/>
                </a:solidFill>
                <a:latin typeface="Calibri" panose="020F0502020204030204" pitchFamily="34" charset="0"/>
                <a:ea typeface="Times New Roman" panose="02020603050405020304" pitchFamily="18" charset="0"/>
              </a:rPr>
              <a:t>, aa Dd (or </a:t>
            </a:r>
            <a:r>
              <a:rPr lang="en-GB" dirty="0" err="1">
                <a:solidFill>
                  <a:srgbClr val="7030A0"/>
                </a:solidFill>
                <a:latin typeface="Calibri" panose="020F0502020204030204" pitchFamily="34" charset="0"/>
                <a:ea typeface="Times New Roman" panose="02020603050405020304" pitchFamily="18" charset="0"/>
              </a:rPr>
              <a:t>DDaa</a:t>
            </a:r>
            <a:r>
              <a:rPr lang="en-GB" dirty="0">
                <a:solidFill>
                  <a:srgbClr val="7030A0"/>
                </a:solidFill>
                <a:latin typeface="Calibri" panose="020F0502020204030204" pitchFamily="34" charset="0"/>
                <a:ea typeface="Times New Roman" panose="02020603050405020304" pitchFamily="18" charset="0"/>
              </a:rPr>
              <a:t>, </a:t>
            </a:r>
            <a:r>
              <a:rPr lang="en-GB" dirty="0" err="1">
                <a:solidFill>
                  <a:srgbClr val="7030A0"/>
                </a:solidFill>
                <a:latin typeface="Calibri" panose="020F0502020204030204" pitchFamily="34" charset="0"/>
                <a:ea typeface="Times New Roman" panose="02020603050405020304" pitchFamily="18" charset="0"/>
              </a:rPr>
              <a:t>Ddaa</a:t>
            </a:r>
            <a:r>
              <a:rPr lang="en-GB" dirty="0">
                <a:solidFill>
                  <a:srgbClr val="7030A0"/>
                </a:solidFill>
                <a:latin typeface="Calibri" panose="020F0502020204030204" pitchFamily="34" charset="0"/>
                <a:ea typeface="Times New Roman" panose="02020603050405020304" pitchFamily="18" charset="0"/>
              </a:rPr>
              <a:t>);</a:t>
            </a:r>
            <a:r>
              <a:rPr lang="en-GB" sz="2000" dirty="0">
                <a:solidFill>
                  <a:srgbClr val="7030A0"/>
                </a:solidFill>
                <a:latin typeface="Calibri" panose="020F050202020403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6217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EA98D64-F5BA-49CA-821D-2F76F19512D5}"/>
              </a:ext>
            </a:extLst>
          </p:cNvPr>
          <p:cNvPicPr>
            <a:picLocks noChangeAspect="1"/>
          </p:cNvPicPr>
          <p:nvPr/>
        </p:nvPicPr>
        <p:blipFill>
          <a:blip r:embed="rId2"/>
          <a:stretch>
            <a:fillRect/>
          </a:stretch>
        </p:blipFill>
        <p:spPr>
          <a:xfrm>
            <a:off x="-231110" y="-110547"/>
            <a:ext cx="9923313" cy="2182627"/>
          </a:xfrm>
          <a:prstGeom prst="rect">
            <a:avLst/>
          </a:prstGeom>
        </p:spPr>
      </p:pic>
      <p:pic>
        <p:nvPicPr>
          <p:cNvPr id="3" name="Picture 2">
            <a:extLst>
              <a:ext uri="{FF2B5EF4-FFF2-40B4-BE49-F238E27FC236}">
                <a16:creationId xmlns:a16="http://schemas.microsoft.com/office/drawing/2014/main" id="{1C6F5D09-54AA-45C0-B57A-36F101CC2D77}"/>
              </a:ext>
            </a:extLst>
          </p:cNvPr>
          <p:cNvPicPr>
            <a:picLocks noChangeAspect="1"/>
          </p:cNvPicPr>
          <p:nvPr/>
        </p:nvPicPr>
        <p:blipFill>
          <a:blip r:embed="rId3"/>
          <a:stretch>
            <a:fillRect/>
          </a:stretch>
        </p:blipFill>
        <p:spPr>
          <a:xfrm>
            <a:off x="-113664" y="2072080"/>
            <a:ext cx="10732886" cy="4144162"/>
          </a:xfrm>
          <a:prstGeom prst="rect">
            <a:avLst/>
          </a:prstGeom>
        </p:spPr>
      </p:pic>
      <p:sp>
        <p:nvSpPr>
          <p:cNvPr id="4" name="Rectangle 3">
            <a:extLst>
              <a:ext uri="{FF2B5EF4-FFF2-40B4-BE49-F238E27FC236}">
                <a16:creationId xmlns:a16="http://schemas.microsoft.com/office/drawing/2014/main" id="{226AAD21-A6F9-4039-BD8E-67CBF8DE14CB}"/>
              </a:ext>
            </a:extLst>
          </p:cNvPr>
          <p:cNvSpPr/>
          <p:nvPr/>
        </p:nvSpPr>
        <p:spPr>
          <a:xfrm>
            <a:off x="1572778" y="3543996"/>
            <a:ext cx="1707519" cy="400110"/>
          </a:xfrm>
          <a:prstGeom prst="rect">
            <a:avLst/>
          </a:prstGeom>
        </p:spPr>
        <p:txBody>
          <a:bodyPr wrap="none">
            <a:spAutoFit/>
          </a:bodyPr>
          <a:lstStyle/>
          <a:p>
            <a:pPr>
              <a:spcBef>
                <a:spcPts val="1200"/>
              </a:spcBef>
              <a:spcAft>
                <a:spcPts val="0"/>
              </a:spcAft>
            </a:pPr>
            <a:r>
              <a:rPr lang="en-GB" dirty="0" err="1">
                <a:solidFill>
                  <a:srgbClr val="7030A0"/>
                </a:solidFill>
                <a:latin typeface="Calibri" panose="020F0502020204030204" pitchFamily="34" charset="0"/>
                <a:ea typeface="Times New Roman" panose="02020603050405020304" pitchFamily="18" charset="0"/>
              </a:rPr>
              <a:t>AaDd</a:t>
            </a:r>
            <a:r>
              <a:rPr lang="en-GB" dirty="0">
                <a:solidFill>
                  <a:srgbClr val="7030A0"/>
                </a:solidFill>
                <a:latin typeface="Calibri" panose="020F0502020204030204" pitchFamily="34" charset="0"/>
                <a:ea typeface="Times New Roman" panose="02020603050405020304" pitchFamily="18" charset="0"/>
              </a:rPr>
              <a:t> (or </a:t>
            </a:r>
            <a:r>
              <a:rPr lang="en-GB" dirty="0" err="1">
                <a:solidFill>
                  <a:srgbClr val="7030A0"/>
                </a:solidFill>
                <a:latin typeface="Calibri" panose="020F0502020204030204" pitchFamily="34" charset="0"/>
                <a:ea typeface="Times New Roman" panose="02020603050405020304" pitchFamily="18" charset="0"/>
              </a:rPr>
              <a:t>DdAa</a:t>
            </a:r>
            <a:r>
              <a:rPr lang="en-GB" dirty="0">
                <a:solidFill>
                  <a:srgbClr val="7030A0"/>
                </a:solidFill>
                <a:latin typeface="Calibri" panose="020F0502020204030204" pitchFamily="34" charset="0"/>
                <a:ea typeface="Times New Roman" panose="02020603050405020304" pitchFamily="18" charset="0"/>
              </a:rPr>
              <a:t>)</a:t>
            </a:r>
            <a:r>
              <a:rPr lang="en-GB" sz="2000" dirty="0">
                <a:solidFill>
                  <a:srgbClr val="7030A0"/>
                </a:solidFill>
                <a:latin typeface="Calibri" panose="020F050202020403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EE38E91C-D76E-46A9-87AC-5B908592A622}"/>
              </a:ext>
            </a:extLst>
          </p:cNvPr>
          <p:cNvSpPr/>
          <p:nvPr/>
        </p:nvSpPr>
        <p:spPr>
          <a:xfrm>
            <a:off x="1572778" y="4680064"/>
            <a:ext cx="2816797" cy="400110"/>
          </a:xfrm>
          <a:prstGeom prst="rect">
            <a:avLst/>
          </a:prstGeom>
        </p:spPr>
        <p:txBody>
          <a:bodyPr wrap="none">
            <a:spAutoFit/>
          </a:bodyPr>
          <a:lstStyle/>
          <a:p>
            <a:pPr>
              <a:spcBef>
                <a:spcPts val="1200"/>
              </a:spcBef>
              <a:spcAft>
                <a:spcPts val="0"/>
              </a:spcAft>
            </a:pPr>
            <a:r>
              <a:rPr lang="en-GB" dirty="0" err="1">
                <a:solidFill>
                  <a:srgbClr val="7030A0"/>
                </a:solidFill>
                <a:latin typeface="Calibri" panose="020F0502020204030204" pitchFamily="34" charset="0"/>
                <a:ea typeface="Times New Roman" panose="02020603050405020304" pitchFamily="18" charset="0"/>
              </a:rPr>
              <a:t>aadd</a:t>
            </a:r>
            <a:r>
              <a:rPr lang="en-GB" dirty="0">
                <a:solidFill>
                  <a:srgbClr val="7030A0"/>
                </a:solidFill>
                <a:latin typeface="Calibri" panose="020F0502020204030204" pitchFamily="34" charset="0"/>
                <a:ea typeface="Times New Roman" panose="02020603050405020304" pitchFamily="18" charset="0"/>
              </a:rPr>
              <a:t>, </a:t>
            </a:r>
            <a:r>
              <a:rPr lang="en-GB" dirty="0" err="1">
                <a:solidFill>
                  <a:srgbClr val="7030A0"/>
                </a:solidFill>
                <a:latin typeface="Calibri" panose="020F0502020204030204" pitchFamily="34" charset="0"/>
                <a:ea typeface="Times New Roman" panose="02020603050405020304" pitchFamily="18" charset="0"/>
              </a:rPr>
              <a:t>Aadd</a:t>
            </a:r>
            <a:r>
              <a:rPr lang="en-GB" dirty="0">
                <a:solidFill>
                  <a:srgbClr val="7030A0"/>
                </a:solidFill>
                <a:latin typeface="Calibri" panose="020F0502020204030204" pitchFamily="34" charset="0"/>
                <a:ea typeface="Times New Roman" panose="02020603050405020304" pitchFamily="18" charset="0"/>
              </a:rPr>
              <a:t> (or </a:t>
            </a:r>
            <a:r>
              <a:rPr lang="en-GB" dirty="0" err="1">
                <a:solidFill>
                  <a:srgbClr val="7030A0"/>
                </a:solidFill>
                <a:latin typeface="Calibri" panose="020F0502020204030204" pitchFamily="34" charset="0"/>
                <a:ea typeface="Times New Roman" panose="02020603050405020304" pitchFamily="18" charset="0"/>
              </a:rPr>
              <a:t>ddaa</a:t>
            </a:r>
            <a:r>
              <a:rPr lang="en-GB" dirty="0">
                <a:solidFill>
                  <a:srgbClr val="7030A0"/>
                </a:solidFill>
                <a:latin typeface="Calibri" panose="020F0502020204030204" pitchFamily="34" charset="0"/>
                <a:ea typeface="Times New Roman" panose="02020603050405020304" pitchFamily="18" charset="0"/>
              </a:rPr>
              <a:t>, </a:t>
            </a:r>
            <a:r>
              <a:rPr lang="en-GB" dirty="0" err="1">
                <a:solidFill>
                  <a:srgbClr val="7030A0"/>
                </a:solidFill>
                <a:latin typeface="Calibri" panose="020F0502020204030204" pitchFamily="34" charset="0"/>
                <a:ea typeface="Times New Roman" panose="02020603050405020304" pitchFamily="18" charset="0"/>
              </a:rPr>
              <a:t>ddAa</a:t>
            </a:r>
            <a:r>
              <a:rPr lang="en-GB" dirty="0">
                <a:solidFill>
                  <a:srgbClr val="7030A0"/>
                </a:solidFill>
                <a:latin typeface="Calibri" panose="020F0502020204030204" pitchFamily="34" charset="0"/>
                <a:ea typeface="Times New Roman" panose="02020603050405020304" pitchFamily="18" charset="0"/>
              </a:rPr>
              <a:t>)</a:t>
            </a:r>
            <a:r>
              <a:rPr lang="en-GB" sz="2000" dirty="0">
                <a:solidFill>
                  <a:srgbClr val="7030A0"/>
                </a:solidFill>
                <a:latin typeface="Calibri" panose="020F0502020204030204" pitchFamily="34" charset="0"/>
                <a:ea typeface="Times New Roman" panose="02020603050405020304" pitchFamily="18" charset="0"/>
              </a:rPr>
              <a:t> </a:t>
            </a:r>
            <a:endParaRPr lang="en-GB" sz="2000" dirty="0">
              <a:effectLst/>
              <a:latin typeface="Times New Roman" panose="02020603050405020304" pitchFamily="18" charset="0"/>
              <a:ea typeface="Times New Roman" panose="02020603050405020304" pitchFamily="18" charset="0"/>
            </a:endParaRPr>
          </a:p>
        </p:txBody>
      </p:sp>
      <p:sp>
        <p:nvSpPr>
          <p:cNvPr id="6" name="Rectangle 5">
            <a:extLst>
              <a:ext uri="{FF2B5EF4-FFF2-40B4-BE49-F238E27FC236}">
                <a16:creationId xmlns:a16="http://schemas.microsoft.com/office/drawing/2014/main" id="{3BDD6471-BF46-442C-B1A0-218BA21C66C8}"/>
              </a:ext>
            </a:extLst>
          </p:cNvPr>
          <p:cNvSpPr/>
          <p:nvPr/>
        </p:nvSpPr>
        <p:spPr>
          <a:xfrm>
            <a:off x="6209664" y="4826675"/>
            <a:ext cx="6096000" cy="2031325"/>
          </a:xfrm>
          <a:prstGeom prst="rect">
            <a:avLst/>
          </a:prstGeom>
          <a:solidFill>
            <a:schemeClr val="bg1"/>
          </a:solidFill>
        </p:spPr>
        <p:txBody>
          <a:bodyPr>
            <a:spAutoFit/>
          </a:bodyPr>
          <a:lstStyle/>
          <a:p>
            <a:r>
              <a:rPr lang="en-GB" dirty="0">
                <a:solidFill>
                  <a:srgbClr val="7030A0"/>
                </a:solidFill>
                <a:latin typeface="Calibri" panose="020F0502020204030204" pitchFamily="34" charset="0"/>
                <a:ea typeface="Times New Roman" panose="02020603050405020304" pitchFamily="18" charset="0"/>
              </a:rPr>
              <a:t> cross with black individual / genotype </a:t>
            </a:r>
            <a:r>
              <a:rPr lang="en-GB" dirty="0" err="1">
                <a:solidFill>
                  <a:srgbClr val="7030A0"/>
                </a:solidFill>
                <a:latin typeface="Calibri" panose="020F0502020204030204" pitchFamily="34" charset="0"/>
                <a:ea typeface="Times New Roman" panose="02020603050405020304" pitchFamily="18" charset="0"/>
              </a:rPr>
              <a:t>aaDd</a:t>
            </a:r>
            <a:r>
              <a:rPr lang="en-GB" dirty="0">
                <a:solidFill>
                  <a:srgbClr val="7030A0"/>
                </a:solidFill>
                <a:latin typeface="Calibri" panose="020F0502020204030204" pitchFamily="34" charset="0"/>
                <a:ea typeface="Times New Roman" panose="02020603050405020304" pitchFamily="18" charset="0"/>
              </a:rPr>
              <a:t> or </a:t>
            </a:r>
            <a:r>
              <a:rPr lang="en-GB" dirty="0" err="1">
                <a:solidFill>
                  <a:srgbClr val="7030A0"/>
                </a:solidFill>
                <a:latin typeface="Calibri" panose="020F0502020204030204" pitchFamily="34" charset="0"/>
                <a:ea typeface="Times New Roman" panose="02020603050405020304" pitchFamily="18" charset="0"/>
              </a:rPr>
              <a:t>aaDD</a:t>
            </a:r>
            <a:r>
              <a:rPr lang="en-GB" dirty="0">
                <a:solidFill>
                  <a:srgbClr val="7030A0"/>
                </a:solidFill>
                <a:latin typeface="Calibri" panose="020F0502020204030204" pitchFamily="34" charset="0"/>
                <a:ea typeface="Times New Roman" panose="02020603050405020304" pitchFamily="18" charset="0"/>
              </a:rPr>
              <a:t>;</a:t>
            </a:r>
            <a:br>
              <a:rPr lang="en-GB" dirty="0">
                <a:solidFill>
                  <a:srgbClr val="7030A0"/>
                </a:solidFill>
                <a:latin typeface="Calibri" panose="020F0502020204030204" pitchFamily="34" charset="0"/>
                <a:ea typeface="Times New Roman" panose="02020603050405020304" pitchFamily="18" charset="0"/>
              </a:rPr>
            </a:br>
            <a:r>
              <a:rPr lang="en-GB" dirty="0">
                <a:solidFill>
                  <a:srgbClr val="7030A0"/>
                </a:solidFill>
                <a:latin typeface="Calibri" panose="020F0502020204030204" pitchFamily="34" charset="0"/>
                <a:ea typeface="Times New Roman" panose="02020603050405020304" pitchFamily="18" charset="0"/>
              </a:rPr>
              <a:t>genotype is </a:t>
            </a:r>
            <a:r>
              <a:rPr lang="en-GB" dirty="0" err="1">
                <a:solidFill>
                  <a:srgbClr val="7030A0"/>
                </a:solidFill>
                <a:latin typeface="Calibri" panose="020F0502020204030204" pitchFamily="34" charset="0"/>
                <a:ea typeface="Times New Roman" panose="02020603050405020304" pitchFamily="18" charset="0"/>
              </a:rPr>
              <a:t>Aadd</a:t>
            </a:r>
            <a:r>
              <a:rPr lang="en-GB" dirty="0">
                <a:solidFill>
                  <a:srgbClr val="7030A0"/>
                </a:solidFill>
                <a:latin typeface="Calibri" panose="020F0502020204030204" pitchFamily="34" charset="0"/>
                <a:ea typeface="Times New Roman" panose="02020603050405020304" pitchFamily="18" charset="0"/>
              </a:rPr>
              <a:t> if agouti offspring / genotype is </a:t>
            </a:r>
            <a:r>
              <a:rPr lang="en-GB" dirty="0" err="1">
                <a:solidFill>
                  <a:srgbClr val="7030A0"/>
                </a:solidFill>
                <a:latin typeface="Calibri" panose="020F0502020204030204" pitchFamily="34" charset="0"/>
                <a:ea typeface="Times New Roman" panose="02020603050405020304" pitchFamily="18" charset="0"/>
              </a:rPr>
              <a:t>aadd</a:t>
            </a:r>
            <a:r>
              <a:rPr lang="en-GB" dirty="0">
                <a:solidFill>
                  <a:srgbClr val="7030A0"/>
                </a:solidFill>
                <a:latin typeface="Calibri" panose="020F0502020204030204" pitchFamily="34" charset="0"/>
                <a:ea typeface="Times New Roman" panose="02020603050405020304" pitchFamily="18" charset="0"/>
              </a:rPr>
              <a:t> if no</a:t>
            </a:r>
            <a:br>
              <a:rPr lang="en-GB" dirty="0">
                <a:solidFill>
                  <a:srgbClr val="7030A0"/>
                </a:solidFill>
                <a:latin typeface="Calibri" panose="020F0502020204030204" pitchFamily="34" charset="0"/>
                <a:ea typeface="Times New Roman" panose="02020603050405020304" pitchFamily="18" charset="0"/>
              </a:rPr>
            </a:br>
            <a:r>
              <a:rPr lang="en-GB" dirty="0">
                <a:solidFill>
                  <a:srgbClr val="7030A0"/>
                </a:solidFill>
                <a:latin typeface="Calibri" panose="020F0502020204030204" pitchFamily="34" charset="0"/>
                <a:ea typeface="Times New Roman" panose="02020603050405020304" pitchFamily="18" charset="0"/>
              </a:rPr>
              <a:t>agouti offspring;</a:t>
            </a:r>
            <a:br>
              <a:rPr lang="en-GB" dirty="0">
                <a:solidFill>
                  <a:srgbClr val="7030A0"/>
                </a:solidFill>
                <a:latin typeface="Calibri" panose="020F0502020204030204" pitchFamily="34" charset="0"/>
                <a:ea typeface="Times New Roman" panose="02020603050405020304" pitchFamily="18" charset="0"/>
              </a:rPr>
            </a:br>
            <a:r>
              <a:rPr lang="en-GB" i="1" dirty="0">
                <a:solidFill>
                  <a:srgbClr val="7030A0"/>
                </a:solidFill>
                <a:latin typeface="Calibri" panose="020F0502020204030204" pitchFamily="34" charset="0"/>
                <a:ea typeface="Times New Roman" panose="02020603050405020304" pitchFamily="18" charset="0"/>
              </a:rPr>
              <a:t>Accept</a:t>
            </a:r>
            <a:r>
              <a:rPr lang="en-GB" dirty="0">
                <a:solidFill>
                  <a:srgbClr val="7030A0"/>
                </a:solidFill>
                <a:latin typeface="Calibri" panose="020F0502020204030204" pitchFamily="34" charset="0"/>
                <a:ea typeface="Times New Roman" panose="02020603050405020304" pitchFamily="18" charset="0"/>
              </a:rPr>
              <a:t>;</a:t>
            </a:r>
            <a:br>
              <a:rPr lang="en-GB" dirty="0">
                <a:solidFill>
                  <a:srgbClr val="7030A0"/>
                </a:solidFill>
                <a:latin typeface="Calibri" panose="020F0502020204030204" pitchFamily="34" charset="0"/>
                <a:ea typeface="Times New Roman" panose="02020603050405020304" pitchFamily="18" charset="0"/>
              </a:rPr>
            </a:br>
            <a:r>
              <a:rPr lang="en-GB" dirty="0">
                <a:solidFill>
                  <a:srgbClr val="7030A0"/>
                </a:solidFill>
                <a:latin typeface="Calibri" panose="020F0502020204030204" pitchFamily="34" charset="0"/>
                <a:ea typeface="Times New Roman" panose="02020603050405020304" pitchFamily="18" charset="0"/>
              </a:rPr>
              <a:t>repeat cross using original parents many times;</a:t>
            </a:r>
            <a:br>
              <a:rPr lang="en-GB" dirty="0">
                <a:solidFill>
                  <a:srgbClr val="7030A0"/>
                </a:solidFill>
                <a:latin typeface="Calibri" panose="020F0502020204030204" pitchFamily="34" charset="0"/>
                <a:ea typeface="Times New Roman" panose="02020603050405020304" pitchFamily="18" charset="0"/>
              </a:rPr>
            </a:br>
            <a:r>
              <a:rPr lang="en-GB" dirty="0">
                <a:solidFill>
                  <a:srgbClr val="7030A0"/>
                </a:solidFill>
                <a:latin typeface="Calibri" panose="020F0502020204030204" pitchFamily="34" charset="0"/>
                <a:ea typeface="Times New Roman" panose="02020603050405020304" pitchFamily="18" charset="0"/>
              </a:rPr>
              <a:t>ratio is 4 albino : 3 agouti : 1 black if Aa, or 2 albino : 1 agouti :</a:t>
            </a:r>
            <a:br>
              <a:rPr lang="en-GB" dirty="0">
                <a:solidFill>
                  <a:srgbClr val="7030A0"/>
                </a:solidFill>
                <a:latin typeface="Calibri" panose="020F0502020204030204" pitchFamily="34" charset="0"/>
                <a:ea typeface="Times New Roman" panose="02020603050405020304" pitchFamily="18" charset="0"/>
              </a:rPr>
            </a:br>
            <a:r>
              <a:rPr lang="en-GB" dirty="0">
                <a:solidFill>
                  <a:srgbClr val="7030A0"/>
                </a:solidFill>
                <a:latin typeface="Calibri" panose="020F0502020204030204" pitchFamily="34" charset="0"/>
                <a:ea typeface="Times New Roman" panose="02020603050405020304" pitchFamily="18" charset="0"/>
              </a:rPr>
              <a:t>1 black if aa </a:t>
            </a:r>
            <a:endParaRPr lang="en-GB" dirty="0"/>
          </a:p>
        </p:txBody>
      </p:sp>
    </p:spTree>
    <p:extLst>
      <p:ext uri="{BB962C8B-B14F-4D97-AF65-F5344CB8AC3E}">
        <p14:creationId xmlns:p14="http://schemas.microsoft.com/office/powerpoint/2010/main" val="329876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39BC95-0B2E-4E7B-8634-B10A521A7C37}"/>
              </a:ext>
            </a:extLst>
          </p:cNvPr>
          <p:cNvPicPr>
            <a:picLocks noChangeAspect="1"/>
          </p:cNvPicPr>
          <p:nvPr/>
        </p:nvPicPr>
        <p:blipFill>
          <a:blip r:embed="rId2"/>
          <a:stretch>
            <a:fillRect/>
          </a:stretch>
        </p:blipFill>
        <p:spPr>
          <a:xfrm>
            <a:off x="-289832" y="-86749"/>
            <a:ext cx="9945560" cy="2745258"/>
          </a:xfrm>
          <a:prstGeom prst="rect">
            <a:avLst/>
          </a:prstGeom>
        </p:spPr>
      </p:pic>
      <p:pic>
        <p:nvPicPr>
          <p:cNvPr id="3" name="Picture 2">
            <a:extLst>
              <a:ext uri="{FF2B5EF4-FFF2-40B4-BE49-F238E27FC236}">
                <a16:creationId xmlns:a16="http://schemas.microsoft.com/office/drawing/2014/main" id="{F9DA290C-4598-45A6-9B67-C68E0048328C}"/>
              </a:ext>
            </a:extLst>
          </p:cNvPr>
          <p:cNvPicPr>
            <a:picLocks noChangeAspect="1"/>
          </p:cNvPicPr>
          <p:nvPr/>
        </p:nvPicPr>
        <p:blipFill>
          <a:blip r:embed="rId3"/>
          <a:stretch>
            <a:fillRect/>
          </a:stretch>
        </p:blipFill>
        <p:spPr>
          <a:xfrm>
            <a:off x="-122054" y="2658509"/>
            <a:ext cx="9184987" cy="1410152"/>
          </a:xfrm>
          <a:prstGeom prst="rect">
            <a:avLst/>
          </a:prstGeom>
        </p:spPr>
      </p:pic>
      <p:sp>
        <p:nvSpPr>
          <p:cNvPr id="4" name="Rectangle 3">
            <a:extLst>
              <a:ext uri="{FF2B5EF4-FFF2-40B4-BE49-F238E27FC236}">
                <a16:creationId xmlns:a16="http://schemas.microsoft.com/office/drawing/2014/main" id="{FCC05D4A-C244-41A5-9949-A5E37953503B}"/>
              </a:ext>
            </a:extLst>
          </p:cNvPr>
          <p:cNvSpPr/>
          <p:nvPr/>
        </p:nvSpPr>
        <p:spPr>
          <a:xfrm>
            <a:off x="925585" y="3165947"/>
            <a:ext cx="6096000" cy="677108"/>
          </a:xfrm>
          <a:prstGeom prst="rect">
            <a:avLst/>
          </a:prstGeom>
        </p:spPr>
        <p:txBody>
          <a:bodyPr>
            <a:spAutoFit/>
          </a:bodyPr>
          <a:lstStyle/>
          <a:p>
            <a:pPr>
              <a:spcBef>
                <a:spcPts val="1200"/>
              </a:spcBef>
              <a:spcAft>
                <a:spcPts val="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mutations;</a:t>
            </a:r>
            <a:b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b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which are different / at different positions in the gene;</a:t>
            </a:r>
            <a:r>
              <a:rPr lang="en-GB" sz="2000" dirty="0">
                <a:solidFill>
                  <a:srgbClr val="7030A0"/>
                </a:solidFill>
                <a:latin typeface="Calibri" panose="020F0502020204030204" pitchFamily="34" charset="0"/>
                <a:ea typeface="Times New Roman" panose="02020603050405020304" pitchFamily="18" charset="0"/>
                <a:cs typeface="Calibri" panose="020F0502020204030204" pitchFamily="34" charset="0"/>
              </a:rPr>
              <a: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8464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39BC95-0B2E-4E7B-8634-B10A521A7C37}"/>
              </a:ext>
            </a:extLst>
          </p:cNvPr>
          <p:cNvPicPr>
            <a:picLocks noChangeAspect="1"/>
          </p:cNvPicPr>
          <p:nvPr/>
        </p:nvPicPr>
        <p:blipFill>
          <a:blip r:embed="rId2"/>
          <a:stretch>
            <a:fillRect/>
          </a:stretch>
        </p:blipFill>
        <p:spPr>
          <a:xfrm>
            <a:off x="-289832" y="-86749"/>
            <a:ext cx="9945560" cy="2745258"/>
          </a:xfrm>
          <a:prstGeom prst="rect">
            <a:avLst/>
          </a:prstGeom>
        </p:spPr>
      </p:pic>
      <p:pic>
        <p:nvPicPr>
          <p:cNvPr id="5" name="Picture 4">
            <a:extLst>
              <a:ext uri="{FF2B5EF4-FFF2-40B4-BE49-F238E27FC236}">
                <a16:creationId xmlns:a16="http://schemas.microsoft.com/office/drawing/2014/main" id="{7EA1AD07-1B00-4FB0-82CC-355627F78076}"/>
              </a:ext>
            </a:extLst>
          </p:cNvPr>
          <p:cNvPicPr>
            <a:picLocks noChangeAspect="1"/>
          </p:cNvPicPr>
          <p:nvPr/>
        </p:nvPicPr>
        <p:blipFill>
          <a:blip r:embed="rId3"/>
          <a:stretch>
            <a:fillRect/>
          </a:stretch>
        </p:blipFill>
        <p:spPr>
          <a:xfrm>
            <a:off x="-130442" y="2658509"/>
            <a:ext cx="6630924" cy="3828288"/>
          </a:xfrm>
          <a:prstGeom prst="rect">
            <a:avLst/>
          </a:prstGeom>
        </p:spPr>
      </p:pic>
      <p:sp>
        <p:nvSpPr>
          <p:cNvPr id="6" name="Rectangle 5">
            <a:extLst>
              <a:ext uri="{FF2B5EF4-FFF2-40B4-BE49-F238E27FC236}">
                <a16:creationId xmlns:a16="http://schemas.microsoft.com/office/drawing/2014/main" id="{65FD31DE-4900-4BF7-A7DD-3F9005FC0CF1}"/>
              </a:ext>
            </a:extLst>
          </p:cNvPr>
          <p:cNvSpPr/>
          <p:nvPr/>
        </p:nvSpPr>
        <p:spPr>
          <a:xfrm>
            <a:off x="872424" y="4906744"/>
            <a:ext cx="3484287" cy="400110"/>
          </a:xfrm>
          <a:prstGeom prst="rect">
            <a:avLst/>
          </a:prstGeom>
        </p:spPr>
        <p:txBody>
          <a:bodyPr wrap="none">
            <a:spAutoFit/>
          </a:bodyPr>
          <a:lstStyle/>
          <a:p>
            <a:pPr>
              <a:spcBef>
                <a:spcPts val="1200"/>
              </a:spcBef>
              <a:spcAft>
                <a:spcPts val="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either dominant or recessive allele</a:t>
            </a:r>
            <a:r>
              <a:rPr lang="en-GB" sz="2000" dirty="0">
                <a:solidFill>
                  <a:srgbClr val="7030A0"/>
                </a:solidFill>
                <a:latin typeface="Calibri" panose="020F0502020204030204" pitchFamily="34" charset="0"/>
                <a:ea typeface="Times New Roman" panose="02020603050405020304" pitchFamily="18" charset="0"/>
                <a:cs typeface="Calibri" panose="020F0502020204030204" pitchFamily="34" charset="0"/>
              </a:rPr>
              <a: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3E53DF95-D1AC-4F4B-B99F-21A27867D8E4}"/>
              </a:ext>
            </a:extLst>
          </p:cNvPr>
          <p:cNvSpPr/>
          <p:nvPr/>
        </p:nvSpPr>
        <p:spPr>
          <a:xfrm>
            <a:off x="879826" y="5777810"/>
            <a:ext cx="3066993" cy="369332"/>
          </a:xfrm>
          <a:prstGeom prst="rect">
            <a:avLst/>
          </a:prstGeom>
        </p:spPr>
        <p:txBody>
          <a:bodyPr wrap="none">
            <a:spAutoFit/>
          </a:bodyPr>
          <a:lstStyle/>
          <a:p>
            <a:pPr>
              <a:spcBef>
                <a:spcPts val="1200"/>
              </a:spcBef>
              <a:spcAft>
                <a:spcPts val="0"/>
              </a:spcAft>
            </a:pPr>
            <a:r>
              <a:rPr lang="en-GB" dirty="0" err="1">
                <a:solidFill>
                  <a:srgbClr val="7030A0"/>
                </a:solidFill>
                <a:latin typeface="Calibri" panose="020F0502020204030204" pitchFamily="34" charset="0"/>
                <a:ea typeface="Calibri" panose="020F0502020204030204" pitchFamily="34" charset="0"/>
                <a:cs typeface="Calibri" panose="020F0502020204030204" pitchFamily="34" charset="0"/>
              </a:rPr>
              <a:t>A</a:t>
            </a:r>
            <a:r>
              <a:rPr lang="en-GB" sz="1400" baseline="30000" dirty="0" err="1">
                <a:solidFill>
                  <a:srgbClr val="7030A0"/>
                </a:solidFill>
                <a:latin typeface="Calibri" panose="020F0502020204030204" pitchFamily="34" charset="0"/>
                <a:ea typeface="Calibri" panose="020F0502020204030204" pitchFamily="34" charset="0"/>
                <a:cs typeface="Calibri" panose="020F0502020204030204" pitchFamily="34" charset="0"/>
              </a:rPr>
              <a:t>h</a:t>
            </a:r>
            <a:r>
              <a:rPr lang="en-GB" dirty="0" err="1">
                <a:solidFill>
                  <a:srgbClr val="7030A0"/>
                </a:solidFill>
                <a:latin typeface="Calibri" panose="020F0502020204030204" pitchFamily="34" charset="0"/>
                <a:ea typeface="Calibri" panose="020F0502020204030204" pitchFamily="34" charset="0"/>
                <a:cs typeface="Calibri" panose="020F0502020204030204" pitchFamily="34" charset="0"/>
              </a:rPr>
              <a:t>A</a:t>
            </a:r>
            <a:r>
              <a:rPr lang="en-GB" sz="1400" baseline="30000" dirty="0" err="1">
                <a:solidFill>
                  <a:srgbClr val="7030A0"/>
                </a:solidFill>
                <a:latin typeface="Calibri" panose="020F0502020204030204" pitchFamily="34" charset="0"/>
                <a:ea typeface="Calibri" panose="020F0502020204030204" pitchFamily="34" charset="0"/>
                <a:cs typeface="Calibri" panose="020F0502020204030204" pitchFamily="34" charset="0"/>
              </a:rPr>
              <a:t>h</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BB, </a:t>
            </a:r>
            <a:r>
              <a:rPr lang="en-GB" dirty="0" err="1">
                <a:solidFill>
                  <a:srgbClr val="7030A0"/>
                </a:solidFill>
                <a:latin typeface="Calibri" panose="020F0502020204030204" pitchFamily="34" charset="0"/>
                <a:ea typeface="Calibri" panose="020F0502020204030204" pitchFamily="34" charset="0"/>
                <a:cs typeface="Calibri" panose="020F0502020204030204" pitchFamily="34" charset="0"/>
              </a:rPr>
              <a:t>A</a:t>
            </a:r>
            <a:r>
              <a:rPr lang="en-GB" sz="1400" baseline="30000" dirty="0" err="1">
                <a:solidFill>
                  <a:srgbClr val="7030A0"/>
                </a:solidFill>
                <a:latin typeface="Calibri" panose="020F0502020204030204" pitchFamily="34" charset="0"/>
                <a:ea typeface="Calibri" panose="020F0502020204030204" pitchFamily="34" charset="0"/>
                <a:cs typeface="Calibri" panose="020F0502020204030204" pitchFamily="34" charset="0"/>
              </a:rPr>
              <a:t>h</a:t>
            </a:r>
            <a:r>
              <a:rPr lang="en-GB" dirty="0" err="1">
                <a:solidFill>
                  <a:srgbClr val="7030A0"/>
                </a:solidFill>
                <a:latin typeface="Calibri" panose="020F0502020204030204" pitchFamily="34" charset="0"/>
                <a:ea typeface="Calibri" panose="020F0502020204030204" pitchFamily="34" charset="0"/>
                <a:cs typeface="Calibri" panose="020F0502020204030204" pitchFamily="34" charset="0"/>
              </a:rPr>
              <a:t>aBB</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a:t>
            </a:r>
            <a:r>
              <a:rPr lang="en-GB" dirty="0" err="1">
                <a:solidFill>
                  <a:srgbClr val="7030A0"/>
                </a:solidFill>
                <a:latin typeface="Calibri" panose="020F0502020204030204" pitchFamily="34" charset="0"/>
                <a:ea typeface="Calibri" panose="020F0502020204030204" pitchFamily="34" charset="0"/>
                <a:cs typeface="Calibri" panose="020F0502020204030204" pitchFamily="34" charset="0"/>
              </a:rPr>
              <a:t>A</a:t>
            </a:r>
            <a:r>
              <a:rPr lang="en-GB" sz="1400" baseline="30000" dirty="0" err="1">
                <a:solidFill>
                  <a:srgbClr val="7030A0"/>
                </a:solidFill>
                <a:latin typeface="Calibri" panose="020F0502020204030204" pitchFamily="34" charset="0"/>
                <a:ea typeface="Calibri" panose="020F0502020204030204" pitchFamily="34" charset="0"/>
                <a:cs typeface="Calibri" panose="020F0502020204030204" pitchFamily="34" charset="0"/>
              </a:rPr>
              <a:t>h</a:t>
            </a:r>
            <a:r>
              <a:rPr lang="en-GB" dirty="0" err="1">
                <a:solidFill>
                  <a:srgbClr val="7030A0"/>
                </a:solidFill>
                <a:latin typeface="Calibri" panose="020F0502020204030204" pitchFamily="34" charset="0"/>
                <a:ea typeface="Calibri" panose="020F0502020204030204" pitchFamily="34" charset="0"/>
                <a:cs typeface="Calibri" panose="020F0502020204030204" pitchFamily="34" charset="0"/>
              </a:rPr>
              <a:t>A</a:t>
            </a:r>
            <a:r>
              <a:rPr lang="en-GB" sz="1400" baseline="30000" dirty="0" err="1">
                <a:solidFill>
                  <a:srgbClr val="7030A0"/>
                </a:solidFill>
                <a:latin typeface="Calibri" panose="020F0502020204030204" pitchFamily="34" charset="0"/>
                <a:ea typeface="Calibri" panose="020F0502020204030204" pitchFamily="34" charset="0"/>
                <a:cs typeface="Calibri" panose="020F0502020204030204" pitchFamily="34" charset="0"/>
              </a:rPr>
              <a:t>h</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 Bb, </a:t>
            </a:r>
            <a:r>
              <a:rPr lang="en-GB" dirty="0" err="1">
                <a:solidFill>
                  <a:srgbClr val="7030A0"/>
                </a:solidFill>
                <a:latin typeface="Calibri" panose="020F0502020204030204" pitchFamily="34" charset="0"/>
                <a:ea typeface="Calibri" panose="020F0502020204030204" pitchFamily="34" charset="0"/>
                <a:cs typeface="Calibri" panose="020F0502020204030204" pitchFamily="34" charset="0"/>
              </a:rPr>
              <a:t>A</a:t>
            </a:r>
            <a:r>
              <a:rPr lang="en-GB" sz="1400" baseline="30000" dirty="0" err="1">
                <a:solidFill>
                  <a:srgbClr val="7030A0"/>
                </a:solidFill>
                <a:latin typeface="Calibri" panose="020F0502020204030204" pitchFamily="34" charset="0"/>
                <a:ea typeface="Calibri" panose="020F0502020204030204" pitchFamily="34" charset="0"/>
                <a:cs typeface="Calibri" panose="020F0502020204030204" pitchFamily="34" charset="0"/>
              </a:rPr>
              <a:t>h</a:t>
            </a:r>
            <a:r>
              <a:rPr lang="en-GB" dirty="0" err="1">
                <a:solidFill>
                  <a:srgbClr val="7030A0"/>
                </a:solidFill>
                <a:latin typeface="Calibri" panose="020F0502020204030204" pitchFamily="34" charset="0"/>
                <a:ea typeface="Calibri" panose="020F0502020204030204" pitchFamily="34" charset="0"/>
                <a:cs typeface="Calibri" panose="020F0502020204030204" pitchFamily="34" charset="0"/>
              </a:rPr>
              <a:t>aBb</a:t>
            </a: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250696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C39BC95-0B2E-4E7B-8634-B10A521A7C37}"/>
              </a:ext>
            </a:extLst>
          </p:cNvPr>
          <p:cNvPicPr>
            <a:picLocks noChangeAspect="1"/>
          </p:cNvPicPr>
          <p:nvPr/>
        </p:nvPicPr>
        <p:blipFill>
          <a:blip r:embed="rId2"/>
          <a:stretch>
            <a:fillRect/>
          </a:stretch>
        </p:blipFill>
        <p:spPr>
          <a:xfrm>
            <a:off x="-289832" y="-86749"/>
            <a:ext cx="9945560" cy="2745258"/>
          </a:xfrm>
          <a:prstGeom prst="rect">
            <a:avLst/>
          </a:prstGeom>
        </p:spPr>
      </p:pic>
      <p:pic>
        <p:nvPicPr>
          <p:cNvPr id="3" name="Picture 2">
            <a:extLst>
              <a:ext uri="{FF2B5EF4-FFF2-40B4-BE49-F238E27FC236}">
                <a16:creationId xmlns:a16="http://schemas.microsoft.com/office/drawing/2014/main" id="{711A50C6-91C6-441B-804D-336B1AC79729}"/>
              </a:ext>
            </a:extLst>
          </p:cNvPr>
          <p:cNvPicPr>
            <a:picLocks noChangeAspect="1"/>
          </p:cNvPicPr>
          <p:nvPr/>
        </p:nvPicPr>
        <p:blipFill>
          <a:blip r:embed="rId3"/>
          <a:stretch>
            <a:fillRect/>
          </a:stretch>
        </p:blipFill>
        <p:spPr>
          <a:xfrm>
            <a:off x="-466002" y="2655680"/>
            <a:ext cx="6630924" cy="1543812"/>
          </a:xfrm>
          <a:prstGeom prst="rect">
            <a:avLst/>
          </a:prstGeom>
        </p:spPr>
      </p:pic>
      <p:sp>
        <p:nvSpPr>
          <p:cNvPr id="5" name="Rectangle 4">
            <a:extLst>
              <a:ext uri="{FF2B5EF4-FFF2-40B4-BE49-F238E27FC236}">
                <a16:creationId xmlns:a16="http://schemas.microsoft.com/office/drawing/2014/main" id="{4E4B622C-5E6A-4431-817B-347FB8297184}"/>
              </a:ext>
            </a:extLst>
          </p:cNvPr>
          <p:cNvSpPr/>
          <p:nvPr/>
        </p:nvSpPr>
        <p:spPr>
          <a:xfrm>
            <a:off x="539691" y="3157558"/>
            <a:ext cx="6096000" cy="677108"/>
          </a:xfrm>
          <a:prstGeom prst="rect">
            <a:avLst/>
          </a:prstGeom>
        </p:spPr>
        <p:txBody>
          <a:bodyPr>
            <a:spAutoFit/>
          </a:bodyPr>
          <a:lstStyle/>
          <a:p>
            <a:pPr>
              <a:spcBef>
                <a:spcPts val="1200"/>
              </a:spcBef>
              <a:spcAft>
                <a:spcPts val="0"/>
              </a:spcAft>
            </a:pP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temperature lower at extremities;</a:t>
            </a:r>
            <a:b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br>
            <a:r>
              <a:rPr lang="en-GB" dirty="0">
                <a:solidFill>
                  <a:srgbClr val="7030A0"/>
                </a:solidFill>
                <a:latin typeface="Calibri" panose="020F0502020204030204" pitchFamily="34" charset="0"/>
                <a:ea typeface="Calibri" panose="020F0502020204030204" pitchFamily="34" charset="0"/>
                <a:cs typeface="Calibri" panose="020F0502020204030204" pitchFamily="34" charset="0"/>
              </a:rPr>
              <a:t>enzyme active / not denatured;</a:t>
            </a:r>
            <a:r>
              <a:rPr lang="en-GB" sz="2000" dirty="0">
                <a:solidFill>
                  <a:srgbClr val="7030A0"/>
                </a:solidFill>
                <a:latin typeface="Calibri" panose="020F0502020204030204" pitchFamily="34" charset="0"/>
                <a:ea typeface="Times New Roman" panose="02020603050405020304" pitchFamily="18" charset="0"/>
                <a:cs typeface="Calibri" panose="020F0502020204030204" pitchFamily="34" charset="0"/>
              </a:rPr>
              <a:t> </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21267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A8AB46B-F33E-4442-9B63-B85C8B81B277}"/>
              </a:ext>
            </a:extLst>
          </p:cNvPr>
          <p:cNvPicPr>
            <a:picLocks noChangeAspect="1"/>
          </p:cNvPicPr>
          <p:nvPr/>
        </p:nvPicPr>
        <p:blipFill>
          <a:blip r:embed="rId2"/>
          <a:stretch>
            <a:fillRect/>
          </a:stretch>
        </p:blipFill>
        <p:spPr>
          <a:xfrm>
            <a:off x="-189165" y="0"/>
            <a:ext cx="12354014" cy="3506598"/>
          </a:xfrm>
          <a:prstGeom prst="rect">
            <a:avLst/>
          </a:prstGeom>
        </p:spPr>
      </p:pic>
      <p:sp>
        <p:nvSpPr>
          <p:cNvPr id="3" name="Rectangle 2">
            <a:extLst>
              <a:ext uri="{FF2B5EF4-FFF2-40B4-BE49-F238E27FC236}">
                <a16:creationId xmlns:a16="http://schemas.microsoft.com/office/drawing/2014/main" id="{89757CE3-FD83-4AB1-B2F5-DB344AA06E50}"/>
              </a:ext>
            </a:extLst>
          </p:cNvPr>
          <p:cNvSpPr/>
          <p:nvPr/>
        </p:nvSpPr>
        <p:spPr>
          <a:xfrm>
            <a:off x="950751" y="1230491"/>
            <a:ext cx="10726723" cy="1200329"/>
          </a:xfrm>
          <a:prstGeom prst="rect">
            <a:avLst/>
          </a:prstGeom>
          <a:solidFill>
            <a:schemeClr val="bg1"/>
          </a:solidFill>
        </p:spPr>
        <p:txBody>
          <a:bodyPr wrap="square">
            <a:spAutoFit/>
          </a:bodyPr>
          <a:lstStyle/>
          <a:p>
            <a:r>
              <a:rPr lang="en-GB" dirty="0">
                <a:solidFill>
                  <a:srgbClr val="7030A0"/>
                </a:solidFill>
                <a:latin typeface="Arial" panose="020B0604020202020204" pitchFamily="34" charset="0"/>
              </a:rPr>
              <a:t> if allele A is present (normal) tyrosinase / enzyme is produced, so it does</a:t>
            </a:r>
            <a:br>
              <a:rPr lang="en-GB" dirty="0">
                <a:solidFill>
                  <a:srgbClr val="7030A0"/>
                </a:solidFill>
              </a:rPr>
            </a:br>
            <a:r>
              <a:rPr lang="en-GB" dirty="0">
                <a:solidFill>
                  <a:srgbClr val="7030A0"/>
                </a:solidFill>
                <a:latin typeface="Arial" panose="020B0604020202020204" pitchFamily="34" charset="0"/>
              </a:rPr>
              <a:t>not matter what other allele is present / explanation of why heterozygote is</a:t>
            </a:r>
            <a:br>
              <a:rPr lang="en-GB" dirty="0">
                <a:solidFill>
                  <a:srgbClr val="7030A0"/>
                </a:solidFill>
              </a:rPr>
            </a:br>
            <a:r>
              <a:rPr lang="en-GB" dirty="0">
                <a:solidFill>
                  <a:srgbClr val="7030A0"/>
                </a:solidFill>
                <a:latin typeface="Arial" panose="020B0604020202020204" pitchFamily="34" charset="0"/>
              </a:rPr>
              <a:t>same phenotype as double dominant in terms of enzyme produced;</a:t>
            </a:r>
            <a:br>
              <a:rPr lang="en-GB" dirty="0">
                <a:solidFill>
                  <a:srgbClr val="7030A0"/>
                </a:solidFill>
              </a:rPr>
            </a:br>
            <a:r>
              <a:rPr lang="en-GB" dirty="0">
                <a:solidFill>
                  <a:srgbClr val="7030A0"/>
                </a:solidFill>
                <a:latin typeface="Arial" panose="020B0604020202020204" pitchFamily="34" charset="0"/>
              </a:rPr>
              <a:t>phenotype / rabbit is black as both have alleles A and B</a:t>
            </a:r>
            <a:r>
              <a:rPr lang="en-GB" b="1" dirty="0">
                <a:solidFill>
                  <a:srgbClr val="7030A0"/>
                </a:solidFill>
                <a:latin typeface="Arial" panose="020B0604020202020204" pitchFamily="34" charset="0"/>
              </a:rPr>
              <a:t>;</a:t>
            </a:r>
            <a:endParaRPr lang="en-GB" dirty="0">
              <a:solidFill>
                <a:srgbClr val="7030A0"/>
              </a:solidFill>
            </a:endParaRPr>
          </a:p>
        </p:txBody>
      </p:sp>
    </p:spTree>
    <p:extLst>
      <p:ext uri="{BB962C8B-B14F-4D97-AF65-F5344CB8AC3E}">
        <p14:creationId xmlns:p14="http://schemas.microsoft.com/office/powerpoint/2010/main" val="4168852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782FF4-BE41-4A35-BCA3-D1FD4FD401AB}"/>
              </a:ext>
            </a:extLst>
          </p:cNvPr>
          <p:cNvSpPr/>
          <p:nvPr/>
        </p:nvSpPr>
        <p:spPr>
          <a:xfrm>
            <a:off x="0" y="82515"/>
            <a:ext cx="7343742" cy="600164"/>
          </a:xfrm>
          <a:prstGeom prst="rect">
            <a:avLst/>
          </a:prstGeom>
        </p:spPr>
        <p:txBody>
          <a:bodyPr wrap="none">
            <a:spAutoFit/>
          </a:bodyPr>
          <a:lstStyle/>
          <a:p>
            <a:r>
              <a:rPr lang="en-GB" altLang="en-US" sz="3300" b="1" u="sng" dirty="0"/>
              <a:t>Dihybrid Inheritance- Autosomal Linkage</a:t>
            </a:r>
            <a:endParaRPr lang="en-GB" sz="3300" dirty="0"/>
          </a:p>
        </p:txBody>
      </p:sp>
      <p:sp>
        <p:nvSpPr>
          <p:cNvPr id="4" name="Text Box 35">
            <a:extLst>
              <a:ext uri="{FF2B5EF4-FFF2-40B4-BE49-F238E27FC236}">
                <a16:creationId xmlns:a16="http://schemas.microsoft.com/office/drawing/2014/main" id="{2F8EF140-CFFE-44AD-9CF7-86785DD52C0F}"/>
              </a:ext>
            </a:extLst>
          </p:cNvPr>
          <p:cNvSpPr txBox="1"/>
          <p:nvPr/>
        </p:nvSpPr>
        <p:spPr>
          <a:xfrm>
            <a:off x="142612" y="721717"/>
            <a:ext cx="11912367" cy="1207751"/>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b="1" u="sng" dirty="0">
                <a:effectLst/>
                <a:latin typeface="Calibri" panose="020F0502020204030204" pitchFamily="34" charset="0"/>
                <a:ea typeface="Calibri" panose="020F0502020204030204" pitchFamily="34" charset="0"/>
                <a:cs typeface="Calibri" panose="020F0502020204030204" pitchFamily="34" charset="0"/>
              </a:rPr>
              <a:t>Outcome: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285750">
              <a:spcAft>
                <a:spcPts val="0"/>
              </a:spcAft>
              <a:buFont typeface="Arial" panose="020B0604020202020204" pitchFamily="34" charset="0"/>
              <a:buChar char="•"/>
            </a:pPr>
            <a:r>
              <a:rPr lang="en-GB" dirty="0">
                <a:effectLst/>
                <a:latin typeface="Calibri" panose="020F0502020204030204" pitchFamily="34" charset="0"/>
                <a:ea typeface="Calibri" panose="020F0502020204030204" pitchFamily="34" charset="0"/>
                <a:cs typeface="Calibri" panose="020F0502020204030204" pitchFamily="34" charset="0"/>
              </a:rPr>
              <a:t>Draw autosomal linkage crosses to predict offspring genotypes and phenotypes.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285750" algn="just">
              <a:spcAft>
                <a:spcPts val="0"/>
              </a:spcAft>
              <a:buFont typeface="Arial" panose="020B0604020202020204" pitchFamily="34" charset="0"/>
              <a:buChar char="•"/>
            </a:pPr>
            <a:r>
              <a:rPr lang="en-GB" dirty="0">
                <a:effectLst/>
                <a:latin typeface="Calibri" panose="020F0502020204030204" pitchFamily="34" charset="0"/>
                <a:ea typeface="Calibri" panose="020F0502020204030204" pitchFamily="34" charset="0"/>
                <a:cs typeface="Calibri" panose="020F0502020204030204" pitchFamily="34" charset="0"/>
              </a:rPr>
              <a:t>Apply knowledge to calculate the predicted ratios of genotypes and phenotype of offspring, using fully labelled diagrams, when supplied with appropriate information.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Picture 5">
            <a:extLst>
              <a:ext uri="{FF2B5EF4-FFF2-40B4-BE49-F238E27FC236}">
                <a16:creationId xmlns:a16="http://schemas.microsoft.com/office/drawing/2014/main" id="{2BF5AB34-C7A2-49F1-BFAF-2BD4A0E197DD}"/>
              </a:ext>
            </a:extLst>
          </p:cNvPr>
          <p:cNvPicPr>
            <a:picLocks noChangeAspect="1"/>
          </p:cNvPicPr>
          <p:nvPr/>
        </p:nvPicPr>
        <p:blipFill>
          <a:blip r:embed="rId2"/>
          <a:stretch>
            <a:fillRect/>
          </a:stretch>
        </p:blipFill>
        <p:spPr>
          <a:xfrm>
            <a:off x="147950" y="2315361"/>
            <a:ext cx="11870076" cy="671119"/>
          </a:xfrm>
          <a:prstGeom prst="rect">
            <a:avLst/>
          </a:prstGeom>
          <a:ln>
            <a:solidFill>
              <a:schemeClr val="tx1"/>
            </a:solidFill>
          </a:ln>
        </p:spPr>
      </p:pic>
      <p:sp>
        <p:nvSpPr>
          <p:cNvPr id="7" name="TextBox 6">
            <a:extLst>
              <a:ext uri="{FF2B5EF4-FFF2-40B4-BE49-F238E27FC236}">
                <a16:creationId xmlns:a16="http://schemas.microsoft.com/office/drawing/2014/main" id="{9F1DB2D0-68EC-4DD5-A78F-52DFFC2F8F81}"/>
              </a:ext>
            </a:extLst>
          </p:cNvPr>
          <p:cNvSpPr txBox="1"/>
          <p:nvPr/>
        </p:nvSpPr>
        <p:spPr>
          <a:xfrm>
            <a:off x="2172748" y="3682767"/>
            <a:ext cx="7323589" cy="1569660"/>
          </a:xfrm>
          <a:prstGeom prst="rect">
            <a:avLst/>
          </a:prstGeom>
          <a:noFill/>
        </p:spPr>
        <p:txBody>
          <a:bodyPr wrap="square" rtlCol="0">
            <a:spAutoFit/>
          </a:bodyPr>
          <a:lstStyle/>
          <a:p>
            <a:pPr algn="ctr"/>
            <a:r>
              <a:rPr lang="en-GB" sz="4800" b="1" dirty="0">
                <a:solidFill>
                  <a:srgbClr val="7030A0"/>
                </a:solidFill>
              </a:rPr>
              <a:t>Fill in definition on page 1 in your booklet</a:t>
            </a:r>
          </a:p>
        </p:txBody>
      </p:sp>
    </p:spTree>
    <p:extLst>
      <p:ext uri="{BB962C8B-B14F-4D97-AF65-F5344CB8AC3E}">
        <p14:creationId xmlns:p14="http://schemas.microsoft.com/office/powerpoint/2010/main" val="23782889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37021" y="868743"/>
            <a:ext cx="11993460" cy="6492596"/>
          </a:xfrm>
        </p:spPr>
        <p:txBody>
          <a:bodyPr>
            <a:normAutofit/>
          </a:bodyPr>
          <a:lstStyle/>
          <a:p>
            <a:r>
              <a:rPr lang="en-GB" altLang="en-US" sz="3200" dirty="0">
                <a:latin typeface="+mn-lt"/>
              </a:rPr>
              <a:t>Chromosomes other than the sex chromosomes are called </a:t>
            </a:r>
            <a:r>
              <a:rPr lang="en-GB" altLang="en-US" sz="3200" b="1" dirty="0">
                <a:solidFill>
                  <a:srgbClr val="7030A0"/>
                </a:solidFill>
                <a:latin typeface="+mn-lt"/>
              </a:rPr>
              <a:t>autosomes. </a:t>
            </a:r>
            <a:br>
              <a:rPr lang="en-GB" altLang="en-US" sz="3200" dirty="0">
                <a:latin typeface="+mn-lt"/>
              </a:rPr>
            </a:br>
            <a:br>
              <a:rPr lang="en-GB" altLang="en-US" sz="3200" dirty="0">
                <a:latin typeface="+mn-lt"/>
              </a:rPr>
            </a:br>
            <a:r>
              <a:rPr lang="en-GB" altLang="en-US" sz="3200" dirty="0">
                <a:latin typeface="+mn-lt"/>
              </a:rPr>
              <a:t>So far we have looked at </a:t>
            </a:r>
            <a:r>
              <a:rPr lang="en-GB" altLang="en-US" sz="3200" b="1" dirty="0">
                <a:solidFill>
                  <a:srgbClr val="7030A0"/>
                </a:solidFill>
                <a:latin typeface="+mn-lt"/>
              </a:rPr>
              <a:t>loci</a:t>
            </a:r>
            <a:r>
              <a:rPr lang="en-GB" altLang="en-US" sz="3200" dirty="0">
                <a:latin typeface="+mn-lt"/>
              </a:rPr>
              <a:t> that are on </a:t>
            </a:r>
            <a:r>
              <a:rPr lang="en-GB" altLang="en-US" sz="3200" b="1" dirty="0">
                <a:solidFill>
                  <a:srgbClr val="7030A0"/>
                </a:solidFill>
                <a:latin typeface="+mn-lt"/>
              </a:rPr>
              <a:t>separate</a:t>
            </a:r>
            <a:r>
              <a:rPr lang="en-GB" altLang="en-US" sz="3200" dirty="0">
                <a:latin typeface="+mn-lt"/>
              </a:rPr>
              <a:t> chromosomes.</a:t>
            </a:r>
            <a:br>
              <a:rPr lang="en-GB" altLang="en-US" sz="3200" b="1" dirty="0">
                <a:latin typeface="+mn-lt"/>
              </a:rPr>
            </a:br>
            <a:br>
              <a:rPr lang="en-GB" altLang="en-US" sz="3200" dirty="0">
                <a:latin typeface="+mn-lt"/>
              </a:rPr>
            </a:br>
            <a:r>
              <a:rPr lang="en-GB" altLang="en-US" sz="3200" b="1" dirty="0">
                <a:latin typeface="+mn-lt"/>
              </a:rPr>
              <a:t>Genes</a:t>
            </a:r>
            <a:r>
              <a:rPr lang="en-GB" altLang="en-US" sz="3200" b="1" dirty="0">
                <a:solidFill>
                  <a:srgbClr val="7030A0"/>
                </a:solidFill>
                <a:latin typeface="+mn-lt"/>
              </a:rPr>
              <a:t> are linked if they are inherited on the same chromosome</a:t>
            </a:r>
            <a:r>
              <a:rPr lang="en-GB" altLang="en-US" sz="3200" b="1" dirty="0">
                <a:latin typeface="+mn-lt"/>
              </a:rPr>
              <a:t>.</a:t>
            </a:r>
            <a:br>
              <a:rPr lang="en-GB" altLang="en-US" sz="3200" b="1" dirty="0">
                <a:latin typeface="+mn-lt"/>
              </a:rPr>
            </a:br>
            <a:br>
              <a:rPr lang="en-GB" altLang="en-US" sz="3200" dirty="0">
                <a:latin typeface="+mn-lt"/>
              </a:rPr>
            </a:br>
            <a:r>
              <a:rPr lang="en-GB" altLang="en-US" sz="3200" dirty="0">
                <a:latin typeface="+mn-lt"/>
              </a:rPr>
              <a:t>This means </a:t>
            </a:r>
            <a:r>
              <a:rPr lang="en-GB" altLang="en-US" sz="3200" b="1" dirty="0">
                <a:solidFill>
                  <a:srgbClr val="7030A0"/>
                </a:solidFill>
                <a:latin typeface="+mn-lt"/>
              </a:rPr>
              <a:t>alleles are inherited together</a:t>
            </a:r>
            <a:r>
              <a:rPr lang="en-GB" altLang="en-US" sz="3200" dirty="0">
                <a:latin typeface="+mn-lt"/>
              </a:rPr>
              <a:t>. The </a:t>
            </a:r>
            <a:r>
              <a:rPr lang="en-GB" altLang="en-US" sz="3200" b="1" dirty="0">
                <a:solidFill>
                  <a:srgbClr val="7030A0"/>
                </a:solidFill>
                <a:latin typeface="+mn-lt"/>
              </a:rPr>
              <a:t>alleles are on the same chromosome</a:t>
            </a:r>
            <a:r>
              <a:rPr lang="en-GB" altLang="en-US" sz="3200" dirty="0">
                <a:latin typeface="+mn-lt"/>
              </a:rPr>
              <a:t> so cannot assort independently.</a:t>
            </a:r>
            <a:endParaRPr lang="en-GB" altLang="en-US" sz="3600" b="1" u="sng" dirty="0">
              <a:latin typeface="+mn-lt"/>
            </a:endParaRPr>
          </a:p>
        </p:txBody>
      </p:sp>
      <p:sp>
        <p:nvSpPr>
          <p:cNvPr id="2" name="Rectangle 1">
            <a:extLst>
              <a:ext uri="{FF2B5EF4-FFF2-40B4-BE49-F238E27FC236}">
                <a16:creationId xmlns:a16="http://schemas.microsoft.com/office/drawing/2014/main" id="{BE782FF4-BE41-4A35-BCA3-D1FD4FD401AB}"/>
              </a:ext>
            </a:extLst>
          </p:cNvPr>
          <p:cNvSpPr/>
          <p:nvPr/>
        </p:nvSpPr>
        <p:spPr>
          <a:xfrm>
            <a:off x="0" y="82515"/>
            <a:ext cx="7343742" cy="600164"/>
          </a:xfrm>
          <a:prstGeom prst="rect">
            <a:avLst/>
          </a:prstGeom>
        </p:spPr>
        <p:txBody>
          <a:bodyPr wrap="none">
            <a:spAutoFit/>
          </a:bodyPr>
          <a:lstStyle/>
          <a:p>
            <a:r>
              <a:rPr lang="en-GB" altLang="en-US" sz="3300" b="1" u="sng" dirty="0"/>
              <a:t>Dihybrid Inheritance- Autosomal Linkage</a:t>
            </a:r>
            <a:endParaRPr lang="en-GB" sz="3300" dirty="0"/>
          </a:p>
        </p:txBody>
      </p:sp>
      <p:sp>
        <p:nvSpPr>
          <p:cNvPr id="4" name="Text Box 35">
            <a:extLst>
              <a:ext uri="{FF2B5EF4-FFF2-40B4-BE49-F238E27FC236}">
                <a16:creationId xmlns:a16="http://schemas.microsoft.com/office/drawing/2014/main" id="{2F8EF140-CFFE-44AD-9CF7-86785DD52C0F}"/>
              </a:ext>
            </a:extLst>
          </p:cNvPr>
          <p:cNvSpPr txBox="1"/>
          <p:nvPr/>
        </p:nvSpPr>
        <p:spPr>
          <a:xfrm>
            <a:off x="142612" y="721717"/>
            <a:ext cx="11912367" cy="1207751"/>
          </a:xfrm>
          <a:prstGeom prst="rect">
            <a:avLst/>
          </a:prstGeom>
          <a:no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spcAft>
                <a:spcPts val="0"/>
              </a:spcAft>
            </a:pPr>
            <a:r>
              <a:rPr lang="en-GB" b="1" u="sng" dirty="0">
                <a:effectLst/>
                <a:latin typeface="Calibri" panose="020F0502020204030204" pitchFamily="34" charset="0"/>
                <a:ea typeface="Calibri" panose="020F0502020204030204" pitchFamily="34" charset="0"/>
                <a:cs typeface="Calibri" panose="020F0502020204030204" pitchFamily="34" charset="0"/>
              </a:rPr>
              <a:t>Outcome: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285750">
              <a:spcAft>
                <a:spcPts val="0"/>
              </a:spcAft>
              <a:buFont typeface="Arial" panose="020B0604020202020204" pitchFamily="34" charset="0"/>
              <a:buChar char="•"/>
            </a:pPr>
            <a:r>
              <a:rPr lang="en-GB" dirty="0">
                <a:effectLst/>
                <a:latin typeface="Calibri" panose="020F0502020204030204" pitchFamily="34" charset="0"/>
                <a:ea typeface="Calibri" panose="020F0502020204030204" pitchFamily="34" charset="0"/>
                <a:cs typeface="Calibri" panose="020F0502020204030204" pitchFamily="34" charset="0"/>
              </a:rPr>
              <a:t>Draw autosomal linkage crosses to predict offspring genotypes and phenotypes.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p>
            <a:pPr marL="514350" indent="-285750" algn="just">
              <a:spcAft>
                <a:spcPts val="0"/>
              </a:spcAft>
              <a:buFont typeface="Arial" panose="020B0604020202020204" pitchFamily="34" charset="0"/>
              <a:buChar char="•"/>
            </a:pPr>
            <a:r>
              <a:rPr lang="en-GB" dirty="0">
                <a:effectLst/>
                <a:latin typeface="Calibri" panose="020F0502020204030204" pitchFamily="34" charset="0"/>
                <a:ea typeface="Calibri" panose="020F0502020204030204" pitchFamily="34" charset="0"/>
                <a:cs typeface="Calibri" panose="020F0502020204030204" pitchFamily="34" charset="0"/>
              </a:rPr>
              <a:t>Apply knowledge to calculate the predicted ratios of genotypes and phenotype of offspring, using fully labelled diagrams, when supplied with appropriate information. </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3701017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fade">
                                      <p:cBhvr>
                                        <p:cTn id="7" dur="800" decel="100000"/>
                                        <p:tgtEl>
                                          <p:spTgt spid="17410"/>
                                        </p:tgtEl>
                                      </p:cBhvr>
                                    </p:animEffect>
                                    <p:anim calcmode="lin" valueType="num">
                                      <p:cBhvr>
                                        <p:cTn id="8" dur="800" decel="100000" fill="hold"/>
                                        <p:tgtEl>
                                          <p:spTgt spid="17410"/>
                                        </p:tgtEl>
                                        <p:attrNameLst>
                                          <p:attrName>style.rotation</p:attrName>
                                        </p:attrNameLst>
                                      </p:cBhvr>
                                      <p:tavLst>
                                        <p:tav tm="0">
                                          <p:val>
                                            <p:fltVal val="-90"/>
                                          </p:val>
                                        </p:tav>
                                        <p:tav tm="100000">
                                          <p:val>
                                            <p:fltVal val="0"/>
                                          </p:val>
                                        </p:tav>
                                      </p:tavLst>
                                    </p:anim>
                                    <p:anim calcmode="lin" valueType="num">
                                      <p:cBhvr>
                                        <p:cTn id="9" dur="800" decel="100000" fill="hold"/>
                                        <p:tgtEl>
                                          <p:spTgt spid="17410"/>
                                        </p:tgtEl>
                                        <p:attrNameLst>
                                          <p:attrName>ppt_x</p:attrName>
                                        </p:attrNameLst>
                                      </p:cBhvr>
                                      <p:tavLst>
                                        <p:tav tm="0">
                                          <p:val>
                                            <p:strVal val="#ppt_x+0.4"/>
                                          </p:val>
                                        </p:tav>
                                        <p:tav tm="100000">
                                          <p:val>
                                            <p:strVal val="#ppt_x-0.05"/>
                                          </p:val>
                                        </p:tav>
                                      </p:tavLst>
                                    </p:anim>
                                    <p:anim calcmode="lin" valueType="num">
                                      <p:cBhvr>
                                        <p:cTn id="10" dur="800" decel="100000" fill="hold"/>
                                        <p:tgtEl>
                                          <p:spTgt spid="17410"/>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7410"/>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741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9946" y="590346"/>
            <a:ext cx="12112053" cy="2585323"/>
          </a:xfrm>
          <a:prstGeom prst="rect">
            <a:avLst/>
          </a:prstGeom>
          <a:noFill/>
        </p:spPr>
        <p:txBody>
          <a:bodyPr wrap="square" rtlCol="0">
            <a:spAutoFit/>
          </a:bodyPr>
          <a:lstStyle/>
          <a:p>
            <a:r>
              <a:rPr lang="en-GB" dirty="0">
                <a:solidFill>
                  <a:srgbClr val="7030A0"/>
                </a:solidFill>
              </a:rPr>
              <a:t>Complete the questions on page 26 in your booklet</a:t>
            </a:r>
          </a:p>
          <a:p>
            <a:endParaRPr lang="en-GB" dirty="0"/>
          </a:p>
          <a:p>
            <a:r>
              <a:rPr lang="en-GB" dirty="0"/>
              <a:t>If there is no independent assortment, does this mean there is more or less genetic variation?</a:t>
            </a:r>
          </a:p>
          <a:p>
            <a:endParaRPr lang="en-GB" dirty="0"/>
          </a:p>
          <a:p>
            <a:r>
              <a:rPr lang="en-GB" dirty="0"/>
              <a:t>Does this mean that the offspring are more likely or less likely to have the same alleles and so the same phenotype as their parents?</a:t>
            </a:r>
          </a:p>
          <a:p>
            <a:endParaRPr lang="en-GB" dirty="0"/>
          </a:p>
          <a:p>
            <a:r>
              <a:rPr lang="en-GB" b="1" u="sng" dirty="0"/>
              <a:t>Linked</a:t>
            </a:r>
            <a:r>
              <a:rPr lang="en-GB" dirty="0"/>
              <a:t>									</a:t>
            </a:r>
            <a:r>
              <a:rPr lang="en-GB" b="1" u="sng" dirty="0"/>
              <a:t>Unlinked</a:t>
            </a:r>
          </a:p>
          <a:p>
            <a:endParaRPr lang="en-GB" dirty="0"/>
          </a:p>
        </p:txBody>
      </p:sp>
      <p:sp>
        <p:nvSpPr>
          <p:cNvPr id="5" name="TextBox 4"/>
          <p:cNvSpPr txBox="1"/>
          <p:nvPr/>
        </p:nvSpPr>
        <p:spPr>
          <a:xfrm>
            <a:off x="8954863" y="1129067"/>
            <a:ext cx="1306264" cy="369332"/>
          </a:xfrm>
          <a:prstGeom prst="rect">
            <a:avLst/>
          </a:prstGeom>
          <a:noFill/>
          <a:ln>
            <a:noFill/>
          </a:ln>
        </p:spPr>
        <p:txBody>
          <a:bodyPr wrap="square" rtlCol="0">
            <a:spAutoFit/>
          </a:bodyPr>
          <a:lstStyle/>
          <a:p>
            <a:r>
              <a:rPr lang="en-GB" b="1" u="sng" dirty="0">
                <a:solidFill>
                  <a:srgbClr val="7030A0"/>
                </a:solidFill>
              </a:rPr>
              <a:t>Less</a:t>
            </a:r>
          </a:p>
        </p:txBody>
      </p:sp>
      <p:sp>
        <p:nvSpPr>
          <p:cNvPr id="6" name="TextBox 5"/>
          <p:cNvSpPr txBox="1"/>
          <p:nvPr/>
        </p:nvSpPr>
        <p:spPr>
          <a:xfrm>
            <a:off x="1040588" y="1975340"/>
            <a:ext cx="1812820" cy="369332"/>
          </a:xfrm>
          <a:prstGeom prst="rect">
            <a:avLst/>
          </a:prstGeom>
          <a:noFill/>
          <a:ln>
            <a:noFill/>
          </a:ln>
        </p:spPr>
        <p:txBody>
          <a:bodyPr wrap="square" rtlCol="0">
            <a:spAutoFit/>
          </a:bodyPr>
          <a:lstStyle/>
          <a:p>
            <a:r>
              <a:rPr lang="en-GB" b="1" u="sng" dirty="0">
                <a:solidFill>
                  <a:srgbClr val="7030A0"/>
                </a:solidFill>
              </a:rPr>
              <a:t>More likely</a:t>
            </a:r>
          </a:p>
        </p:txBody>
      </p:sp>
      <p:pic>
        <p:nvPicPr>
          <p:cNvPr id="7" name="Picture 6"/>
          <p:cNvPicPr/>
          <p:nvPr/>
        </p:nvPicPr>
        <p:blipFill>
          <a:blip r:embed="rId2">
            <a:extLst>
              <a:ext uri="{28A0092B-C50C-407E-A947-70E740481C1C}">
                <a14:useLocalDpi xmlns:a14="http://schemas.microsoft.com/office/drawing/2010/main" val="0"/>
              </a:ext>
            </a:extLst>
          </a:blip>
          <a:srcRect/>
          <a:stretch>
            <a:fillRect/>
          </a:stretch>
        </p:blipFill>
        <p:spPr bwMode="auto">
          <a:xfrm>
            <a:off x="138048" y="2935224"/>
            <a:ext cx="2280285" cy="2971800"/>
          </a:xfrm>
          <a:prstGeom prst="rect">
            <a:avLst/>
          </a:prstGeom>
          <a:noFill/>
          <a:ln>
            <a:solidFill>
              <a:schemeClr val="tx1"/>
            </a:solidFill>
          </a:ln>
        </p:spPr>
      </p:pic>
      <p:pic>
        <p:nvPicPr>
          <p:cNvPr id="8" name="Picture 7"/>
          <p:cNvPicPr/>
          <p:nvPr/>
        </p:nvPicPr>
        <p:blipFill>
          <a:blip r:embed="rId3">
            <a:extLst>
              <a:ext uri="{28A0092B-C50C-407E-A947-70E740481C1C}">
                <a14:useLocalDpi xmlns:a14="http://schemas.microsoft.com/office/drawing/2010/main" val="0"/>
              </a:ext>
            </a:extLst>
          </a:blip>
          <a:srcRect/>
          <a:stretch>
            <a:fillRect/>
          </a:stretch>
        </p:blipFill>
        <p:spPr bwMode="auto">
          <a:xfrm>
            <a:off x="7034387" y="2935224"/>
            <a:ext cx="3480435" cy="2981325"/>
          </a:xfrm>
          <a:prstGeom prst="rect">
            <a:avLst/>
          </a:prstGeom>
          <a:noFill/>
          <a:ln>
            <a:solidFill>
              <a:schemeClr val="tx1"/>
            </a:solidFill>
          </a:ln>
        </p:spPr>
      </p:pic>
      <p:sp>
        <p:nvSpPr>
          <p:cNvPr id="10" name="TextBox 9"/>
          <p:cNvSpPr txBox="1"/>
          <p:nvPr/>
        </p:nvSpPr>
        <p:spPr>
          <a:xfrm>
            <a:off x="2978092" y="5010627"/>
            <a:ext cx="2791228" cy="1354217"/>
          </a:xfrm>
          <a:prstGeom prst="rect">
            <a:avLst/>
          </a:prstGeom>
          <a:noFill/>
          <a:ln>
            <a:noFill/>
          </a:ln>
        </p:spPr>
        <p:txBody>
          <a:bodyPr wrap="square" rtlCol="0">
            <a:spAutoFit/>
          </a:bodyPr>
          <a:lstStyle/>
          <a:p>
            <a:r>
              <a:rPr lang="en-GB" sz="1600" dirty="0"/>
              <a:t>There are only </a:t>
            </a:r>
            <a:r>
              <a:rPr lang="en-GB" sz="1600" b="1" dirty="0">
                <a:solidFill>
                  <a:srgbClr val="7030A0"/>
                </a:solidFill>
              </a:rPr>
              <a:t>two different gametes</a:t>
            </a:r>
            <a:r>
              <a:rPr lang="en-GB" sz="1600" dirty="0"/>
              <a:t> produced as </a:t>
            </a:r>
            <a:r>
              <a:rPr lang="en-GB" sz="1600" b="1" dirty="0">
                <a:solidFill>
                  <a:srgbClr val="7030A0"/>
                </a:solidFill>
              </a:rPr>
              <a:t>no independent assortment</a:t>
            </a:r>
            <a:r>
              <a:rPr lang="en-GB" sz="1600" dirty="0"/>
              <a:t>.</a:t>
            </a:r>
            <a:r>
              <a:rPr lang="en-GB" dirty="0"/>
              <a:t> </a:t>
            </a:r>
            <a:r>
              <a:rPr lang="en-GB" sz="1600" dirty="0"/>
              <a:t>(even though the parental genotype is </a:t>
            </a:r>
            <a:r>
              <a:rPr lang="en-GB" sz="1600" dirty="0" err="1"/>
              <a:t>AaBb</a:t>
            </a:r>
            <a:r>
              <a:rPr lang="en-GB" sz="1600" dirty="0"/>
              <a:t>) </a:t>
            </a:r>
            <a:endParaRPr lang="en-GB" sz="1400" dirty="0"/>
          </a:p>
        </p:txBody>
      </p:sp>
      <p:cxnSp>
        <p:nvCxnSpPr>
          <p:cNvPr id="12" name="Straight Arrow Connector 11"/>
          <p:cNvCxnSpPr>
            <a:cxnSpLocks/>
          </p:cNvCxnSpPr>
          <p:nvPr/>
        </p:nvCxnSpPr>
        <p:spPr>
          <a:xfrm flipH="1">
            <a:off x="2357306" y="5687736"/>
            <a:ext cx="620786" cy="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9778506" y="82515"/>
            <a:ext cx="2333548" cy="1061829"/>
          </a:xfrm>
          <a:prstGeom prst="rect">
            <a:avLst/>
          </a:prstGeom>
          <a:solidFill>
            <a:srgbClr val="FFFF00"/>
          </a:solidFill>
        </p:spPr>
        <p:txBody>
          <a:bodyPr wrap="square">
            <a:spAutoFit/>
          </a:bodyPr>
          <a:lstStyle/>
          <a:p>
            <a:r>
              <a:rPr lang="en-GB" sz="900" dirty="0">
                <a:hlinkClick r:id="rId4"/>
              </a:rPr>
              <a:t>http://www.bing.com/videos/search?q=what+is+independent+assortment&amp;adlt=strict%2cstrict&amp;view=detail&amp;mid=F24E556C66BC814BAD07F24E556C66BC814BAD07&amp;rvsmid=65E8BF01BA36E9F7558A65E8BF01BA36E9F7558A&amp;fsscr=0&amp;FORM=VDFSRV</a:t>
            </a:r>
            <a:r>
              <a:rPr lang="en-GB" sz="900" dirty="0"/>
              <a:t> – What is independent assortment? </a:t>
            </a:r>
          </a:p>
        </p:txBody>
      </p:sp>
      <p:sp>
        <p:nvSpPr>
          <p:cNvPr id="13" name="Rectangle 12">
            <a:extLst>
              <a:ext uri="{FF2B5EF4-FFF2-40B4-BE49-F238E27FC236}">
                <a16:creationId xmlns:a16="http://schemas.microsoft.com/office/drawing/2014/main" id="{C56A763B-8E9B-49A8-8B74-C805743C3E9E}"/>
              </a:ext>
            </a:extLst>
          </p:cNvPr>
          <p:cNvSpPr/>
          <p:nvPr/>
        </p:nvSpPr>
        <p:spPr>
          <a:xfrm>
            <a:off x="0" y="82515"/>
            <a:ext cx="7343742" cy="600164"/>
          </a:xfrm>
          <a:prstGeom prst="rect">
            <a:avLst/>
          </a:prstGeom>
        </p:spPr>
        <p:txBody>
          <a:bodyPr wrap="none">
            <a:spAutoFit/>
          </a:bodyPr>
          <a:lstStyle/>
          <a:p>
            <a:r>
              <a:rPr lang="en-GB" altLang="en-US" sz="3300" b="1" u="sng" dirty="0"/>
              <a:t>Dihybrid Inheritance- Autosomal Linkage</a:t>
            </a:r>
            <a:endParaRPr lang="en-GB" sz="3300" dirty="0"/>
          </a:p>
        </p:txBody>
      </p:sp>
    </p:spTree>
    <p:extLst>
      <p:ext uri="{BB962C8B-B14F-4D97-AF65-F5344CB8AC3E}">
        <p14:creationId xmlns:p14="http://schemas.microsoft.com/office/powerpoint/2010/main" val="2882637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1726" y="382597"/>
            <a:ext cx="9528048" cy="1200329"/>
          </a:xfrm>
          <a:prstGeom prst="rect">
            <a:avLst/>
          </a:prstGeom>
          <a:noFill/>
        </p:spPr>
        <p:txBody>
          <a:bodyPr wrap="square" rtlCol="0">
            <a:spAutoFit/>
          </a:bodyPr>
          <a:lstStyle/>
          <a:p>
            <a:endParaRPr lang="en-GB" dirty="0"/>
          </a:p>
          <a:p>
            <a:r>
              <a:rPr lang="en-GB" dirty="0"/>
              <a:t>Crossing over of non-sister chromatids can still occur</a:t>
            </a:r>
          </a:p>
          <a:p>
            <a:r>
              <a:rPr lang="en-GB" dirty="0"/>
              <a:t>Is random so may NOT happen  </a:t>
            </a:r>
          </a:p>
          <a:p>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272" y="2103043"/>
            <a:ext cx="11100396" cy="3760861"/>
          </a:xfrm>
          <a:prstGeom prst="rect">
            <a:avLst/>
          </a:prstGeom>
        </p:spPr>
      </p:pic>
      <p:sp>
        <p:nvSpPr>
          <p:cNvPr id="5" name="Rectangle 4">
            <a:extLst>
              <a:ext uri="{FF2B5EF4-FFF2-40B4-BE49-F238E27FC236}">
                <a16:creationId xmlns:a16="http://schemas.microsoft.com/office/drawing/2014/main" id="{55A11164-739B-4A6C-ADE6-C3B898644C7E}"/>
              </a:ext>
            </a:extLst>
          </p:cNvPr>
          <p:cNvSpPr/>
          <p:nvPr/>
        </p:nvSpPr>
        <p:spPr>
          <a:xfrm>
            <a:off x="0" y="82515"/>
            <a:ext cx="7343742" cy="600164"/>
          </a:xfrm>
          <a:prstGeom prst="rect">
            <a:avLst/>
          </a:prstGeom>
        </p:spPr>
        <p:txBody>
          <a:bodyPr wrap="none">
            <a:spAutoFit/>
          </a:bodyPr>
          <a:lstStyle/>
          <a:p>
            <a:r>
              <a:rPr lang="en-GB" altLang="en-US" sz="3300" b="1" u="sng" dirty="0"/>
              <a:t>Dihybrid Inheritance- Autosomal Linkage</a:t>
            </a:r>
            <a:endParaRPr lang="en-GB" sz="3300" dirty="0"/>
          </a:p>
        </p:txBody>
      </p:sp>
    </p:spTree>
    <p:extLst>
      <p:ext uri="{BB962C8B-B14F-4D97-AF65-F5344CB8AC3E}">
        <p14:creationId xmlns:p14="http://schemas.microsoft.com/office/powerpoint/2010/main" val="1084932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5332"/>
          <a:stretch/>
        </p:blipFill>
        <p:spPr>
          <a:xfrm>
            <a:off x="230110" y="902752"/>
            <a:ext cx="7583237" cy="5520615"/>
          </a:xfrm>
          <a:prstGeom prst="rect">
            <a:avLst/>
          </a:prstGeom>
        </p:spPr>
      </p:pic>
      <p:sp>
        <p:nvSpPr>
          <p:cNvPr id="3" name="Rectangle 2">
            <a:extLst>
              <a:ext uri="{FF2B5EF4-FFF2-40B4-BE49-F238E27FC236}">
                <a16:creationId xmlns:a16="http://schemas.microsoft.com/office/drawing/2014/main" id="{B564149C-04AF-4C5C-BFC4-FAED7CC1FAED}"/>
              </a:ext>
            </a:extLst>
          </p:cNvPr>
          <p:cNvSpPr/>
          <p:nvPr/>
        </p:nvSpPr>
        <p:spPr>
          <a:xfrm>
            <a:off x="0" y="82515"/>
            <a:ext cx="7343742" cy="600164"/>
          </a:xfrm>
          <a:prstGeom prst="rect">
            <a:avLst/>
          </a:prstGeom>
        </p:spPr>
        <p:txBody>
          <a:bodyPr wrap="none">
            <a:spAutoFit/>
          </a:bodyPr>
          <a:lstStyle/>
          <a:p>
            <a:r>
              <a:rPr lang="en-GB" altLang="en-US" sz="3300" b="1" u="sng" dirty="0"/>
              <a:t>Dihybrid Inheritance- Autosomal Linkage</a:t>
            </a:r>
            <a:endParaRPr lang="en-GB" sz="3300" dirty="0"/>
          </a:p>
        </p:txBody>
      </p:sp>
      <p:sp>
        <p:nvSpPr>
          <p:cNvPr id="4" name="Rectangle 3">
            <a:extLst>
              <a:ext uri="{FF2B5EF4-FFF2-40B4-BE49-F238E27FC236}">
                <a16:creationId xmlns:a16="http://schemas.microsoft.com/office/drawing/2014/main" id="{34646BF1-977B-44DE-8107-138A18E491AF}"/>
              </a:ext>
            </a:extLst>
          </p:cNvPr>
          <p:cNvSpPr/>
          <p:nvPr/>
        </p:nvSpPr>
        <p:spPr>
          <a:xfrm>
            <a:off x="4890782" y="5645791"/>
            <a:ext cx="2734811" cy="679508"/>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D27D8144-BECB-40FB-AF94-E1F4BC529938}"/>
              </a:ext>
            </a:extLst>
          </p:cNvPr>
          <p:cNvSpPr txBox="1"/>
          <p:nvPr/>
        </p:nvSpPr>
        <p:spPr>
          <a:xfrm>
            <a:off x="8271544" y="5377343"/>
            <a:ext cx="3582099" cy="1200329"/>
          </a:xfrm>
          <a:prstGeom prst="rect">
            <a:avLst/>
          </a:prstGeom>
          <a:noFill/>
        </p:spPr>
        <p:txBody>
          <a:bodyPr wrap="square" rtlCol="0">
            <a:spAutoFit/>
          </a:bodyPr>
          <a:lstStyle/>
          <a:p>
            <a:r>
              <a:rPr lang="en-GB" b="1" dirty="0">
                <a:solidFill>
                  <a:srgbClr val="7030A0"/>
                </a:solidFill>
              </a:rPr>
              <a:t>This is because crossing may not occur. </a:t>
            </a:r>
          </a:p>
          <a:p>
            <a:r>
              <a:rPr lang="en-GB" b="1" dirty="0">
                <a:solidFill>
                  <a:srgbClr val="7030A0"/>
                </a:solidFill>
              </a:rPr>
              <a:t>Crossing over may occur but not in the right place. </a:t>
            </a:r>
          </a:p>
        </p:txBody>
      </p:sp>
    </p:spTree>
    <p:extLst>
      <p:ext uri="{BB962C8B-B14F-4D97-AF65-F5344CB8AC3E}">
        <p14:creationId xmlns:p14="http://schemas.microsoft.com/office/powerpoint/2010/main" val="42083264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F07F45-60ED-44E5-9D27-8B97F6CA7925}"/>
              </a:ext>
            </a:extLst>
          </p:cNvPr>
          <p:cNvSpPr/>
          <p:nvPr/>
        </p:nvSpPr>
        <p:spPr>
          <a:xfrm>
            <a:off x="137021" y="815316"/>
            <a:ext cx="7647962" cy="3046988"/>
          </a:xfrm>
          <a:prstGeom prst="rect">
            <a:avLst/>
          </a:prstGeom>
        </p:spPr>
        <p:txBody>
          <a:bodyPr wrap="square">
            <a:spAutoFit/>
          </a:bodyPr>
          <a:lstStyle/>
          <a:p>
            <a:pPr algn="just">
              <a:spcAft>
                <a:spcPts val="0"/>
              </a:spcAft>
            </a:pP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Most common exam question. </a:t>
            </a:r>
          </a:p>
          <a:p>
            <a:pPr algn="just">
              <a:spcAft>
                <a:spcPts val="0"/>
              </a:spcAft>
            </a:pPr>
            <a:endPar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endParaRPr>
          </a:p>
          <a:p>
            <a:pPr algn="just">
              <a:spcAft>
                <a:spcPts val="0"/>
              </a:spcAft>
            </a:pPr>
            <a:r>
              <a:rPr lang="en-GB" sz="2400" b="1" dirty="0">
                <a:solidFill>
                  <a:srgbClr val="7030A0"/>
                </a:solidFill>
                <a:latin typeface="Calibri" panose="020F0502020204030204" pitchFamily="34" charset="0"/>
                <a:ea typeface="Calibri" panose="020F0502020204030204" pitchFamily="34" charset="0"/>
                <a:cs typeface="Calibri" panose="020F0502020204030204" pitchFamily="34" charset="0"/>
              </a:rPr>
              <a:t>Explain the effect of linkage: </a:t>
            </a:r>
            <a:endParaRPr lang="en-GB" sz="2000" dirty="0">
              <a:solidFill>
                <a:srgbClr val="7030A0"/>
              </a:solidFill>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GB" sz="2400" b="1" dirty="0">
                <a:latin typeface="Calibri" panose="020F0502020204030204" pitchFamily="34" charset="0"/>
                <a:ea typeface="Calibri" panose="020F0502020204030204" pitchFamily="34" charset="0"/>
                <a:cs typeface="Calibri" panose="020F0502020204030204" pitchFamily="34" charset="0"/>
              </a:rPr>
              <a:t>Alleles</a:t>
            </a:r>
            <a:r>
              <a:rPr lang="en-GB" sz="2400" dirty="0">
                <a:latin typeface="Calibri" panose="020F0502020204030204" pitchFamily="34" charset="0"/>
                <a:ea typeface="Calibri" panose="020F0502020204030204" pitchFamily="34" charset="0"/>
                <a:cs typeface="Calibri" panose="020F0502020204030204" pitchFamily="34" charset="0"/>
              </a:rPr>
              <a:t> are linked</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Calibri" panose="020F0502020204030204" pitchFamily="34" charset="0"/>
              </a:rPr>
              <a:t>State </a:t>
            </a:r>
            <a:r>
              <a:rPr lang="en-GB" sz="2400" b="1" dirty="0">
                <a:latin typeface="Calibri" panose="020F0502020204030204" pitchFamily="34" charset="0"/>
                <a:ea typeface="Calibri" panose="020F0502020204030204" pitchFamily="34" charset="0"/>
                <a:cs typeface="Calibri" panose="020F0502020204030204" pitchFamily="34" charset="0"/>
              </a:rPr>
              <a:t>common gametes</a:t>
            </a:r>
            <a:r>
              <a:rPr lang="en-GB" sz="2400" dirty="0">
                <a:latin typeface="Calibri" panose="020F0502020204030204" pitchFamily="34" charset="0"/>
                <a:ea typeface="Calibri" panose="020F0502020204030204" pitchFamily="34" charset="0"/>
                <a:cs typeface="Calibri" panose="020F0502020204030204" pitchFamily="34" charset="0"/>
              </a:rPr>
              <a:t> produced </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Calibri" panose="020F0502020204030204" pitchFamily="34" charset="0"/>
              </a:rPr>
              <a:t>Crossing over will produce </a:t>
            </a:r>
            <a:r>
              <a:rPr lang="en-GB" sz="2400" b="1" dirty="0">
                <a:latin typeface="Calibri" panose="020F0502020204030204" pitchFamily="34" charset="0"/>
                <a:ea typeface="Calibri" panose="020F0502020204030204" pitchFamily="34" charset="0"/>
                <a:cs typeface="Calibri" panose="020F0502020204030204" pitchFamily="34" charset="0"/>
              </a:rPr>
              <a:t>other gametes</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Calibri" panose="020F0502020204030204" pitchFamily="34" charset="0"/>
              </a:rPr>
              <a:t>State </a:t>
            </a:r>
            <a:r>
              <a:rPr lang="en-GB" sz="2400" b="1" dirty="0">
                <a:latin typeface="Calibri" panose="020F0502020204030204" pitchFamily="34" charset="0"/>
                <a:ea typeface="Calibri" panose="020F0502020204030204" pitchFamily="34" charset="0"/>
                <a:cs typeface="Calibri" panose="020F0502020204030204" pitchFamily="34" charset="0"/>
              </a:rPr>
              <a:t>other gametes</a:t>
            </a:r>
            <a:r>
              <a:rPr lang="en-GB" sz="2400" dirty="0">
                <a:latin typeface="Calibri" panose="020F0502020204030204" pitchFamily="34" charset="0"/>
                <a:ea typeface="Calibri" panose="020F0502020204030204" pitchFamily="34" charset="0"/>
                <a:cs typeface="Calibri" panose="020F0502020204030204" pitchFamily="34" charset="0"/>
              </a:rPr>
              <a:t> </a:t>
            </a:r>
            <a:endParaRPr lang="en-GB" sz="20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spcAft>
                <a:spcPts val="0"/>
              </a:spcAft>
              <a:buFont typeface="Symbol" panose="05050102010706020507" pitchFamily="18" charset="2"/>
              <a:buChar char=""/>
            </a:pPr>
            <a:r>
              <a:rPr lang="en-GB" sz="2400" dirty="0">
                <a:latin typeface="Calibri" panose="020F0502020204030204" pitchFamily="34" charset="0"/>
                <a:ea typeface="Calibri" panose="020F0502020204030204" pitchFamily="34" charset="0"/>
                <a:cs typeface="Calibri" panose="020F0502020204030204" pitchFamily="34" charset="0"/>
              </a:rPr>
              <a:t>Fewer </a:t>
            </a:r>
            <a:r>
              <a:rPr lang="en-GB" sz="2400" b="1" dirty="0">
                <a:latin typeface="Calibri" panose="020F0502020204030204" pitchFamily="34" charset="0"/>
                <a:ea typeface="Calibri" panose="020F0502020204030204" pitchFamily="34" charset="0"/>
                <a:cs typeface="Calibri" panose="020F0502020204030204" pitchFamily="34" charset="0"/>
              </a:rPr>
              <a:t>specific individuals</a:t>
            </a:r>
            <a:r>
              <a:rPr lang="en-GB" sz="2400" dirty="0">
                <a:latin typeface="Calibri" panose="020F0502020204030204" pitchFamily="34" charset="0"/>
                <a:ea typeface="Calibri" panose="020F0502020204030204" pitchFamily="34" charset="0"/>
                <a:cs typeface="Calibri" panose="020F0502020204030204" pitchFamily="34" charset="0"/>
              </a:rPr>
              <a:t> will be produced</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2DFDDDEC-6F17-4FC4-B94D-37B0A1FF6DAB}"/>
              </a:ext>
            </a:extLst>
          </p:cNvPr>
          <p:cNvSpPr/>
          <p:nvPr/>
        </p:nvSpPr>
        <p:spPr>
          <a:xfrm>
            <a:off x="0" y="82515"/>
            <a:ext cx="7343742" cy="600164"/>
          </a:xfrm>
          <a:prstGeom prst="rect">
            <a:avLst/>
          </a:prstGeom>
        </p:spPr>
        <p:txBody>
          <a:bodyPr wrap="none">
            <a:spAutoFit/>
          </a:bodyPr>
          <a:lstStyle/>
          <a:p>
            <a:r>
              <a:rPr lang="en-GB" altLang="en-US" sz="3300" b="1" u="sng" dirty="0"/>
              <a:t>Dihybrid Inheritance- Autosomal Linkage</a:t>
            </a:r>
            <a:endParaRPr lang="en-GB" sz="3300" dirty="0"/>
          </a:p>
        </p:txBody>
      </p:sp>
      <p:pic>
        <p:nvPicPr>
          <p:cNvPr id="4" name="Picture 3">
            <a:extLst>
              <a:ext uri="{FF2B5EF4-FFF2-40B4-BE49-F238E27FC236}">
                <a16:creationId xmlns:a16="http://schemas.microsoft.com/office/drawing/2014/main" id="{A3C84ADF-A3FC-4530-A2F1-C83490532CCF}"/>
              </a:ext>
            </a:extLst>
          </p:cNvPr>
          <p:cNvPicPr>
            <a:picLocks noChangeAspect="1"/>
          </p:cNvPicPr>
          <p:nvPr/>
        </p:nvPicPr>
        <p:blipFill>
          <a:blip r:embed="rId2"/>
          <a:stretch>
            <a:fillRect/>
          </a:stretch>
        </p:blipFill>
        <p:spPr>
          <a:xfrm>
            <a:off x="11375472" y="48237"/>
            <a:ext cx="754380" cy="825549"/>
          </a:xfrm>
          <a:prstGeom prst="rect">
            <a:avLst/>
          </a:prstGeom>
        </p:spPr>
      </p:pic>
      <p:sp>
        <p:nvSpPr>
          <p:cNvPr id="5" name="TextBox 4">
            <a:extLst>
              <a:ext uri="{FF2B5EF4-FFF2-40B4-BE49-F238E27FC236}">
                <a16:creationId xmlns:a16="http://schemas.microsoft.com/office/drawing/2014/main" id="{551DF2B4-BD25-485D-9B3A-BFDE3E056C5F}"/>
              </a:ext>
            </a:extLst>
          </p:cNvPr>
          <p:cNvSpPr txBox="1"/>
          <p:nvPr/>
        </p:nvSpPr>
        <p:spPr>
          <a:xfrm>
            <a:off x="7491370" y="2862222"/>
            <a:ext cx="3967992" cy="707886"/>
          </a:xfrm>
          <a:prstGeom prst="rect">
            <a:avLst/>
          </a:prstGeom>
          <a:solidFill>
            <a:srgbClr val="FFFF00"/>
          </a:solidFill>
        </p:spPr>
        <p:txBody>
          <a:bodyPr wrap="square" rtlCol="0">
            <a:spAutoFit/>
          </a:bodyPr>
          <a:lstStyle/>
          <a:p>
            <a:r>
              <a:rPr lang="en-GB" sz="2000" dirty="0"/>
              <a:t>Apply to the information in the question </a:t>
            </a:r>
          </a:p>
        </p:txBody>
      </p:sp>
      <p:cxnSp>
        <p:nvCxnSpPr>
          <p:cNvPr id="7" name="Straight Arrow Connector 6">
            <a:extLst>
              <a:ext uri="{FF2B5EF4-FFF2-40B4-BE49-F238E27FC236}">
                <a16:creationId xmlns:a16="http://schemas.microsoft.com/office/drawing/2014/main" id="{379DC97A-0236-4AF9-89F0-F9DAD11F4296}"/>
              </a:ext>
            </a:extLst>
          </p:cNvPr>
          <p:cNvCxnSpPr>
            <a:stCxn id="5" idx="1"/>
          </p:cNvCxnSpPr>
          <p:nvPr/>
        </p:nvCxnSpPr>
        <p:spPr>
          <a:xfrm flipH="1" flipV="1">
            <a:off x="4966283" y="2491530"/>
            <a:ext cx="2525087" cy="724635"/>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A67FF34B-CE8F-4FBB-9AD2-CCC46F2D5A8A}"/>
              </a:ext>
            </a:extLst>
          </p:cNvPr>
          <p:cNvCxnSpPr>
            <a:stCxn id="5" idx="1"/>
          </p:cNvCxnSpPr>
          <p:nvPr/>
        </p:nvCxnSpPr>
        <p:spPr>
          <a:xfrm flipH="1">
            <a:off x="3229761" y="3216165"/>
            <a:ext cx="4261609" cy="0"/>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094F044-D44B-4BD0-9BC9-E2744ABF5E7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46043" y="3803685"/>
            <a:ext cx="2280285" cy="2971800"/>
          </a:xfrm>
          <a:prstGeom prst="rect">
            <a:avLst/>
          </a:prstGeom>
          <a:noFill/>
          <a:ln>
            <a:solidFill>
              <a:schemeClr val="tx1"/>
            </a:solidFill>
          </a:ln>
        </p:spPr>
      </p:pic>
      <p:sp>
        <p:nvSpPr>
          <p:cNvPr id="11" name="TextBox 10">
            <a:extLst>
              <a:ext uri="{FF2B5EF4-FFF2-40B4-BE49-F238E27FC236}">
                <a16:creationId xmlns:a16="http://schemas.microsoft.com/office/drawing/2014/main" id="{5AB3F15B-F539-429F-9B8E-576AC9F208B5}"/>
              </a:ext>
            </a:extLst>
          </p:cNvPr>
          <p:cNvSpPr txBox="1"/>
          <p:nvPr/>
        </p:nvSpPr>
        <p:spPr>
          <a:xfrm>
            <a:off x="2952925" y="4294743"/>
            <a:ext cx="4538445" cy="1477328"/>
          </a:xfrm>
          <a:prstGeom prst="rect">
            <a:avLst/>
          </a:prstGeom>
          <a:noFill/>
        </p:spPr>
        <p:txBody>
          <a:bodyPr wrap="square" rtlCol="0">
            <a:spAutoFit/>
          </a:bodyPr>
          <a:lstStyle/>
          <a:p>
            <a:pPr marL="285750" indent="-285750">
              <a:buFont typeface="Wingdings" panose="05000000000000000000" pitchFamily="2" charset="2"/>
              <a:buChar char="ü"/>
            </a:pPr>
            <a:r>
              <a:rPr lang="en-GB" dirty="0"/>
              <a:t>Alleles are linked </a:t>
            </a:r>
          </a:p>
          <a:p>
            <a:pPr marL="285750" indent="-285750">
              <a:buFont typeface="Wingdings" panose="05000000000000000000" pitchFamily="2" charset="2"/>
              <a:buChar char="ü"/>
            </a:pPr>
            <a:r>
              <a:rPr lang="en-GB" dirty="0"/>
              <a:t>AB and ab will be common gametes</a:t>
            </a:r>
          </a:p>
          <a:p>
            <a:pPr marL="285750" indent="-285750">
              <a:buFont typeface="Wingdings" panose="05000000000000000000" pitchFamily="2" charset="2"/>
              <a:buChar char="ü"/>
            </a:pPr>
            <a:r>
              <a:rPr lang="en-GB" dirty="0"/>
              <a:t>Crossing over will produce other gametes </a:t>
            </a:r>
          </a:p>
          <a:p>
            <a:pPr marL="285750" indent="-285750">
              <a:buFont typeface="Wingdings" panose="05000000000000000000" pitchFamily="2" charset="2"/>
              <a:buChar char="ü"/>
            </a:pPr>
            <a:r>
              <a:rPr lang="en-GB" dirty="0"/>
              <a:t>Ab, </a:t>
            </a:r>
            <a:r>
              <a:rPr lang="en-GB" dirty="0" err="1"/>
              <a:t>aB</a:t>
            </a:r>
            <a:r>
              <a:rPr lang="en-GB" dirty="0"/>
              <a:t> will also be produced </a:t>
            </a:r>
          </a:p>
          <a:p>
            <a:pPr marL="285750" indent="-285750">
              <a:buFont typeface="Wingdings" panose="05000000000000000000" pitchFamily="2" charset="2"/>
              <a:buChar char="ü"/>
            </a:pPr>
            <a:r>
              <a:rPr lang="en-GB" dirty="0"/>
              <a:t>Fewer individuals of these will be produced</a:t>
            </a:r>
          </a:p>
        </p:txBody>
      </p:sp>
      <p:sp>
        <p:nvSpPr>
          <p:cNvPr id="12" name="TextBox 11">
            <a:extLst>
              <a:ext uri="{FF2B5EF4-FFF2-40B4-BE49-F238E27FC236}">
                <a16:creationId xmlns:a16="http://schemas.microsoft.com/office/drawing/2014/main" id="{A8284526-BB9D-46FB-B93E-479A14114DED}"/>
              </a:ext>
            </a:extLst>
          </p:cNvPr>
          <p:cNvSpPr txBox="1"/>
          <p:nvPr/>
        </p:nvSpPr>
        <p:spPr>
          <a:xfrm>
            <a:off x="8053431" y="4265575"/>
            <a:ext cx="3967992" cy="2246769"/>
          </a:xfrm>
          <a:prstGeom prst="rect">
            <a:avLst/>
          </a:prstGeom>
          <a:noFill/>
        </p:spPr>
        <p:txBody>
          <a:bodyPr wrap="square" rtlCol="0">
            <a:spAutoFit/>
          </a:bodyPr>
          <a:lstStyle/>
          <a:p>
            <a:pPr algn="ctr"/>
            <a:r>
              <a:rPr lang="en-GB" sz="2800" dirty="0">
                <a:solidFill>
                  <a:srgbClr val="7030A0"/>
                </a:solidFill>
              </a:rPr>
              <a:t>Complete practice cross question on page 27 in your booklets.</a:t>
            </a:r>
          </a:p>
          <a:p>
            <a:pPr algn="ctr"/>
            <a:r>
              <a:rPr lang="en-GB" sz="2800" dirty="0">
                <a:solidFill>
                  <a:srgbClr val="7030A0"/>
                </a:solidFill>
              </a:rPr>
              <a:t>WITHOUT CROSSING OVER  </a:t>
            </a:r>
          </a:p>
        </p:txBody>
      </p:sp>
    </p:spTree>
    <p:extLst>
      <p:ext uri="{BB962C8B-B14F-4D97-AF65-F5344CB8AC3E}">
        <p14:creationId xmlns:p14="http://schemas.microsoft.com/office/powerpoint/2010/main" val="3571021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a:xfrm>
            <a:off x="87384" y="939145"/>
            <a:ext cx="12529657" cy="3387725"/>
          </a:xfrm>
        </p:spPr>
        <p:txBody>
          <a:bodyPr/>
          <a:lstStyle/>
          <a:p>
            <a:pPr eaLnBrk="1" hangingPunct="1">
              <a:buFontTx/>
              <a:buNone/>
            </a:pPr>
            <a:r>
              <a:rPr lang="en-GB" altLang="en-US" b="1" dirty="0"/>
              <a:t>Parental Genotype=        </a:t>
            </a:r>
            <a:r>
              <a:rPr lang="en-GB" altLang="en-US" b="1" dirty="0">
                <a:solidFill>
                  <a:srgbClr val="000066"/>
                </a:solidFill>
              </a:rPr>
              <a:t>		</a:t>
            </a:r>
            <a:r>
              <a:rPr lang="en-GB" altLang="en-US" sz="2400" b="1" dirty="0" err="1">
                <a:solidFill>
                  <a:srgbClr val="7030A0"/>
                </a:solidFill>
              </a:rPr>
              <a:t>AaBb</a:t>
            </a:r>
            <a:r>
              <a:rPr lang="en-GB" altLang="en-US" sz="2400" dirty="0">
                <a:solidFill>
                  <a:srgbClr val="7030A0"/>
                </a:solidFill>
              </a:rPr>
              <a:t>			</a:t>
            </a:r>
            <a:r>
              <a:rPr lang="en-GB" altLang="en-US" sz="2400" dirty="0" err="1">
                <a:solidFill>
                  <a:srgbClr val="7030A0"/>
                </a:solidFill>
              </a:rPr>
              <a:t>AaBb</a:t>
            </a:r>
            <a:endParaRPr lang="en-US" altLang="en-US" sz="2400" dirty="0">
              <a:solidFill>
                <a:srgbClr val="7030A0"/>
              </a:solidFill>
            </a:endParaRPr>
          </a:p>
          <a:p>
            <a:pPr eaLnBrk="1" hangingPunct="1">
              <a:buFontTx/>
              <a:buNone/>
            </a:pPr>
            <a:r>
              <a:rPr lang="en-GB" altLang="en-US" b="1" dirty="0"/>
              <a:t>Gametes = </a:t>
            </a:r>
          </a:p>
        </p:txBody>
      </p:sp>
      <p:sp>
        <p:nvSpPr>
          <p:cNvPr id="18" name="Rectangle 16">
            <a:extLst>
              <a:ext uri="{FF2B5EF4-FFF2-40B4-BE49-F238E27FC236}">
                <a16:creationId xmlns:a16="http://schemas.microsoft.com/office/drawing/2014/main" id="{2CF8B489-BE09-4A1B-A12D-54052A23D4CE}"/>
              </a:ext>
            </a:extLst>
          </p:cNvPr>
          <p:cNvSpPr>
            <a:spLocks noChangeArrowheads="1"/>
          </p:cNvSpPr>
          <p:nvPr/>
        </p:nvSpPr>
        <p:spPr bwMode="auto">
          <a:xfrm>
            <a:off x="260944" y="5623383"/>
            <a:ext cx="1193105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sz="2200" dirty="0"/>
              <a:t>F1 Phenotype		A-B-		A-bb		</a:t>
            </a:r>
            <a:r>
              <a:rPr lang="en-GB" altLang="en-US" sz="2200" dirty="0" err="1"/>
              <a:t>aaB</a:t>
            </a:r>
            <a:r>
              <a:rPr lang="en-GB" altLang="en-US" sz="2200" dirty="0"/>
              <a:t>-		</a:t>
            </a:r>
            <a:r>
              <a:rPr lang="en-GB" altLang="en-US" sz="2200" dirty="0" err="1"/>
              <a:t>aabb</a:t>
            </a:r>
            <a:endParaRPr lang="en-GB" altLang="en-US" sz="2200" dirty="0">
              <a:solidFill>
                <a:srgbClr val="7030A0"/>
              </a:solidFill>
            </a:endParaRPr>
          </a:p>
          <a:p>
            <a:pPr eaLnBrk="1" hangingPunct="1"/>
            <a:r>
              <a:rPr lang="en-GB" altLang="en-US" sz="2200" dirty="0"/>
              <a:t>F1 ratio			</a:t>
            </a:r>
            <a:r>
              <a:rPr lang="en-GB" altLang="en-US" sz="2200" dirty="0">
                <a:solidFill>
                  <a:srgbClr val="7030A0"/>
                </a:solidFill>
              </a:rPr>
              <a:t>9:		3:		3:		1</a:t>
            </a:r>
          </a:p>
        </p:txBody>
      </p:sp>
      <p:sp>
        <p:nvSpPr>
          <p:cNvPr id="11" name="Oval 16">
            <a:extLst>
              <a:ext uri="{FF2B5EF4-FFF2-40B4-BE49-F238E27FC236}">
                <a16:creationId xmlns:a16="http://schemas.microsoft.com/office/drawing/2014/main" id="{171F7922-0DE8-45C1-B6F1-CE8F7AA0CD8A}"/>
              </a:ext>
            </a:extLst>
          </p:cNvPr>
          <p:cNvSpPr>
            <a:spLocks noChangeArrowheads="1"/>
          </p:cNvSpPr>
          <p:nvPr/>
        </p:nvSpPr>
        <p:spPr bwMode="auto">
          <a:xfrm>
            <a:off x="3465265" y="1912773"/>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12" name="Oval 17">
            <a:extLst>
              <a:ext uri="{FF2B5EF4-FFF2-40B4-BE49-F238E27FC236}">
                <a16:creationId xmlns:a16="http://schemas.microsoft.com/office/drawing/2014/main" id="{836125A8-8B0F-4002-B3D5-AD80341B11EC}"/>
              </a:ext>
            </a:extLst>
          </p:cNvPr>
          <p:cNvSpPr>
            <a:spLocks noChangeArrowheads="1"/>
          </p:cNvSpPr>
          <p:nvPr/>
        </p:nvSpPr>
        <p:spPr bwMode="auto">
          <a:xfrm>
            <a:off x="4089283" y="1912773"/>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13" name="Oval 18">
            <a:extLst>
              <a:ext uri="{FF2B5EF4-FFF2-40B4-BE49-F238E27FC236}">
                <a16:creationId xmlns:a16="http://schemas.microsoft.com/office/drawing/2014/main" id="{72250878-E2B2-4CAC-A370-5EE22CCEBC41}"/>
              </a:ext>
            </a:extLst>
          </p:cNvPr>
          <p:cNvSpPr>
            <a:spLocks noChangeArrowheads="1"/>
          </p:cNvSpPr>
          <p:nvPr/>
        </p:nvSpPr>
        <p:spPr bwMode="auto">
          <a:xfrm>
            <a:off x="4652075" y="1912773"/>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err="1">
                <a:solidFill>
                  <a:srgbClr val="7030A0"/>
                </a:solidFill>
                <a:latin typeface="+mn-lt"/>
              </a:rPr>
              <a:t>aB</a:t>
            </a:r>
            <a:endParaRPr lang="en-GB" altLang="en-US" b="1" dirty="0">
              <a:solidFill>
                <a:srgbClr val="7030A0"/>
              </a:solidFill>
              <a:latin typeface="+mn-lt"/>
            </a:endParaRPr>
          </a:p>
        </p:txBody>
      </p:sp>
      <p:sp>
        <p:nvSpPr>
          <p:cNvPr id="19" name="Oval 24">
            <a:extLst>
              <a:ext uri="{FF2B5EF4-FFF2-40B4-BE49-F238E27FC236}">
                <a16:creationId xmlns:a16="http://schemas.microsoft.com/office/drawing/2014/main" id="{6612AFB0-63D3-40B0-9DBB-80535EBED9B3}"/>
              </a:ext>
            </a:extLst>
          </p:cNvPr>
          <p:cNvSpPr>
            <a:spLocks noChangeArrowheads="1"/>
          </p:cNvSpPr>
          <p:nvPr/>
        </p:nvSpPr>
        <p:spPr bwMode="auto">
          <a:xfrm>
            <a:off x="5186904" y="1933211"/>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graphicFrame>
        <p:nvGraphicFramePr>
          <p:cNvPr id="29" name="Group 2">
            <a:extLst>
              <a:ext uri="{FF2B5EF4-FFF2-40B4-BE49-F238E27FC236}">
                <a16:creationId xmlns:a16="http://schemas.microsoft.com/office/drawing/2014/main" id="{2D4D2E59-D40E-458D-AB25-CF7A8D7C5D0D}"/>
              </a:ext>
            </a:extLst>
          </p:cNvPr>
          <p:cNvGraphicFramePr>
            <a:graphicFrameLocks noGrp="1"/>
          </p:cNvGraphicFramePr>
          <p:nvPr>
            <p:extLst>
              <p:ext uri="{D42A27DB-BD31-4B8C-83A1-F6EECF244321}">
                <p14:modId xmlns:p14="http://schemas.microsoft.com/office/powerpoint/2010/main" val="2990001228"/>
              </p:ext>
            </p:extLst>
          </p:nvPr>
        </p:nvGraphicFramePr>
        <p:xfrm>
          <a:off x="4098494" y="2580746"/>
          <a:ext cx="5349375" cy="2734656"/>
        </p:xfrm>
        <a:graphic>
          <a:graphicData uri="http://schemas.openxmlformats.org/drawingml/2006/table">
            <a:tbl>
              <a:tblPr/>
              <a:tblGrid>
                <a:gridCol w="1071500">
                  <a:extLst>
                    <a:ext uri="{9D8B030D-6E8A-4147-A177-3AD203B41FA5}">
                      <a16:colId xmlns:a16="http://schemas.microsoft.com/office/drawing/2014/main" val="20000"/>
                    </a:ext>
                  </a:extLst>
                </a:gridCol>
                <a:gridCol w="1069179">
                  <a:extLst>
                    <a:ext uri="{9D8B030D-6E8A-4147-A177-3AD203B41FA5}">
                      <a16:colId xmlns:a16="http://schemas.microsoft.com/office/drawing/2014/main" val="20001"/>
                    </a:ext>
                  </a:extLst>
                </a:gridCol>
                <a:gridCol w="1069178">
                  <a:extLst>
                    <a:ext uri="{9D8B030D-6E8A-4147-A177-3AD203B41FA5}">
                      <a16:colId xmlns:a16="http://schemas.microsoft.com/office/drawing/2014/main" val="20002"/>
                    </a:ext>
                  </a:extLst>
                </a:gridCol>
                <a:gridCol w="1070339">
                  <a:extLst>
                    <a:ext uri="{9D8B030D-6E8A-4147-A177-3AD203B41FA5}">
                      <a16:colId xmlns:a16="http://schemas.microsoft.com/office/drawing/2014/main" val="20003"/>
                    </a:ext>
                  </a:extLst>
                </a:gridCol>
                <a:gridCol w="1069179">
                  <a:extLst>
                    <a:ext uri="{9D8B030D-6E8A-4147-A177-3AD203B41FA5}">
                      <a16:colId xmlns:a16="http://schemas.microsoft.com/office/drawing/2014/main" val="20004"/>
                    </a:ext>
                  </a:extLst>
                </a:gridCol>
              </a:tblGrid>
              <a:tr h="53995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7030A0"/>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rgbClr val="7030A0"/>
                          </a:solidFill>
                          <a:effectLst/>
                          <a:latin typeface="+mn-lt"/>
                          <a:ea typeface="Times New Roman" pitchFamily="18" charset="0"/>
                          <a:cs typeface="Arial" charset="0"/>
                        </a:rPr>
                        <a:t> </a:t>
                      </a: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rgbClr val="7030A0"/>
                          </a:solidFill>
                          <a:effectLst/>
                          <a:latin typeface="+mn-lt"/>
                          <a:ea typeface="Times New Roman" pitchFamily="18" charset="0"/>
                          <a:cs typeface="Arial" charset="0"/>
                        </a:rPr>
                        <a:t> </a:t>
                      </a: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a:ln>
                            <a:noFill/>
                          </a:ln>
                          <a:solidFill>
                            <a:srgbClr val="7030A0"/>
                          </a:solidFill>
                          <a:effectLst/>
                          <a:latin typeface="+mn-lt"/>
                          <a:ea typeface="Times New Roman" pitchFamily="18" charset="0"/>
                          <a:cs typeface="Arial" charset="0"/>
                        </a:rPr>
                        <a:t> </a:t>
                      </a: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44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cs typeface="Times New Roman" pitchFamily="18" charset="0"/>
                        </a:rPr>
                        <a:t>AABB</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extLst>
                  <a:ext uri="{0D108BD9-81ED-4DB2-BD59-A6C34878D82A}">
                    <a16:rowId xmlns:a16="http://schemas.microsoft.com/office/drawing/2014/main" val="10001"/>
                  </a:ext>
                </a:extLst>
              </a:tr>
              <a:tr h="48277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33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3399"/>
                    </a:solidFill>
                  </a:tcPr>
                </a:tc>
                <a:extLst>
                  <a:ext uri="{0D108BD9-81ED-4DB2-BD59-A6C34878D82A}">
                    <a16:rowId xmlns:a16="http://schemas.microsoft.com/office/drawing/2014/main" val="10002"/>
                  </a:ext>
                </a:extLst>
              </a:tr>
              <a:tr h="543451">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3"/>
                  </a:ext>
                </a:extLst>
              </a:tr>
              <a:tr h="54528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339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2" name="Oval 16">
            <a:extLst>
              <a:ext uri="{FF2B5EF4-FFF2-40B4-BE49-F238E27FC236}">
                <a16:creationId xmlns:a16="http://schemas.microsoft.com/office/drawing/2014/main" id="{6EBAC598-5CF5-4316-8189-61D8892ECBFD}"/>
              </a:ext>
            </a:extLst>
          </p:cNvPr>
          <p:cNvSpPr>
            <a:spLocks noChangeArrowheads="1"/>
          </p:cNvSpPr>
          <p:nvPr/>
        </p:nvSpPr>
        <p:spPr bwMode="auto">
          <a:xfrm>
            <a:off x="7467164" y="1890420"/>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24" name="Oval 17">
            <a:extLst>
              <a:ext uri="{FF2B5EF4-FFF2-40B4-BE49-F238E27FC236}">
                <a16:creationId xmlns:a16="http://schemas.microsoft.com/office/drawing/2014/main" id="{B9B467AF-49FA-45DC-B124-617B47D4E6C2}"/>
              </a:ext>
            </a:extLst>
          </p:cNvPr>
          <p:cNvSpPr>
            <a:spLocks noChangeArrowheads="1"/>
          </p:cNvSpPr>
          <p:nvPr/>
        </p:nvSpPr>
        <p:spPr bwMode="auto">
          <a:xfrm>
            <a:off x="8091182" y="1890420"/>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25" name="Oval 18">
            <a:extLst>
              <a:ext uri="{FF2B5EF4-FFF2-40B4-BE49-F238E27FC236}">
                <a16:creationId xmlns:a16="http://schemas.microsoft.com/office/drawing/2014/main" id="{83683521-C179-4DDF-89D0-EE370EB323F0}"/>
              </a:ext>
            </a:extLst>
          </p:cNvPr>
          <p:cNvSpPr>
            <a:spLocks noChangeArrowheads="1"/>
          </p:cNvSpPr>
          <p:nvPr/>
        </p:nvSpPr>
        <p:spPr bwMode="auto">
          <a:xfrm>
            <a:off x="8653974" y="1890420"/>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err="1">
                <a:solidFill>
                  <a:srgbClr val="7030A0"/>
                </a:solidFill>
                <a:latin typeface="+mn-lt"/>
              </a:rPr>
              <a:t>aB</a:t>
            </a:r>
            <a:endParaRPr lang="en-GB" altLang="en-US" b="1" dirty="0">
              <a:solidFill>
                <a:srgbClr val="7030A0"/>
              </a:solidFill>
              <a:latin typeface="+mn-lt"/>
            </a:endParaRPr>
          </a:p>
        </p:txBody>
      </p:sp>
      <p:sp>
        <p:nvSpPr>
          <p:cNvPr id="30" name="Oval 24">
            <a:extLst>
              <a:ext uri="{FF2B5EF4-FFF2-40B4-BE49-F238E27FC236}">
                <a16:creationId xmlns:a16="http://schemas.microsoft.com/office/drawing/2014/main" id="{35000057-4FC0-4ABC-A6F8-29739C61CD97}"/>
              </a:ext>
            </a:extLst>
          </p:cNvPr>
          <p:cNvSpPr>
            <a:spLocks noChangeArrowheads="1"/>
          </p:cNvSpPr>
          <p:nvPr/>
        </p:nvSpPr>
        <p:spPr bwMode="auto">
          <a:xfrm>
            <a:off x="9188803" y="1910858"/>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31" name="Oval 16">
            <a:extLst>
              <a:ext uri="{FF2B5EF4-FFF2-40B4-BE49-F238E27FC236}">
                <a16:creationId xmlns:a16="http://schemas.microsoft.com/office/drawing/2014/main" id="{454CEAFA-6B9C-4877-9968-D747B0F6BE59}"/>
              </a:ext>
            </a:extLst>
          </p:cNvPr>
          <p:cNvSpPr>
            <a:spLocks noChangeArrowheads="1"/>
          </p:cNvSpPr>
          <p:nvPr/>
        </p:nvSpPr>
        <p:spPr bwMode="auto">
          <a:xfrm>
            <a:off x="5531409" y="2647464"/>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32" name="Oval 17">
            <a:extLst>
              <a:ext uri="{FF2B5EF4-FFF2-40B4-BE49-F238E27FC236}">
                <a16:creationId xmlns:a16="http://schemas.microsoft.com/office/drawing/2014/main" id="{4FAFDC25-D40D-419A-9D38-F6DC98B20535}"/>
              </a:ext>
            </a:extLst>
          </p:cNvPr>
          <p:cNvSpPr>
            <a:spLocks noChangeArrowheads="1"/>
          </p:cNvSpPr>
          <p:nvPr/>
        </p:nvSpPr>
        <p:spPr bwMode="auto">
          <a:xfrm>
            <a:off x="6626081" y="2660533"/>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33" name="Oval 18">
            <a:extLst>
              <a:ext uri="{FF2B5EF4-FFF2-40B4-BE49-F238E27FC236}">
                <a16:creationId xmlns:a16="http://schemas.microsoft.com/office/drawing/2014/main" id="{3A71E71F-1217-4720-9B71-C3E5E46DB77F}"/>
              </a:ext>
            </a:extLst>
          </p:cNvPr>
          <p:cNvSpPr>
            <a:spLocks noChangeArrowheads="1"/>
          </p:cNvSpPr>
          <p:nvPr/>
        </p:nvSpPr>
        <p:spPr bwMode="auto">
          <a:xfrm>
            <a:off x="7587532" y="2655601"/>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err="1">
                <a:solidFill>
                  <a:srgbClr val="7030A0"/>
                </a:solidFill>
                <a:latin typeface="+mn-lt"/>
              </a:rPr>
              <a:t>aB</a:t>
            </a:r>
            <a:endParaRPr lang="en-GB" altLang="en-US" b="1" dirty="0">
              <a:solidFill>
                <a:srgbClr val="7030A0"/>
              </a:solidFill>
              <a:latin typeface="+mn-lt"/>
            </a:endParaRPr>
          </a:p>
        </p:txBody>
      </p:sp>
      <p:sp>
        <p:nvSpPr>
          <p:cNvPr id="34" name="Oval 24">
            <a:extLst>
              <a:ext uri="{FF2B5EF4-FFF2-40B4-BE49-F238E27FC236}">
                <a16:creationId xmlns:a16="http://schemas.microsoft.com/office/drawing/2014/main" id="{6A2EE4DA-A077-40DE-8EA2-487A3B8CA8F6}"/>
              </a:ext>
            </a:extLst>
          </p:cNvPr>
          <p:cNvSpPr>
            <a:spLocks noChangeArrowheads="1"/>
          </p:cNvSpPr>
          <p:nvPr/>
        </p:nvSpPr>
        <p:spPr bwMode="auto">
          <a:xfrm>
            <a:off x="8653973" y="2652144"/>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39" name="Oval 16">
            <a:extLst>
              <a:ext uri="{FF2B5EF4-FFF2-40B4-BE49-F238E27FC236}">
                <a16:creationId xmlns:a16="http://schemas.microsoft.com/office/drawing/2014/main" id="{5272679D-A2DE-41EE-ADAE-FAFB69DECDB6}"/>
              </a:ext>
            </a:extLst>
          </p:cNvPr>
          <p:cNvSpPr>
            <a:spLocks noChangeArrowheads="1"/>
          </p:cNvSpPr>
          <p:nvPr/>
        </p:nvSpPr>
        <p:spPr bwMode="auto">
          <a:xfrm>
            <a:off x="4251651" y="3211014"/>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40" name="Oval 17">
            <a:extLst>
              <a:ext uri="{FF2B5EF4-FFF2-40B4-BE49-F238E27FC236}">
                <a16:creationId xmlns:a16="http://schemas.microsoft.com/office/drawing/2014/main" id="{7E3718A5-0CFB-49E2-9C80-9F4BCE099549}"/>
              </a:ext>
            </a:extLst>
          </p:cNvPr>
          <p:cNvSpPr>
            <a:spLocks noChangeArrowheads="1"/>
          </p:cNvSpPr>
          <p:nvPr/>
        </p:nvSpPr>
        <p:spPr bwMode="auto">
          <a:xfrm>
            <a:off x="4251652" y="3727121"/>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41" name="Oval 18">
            <a:extLst>
              <a:ext uri="{FF2B5EF4-FFF2-40B4-BE49-F238E27FC236}">
                <a16:creationId xmlns:a16="http://schemas.microsoft.com/office/drawing/2014/main" id="{1C3112EE-6026-4492-BBF2-08A923CF6CE2}"/>
              </a:ext>
            </a:extLst>
          </p:cNvPr>
          <p:cNvSpPr>
            <a:spLocks noChangeArrowheads="1"/>
          </p:cNvSpPr>
          <p:nvPr/>
        </p:nvSpPr>
        <p:spPr bwMode="auto">
          <a:xfrm>
            <a:off x="4251653" y="4273031"/>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err="1">
                <a:solidFill>
                  <a:srgbClr val="7030A0"/>
                </a:solidFill>
                <a:latin typeface="+mn-lt"/>
              </a:rPr>
              <a:t>aB</a:t>
            </a:r>
            <a:endParaRPr lang="en-GB" altLang="en-US" b="1" dirty="0">
              <a:solidFill>
                <a:srgbClr val="7030A0"/>
              </a:solidFill>
              <a:latin typeface="+mn-lt"/>
            </a:endParaRPr>
          </a:p>
        </p:txBody>
      </p:sp>
      <p:sp>
        <p:nvSpPr>
          <p:cNvPr id="42" name="Oval 24">
            <a:extLst>
              <a:ext uri="{FF2B5EF4-FFF2-40B4-BE49-F238E27FC236}">
                <a16:creationId xmlns:a16="http://schemas.microsoft.com/office/drawing/2014/main" id="{BABC5E10-E75C-4048-9DB7-B403A0749664}"/>
              </a:ext>
            </a:extLst>
          </p:cNvPr>
          <p:cNvSpPr>
            <a:spLocks noChangeArrowheads="1"/>
          </p:cNvSpPr>
          <p:nvPr/>
        </p:nvSpPr>
        <p:spPr bwMode="auto">
          <a:xfrm>
            <a:off x="4251654" y="4825398"/>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26" name="TextBox 25">
            <a:extLst>
              <a:ext uri="{FF2B5EF4-FFF2-40B4-BE49-F238E27FC236}">
                <a16:creationId xmlns:a16="http://schemas.microsoft.com/office/drawing/2014/main" id="{33F6BF1D-DD8D-4591-A454-21C61E8D8DDF}"/>
              </a:ext>
            </a:extLst>
          </p:cNvPr>
          <p:cNvSpPr txBox="1"/>
          <p:nvPr/>
        </p:nvSpPr>
        <p:spPr>
          <a:xfrm>
            <a:off x="-6103" y="633105"/>
            <a:ext cx="12110719" cy="369332"/>
          </a:xfrm>
          <a:prstGeom prst="rect">
            <a:avLst/>
          </a:prstGeom>
          <a:noFill/>
        </p:spPr>
        <p:txBody>
          <a:bodyPr wrap="square" rtlCol="0">
            <a:spAutoFit/>
          </a:bodyPr>
          <a:lstStyle/>
          <a:p>
            <a:r>
              <a:rPr lang="en-GB" dirty="0"/>
              <a:t>Genetic cross following dihybrid unlinked rules </a:t>
            </a:r>
          </a:p>
        </p:txBody>
      </p:sp>
      <p:sp>
        <p:nvSpPr>
          <p:cNvPr id="27" name="Rectangle 26">
            <a:extLst>
              <a:ext uri="{FF2B5EF4-FFF2-40B4-BE49-F238E27FC236}">
                <a16:creationId xmlns:a16="http://schemas.microsoft.com/office/drawing/2014/main" id="{25CA2D52-3BF8-46D4-8CF9-77DCB7CF35D7}"/>
              </a:ext>
            </a:extLst>
          </p:cNvPr>
          <p:cNvSpPr/>
          <p:nvPr/>
        </p:nvSpPr>
        <p:spPr>
          <a:xfrm>
            <a:off x="0" y="82515"/>
            <a:ext cx="7343742" cy="600164"/>
          </a:xfrm>
          <a:prstGeom prst="rect">
            <a:avLst/>
          </a:prstGeom>
        </p:spPr>
        <p:txBody>
          <a:bodyPr wrap="none">
            <a:spAutoFit/>
          </a:bodyPr>
          <a:lstStyle/>
          <a:p>
            <a:r>
              <a:rPr lang="en-GB" altLang="en-US" sz="3300" b="1" u="sng" dirty="0"/>
              <a:t>Dihybrid Inheritance- Autosomal Linkage</a:t>
            </a:r>
            <a:endParaRPr lang="en-GB" sz="3300" dirty="0"/>
          </a:p>
        </p:txBody>
      </p:sp>
    </p:spTree>
    <p:extLst>
      <p:ext uri="{BB962C8B-B14F-4D97-AF65-F5344CB8AC3E}">
        <p14:creationId xmlns:p14="http://schemas.microsoft.com/office/powerpoint/2010/main" val="201087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1"/>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9" grpId="0" animBg="1"/>
      <p:bldP spid="22" grpId="0" animBg="1"/>
      <p:bldP spid="24" grpId="0" animBg="1"/>
      <p:bldP spid="25" grpId="0" animBg="1"/>
      <p:bldP spid="30" grpId="0" animBg="1"/>
      <p:bldP spid="31" grpId="0" animBg="1"/>
      <p:bldP spid="32" grpId="0" animBg="1"/>
      <p:bldP spid="33" grpId="0" animBg="1"/>
      <p:bldP spid="34" grpId="0" animBg="1"/>
      <p:bldP spid="39" grpId="0" animBg="1"/>
      <p:bldP spid="40" grpId="0" animBg="1"/>
      <p:bldP spid="41" grpId="0" animBg="1"/>
      <p:bldP spid="4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3"/>
          <p:cNvSpPr>
            <a:spLocks noGrp="1" noChangeArrowheads="1"/>
          </p:cNvSpPr>
          <p:nvPr>
            <p:ph idx="1"/>
          </p:nvPr>
        </p:nvSpPr>
        <p:spPr>
          <a:xfrm>
            <a:off x="87384" y="939145"/>
            <a:ext cx="12529657" cy="3387725"/>
          </a:xfrm>
        </p:spPr>
        <p:txBody>
          <a:bodyPr/>
          <a:lstStyle/>
          <a:p>
            <a:pPr eaLnBrk="1" hangingPunct="1">
              <a:buFontTx/>
              <a:buNone/>
            </a:pPr>
            <a:r>
              <a:rPr lang="en-GB" altLang="en-US" b="1" dirty="0"/>
              <a:t>Parental Genotype=        </a:t>
            </a:r>
            <a:r>
              <a:rPr lang="en-GB" altLang="en-US" b="1" dirty="0">
                <a:solidFill>
                  <a:srgbClr val="000066"/>
                </a:solidFill>
              </a:rPr>
              <a:t>		</a:t>
            </a:r>
            <a:r>
              <a:rPr lang="en-GB" altLang="en-US" sz="2400" b="1" dirty="0" err="1">
                <a:solidFill>
                  <a:srgbClr val="7030A0"/>
                </a:solidFill>
              </a:rPr>
              <a:t>AaBb</a:t>
            </a:r>
            <a:r>
              <a:rPr lang="en-GB" altLang="en-US" sz="2400" dirty="0">
                <a:solidFill>
                  <a:srgbClr val="7030A0"/>
                </a:solidFill>
              </a:rPr>
              <a:t>			</a:t>
            </a:r>
            <a:r>
              <a:rPr lang="en-GB" altLang="en-US" sz="2400" dirty="0" err="1">
                <a:solidFill>
                  <a:srgbClr val="7030A0"/>
                </a:solidFill>
              </a:rPr>
              <a:t>AaBb</a:t>
            </a:r>
            <a:endParaRPr lang="en-US" altLang="en-US" sz="2400" dirty="0">
              <a:solidFill>
                <a:srgbClr val="7030A0"/>
              </a:solidFill>
            </a:endParaRPr>
          </a:p>
          <a:p>
            <a:pPr eaLnBrk="1" hangingPunct="1">
              <a:buFontTx/>
              <a:buNone/>
            </a:pPr>
            <a:r>
              <a:rPr lang="en-GB" altLang="en-US" b="1" dirty="0"/>
              <a:t>Gametes = </a:t>
            </a:r>
          </a:p>
        </p:txBody>
      </p:sp>
      <p:sp>
        <p:nvSpPr>
          <p:cNvPr id="18" name="Rectangle 16">
            <a:extLst>
              <a:ext uri="{FF2B5EF4-FFF2-40B4-BE49-F238E27FC236}">
                <a16:creationId xmlns:a16="http://schemas.microsoft.com/office/drawing/2014/main" id="{2CF8B489-BE09-4A1B-A12D-54052A23D4CE}"/>
              </a:ext>
            </a:extLst>
          </p:cNvPr>
          <p:cNvSpPr>
            <a:spLocks noChangeArrowheads="1"/>
          </p:cNvSpPr>
          <p:nvPr/>
        </p:nvSpPr>
        <p:spPr bwMode="auto">
          <a:xfrm>
            <a:off x="260944" y="5623383"/>
            <a:ext cx="11931056"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altLang="en-US" sz="2200" dirty="0"/>
              <a:t>F1 Phenotype		A-B-		</a:t>
            </a:r>
            <a:r>
              <a:rPr lang="en-GB" altLang="en-US" sz="2200" dirty="0" err="1"/>
              <a:t>aabb</a:t>
            </a:r>
            <a:r>
              <a:rPr lang="en-GB" altLang="en-US" sz="2200" dirty="0"/>
              <a:t>	</a:t>
            </a:r>
          </a:p>
          <a:p>
            <a:r>
              <a:rPr lang="en-GB" altLang="en-US" sz="2200" dirty="0"/>
              <a:t>F1 ratio			</a:t>
            </a:r>
            <a:r>
              <a:rPr lang="en-GB" altLang="en-US" sz="2200" dirty="0">
                <a:solidFill>
                  <a:srgbClr val="7030A0"/>
                </a:solidFill>
              </a:rPr>
              <a:t>3:		1</a:t>
            </a:r>
          </a:p>
        </p:txBody>
      </p:sp>
      <p:sp>
        <p:nvSpPr>
          <p:cNvPr id="11" name="Oval 16">
            <a:extLst>
              <a:ext uri="{FF2B5EF4-FFF2-40B4-BE49-F238E27FC236}">
                <a16:creationId xmlns:a16="http://schemas.microsoft.com/office/drawing/2014/main" id="{171F7922-0DE8-45C1-B6F1-CE8F7AA0CD8A}"/>
              </a:ext>
            </a:extLst>
          </p:cNvPr>
          <p:cNvSpPr>
            <a:spLocks noChangeArrowheads="1"/>
          </p:cNvSpPr>
          <p:nvPr/>
        </p:nvSpPr>
        <p:spPr bwMode="auto">
          <a:xfrm>
            <a:off x="3465265" y="1912773"/>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19" name="Oval 24">
            <a:extLst>
              <a:ext uri="{FF2B5EF4-FFF2-40B4-BE49-F238E27FC236}">
                <a16:creationId xmlns:a16="http://schemas.microsoft.com/office/drawing/2014/main" id="{6612AFB0-63D3-40B0-9DBB-80535EBED9B3}"/>
              </a:ext>
            </a:extLst>
          </p:cNvPr>
          <p:cNvSpPr>
            <a:spLocks noChangeArrowheads="1"/>
          </p:cNvSpPr>
          <p:nvPr/>
        </p:nvSpPr>
        <p:spPr bwMode="auto">
          <a:xfrm>
            <a:off x="5186904" y="1933211"/>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graphicFrame>
        <p:nvGraphicFramePr>
          <p:cNvPr id="29" name="Group 2">
            <a:extLst>
              <a:ext uri="{FF2B5EF4-FFF2-40B4-BE49-F238E27FC236}">
                <a16:creationId xmlns:a16="http://schemas.microsoft.com/office/drawing/2014/main" id="{2D4D2E59-D40E-458D-AB25-CF7A8D7C5D0D}"/>
              </a:ext>
            </a:extLst>
          </p:cNvPr>
          <p:cNvGraphicFramePr>
            <a:graphicFrameLocks noGrp="1"/>
          </p:cNvGraphicFramePr>
          <p:nvPr>
            <p:extLst>
              <p:ext uri="{D42A27DB-BD31-4B8C-83A1-F6EECF244321}">
                <p14:modId xmlns:p14="http://schemas.microsoft.com/office/powerpoint/2010/main" val="4192473876"/>
              </p:ext>
            </p:extLst>
          </p:nvPr>
        </p:nvGraphicFramePr>
        <p:xfrm>
          <a:off x="4098494" y="2580746"/>
          <a:ext cx="3209858" cy="1673045"/>
        </p:xfrm>
        <a:graphic>
          <a:graphicData uri="http://schemas.openxmlformats.org/drawingml/2006/table">
            <a:tbl>
              <a:tblPr/>
              <a:tblGrid>
                <a:gridCol w="1071500">
                  <a:extLst>
                    <a:ext uri="{9D8B030D-6E8A-4147-A177-3AD203B41FA5}">
                      <a16:colId xmlns:a16="http://schemas.microsoft.com/office/drawing/2014/main" val="20000"/>
                    </a:ext>
                  </a:extLst>
                </a:gridCol>
                <a:gridCol w="1069179">
                  <a:extLst>
                    <a:ext uri="{9D8B030D-6E8A-4147-A177-3AD203B41FA5}">
                      <a16:colId xmlns:a16="http://schemas.microsoft.com/office/drawing/2014/main" val="20001"/>
                    </a:ext>
                  </a:extLst>
                </a:gridCol>
                <a:gridCol w="1069179">
                  <a:extLst>
                    <a:ext uri="{9D8B030D-6E8A-4147-A177-3AD203B41FA5}">
                      <a16:colId xmlns:a16="http://schemas.microsoft.com/office/drawing/2014/main" val="20004"/>
                    </a:ext>
                  </a:extLst>
                </a:gridCol>
              </a:tblGrid>
              <a:tr h="539959">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7030A0"/>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a:ln>
                            <a:noFill/>
                          </a:ln>
                          <a:solidFill>
                            <a:srgbClr val="7030A0"/>
                          </a:solidFill>
                          <a:effectLst/>
                          <a:latin typeface="+mn-lt"/>
                          <a:ea typeface="Times New Roman" pitchFamily="18" charset="0"/>
                          <a:cs typeface="Arial" charset="0"/>
                        </a:rPr>
                        <a:t> </a:t>
                      </a:r>
                      <a:endParaRPr kumimoji="0" lang="en-US" sz="1800" b="0" i="0" u="none" strike="noStrike" cap="none" normalizeH="0" baseline="0" dirty="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7446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a:ln>
                            <a:noFill/>
                          </a:ln>
                          <a:solidFill>
                            <a:schemeClr val="tx1"/>
                          </a:solidFill>
                          <a:effectLst/>
                          <a:latin typeface="+mn-lt"/>
                          <a:cs typeface="Times New Roman" pitchFamily="18" charset="0"/>
                        </a:rPr>
                        <a:t>AABB</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extLst>
                  <a:ext uri="{0D108BD9-81ED-4DB2-BD59-A6C34878D82A}">
                    <a16:rowId xmlns:a16="http://schemas.microsoft.com/office/drawing/2014/main" val="10001"/>
                  </a:ext>
                </a:extLst>
              </a:tr>
              <a:tr h="54528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a:ln>
                          <a:noFill/>
                        </a:ln>
                        <a:solidFill>
                          <a:srgbClr val="7030A0"/>
                        </a:solidFill>
                        <a:effectLst/>
                        <a:latin typeface="+mn-lt"/>
                        <a:ea typeface="Times New Roman" pitchFamily="18" charset="0"/>
                        <a:cs typeface="Arial"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a:ln>
                          <a:noFill/>
                        </a:ln>
                        <a:solidFill>
                          <a:srgbClr val="7030A0"/>
                        </a:solidFill>
                        <a:effectLst/>
                        <a:latin typeface="+mn-lt"/>
                        <a:ea typeface="Times New Roman"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7030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dirty="0" err="1">
                          <a:ln>
                            <a:noFill/>
                          </a:ln>
                          <a:solidFill>
                            <a:schemeClr val="tx1"/>
                          </a:solidFill>
                          <a:effectLst/>
                          <a:latin typeface="+mn-lt"/>
                          <a:cs typeface="Times New Roman" pitchFamily="18" charset="0"/>
                        </a:rPr>
                        <a:t>aabb</a:t>
                      </a:r>
                      <a:endParaRPr kumimoji="0" lang="en-US" sz="2800" b="0" i="0" u="none" strike="noStrike" cap="none" normalizeH="0" baseline="0" dirty="0">
                        <a:ln>
                          <a:noFill/>
                        </a:ln>
                        <a:solidFill>
                          <a:schemeClr val="tx1"/>
                        </a:solidFill>
                        <a:effectLst/>
                        <a:latin typeface="+mn-lt"/>
                        <a:cs typeface="Times New Roman" pitchFamily="18"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
        <p:nvSpPr>
          <p:cNvPr id="22" name="Oval 16">
            <a:extLst>
              <a:ext uri="{FF2B5EF4-FFF2-40B4-BE49-F238E27FC236}">
                <a16:creationId xmlns:a16="http://schemas.microsoft.com/office/drawing/2014/main" id="{6EBAC598-5CF5-4316-8189-61D8892ECBFD}"/>
              </a:ext>
            </a:extLst>
          </p:cNvPr>
          <p:cNvSpPr>
            <a:spLocks noChangeArrowheads="1"/>
          </p:cNvSpPr>
          <p:nvPr/>
        </p:nvSpPr>
        <p:spPr bwMode="auto">
          <a:xfrm>
            <a:off x="7467164" y="1890420"/>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30" name="Oval 24">
            <a:extLst>
              <a:ext uri="{FF2B5EF4-FFF2-40B4-BE49-F238E27FC236}">
                <a16:creationId xmlns:a16="http://schemas.microsoft.com/office/drawing/2014/main" id="{35000057-4FC0-4ABC-A6F8-29739C61CD97}"/>
              </a:ext>
            </a:extLst>
          </p:cNvPr>
          <p:cNvSpPr>
            <a:spLocks noChangeArrowheads="1"/>
          </p:cNvSpPr>
          <p:nvPr/>
        </p:nvSpPr>
        <p:spPr bwMode="auto">
          <a:xfrm>
            <a:off x="9188803" y="1910858"/>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31" name="Oval 16">
            <a:extLst>
              <a:ext uri="{FF2B5EF4-FFF2-40B4-BE49-F238E27FC236}">
                <a16:creationId xmlns:a16="http://schemas.microsoft.com/office/drawing/2014/main" id="{454CEAFA-6B9C-4877-9968-D747B0F6BE59}"/>
              </a:ext>
            </a:extLst>
          </p:cNvPr>
          <p:cNvSpPr>
            <a:spLocks noChangeArrowheads="1"/>
          </p:cNvSpPr>
          <p:nvPr/>
        </p:nvSpPr>
        <p:spPr bwMode="auto">
          <a:xfrm>
            <a:off x="5531409" y="2647464"/>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34" name="Oval 24">
            <a:extLst>
              <a:ext uri="{FF2B5EF4-FFF2-40B4-BE49-F238E27FC236}">
                <a16:creationId xmlns:a16="http://schemas.microsoft.com/office/drawing/2014/main" id="{6A2EE4DA-A077-40DE-8EA2-487A3B8CA8F6}"/>
              </a:ext>
            </a:extLst>
          </p:cNvPr>
          <p:cNvSpPr>
            <a:spLocks noChangeArrowheads="1"/>
          </p:cNvSpPr>
          <p:nvPr/>
        </p:nvSpPr>
        <p:spPr bwMode="auto">
          <a:xfrm>
            <a:off x="6548336" y="2652396"/>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39" name="Oval 16">
            <a:extLst>
              <a:ext uri="{FF2B5EF4-FFF2-40B4-BE49-F238E27FC236}">
                <a16:creationId xmlns:a16="http://schemas.microsoft.com/office/drawing/2014/main" id="{5272679D-A2DE-41EE-ADAE-FAFB69DECDB6}"/>
              </a:ext>
            </a:extLst>
          </p:cNvPr>
          <p:cNvSpPr>
            <a:spLocks noChangeArrowheads="1"/>
          </p:cNvSpPr>
          <p:nvPr/>
        </p:nvSpPr>
        <p:spPr bwMode="auto">
          <a:xfrm>
            <a:off x="4251651" y="3211014"/>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42" name="Oval 24">
            <a:extLst>
              <a:ext uri="{FF2B5EF4-FFF2-40B4-BE49-F238E27FC236}">
                <a16:creationId xmlns:a16="http://schemas.microsoft.com/office/drawing/2014/main" id="{BABC5E10-E75C-4048-9DB7-B403A0749664}"/>
              </a:ext>
            </a:extLst>
          </p:cNvPr>
          <p:cNvSpPr>
            <a:spLocks noChangeArrowheads="1"/>
          </p:cNvSpPr>
          <p:nvPr/>
        </p:nvSpPr>
        <p:spPr bwMode="auto">
          <a:xfrm>
            <a:off x="4251650" y="3732402"/>
            <a:ext cx="428231" cy="457200"/>
          </a:xfrm>
          <a:prstGeom prst="ellipse">
            <a:avLst/>
          </a:prstGeom>
          <a:noFill/>
          <a:ln w="9525">
            <a:solidFill>
              <a:schemeClr val="tx1"/>
            </a:solidFill>
            <a:round/>
            <a:headEnd/>
            <a:tailEnd/>
          </a:ln>
          <a:effectLst/>
          <a:extLst/>
        </p:spPr>
        <p:txBody>
          <a:bodyPr wrap="none" anchor="ctr"/>
          <a:lstStyle>
            <a:lvl1pPr eaLnBrk="0" hangingPunct="0">
              <a:spcBef>
                <a:spcPct val="20000"/>
              </a:spcBef>
              <a:buChar char="•"/>
              <a:defRPr sz="3200">
                <a:solidFill>
                  <a:schemeClr val="tx1"/>
                </a:solidFill>
                <a:latin typeface="Times New Roman" panose="02020603050405020304" pitchFamily="18" charset="0"/>
                <a:cs typeface="Times New Roman" panose="02020603050405020304" pitchFamily="18" charset="0"/>
              </a:defRPr>
            </a:lvl1pPr>
            <a:lvl2pPr marL="742950" indent="-285750" eaLnBrk="0" hangingPunct="0">
              <a:spcBef>
                <a:spcPct val="20000"/>
              </a:spcBef>
              <a:buChar char="–"/>
              <a:defRPr sz="2800">
                <a:solidFill>
                  <a:schemeClr val="tx1"/>
                </a:solidFill>
                <a:latin typeface="Times New Roman" panose="02020603050405020304" pitchFamily="18" charset="0"/>
                <a:cs typeface="Times New Roman" panose="02020603050405020304" pitchFamily="18" charset="0"/>
              </a:defRPr>
            </a:lvl2pPr>
            <a:lvl3pPr marL="1143000" indent="-228600" eaLnBrk="0" hangingPunct="0">
              <a:spcBef>
                <a:spcPct val="20000"/>
              </a:spcBef>
              <a:buChar char="•"/>
              <a:defRPr sz="2400">
                <a:solidFill>
                  <a:schemeClr val="tx1"/>
                </a:solidFill>
                <a:latin typeface="Times New Roman" panose="02020603050405020304" pitchFamily="18" charset="0"/>
                <a:cs typeface="Times New Roman" panose="02020603050405020304" pitchFamily="18" charset="0"/>
              </a:defRPr>
            </a:lvl3pPr>
            <a:lvl4pPr marL="16002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4pPr>
            <a:lvl5pPr marL="2057400" indent="-228600" eaLnBrk="0" hangingPunct="0">
              <a:spcBef>
                <a:spcPct val="20000"/>
              </a:spcBef>
              <a:buChar char="»"/>
              <a:defRPr sz="2000">
                <a:solidFill>
                  <a:schemeClr val="tx1"/>
                </a:solidFill>
                <a:latin typeface="Times New Roman" panose="02020603050405020304" pitchFamily="18" charset="0"/>
                <a:cs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cs typeface="Times New Roman" panose="02020603050405020304" pitchFamily="18" charset="0"/>
              </a:defRPr>
            </a:lvl9pPr>
          </a:lstStyle>
          <a:p>
            <a:pPr algn="ctr" eaLnBrk="1" hangingPunct="1">
              <a:spcBef>
                <a:spcPct val="0"/>
              </a:spcBef>
              <a:buFontTx/>
              <a:buNone/>
            </a:pPr>
            <a:r>
              <a:rPr lang="en-GB" altLang="en-US" b="1" dirty="0">
                <a:solidFill>
                  <a:srgbClr val="7030A0"/>
                </a:solidFill>
                <a:latin typeface="+mn-lt"/>
              </a:rPr>
              <a:t>ab</a:t>
            </a:r>
          </a:p>
        </p:txBody>
      </p:sp>
      <p:sp>
        <p:nvSpPr>
          <p:cNvPr id="26" name="TextBox 25">
            <a:extLst>
              <a:ext uri="{FF2B5EF4-FFF2-40B4-BE49-F238E27FC236}">
                <a16:creationId xmlns:a16="http://schemas.microsoft.com/office/drawing/2014/main" id="{33F6BF1D-DD8D-4591-A454-21C61E8D8DDF}"/>
              </a:ext>
            </a:extLst>
          </p:cNvPr>
          <p:cNvSpPr txBox="1"/>
          <p:nvPr/>
        </p:nvSpPr>
        <p:spPr>
          <a:xfrm>
            <a:off x="-6103" y="633105"/>
            <a:ext cx="12110719" cy="369332"/>
          </a:xfrm>
          <a:prstGeom prst="rect">
            <a:avLst/>
          </a:prstGeom>
          <a:noFill/>
        </p:spPr>
        <p:txBody>
          <a:bodyPr wrap="square" rtlCol="0">
            <a:spAutoFit/>
          </a:bodyPr>
          <a:lstStyle/>
          <a:p>
            <a:r>
              <a:rPr lang="en-GB" dirty="0"/>
              <a:t>Genetic cross following dihybrid linked rules  </a:t>
            </a:r>
          </a:p>
        </p:txBody>
      </p:sp>
      <p:sp>
        <p:nvSpPr>
          <p:cNvPr id="27" name="Rectangle 26">
            <a:extLst>
              <a:ext uri="{FF2B5EF4-FFF2-40B4-BE49-F238E27FC236}">
                <a16:creationId xmlns:a16="http://schemas.microsoft.com/office/drawing/2014/main" id="{25CA2D52-3BF8-46D4-8CF9-77DCB7CF35D7}"/>
              </a:ext>
            </a:extLst>
          </p:cNvPr>
          <p:cNvSpPr/>
          <p:nvPr/>
        </p:nvSpPr>
        <p:spPr>
          <a:xfrm>
            <a:off x="0" y="82515"/>
            <a:ext cx="7343742" cy="600164"/>
          </a:xfrm>
          <a:prstGeom prst="rect">
            <a:avLst/>
          </a:prstGeom>
        </p:spPr>
        <p:txBody>
          <a:bodyPr wrap="none">
            <a:spAutoFit/>
          </a:bodyPr>
          <a:lstStyle/>
          <a:p>
            <a:r>
              <a:rPr lang="en-GB" altLang="en-US" sz="3300" b="1" u="sng" dirty="0"/>
              <a:t>Dihybrid Inheritance- Autosomal Linkage</a:t>
            </a:r>
            <a:endParaRPr lang="en-GB" sz="3300" dirty="0"/>
          </a:p>
        </p:txBody>
      </p:sp>
    </p:spTree>
    <p:extLst>
      <p:ext uri="{BB962C8B-B14F-4D97-AF65-F5344CB8AC3E}">
        <p14:creationId xmlns:p14="http://schemas.microsoft.com/office/powerpoint/2010/main" val="1415856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9" grpId="0" animBg="1"/>
      <p:bldP spid="22" grpId="0" animBg="1"/>
      <p:bldP spid="30" grpId="0" animBg="1"/>
      <p:bldP spid="31" grpId="0" animBg="1"/>
      <p:bldP spid="34" grpId="0" animBg="1"/>
      <p:bldP spid="39" grpId="0" animBg="1"/>
      <p:bldP spid="4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569C7A-1C15-4624-A210-CD0F3F91A68D}"/>
              </a:ext>
            </a:extLst>
          </p:cNvPr>
          <p:cNvSpPr txBox="1"/>
          <p:nvPr/>
        </p:nvSpPr>
        <p:spPr>
          <a:xfrm>
            <a:off x="1524001" y="132524"/>
            <a:ext cx="8706679" cy="6370975"/>
          </a:xfrm>
          <a:prstGeom prst="rect">
            <a:avLst/>
          </a:prstGeom>
          <a:noFill/>
        </p:spPr>
        <p:txBody>
          <a:bodyPr>
            <a:spAutoFit/>
          </a:bodyPr>
          <a:lstStyle/>
          <a:p>
            <a:pPr algn="ctr">
              <a:defRPr/>
            </a:pPr>
            <a:r>
              <a:rPr lang="en-GB" sz="3200" dirty="0"/>
              <a:t>Apply this knowledge to the exam questions on page 27-28</a:t>
            </a:r>
          </a:p>
          <a:p>
            <a:pPr algn="ctr">
              <a:defRPr/>
            </a:pPr>
            <a:endParaRPr lang="en-GB" sz="3200" dirty="0"/>
          </a:p>
          <a:p>
            <a:pPr algn="ctr">
              <a:defRPr/>
            </a:pPr>
            <a:r>
              <a:rPr lang="en-GB" sz="2400" dirty="0"/>
              <a:t>The questions are worth 7 marks. Can you complete the exam question in 10 minutes? </a:t>
            </a:r>
          </a:p>
          <a:p>
            <a:pPr algn="ctr">
              <a:defRPr/>
            </a:pPr>
            <a:endParaRPr lang="en-GB" sz="2400" dirty="0"/>
          </a:p>
          <a:p>
            <a:pPr algn="ctr">
              <a:defRPr/>
            </a:pPr>
            <a:r>
              <a:rPr lang="en-GB" sz="2400" dirty="0"/>
              <a:t>Once you have completed the question, check your answers using the </a:t>
            </a:r>
            <a:r>
              <a:rPr lang="en-GB" sz="2400" dirty="0" err="1"/>
              <a:t>markscheme</a:t>
            </a:r>
            <a:r>
              <a:rPr lang="en-GB" sz="2400" dirty="0"/>
              <a:t>. </a:t>
            </a:r>
          </a:p>
          <a:p>
            <a:pPr algn="ctr">
              <a:defRPr/>
            </a:pPr>
            <a:r>
              <a:rPr lang="en-GB" sz="2400" dirty="0"/>
              <a:t>Remember</a:t>
            </a:r>
          </a:p>
          <a:p>
            <a:pPr marL="514350" indent="-514350" algn="ctr">
              <a:buFontTx/>
              <a:buAutoNum type="arabicPeriod"/>
              <a:defRPr/>
            </a:pPr>
            <a:r>
              <a:rPr lang="en-GB" sz="2400" dirty="0">
                <a:highlight>
                  <a:srgbClr val="FFFF00"/>
                </a:highlight>
              </a:rPr>
              <a:t>Highlight which part of your answer is also on the </a:t>
            </a:r>
            <a:r>
              <a:rPr lang="en-GB" sz="2400" dirty="0" err="1">
                <a:highlight>
                  <a:srgbClr val="FFFF00"/>
                </a:highlight>
              </a:rPr>
              <a:t>markscheme</a:t>
            </a:r>
            <a:r>
              <a:rPr lang="en-GB" sz="2400" dirty="0">
                <a:highlight>
                  <a:srgbClr val="FFFF00"/>
                </a:highlight>
              </a:rPr>
              <a:t>. Allow you to see which part of your answer are relevant</a:t>
            </a:r>
            <a:r>
              <a:rPr lang="en-GB" sz="2400" dirty="0"/>
              <a:t>. </a:t>
            </a:r>
          </a:p>
          <a:p>
            <a:pPr marL="514350" indent="-514350" algn="ctr">
              <a:buFontTx/>
              <a:buAutoNum type="arabicPeriod"/>
              <a:defRPr/>
            </a:pPr>
            <a:r>
              <a:rPr lang="en-GB" sz="2400" dirty="0"/>
              <a:t>If it isn’t on the mark scheme it is not right, if it isn’t written as the </a:t>
            </a:r>
            <a:r>
              <a:rPr lang="en-GB" sz="2400" dirty="0" err="1"/>
              <a:t>markscheme</a:t>
            </a:r>
            <a:r>
              <a:rPr lang="en-GB" sz="2400" dirty="0"/>
              <a:t> it is not right. </a:t>
            </a:r>
          </a:p>
          <a:p>
            <a:pPr marL="514350" indent="-514350" algn="ctr">
              <a:buFontTx/>
              <a:buAutoNum type="arabicPeriod"/>
              <a:defRPr/>
            </a:pPr>
            <a:r>
              <a:rPr lang="en-GB" sz="2400" dirty="0">
                <a:solidFill>
                  <a:srgbClr val="7030A0"/>
                </a:solidFill>
              </a:rPr>
              <a:t>In a different coloured pen add corrections to the question.</a:t>
            </a:r>
          </a:p>
          <a:p>
            <a:pPr marL="514350" indent="-514350" algn="ctr">
              <a:buFontTx/>
              <a:buAutoNum type="arabicPeriod"/>
              <a:defRPr/>
            </a:pPr>
            <a:r>
              <a:rPr lang="en-GB" sz="2400" dirty="0"/>
              <a:t>Anything you don’t understand make a note of for when you speak to your teacher. </a:t>
            </a:r>
          </a:p>
        </p:txBody>
      </p:sp>
    </p:spTree>
    <p:extLst>
      <p:ext uri="{BB962C8B-B14F-4D97-AF65-F5344CB8AC3E}">
        <p14:creationId xmlns:p14="http://schemas.microsoft.com/office/powerpoint/2010/main" val="5467488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34A0BF-A703-4968-8E57-264911AECFC0}"/>
              </a:ext>
            </a:extLst>
          </p:cNvPr>
          <p:cNvPicPr>
            <a:picLocks noChangeAspect="1"/>
          </p:cNvPicPr>
          <p:nvPr/>
        </p:nvPicPr>
        <p:blipFill>
          <a:blip r:embed="rId2"/>
          <a:stretch>
            <a:fillRect/>
          </a:stretch>
        </p:blipFill>
        <p:spPr>
          <a:xfrm>
            <a:off x="121227" y="160683"/>
            <a:ext cx="11724221" cy="1441613"/>
          </a:xfrm>
          <a:prstGeom prst="rect">
            <a:avLst/>
          </a:prstGeom>
        </p:spPr>
      </p:pic>
      <p:sp>
        <p:nvSpPr>
          <p:cNvPr id="4" name="Rectangle 3">
            <a:extLst>
              <a:ext uri="{FF2B5EF4-FFF2-40B4-BE49-F238E27FC236}">
                <a16:creationId xmlns:a16="http://schemas.microsoft.com/office/drawing/2014/main" id="{0A03B46E-1066-4F85-B46F-335204CB4AF4}"/>
              </a:ext>
            </a:extLst>
          </p:cNvPr>
          <p:cNvSpPr/>
          <p:nvPr/>
        </p:nvSpPr>
        <p:spPr>
          <a:xfrm>
            <a:off x="959142" y="604490"/>
            <a:ext cx="6096000" cy="553998"/>
          </a:xfrm>
          <a:prstGeom prst="rect">
            <a:avLst/>
          </a:prstGeom>
        </p:spPr>
        <p:txBody>
          <a:bodyPr>
            <a:spAutoFit/>
          </a:bodyPr>
          <a:lstStyle/>
          <a:p>
            <a:pPr marL="720090" marR="360045" indent="-360045">
              <a:spcBef>
                <a:spcPts val="1200"/>
              </a:spcBef>
            </a:pPr>
            <a:r>
              <a:rPr lang="en-GB" dirty="0">
                <a:solidFill>
                  <a:srgbClr val="7030A0"/>
                </a:solidFill>
              </a:rPr>
              <a:t>(a)     (Genes / loci) on same chromosome.</a:t>
            </a:r>
          </a:p>
          <a:p>
            <a:pPr algn="r">
              <a:spcAft>
                <a:spcPts val="0"/>
              </a:spcAft>
            </a:pPr>
            <a:r>
              <a:rPr lang="en-GB" sz="1200" b="1" dirty="0">
                <a:solidFill>
                  <a:srgbClr val="7030A0"/>
                </a:solidFill>
              </a:rPr>
              <a:t>1</a:t>
            </a:r>
            <a:endParaRPr lang="en-GB" sz="1200" b="1" i="0" dirty="0">
              <a:solidFill>
                <a:srgbClr val="7030A0"/>
              </a:solidFill>
              <a:effectLst/>
            </a:endParaRPr>
          </a:p>
        </p:txBody>
      </p:sp>
    </p:spTree>
    <p:extLst>
      <p:ext uri="{BB962C8B-B14F-4D97-AF65-F5344CB8AC3E}">
        <p14:creationId xmlns:p14="http://schemas.microsoft.com/office/powerpoint/2010/main" val="3326763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B083DAC-BAF6-4ED2-8CB7-CF5DFE259EF1}"/>
              </a:ext>
            </a:extLst>
          </p:cNvPr>
          <p:cNvPicPr>
            <a:picLocks noChangeAspect="1"/>
          </p:cNvPicPr>
          <p:nvPr/>
        </p:nvPicPr>
        <p:blipFill>
          <a:blip r:embed="rId2"/>
          <a:stretch>
            <a:fillRect/>
          </a:stretch>
        </p:blipFill>
        <p:spPr>
          <a:xfrm>
            <a:off x="129616" y="0"/>
            <a:ext cx="7547286" cy="6249798"/>
          </a:xfrm>
          <a:prstGeom prst="rect">
            <a:avLst/>
          </a:prstGeom>
        </p:spPr>
      </p:pic>
      <p:sp>
        <p:nvSpPr>
          <p:cNvPr id="3" name="Rectangle 2">
            <a:extLst>
              <a:ext uri="{FF2B5EF4-FFF2-40B4-BE49-F238E27FC236}">
                <a16:creationId xmlns:a16="http://schemas.microsoft.com/office/drawing/2014/main" id="{30550B32-4AF7-4D96-BD3B-9CD1322ACE01}"/>
              </a:ext>
            </a:extLst>
          </p:cNvPr>
          <p:cNvSpPr/>
          <p:nvPr/>
        </p:nvSpPr>
        <p:spPr>
          <a:xfrm>
            <a:off x="6286151" y="3969523"/>
            <a:ext cx="6096000" cy="1384995"/>
          </a:xfrm>
          <a:prstGeom prst="rect">
            <a:avLst/>
          </a:prstGeom>
        </p:spPr>
        <p:txBody>
          <a:bodyPr>
            <a:spAutoFit/>
          </a:bodyPr>
          <a:lstStyle/>
          <a:p>
            <a:pPr marL="1080135" indent="-720090">
              <a:spcBef>
                <a:spcPts val="1200"/>
              </a:spcBef>
            </a:pPr>
            <a:r>
              <a:rPr lang="en-GB" dirty="0">
                <a:solidFill>
                  <a:srgbClr val="7030A0"/>
                </a:solidFill>
              </a:rPr>
              <a:t>1.      GN and </a:t>
            </a:r>
            <a:r>
              <a:rPr lang="en-GB" dirty="0" err="1">
                <a:solidFill>
                  <a:srgbClr val="7030A0"/>
                </a:solidFill>
              </a:rPr>
              <a:t>gn</a:t>
            </a:r>
            <a:r>
              <a:rPr lang="en-GB" dirty="0">
                <a:solidFill>
                  <a:srgbClr val="7030A0"/>
                </a:solidFill>
              </a:rPr>
              <a:t> linked;</a:t>
            </a:r>
          </a:p>
          <a:p>
            <a:r>
              <a:rPr lang="en-GB" dirty="0">
                <a:solidFill>
                  <a:srgbClr val="7030A0"/>
                </a:solidFill>
              </a:rPr>
              <a:t>2.      </a:t>
            </a:r>
            <a:r>
              <a:rPr lang="en-GB" dirty="0" err="1">
                <a:solidFill>
                  <a:srgbClr val="7030A0"/>
                </a:solidFill>
              </a:rPr>
              <a:t>GgNn</a:t>
            </a:r>
            <a:r>
              <a:rPr lang="en-GB" dirty="0">
                <a:solidFill>
                  <a:srgbClr val="7030A0"/>
                </a:solidFill>
              </a:rPr>
              <a:t> individual produces mainly GN and </a:t>
            </a:r>
            <a:r>
              <a:rPr lang="en-GB" dirty="0" err="1">
                <a:solidFill>
                  <a:srgbClr val="7030A0"/>
                </a:solidFill>
              </a:rPr>
              <a:t>gn</a:t>
            </a:r>
            <a:r>
              <a:rPr lang="en-GB" dirty="0">
                <a:solidFill>
                  <a:srgbClr val="7030A0"/>
                </a:solidFill>
              </a:rPr>
              <a:t> gametes;</a:t>
            </a:r>
          </a:p>
          <a:p>
            <a:r>
              <a:rPr lang="en-GB" dirty="0">
                <a:solidFill>
                  <a:srgbClr val="7030A0"/>
                </a:solidFill>
              </a:rPr>
              <a:t>3.      Crossing over produces some / few </a:t>
            </a:r>
            <a:r>
              <a:rPr lang="en-GB" dirty="0" err="1">
                <a:solidFill>
                  <a:srgbClr val="7030A0"/>
                </a:solidFill>
              </a:rPr>
              <a:t>Gn</a:t>
            </a:r>
            <a:r>
              <a:rPr lang="en-GB" dirty="0">
                <a:solidFill>
                  <a:srgbClr val="7030A0"/>
                </a:solidFill>
              </a:rPr>
              <a:t> and </a:t>
            </a:r>
            <a:r>
              <a:rPr lang="en-GB" dirty="0" err="1">
                <a:solidFill>
                  <a:srgbClr val="7030A0"/>
                </a:solidFill>
              </a:rPr>
              <a:t>gN</a:t>
            </a:r>
            <a:r>
              <a:rPr lang="en-GB" dirty="0">
                <a:solidFill>
                  <a:srgbClr val="7030A0"/>
                </a:solidFill>
              </a:rPr>
              <a:t> gametes;</a:t>
            </a:r>
          </a:p>
          <a:p>
            <a:r>
              <a:rPr lang="en-GB" dirty="0">
                <a:solidFill>
                  <a:srgbClr val="7030A0"/>
                </a:solidFill>
              </a:rPr>
              <a:t>4.      So few(</a:t>
            </a:r>
            <a:r>
              <a:rPr lang="en-GB" dirty="0" err="1">
                <a:solidFill>
                  <a:srgbClr val="7030A0"/>
                </a:solidFill>
              </a:rPr>
              <a:t>er</a:t>
            </a:r>
            <a:r>
              <a:rPr lang="en-GB" dirty="0">
                <a:solidFill>
                  <a:srgbClr val="7030A0"/>
                </a:solidFill>
              </a:rPr>
              <a:t>) </a:t>
            </a:r>
            <a:r>
              <a:rPr lang="en-GB" dirty="0" err="1">
                <a:solidFill>
                  <a:srgbClr val="7030A0"/>
                </a:solidFill>
              </a:rPr>
              <a:t>Ggnn</a:t>
            </a:r>
            <a:r>
              <a:rPr lang="en-GB" dirty="0">
                <a:solidFill>
                  <a:srgbClr val="7030A0"/>
                </a:solidFill>
              </a:rPr>
              <a:t> and </a:t>
            </a:r>
            <a:r>
              <a:rPr lang="en-GB" dirty="0" err="1">
                <a:solidFill>
                  <a:srgbClr val="7030A0"/>
                </a:solidFill>
              </a:rPr>
              <a:t>ggNn</a:t>
            </a:r>
            <a:r>
              <a:rPr lang="en-GB" dirty="0">
                <a:solidFill>
                  <a:srgbClr val="7030A0"/>
                </a:solidFill>
              </a:rPr>
              <a:t> individuals.</a:t>
            </a:r>
          </a:p>
          <a:p>
            <a:pPr algn="r">
              <a:spcAft>
                <a:spcPts val="0"/>
              </a:spcAft>
            </a:pPr>
            <a:r>
              <a:rPr lang="en-GB" sz="1200" b="1" dirty="0">
                <a:solidFill>
                  <a:srgbClr val="7030A0"/>
                </a:solidFill>
              </a:rPr>
              <a:t>4</a:t>
            </a:r>
            <a:endParaRPr lang="en-GB" sz="1200" b="1" i="0" dirty="0">
              <a:solidFill>
                <a:srgbClr val="7030A0"/>
              </a:solidFill>
              <a:effectLst/>
            </a:endParaRPr>
          </a:p>
        </p:txBody>
      </p:sp>
    </p:spTree>
    <p:extLst>
      <p:ext uri="{BB962C8B-B14F-4D97-AF65-F5344CB8AC3E}">
        <p14:creationId xmlns:p14="http://schemas.microsoft.com/office/powerpoint/2010/main" val="904616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2D9343B-EB97-4078-9A57-85C9B7F87D89}"/>
              </a:ext>
            </a:extLst>
          </p:cNvPr>
          <p:cNvPicPr>
            <a:picLocks noChangeAspect="1"/>
          </p:cNvPicPr>
          <p:nvPr/>
        </p:nvPicPr>
        <p:blipFill>
          <a:blip r:embed="rId2"/>
          <a:stretch>
            <a:fillRect/>
          </a:stretch>
        </p:blipFill>
        <p:spPr>
          <a:xfrm>
            <a:off x="-281445" y="0"/>
            <a:ext cx="12551375" cy="2281806"/>
          </a:xfrm>
          <a:prstGeom prst="rect">
            <a:avLst/>
          </a:prstGeom>
        </p:spPr>
      </p:pic>
      <p:sp>
        <p:nvSpPr>
          <p:cNvPr id="3" name="Rectangle 2">
            <a:extLst>
              <a:ext uri="{FF2B5EF4-FFF2-40B4-BE49-F238E27FC236}">
                <a16:creationId xmlns:a16="http://schemas.microsoft.com/office/drawing/2014/main" id="{945297F1-A5C8-4AE4-B020-2D7446250DD4}"/>
              </a:ext>
            </a:extLst>
          </p:cNvPr>
          <p:cNvSpPr/>
          <p:nvPr/>
        </p:nvSpPr>
        <p:spPr>
          <a:xfrm>
            <a:off x="947651" y="1205810"/>
            <a:ext cx="5161028" cy="369332"/>
          </a:xfrm>
          <a:prstGeom prst="rect">
            <a:avLst/>
          </a:prstGeom>
        </p:spPr>
        <p:txBody>
          <a:bodyPr wrap="none">
            <a:spAutoFit/>
          </a:bodyPr>
          <a:lstStyle/>
          <a:p>
            <a:r>
              <a:rPr lang="en-GB" dirty="0">
                <a:solidFill>
                  <a:srgbClr val="7030A0"/>
                </a:solidFill>
              </a:rPr>
              <a:t>(Grey </a:t>
            </a:r>
            <a:r>
              <a:rPr lang="en-GB" dirty="0" err="1">
                <a:solidFill>
                  <a:srgbClr val="7030A0"/>
                </a:solidFill>
              </a:rPr>
              <a:t>long:grey</a:t>
            </a:r>
            <a:r>
              <a:rPr lang="en-GB" dirty="0">
                <a:solidFill>
                  <a:srgbClr val="7030A0"/>
                </a:solidFill>
              </a:rPr>
              <a:t> </a:t>
            </a:r>
            <a:r>
              <a:rPr lang="en-GB" dirty="0" err="1">
                <a:solidFill>
                  <a:srgbClr val="7030A0"/>
                </a:solidFill>
              </a:rPr>
              <a:t>short:black</a:t>
            </a:r>
            <a:r>
              <a:rPr lang="en-GB" dirty="0">
                <a:solidFill>
                  <a:srgbClr val="7030A0"/>
                </a:solidFill>
              </a:rPr>
              <a:t> </a:t>
            </a:r>
            <a:r>
              <a:rPr lang="en-GB" dirty="0" err="1">
                <a:solidFill>
                  <a:srgbClr val="7030A0"/>
                </a:solidFill>
              </a:rPr>
              <a:t>long:black</a:t>
            </a:r>
            <a:r>
              <a:rPr lang="en-GB" dirty="0">
                <a:solidFill>
                  <a:srgbClr val="7030A0"/>
                </a:solidFill>
              </a:rPr>
              <a:t> short) =1:1:1:1</a:t>
            </a:r>
          </a:p>
        </p:txBody>
      </p:sp>
      <p:sp>
        <p:nvSpPr>
          <p:cNvPr id="4" name="TextBox 3">
            <a:extLst>
              <a:ext uri="{FF2B5EF4-FFF2-40B4-BE49-F238E27FC236}">
                <a16:creationId xmlns:a16="http://schemas.microsoft.com/office/drawing/2014/main" id="{7FE35BAD-8D5E-4A12-B3B8-7D354A875EAD}"/>
              </a:ext>
            </a:extLst>
          </p:cNvPr>
          <p:cNvSpPr txBox="1"/>
          <p:nvPr/>
        </p:nvSpPr>
        <p:spPr>
          <a:xfrm>
            <a:off x="358139" y="5763237"/>
            <a:ext cx="11744587" cy="954107"/>
          </a:xfrm>
          <a:prstGeom prst="rect">
            <a:avLst/>
          </a:prstGeom>
          <a:noFill/>
        </p:spPr>
        <p:txBody>
          <a:bodyPr wrap="square" rtlCol="0">
            <a:spAutoFit/>
          </a:bodyPr>
          <a:lstStyle/>
          <a:p>
            <a:r>
              <a:rPr lang="en-GB" sz="2800" dirty="0">
                <a:solidFill>
                  <a:srgbClr val="7030A0"/>
                </a:solidFill>
              </a:rPr>
              <a:t>Complete the True or False quiz on page 28 in your booklet. </a:t>
            </a:r>
          </a:p>
          <a:p>
            <a:r>
              <a:rPr lang="en-GB" sz="2800" dirty="0">
                <a:solidFill>
                  <a:srgbClr val="7030A0"/>
                </a:solidFill>
              </a:rPr>
              <a:t>Any statements that are false will need to be corrected. </a:t>
            </a:r>
          </a:p>
        </p:txBody>
      </p:sp>
    </p:spTree>
    <p:extLst>
      <p:ext uri="{BB962C8B-B14F-4D97-AF65-F5344CB8AC3E}">
        <p14:creationId xmlns:p14="http://schemas.microsoft.com/office/powerpoint/2010/main" val="224156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5"/>
          <p:cNvSpPr txBox="1">
            <a:spLocks noChangeArrowheads="1"/>
          </p:cNvSpPr>
          <p:nvPr/>
        </p:nvSpPr>
        <p:spPr bwMode="auto">
          <a:xfrm>
            <a:off x="0" y="803159"/>
            <a:ext cx="12191999" cy="4555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AutoNum type="arabicPeriod"/>
            </a:pPr>
            <a:r>
              <a:rPr lang="en-GB" altLang="en-US" sz="2000" dirty="0">
                <a:latin typeface="+mn-lt"/>
              </a:rPr>
              <a:t>Phenotype describes how the amino acids are expressed.</a:t>
            </a:r>
          </a:p>
          <a:p>
            <a:pPr eaLnBrk="1" hangingPunct="1">
              <a:spcBef>
                <a:spcPct val="50000"/>
              </a:spcBef>
              <a:buFontTx/>
              <a:buAutoNum type="arabicPeriod"/>
            </a:pPr>
            <a:r>
              <a:rPr lang="en-GB" altLang="en-US" sz="2000" dirty="0">
                <a:latin typeface="+mn-lt"/>
              </a:rPr>
              <a:t>In the condition haemophilia, males cannot be carriers.</a:t>
            </a:r>
          </a:p>
          <a:p>
            <a:pPr eaLnBrk="1" hangingPunct="1">
              <a:spcBef>
                <a:spcPct val="50000"/>
              </a:spcBef>
              <a:buFontTx/>
              <a:buAutoNum type="arabicPeriod"/>
            </a:pPr>
            <a:r>
              <a:rPr lang="en-GB" altLang="en-US" sz="2000" dirty="0">
                <a:latin typeface="+mn-lt"/>
              </a:rPr>
              <a:t>In a co-dominant cross, 3 alleles exert an affect on the phenotype.</a:t>
            </a:r>
          </a:p>
          <a:p>
            <a:pPr eaLnBrk="1" hangingPunct="1">
              <a:spcBef>
                <a:spcPct val="50000"/>
              </a:spcBef>
              <a:buFontTx/>
              <a:buAutoNum type="arabicPeriod"/>
            </a:pPr>
            <a:r>
              <a:rPr lang="en-GB" altLang="en-US" sz="2000" dirty="0">
                <a:latin typeface="+mn-lt"/>
              </a:rPr>
              <a:t>Autosomal linkage is when genes are inherited on the same chromosome.</a:t>
            </a:r>
          </a:p>
          <a:p>
            <a:pPr eaLnBrk="1" hangingPunct="1">
              <a:spcBef>
                <a:spcPct val="50000"/>
              </a:spcBef>
              <a:buFontTx/>
              <a:buAutoNum type="arabicPeriod"/>
            </a:pPr>
            <a:r>
              <a:rPr lang="en-GB" altLang="en-US" sz="2000" dirty="0">
                <a:latin typeface="+mn-lt"/>
              </a:rPr>
              <a:t>Autosomal linkage reduces phenotypic variation.</a:t>
            </a:r>
          </a:p>
          <a:p>
            <a:pPr eaLnBrk="1" hangingPunct="1">
              <a:spcBef>
                <a:spcPct val="50000"/>
              </a:spcBef>
              <a:buFontTx/>
              <a:buAutoNum type="arabicPeriod"/>
            </a:pPr>
            <a:r>
              <a:rPr lang="en-GB" altLang="en-US" sz="2000" dirty="0">
                <a:latin typeface="+mn-lt"/>
              </a:rPr>
              <a:t>A diploid organism has 2 alleles for each characteristic.</a:t>
            </a:r>
          </a:p>
          <a:p>
            <a:pPr eaLnBrk="1" hangingPunct="1">
              <a:spcBef>
                <a:spcPct val="50000"/>
              </a:spcBef>
              <a:buFontTx/>
              <a:buAutoNum type="arabicPeriod"/>
            </a:pPr>
            <a:r>
              <a:rPr lang="en-GB" altLang="en-US" sz="2000" dirty="0">
                <a:latin typeface="+mn-lt"/>
              </a:rPr>
              <a:t>The expected ratio from a dihybrid cross, where both parents are heterozygous is 9:3:3:1.</a:t>
            </a:r>
          </a:p>
          <a:p>
            <a:pPr eaLnBrk="1" hangingPunct="1">
              <a:spcBef>
                <a:spcPct val="50000"/>
              </a:spcBef>
              <a:buFontTx/>
              <a:buAutoNum type="arabicPeriod"/>
            </a:pPr>
            <a:r>
              <a:rPr lang="en-GB" altLang="en-US" sz="2000" dirty="0">
                <a:latin typeface="+mn-lt"/>
              </a:rPr>
              <a:t>Epistasis is where genes on sex chromosomes affect the expression of genes on other chromosomes.</a:t>
            </a:r>
          </a:p>
          <a:p>
            <a:pPr eaLnBrk="1" hangingPunct="1">
              <a:spcBef>
                <a:spcPct val="50000"/>
              </a:spcBef>
              <a:buFontTx/>
              <a:buAutoNum type="arabicPeriod"/>
            </a:pPr>
            <a:r>
              <a:rPr lang="en-GB" altLang="en-US" sz="2000" dirty="0">
                <a:latin typeface="+mn-lt"/>
              </a:rPr>
              <a:t>Multiple alleles is where there are more than two alleles for a gene.</a:t>
            </a:r>
          </a:p>
          <a:p>
            <a:pPr eaLnBrk="1" hangingPunct="1">
              <a:spcBef>
                <a:spcPct val="50000"/>
              </a:spcBef>
              <a:buFontTx/>
              <a:buAutoNum type="arabicPeriod"/>
            </a:pPr>
            <a:r>
              <a:rPr lang="en-GB" altLang="en-US" sz="2000" dirty="0">
                <a:latin typeface="+mn-lt"/>
              </a:rPr>
              <a:t> Crossing over is when pairs of sister chromatids form chiasmata during Prophase 1.</a:t>
            </a:r>
          </a:p>
        </p:txBody>
      </p:sp>
      <p:sp>
        <p:nvSpPr>
          <p:cNvPr id="3" name="Rectangle 2">
            <a:extLst>
              <a:ext uri="{FF2B5EF4-FFF2-40B4-BE49-F238E27FC236}">
                <a16:creationId xmlns:a16="http://schemas.microsoft.com/office/drawing/2014/main" id="{3ACF55F6-D674-49AF-83E3-FB34F1B54FAF}"/>
              </a:ext>
            </a:extLst>
          </p:cNvPr>
          <p:cNvSpPr/>
          <p:nvPr/>
        </p:nvSpPr>
        <p:spPr>
          <a:xfrm>
            <a:off x="0" y="82515"/>
            <a:ext cx="7343742" cy="600164"/>
          </a:xfrm>
          <a:prstGeom prst="rect">
            <a:avLst/>
          </a:prstGeom>
        </p:spPr>
        <p:txBody>
          <a:bodyPr wrap="none">
            <a:spAutoFit/>
          </a:bodyPr>
          <a:lstStyle/>
          <a:p>
            <a:r>
              <a:rPr lang="en-GB" altLang="en-US" sz="3300" b="1" u="sng" dirty="0"/>
              <a:t>Dihybrid Inheritance- Autosomal Linkage</a:t>
            </a:r>
            <a:endParaRPr lang="en-GB" sz="3300" dirty="0"/>
          </a:p>
        </p:txBody>
      </p:sp>
    </p:spTree>
    <p:extLst>
      <p:ext uri="{BB962C8B-B14F-4D97-AF65-F5344CB8AC3E}">
        <p14:creationId xmlns:p14="http://schemas.microsoft.com/office/powerpoint/2010/main" val="31914597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5"/>
          <p:cNvSpPr txBox="1">
            <a:spLocks noChangeArrowheads="1"/>
          </p:cNvSpPr>
          <p:nvPr/>
        </p:nvSpPr>
        <p:spPr bwMode="auto">
          <a:xfrm>
            <a:off x="0" y="803159"/>
            <a:ext cx="12191999" cy="4555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AutoNum type="arabicPeriod"/>
            </a:pPr>
            <a:r>
              <a:rPr lang="en-GB" altLang="en-US" sz="2000" dirty="0">
                <a:latin typeface="+mn-lt"/>
              </a:rPr>
              <a:t>Phenotype describes how the </a:t>
            </a:r>
            <a:r>
              <a:rPr lang="en-GB" altLang="en-US" sz="2000" strike="sngStrike" dirty="0">
                <a:latin typeface="+mn-lt"/>
              </a:rPr>
              <a:t>amino acids </a:t>
            </a:r>
            <a:r>
              <a:rPr lang="en-GB" altLang="en-US" sz="2000" dirty="0">
                <a:solidFill>
                  <a:srgbClr val="7030A0"/>
                </a:solidFill>
                <a:latin typeface="+mn-lt"/>
              </a:rPr>
              <a:t> alleles </a:t>
            </a:r>
            <a:r>
              <a:rPr lang="en-GB" altLang="en-US" sz="2000" dirty="0">
                <a:latin typeface="+mn-lt"/>
              </a:rPr>
              <a:t>are expressed.</a:t>
            </a:r>
          </a:p>
          <a:p>
            <a:pPr eaLnBrk="1" hangingPunct="1">
              <a:spcBef>
                <a:spcPct val="50000"/>
              </a:spcBef>
              <a:buFontTx/>
              <a:buAutoNum type="arabicPeriod"/>
            </a:pPr>
            <a:r>
              <a:rPr lang="en-GB" altLang="en-US" sz="2000" dirty="0">
                <a:latin typeface="+mn-lt"/>
              </a:rPr>
              <a:t>In the condition haemophilia, males cannot be carriers. </a:t>
            </a:r>
            <a:r>
              <a:rPr lang="en-GB" altLang="en-US" sz="2000" dirty="0">
                <a:solidFill>
                  <a:srgbClr val="7030A0"/>
                </a:solidFill>
                <a:latin typeface="+mn-lt"/>
              </a:rPr>
              <a:t>T</a:t>
            </a:r>
          </a:p>
          <a:p>
            <a:pPr eaLnBrk="1" hangingPunct="1">
              <a:spcBef>
                <a:spcPct val="50000"/>
              </a:spcBef>
              <a:buFontTx/>
              <a:buAutoNum type="arabicPeriod"/>
            </a:pPr>
            <a:r>
              <a:rPr lang="en-GB" altLang="en-US" sz="2000" dirty="0">
                <a:latin typeface="+mn-lt"/>
              </a:rPr>
              <a:t>In a co-dominant cross, </a:t>
            </a:r>
            <a:r>
              <a:rPr lang="en-GB" altLang="en-US" sz="2000" strike="sngStrike" dirty="0">
                <a:latin typeface="+mn-lt"/>
              </a:rPr>
              <a:t>3</a:t>
            </a:r>
            <a:r>
              <a:rPr lang="en-GB" altLang="en-US" sz="2000" dirty="0">
                <a:latin typeface="+mn-lt"/>
              </a:rPr>
              <a:t> </a:t>
            </a:r>
            <a:r>
              <a:rPr lang="en-GB" altLang="en-US" sz="2000" dirty="0">
                <a:solidFill>
                  <a:srgbClr val="7030A0"/>
                </a:solidFill>
                <a:latin typeface="+mn-lt"/>
              </a:rPr>
              <a:t>2</a:t>
            </a:r>
            <a:r>
              <a:rPr lang="en-GB" altLang="en-US" sz="2000" dirty="0">
                <a:latin typeface="+mn-lt"/>
              </a:rPr>
              <a:t> alleles exert an affect on the phenotype.</a:t>
            </a:r>
          </a:p>
          <a:p>
            <a:pPr eaLnBrk="1" hangingPunct="1">
              <a:spcBef>
                <a:spcPct val="50000"/>
              </a:spcBef>
              <a:buFontTx/>
              <a:buAutoNum type="arabicPeriod"/>
            </a:pPr>
            <a:r>
              <a:rPr lang="en-GB" altLang="en-US" sz="2000" dirty="0">
                <a:latin typeface="+mn-lt"/>
              </a:rPr>
              <a:t>Autosomal linkage is when genes are inherited on the same chromosome. </a:t>
            </a:r>
            <a:r>
              <a:rPr lang="en-GB" altLang="en-US" sz="2000" dirty="0">
                <a:solidFill>
                  <a:srgbClr val="7030A0"/>
                </a:solidFill>
                <a:latin typeface="+mn-lt"/>
              </a:rPr>
              <a:t>T</a:t>
            </a:r>
          </a:p>
          <a:p>
            <a:pPr eaLnBrk="1" hangingPunct="1">
              <a:spcBef>
                <a:spcPct val="50000"/>
              </a:spcBef>
              <a:buFontTx/>
              <a:buAutoNum type="arabicPeriod"/>
            </a:pPr>
            <a:r>
              <a:rPr lang="en-GB" altLang="en-US" sz="2000" dirty="0">
                <a:latin typeface="+mn-lt"/>
              </a:rPr>
              <a:t>Autosomal linkage reduces phenotypic variation. </a:t>
            </a:r>
            <a:r>
              <a:rPr lang="en-GB" altLang="en-US" sz="2000" dirty="0">
                <a:solidFill>
                  <a:srgbClr val="7030A0"/>
                </a:solidFill>
                <a:latin typeface="+mn-lt"/>
              </a:rPr>
              <a:t>T</a:t>
            </a:r>
          </a:p>
          <a:p>
            <a:pPr eaLnBrk="1" hangingPunct="1">
              <a:spcBef>
                <a:spcPct val="50000"/>
              </a:spcBef>
              <a:buFontTx/>
              <a:buAutoNum type="arabicPeriod"/>
            </a:pPr>
            <a:r>
              <a:rPr lang="en-GB" altLang="en-US" sz="2000" dirty="0">
                <a:latin typeface="+mn-lt"/>
              </a:rPr>
              <a:t>A diploid organism has 2 alleles for each characteristic. </a:t>
            </a:r>
            <a:r>
              <a:rPr lang="en-GB" altLang="en-US" sz="2000" dirty="0">
                <a:solidFill>
                  <a:srgbClr val="7030A0"/>
                </a:solidFill>
                <a:latin typeface="+mn-lt"/>
              </a:rPr>
              <a:t>T</a:t>
            </a:r>
          </a:p>
          <a:p>
            <a:pPr eaLnBrk="1" hangingPunct="1">
              <a:spcBef>
                <a:spcPct val="50000"/>
              </a:spcBef>
              <a:buFontTx/>
              <a:buAutoNum type="arabicPeriod"/>
            </a:pPr>
            <a:r>
              <a:rPr lang="en-GB" altLang="en-US" sz="2000" dirty="0">
                <a:latin typeface="+mn-lt"/>
              </a:rPr>
              <a:t>The expected ratio from a dihybrid cross, where both parents are heterozygous is 9:3:3:1. </a:t>
            </a:r>
            <a:r>
              <a:rPr lang="en-GB" altLang="en-US" sz="2000" dirty="0">
                <a:solidFill>
                  <a:srgbClr val="7030A0"/>
                </a:solidFill>
                <a:latin typeface="+mn-lt"/>
              </a:rPr>
              <a:t>T</a:t>
            </a:r>
          </a:p>
          <a:p>
            <a:pPr eaLnBrk="1" hangingPunct="1">
              <a:spcBef>
                <a:spcPct val="50000"/>
              </a:spcBef>
              <a:buFontTx/>
              <a:buAutoNum type="arabicPeriod"/>
            </a:pPr>
            <a:r>
              <a:rPr lang="en-GB" altLang="en-US" sz="2000" dirty="0">
                <a:latin typeface="+mn-lt"/>
              </a:rPr>
              <a:t>Epistasis is where genes on </a:t>
            </a:r>
            <a:r>
              <a:rPr lang="en-GB" altLang="en-US" sz="2000" strike="sngStrike" dirty="0">
                <a:latin typeface="+mn-lt"/>
              </a:rPr>
              <a:t>sex</a:t>
            </a:r>
            <a:r>
              <a:rPr lang="en-GB" altLang="en-US" sz="2000" dirty="0">
                <a:latin typeface="+mn-lt"/>
              </a:rPr>
              <a:t> chromosomes affect the expression of genes on other chromosomes.</a:t>
            </a:r>
          </a:p>
          <a:p>
            <a:pPr eaLnBrk="1" hangingPunct="1">
              <a:spcBef>
                <a:spcPct val="50000"/>
              </a:spcBef>
              <a:buFontTx/>
              <a:buAutoNum type="arabicPeriod"/>
            </a:pPr>
            <a:r>
              <a:rPr lang="en-GB" altLang="en-US" sz="2000" dirty="0">
                <a:latin typeface="+mn-lt"/>
              </a:rPr>
              <a:t>Multiple alleles is where there are more than two alleles for a gene. </a:t>
            </a:r>
            <a:r>
              <a:rPr lang="en-GB" altLang="en-US" sz="2000" dirty="0">
                <a:solidFill>
                  <a:srgbClr val="7030A0"/>
                </a:solidFill>
                <a:latin typeface="+mn-lt"/>
              </a:rPr>
              <a:t>T</a:t>
            </a:r>
          </a:p>
          <a:p>
            <a:pPr eaLnBrk="1" hangingPunct="1">
              <a:spcBef>
                <a:spcPct val="50000"/>
              </a:spcBef>
              <a:buFontTx/>
              <a:buAutoNum type="arabicPeriod"/>
            </a:pPr>
            <a:r>
              <a:rPr lang="en-GB" altLang="en-US" sz="2000" dirty="0">
                <a:latin typeface="+mn-lt"/>
              </a:rPr>
              <a:t> Crossing over is when pairs of </a:t>
            </a:r>
            <a:r>
              <a:rPr lang="en-GB" altLang="en-US" sz="2000" dirty="0">
                <a:solidFill>
                  <a:srgbClr val="7030A0"/>
                </a:solidFill>
                <a:latin typeface="+mn-lt"/>
              </a:rPr>
              <a:t>non-siste</a:t>
            </a:r>
            <a:r>
              <a:rPr lang="en-GB" altLang="en-US" sz="2000" dirty="0">
                <a:latin typeface="+mn-lt"/>
              </a:rPr>
              <a:t>r chromatids form chiasmata during Prophase 1.</a:t>
            </a:r>
          </a:p>
        </p:txBody>
      </p:sp>
      <p:sp>
        <p:nvSpPr>
          <p:cNvPr id="3" name="Rectangle 2">
            <a:extLst>
              <a:ext uri="{FF2B5EF4-FFF2-40B4-BE49-F238E27FC236}">
                <a16:creationId xmlns:a16="http://schemas.microsoft.com/office/drawing/2014/main" id="{3ACF55F6-D674-49AF-83E3-FB34F1B54FAF}"/>
              </a:ext>
            </a:extLst>
          </p:cNvPr>
          <p:cNvSpPr/>
          <p:nvPr/>
        </p:nvSpPr>
        <p:spPr>
          <a:xfrm>
            <a:off x="0" y="82515"/>
            <a:ext cx="7343742" cy="600164"/>
          </a:xfrm>
          <a:prstGeom prst="rect">
            <a:avLst/>
          </a:prstGeom>
        </p:spPr>
        <p:txBody>
          <a:bodyPr wrap="none">
            <a:spAutoFit/>
          </a:bodyPr>
          <a:lstStyle/>
          <a:p>
            <a:r>
              <a:rPr lang="en-GB" altLang="en-US" sz="3300" b="1" u="sng" dirty="0"/>
              <a:t>Dihybrid Inheritance- Autosomal Linkage</a:t>
            </a:r>
            <a:endParaRPr lang="en-GB" sz="3300" dirty="0"/>
          </a:p>
        </p:txBody>
      </p:sp>
    </p:spTree>
    <p:extLst>
      <p:ext uri="{BB962C8B-B14F-4D97-AF65-F5344CB8AC3E}">
        <p14:creationId xmlns:p14="http://schemas.microsoft.com/office/powerpoint/2010/main" val="31211695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212000" y="945774"/>
            <a:ext cx="11980000"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3000" b="1" dirty="0">
                <a:latin typeface="+mn-lt"/>
              </a:rPr>
              <a:t>On Whiteboards…… </a:t>
            </a:r>
          </a:p>
          <a:p>
            <a:pPr eaLnBrk="1" hangingPunct="1">
              <a:spcBef>
                <a:spcPct val="50000"/>
              </a:spcBef>
              <a:buFontTx/>
              <a:buNone/>
            </a:pPr>
            <a:r>
              <a:rPr lang="en-GB" altLang="en-US" sz="2400" dirty="0">
                <a:latin typeface="+mn-lt"/>
              </a:rPr>
              <a:t>Identify mistakes and inaccuracies in the following:</a:t>
            </a:r>
          </a:p>
          <a:p>
            <a:pPr eaLnBrk="1" hangingPunct="1">
              <a:spcBef>
                <a:spcPct val="50000"/>
              </a:spcBef>
              <a:buFontTx/>
              <a:buNone/>
            </a:pPr>
            <a:r>
              <a:rPr lang="en-GB" altLang="en-US" sz="2400" dirty="0">
                <a:latin typeface="+mn-lt"/>
              </a:rPr>
              <a:t>	Chromosomes are linked when the loci for two genes are on the same chromosome. Crossing over does not occur but independent assortment does. This reduces phenotypic variation.</a:t>
            </a:r>
          </a:p>
          <a:p>
            <a:pPr eaLnBrk="1" hangingPunct="1">
              <a:spcBef>
                <a:spcPct val="50000"/>
              </a:spcBef>
              <a:buFontTx/>
              <a:buNone/>
            </a:pPr>
            <a:r>
              <a:rPr lang="en-GB" altLang="en-US" sz="2400" dirty="0">
                <a:latin typeface="+mn-lt"/>
              </a:rPr>
              <a:t>	In multiple alleles, the different alleles code for different sequences of alpha glucose which then gives the protein produced a different 3D shape. This is due to differences in primary structure. An example of this is the inheritance of colour blindness.</a:t>
            </a:r>
          </a:p>
        </p:txBody>
      </p:sp>
      <p:sp>
        <p:nvSpPr>
          <p:cNvPr id="3" name="Rectangle 2">
            <a:extLst>
              <a:ext uri="{FF2B5EF4-FFF2-40B4-BE49-F238E27FC236}">
                <a16:creationId xmlns:a16="http://schemas.microsoft.com/office/drawing/2014/main" id="{7906D23A-A885-427B-8E93-3971D33AC45C}"/>
              </a:ext>
            </a:extLst>
          </p:cNvPr>
          <p:cNvSpPr/>
          <p:nvPr/>
        </p:nvSpPr>
        <p:spPr>
          <a:xfrm>
            <a:off x="0" y="82515"/>
            <a:ext cx="7343742" cy="600164"/>
          </a:xfrm>
          <a:prstGeom prst="rect">
            <a:avLst/>
          </a:prstGeom>
        </p:spPr>
        <p:txBody>
          <a:bodyPr wrap="none">
            <a:spAutoFit/>
          </a:bodyPr>
          <a:lstStyle/>
          <a:p>
            <a:r>
              <a:rPr lang="en-GB" altLang="en-US" sz="3300" b="1" u="sng" dirty="0"/>
              <a:t>Dihybrid Inheritance- Autosomal Linkage</a:t>
            </a:r>
            <a:endParaRPr lang="en-GB" sz="3300" dirty="0"/>
          </a:p>
        </p:txBody>
      </p:sp>
    </p:spTree>
    <p:extLst>
      <p:ext uri="{BB962C8B-B14F-4D97-AF65-F5344CB8AC3E}">
        <p14:creationId xmlns:p14="http://schemas.microsoft.com/office/powerpoint/2010/main" val="31061556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212000" y="945774"/>
            <a:ext cx="11980000"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20000"/>
              </a:spcBef>
              <a:buChar char="•"/>
              <a:defRPr sz="3200">
                <a:solidFill>
                  <a:schemeClr val="tx1"/>
                </a:solidFill>
                <a:latin typeface="Arial" panose="020B0604020202020204" pitchFamily="34" charset="0"/>
              </a:defRPr>
            </a:lvl1pPr>
            <a:lvl2pPr marL="800100" indent="-342900">
              <a:spcBef>
                <a:spcPct val="20000"/>
              </a:spcBef>
              <a:buChar char="–"/>
              <a:defRPr sz="2800">
                <a:solidFill>
                  <a:schemeClr val="tx1"/>
                </a:solidFill>
                <a:latin typeface="Arial" panose="020B0604020202020204" pitchFamily="34" charset="0"/>
              </a:defRPr>
            </a:lvl2pPr>
            <a:lvl3pPr marL="1257300" indent="-342900">
              <a:spcBef>
                <a:spcPct val="20000"/>
              </a:spcBef>
              <a:buChar char="•"/>
              <a:defRPr sz="2400">
                <a:solidFill>
                  <a:schemeClr val="tx1"/>
                </a:solidFill>
                <a:latin typeface="Arial" panose="020B0604020202020204" pitchFamily="34" charset="0"/>
              </a:defRPr>
            </a:lvl3pPr>
            <a:lvl4pPr marL="1714500" indent="-342900">
              <a:spcBef>
                <a:spcPct val="20000"/>
              </a:spcBef>
              <a:buChar char="–"/>
              <a:defRPr sz="2000">
                <a:solidFill>
                  <a:schemeClr val="tx1"/>
                </a:solidFill>
                <a:latin typeface="Arial" panose="020B0604020202020204" pitchFamily="34" charset="0"/>
              </a:defRPr>
            </a:lvl4pPr>
            <a:lvl5pPr marL="2171700" indent="-342900">
              <a:spcBef>
                <a:spcPct val="20000"/>
              </a:spcBef>
              <a:buChar char="»"/>
              <a:defRPr sz="2000">
                <a:solidFill>
                  <a:schemeClr val="tx1"/>
                </a:solidFill>
                <a:latin typeface="Arial" panose="020B0604020202020204" pitchFamily="34" charset="0"/>
              </a:defRPr>
            </a:lvl5pPr>
            <a:lvl6pPr marL="2628900" indent="-342900" eaLnBrk="0" fontAlgn="base" hangingPunct="0">
              <a:spcBef>
                <a:spcPct val="20000"/>
              </a:spcBef>
              <a:spcAft>
                <a:spcPct val="0"/>
              </a:spcAft>
              <a:buChar char="»"/>
              <a:defRPr sz="2000">
                <a:solidFill>
                  <a:schemeClr val="tx1"/>
                </a:solidFill>
                <a:latin typeface="Arial" panose="020B0604020202020204" pitchFamily="34" charset="0"/>
              </a:defRPr>
            </a:lvl6pPr>
            <a:lvl7pPr marL="3086100" indent="-342900" eaLnBrk="0" fontAlgn="base" hangingPunct="0">
              <a:spcBef>
                <a:spcPct val="20000"/>
              </a:spcBef>
              <a:spcAft>
                <a:spcPct val="0"/>
              </a:spcAft>
              <a:buChar char="»"/>
              <a:defRPr sz="2000">
                <a:solidFill>
                  <a:schemeClr val="tx1"/>
                </a:solidFill>
                <a:latin typeface="Arial" panose="020B0604020202020204" pitchFamily="34" charset="0"/>
              </a:defRPr>
            </a:lvl7pPr>
            <a:lvl8pPr marL="3543300" indent="-342900" eaLnBrk="0" fontAlgn="base" hangingPunct="0">
              <a:spcBef>
                <a:spcPct val="20000"/>
              </a:spcBef>
              <a:spcAft>
                <a:spcPct val="0"/>
              </a:spcAft>
              <a:buChar char="»"/>
              <a:defRPr sz="2000">
                <a:solidFill>
                  <a:schemeClr val="tx1"/>
                </a:solidFill>
                <a:latin typeface="Arial" panose="020B0604020202020204" pitchFamily="34" charset="0"/>
              </a:defRPr>
            </a:lvl8pPr>
            <a:lvl9pPr marL="4000500" indent="-3429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en-US" sz="3000" b="1" dirty="0">
                <a:latin typeface="+mn-lt"/>
              </a:rPr>
              <a:t>On Whiteboards…… </a:t>
            </a:r>
          </a:p>
          <a:p>
            <a:pPr eaLnBrk="1" hangingPunct="1">
              <a:spcBef>
                <a:spcPct val="50000"/>
              </a:spcBef>
              <a:buFontTx/>
              <a:buNone/>
            </a:pPr>
            <a:r>
              <a:rPr lang="en-GB" altLang="en-US" sz="2400" dirty="0">
                <a:latin typeface="+mn-lt"/>
              </a:rPr>
              <a:t>Identify mistakes and inaccuracies in the following:</a:t>
            </a:r>
          </a:p>
          <a:p>
            <a:pPr eaLnBrk="1" hangingPunct="1">
              <a:spcBef>
                <a:spcPct val="50000"/>
              </a:spcBef>
              <a:buFontTx/>
              <a:buNone/>
            </a:pPr>
            <a:r>
              <a:rPr lang="en-GB" altLang="en-US" sz="2400" dirty="0">
                <a:latin typeface="+mn-lt"/>
              </a:rPr>
              <a:t>	Chromosomes are linked when the loci for two genes are on the same chromosome. </a:t>
            </a:r>
            <a:r>
              <a:rPr lang="en-GB" altLang="en-US" sz="2400" dirty="0">
                <a:solidFill>
                  <a:srgbClr val="7030A0"/>
                </a:solidFill>
                <a:latin typeface="+mn-lt"/>
              </a:rPr>
              <a:t>Crossing over does occur but independent assortment does not</a:t>
            </a:r>
            <a:r>
              <a:rPr lang="en-GB" altLang="en-US" sz="2400" dirty="0">
                <a:latin typeface="+mn-lt"/>
              </a:rPr>
              <a:t>. This reduces phenotypic variation.</a:t>
            </a:r>
          </a:p>
          <a:p>
            <a:pPr eaLnBrk="1" hangingPunct="1">
              <a:spcBef>
                <a:spcPct val="50000"/>
              </a:spcBef>
              <a:buFontTx/>
              <a:buNone/>
            </a:pPr>
            <a:r>
              <a:rPr lang="en-GB" altLang="en-US" sz="2400" dirty="0">
                <a:latin typeface="+mn-lt"/>
              </a:rPr>
              <a:t>	In multiple alleles, the different alleles code for different sequences of </a:t>
            </a:r>
            <a:r>
              <a:rPr lang="en-GB" altLang="en-US" sz="2400" dirty="0">
                <a:solidFill>
                  <a:srgbClr val="7030A0"/>
                </a:solidFill>
                <a:latin typeface="+mn-lt"/>
              </a:rPr>
              <a:t>amino-acids</a:t>
            </a:r>
            <a:r>
              <a:rPr lang="en-GB" altLang="en-US" sz="2400" dirty="0">
                <a:latin typeface="+mn-lt"/>
              </a:rPr>
              <a:t> which then gives the protein produced a different 3D shape. This is due to differences in primary structure. An example of this is the inheritance of </a:t>
            </a:r>
            <a:r>
              <a:rPr lang="en-GB" altLang="en-US" sz="2400" dirty="0">
                <a:solidFill>
                  <a:srgbClr val="7030A0"/>
                </a:solidFill>
                <a:latin typeface="+mn-lt"/>
              </a:rPr>
              <a:t>blood groups</a:t>
            </a:r>
            <a:r>
              <a:rPr lang="en-GB" altLang="en-US" sz="2400" dirty="0">
                <a:latin typeface="+mn-lt"/>
              </a:rPr>
              <a:t>.</a:t>
            </a:r>
          </a:p>
        </p:txBody>
      </p:sp>
      <p:sp>
        <p:nvSpPr>
          <p:cNvPr id="3" name="Rectangle 2">
            <a:extLst>
              <a:ext uri="{FF2B5EF4-FFF2-40B4-BE49-F238E27FC236}">
                <a16:creationId xmlns:a16="http://schemas.microsoft.com/office/drawing/2014/main" id="{7906D23A-A885-427B-8E93-3971D33AC45C}"/>
              </a:ext>
            </a:extLst>
          </p:cNvPr>
          <p:cNvSpPr/>
          <p:nvPr/>
        </p:nvSpPr>
        <p:spPr>
          <a:xfrm>
            <a:off x="0" y="82515"/>
            <a:ext cx="7343742" cy="600164"/>
          </a:xfrm>
          <a:prstGeom prst="rect">
            <a:avLst/>
          </a:prstGeom>
        </p:spPr>
        <p:txBody>
          <a:bodyPr wrap="none">
            <a:spAutoFit/>
          </a:bodyPr>
          <a:lstStyle/>
          <a:p>
            <a:r>
              <a:rPr lang="en-GB" altLang="en-US" sz="3300" b="1" u="sng" dirty="0"/>
              <a:t>Dihybrid Inheritance- Autosomal Linkage</a:t>
            </a:r>
            <a:endParaRPr lang="en-GB" sz="3300" dirty="0"/>
          </a:p>
        </p:txBody>
      </p:sp>
    </p:spTree>
    <p:extLst>
      <p:ext uri="{BB962C8B-B14F-4D97-AF65-F5344CB8AC3E}">
        <p14:creationId xmlns:p14="http://schemas.microsoft.com/office/powerpoint/2010/main" val="13276862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938</TotalTime>
  <Words>2690</Words>
  <Application>Microsoft Office PowerPoint</Application>
  <PresentationFormat>Widescreen</PresentationFormat>
  <Paragraphs>361</Paragraphs>
  <Slides>36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Arial</vt:lpstr>
      <vt:lpstr>Calibri</vt:lpstr>
      <vt:lpstr>Calibri Light</vt:lpstr>
      <vt:lpstr>Comic Sans MS</vt:lpstr>
      <vt:lpstr>Symbol</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Chromosomes other than the sex chromosomes are called autosomes.   So far we have looked at loci that are on separate chromosomes.  Genes are linked if they are inherited on the same chromosome.  This means alleles are inherited together. The alleles are on the same chromosome so cannot assort independently.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Carmel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Epistasis The use of genetic diagrams to interpret or predict the results of crosses involving epistasis.</dc:title>
  <dc:creator>Ruth Carey</dc:creator>
  <cp:lastModifiedBy>Kim Edgell</cp:lastModifiedBy>
  <cp:revision>84</cp:revision>
  <dcterms:created xsi:type="dcterms:W3CDTF">2016-09-12T15:21:40Z</dcterms:created>
  <dcterms:modified xsi:type="dcterms:W3CDTF">2020-08-16T20:13:26Z</dcterms:modified>
</cp:coreProperties>
</file>