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97" r:id="rId3"/>
    <p:sldId id="298" r:id="rId4"/>
    <p:sldId id="303" r:id="rId5"/>
    <p:sldId id="257" r:id="rId6"/>
    <p:sldId id="258" r:id="rId7"/>
    <p:sldId id="259" r:id="rId8"/>
    <p:sldId id="260" r:id="rId9"/>
    <p:sldId id="304" r:id="rId10"/>
    <p:sldId id="305" r:id="rId11"/>
    <p:sldId id="261" r:id="rId12"/>
    <p:sldId id="306" r:id="rId13"/>
    <p:sldId id="262" r:id="rId14"/>
    <p:sldId id="307" r:id="rId15"/>
    <p:sldId id="308" r:id="rId16"/>
    <p:sldId id="268" r:id="rId17"/>
    <p:sldId id="309" r:id="rId18"/>
    <p:sldId id="310" r:id="rId19"/>
    <p:sldId id="311" r:id="rId20"/>
    <p:sldId id="27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66"/>
    <a:srgbClr val="B4EAC1"/>
    <a:srgbClr val="B4EEBB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906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69913-D93A-457A-915A-E5F7373A47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BDF511-6770-40E5-AF10-61A619CB9C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76CF5B-FCAB-4D06-9332-58C922F95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0DF6-D5B8-4BBB-BB01-6477573201CF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16C94-FF64-4255-BBC4-4013134FC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B2FDD-5F4B-41DC-AB09-51B464F44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23E48-8E35-4D33-87D7-C24D5F6A8B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173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1B564-D6E9-482C-BB73-853434B13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70AB98-318A-4822-AE8C-B473215D56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86F0A4-37C5-4B09-8B7A-2713CD7F4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0DF6-D5B8-4BBB-BB01-6477573201CF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9A133C-7501-44E4-A8FB-B87BFB371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1F04F1-D6CE-4EB9-BFF2-0CBDB3F13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23E48-8E35-4D33-87D7-C24D5F6A8B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924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21A05-80A8-43A8-83C0-F9B033948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356B02-C285-489B-83E4-51585EF63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D399DE-13E7-47A3-BE2A-9831D1FC2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0DF6-D5B8-4BBB-BB01-6477573201CF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CAC7D1-3D4F-4722-A260-5F9413192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4D2A7-2195-442C-9576-C45B9282E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23E48-8E35-4D33-87D7-C24D5F6A8B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2586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43E35-1A36-4706-845F-440D6E8C6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0EDC8-A150-4412-AE12-D2E0AA0500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F5FB07-F9E5-401D-ADB5-B7698EE3EA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4F290F-8941-4C73-BD6E-7D29F51AD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0DF6-D5B8-4BBB-BB01-6477573201CF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7D988B-DFDF-4754-9A1E-57145BE7C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8CE4B7-8B46-4B84-AA37-9415BAB9D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23E48-8E35-4D33-87D7-C24D5F6A8B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527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CC1C5-095F-4CF7-A769-A1EED6566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DA8AA1-4407-4643-8C6A-4FE2D3E945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5BC44A-E4B1-429B-B71E-871FD80BC1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5A51B4-CD35-4462-B5EB-B6104F8A82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231433-54B1-41CA-99AA-5C48A75B9C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A9E73B-9D5E-4BEA-8083-088F25E37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0DF6-D5B8-4BBB-BB01-6477573201CF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35716E-A818-4716-9ACF-7B69C4B97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46480E0-7A53-4951-90BB-57D820960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23E48-8E35-4D33-87D7-C24D5F6A8B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4290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02955-FEC2-4204-9DFA-BD84AD160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682801-5CDD-4BE3-A6AB-89153E2F2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0DF6-D5B8-4BBB-BB01-6477573201CF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09BE94-5003-4854-A924-1F5C66C9F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F1EAAD-341D-453F-ABAB-C5AB5087F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23E48-8E35-4D33-87D7-C24D5F6A8B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5461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EB5015-4363-4AEF-9214-4757998A5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0DF6-D5B8-4BBB-BB01-6477573201CF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A8E5871-04E0-4CAA-81BD-78C4B7004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E7FDD2-60E6-4C51-B305-C70E0DB6D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23E48-8E35-4D33-87D7-C24D5F6A8B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0148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2B62F6-4218-46B4-9CA9-4C291D58A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2FCCED-4287-433D-83DA-05CE5F909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57769-EF58-4F01-A6D5-7EB40A1696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0D542B-CA38-47A5-A86E-39D5A44E7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0DF6-D5B8-4BBB-BB01-6477573201CF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87A349-7BCE-48EB-A50E-2D187FE8F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651E06-4FE5-4C21-B92B-6C746BB90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23E48-8E35-4D33-87D7-C24D5F6A8B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56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A1EE8-E572-41C6-810B-70F9479AB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CDCC9E-E064-476D-84EB-1BDD7170B3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8CE290-29C4-43CD-960C-2DD56CC54A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262693-E1A2-42E4-BD7E-20F241C06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0DF6-D5B8-4BBB-BB01-6477573201CF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A3494D-CD2D-4DA5-955E-80BD76101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137454-0704-4A54-A058-A3C01AEE5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23E48-8E35-4D33-87D7-C24D5F6A8B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431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48590-7D3C-49C7-BC35-4CD3D1151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52205B-230A-4D1A-A6C5-C3B130D1A4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9DB198-FA66-4E7D-9E10-65190A9B2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0DF6-D5B8-4BBB-BB01-6477573201CF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D80C7-69AF-4F9A-949D-11E8E415A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68C0D4-D2A3-4445-B5A1-3CF2EBE04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23E48-8E35-4D33-87D7-C24D5F6A8B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2649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47C270-DD76-4FFF-A282-D0C299FA0C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A07CF-0BC1-4609-8E60-2FDD556596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E6593-49FF-4265-B5D6-EA6C4051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B0DF6-D5B8-4BBB-BB01-6477573201CF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D3C0E8-8A61-4926-921C-FEF489F75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69059-FDD7-40C0-8C08-5306EEA6D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23E48-8E35-4D33-87D7-C24D5F6A8B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6525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674108-E3B4-4C74-A62D-2EA7C48ED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86371D-B09C-4741-B78F-6049B1404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6ED936-4D02-4635-A1F2-62E4507C0D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B0DF6-D5B8-4BBB-BB01-6477573201CF}" type="datetimeFigureOut">
              <a:rPr lang="en-GB" smtClean="0"/>
              <a:t>18/08/2020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F0CD7-2730-4678-A7A1-4FE45CFFF4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42FE2-A0FD-4728-B9CF-51DE2D4F97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523E48-8E35-4D33-87D7-C24D5F6A8B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848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63817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00" b="1" u="sng" dirty="0">
                <a:latin typeface="Calibri" panose="020F0502020204030204" pitchFamily="34" charset="0"/>
                <a:cs typeface="Calibri" panose="020F0502020204030204" pitchFamily="34" charset="0"/>
              </a:rPr>
              <a:t>The Chi Squared Test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431E69-5BB2-4E41-94FB-F9D2977AFF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08" y="600163"/>
            <a:ext cx="8959888" cy="1371249"/>
          </a:xfrm>
          <a:prstGeom prst="rect">
            <a:avLst/>
          </a:prstGeom>
        </p:spPr>
      </p:pic>
      <p:sp>
        <p:nvSpPr>
          <p:cNvPr id="9" name="AutoShape 4" descr="Probability">
            <a:extLst>
              <a:ext uri="{FF2B5EF4-FFF2-40B4-BE49-F238E27FC236}">
                <a16:creationId xmlns:a16="http://schemas.microsoft.com/office/drawing/2014/main" id="{6BFCD922-0470-41C6-84E8-C31A64ECBB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E8BA43-F5E9-4AC1-9EA8-989159BE9B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8877" y="4415804"/>
            <a:ext cx="5314950" cy="22002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624950-3198-4F26-8333-4D19A856FA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037" t="16758" r="14679" b="69908"/>
          <a:stretch/>
        </p:blipFill>
        <p:spPr>
          <a:xfrm>
            <a:off x="1347229" y="3276600"/>
            <a:ext cx="651824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9415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B906DC3-4BE9-4D10-9BB9-0BF33DD3CAB1}"/>
              </a:ext>
            </a:extLst>
          </p:cNvPr>
          <p:cNvSpPr txBox="1"/>
          <p:nvPr/>
        </p:nvSpPr>
        <p:spPr>
          <a:xfrm>
            <a:off x="0" y="600164"/>
            <a:ext cx="871406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There are different statistical tests that can be assessed:</a:t>
            </a:r>
          </a:p>
          <a:p>
            <a:endParaRPr lang="en-GB" dirty="0"/>
          </a:p>
          <a:p>
            <a:r>
              <a:rPr lang="en-GB" b="1" u="sng" dirty="0"/>
              <a:t>Definitions: </a:t>
            </a:r>
          </a:p>
          <a:p>
            <a:r>
              <a:rPr lang="en-GB" b="1" dirty="0">
                <a:solidFill>
                  <a:srgbClr val="7030A0"/>
                </a:solidFill>
              </a:rPr>
              <a:t>Chi squared test- </a:t>
            </a:r>
            <a:r>
              <a:rPr lang="en-GB" dirty="0"/>
              <a:t>Used to compared </a:t>
            </a:r>
            <a:r>
              <a:rPr lang="en-GB" dirty="0">
                <a:solidFill>
                  <a:srgbClr val="7030A0"/>
                </a:solidFill>
              </a:rPr>
              <a:t>expected and observed data </a:t>
            </a:r>
          </a:p>
          <a:p>
            <a:endParaRPr lang="en-GB" dirty="0"/>
          </a:p>
          <a:p>
            <a:r>
              <a:rPr lang="en-GB" dirty="0">
                <a:solidFill>
                  <a:srgbClr val="0070C0"/>
                </a:solidFill>
              </a:rPr>
              <a:t>Student t-test</a:t>
            </a:r>
          </a:p>
          <a:p>
            <a:r>
              <a:rPr lang="en-GB" dirty="0"/>
              <a:t>Used to compare </a:t>
            </a:r>
            <a:r>
              <a:rPr lang="en-GB" dirty="0">
                <a:solidFill>
                  <a:srgbClr val="0070C0"/>
                </a:solidFill>
              </a:rPr>
              <a:t>means from 2 sets of data </a:t>
            </a:r>
          </a:p>
          <a:p>
            <a:endParaRPr lang="en-GB" dirty="0"/>
          </a:p>
          <a:p>
            <a:r>
              <a:rPr lang="en-GB" dirty="0">
                <a:solidFill>
                  <a:srgbClr val="FFC000"/>
                </a:solidFill>
              </a:rPr>
              <a:t>Correlation co-efficient</a:t>
            </a:r>
          </a:p>
          <a:p>
            <a:r>
              <a:rPr lang="en-GB" dirty="0"/>
              <a:t>Used to compare data from </a:t>
            </a:r>
            <a:r>
              <a:rPr lang="en-GB" dirty="0">
                <a:solidFill>
                  <a:srgbClr val="FFC000"/>
                </a:solidFill>
              </a:rPr>
              <a:t>2 different variables that have been sampled </a:t>
            </a:r>
          </a:p>
          <a:p>
            <a:endParaRPr lang="en-GB" dirty="0"/>
          </a:p>
          <a:p>
            <a:r>
              <a:rPr lang="en-GB" b="1" u="sng" dirty="0"/>
              <a:t>These test the probability of the difference in the values is due to chance or if the difference in the values is statistically different. </a:t>
            </a:r>
          </a:p>
          <a:p>
            <a:endParaRPr lang="en-GB" dirty="0"/>
          </a:p>
          <a:p>
            <a:r>
              <a:rPr lang="en-GB" b="1" u="sng" dirty="0"/>
              <a:t>Biologists used the “95% confidence” rule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3EC68E-92E2-4954-B43D-463ABB293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3847" y="4769529"/>
            <a:ext cx="3170153" cy="19028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A94561-00F7-485D-B43C-6A9EBC9E20A0}"/>
              </a:ext>
            </a:extLst>
          </p:cNvPr>
          <p:cNvSpPr txBox="1"/>
          <p:nvPr/>
        </p:nvSpPr>
        <p:spPr>
          <a:xfrm>
            <a:off x="0" y="0"/>
            <a:ext cx="63817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00" b="1" u="sng" dirty="0">
                <a:latin typeface="Calibri" panose="020F0502020204030204" pitchFamily="34" charset="0"/>
                <a:cs typeface="Calibri" panose="020F0502020204030204" pitchFamily="34" charset="0"/>
              </a:rPr>
              <a:t>The Chi Squared Test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535BF6-F5E9-45AA-8673-2F8712BD8FD0}"/>
              </a:ext>
            </a:extLst>
          </p:cNvPr>
          <p:cNvSpPr/>
          <p:nvPr/>
        </p:nvSpPr>
        <p:spPr>
          <a:xfrm>
            <a:off x="67112" y="1174459"/>
            <a:ext cx="7013196" cy="25083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6FC1BA-7E15-486D-9BD1-7A22B02902D4}"/>
              </a:ext>
            </a:extLst>
          </p:cNvPr>
          <p:cNvSpPr txBox="1"/>
          <p:nvPr/>
        </p:nvSpPr>
        <p:spPr>
          <a:xfrm>
            <a:off x="607066" y="5455815"/>
            <a:ext cx="51676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rgbClr val="7030A0"/>
                </a:solidFill>
              </a:rPr>
              <a:t>Complete page 29 in your booklet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CDCA9D-D562-48BA-A83F-62EB011EC7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470" y="1174459"/>
            <a:ext cx="427838" cy="42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58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302"/>
    </mc:Choice>
    <mc:Fallback xmlns="">
      <p:transition spd="slow" advTm="14730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057" y="1472472"/>
            <a:ext cx="8953256" cy="424966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This is the </a:t>
            </a:r>
            <a:r>
              <a:rPr lang="en-GB" b="1" dirty="0">
                <a:solidFill>
                  <a:srgbClr val="7030A0"/>
                </a:solidFill>
              </a:rPr>
              <a:t>probability (p)</a:t>
            </a:r>
            <a:r>
              <a:rPr lang="en-GB" dirty="0"/>
              <a:t> that the </a:t>
            </a:r>
            <a:r>
              <a:rPr lang="en-GB" dirty="0">
                <a:solidFill>
                  <a:srgbClr val="7030A0"/>
                </a:solidFill>
              </a:rPr>
              <a:t>difference</a:t>
            </a:r>
            <a:r>
              <a:rPr lang="en-GB" dirty="0"/>
              <a:t> in </a:t>
            </a:r>
            <a:r>
              <a:rPr lang="en-GB" dirty="0">
                <a:solidFill>
                  <a:srgbClr val="7030A0"/>
                </a:solidFill>
              </a:rPr>
              <a:t>data</a:t>
            </a:r>
            <a:r>
              <a:rPr lang="en-GB" dirty="0"/>
              <a:t> was created by </a:t>
            </a:r>
            <a:r>
              <a:rPr lang="en-GB" b="1" dirty="0">
                <a:solidFill>
                  <a:srgbClr val="7030A0"/>
                </a:solidFill>
              </a:rPr>
              <a:t>chance.</a:t>
            </a:r>
            <a:r>
              <a:rPr lang="en-GB" b="1" dirty="0"/>
              <a:t> </a:t>
            </a:r>
          </a:p>
          <a:p>
            <a:pPr marL="0" indent="0">
              <a:buNone/>
            </a:pPr>
            <a:r>
              <a:rPr lang="en-GB" dirty="0"/>
              <a:t>Biologists use a </a:t>
            </a:r>
            <a:r>
              <a:rPr lang="en-GB" dirty="0">
                <a:solidFill>
                  <a:srgbClr val="7030A0"/>
                </a:solidFill>
              </a:rPr>
              <a:t>probability </a:t>
            </a:r>
            <a:r>
              <a:rPr lang="en-GB" dirty="0"/>
              <a:t>value or </a:t>
            </a:r>
            <a:r>
              <a:rPr lang="en-GB" dirty="0">
                <a:solidFill>
                  <a:srgbClr val="7030A0"/>
                </a:solidFill>
              </a:rPr>
              <a:t>p value </a:t>
            </a:r>
            <a:r>
              <a:rPr lang="en-GB" dirty="0"/>
              <a:t>of 5% (0.05) as cut off.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If the p value given in the questions is less than 5% t</a:t>
            </a:r>
            <a:r>
              <a:rPr lang="en-GB" dirty="0">
                <a:solidFill>
                  <a:srgbClr val="7030A0"/>
                </a:solidFill>
              </a:rPr>
              <a:t>his means you are more than 95% sure that the difference in the data is significant and did </a:t>
            </a:r>
            <a:r>
              <a:rPr lang="en-GB" b="1" dirty="0">
                <a:solidFill>
                  <a:srgbClr val="7030A0"/>
                </a:solidFill>
              </a:rPr>
              <a:t>not</a:t>
            </a:r>
            <a:r>
              <a:rPr lang="en-GB" dirty="0">
                <a:solidFill>
                  <a:srgbClr val="7030A0"/>
                </a:solidFill>
              </a:rPr>
              <a:t> happen by chance.</a:t>
            </a:r>
          </a:p>
          <a:p>
            <a:pPr marL="0" indent="0">
              <a:buNone/>
            </a:pPr>
            <a:r>
              <a:rPr lang="en-GB" dirty="0">
                <a:solidFill>
                  <a:srgbClr val="7030A0"/>
                </a:solidFill>
              </a:rPr>
              <a:t>We can draw conclusions from the difference in the data. </a:t>
            </a:r>
          </a:p>
          <a:p>
            <a:pPr marL="0" indent="0">
              <a:buNone/>
            </a:pPr>
            <a:endParaRPr lang="en-GB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GB" dirty="0"/>
              <a:t>If the p value given in the questions is more than 5% t</a:t>
            </a:r>
            <a:r>
              <a:rPr lang="en-GB" dirty="0">
                <a:solidFill>
                  <a:srgbClr val="7030A0"/>
                </a:solidFill>
              </a:rPr>
              <a:t>his means you are less than 95% sure that the difference in the data is significant so the difference happened by chance.</a:t>
            </a:r>
          </a:p>
          <a:p>
            <a:pPr marL="0" indent="0">
              <a:buNone/>
            </a:pPr>
            <a:r>
              <a:rPr lang="en-GB" dirty="0">
                <a:solidFill>
                  <a:srgbClr val="7030A0"/>
                </a:solidFill>
              </a:rPr>
              <a:t>We can’t draw conclusions from the difference in the data. </a:t>
            </a:r>
          </a:p>
          <a:p>
            <a:pPr marL="0" indent="0">
              <a:buNone/>
            </a:pP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718A004-4B73-4806-AEF0-0D760DF8D9AA}"/>
              </a:ext>
            </a:extLst>
          </p:cNvPr>
          <p:cNvSpPr/>
          <p:nvPr/>
        </p:nvSpPr>
        <p:spPr>
          <a:xfrm>
            <a:off x="81688" y="987724"/>
            <a:ext cx="3464090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700" b="1" u="sng" dirty="0"/>
              <a:t>“95% confidence” rule </a:t>
            </a:r>
            <a:endParaRPr lang="en-GB" sz="27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80BE40-06FA-4626-B4A1-C8F61CDA33B9}"/>
              </a:ext>
            </a:extLst>
          </p:cNvPr>
          <p:cNvSpPr txBox="1"/>
          <p:nvPr/>
        </p:nvSpPr>
        <p:spPr>
          <a:xfrm>
            <a:off x="0" y="0"/>
            <a:ext cx="63817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00" b="1" u="sng" dirty="0">
                <a:latin typeface="Calibri" panose="020F0502020204030204" pitchFamily="34" charset="0"/>
                <a:cs typeface="Calibri" panose="020F0502020204030204" pitchFamily="34" charset="0"/>
              </a:rPr>
              <a:t>The Chi Squared Test</a:t>
            </a:r>
          </a:p>
        </p:txBody>
      </p:sp>
    </p:spTree>
    <p:extLst>
      <p:ext uri="{BB962C8B-B14F-4D97-AF65-F5344CB8AC3E}">
        <p14:creationId xmlns:p14="http://schemas.microsoft.com/office/powerpoint/2010/main" val="133770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368"/>
    </mc:Choice>
    <mc:Fallback xmlns="">
      <p:transition spd="slow" advTm="132368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E601237-2BC5-44AF-940D-B1709ECD44CC}"/>
              </a:ext>
            </a:extLst>
          </p:cNvPr>
          <p:cNvSpPr/>
          <p:nvPr/>
        </p:nvSpPr>
        <p:spPr>
          <a:xfrm>
            <a:off x="61631" y="909955"/>
            <a:ext cx="3463384" cy="5420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750"/>
              </a:spcAft>
            </a:pPr>
            <a:r>
              <a:rPr lang="en-GB" sz="2700" b="1" u="sng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Probability and chance</a:t>
            </a:r>
            <a:endParaRPr lang="en-GB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906DC3-4BE9-4D10-9BB9-0BF33DD3CAB1}"/>
              </a:ext>
            </a:extLst>
          </p:cNvPr>
          <p:cNvSpPr txBox="1"/>
          <p:nvPr/>
        </p:nvSpPr>
        <p:spPr>
          <a:xfrm>
            <a:off x="61631" y="1428991"/>
            <a:ext cx="8714064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There are other statistical tests we can do which include:</a:t>
            </a:r>
          </a:p>
          <a:p>
            <a:endParaRPr lang="en-GB" dirty="0"/>
          </a:p>
          <a:p>
            <a:r>
              <a:rPr lang="en-GB" b="1" dirty="0">
                <a:solidFill>
                  <a:srgbClr val="7030A0"/>
                </a:solidFill>
              </a:rPr>
              <a:t>Chi squared test- </a:t>
            </a:r>
            <a:r>
              <a:rPr lang="en-GB" dirty="0"/>
              <a:t>We will study this in more detail later on in year 2</a:t>
            </a:r>
          </a:p>
          <a:p>
            <a:r>
              <a:rPr lang="en-GB" dirty="0"/>
              <a:t>Used to compared </a:t>
            </a:r>
            <a:r>
              <a:rPr lang="en-GB" u="sng" dirty="0">
                <a:solidFill>
                  <a:srgbClr val="7030A0"/>
                </a:solidFill>
              </a:rPr>
              <a:t>expected and observed data </a:t>
            </a:r>
          </a:p>
          <a:p>
            <a:endParaRPr lang="en-GB" dirty="0"/>
          </a:p>
          <a:p>
            <a:r>
              <a:rPr lang="en-GB" dirty="0">
                <a:solidFill>
                  <a:srgbClr val="0070C0"/>
                </a:solidFill>
              </a:rPr>
              <a:t>Student t-test</a:t>
            </a:r>
          </a:p>
          <a:p>
            <a:r>
              <a:rPr lang="en-GB" dirty="0"/>
              <a:t>Used to compare </a:t>
            </a:r>
            <a:r>
              <a:rPr lang="en-GB" u="sng" dirty="0">
                <a:solidFill>
                  <a:srgbClr val="0070C0"/>
                </a:solidFill>
              </a:rPr>
              <a:t>means</a:t>
            </a:r>
            <a:r>
              <a:rPr lang="en-GB" dirty="0">
                <a:solidFill>
                  <a:srgbClr val="0070C0"/>
                </a:solidFill>
              </a:rPr>
              <a:t> from 2 sets of data </a:t>
            </a:r>
          </a:p>
          <a:p>
            <a:endParaRPr lang="en-GB" dirty="0"/>
          </a:p>
          <a:p>
            <a:r>
              <a:rPr lang="en-GB" dirty="0">
                <a:solidFill>
                  <a:srgbClr val="FFC000"/>
                </a:solidFill>
              </a:rPr>
              <a:t>Correlation co-efficient</a:t>
            </a:r>
          </a:p>
          <a:p>
            <a:r>
              <a:rPr lang="en-GB" dirty="0"/>
              <a:t>Used to compare data from </a:t>
            </a:r>
            <a:r>
              <a:rPr lang="en-GB" u="sng" dirty="0">
                <a:solidFill>
                  <a:srgbClr val="FFC000"/>
                </a:solidFill>
              </a:rPr>
              <a:t>2 different variables </a:t>
            </a:r>
            <a:r>
              <a:rPr lang="en-GB" dirty="0">
                <a:solidFill>
                  <a:srgbClr val="FFC000"/>
                </a:solidFill>
              </a:rPr>
              <a:t>that have been sampled </a:t>
            </a:r>
          </a:p>
          <a:p>
            <a:endParaRPr lang="en-GB" dirty="0"/>
          </a:p>
          <a:p>
            <a:pPr algn="ctr"/>
            <a:r>
              <a:rPr lang="en-GB" sz="2400" b="1" u="sng" dirty="0"/>
              <a:t>When answering questions using the different statistical tests you must APPLY your answer to the specific test. </a:t>
            </a:r>
          </a:p>
          <a:p>
            <a:pPr algn="ctr"/>
            <a:endParaRPr lang="en-GB" sz="2400" b="1" u="sng" dirty="0"/>
          </a:p>
          <a:p>
            <a:pPr algn="ctr"/>
            <a:r>
              <a:rPr lang="en-GB" sz="2400" b="1" u="sng" dirty="0">
                <a:solidFill>
                  <a:srgbClr val="7030A0"/>
                </a:solidFill>
              </a:rPr>
              <a:t>We are going to specifically look at the Chi-squared test for inheritance crosses.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F7A0F6-D6EF-4AFE-9A2E-BAE3DA4A48B1}"/>
              </a:ext>
            </a:extLst>
          </p:cNvPr>
          <p:cNvSpPr txBox="1"/>
          <p:nvPr/>
        </p:nvSpPr>
        <p:spPr>
          <a:xfrm>
            <a:off x="0" y="0"/>
            <a:ext cx="63817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00" b="1" u="sng" dirty="0">
                <a:latin typeface="Calibri" panose="020F0502020204030204" pitchFamily="34" charset="0"/>
                <a:cs typeface="Calibri" panose="020F0502020204030204" pitchFamily="34" charset="0"/>
              </a:rPr>
              <a:t>The Chi Squared Test</a:t>
            </a:r>
          </a:p>
        </p:txBody>
      </p:sp>
    </p:spTree>
    <p:extLst>
      <p:ext uri="{BB962C8B-B14F-4D97-AF65-F5344CB8AC3E}">
        <p14:creationId xmlns:p14="http://schemas.microsoft.com/office/powerpoint/2010/main" val="391726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610"/>
    </mc:Choice>
    <mc:Fallback xmlns="">
      <p:transition spd="slow" advTm="6061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944" y="368242"/>
            <a:ext cx="84201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Used for </a:t>
            </a:r>
            <a:r>
              <a:rPr lang="en-GB" sz="2800" u="sng" dirty="0">
                <a:latin typeface="Calibri" panose="020F0502020204030204" pitchFamily="34" charset="0"/>
                <a:cs typeface="Calibri" panose="020F0502020204030204" pitchFamily="34" charset="0"/>
              </a:rPr>
              <a:t>categorical data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To test if the </a:t>
            </a:r>
            <a:r>
              <a:rPr lang="en-GB" sz="2800" b="1" dirty="0"/>
              <a:t>difference</a:t>
            </a:r>
            <a:r>
              <a:rPr lang="en-GB" sz="2800" dirty="0"/>
              <a:t> between </a:t>
            </a:r>
            <a:r>
              <a:rPr lang="en-GB" sz="2800" b="1" dirty="0"/>
              <a:t>the observed and expected data</a:t>
            </a:r>
            <a:r>
              <a:rPr lang="en-GB" sz="2800" dirty="0"/>
              <a:t> is due to </a:t>
            </a:r>
            <a:r>
              <a:rPr lang="en-GB" sz="2800" b="1" dirty="0"/>
              <a:t>chance</a:t>
            </a:r>
            <a:r>
              <a:rPr lang="en-GB" sz="2800" dirty="0"/>
              <a:t> or </a:t>
            </a:r>
            <a:r>
              <a:rPr lang="en-GB" sz="2800" b="1" dirty="0"/>
              <a:t>significantly different</a:t>
            </a:r>
            <a:r>
              <a:rPr lang="en-GB" sz="2800" dirty="0"/>
              <a:t> so due to another factor.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How do we know if the difference between the two is just due to chance, or is significantly different and there must be another explanation?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A29717-EB5B-4B8A-81D2-CB89B53C9FDD}"/>
              </a:ext>
            </a:extLst>
          </p:cNvPr>
          <p:cNvSpPr txBox="1"/>
          <p:nvPr/>
        </p:nvSpPr>
        <p:spPr>
          <a:xfrm>
            <a:off x="0" y="0"/>
            <a:ext cx="63817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00" b="1" u="sng" dirty="0">
                <a:latin typeface="Calibri" panose="020F0502020204030204" pitchFamily="34" charset="0"/>
                <a:cs typeface="Calibri" panose="020F0502020204030204" pitchFamily="34" charset="0"/>
              </a:rPr>
              <a:t>The Chi Squared Test</a:t>
            </a:r>
          </a:p>
        </p:txBody>
      </p:sp>
    </p:spTree>
    <p:extLst>
      <p:ext uri="{BB962C8B-B14F-4D97-AF65-F5344CB8AC3E}">
        <p14:creationId xmlns:p14="http://schemas.microsoft.com/office/powerpoint/2010/main" val="1944109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1" y="0"/>
            <a:ext cx="4867275" cy="6201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300" b="1" u="sng" dirty="0">
                <a:latin typeface="Calibri" panose="020F0502020204030204" pitchFamily="34" charset="0"/>
                <a:cs typeface="Calibri" panose="020F0502020204030204" pitchFamily="34" charset="0"/>
              </a:rPr>
              <a:t>Null hypothesis</a:t>
            </a:r>
          </a:p>
          <a:p>
            <a:endParaRPr lang="en-GB" sz="2800" b="1" u="sng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The X</a:t>
            </a:r>
            <a:r>
              <a:rPr lang="en-GB" sz="28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 test is used to test the null hypothesis.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800" b="1" u="sng" dirty="0">
                <a:latin typeface="Calibri" panose="020F0502020204030204" pitchFamily="34" charset="0"/>
                <a:cs typeface="Calibri" panose="020F0502020204030204" pitchFamily="34" charset="0"/>
              </a:rPr>
              <a:t>Definition: </a:t>
            </a:r>
          </a:p>
          <a:p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Null hypothesis: 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The null hypothesis states that </a:t>
            </a:r>
            <a:r>
              <a:rPr lang="en-GB" sz="28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there is no significant difference between the observed and expected values</a:t>
            </a: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Calibri" panose="020F0502020204030204" pitchFamily="34" charset="0"/>
                <a:cs typeface="Calibri" panose="020F0502020204030204" pitchFamily="34" charset="0"/>
              </a:rPr>
              <a:t>We can then either accept or reject the null hypothesis.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248" y="723899"/>
            <a:ext cx="4057651" cy="405765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8A956A6-E240-46A6-A885-4289806E236C}"/>
              </a:ext>
            </a:extLst>
          </p:cNvPr>
          <p:cNvSpPr/>
          <p:nvPr/>
        </p:nvSpPr>
        <p:spPr>
          <a:xfrm>
            <a:off x="38101" y="2197916"/>
            <a:ext cx="5010147" cy="26593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58C032-F8C8-4D66-8027-B1B4B38058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197916"/>
            <a:ext cx="427838" cy="42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812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022" y="592782"/>
            <a:ext cx="84201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u="sng" dirty="0">
                <a:latin typeface="Calibri" panose="020F0502020204030204" pitchFamily="34" charset="0"/>
                <a:cs typeface="Calibri" panose="020F0502020204030204" pitchFamily="34" charset="0"/>
              </a:rPr>
              <a:t>Simple example!</a:t>
            </a: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Toss a coin 100 time and you might expect to get 50 heads and 50 tails (expected values). In reality, it would be unlikely you actually get this.</a:t>
            </a: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400" dirty="0">
                <a:latin typeface="Calibri" panose="020F0502020204030204" pitchFamily="34" charset="0"/>
                <a:cs typeface="Calibri" panose="020F0502020204030204" pitchFamily="34" charset="0"/>
              </a:rPr>
              <a:t>If it lands on heads 55 times and tails 45 times (observed values), does this mean the coin is weighted? Or is it just due to chance?</a:t>
            </a:r>
          </a:p>
          <a:p>
            <a:endParaRPr lang="en-GB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alt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now use these Expected (E) and Observed (O) figures in the Χ</a:t>
            </a:r>
            <a:r>
              <a:rPr lang="en-GB" altLang="en-US" sz="2400" baseline="30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altLang="en-US" sz="24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test. </a:t>
            </a:r>
          </a:p>
          <a:p>
            <a:r>
              <a:rPr lang="en-GB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formula is </a:t>
            </a:r>
          </a:p>
          <a:p>
            <a:endParaRPr lang="en-GB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alt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GB" altLang="en-US" sz="3200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alt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 = sum of </a:t>
            </a:r>
            <a:r>
              <a:rPr lang="en-GB" altLang="en-US" sz="3200" u="sng" dirty="0">
                <a:latin typeface="Calibri" panose="020F0502020204030204" pitchFamily="34" charset="0"/>
                <a:cs typeface="Calibri" panose="020F0502020204030204" pitchFamily="34" charset="0"/>
              </a:rPr>
              <a:t>(O-E)</a:t>
            </a:r>
            <a:r>
              <a:rPr lang="en-GB" altLang="en-US" sz="3200" u="sng" baseline="3000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alt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					     </a:t>
            </a:r>
          </a:p>
          <a:p>
            <a:r>
              <a:rPr lang="en-GB" alt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		     E</a:t>
            </a:r>
          </a:p>
          <a:p>
            <a:endParaRPr lang="en-GB" sz="2400" b="1" dirty="0">
              <a:latin typeface="Comic Sans MS" panose="030F0702030302020204" pitchFamily="66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A3F38A-FEE7-4DEE-9065-D40676C930DD}"/>
              </a:ext>
            </a:extLst>
          </p:cNvPr>
          <p:cNvSpPr/>
          <p:nvPr/>
        </p:nvSpPr>
        <p:spPr>
          <a:xfrm>
            <a:off x="65021" y="-7382"/>
            <a:ext cx="715789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300" b="1" u="sng" dirty="0">
                <a:latin typeface="Calibri" panose="020F0502020204030204" pitchFamily="34" charset="0"/>
                <a:cs typeface="Calibri" panose="020F0502020204030204" pitchFamily="34" charset="0"/>
              </a:rPr>
              <a:t>The Chi Squared Test.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281F00F-6922-4A00-922B-B1AF5FF80CAA}"/>
              </a:ext>
            </a:extLst>
          </p:cNvPr>
          <p:cNvSpPr txBox="1"/>
          <p:nvPr/>
        </p:nvSpPr>
        <p:spPr>
          <a:xfrm>
            <a:off x="4697835" y="4437776"/>
            <a:ext cx="39847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7030A0"/>
                </a:solidFill>
              </a:rPr>
              <a:t>Complete the table on page 29 in your booklet</a:t>
            </a:r>
          </a:p>
        </p:txBody>
      </p:sp>
    </p:spTree>
    <p:extLst>
      <p:ext uri="{BB962C8B-B14F-4D97-AF65-F5344CB8AC3E}">
        <p14:creationId xmlns:p14="http://schemas.microsoft.com/office/powerpoint/2010/main" val="905970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014894"/>
              </p:ext>
            </p:extLst>
          </p:nvPr>
        </p:nvGraphicFramePr>
        <p:xfrm>
          <a:off x="508495" y="1399227"/>
          <a:ext cx="7924800" cy="3175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0800">
                  <a:extLst>
                    <a:ext uri="{9D8B030D-6E8A-4147-A177-3AD203B41FA5}">
                      <a16:colId xmlns:a16="http://schemas.microsoft.com/office/drawing/2014/main" val="1538482317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1478122830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2331636835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3036716245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4267721349"/>
                    </a:ext>
                  </a:extLst>
                </a:gridCol>
                <a:gridCol w="1320800">
                  <a:extLst>
                    <a:ext uri="{9D8B030D-6E8A-4147-A177-3AD203B41FA5}">
                      <a16:colId xmlns:a16="http://schemas.microsoft.com/office/drawing/2014/main" val="1044218340"/>
                    </a:ext>
                  </a:extLst>
                </a:gridCol>
              </a:tblGrid>
              <a:tr h="79375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Class</a:t>
                      </a:r>
                      <a:endParaRPr lang="en-GB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Observed</a:t>
                      </a:r>
                    </a:p>
                    <a:p>
                      <a:pPr algn="ctr"/>
                      <a:r>
                        <a:rPr lang="en-GB" sz="2000" dirty="0"/>
                        <a:t>(O)</a:t>
                      </a:r>
                      <a:endParaRPr lang="en-GB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Expected</a:t>
                      </a:r>
                    </a:p>
                    <a:p>
                      <a:pPr algn="ctr"/>
                      <a:r>
                        <a:rPr lang="en-GB" sz="2000" dirty="0"/>
                        <a:t>(E)</a:t>
                      </a:r>
                      <a:endParaRPr lang="en-GB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O-E</a:t>
                      </a:r>
                      <a:endParaRPr lang="en-GB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(O-E)</a:t>
                      </a:r>
                      <a:r>
                        <a:rPr lang="en-GB" sz="2000" baseline="30000" dirty="0"/>
                        <a:t>2</a:t>
                      </a:r>
                      <a:endParaRPr lang="en-GB" sz="2000" baseline="30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u="sng" dirty="0"/>
                        <a:t>(O-E)</a:t>
                      </a:r>
                      <a:r>
                        <a:rPr lang="en-GB" sz="2000" u="sng" baseline="30000" dirty="0"/>
                        <a:t>2</a:t>
                      </a:r>
                    </a:p>
                    <a:p>
                      <a:pPr algn="ctr"/>
                      <a:r>
                        <a:rPr lang="en-GB" sz="2000" u="none" dirty="0"/>
                        <a:t>E</a:t>
                      </a:r>
                      <a:endParaRPr lang="en-GB" sz="2000" u="none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60771"/>
                  </a:ext>
                </a:extLst>
              </a:tr>
              <a:tr h="79375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Heads</a:t>
                      </a:r>
                      <a:endParaRPr lang="en-GB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55</a:t>
                      </a:r>
                      <a:endParaRPr lang="en-GB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50</a:t>
                      </a:r>
                      <a:endParaRPr lang="en-GB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+5</a:t>
                      </a:r>
                      <a:endParaRPr lang="en-GB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25</a:t>
                      </a:r>
                      <a:endParaRPr lang="en-GB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0.5</a:t>
                      </a:r>
                      <a:endParaRPr lang="en-GB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556480"/>
                  </a:ext>
                </a:extLst>
              </a:tr>
              <a:tr h="79375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Tails</a:t>
                      </a:r>
                      <a:endParaRPr lang="en-GB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45</a:t>
                      </a:r>
                      <a:endParaRPr lang="en-GB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50</a:t>
                      </a:r>
                      <a:endParaRPr lang="en-GB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-5</a:t>
                      </a:r>
                      <a:endParaRPr lang="en-GB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25</a:t>
                      </a:r>
                      <a:endParaRPr lang="en-GB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0.5</a:t>
                      </a:r>
                      <a:endParaRPr lang="en-GB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521888"/>
                  </a:ext>
                </a:extLst>
              </a:tr>
              <a:tr h="793750">
                <a:tc>
                  <a:txBody>
                    <a:bodyPr/>
                    <a:lstStyle/>
                    <a:p>
                      <a:pPr algn="ctr"/>
                      <a:endParaRPr lang="en-GB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/>
                        <a:t>Sum =1.0 </a:t>
                      </a:r>
                      <a:endParaRPr lang="en-GB" sz="20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84259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41033" y="4795897"/>
            <a:ext cx="84201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atin typeface="Calibri" panose="020F0502020204030204" pitchFamily="34" charset="0"/>
                <a:cs typeface="Calibri" panose="020F0502020204030204" pitchFamily="34" charset="0"/>
              </a:rPr>
              <a:t>So we now have a calculated value but what does it mean?</a:t>
            </a:r>
          </a:p>
          <a:p>
            <a:pPr algn="ctr"/>
            <a:r>
              <a:rPr lang="en-GB" sz="32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will be the most marks in the exam </a:t>
            </a:r>
          </a:p>
          <a:p>
            <a:pPr algn="ctr"/>
            <a:r>
              <a:rPr lang="en-GB" sz="32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Explain the chi-squared results.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DBC8AF-B56C-484E-9159-1B55096E995F}"/>
              </a:ext>
            </a:extLst>
          </p:cNvPr>
          <p:cNvSpPr/>
          <p:nvPr/>
        </p:nvSpPr>
        <p:spPr>
          <a:xfrm>
            <a:off x="65021" y="-7382"/>
            <a:ext cx="715789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300" b="1" u="sng" dirty="0">
                <a:latin typeface="Calibri" panose="020F0502020204030204" pitchFamily="34" charset="0"/>
                <a:cs typeface="Calibri" panose="020F0502020204030204" pitchFamily="34" charset="0"/>
              </a:rPr>
              <a:t>The Chi Squared Test.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A34FDA-0503-4C78-9DE2-F0558A1E550B}"/>
              </a:ext>
            </a:extLst>
          </p:cNvPr>
          <p:cNvSpPr/>
          <p:nvPr/>
        </p:nvSpPr>
        <p:spPr>
          <a:xfrm>
            <a:off x="4924337" y="2254184"/>
            <a:ext cx="629174" cy="11325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375FF7-8FC8-48C6-97AC-FF7F893E1058}"/>
              </a:ext>
            </a:extLst>
          </p:cNvPr>
          <p:cNvSpPr/>
          <p:nvPr/>
        </p:nvSpPr>
        <p:spPr>
          <a:xfrm>
            <a:off x="6158917" y="2254184"/>
            <a:ext cx="629174" cy="11325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9465E9-5C54-40BD-8C03-D2C170D8DF42}"/>
              </a:ext>
            </a:extLst>
          </p:cNvPr>
          <p:cNvSpPr/>
          <p:nvPr/>
        </p:nvSpPr>
        <p:spPr>
          <a:xfrm>
            <a:off x="7482978" y="2268546"/>
            <a:ext cx="629174" cy="11325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0FE3C6C-3479-43BB-B497-8A07E80ECFCD}"/>
              </a:ext>
            </a:extLst>
          </p:cNvPr>
          <p:cNvSpPr/>
          <p:nvPr/>
        </p:nvSpPr>
        <p:spPr>
          <a:xfrm>
            <a:off x="7736047" y="3824323"/>
            <a:ext cx="629174" cy="367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7673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351A209-2E8B-43BA-93FB-07408882DA3E}"/>
              </a:ext>
            </a:extLst>
          </p:cNvPr>
          <p:cNvSpPr/>
          <p:nvPr/>
        </p:nvSpPr>
        <p:spPr>
          <a:xfrm>
            <a:off x="65021" y="-7382"/>
            <a:ext cx="907897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300" b="1" u="sng" dirty="0">
                <a:latin typeface="Calibri" panose="020F0502020204030204" pitchFamily="34" charset="0"/>
                <a:cs typeface="Calibri" panose="020F0502020204030204" pitchFamily="34" charset="0"/>
              </a:rPr>
              <a:t>The Chi Squared Test- What does it mean?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119DD2-F1EE-4C88-ADEC-41959BBDA5C1}"/>
              </a:ext>
            </a:extLst>
          </p:cNvPr>
          <p:cNvSpPr txBox="1"/>
          <p:nvPr/>
        </p:nvSpPr>
        <p:spPr>
          <a:xfrm>
            <a:off x="139030" y="662579"/>
            <a:ext cx="84201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1. Work out the degrees of freedom (</a:t>
            </a:r>
            <a:r>
              <a:rPr lang="en-GB" alt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df</a:t>
            </a:r>
            <a:r>
              <a:rPr lang="en-GB" altLang="en-US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en-GB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df = n-1   (where n = no of </a:t>
            </a:r>
            <a:r>
              <a:rPr lang="en-GB" altLang="en-US" dirty="0">
                <a:solidFill>
                  <a:srgbClr val="FF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different phenotypes</a:t>
            </a: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 or phenotypic classes)</a:t>
            </a:r>
          </a:p>
          <a:p>
            <a:endParaRPr lang="en-GB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en-US" dirty="0">
                <a:latin typeface="Calibri" panose="020F0502020204030204" pitchFamily="34" charset="0"/>
                <a:cs typeface="Calibri" panose="020F0502020204030204" pitchFamily="34" charset="0"/>
              </a:rPr>
              <a:t>Here we have 2 phenotypic classes so df = 2-1   = 1 </a:t>
            </a:r>
          </a:p>
          <a:p>
            <a:endParaRPr lang="en-GB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287AF6-AEB8-4DF4-83D2-30FE4B41FE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5934" b="22883"/>
          <a:stretch/>
        </p:blipFill>
        <p:spPr>
          <a:xfrm>
            <a:off x="5152285" y="3536211"/>
            <a:ext cx="2708199" cy="24870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62B3992-3971-4F63-98E1-A249413C6429}"/>
              </a:ext>
            </a:extLst>
          </p:cNvPr>
          <p:cNvSpPr txBox="1"/>
          <p:nvPr/>
        </p:nvSpPr>
        <p:spPr>
          <a:xfrm>
            <a:off x="936094" y="4779753"/>
            <a:ext cx="4001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2 different phenotypes </a:t>
            </a:r>
          </a:p>
          <a:p>
            <a:r>
              <a:rPr lang="en-GB" dirty="0">
                <a:solidFill>
                  <a:srgbClr val="7030A0"/>
                </a:solidFill>
              </a:rPr>
              <a:t>2-1 = 1 degree of freedom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156F2CD-BE3B-48BA-BFF5-FDD3D77AA9D7}"/>
              </a:ext>
            </a:extLst>
          </p:cNvPr>
          <p:cNvCxnSpPr/>
          <p:nvPr/>
        </p:nvCxnSpPr>
        <p:spPr>
          <a:xfrm flipV="1">
            <a:off x="3372374" y="4580389"/>
            <a:ext cx="2097248" cy="3858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79CC963-610A-42FE-9323-75BBEA21A452}"/>
              </a:ext>
            </a:extLst>
          </p:cNvPr>
          <p:cNvCxnSpPr/>
          <p:nvPr/>
        </p:nvCxnSpPr>
        <p:spPr>
          <a:xfrm>
            <a:off x="3397541" y="4966283"/>
            <a:ext cx="2155971" cy="4598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1176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351A209-2E8B-43BA-93FB-07408882DA3E}"/>
              </a:ext>
            </a:extLst>
          </p:cNvPr>
          <p:cNvSpPr/>
          <p:nvPr/>
        </p:nvSpPr>
        <p:spPr>
          <a:xfrm>
            <a:off x="65021" y="-7382"/>
            <a:ext cx="907897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300" b="1" u="sng" dirty="0">
                <a:latin typeface="Calibri" panose="020F0502020204030204" pitchFamily="34" charset="0"/>
                <a:cs typeface="Calibri" panose="020F0502020204030204" pitchFamily="34" charset="0"/>
              </a:rPr>
              <a:t>The Chi Squared Test- What does it mean?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8513D8-DDF2-421C-9BBE-5E78FD83932D}"/>
              </a:ext>
            </a:extLst>
          </p:cNvPr>
          <p:cNvSpPr/>
          <p:nvPr/>
        </p:nvSpPr>
        <p:spPr>
          <a:xfrm>
            <a:off x="65021" y="592782"/>
            <a:ext cx="907897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     Find calculated Value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the provided X</a:t>
            </a:r>
            <a:r>
              <a:rPr lang="en-GB" baseline="30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table that the examiner will provide.</a:t>
            </a:r>
          </a:p>
          <a:p>
            <a:pPr marL="457200" algn="just"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the table on page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Pg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444 in the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Toole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Toole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textbook, </a:t>
            </a:r>
          </a:p>
          <a:p>
            <a:pPr marL="457200" algn="just"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Biologists always compare against the probability of 0.05 (p value). </a:t>
            </a:r>
            <a:endParaRPr lang="en-GB" sz="1600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9471E3F-4AE2-4886-AF47-ECF93B11C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89" y="2091012"/>
            <a:ext cx="8212821" cy="455881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FA027DF-94D5-46B3-AC56-D3544FEEE3C9}"/>
              </a:ext>
            </a:extLst>
          </p:cNvPr>
          <p:cNvSpPr/>
          <p:nvPr/>
        </p:nvSpPr>
        <p:spPr>
          <a:xfrm>
            <a:off x="696286" y="2877424"/>
            <a:ext cx="6140742" cy="402671"/>
          </a:xfrm>
          <a:prstGeom prst="rect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4E8D090-F8D6-4E0A-AAB0-9DDB20229F4F}"/>
              </a:ext>
            </a:extLst>
          </p:cNvPr>
          <p:cNvSpPr/>
          <p:nvPr/>
        </p:nvSpPr>
        <p:spPr>
          <a:xfrm>
            <a:off x="5192785" y="2877424"/>
            <a:ext cx="528507" cy="2776756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8182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5021" y="632340"/>
            <a:ext cx="8534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latin typeface="Calibri" panose="020F0502020204030204" pitchFamily="34" charset="0"/>
                <a:cs typeface="Calibri" panose="020F0502020204030204" pitchFamily="34" charset="0"/>
              </a:rPr>
              <a:t>3. Find the P (probability) value. </a:t>
            </a:r>
            <a:endParaRPr lang="en-GB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Look along the row showing 1 df for our calculated value of 1.0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alt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Between which P values does it fall?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075FCE-6630-4A24-981B-9D63BF7401F9}"/>
              </a:ext>
            </a:extLst>
          </p:cNvPr>
          <p:cNvSpPr/>
          <p:nvPr/>
        </p:nvSpPr>
        <p:spPr>
          <a:xfrm>
            <a:off x="65021" y="-7382"/>
            <a:ext cx="907897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300" b="1" u="sng" dirty="0">
                <a:latin typeface="Calibri" panose="020F0502020204030204" pitchFamily="34" charset="0"/>
                <a:cs typeface="Calibri" panose="020F0502020204030204" pitchFamily="34" charset="0"/>
              </a:rPr>
              <a:t>The Chi Squared Test- What does it mean?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4F47C68-C471-4037-BF1A-45909B730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79109"/>
            <a:ext cx="6748942" cy="374623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43DCA27-C8A8-4F27-993E-C5775D91695C}"/>
              </a:ext>
            </a:extLst>
          </p:cNvPr>
          <p:cNvSpPr/>
          <p:nvPr/>
        </p:nvSpPr>
        <p:spPr>
          <a:xfrm>
            <a:off x="2585906" y="3507315"/>
            <a:ext cx="872455" cy="352338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C1EB57-5DCD-43FD-AFF3-3A67E5059B80}"/>
              </a:ext>
            </a:extLst>
          </p:cNvPr>
          <p:cNvSpPr txBox="1"/>
          <p:nvPr/>
        </p:nvSpPr>
        <p:spPr>
          <a:xfrm>
            <a:off x="5595457" y="2841236"/>
            <a:ext cx="335559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7030A0"/>
                </a:solidFill>
              </a:rPr>
              <a:t>From the Chi-squared calculation we have produced a calculated value (1.0)</a:t>
            </a:r>
          </a:p>
          <a:p>
            <a:r>
              <a:rPr lang="en-GB" sz="2400" dirty="0">
                <a:solidFill>
                  <a:srgbClr val="7030A0"/>
                </a:solidFill>
              </a:rPr>
              <a:t>From the table we have used this calculated value to produce a P-values between 0.25 and 0.50. </a:t>
            </a:r>
          </a:p>
        </p:txBody>
      </p:sp>
    </p:spTree>
    <p:extLst>
      <p:ext uri="{BB962C8B-B14F-4D97-AF65-F5344CB8AC3E}">
        <p14:creationId xmlns:p14="http://schemas.microsoft.com/office/powerpoint/2010/main" val="40264916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93C7070-76C9-464C-B7A4-6394815D9585}"/>
              </a:ext>
            </a:extLst>
          </p:cNvPr>
          <p:cNvSpPr/>
          <p:nvPr/>
        </p:nvSpPr>
        <p:spPr>
          <a:xfrm>
            <a:off x="65021" y="-7382"/>
            <a:ext cx="907897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300" b="1" u="sng" dirty="0">
                <a:latin typeface="Calibri" panose="020F0502020204030204" pitchFamily="34" charset="0"/>
                <a:cs typeface="Calibri" panose="020F0502020204030204" pitchFamily="34" charset="0"/>
              </a:rPr>
              <a:t>The Chi Squared Test- What does it mean?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297E6A-5B75-4909-993C-EF643F78A3A1}"/>
              </a:ext>
            </a:extLst>
          </p:cNvPr>
          <p:cNvSpPr/>
          <p:nvPr/>
        </p:nvSpPr>
        <p:spPr>
          <a:xfrm>
            <a:off x="65020" y="668751"/>
            <a:ext cx="89783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     Compare values and draw conclusion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 this greater or smaller than the P value of 0.05 (5%) which we always compare against?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0DF734-CD10-478D-82D1-8F35BB3C6AA6}"/>
              </a:ext>
            </a:extLst>
          </p:cNvPr>
          <p:cNvSpPr/>
          <p:nvPr/>
        </p:nvSpPr>
        <p:spPr>
          <a:xfrm>
            <a:off x="32510" y="1515553"/>
            <a:ext cx="911149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our p-value is greater than 5% or 0.05: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probability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that the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difference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between the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observed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expected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values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due to chance is more than 5%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differences between the observed and expected values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not significant so is due to chance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accept the null hypothesis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Always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re-state the null hypothesis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spcAft>
                <a:spcPts val="0"/>
              </a:spcAft>
            </a:pP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solidFill>
                  <a:schemeClr val="accent2"/>
                </a:solidFill>
              </a:rPr>
              <a:t>If our p-value is less than 5% or 0.05:</a:t>
            </a:r>
            <a:endParaRPr lang="en-GB" dirty="0">
              <a:solidFill>
                <a:schemeClr val="accent2"/>
              </a:solidFill>
            </a:endParaRPr>
          </a:p>
          <a:p>
            <a:r>
              <a:rPr lang="en-US" dirty="0"/>
              <a:t>The </a:t>
            </a:r>
            <a:r>
              <a:rPr lang="en-US" b="1" dirty="0"/>
              <a:t>probability</a:t>
            </a:r>
            <a:r>
              <a:rPr lang="en-US" dirty="0"/>
              <a:t> that </a:t>
            </a:r>
            <a:r>
              <a:rPr lang="en-US" b="1" dirty="0"/>
              <a:t>the difference</a:t>
            </a:r>
            <a:r>
              <a:rPr lang="en-US" dirty="0"/>
              <a:t> between the </a:t>
            </a:r>
            <a:r>
              <a:rPr lang="en-US" b="1" dirty="0"/>
              <a:t>observed and expected</a:t>
            </a:r>
            <a:r>
              <a:rPr lang="en-US" dirty="0"/>
              <a:t> values </a:t>
            </a:r>
            <a:r>
              <a:rPr lang="en-US" b="1" dirty="0"/>
              <a:t>is due to chance is less than 5%</a:t>
            </a:r>
            <a:endParaRPr lang="en-GB" dirty="0"/>
          </a:p>
          <a:p>
            <a:r>
              <a:rPr lang="en-US" dirty="0"/>
              <a:t>The differences between the observed and expected </a:t>
            </a:r>
            <a:r>
              <a:rPr lang="en-US" b="1" dirty="0"/>
              <a:t>values is significant so is not due to chance</a:t>
            </a:r>
            <a:r>
              <a:rPr lang="en-US" dirty="0"/>
              <a:t> </a:t>
            </a:r>
            <a:endParaRPr lang="en-GB" dirty="0"/>
          </a:p>
          <a:p>
            <a:r>
              <a:rPr lang="en-US" dirty="0"/>
              <a:t>We </a:t>
            </a:r>
            <a:r>
              <a:rPr lang="en-US" b="1" dirty="0"/>
              <a:t>reject the null hypothesis</a:t>
            </a:r>
            <a:r>
              <a:rPr lang="en-US" dirty="0"/>
              <a:t>. </a:t>
            </a:r>
            <a:endParaRPr lang="en-GB" dirty="0"/>
          </a:p>
          <a:p>
            <a:r>
              <a:rPr lang="en-US" b="1" dirty="0"/>
              <a:t>Another factor must be effecting the results</a:t>
            </a:r>
            <a:r>
              <a:rPr lang="en-US" dirty="0"/>
              <a:t>. </a:t>
            </a:r>
            <a:endParaRPr lang="en-GB" dirty="0"/>
          </a:p>
          <a:p>
            <a:r>
              <a:rPr lang="en-US" dirty="0"/>
              <a:t>Give an </a:t>
            </a:r>
            <a:r>
              <a:rPr lang="en-US" b="1" dirty="0"/>
              <a:t>example of the other factor</a:t>
            </a:r>
            <a:r>
              <a:rPr lang="en-US" dirty="0"/>
              <a:t>. </a:t>
            </a:r>
            <a:endParaRPr lang="en-GB" dirty="0"/>
          </a:p>
          <a:p>
            <a:pPr>
              <a:spcAft>
                <a:spcPts val="0"/>
              </a:spcAft>
            </a:pP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33D7B0-E50D-4F49-B352-9B0417B1213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824" y="4225"/>
            <a:ext cx="771787" cy="7890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722360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65021" y="592781"/>
            <a:ext cx="9134474" cy="244403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altLang="en-US" sz="2800" b="1" dirty="0">
              <a:latin typeface="Comic Sans MS" panose="030F0702030302020204" pitchFamily="66" charset="0"/>
            </a:endParaRPr>
          </a:p>
          <a:p>
            <a:r>
              <a:rPr lang="en-GB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So in our example, 0.25 and 0.50 are greater than 0.05.</a:t>
            </a:r>
          </a:p>
          <a:p>
            <a:endParaRPr lang="en-GB" altLang="en-US" sz="26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altLang="en-US" sz="3600" b="1" u="sng" dirty="0">
                <a:latin typeface="Calibri" panose="020F0502020204030204" pitchFamily="34" charset="0"/>
                <a:cs typeface="Calibri" panose="020F0502020204030204" pitchFamily="34" charset="0"/>
              </a:rPr>
              <a:t>On a whiteboard…. </a:t>
            </a:r>
          </a:p>
          <a:p>
            <a:r>
              <a:rPr lang="en-GB" alt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Explain what the P-values show</a:t>
            </a:r>
          </a:p>
          <a:p>
            <a:endParaRPr lang="en-GB" altLang="en-US" sz="2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E02CE36-08D3-4BC4-984A-E989B07696D9}"/>
              </a:ext>
            </a:extLst>
          </p:cNvPr>
          <p:cNvSpPr/>
          <p:nvPr/>
        </p:nvSpPr>
        <p:spPr>
          <a:xfrm>
            <a:off x="65021" y="-7382"/>
            <a:ext cx="907897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300" b="1" u="sng" dirty="0">
                <a:latin typeface="Calibri" panose="020F0502020204030204" pitchFamily="34" charset="0"/>
                <a:cs typeface="Calibri" panose="020F0502020204030204" pitchFamily="34" charset="0"/>
              </a:rPr>
              <a:t>The Chi Squared Test- What does it mean?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7B2A84-D057-4CD5-B59B-C17E8184093D}"/>
              </a:ext>
            </a:extLst>
          </p:cNvPr>
          <p:cNvSpPr/>
          <p:nvPr/>
        </p:nvSpPr>
        <p:spPr>
          <a:xfrm>
            <a:off x="32510" y="2815847"/>
            <a:ext cx="8977266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our p-value is greater than 5% or 0.05: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probability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that the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difference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between the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observed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expected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values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due to chance is more than 5%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differences between the observed and expected values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not significant so is due to chance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accept the null hypothesis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spcAft>
                <a:spcPts val="0"/>
              </a:spcAft>
            </a:pPr>
            <a:endParaRPr lang="en-US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coin has not been tampered with. </a:t>
            </a:r>
          </a:p>
          <a:p>
            <a:pPr>
              <a:spcAft>
                <a:spcPts val="0"/>
              </a:spcAft>
            </a:pPr>
            <a:endParaRPr lang="en-US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24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Fill in page 30 in your booklet. </a:t>
            </a:r>
            <a:endParaRPr lang="en-GB" sz="2400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06721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DE0781D-9098-4DEA-BEC9-3BA6268D7719}"/>
              </a:ext>
            </a:extLst>
          </p:cNvPr>
          <p:cNvSpPr/>
          <p:nvPr/>
        </p:nvSpPr>
        <p:spPr>
          <a:xfrm>
            <a:off x="65021" y="-7382"/>
            <a:ext cx="907897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300" b="1" u="sng" dirty="0">
                <a:latin typeface="Calibri" panose="020F0502020204030204" pitchFamily="34" charset="0"/>
                <a:cs typeface="Calibri" panose="020F0502020204030204" pitchFamily="34" charset="0"/>
              </a:rPr>
              <a:t>The Chi Squared Test.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EDC3FB-86A9-4147-A00C-C4FF385CAF97}"/>
              </a:ext>
            </a:extLst>
          </p:cNvPr>
          <p:cNvSpPr txBox="1"/>
          <p:nvPr/>
        </p:nvSpPr>
        <p:spPr>
          <a:xfrm>
            <a:off x="763398" y="592782"/>
            <a:ext cx="70299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7030A0"/>
                </a:solidFill>
              </a:rPr>
              <a:t>Complete the practice question on page 30-31 in your booklet.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098C96-1E3C-4F15-8683-87202A8C9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299" y="2073766"/>
            <a:ext cx="6748942" cy="374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73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8BB7C31-4614-4833-BC4E-D6E63DA8C613}"/>
              </a:ext>
            </a:extLst>
          </p:cNvPr>
          <p:cNvSpPr/>
          <p:nvPr/>
        </p:nvSpPr>
        <p:spPr>
          <a:xfrm>
            <a:off x="65021" y="-7382"/>
            <a:ext cx="907897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300" b="1" u="sng" dirty="0">
                <a:latin typeface="Calibri" panose="020F0502020204030204" pitchFamily="34" charset="0"/>
                <a:cs typeface="Calibri" panose="020F0502020204030204" pitchFamily="34" charset="0"/>
              </a:rPr>
              <a:t>The Chi Squared Test.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660792-7A1B-4523-BE1B-85E71BDD8123}"/>
              </a:ext>
            </a:extLst>
          </p:cNvPr>
          <p:cNvSpPr/>
          <p:nvPr/>
        </p:nvSpPr>
        <p:spPr>
          <a:xfrm>
            <a:off x="146807" y="668851"/>
            <a:ext cx="8804246" cy="24160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Dihybrid cross with heterozygous parents. </a:t>
            </a:r>
          </a:p>
          <a:p>
            <a:pPr algn="just"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cross was carried out and the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actual (observed - O)</a:t>
            </a:r>
            <a:r>
              <a:rPr lang="en-GB" baseline="-25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phenotypes are:-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169 round yellow seeds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54 round green seeds                                                                              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51 wrinkled yellow seeds 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14 wrinkled green seed 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GB" sz="7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Total offspring = 288 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Expected ratio=  9:3:3:1. Calculate the </a:t>
            </a: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expected values- E </a:t>
            </a:r>
            <a:endParaRPr lang="en-GB" sz="16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ABF27CE-9EBA-4C59-A030-2880A5ABC487}"/>
              </a:ext>
            </a:extLst>
          </p:cNvPr>
          <p:cNvSpPr/>
          <p:nvPr/>
        </p:nvSpPr>
        <p:spPr>
          <a:xfrm>
            <a:off x="1925273" y="3005159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altLang="en-US" b="1" dirty="0">
                <a:cs typeface="Arial" panose="020B0604020202020204" pitchFamily="34" charset="0"/>
              </a:rPr>
              <a:t>9/16 x </a:t>
            </a:r>
            <a:r>
              <a:rPr lang="en-GB" altLang="en-US" b="1" dirty="0">
                <a:solidFill>
                  <a:srgbClr val="7030A0"/>
                </a:solidFill>
                <a:cs typeface="Arial" panose="020B0604020202020204" pitchFamily="34" charset="0"/>
              </a:rPr>
              <a:t>288</a:t>
            </a:r>
            <a:r>
              <a:rPr lang="en-GB" altLang="en-US" b="1" dirty="0">
                <a:cs typeface="Arial" panose="020B0604020202020204" pitchFamily="34" charset="0"/>
              </a:rPr>
              <a:t> = 162</a:t>
            </a:r>
            <a:endParaRPr lang="en-GB" altLang="en-US" b="1" dirty="0"/>
          </a:p>
          <a:p>
            <a:r>
              <a:rPr lang="en-GB" altLang="en-US" b="1" dirty="0">
                <a:cs typeface="Arial" panose="020B0604020202020204" pitchFamily="34" charset="0"/>
              </a:rPr>
              <a:t>3/16 x </a:t>
            </a:r>
            <a:r>
              <a:rPr lang="en-GB" altLang="en-US" b="1" dirty="0">
                <a:solidFill>
                  <a:srgbClr val="7030A0"/>
                </a:solidFill>
                <a:cs typeface="Arial" panose="020B0604020202020204" pitchFamily="34" charset="0"/>
              </a:rPr>
              <a:t>288</a:t>
            </a:r>
            <a:r>
              <a:rPr lang="en-GB" altLang="en-US" b="1" dirty="0">
                <a:cs typeface="Arial" panose="020B0604020202020204" pitchFamily="34" charset="0"/>
              </a:rPr>
              <a:t> = 54	</a:t>
            </a:r>
          </a:p>
          <a:p>
            <a:r>
              <a:rPr lang="en-GB" altLang="en-US" b="1" dirty="0">
                <a:cs typeface="Arial" panose="020B0604020202020204" pitchFamily="34" charset="0"/>
              </a:rPr>
              <a:t>3/16 x </a:t>
            </a:r>
            <a:r>
              <a:rPr lang="en-GB" altLang="en-US" b="1" dirty="0">
                <a:solidFill>
                  <a:srgbClr val="7030A0"/>
                </a:solidFill>
                <a:cs typeface="Arial" panose="020B0604020202020204" pitchFamily="34" charset="0"/>
              </a:rPr>
              <a:t>288</a:t>
            </a:r>
            <a:r>
              <a:rPr lang="en-GB" altLang="en-US" b="1" dirty="0">
                <a:solidFill>
                  <a:srgbClr val="FF3399"/>
                </a:solidFill>
                <a:cs typeface="Arial" panose="020B0604020202020204" pitchFamily="34" charset="0"/>
              </a:rPr>
              <a:t> </a:t>
            </a:r>
            <a:r>
              <a:rPr lang="en-GB" altLang="en-US" b="1" dirty="0">
                <a:cs typeface="Arial" panose="020B0604020202020204" pitchFamily="34" charset="0"/>
              </a:rPr>
              <a:t>= 54</a:t>
            </a:r>
            <a:endParaRPr lang="en-GB" altLang="en-US" b="1" dirty="0"/>
          </a:p>
          <a:p>
            <a:r>
              <a:rPr lang="en-GB" altLang="en-US" b="1" dirty="0">
                <a:cs typeface="Arial" panose="020B0604020202020204" pitchFamily="34" charset="0"/>
              </a:rPr>
              <a:t>1/16 x </a:t>
            </a:r>
            <a:r>
              <a:rPr lang="en-GB" altLang="en-US" b="1" dirty="0">
                <a:solidFill>
                  <a:srgbClr val="7030A0"/>
                </a:solidFill>
                <a:cs typeface="Arial" panose="020B0604020202020204" pitchFamily="34" charset="0"/>
              </a:rPr>
              <a:t>288</a:t>
            </a:r>
            <a:r>
              <a:rPr lang="en-GB" altLang="en-US" b="1" dirty="0">
                <a:cs typeface="Arial" panose="020B0604020202020204" pitchFamily="34" charset="0"/>
              </a:rPr>
              <a:t> = 18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EAE869-95BF-44F9-8BB1-4A36A2E5164D}"/>
              </a:ext>
            </a:extLst>
          </p:cNvPr>
          <p:cNvSpPr txBox="1"/>
          <p:nvPr/>
        </p:nvSpPr>
        <p:spPr>
          <a:xfrm>
            <a:off x="146807" y="4205488"/>
            <a:ext cx="6477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Ratio for phenotype/ total number of ratio x total no. off offspring.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FDB89B3-3A36-48F7-9C2A-BD16C546DF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71"/>
          <a:stretch/>
        </p:blipFill>
        <p:spPr>
          <a:xfrm>
            <a:off x="3385322" y="4783655"/>
            <a:ext cx="2227102" cy="140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02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021" y="592782"/>
            <a:ext cx="901395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/>
              <a:t>On whiteboard…..</a:t>
            </a:r>
          </a:p>
          <a:p>
            <a:endParaRPr lang="en-GB" b="1" dirty="0"/>
          </a:p>
          <a:p>
            <a:r>
              <a:rPr lang="en-GB" b="1" dirty="0"/>
              <a:t>Write out a null hypothesis for this genetic cross. </a:t>
            </a:r>
          </a:p>
          <a:p>
            <a:endParaRPr lang="en-GB" b="1" dirty="0"/>
          </a:p>
          <a:p>
            <a:r>
              <a:rPr lang="en-GB" b="1" dirty="0">
                <a:solidFill>
                  <a:srgbClr val="7030A0"/>
                </a:solidFill>
              </a:rPr>
              <a:t>Copy out null hypothesis onto page 31 in your booklet. </a:t>
            </a:r>
          </a:p>
          <a:p>
            <a:r>
              <a:rPr lang="en-GB" b="1" dirty="0"/>
              <a:t>There will be no significant difference between the observed and expected phenotypes of different types of seeds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079D6A1-E6D5-4C45-978E-F6B9EC53E296}"/>
              </a:ext>
            </a:extLst>
          </p:cNvPr>
          <p:cNvSpPr/>
          <p:nvPr/>
        </p:nvSpPr>
        <p:spPr>
          <a:xfrm>
            <a:off x="65021" y="-7382"/>
            <a:ext cx="907897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300" b="1" u="sng" dirty="0">
                <a:latin typeface="Calibri" panose="020F0502020204030204" pitchFamily="34" charset="0"/>
                <a:cs typeface="Calibri" panose="020F0502020204030204" pitchFamily="34" charset="0"/>
              </a:rPr>
              <a:t>The Chi Squared Test.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CACDCBF-1DF3-4840-A04A-879A08FAA0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71"/>
          <a:stretch/>
        </p:blipFill>
        <p:spPr>
          <a:xfrm>
            <a:off x="3066540" y="3063912"/>
            <a:ext cx="2227102" cy="140549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A4D969B-3063-4ED6-A428-8620022EC24C}"/>
              </a:ext>
            </a:extLst>
          </p:cNvPr>
          <p:cNvSpPr txBox="1"/>
          <p:nvPr/>
        </p:nvSpPr>
        <p:spPr>
          <a:xfrm>
            <a:off x="159391" y="4857226"/>
            <a:ext cx="854838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7030A0"/>
                </a:solidFill>
              </a:rPr>
              <a:t>Complete the Chi-squared table on page 31 in your booklets to produce your calculated value. </a:t>
            </a:r>
          </a:p>
          <a:p>
            <a:endParaRPr lang="en-GB" sz="2400" b="1" dirty="0">
              <a:solidFill>
                <a:srgbClr val="7030A0"/>
              </a:solidFill>
            </a:endParaRPr>
          </a:p>
          <a:p>
            <a:r>
              <a:rPr lang="en-GB" sz="2400" b="1" dirty="0">
                <a:solidFill>
                  <a:srgbClr val="7030A0"/>
                </a:solidFill>
              </a:rPr>
              <a:t>Complete steps 1-4 on page 31 in your booklet to explain if you would accept or results the null hypothesis. </a:t>
            </a:r>
          </a:p>
        </p:txBody>
      </p:sp>
    </p:spTree>
    <p:extLst>
      <p:ext uri="{BB962C8B-B14F-4D97-AF65-F5344CB8AC3E}">
        <p14:creationId xmlns:p14="http://schemas.microsoft.com/office/powerpoint/2010/main" val="39850847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6EB1A71-E6BE-4AB4-B14D-9769D3856583}"/>
              </a:ext>
            </a:extLst>
          </p:cNvPr>
          <p:cNvSpPr/>
          <p:nvPr/>
        </p:nvSpPr>
        <p:spPr>
          <a:xfrm>
            <a:off x="65021" y="-7382"/>
            <a:ext cx="907897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300" b="1" u="sng" dirty="0">
                <a:latin typeface="Calibri" panose="020F0502020204030204" pitchFamily="34" charset="0"/>
                <a:cs typeface="Calibri" panose="020F0502020204030204" pitchFamily="34" charset="0"/>
              </a:rPr>
              <a:t>The Chi Squared Test. 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7FCB32C5-F12E-4098-A10F-EEDDE85A72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207934"/>
              </p:ext>
            </p:extLst>
          </p:nvPr>
        </p:nvGraphicFramePr>
        <p:xfrm>
          <a:off x="208854" y="778234"/>
          <a:ext cx="8633141" cy="301752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579562">
                  <a:extLst>
                    <a:ext uri="{9D8B030D-6E8A-4147-A177-3AD203B41FA5}">
                      <a16:colId xmlns:a16="http://schemas.microsoft.com/office/drawing/2014/main" val="41556629"/>
                    </a:ext>
                  </a:extLst>
                </a:gridCol>
                <a:gridCol w="1434937">
                  <a:extLst>
                    <a:ext uri="{9D8B030D-6E8A-4147-A177-3AD203B41FA5}">
                      <a16:colId xmlns:a16="http://schemas.microsoft.com/office/drawing/2014/main" val="1079435282"/>
                    </a:ext>
                  </a:extLst>
                </a:gridCol>
                <a:gridCol w="1433194">
                  <a:extLst>
                    <a:ext uri="{9D8B030D-6E8A-4147-A177-3AD203B41FA5}">
                      <a16:colId xmlns:a16="http://schemas.microsoft.com/office/drawing/2014/main" val="1354470952"/>
                    </a:ext>
                  </a:extLst>
                </a:gridCol>
                <a:gridCol w="1392246">
                  <a:extLst>
                    <a:ext uri="{9D8B030D-6E8A-4147-A177-3AD203B41FA5}">
                      <a16:colId xmlns:a16="http://schemas.microsoft.com/office/drawing/2014/main" val="1485514988"/>
                    </a:ext>
                  </a:extLst>
                </a:gridCol>
                <a:gridCol w="1396601">
                  <a:extLst>
                    <a:ext uri="{9D8B030D-6E8A-4147-A177-3AD203B41FA5}">
                      <a16:colId xmlns:a16="http://schemas.microsoft.com/office/drawing/2014/main" val="888013099"/>
                    </a:ext>
                  </a:extLst>
                </a:gridCol>
                <a:gridCol w="1396601">
                  <a:extLst>
                    <a:ext uri="{9D8B030D-6E8A-4147-A177-3AD203B41FA5}">
                      <a16:colId xmlns:a16="http://schemas.microsoft.com/office/drawing/2014/main" val="3002999111"/>
                    </a:ext>
                  </a:extLst>
                </a:gridCol>
              </a:tblGrid>
              <a:tr h="36322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Class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O</a:t>
                      </a:r>
                      <a:endParaRPr lang="en-GB" sz="16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(Observed)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E</a:t>
                      </a:r>
                      <a:endParaRPr lang="en-GB" sz="16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(Expected)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O-E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(O-E)</a:t>
                      </a:r>
                      <a:r>
                        <a:rPr lang="en-GB" sz="1800" baseline="30000">
                          <a:effectLst/>
                        </a:rPr>
                        <a:t>2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 u="sng">
                          <a:effectLst/>
                        </a:rPr>
                        <a:t>(O-E)</a:t>
                      </a:r>
                      <a:r>
                        <a:rPr lang="en-GB" sz="1800" u="sng" baseline="30000">
                          <a:effectLst/>
                        </a:rPr>
                        <a:t>2</a:t>
                      </a:r>
                      <a:endParaRPr lang="en-GB" sz="16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E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6951505"/>
                  </a:ext>
                </a:extLst>
              </a:tr>
              <a:tr h="21971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Round yellow</a:t>
                      </a:r>
                      <a:endParaRPr lang="en-GB" sz="16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 169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 162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 7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 49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0.30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25201972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Round green</a:t>
                      </a:r>
                      <a:endParaRPr lang="en-GB" sz="16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 54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 54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0 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 0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 0.00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31349387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Wrinkled yellow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 51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 54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-3 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 9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 0.17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4618056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Wrinkled green</a:t>
                      </a:r>
                      <a:endParaRPr lang="en-GB" sz="1600">
                        <a:effectLst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 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 14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 18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-4 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16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b="1" dirty="0">
                          <a:effectLst/>
                        </a:rPr>
                        <a:t>0.89</a:t>
                      </a:r>
                      <a:endParaRPr lang="en-GB" sz="16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16482948"/>
                  </a:ext>
                </a:extLst>
              </a:tr>
              <a:tr h="253365">
                <a:tc gridSpan="5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Sum of (=X</a:t>
                      </a:r>
                      <a:r>
                        <a:rPr lang="en-GB" sz="1800" baseline="30000" dirty="0">
                          <a:effectLst/>
                        </a:rPr>
                        <a:t>2</a:t>
                      </a:r>
                      <a:r>
                        <a:rPr lang="en-GB" sz="1800" dirty="0">
                          <a:effectLst/>
                        </a:rPr>
                        <a:t>)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 </a:t>
                      </a:r>
                      <a:r>
                        <a:rPr lang="en-GB" sz="1800" b="1" dirty="0">
                          <a:solidFill>
                            <a:srgbClr val="7030A0"/>
                          </a:solidFill>
                          <a:effectLst/>
                        </a:rPr>
                        <a:t>1.36</a:t>
                      </a:r>
                      <a:endParaRPr lang="en-GB" sz="1600" b="1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07838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3554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4ED799-C201-4904-8E90-99A61834297A}"/>
              </a:ext>
            </a:extLst>
          </p:cNvPr>
          <p:cNvSpPr/>
          <p:nvPr/>
        </p:nvSpPr>
        <p:spPr>
          <a:xfrm>
            <a:off x="65021" y="542658"/>
            <a:ext cx="885458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Work of Degrees of freedom (df)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Find calculate value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spcAft>
                <a:spcPts val="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Find P value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spcAft>
                <a:spcPts val="0"/>
              </a:spcAft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Compare values and draw conclusion. What would we write?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143EF9-1E98-404D-AF75-CA89A743EC27}"/>
              </a:ext>
            </a:extLst>
          </p:cNvPr>
          <p:cNvSpPr/>
          <p:nvPr/>
        </p:nvSpPr>
        <p:spPr>
          <a:xfrm>
            <a:off x="65021" y="-7382"/>
            <a:ext cx="907897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300" b="1" u="sng" dirty="0">
                <a:latin typeface="Calibri" panose="020F0502020204030204" pitchFamily="34" charset="0"/>
                <a:cs typeface="Calibri" panose="020F0502020204030204" pitchFamily="34" charset="0"/>
              </a:rPr>
              <a:t>The Chi Squared Test.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8B64A3-3D26-454E-A9B5-FB90E1B4B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6961" y="3108635"/>
            <a:ext cx="6748857" cy="37493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B9A1209-52E3-4970-96EA-AD185EA2DB9D}"/>
              </a:ext>
            </a:extLst>
          </p:cNvPr>
          <p:cNvSpPr txBox="1"/>
          <p:nvPr/>
        </p:nvSpPr>
        <p:spPr>
          <a:xfrm>
            <a:off x="4915948" y="542658"/>
            <a:ext cx="2345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7030A0"/>
                </a:solidFill>
              </a:rPr>
              <a:t>4 phenotypes -1 = 3 DF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BF74A8-B78A-49BD-8B5C-3AFEE56028AA}"/>
              </a:ext>
            </a:extLst>
          </p:cNvPr>
          <p:cNvSpPr/>
          <p:nvPr/>
        </p:nvSpPr>
        <p:spPr>
          <a:xfrm>
            <a:off x="1543573" y="4454554"/>
            <a:ext cx="5033395" cy="32717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ADF824-EA5D-4960-AED7-8463A8AD147D}"/>
              </a:ext>
            </a:extLst>
          </p:cNvPr>
          <p:cNvSpPr/>
          <p:nvPr/>
        </p:nvSpPr>
        <p:spPr>
          <a:xfrm>
            <a:off x="3531765" y="4454554"/>
            <a:ext cx="838899" cy="327171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538879D-6FBB-445B-B081-873657FCFD6F}"/>
              </a:ext>
            </a:extLst>
          </p:cNvPr>
          <p:cNvSpPr txBox="1"/>
          <p:nvPr/>
        </p:nvSpPr>
        <p:spPr>
          <a:xfrm>
            <a:off x="3054077" y="1296710"/>
            <a:ext cx="18131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7030A0"/>
                </a:solidFill>
              </a:rPr>
              <a:t>Calculated = 1.36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7556A2-444D-495C-8A82-1665D900FFDB}"/>
              </a:ext>
            </a:extLst>
          </p:cNvPr>
          <p:cNvSpPr/>
          <p:nvPr/>
        </p:nvSpPr>
        <p:spPr>
          <a:xfrm>
            <a:off x="3531764" y="5511026"/>
            <a:ext cx="838899" cy="566494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86C633-7549-4971-ACE4-D04BFA5B2CAC}"/>
              </a:ext>
            </a:extLst>
          </p:cNvPr>
          <p:cNvSpPr txBox="1"/>
          <p:nvPr/>
        </p:nvSpPr>
        <p:spPr>
          <a:xfrm>
            <a:off x="2046913" y="1985251"/>
            <a:ext cx="32989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7030A0"/>
                </a:solidFill>
              </a:rPr>
              <a:t>P-value = between .050 and 0.75</a:t>
            </a:r>
          </a:p>
        </p:txBody>
      </p:sp>
    </p:spTree>
    <p:extLst>
      <p:ext uri="{BB962C8B-B14F-4D97-AF65-F5344CB8AC3E}">
        <p14:creationId xmlns:p14="http://schemas.microsoft.com/office/powerpoint/2010/main" val="1239683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/>
      <p:bldP spid="9" grpId="0" animBg="1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FF80FBE-AD5A-4A72-ABDC-015A13806F8B}"/>
              </a:ext>
            </a:extLst>
          </p:cNvPr>
          <p:cNvSpPr/>
          <p:nvPr/>
        </p:nvSpPr>
        <p:spPr>
          <a:xfrm>
            <a:off x="65021" y="-7382"/>
            <a:ext cx="907897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300" b="1" u="sng" dirty="0">
                <a:latin typeface="Calibri" panose="020F0502020204030204" pitchFamily="34" charset="0"/>
                <a:cs typeface="Calibri" panose="020F0502020204030204" pitchFamily="34" charset="0"/>
              </a:rPr>
              <a:t>The Chi Squared Test.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BEB19C-E7EB-4832-8EF9-0A852095C456}"/>
              </a:ext>
            </a:extLst>
          </p:cNvPr>
          <p:cNvSpPr/>
          <p:nvPr/>
        </p:nvSpPr>
        <p:spPr>
          <a:xfrm>
            <a:off x="65021" y="592782"/>
            <a:ext cx="89195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b="1" dirty="0">
                <a:solidFill>
                  <a:srgbClr val="00B05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our p-value is greater than 5% or 0.05: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probability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that the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difference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between the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observed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expected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values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due to chance is more than 5%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differences between the observed and expected values </a:t>
            </a:r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not significant so is due to chance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accept the null hypothesis</a:t>
            </a:r>
            <a:r>
              <a:rPr lang="en-US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b="1" dirty="0"/>
              <a:t>There will be no significant difference between the observed and expected phenotypes of different types of seeds</a:t>
            </a:r>
          </a:p>
          <a:p>
            <a:pPr>
              <a:spcAft>
                <a:spcPts val="0"/>
              </a:spcAft>
            </a:pP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57D731-AB0E-4F56-946C-9EFCEEE3224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271"/>
          <a:stretch/>
        </p:blipFill>
        <p:spPr>
          <a:xfrm>
            <a:off x="3411264" y="3429000"/>
            <a:ext cx="2227102" cy="1405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5531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676275" y="1092200"/>
            <a:ext cx="7886700" cy="4351338"/>
          </a:xfrm>
        </p:spPr>
        <p:txBody>
          <a:bodyPr/>
          <a:lstStyle/>
          <a:p>
            <a:pPr marL="0" indent="0" eaLnBrk="1" hangingPunct="1">
              <a:buNone/>
            </a:pPr>
            <a:endParaRPr lang="en-GB" altLang="en-US" sz="1300" b="1" dirty="0">
              <a:latin typeface="Comic Sans MS" panose="030F0702030302020204" pitchFamily="66" charset="0"/>
            </a:endParaRPr>
          </a:p>
          <a:p>
            <a:pPr eaLnBrk="1" hangingPunct="1"/>
            <a:endParaRPr lang="en-US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109089" y="592782"/>
            <a:ext cx="8453886" cy="409342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There are very few exam questions so use this practice question to test yourself. </a:t>
            </a:r>
          </a:p>
          <a:p>
            <a:pPr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Page 32 in your booklet. </a:t>
            </a:r>
            <a:endParaRPr lang="en-GB" sz="1400" dirty="0"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n-GB" sz="1400" dirty="0">
                <a:ea typeface="Times New Roman" panose="02020603050405020304" pitchFamily="18" charset="0"/>
                <a:cs typeface="Arial" panose="020B0604020202020204" pitchFamily="34" charset="0"/>
              </a:rPr>
              <a:t>Curled wings and spineless bristles are both autosomal recessive characteristics in the fruit fly. </a:t>
            </a:r>
            <a:endParaRPr lang="en-GB" sz="2000" dirty="0"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1400" dirty="0">
                <a:ea typeface="Times New Roman" panose="02020603050405020304" pitchFamily="18" charset="0"/>
                <a:cs typeface="Arial" panose="020B0604020202020204" pitchFamily="34" charset="0"/>
              </a:rPr>
              <a:t>Pure-breeding fruit flies with straight wings and normal bristles were crossed with pure-breeding flies with curled wings and spineless bristles. The F1 all had straight wings and normal bristles.</a:t>
            </a:r>
            <a:endParaRPr lang="en-GB" sz="2000" dirty="0"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1400" dirty="0">
                <a:ea typeface="Times New Roman" panose="02020603050405020304" pitchFamily="18" charset="0"/>
                <a:cs typeface="Arial" panose="020B0604020202020204" pitchFamily="34" charset="0"/>
              </a:rPr>
              <a:t>Virgin female flies from the F1 were then test-crossed (back-crossed) with males showing both recessive characteristics, giving the following results:-</a:t>
            </a:r>
            <a:endParaRPr lang="en-GB" sz="2000" dirty="0"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1400" dirty="0"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n-GB" sz="2000" dirty="0"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1400" dirty="0">
                <a:ea typeface="Times New Roman" panose="02020603050405020304" pitchFamily="18" charset="0"/>
                <a:cs typeface="Arial" panose="020B0604020202020204" pitchFamily="34" charset="0"/>
              </a:rPr>
              <a:t>Straight wings, normal bristles 		186</a:t>
            </a:r>
            <a:endParaRPr lang="en-GB" sz="2000" dirty="0"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1400" dirty="0">
                <a:ea typeface="Times New Roman" panose="02020603050405020304" pitchFamily="18" charset="0"/>
                <a:cs typeface="Arial" panose="020B0604020202020204" pitchFamily="34" charset="0"/>
              </a:rPr>
              <a:t>Straight wings, spineless bristles		18</a:t>
            </a:r>
            <a:endParaRPr lang="en-GB" sz="2000" dirty="0"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1400" dirty="0">
                <a:ea typeface="Times New Roman" panose="02020603050405020304" pitchFamily="18" charset="0"/>
                <a:cs typeface="Arial" panose="020B0604020202020204" pitchFamily="34" charset="0"/>
              </a:rPr>
              <a:t>Curled wings, normal bristles		16</a:t>
            </a:r>
            <a:endParaRPr lang="en-GB" sz="2000" dirty="0"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sz="1400" dirty="0">
                <a:ea typeface="Times New Roman" panose="02020603050405020304" pitchFamily="18" charset="0"/>
                <a:cs typeface="Arial" panose="020B0604020202020204" pitchFamily="34" charset="0"/>
              </a:rPr>
              <a:t>Curled wings, spineless bristles		180</a:t>
            </a:r>
            <a:endParaRPr lang="en-GB" sz="2000" dirty="0"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4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2400" b="1" u="sng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The ratio of phenotypes expected in a dihybrid test-cross such as this is 1:1:1:1</a:t>
            </a:r>
            <a:endParaRPr lang="en-GB" sz="2400" b="1" u="sng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GB" sz="2400" b="1" u="sng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SzPts val="1200"/>
              <a:buFont typeface="+mj-lt"/>
              <a:buAutoNum type="alphaLcParenR"/>
            </a:pPr>
            <a:r>
              <a:rPr lang="en-GB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Use the chi-squared test and the provided table of probabilities to find the probability of results of the test-cross departing significantly by chance from the expected ratio. Show your working.</a:t>
            </a:r>
            <a:endParaRPr lang="en-GB" sz="24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SzPts val="1200"/>
              <a:buFont typeface="+mj-lt"/>
              <a:buAutoNum type="alphaLcParenR"/>
            </a:pPr>
            <a:r>
              <a:rPr lang="en-GB" sz="1400" dirty="0">
                <a:ea typeface="Times New Roman" panose="02020603050405020304" pitchFamily="18" charset="0"/>
                <a:cs typeface="Times New Roman" panose="02020603050405020304" pitchFamily="18" charset="0"/>
              </a:rPr>
              <a:t>Explain the discrepancy between the E and O results of the cross.</a:t>
            </a:r>
            <a:endParaRPr lang="en-GB" sz="2400" b="1" u="none" strike="noStrike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089" y="4524149"/>
            <a:ext cx="791563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7030A0"/>
                </a:solidFill>
              </a:rPr>
              <a:t>Calculated value= 275.7. </a:t>
            </a:r>
          </a:p>
          <a:p>
            <a:endParaRPr lang="en-GB" sz="1600" b="1" dirty="0">
              <a:solidFill>
                <a:srgbClr val="7030A0"/>
              </a:solidFill>
            </a:endParaRPr>
          </a:p>
          <a:p>
            <a:r>
              <a:rPr lang="en-US" sz="1600" dirty="0"/>
              <a:t>The </a:t>
            </a:r>
            <a:r>
              <a:rPr lang="en-US" sz="1600" b="1" dirty="0"/>
              <a:t>probability</a:t>
            </a:r>
            <a:r>
              <a:rPr lang="en-US" sz="1600" dirty="0"/>
              <a:t> that </a:t>
            </a:r>
            <a:r>
              <a:rPr lang="en-US" sz="1600" b="1" dirty="0"/>
              <a:t>the difference</a:t>
            </a:r>
            <a:r>
              <a:rPr lang="en-US" sz="1600" dirty="0"/>
              <a:t> between the </a:t>
            </a:r>
            <a:r>
              <a:rPr lang="en-US" sz="1600" b="1" dirty="0"/>
              <a:t>observed and expected</a:t>
            </a:r>
            <a:r>
              <a:rPr lang="en-US" sz="1600" dirty="0"/>
              <a:t> values </a:t>
            </a:r>
            <a:r>
              <a:rPr lang="en-US" sz="1600" b="1" dirty="0"/>
              <a:t>is due to chance is less than 5%</a:t>
            </a:r>
            <a:endParaRPr lang="en-GB" sz="1600" dirty="0"/>
          </a:p>
          <a:p>
            <a:r>
              <a:rPr lang="en-US" sz="1600" dirty="0"/>
              <a:t>The differences between the observed and expected </a:t>
            </a:r>
            <a:r>
              <a:rPr lang="en-US" sz="1600" b="1" dirty="0"/>
              <a:t>values is significant so is not due to chance</a:t>
            </a:r>
            <a:r>
              <a:rPr lang="en-US" sz="1600" dirty="0"/>
              <a:t> </a:t>
            </a:r>
            <a:endParaRPr lang="en-GB" sz="1600" dirty="0"/>
          </a:p>
          <a:p>
            <a:r>
              <a:rPr lang="en-US" sz="1600" dirty="0"/>
              <a:t>We </a:t>
            </a:r>
            <a:r>
              <a:rPr lang="en-US" sz="1600" b="1" dirty="0"/>
              <a:t>reject the null hypothesis</a:t>
            </a:r>
            <a:r>
              <a:rPr lang="en-US" sz="1600" dirty="0"/>
              <a:t>. </a:t>
            </a:r>
            <a:endParaRPr lang="en-GB" sz="1600" dirty="0"/>
          </a:p>
          <a:p>
            <a:r>
              <a:rPr lang="en-US" sz="1600" b="1" dirty="0"/>
              <a:t>Another factor must be effecting the results</a:t>
            </a:r>
            <a:r>
              <a:rPr lang="en-US" sz="1600" dirty="0"/>
              <a:t> for example the genes may be linked on the same chromosome. </a:t>
            </a:r>
            <a:endParaRPr lang="en-GB" sz="16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731013-415D-44E3-ADD9-4C0ABF09D945}"/>
              </a:ext>
            </a:extLst>
          </p:cNvPr>
          <p:cNvSpPr/>
          <p:nvPr/>
        </p:nvSpPr>
        <p:spPr>
          <a:xfrm>
            <a:off x="65021" y="-7382"/>
            <a:ext cx="907897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300" b="1" u="sng" dirty="0">
                <a:latin typeface="Calibri" panose="020F0502020204030204" pitchFamily="34" charset="0"/>
                <a:cs typeface="Calibri" panose="020F0502020204030204" pitchFamily="34" charset="0"/>
              </a:rPr>
              <a:t>The Chi Squared Test. </a:t>
            </a:r>
          </a:p>
        </p:txBody>
      </p:sp>
    </p:spTree>
    <p:extLst>
      <p:ext uri="{BB962C8B-B14F-4D97-AF65-F5344CB8AC3E}">
        <p14:creationId xmlns:p14="http://schemas.microsoft.com/office/powerpoint/2010/main" val="42875538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749</TotalTime>
  <Words>1723</Words>
  <Application>Microsoft Office PowerPoint</Application>
  <PresentationFormat>On-screen Show (4:3)</PresentationFormat>
  <Paragraphs>250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Comic Sans MS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Carmel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Carey</dc:creator>
  <cp:lastModifiedBy>Kim Edgell</cp:lastModifiedBy>
  <cp:revision>57</cp:revision>
  <dcterms:created xsi:type="dcterms:W3CDTF">2016-09-14T08:58:58Z</dcterms:created>
  <dcterms:modified xsi:type="dcterms:W3CDTF">2020-08-18T14:48:49Z</dcterms:modified>
</cp:coreProperties>
</file>