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339" r:id="rId4"/>
    <p:sldId id="266" r:id="rId5"/>
    <p:sldId id="377" r:id="rId6"/>
    <p:sldId id="265" r:id="rId7"/>
    <p:sldId id="264" r:id="rId8"/>
    <p:sldId id="340" r:id="rId9"/>
    <p:sldId id="380" r:id="rId10"/>
    <p:sldId id="301" r:id="rId11"/>
    <p:sldId id="341" r:id="rId12"/>
    <p:sldId id="267" r:id="rId13"/>
    <p:sldId id="268" r:id="rId14"/>
    <p:sldId id="368" r:id="rId15"/>
    <p:sldId id="379" r:id="rId16"/>
    <p:sldId id="330" r:id="rId17"/>
    <p:sldId id="375" r:id="rId18"/>
    <p:sldId id="302" r:id="rId19"/>
    <p:sldId id="381" r:id="rId20"/>
    <p:sldId id="331" r:id="rId21"/>
    <p:sldId id="332" r:id="rId22"/>
    <p:sldId id="333" r:id="rId23"/>
    <p:sldId id="269" r:id="rId24"/>
    <p:sldId id="367" r:id="rId25"/>
    <p:sldId id="382" r:id="rId26"/>
    <p:sldId id="270" r:id="rId27"/>
    <p:sldId id="342" r:id="rId28"/>
    <p:sldId id="271" r:id="rId29"/>
    <p:sldId id="364" r:id="rId30"/>
    <p:sldId id="272" r:id="rId31"/>
    <p:sldId id="279" r:id="rId32"/>
    <p:sldId id="273" r:id="rId33"/>
    <p:sldId id="263" r:id="rId34"/>
    <p:sldId id="383" r:id="rId35"/>
    <p:sldId id="274" r:id="rId36"/>
    <p:sldId id="277" r:id="rId37"/>
    <p:sldId id="323" r:id="rId38"/>
    <p:sldId id="303" r:id="rId39"/>
    <p:sldId id="257" r:id="rId40"/>
    <p:sldId id="280" r:id="rId41"/>
    <p:sldId id="308" r:id="rId42"/>
    <p:sldId id="305" r:id="rId43"/>
    <p:sldId id="307" r:id="rId44"/>
    <p:sldId id="300" r:id="rId45"/>
    <p:sldId id="384" r:id="rId46"/>
    <p:sldId id="259" r:id="rId47"/>
    <p:sldId id="369" r:id="rId48"/>
    <p:sldId id="370" r:id="rId49"/>
    <p:sldId id="371" r:id="rId50"/>
    <p:sldId id="345" r:id="rId51"/>
    <p:sldId id="282" r:id="rId52"/>
    <p:sldId id="290" r:id="rId53"/>
    <p:sldId id="313" r:id="rId54"/>
    <p:sldId id="346" r:id="rId55"/>
    <p:sldId id="347" r:id="rId56"/>
    <p:sldId id="295" r:id="rId57"/>
    <p:sldId id="376" r:id="rId58"/>
    <p:sldId id="385" r:id="rId59"/>
    <p:sldId id="324" r:id="rId60"/>
    <p:sldId id="386" r:id="rId61"/>
    <p:sldId id="298" r:id="rId62"/>
    <p:sldId id="387" r:id="rId63"/>
    <p:sldId id="348" r:id="rId64"/>
    <p:sldId id="349" r:id="rId65"/>
    <p:sldId id="350" r:id="rId66"/>
    <p:sldId id="351" r:id="rId67"/>
    <p:sldId id="352" r:id="rId68"/>
    <p:sldId id="353" r:id="rId69"/>
    <p:sldId id="354" r:id="rId70"/>
    <p:sldId id="299" r:id="rId71"/>
    <p:sldId id="296" r:id="rId72"/>
    <p:sldId id="374" r:id="rId73"/>
    <p:sldId id="355" r:id="rId74"/>
    <p:sldId id="309" r:id="rId75"/>
    <p:sldId id="388" r:id="rId76"/>
    <p:sldId id="319" r:id="rId77"/>
    <p:sldId id="318" r:id="rId78"/>
    <p:sldId id="390" r:id="rId79"/>
    <p:sldId id="356" r:id="rId80"/>
    <p:sldId id="357" r:id="rId81"/>
    <p:sldId id="391" r:id="rId82"/>
    <p:sldId id="363" r:id="rId83"/>
    <p:sldId id="337" r:id="rId84"/>
    <p:sldId id="338" r:id="rId85"/>
    <p:sldId id="314" r:id="rId86"/>
    <p:sldId id="317" r:id="rId87"/>
    <p:sldId id="316" r:id="rId88"/>
    <p:sldId id="336" r:id="rId89"/>
    <p:sldId id="334" r:id="rId90"/>
    <p:sldId id="335" r:id="rId91"/>
    <p:sldId id="389" r:id="rId92"/>
    <p:sldId id="360" r:id="rId93"/>
    <p:sldId id="358" r:id="rId94"/>
    <p:sldId id="359" r:id="rId95"/>
    <p:sldId id="361" r:id="rId96"/>
    <p:sldId id="362" r:id="rId97"/>
    <p:sldId id="365" r:id="rId9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0828" autoAdjust="0"/>
  </p:normalViewPr>
  <p:slideViewPr>
    <p:cSldViewPr snapToGrid="0">
      <p:cViewPr varScale="1">
        <p:scale>
          <a:sx n="66" d="100"/>
          <a:sy n="66" d="100"/>
        </p:scale>
        <p:origin x="90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7F5A-FC7F-4535-9825-E7F951534960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A9F75-3F2C-4310-BF94-26C62CD7D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840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7F5A-FC7F-4535-9825-E7F951534960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A9F75-3F2C-4310-BF94-26C62CD7D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27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7F5A-FC7F-4535-9825-E7F951534960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A9F75-3F2C-4310-BF94-26C62CD7D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792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7F5A-FC7F-4535-9825-E7F951534960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A9F75-3F2C-4310-BF94-26C62CD7D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4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7F5A-FC7F-4535-9825-E7F951534960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A9F75-3F2C-4310-BF94-26C62CD7D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833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7F5A-FC7F-4535-9825-E7F951534960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A9F75-3F2C-4310-BF94-26C62CD7D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99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7F5A-FC7F-4535-9825-E7F951534960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A9F75-3F2C-4310-BF94-26C62CD7D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646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7F5A-FC7F-4535-9825-E7F951534960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A9F75-3F2C-4310-BF94-26C62CD7D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659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7F5A-FC7F-4535-9825-E7F951534960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A9F75-3F2C-4310-BF94-26C62CD7D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572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7F5A-FC7F-4535-9825-E7F951534960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A9F75-3F2C-4310-BF94-26C62CD7D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16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17F5A-FC7F-4535-9825-E7F951534960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AA9F75-3F2C-4310-BF94-26C62CD7D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31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E08B7-E1A0-4092-8C98-07C3876ECA9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80955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17F5A-FC7F-4535-9825-E7F951534960}" type="datetimeFigureOut">
              <a:rPr lang="en-GB" smtClean="0"/>
              <a:t>08/07/2020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AA9F75-3F2C-4310-BF94-26C62CD7D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87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graphics8.nytimes.com/images/2007/08/01/health/adam/19917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oFxgMrjR_U" TargetMode="External"/><Relationship Id="rId2" Type="http://schemas.openxmlformats.org/officeDocument/2006/relationships/hyperlink" Target="https://www.youtube.com/watch?v=VCminz-X52I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hyperlink" Target="http://www.google.co.uk/url?sa=i&amp;rct=j&amp;q=&amp;esrc=s&amp;source=images&amp;cd=&amp;cad=rja&amp;uact=8&amp;ved=0ahUKEwiNt5n-5qHTAhWGWxQKHTtvDHcQjRwIBw&amp;url=http://www.suggest-keywords.com/c2FyY29sZW1tYSBwb2xhcml6ZWQ/&amp;psig=AFQjCNHLOzBS-R_peKu1piCdrar7yKGYMg&amp;ust=1492185583830242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hyperlink" Target="http://www.google.co.uk/url?sa=i&amp;rct=j&amp;q=&amp;esrc=s&amp;source=images&amp;cd=&amp;cad=rja&amp;uact=8&amp;ved=0ahUKEwjh47PAuqPTAhWDuRQKHTqxAa0QjRwIBw&amp;url=http://wweb.uta.edu/faculty/ricard/Classes/KINE-3301/Notes/Lesson-16.html&amp;psig=AFQjCNFBAzmaCNFyWi0GEN8lpz463hX0rw&amp;ust=149224244143618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hyperlink" Target="http://www.google.co.uk/url?sa=i&amp;rct=j&amp;q=&amp;esrc=s&amp;source=images&amp;cd=&amp;cad=rja&amp;uact=8&amp;ved=0ahUKEwjh47PAuqPTAhWDuRQKHTqxAa0QjRwIBw&amp;url=http://wweb.uta.edu/faculty/ricard/Classes/KINE-3301/Notes/Lesson-16.html&amp;psig=AFQjCNFBAzmaCNFyWi0GEN8lpz463hX0rw&amp;ust=149224244143618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8.jpeg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3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XoP1diaXVCI&amp;feature=related" TargetMode="Externa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9.w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en_IQPOhJc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7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6.wmf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83" y="2245156"/>
            <a:ext cx="5826034" cy="43695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E18F156-1CEF-4E12-9597-0A4130BC0924}"/>
              </a:ext>
            </a:extLst>
          </p:cNvPr>
          <p:cNvSpPr/>
          <p:nvPr/>
        </p:nvSpPr>
        <p:spPr>
          <a:xfrm>
            <a:off x="2360023" y="326397"/>
            <a:ext cx="6096000" cy="18444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en-GB" sz="3600" b="1" u="sng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3.6.3 Skeletal muscles are stimulated to contract by nerves and act as effectors.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BCCAAEC-FA0E-4075-BBB1-9B10E7B85A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169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0353" y="1919605"/>
            <a:ext cx="5175069" cy="2260509"/>
          </a:xfrm>
        </p:spPr>
        <p:txBody>
          <a:bodyPr>
            <a:normAutofit/>
          </a:bodyPr>
          <a:lstStyle/>
          <a:p>
            <a:r>
              <a:rPr lang="en-GB" dirty="0"/>
              <a:t>Structure and Function of the 3 types of muscles</a:t>
            </a:r>
          </a:p>
        </p:txBody>
      </p:sp>
    </p:spTree>
    <p:extLst>
      <p:ext uri="{BB962C8B-B14F-4D97-AF65-F5344CB8AC3E}">
        <p14:creationId xmlns:p14="http://schemas.microsoft.com/office/powerpoint/2010/main" val="3514982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B5D89-70AF-4E3D-B916-B243FB0D1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Structure and Function of the 3 types of muscles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A325C-EFDB-4C91-8573-BFF32D296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u="sng" dirty="0"/>
              <a:t>Outcome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• Describe the three types of muscle in the body</a:t>
            </a:r>
          </a:p>
          <a:p>
            <a:pPr marL="0" indent="0">
              <a:buNone/>
            </a:pPr>
            <a:r>
              <a:rPr lang="en-GB" dirty="0"/>
              <a:t>• Explain the role of skeletal muscle, linked to the role of tendons and joints</a:t>
            </a:r>
          </a:p>
          <a:p>
            <a:pPr marL="0" indent="0">
              <a:buNone/>
            </a:pPr>
            <a:r>
              <a:rPr lang="en-GB" dirty="0"/>
              <a:t>• Explain why muscles which move bones that form part of a joint, work as antagonistic pairs</a:t>
            </a:r>
          </a:p>
          <a:p>
            <a:pPr marL="0" indent="0">
              <a:buNone/>
            </a:pPr>
            <a:r>
              <a:rPr lang="en-GB" dirty="0"/>
              <a:t>• Describe some common antagonistic pairs in the body.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5828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9901415"/>
              </p:ext>
            </p:extLst>
          </p:nvPr>
        </p:nvGraphicFramePr>
        <p:xfrm>
          <a:off x="597529" y="254022"/>
          <a:ext cx="10316011" cy="617716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60746">
                  <a:extLst>
                    <a:ext uri="{9D8B030D-6E8A-4147-A177-3AD203B41FA5}">
                      <a16:colId xmlns:a16="http://schemas.microsoft.com/office/drawing/2014/main" val="3975664523"/>
                    </a:ext>
                  </a:extLst>
                </a:gridCol>
                <a:gridCol w="2884762">
                  <a:extLst>
                    <a:ext uri="{9D8B030D-6E8A-4147-A177-3AD203B41FA5}">
                      <a16:colId xmlns:a16="http://schemas.microsoft.com/office/drawing/2014/main" val="289815840"/>
                    </a:ext>
                  </a:extLst>
                </a:gridCol>
                <a:gridCol w="2884762">
                  <a:extLst>
                    <a:ext uri="{9D8B030D-6E8A-4147-A177-3AD203B41FA5}">
                      <a16:colId xmlns:a16="http://schemas.microsoft.com/office/drawing/2014/main" val="4176378699"/>
                    </a:ext>
                  </a:extLst>
                </a:gridCol>
                <a:gridCol w="2885741">
                  <a:extLst>
                    <a:ext uri="{9D8B030D-6E8A-4147-A177-3AD203B41FA5}">
                      <a16:colId xmlns:a16="http://schemas.microsoft.com/office/drawing/2014/main" val="32577143"/>
                    </a:ext>
                  </a:extLst>
                </a:gridCol>
              </a:tblGrid>
              <a:tr h="3568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</a:rPr>
                        <a:t> </a:t>
                      </a:r>
                      <a:endParaRPr lang="en-GB" sz="11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</a:rPr>
                        <a:t>Skeletal</a:t>
                      </a:r>
                      <a:endParaRPr lang="en-GB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</a:rPr>
                        <a:t>Smooth </a:t>
                      </a:r>
                      <a:endParaRPr lang="en-GB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Cardiac</a:t>
                      </a:r>
                      <a:endParaRPr lang="en-GB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134588"/>
                  </a:ext>
                </a:extLst>
              </a:tr>
              <a:tr h="9194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Cells</a:t>
                      </a:r>
                      <a:endParaRPr lang="en-GB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Long multinucleate fibres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Short and spindle-shaped; one nucleus per cell.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Branched with intercalated discs joining cells at their ends; one nucleus per cell.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0458644"/>
                  </a:ext>
                </a:extLst>
              </a:tr>
              <a:tr h="608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</a:rPr>
                        <a:t>Appearance</a:t>
                      </a:r>
                      <a:endParaRPr lang="en-GB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Striped / striated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Unstriped / unstriated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Striped / striated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7045313"/>
                  </a:ext>
                </a:extLst>
              </a:tr>
              <a:tr h="9194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</a:rPr>
                        <a:t>Controlled by</a:t>
                      </a:r>
                      <a:endParaRPr lang="en-GB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Voluntary NS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Involuntary NS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Myogenic.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Involuntary NS controls RATE of contraction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8324177"/>
                  </a:ext>
                </a:extLst>
              </a:tr>
              <a:tr h="9194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</a:rPr>
                        <a:t>Distribution</a:t>
                      </a:r>
                      <a:endParaRPr lang="en-GB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Attached to the skeleton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In tubular organs such as blood vessels, intestines, airways and reproductive system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Heart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9423830"/>
                  </a:ext>
                </a:extLst>
              </a:tr>
              <a:tr h="1603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</a:rPr>
                        <a:t>Function</a:t>
                      </a:r>
                      <a:endParaRPr lang="en-GB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Movement and maintenance of posture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Peristalsis, uterine contraction, control diameter of blood vessels/airways. reflexes e.g. pupil size,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Contracts to pump blood around heart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5838349"/>
                  </a:ext>
                </a:extLst>
              </a:tr>
              <a:tr h="608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Under a microscope</a:t>
                      </a:r>
                      <a:endParaRPr lang="en-GB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9576559"/>
                  </a:ext>
                </a:extLst>
              </a:tr>
            </a:tbl>
          </a:graphicData>
        </a:graphic>
      </p:graphicFrame>
      <p:pic>
        <p:nvPicPr>
          <p:cNvPr id="2050" name="Picture 30" descr="http://graphics8.nytimes.com/images/2007/08/01/health/adam/19917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3" t="67500" b="21260"/>
          <a:stretch>
            <a:fillRect/>
          </a:stretch>
        </p:blipFill>
        <p:spPr bwMode="auto">
          <a:xfrm>
            <a:off x="5004144" y="5719515"/>
            <a:ext cx="2701635" cy="88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29" descr="http://graphics8.nytimes.com/images/2007/08/01/health/adam/19917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23" t="6328" r="4997" b="77510"/>
          <a:stretch>
            <a:fillRect/>
          </a:stretch>
        </p:blipFill>
        <p:spPr bwMode="auto">
          <a:xfrm>
            <a:off x="8237175" y="5569960"/>
            <a:ext cx="2238499" cy="1183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28" descr="http://graphics8.nytimes.com/images/2007/08/01/health/adam/19917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72" t="37471" r="7497" b="48750"/>
          <a:stretch>
            <a:fillRect/>
          </a:stretch>
        </p:blipFill>
        <p:spPr bwMode="auto">
          <a:xfrm>
            <a:off x="2523710" y="5597236"/>
            <a:ext cx="1949038" cy="1260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781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67867-273B-49EF-93A7-7D1AECC22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Antagonistic muscle action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99EAF-93A6-483A-8827-0CCE15FCB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GB" sz="3600" dirty="0"/>
              <a:t>Skeletal muscles are attached to bone by </a:t>
            </a:r>
            <a:r>
              <a:rPr lang="en-GB" sz="3600" b="1" dirty="0"/>
              <a:t>tendons</a:t>
            </a:r>
            <a:r>
              <a:rPr lang="en-GB" sz="3600" dirty="0"/>
              <a:t>. </a:t>
            </a:r>
          </a:p>
          <a:p>
            <a:pPr lvl="0"/>
            <a:endParaRPr lang="en-GB" sz="3600" dirty="0"/>
          </a:p>
          <a:p>
            <a:pPr lvl="0"/>
            <a:r>
              <a:rPr lang="en-GB" sz="3600" dirty="0"/>
              <a:t>Pairs of muscles contract and relax to move bones at the joint. </a:t>
            </a:r>
          </a:p>
          <a:p>
            <a:pPr lvl="0"/>
            <a:endParaRPr lang="en-GB" sz="3600" dirty="0"/>
          </a:p>
          <a:p>
            <a:pPr lvl="0"/>
            <a:r>
              <a:rPr lang="en-GB" sz="3600" dirty="0"/>
              <a:t>Bones of the skeleton are incompressible (rigid) so they act as </a:t>
            </a:r>
            <a:r>
              <a:rPr lang="en-GB" sz="3600" b="1" dirty="0"/>
              <a:t>levers</a:t>
            </a:r>
            <a:r>
              <a:rPr lang="en-GB" sz="3600" dirty="0"/>
              <a:t>, giving the muscles something to </a:t>
            </a:r>
            <a:r>
              <a:rPr lang="en-GB" sz="3600" b="1" dirty="0"/>
              <a:t>pull</a:t>
            </a:r>
            <a:r>
              <a:rPr lang="en-GB" sz="3600" dirty="0"/>
              <a:t> against.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9489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106" y="1301303"/>
            <a:ext cx="5149894" cy="1325563"/>
          </a:xfrm>
        </p:spPr>
        <p:txBody>
          <a:bodyPr>
            <a:normAutofit fontScale="90000"/>
          </a:bodyPr>
          <a:lstStyle/>
          <a:p>
            <a:r>
              <a:rPr lang="en-GB" b="1" u="sng" dirty="0"/>
              <a:t>Antagonistic muscles </a:t>
            </a:r>
            <a:br>
              <a:rPr lang="en-US" dirty="0"/>
            </a:br>
            <a:br>
              <a:rPr lang="en-US" dirty="0"/>
            </a:b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47" y="3061426"/>
            <a:ext cx="4859383" cy="2739477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71397"/>
            <a:ext cx="5149893" cy="285155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45DA581-6941-4B11-B640-C76B807E6858}"/>
              </a:ext>
            </a:extLst>
          </p:cNvPr>
          <p:cNvSpPr/>
          <p:nvPr/>
        </p:nvSpPr>
        <p:spPr>
          <a:xfrm>
            <a:off x="5897880" y="3429000"/>
            <a:ext cx="601448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r>
              <a:rPr lang="en-US" sz="2000" b="1" dirty="0"/>
              <a:t>Definition:</a:t>
            </a:r>
          </a:p>
          <a:p>
            <a:r>
              <a:rPr lang="en-US" sz="2000" dirty="0"/>
              <a:t>Antagonistic muscle pairs: </a:t>
            </a:r>
          </a:p>
          <a:p>
            <a:endParaRPr lang="en-US" sz="2000" dirty="0"/>
          </a:p>
          <a:p>
            <a:r>
              <a:rPr lang="en-US" sz="2000" dirty="0"/>
              <a:t>Muscles that work together in opposition to move bones at joints. </a:t>
            </a:r>
          </a:p>
          <a:p>
            <a:r>
              <a:rPr lang="en-US" sz="2000" dirty="0"/>
              <a:t> 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e.g. as one contracts, the other relaxes. This  pulls a bone which is part of a joint.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03742C-CAE1-491E-A16A-6963714FEA3B}"/>
              </a:ext>
            </a:extLst>
          </p:cNvPr>
          <p:cNvSpPr/>
          <p:nvPr/>
        </p:nvSpPr>
        <p:spPr>
          <a:xfrm>
            <a:off x="5897880" y="3746714"/>
            <a:ext cx="6103620" cy="18099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EE40F5-8527-496D-9A1F-30A924BFA8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0030" y="3757435"/>
            <a:ext cx="911469" cy="894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259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Antagonistic muscle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048000" y="3086471"/>
            <a:ext cx="6096000" cy="15717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u="sng" dirty="0">
                <a:solidFill>
                  <a:srgbClr val="0563C1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https://www.youtube.com/watch?v=VCminz-X52I</a:t>
            </a:r>
            <a:r>
              <a:rPr lang="en-GB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b="1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b="1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u="sng" dirty="0">
                <a:solidFill>
                  <a:srgbClr val="0563C1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https://www.youtube.com/watch?v=NoFxgMrjR_U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914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8959B-E056-4365-9FFC-F95B77061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is the advantage of skeletal muscles being arranged in pairs?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A8BBB-3559-4D5A-84D3-E78D6360B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 </a:t>
            </a:r>
            <a:r>
              <a:rPr lang="en-GB" sz="4400" dirty="0">
                <a:solidFill>
                  <a:srgbClr val="7030A0"/>
                </a:solidFill>
              </a:rPr>
              <a:t>Skeletal muscles work in pairs because they can only </a:t>
            </a:r>
            <a:r>
              <a:rPr lang="en-GB" sz="4400" b="1" dirty="0">
                <a:solidFill>
                  <a:srgbClr val="7030A0"/>
                </a:solidFill>
              </a:rPr>
              <a:t>pull</a:t>
            </a:r>
            <a:r>
              <a:rPr lang="en-GB" sz="4400" dirty="0">
                <a:solidFill>
                  <a:srgbClr val="7030A0"/>
                </a:solidFill>
              </a:rPr>
              <a:t> on bones when they contract (shorten). </a:t>
            </a:r>
          </a:p>
          <a:p>
            <a:pPr lvl="0"/>
            <a:r>
              <a:rPr lang="en-GB" sz="4400" dirty="0">
                <a:solidFill>
                  <a:srgbClr val="7030A0"/>
                </a:solidFill>
              </a:rPr>
              <a:t> Muscles </a:t>
            </a:r>
            <a:r>
              <a:rPr lang="en-GB" sz="4400" b="1" dirty="0">
                <a:solidFill>
                  <a:srgbClr val="7030A0"/>
                </a:solidFill>
              </a:rPr>
              <a:t>cannot</a:t>
            </a:r>
            <a:r>
              <a:rPr lang="en-GB" sz="4400" dirty="0">
                <a:solidFill>
                  <a:srgbClr val="7030A0"/>
                </a:solidFill>
              </a:rPr>
              <a:t> push (lengthen or expand) on bones.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373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4F0C3-1113-4E0B-8B72-EA9E25BF6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6680" y="0"/>
            <a:ext cx="805434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Tasks</a:t>
            </a:r>
            <a:r>
              <a:rPr lang="en-GB" dirty="0"/>
              <a:t>: 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/>
              <a:t>Put the following labels on the diagram of the elbow joint: </a:t>
            </a:r>
          </a:p>
          <a:p>
            <a:pPr marL="514350" indent="-514350">
              <a:buFont typeface="+mj-lt"/>
              <a:buAutoNum type="arabicPeriod"/>
            </a:pPr>
            <a:endParaRPr lang="en-GB" i="1" dirty="0"/>
          </a:p>
          <a:p>
            <a:r>
              <a:rPr lang="en-GB" i="1" dirty="0"/>
              <a:t>biceps muscle, triceps muscle, tendon, shoulder blade, radius, ulna, </a:t>
            </a:r>
            <a:r>
              <a:rPr lang="en-GB" i="1" dirty="0" err="1"/>
              <a:t>humerus</a:t>
            </a:r>
            <a:r>
              <a:rPr lang="en-GB" i="1" dirty="0"/>
              <a:t>     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2. Use different colours for the biceps and triceps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3. Fill in the gaps below using these words: </a:t>
            </a:r>
          </a:p>
          <a:p>
            <a:endParaRPr lang="en-GB" dirty="0"/>
          </a:p>
          <a:p>
            <a:r>
              <a:rPr lang="en-GB" i="1" dirty="0"/>
              <a:t>relaxes, radius, triceps, contracts, extends, flexes,, biceps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DBDE95-6286-4F06-80EC-64B79A8BE4C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6232"/>
          <a:stretch/>
        </p:blipFill>
        <p:spPr bwMode="auto">
          <a:xfrm>
            <a:off x="190500" y="775495"/>
            <a:ext cx="3467100" cy="32707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58289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Muscles of the upper arm.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827" y="0"/>
            <a:ext cx="933573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4F522D-5CFF-4C76-A730-F287F1F1264D}"/>
              </a:ext>
            </a:extLst>
          </p:cNvPr>
          <p:cNvSpPr txBox="1"/>
          <p:nvPr/>
        </p:nvSpPr>
        <p:spPr>
          <a:xfrm>
            <a:off x="6095999" y="365125"/>
            <a:ext cx="5760203" cy="31700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b="1" dirty="0">
                <a:highlight>
                  <a:srgbClr val="FFFF00"/>
                </a:highlight>
              </a:rPr>
              <a:t>You do not need to be able to label this for your exam but you may have to apply your knowledge to a similar example</a:t>
            </a:r>
          </a:p>
          <a:p>
            <a:endParaRPr lang="en-GB" sz="2400" b="1" dirty="0"/>
          </a:p>
          <a:p>
            <a:pPr algn="ctr"/>
            <a:endParaRPr lang="en-GB" sz="2400" dirty="0"/>
          </a:p>
          <a:p>
            <a:pPr algn="ctr"/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284823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E4901-AE89-4E7F-A076-D9B2C4BB4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An example:</a:t>
            </a:r>
          </a:p>
          <a:p>
            <a:r>
              <a:rPr lang="en-GB" dirty="0">
                <a:solidFill>
                  <a:srgbClr val="FF0000"/>
                </a:solidFill>
              </a:rPr>
              <a:t>Bicep</a:t>
            </a:r>
            <a:r>
              <a:rPr lang="en-GB" dirty="0"/>
              <a:t> contracts and the </a:t>
            </a:r>
            <a:r>
              <a:rPr lang="en-GB" dirty="0" err="1">
                <a:solidFill>
                  <a:srgbClr val="FF0000"/>
                </a:solidFill>
              </a:rPr>
              <a:t>tricep</a:t>
            </a:r>
            <a:r>
              <a:rPr lang="en-GB" dirty="0"/>
              <a:t> relaxes</a:t>
            </a:r>
          </a:p>
          <a:p>
            <a:r>
              <a:rPr lang="en-GB" dirty="0"/>
              <a:t>This pulls the radius and bends (flexes) the arm at the elbow.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err="1">
                <a:solidFill>
                  <a:srgbClr val="FF0000"/>
                </a:solidFill>
              </a:rPr>
              <a:t>Tricep</a:t>
            </a:r>
            <a:r>
              <a:rPr lang="en-GB" dirty="0"/>
              <a:t> contracts and </a:t>
            </a:r>
            <a:r>
              <a:rPr lang="en-GB" dirty="0">
                <a:solidFill>
                  <a:srgbClr val="FF0000"/>
                </a:solidFill>
              </a:rPr>
              <a:t>bicep</a:t>
            </a:r>
            <a:r>
              <a:rPr lang="en-GB" dirty="0"/>
              <a:t> relaxes</a:t>
            </a:r>
          </a:p>
          <a:p>
            <a:r>
              <a:rPr lang="en-GB" dirty="0"/>
              <a:t>This pulls the ulna and straightens (extends) the arm at the elbow.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663B5E-F731-4EC2-84B7-8C28E8575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20" y="434567"/>
            <a:ext cx="3754327" cy="27596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1FEAFA-1CCE-42F7-9DB0-974B2E3C984C}"/>
              </a:ext>
            </a:extLst>
          </p:cNvPr>
          <p:cNvSpPr txBox="1"/>
          <p:nvPr/>
        </p:nvSpPr>
        <p:spPr>
          <a:xfrm>
            <a:off x="6095999" y="365125"/>
            <a:ext cx="5760203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highlight>
                  <a:srgbClr val="FFFF00"/>
                </a:highlight>
              </a:rPr>
              <a:t>You do not need to know this example but you may have to apply your knowledge to a similar example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60754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Stretch and challenge question</a:t>
            </a:r>
            <a:br>
              <a:rPr lang="en-GB" dirty="0"/>
            </a:br>
            <a:r>
              <a:rPr lang="en-GB" b="1" dirty="0"/>
              <a:t>Explain how muscles maintain posture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Antagonistic muscles work at the joints</a:t>
            </a:r>
          </a:p>
          <a:p>
            <a:r>
              <a:rPr lang="en-GB" b="1" dirty="0"/>
              <a:t>Both</a:t>
            </a:r>
            <a:r>
              <a:rPr lang="en-GB" dirty="0"/>
              <a:t> contract to keep the body upright</a:t>
            </a:r>
          </a:p>
          <a:p>
            <a:r>
              <a:rPr lang="en-GB" dirty="0"/>
              <a:t>Only a few fibres contract (micro-contraction) to avoid fatigue</a:t>
            </a:r>
          </a:p>
        </p:txBody>
      </p:sp>
    </p:spTree>
    <p:extLst>
      <p:ext uri="{BB962C8B-B14F-4D97-AF65-F5344CB8AC3E}">
        <p14:creationId xmlns:p14="http://schemas.microsoft.com/office/powerpoint/2010/main" val="267286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" y="365125"/>
            <a:ext cx="12024360" cy="1325563"/>
          </a:xfrm>
        </p:spPr>
        <p:txBody>
          <a:bodyPr>
            <a:normAutofit/>
          </a:bodyPr>
          <a:lstStyle/>
          <a:p>
            <a:r>
              <a:rPr lang="en-GB" dirty="0">
                <a:sym typeface="Wingdings" panose="05000000000000000000" pitchFamily="2" charset="2"/>
              </a:rPr>
              <a:t>Answer the quick recap questions with your partner</a:t>
            </a:r>
            <a:br>
              <a:rPr lang="en-GB" dirty="0"/>
            </a:b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F8801A-E2A0-438D-AD2A-670CF9136F11}"/>
              </a:ext>
            </a:extLst>
          </p:cNvPr>
          <p:cNvSpPr/>
          <p:nvPr/>
        </p:nvSpPr>
        <p:spPr>
          <a:xfrm>
            <a:off x="838200" y="1316635"/>
            <a:ext cx="1118616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1.What are the three types of muscle in the body and what are their roles?</a:t>
            </a:r>
          </a:p>
          <a:p>
            <a:endParaRPr lang="en-US" sz="2800" dirty="0"/>
          </a:p>
          <a:p>
            <a:r>
              <a:rPr lang="en-US" sz="2800" dirty="0"/>
              <a:t>2.Muscles can pull as they contract, but they cannot push. What would happen to a bone if muscles did not work in antagonistic pairs?</a:t>
            </a:r>
          </a:p>
          <a:p>
            <a:endParaRPr lang="en-US" sz="2800" dirty="0"/>
          </a:p>
          <a:p>
            <a:r>
              <a:rPr lang="en-US" sz="2800" dirty="0"/>
              <a:t>3.Evaluate this statement: “In an antagonistic pair of muscles, one muscle contracts whilst the other expands”.</a:t>
            </a:r>
          </a:p>
          <a:p>
            <a:endParaRPr lang="en-US" sz="2800" dirty="0"/>
          </a:p>
          <a:p>
            <a:r>
              <a:rPr lang="en-GB" sz="2800" dirty="0"/>
              <a:t>4. What other antagonistic pairs are there in the body?</a:t>
            </a:r>
          </a:p>
          <a:p>
            <a:endParaRPr lang="en-GB" sz="2800" b="1" i="1" dirty="0"/>
          </a:p>
          <a:p>
            <a:r>
              <a:rPr lang="en-GB" sz="2800" b="1" i="1" dirty="0"/>
              <a:t>Do some research. This is good to use in your essays as beyond the specification knowledge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31397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9F8801A-E2A0-438D-AD2A-670CF9136F11}"/>
              </a:ext>
            </a:extLst>
          </p:cNvPr>
          <p:cNvSpPr/>
          <p:nvPr/>
        </p:nvSpPr>
        <p:spPr>
          <a:xfrm>
            <a:off x="0" y="1316538"/>
            <a:ext cx="1219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1.What are the three types of muscle in the body and what are their roles?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2.Muscles can pull as they contract, but they cannot push. What would happen to a bone if muscles did not work in antagonistic pairs?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3.Evaluate this statement: “In an antagonistic pair of muscles, one muscle contracts whilst the other expands”.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3FB502-78DB-47BD-B127-DB6CA4300709}"/>
              </a:ext>
            </a:extLst>
          </p:cNvPr>
          <p:cNvSpPr txBox="1"/>
          <p:nvPr/>
        </p:nvSpPr>
        <p:spPr>
          <a:xfrm>
            <a:off x="0" y="1690688"/>
            <a:ext cx="11963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7030A0"/>
                </a:solidFill>
              </a:rPr>
              <a:t>Smooth muscle – Vasoconstriction in blood vessels, cardiac muscle to pump blood around the heart/body, skeletal muscle for movement and maintaining posture. </a:t>
            </a:r>
          </a:p>
          <a:p>
            <a:endParaRPr lang="en-GB" sz="2800" b="1" dirty="0">
              <a:solidFill>
                <a:srgbClr val="7030A0"/>
              </a:solidFill>
            </a:endParaRPr>
          </a:p>
          <a:p>
            <a:endParaRPr lang="en-GB" sz="2800" b="1" dirty="0">
              <a:solidFill>
                <a:srgbClr val="7030A0"/>
              </a:solidFill>
            </a:endParaRPr>
          </a:p>
          <a:p>
            <a:r>
              <a:rPr lang="en-GB" sz="2800" b="1" dirty="0">
                <a:solidFill>
                  <a:srgbClr val="7030A0"/>
                </a:solidFill>
              </a:rPr>
              <a:t>Bone would not be moved as no opposite force </a:t>
            </a:r>
          </a:p>
          <a:p>
            <a:endParaRPr lang="en-GB" sz="2800" b="1" dirty="0">
              <a:solidFill>
                <a:srgbClr val="7030A0"/>
              </a:solidFill>
            </a:endParaRPr>
          </a:p>
          <a:p>
            <a:endParaRPr lang="en-GB" sz="2800" b="1" dirty="0">
              <a:solidFill>
                <a:srgbClr val="7030A0"/>
              </a:solidFill>
            </a:endParaRPr>
          </a:p>
          <a:p>
            <a:endParaRPr lang="en-GB" sz="2800" b="1" dirty="0">
              <a:solidFill>
                <a:srgbClr val="7030A0"/>
              </a:solidFill>
            </a:endParaRPr>
          </a:p>
          <a:p>
            <a:r>
              <a:rPr lang="en-GB" sz="2800" b="1" dirty="0">
                <a:solidFill>
                  <a:srgbClr val="7030A0"/>
                </a:solidFill>
              </a:rPr>
              <a:t>Yes- Muscles do work in antagonistic pairs </a:t>
            </a:r>
          </a:p>
          <a:p>
            <a:r>
              <a:rPr lang="en-GB" sz="2800" b="1" dirty="0">
                <a:solidFill>
                  <a:srgbClr val="7030A0"/>
                </a:solidFill>
              </a:rPr>
              <a:t>No- Muscles cannot expand but can be lengthened by antagonistic movement. </a:t>
            </a:r>
          </a:p>
        </p:txBody>
      </p:sp>
    </p:spTree>
    <p:extLst>
      <p:ext uri="{BB962C8B-B14F-4D97-AF65-F5344CB8AC3E}">
        <p14:creationId xmlns:p14="http://schemas.microsoft.com/office/powerpoint/2010/main" val="329571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56E51-D890-4D52-8D64-89EA03E9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antagonistic muscle pairs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E0D2015-6EF7-4482-B262-3B38F95B88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9150263"/>
              </p:ext>
            </p:extLst>
          </p:nvPr>
        </p:nvGraphicFramePr>
        <p:xfrm>
          <a:off x="1188720" y="1932597"/>
          <a:ext cx="10165080" cy="38633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082540">
                  <a:extLst>
                    <a:ext uri="{9D8B030D-6E8A-4147-A177-3AD203B41FA5}">
                      <a16:colId xmlns:a16="http://schemas.microsoft.com/office/drawing/2014/main" val="2643578134"/>
                    </a:ext>
                  </a:extLst>
                </a:gridCol>
                <a:gridCol w="5082540">
                  <a:extLst>
                    <a:ext uri="{9D8B030D-6E8A-4147-A177-3AD203B41FA5}">
                      <a16:colId xmlns:a16="http://schemas.microsoft.com/office/drawing/2014/main" val="4155483268"/>
                    </a:ext>
                  </a:extLst>
                </a:gridCol>
              </a:tblGrid>
              <a:tr h="772668"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rgbClr val="7030A0"/>
                          </a:solidFill>
                          <a:effectLst/>
                        </a:rPr>
                        <a:t>Biceps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r>
                        <a:rPr lang="en-GB" sz="2800">
                          <a:solidFill>
                            <a:srgbClr val="7030A0"/>
                          </a:solidFill>
                          <a:effectLst/>
                        </a:rPr>
                        <a:t>Triceps</a:t>
                      </a: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876457904"/>
                  </a:ext>
                </a:extLst>
              </a:tr>
              <a:tr h="772668">
                <a:tc>
                  <a:txBody>
                    <a:bodyPr/>
                    <a:lstStyle/>
                    <a:p>
                      <a:r>
                        <a:rPr lang="en-GB" sz="2800">
                          <a:solidFill>
                            <a:srgbClr val="7030A0"/>
                          </a:solidFill>
                          <a:effectLst/>
                        </a:rPr>
                        <a:t>Hamstrings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r>
                        <a:rPr lang="en-GB" sz="2800">
                          <a:solidFill>
                            <a:srgbClr val="7030A0"/>
                          </a:solidFill>
                          <a:effectLst/>
                        </a:rPr>
                        <a:t>Quadriceps</a:t>
                      </a: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2830426188"/>
                  </a:ext>
                </a:extLst>
              </a:tr>
              <a:tr h="772668">
                <a:tc>
                  <a:txBody>
                    <a:bodyPr/>
                    <a:lstStyle/>
                    <a:p>
                      <a:r>
                        <a:rPr lang="en-GB" sz="2800" dirty="0" err="1">
                          <a:solidFill>
                            <a:srgbClr val="7030A0"/>
                          </a:solidFill>
                          <a:effectLst/>
                        </a:rPr>
                        <a:t>Gluteals</a:t>
                      </a:r>
                      <a:endParaRPr lang="en-GB" sz="2800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r>
                        <a:rPr lang="en-GB" sz="2800">
                          <a:solidFill>
                            <a:srgbClr val="7030A0"/>
                          </a:solidFill>
                          <a:effectLst/>
                        </a:rPr>
                        <a:t>Hip flexors</a:t>
                      </a: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2618580955"/>
                  </a:ext>
                </a:extLst>
              </a:tr>
              <a:tr h="772668"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rgbClr val="7030A0"/>
                          </a:solidFill>
                          <a:effectLst/>
                        </a:rPr>
                        <a:t>Gastrocnemius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rgbClr val="7030A0"/>
                          </a:solidFill>
                          <a:effectLst/>
                        </a:rPr>
                        <a:t>Tibialis anterior</a:t>
                      </a: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862690400"/>
                  </a:ext>
                </a:extLst>
              </a:tr>
              <a:tr h="772668">
                <a:tc>
                  <a:txBody>
                    <a:bodyPr/>
                    <a:lstStyle/>
                    <a:p>
                      <a:r>
                        <a:rPr lang="en-GB" sz="2800">
                          <a:solidFill>
                            <a:srgbClr val="7030A0"/>
                          </a:solidFill>
                          <a:effectLst/>
                        </a:rPr>
                        <a:t>Pectorals</a:t>
                      </a: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rgbClr val="7030A0"/>
                          </a:solidFill>
                          <a:effectLst/>
                        </a:rPr>
                        <a:t>Latissimus dorsi</a:t>
                      </a: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2858706426"/>
                  </a:ext>
                </a:extLst>
              </a:tr>
            </a:tbl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56A5DE7-FB3B-4BA3-A8A0-BEC5A8B856FB}"/>
              </a:ext>
            </a:extLst>
          </p:cNvPr>
          <p:cNvCxnSpPr/>
          <p:nvPr/>
        </p:nvCxnSpPr>
        <p:spPr>
          <a:xfrm flipV="1">
            <a:off x="478302" y="4617510"/>
            <a:ext cx="710418" cy="3657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3362271-FCCF-4FE1-932D-655A7EFDDCD7}"/>
              </a:ext>
            </a:extLst>
          </p:cNvPr>
          <p:cNvSpPr txBox="1"/>
          <p:nvPr/>
        </p:nvSpPr>
        <p:spPr>
          <a:xfrm>
            <a:off x="0" y="4921760"/>
            <a:ext cx="11887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Muscles in the front and back of lower leg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B579F6A-417C-4418-B7A0-132D723D6680}"/>
              </a:ext>
            </a:extLst>
          </p:cNvPr>
          <p:cNvCxnSpPr/>
          <p:nvPr/>
        </p:nvCxnSpPr>
        <p:spPr>
          <a:xfrm flipH="1" flipV="1">
            <a:off x="8721969" y="5365997"/>
            <a:ext cx="1448972" cy="896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8A48FA8-A92B-414B-9239-34C809542907}"/>
              </a:ext>
            </a:extLst>
          </p:cNvPr>
          <p:cNvSpPr txBox="1"/>
          <p:nvPr/>
        </p:nvSpPr>
        <p:spPr>
          <a:xfrm>
            <a:off x="9214339" y="6169709"/>
            <a:ext cx="2700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Large muscles of chest and back </a:t>
            </a:r>
          </a:p>
        </p:txBody>
      </p:sp>
    </p:spTree>
    <p:extLst>
      <p:ext uri="{BB962C8B-B14F-4D97-AF65-F5344CB8AC3E}">
        <p14:creationId xmlns:p14="http://schemas.microsoft.com/office/powerpoint/2010/main" val="3107903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56E7A-B7ED-4327-AD88-DE921EFF6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Neuromuscular Junction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41A55FA7-95B6-4F14-996D-CC241763C437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838200" y="1825624"/>
            <a:ext cx="10515600" cy="414083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en-GB" sz="32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Outcome</a:t>
            </a:r>
          </a:p>
          <a:p>
            <a:pPr lvl="0"/>
            <a:r>
              <a:rPr lang="en-GB" dirty="0"/>
              <a:t>Explain what a neuromuscular junction is</a:t>
            </a:r>
          </a:p>
          <a:p>
            <a:pPr lvl="0"/>
            <a:r>
              <a:rPr lang="en-GB" dirty="0"/>
              <a:t>Describe and explain the detailed structure of a neuromuscular junction.</a:t>
            </a:r>
          </a:p>
          <a:p>
            <a:pPr lvl="0"/>
            <a:r>
              <a:rPr lang="en-GB" dirty="0"/>
              <a:t>Explain transmission across a neuromuscular junction by release of acetylcholine and compare this to synaptic transmission.</a:t>
            </a:r>
          </a:p>
          <a:p>
            <a:pPr lvl="0"/>
            <a:r>
              <a:rPr lang="en-GB" dirty="0"/>
              <a:t>Explain how muscle fibres stimulated to contract by one motor neurone act as a motor unit.</a:t>
            </a: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368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4902" y="195943"/>
            <a:ext cx="10397087" cy="59142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86892" y="365125"/>
            <a:ext cx="1214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tendon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24944" y="1859870"/>
            <a:ext cx="1214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Whole skeletal muscle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97429" y="4809825"/>
            <a:ext cx="1214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Bundle of muscle fibres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12275" y="5548489"/>
            <a:ext cx="1476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Single muscle fibres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39790" y="2374937"/>
            <a:ext cx="1214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Striations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98422" y="3074670"/>
            <a:ext cx="1214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nucleus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813445" y="2541765"/>
            <a:ext cx="1061156" cy="16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5678311" y="3168656"/>
            <a:ext cx="919437" cy="1121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130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12" y="456387"/>
            <a:ext cx="10515600" cy="1325563"/>
          </a:xfrm>
        </p:spPr>
        <p:txBody>
          <a:bodyPr/>
          <a:lstStyle/>
          <a:p>
            <a:r>
              <a:rPr lang="en-GB" dirty="0"/>
              <a:t>Neuromuscular junction</a:t>
            </a:r>
            <a:br>
              <a:rPr lang="en-GB" dirty="0"/>
            </a:br>
            <a:endParaRPr lang="en-GB" dirty="0"/>
          </a:p>
        </p:txBody>
      </p:sp>
      <p:pic>
        <p:nvPicPr>
          <p:cNvPr id="4" name="Picture 5" descr="MOTOR%20END%20PLATES%20SMALL%202">
            <a:hlinkClick r:id="" action="ppaction://noaction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20" y="1621521"/>
            <a:ext cx="6602473" cy="4970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46620" y="2949120"/>
            <a:ext cx="400129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The neuromuscular junction is a synapse between a motor neurone a skeletal muscle fibre.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E9F667-B238-4C43-AD87-14EDB082AD52}"/>
              </a:ext>
            </a:extLst>
          </p:cNvPr>
          <p:cNvSpPr txBox="1"/>
          <p:nvPr/>
        </p:nvSpPr>
        <p:spPr>
          <a:xfrm>
            <a:off x="7246620" y="2338863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u="sng" dirty="0"/>
              <a:t>Definition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3BDC5DC-1D48-4E2F-AE24-4024FCDEA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9406BD4-94C3-4C7B-940A-F37275B87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4785" y="-22468"/>
            <a:ext cx="4857215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Calibri" panose="020F0502020204030204" pitchFamily="34" charset="0"/>
              </a:rPr>
              <a:t>The nervous system controls muscle action as motor neurones are connected to muscle cells. Impulses stimulate contraction. </a:t>
            </a:r>
            <a:endParaRPr kumimoji="0" lang="en-GB" altLang="en-US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26716-76E7-4A73-A3AF-5467EDDF8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2271" y="2629880"/>
            <a:ext cx="1357936" cy="13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759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29451-963D-4759-BD13-7F6F8FB23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8800" u="sng" dirty="0"/>
              <a:t>Task: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72C89-2514-4017-B6AC-32C41C4CD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300" dirty="0"/>
              <a:t>Use toole and toole page 369 to answer the questions on page 4 and 5 in your booklet. </a:t>
            </a:r>
          </a:p>
          <a:p>
            <a:pPr marL="0" indent="0">
              <a:buNone/>
            </a:pPr>
            <a:r>
              <a:rPr lang="en-GB" sz="4300" dirty="0"/>
              <a:t>Can you add the labels to the NMJ using your knowledge of synapses?</a:t>
            </a:r>
          </a:p>
          <a:p>
            <a:pPr marL="0" indent="0">
              <a:buNone/>
            </a:pPr>
            <a:r>
              <a:rPr lang="en-GB" sz="4300" dirty="0"/>
              <a:t>Can you also add a label for synaptic vesicles, myelin sheath and sarcolemma?</a:t>
            </a:r>
          </a:p>
          <a:p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450232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EA3AA-A30E-4F71-9B68-03F85A416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would happen if there was only 1 NMJ, and what do many NMJs ensure?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C1AA3-F861-44CD-BA8D-DD4D61111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71345"/>
            <a:ext cx="121920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>
                <a:solidFill>
                  <a:srgbClr val="7030A0"/>
                </a:solidFill>
              </a:rPr>
              <a:t>One NMJ: </a:t>
            </a:r>
          </a:p>
          <a:p>
            <a:r>
              <a:rPr lang="en-GB" sz="3600" dirty="0">
                <a:solidFill>
                  <a:srgbClr val="7030A0"/>
                </a:solidFill>
              </a:rPr>
              <a:t>Takes time for a wave of contraction to travel across the muscle</a:t>
            </a:r>
          </a:p>
          <a:p>
            <a:r>
              <a:rPr lang="en-GB" sz="3600" dirty="0">
                <a:solidFill>
                  <a:srgbClr val="7030A0"/>
                </a:solidFill>
              </a:rPr>
              <a:t>Not all fibres would contract at the same time </a:t>
            </a:r>
          </a:p>
          <a:p>
            <a:r>
              <a:rPr lang="en-GB" sz="3600" dirty="0">
                <a:solidFill>
                  <a:srgbClr val="7030A0"/>
                </a:solidFill>
              </a:rPr>
              <a:t>Movement slow </a:t>
            </a:r>
          </a:p>
          <a:p>
            <a:endParaRPr lang="en-GB" sz="36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3600" dirty="0">
                <a:solidFill>
                  <a:srgbClr val="7030A0"/>
                </a:solidFill>
              </a:rPr>
              <a:t>Many NMJ’s: </a:t>
            </a:r>
          </a:p>
          <a:p>
            <a:r>
              <a:rPr lang="en-GB" sz="3600" dirty="0">
                <a:solidFill>
                  <a:srgbClr val="7030A0"/>
                </a:solidFill>
              </a:rPr>
              <a:t>Contraction of muscle is rapid and powerful</a:t>
            </a:r>
          </a:p>
        </p:txBody>
      </p:sp>
    </p:spTree>
    <p:extLst>
      <p:ext uri="{BB962C8B-B14F-4D97-AF65-F5344CB8AC3E}">
        <p14:creationId xmlns:p14="http://schemas.microsoft.com/office/powerpoint/2010/main" val="3523214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F3F10-1C82-4A96-81C1-A03F0BCE6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+mn-lt"/>
              </a:rPr>
              <a:t>What is a motor unit?</a:t>
            </a:r>
            <a:br>
              <a:rPr lang="en-GB" dirty="0">
                <a:latin typeface="+mn-lt"/>
              </a:rPr>
            </a:br>
            <a:endParaRPr lang="en-GB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A2F8E-912F-4F85-AF70-68726AA6F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rgbClr val="7030A0"/>
                </a:solidFill>
              </a:rPr>
              <a:t>All the muscle fibres which are supplied by a </a:t>
            </a:r>
            <a:r>
              <a:rPr lang="en-GB" sz="4400" b="1" dirty="0">
                <a:solidFill>
                  <a:srgbClr val="7030A0"/>
                </a:solidFill>
              </a:rPr>
              <a:t>single motor neurone </a:t>
            </a:r>
            <a:r>
              <a:rPr lang="en-GB" sz="4400" dirty="0">
                <a:solidFill>
                  <a:srgbClr val="7030A0"/>
                </a:solidFill>
              </a:rPr>
              <a:t>act together as a </a:t>
            </a:r>
            <a:r>
              <a:rPr lang="en-GB" sz="4400" b="1" dirty="0">
                <a:solidFill>
                  <a:srgbClr val="7030A0"/>
                </a:solidFill>
              </a:rPr>
              <a:t>single functional unit.</a:t>
            </a:r>
            <a:endParaRPr lang="en-GB" sz="4400" dirty="0">
              <a:solidFill>
                <a:srgbClr val="7030A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7C5EBF-555D-47B1-BC26-72CC404EC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7908" y="3960416"/>
            <a:ext cx="3015372" cy="289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8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19DC3-B50F-41B3-859A-2F8276FB1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 are they important – how does this link into the force the muscle exerts?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97465-35B1-467A-80BB-D0198DEDF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77100" cy="4351338"/>
          </a:xfrm>
        </p:spPr>
        <p:txBody>
          <a:bodyPr>
            <a:normAutofit/>
          </a:bodyPr>
          <a:lstStyle/>
          <a:p>
            <a:r>
              <a:rPr lang="en-GB" sz="3600" dirty="0"/>
              <a:t> </a:t>
            </a:r>
            <a:r>
              <a:rPr lang="en-GB" sz="3600" dirty="0">
                <a:solidFill>
                  <a:srgbClr val="7030A0"/>
                </a:solidFill>
              </a:rPr>
              <a:t>Slight force is required -  only a few motor units are stimulated </a:t>
            </a:r>
          </a:p>
          <a:p>
            <a:r>
              <a:rPr lang="en-GB" sz="3600" dirty="0">
                <a:solidFill>
                  <a:srgbClr val="7030A0"/>
                </a:solidFill>
              </a:rPr>
              <a:t>Large force required - many motor units are stimulated.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A36720-B7B1-42FC-8300-6E8135267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9620" y="1511569"/>
            <a:ext cx="3480821" cy="466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64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Neuromuscular Junction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3" b="11900"/>
          <a:stretch/>
        </p:blipFill>
        <p:spPr bwMode="auto">
          <a:xfrm>
            <a:off x="2718586" y="1825625"/>
            <a:ext cx="6754828" cy="43513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5839098" y="849086"/>
            <a:ext cx="1580605" cy="13193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5839097" y="1690688"/>
            <a:ext cx="1580606" cy="18695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537269" y="548640"/>
            <a:ext cx="1936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Myelin sheath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96052" y="1456293"/>
            <a:ext cx="1936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Synaptic vesicle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53226" y="3560263"/>
            <a:ext cx="2973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Sarcolemma (membrane of a muscle fibre – one muscle cell 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F6DDBA-B816-411C-9107-72EA2E55FD44}"/>
              </a:ext>
            </a:extLst>
          </p:cNvPr>
          <p:cNvSpPr/>
          <p:nvPr/>
        </p:nvSpPr>
        <p:spPr>
          <a:xfrm>
            <a:off x="297543" y="6225435"/>
            <a:ext cx="115969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neuromuscular junction endplate is wavy and has a larger SA than a synapse</a:t>
            </a:r>
          </a:p>
        </p:txBody>
      </p:sp>
    </p:spTree>
    <p:extLst>
      <p:ext uri="{BB962C8B-B14F-4D97-AF65-F5344CB8AC3E}">
        <p14:creationId xmlns:p14="http://schemas.microsoft.com/office/powerpoint/2010/main" val="2980645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B39B53-15EA-4170-9DBA-387F2D97E231}"/>
              </a:ext>
            </a:extLst>
          </p:cNvPr>
          <p:cNvSpPr txBox="1"/>
          <p:nvPr/>
        </p:nvSpPr>
        <p:spPr>
          <a:xfrm>
            <a:off x="263471" y="247973"/>
            <a:ext cx="1142225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/>
              <a:t>Memory task: on whiteboards/paper  (MARKSCHEME PERFECT ANSWER)</a:t>
            </a:r>
          </a:p>
          <a:p>
            <a:endParaRPr lang="en-GB" sz="2800" dirty="0"/>
          </a:p>
          <a:p>
            <a:r>
              <a:rPr lang="en-GB" sz="2800" dirty="0"/>
              <a:t>Describe how a synapse works (8)</a:t>
            </a:r>
          </a:p>
          <a:p>
            <a:pPr marL="514350" indent="-514350">
              <a:buFont typeface="+mj-lt"/>
              <a:buAutoNum type="arabicPeriod"/>
            </a:pPr>
            <a:endParaRPr lang="en-GB" sz="2800" dirty="0"/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rgbClr val="7030A0"/>
                </a:solidFill>
              </a:rPr>
              <a:t>Depolarisation of membrane causes Ca </a:t>
            </a:r>
            <a:r>
              <a:rPr lang="en-GB" sz="2800" baseline="30000" dirty="0">
                <a:solidFill>
                  <a:srgbClr val="7030A0"/>
                </a:solidFill>
              </a:rPr>
              <a:t>2+</a:t>
            </a:r>
            <a:r>
              <a:rPr lang="en-GB" sz="2800" dirty="0">
                <a:solidFill>
                  <a:srgbClr val="7030A0"/>
                </a:solidFill>
              </a:rPr>
              <a:t> channel to open;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rgbClr val="7030A0"/>
                </a:solidFill>
              </a:rPr>
              <a:t>Ca </a:t>
            </a:r>
            <a:r>
              <a:rPr lang="en-GB" sz="2800" baseline="30000" dirty="0">
                <a:solidFill>
                  <a:srgbClr val="7030A0"/>
                </a:solidFill>
              </a:rPr>
              <a:t>2+</a:t>
            </a:r>
            <a:r>
              <a:rPr lang="en-GB" sz="2800" dirty="0">
                <a:solidFill>
                  <a:srgbClr val="7030A0"/>
                </a:solidFill>
              </a:rPr>
              <a:t> enter by (facilitated) diffusion;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rgbClr val="7030A0"/>
                </a:solidFill>
              </a:rPr>
              <a:t>Causes vesicles to fuse with presynaptic membrane;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rgbClr val="7030A0"/>
                </a:solidFill>
              </a:rPr>
              <a:t>Releasing neurotransmitter into synaptic cleft;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rgbClr val="7030A0"/>
                </a:solidFill>
              </a:rPr>
              <a:t>Neurotransmitter </a:t>
            </a:r>
            <a:r>
              <a:rPr lang="en-GB" sz="2800" u="sng" dirty="0">
                <a:solidFill>
                  <a:srgbClr val="7030A0"/>
                </a:solidFill>
              </a:rPr>
              <a:t>diffuses</a:t>
            </a:r>
            <a:r>
              <a:rPr lang="en-GB" sz="2800" dirty="0">
                <a:solidFill>
                  <a:srgbClr val="7030A0"/>
                </a:solidFill>
              </a:rPr>
              <a:t> across cleft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rgbClr val="7030A0"/>
                </a:solidFill>
              </a:rPr>
              <a:t>Binds to </a:t>
            </a:r>
            <a:r>
              <a:rPr lang="en-GB" sz="2800" u="sng" dirty="0">
                <a:solidFill>
                  <a:srgbClr val="7030A0"/>
                </a:solidFill>
              </a:rPr>
              <a:t>receptors</a:t>
            </a:r>
            <a:r>
              <a:rPr lang="en-GB" sz="2800" dirty="0">
                <a:solidFill>
                  <a:srgbClr val="7030A0"/>
                </a:solidFill>
              </a:rPr>
              <a:t> on </a:t>
            </a:r>
            <a:r>
              <a:rPr lang="en-GB" sz="2800" u="sng" dirty="0">
                <a:solidFill>
                  <a:srgbClr val="7030A0"/>
                </a:solidFill>
              </a:rPr>
              <a:t>postsynaptic membrane;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rgbClr val="7030A0"/>
                </a:solidFill>
              </a:rPr>
              <a:t>Causes sodium ion channels to open;</a:t>
            </a:r>
            <a:r>
              <a:rPr lang="en-GB" sz="2800" u="sng" dirty="0">
                <a:solidFill>
                  <a:srgbClr val="7030A0"/>
                </a:solidFill>
              </a:rPr>
              <a:t> </a:t>
            </a:r>
            <a:endParaRPr lang="en-GB" sz="2800" dirty="0">
              <a:solidFill>
                <a:srgbClr val="7030A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800" dirty="0">
                <a:solidFill>
                  <a:srgbClr val="7030A0"/>
                </a:solidFill>
              </a:rPr>
              <a:t>Sodium </a:t>
            </a:r>
            <a:r>
              <a:rPr lang="en-GB" sz="2800" u="sng" dirty="0">
                <a:solidFill>
                  <a:srgbClr val="7030A0"/>
                </a:solidFill>
              </a:rPr>
              <a:t>ions</a:t>
            </a:r>
            <a:r>
              <a:rPr lang="en-GB" sz="2800" dirty="0">
                <a:solidFill>
                  <a:srgbClr val="7030A0"/>
                </a:solidFill>
              </a:rPr>
              <a:t> diffuse in and causes depolarisation of post synaptic membrane;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186D29-15CD-4453-9083-DC089892D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4962" y="542207"/>
            <a:ext cx="1357936" cy="13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1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22084-D438-4F6F-B214-9C4A49D25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u="sng" dirty="0"/>
              <a:t>Sequence of events at NMJ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237A8-731A-4FDD-98C9-231AADA4E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400" b="1" dirty="0"/>
              <a:t>Task: Use these words to fill in the gaps on page 5 in your booklet</a:t>
            </a:r>
          </a:p>
          <a:p>
            <a:endParaRPr lang="en-GB" dirty="0"/>
          </a:p>
          <a:p>
            <a:r>
              <a:rPr lang="en-GB" b="1" i="1" dirty="0"/>
              <a:t>calcium, sodium, diffuses, sarcolemma, presynaptic, depolarisation, acetylcholinesterase, vesicles, ethanoic acid, mitochondria,  synaptic, receptors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53823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341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Sequence of events at NMJ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31904"/>
            <a:ext cx="12031420" cy="5726095"/>
          </a:xfrm>
        </p:spPr>
        <p:txBody>
          <a:bodyPr>
            <a:normAutofit fontScale="925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GB" dirty="0">
                <a:solidFill>
                  <a:srgbClr val="7030A0"/>
                </a:solidFill>
              </a:rPr>
              <a:t>Depolarisation of membrane causes Ca </a:t>
            </a:r>
            <a:r>
              <a:rPr lang="en-GB" baseline="30000" dirty="0">
                <a:solidFill>
                  <a:srgbClr val="7030A0"/>
                </a:solidFill>
              </a:rPr>
              <a:t>2+</a:t>
            </a:r>
            <a:r>
              <a:rPr lang="en-GB" dirty="0">
                <a:solidFill>
                  <a:srgbClr val="7030A0"/>
                </a:solidFill>
              </a:rPr>
              <a:t> channel to open;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>
                <a:solidFill>
                  <a:srgbClr val="7030A0"/>
                </a:solidFill>
              </a:rPr>
              <a:t>Ca </a:t>
            </a:r>
            <a:r>
              <a:rPr lang="en-GB" baseline="30000" dirty="0">
                <a:solidFill>
                  <a:srgbClr val="7030A0"/>
                </a:solidFill>
              </a:rPr>
              <a:t>2+</a:t>
            </a:r>
            <a:r>
              <a:rPr lang="en-GB" dirty="0">
                <a:solidFill>
                  <a:srgbClr val="7030A0"/>
                </a:solidFill>
              </a:rPr>
              <a:t> enter by (facilitated) diffusion;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>
                <a:solidFill>
                  <a:srgbClr val="7030A0"/>
                </a:solidFill>
              </a:rPr>
              <a:t>Causes vesicles to fuse with presynaptic membrane;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>
                <a:solidFill>
                  <a:srgbClr val="7030A0"/>
                </a:solidFill>
              </a:rPr>
              <a:t>Releasing acetylcholine into synaptic cleft;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>
                <a:solidFill>
                  <a:srgbClr val="7030A0"/>
                </a:solidFill>
              </a:rPr>
              <a:t>Acetylcholine </a:t>
            </a:r>
            <a:r>
              <a:rPr lang="en-GB" u="sng" dirty="0">
                <a:solidFill>
                  <a:srgbClr val="7030A0"/>
                </a:solidFill>
              </a:rPr>
              <a:t>diffuses</a:t>
            </a:r>
            <a:r>
              <a:rPr lang="en-GB" dirty="0">
                <a:solidFill>
                  <a:srgbClr val="7030A0"/>
                </a:solidFill>
              </a:rPr>
              <a:t> across cleft;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>
                <a:solidFill>
                  <a:srgbClr val="7030A0"/>
                </a:solidFill>
              </a:rPr>
              <a:t>Binds to </a:t>
            </a:r>
            <a:r>
              <a:rPr lang="en-GB" u="sng" dirty="0">
                <a:solidFill>
                  <a:srgbClr val="7030A0"/>
                </a:solidFill>
              </a:rPr>
              <a:t>receptors</a:t>
            </a:r>
            <a:r>
              <a:rPr lang="en-GB" dirty="0">
                <a:solidFill>
                  <a:srgbClr val="7030A0"/>
                </a:solidFill>
              </a:rPr>
              <a:t> on the membrane of muscle fibre/sarcolemma ;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>
                <a:solidFill>
                  <a:srgbClr val="7030A0"/>
                </a:solidFill>
              </a:rPr>
              <a:t>Causes sodium ion channels to open;</a:t>
            </a:r>
            <a:r>
              <a:rPr lang="en-GB" u="sng" dirty="0">
                <a:solidFill>
                  <a:srgbClr val="7030A0"/>
                </a:solidFill>
              </a:rPr>
              <a:t> </a:t>
            </a:r>
            <a:endParaRPr lang="en-GB" dirty="0">
              <a:solidFill>
                <a:srgbClr val="7030A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GB" dirty="0">
                <a:solidFill>
                  <a:srgbClr val="7030A0"/>
                </a:solidFill>
              </a:rPr>
              <a:t>Sodium </a:t>
            </a:r>
            <a:r>
              <a:rPr lang="en-GB" u="sng" dirty="0">
                <a:solidFill>
                  <a:srgbClr val="7030A0"/>
                </a:solidFill>
              </a:rPr>
              <a:t>ions</a:t>
            </a:r>
            <a:r>
              <a:rPr lang="en-GB" dirty="0">
                <a:solidFill>
                  <a:srgbClr val="7030A0"/>
                </a:solidFill>
              </a:rPr>
              <a:t> diffuse in causes depolarisation of membrane of muscle fibre/</a:t>
            </a:r>
            <a:r>
              <a:rPr lang="en-GB" dirty="0" err="1">
                <a:solidFill>
                  <a:srgbClr val="7030A0"/>
                </a:solidFill>
              </a:rPr>
              <a:t>scarclemma</a:t>
            </a:r>
            <a:r>
              <a:rPr lang="en-GB" dirty="0">
                <a:solidFill>
                  <a:srgbClr val="7030A0"/>
                </a:solidFill>
              </a:rPr>
              <a:t> and muscle contracts;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>
                <a:solidFill>
                  <a:srgbClr val="7030A0"/>
                </a:solidFill>
              </a:rPr>
              <a:t>The Ach is hydrolysed by acetylcholinesterase to prevent muscle being overstimulated.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>
                <a:solidFill>
                  <a:srgbClr val="7030A0"/>
                </a:solidFill>
              </a:rPr>
              <a:t>The choline and ethanoic acid diffuse back into the presynaptic neurone where they are recombined to synthesise Ach using ATP produced by mitochondria.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9B0DB5-C363-42CB-B179-6CB2DC386FD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2431" y="97205"/>
            <a:ext cx="788989" cy="7351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89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37CFE-142C-408B-984F-408F0F7F8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 whiteboards in pairs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EA875-00C9-4795-BADD-30650EB41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u="sng" dirty="0"/>
              <a:t>Task: </a:t>
            </a:r>
            <a:r>
              <a:rPr lang="en-GB" b="1" dirty="0"/>
              <a:t>Draw a table to compare (similarities) and contrast (differences) synapses and neuromuscular junctions.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Questions to think about:</a:t>
            </a:r>
          </a:p>
          <a:p>
            <a:pPr marL="514350" indent="-514350">
              <a:buAutoNum type="arabicPeriod"/>
            </a:pPr>
            <a:r>
              <a:rPr lang="en-GB" dirty="0"/>
              <a:t>Excitatory/inhibitory?</a:t>
            </a:r>
          </a:p>
          <a:p>
            <a:pPr marL="514350" indent="-514350">
              <a:buAutoNum type="arabicPeriod"/>
            </a:pPr>
            <a:r>
              <a:rPr lang="en-GB" dirty="0"/>
              <a:t>Connected to?</a:t>
            </a:r>
          </a:p>
          <a:p>
            <a:pPr marL="514350" indent="-514350">
              <a:buAutoNum type="arabicPeriod"/>
            </a:pPr>
            <a:r>
              <a:rPr lang="en-GB" dirty="0"/>
              <a:t>Types of neurone involved?</a:t>
            </a:r>
          </a:p>
          <a:p>
            <a:pPr marL="514350" indent="-514350">
              <a:buAutoNum type="arabicPeriod"/>
            </a:pPr>
            <a:r>
              <a:rPr lang="en-GB" dirty="0"/>
              <a:t>What happens to AP?</a:t>
            </a:r>
          </a:p>
          <a:p>
            <a:pPr marL="514350" indent="-514350">
              <a:buAutoNum type="arabicPeriod"/>
            </a:pPr>
            <a:r>
              <a:rPr lang="en-GB" dirty="0"/>
              <a:t>What does Ach bind to?</a:t>
            </a:r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35F4A1-AFA3-4864-8D7C-5DCAFCF44AA8}"/>
              </a:ext>
            </a:extLst>
          </p:cNvPr>
          <p:cNvSpPr txBox="1"/>
          <p:nvPr/>
        </p:nvSpPr>
        <p:spPr>
          <a:xfrm>
            <a:off x="7443254" y="3518314"/>
            <a:ext cx="4281278" cy="230832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3600" b="1" u="sng" dirty="0"/>
              <a:t>Exam tip! </a:t>
            </a:r>
          </a:p>
          <a:p>
            <a:r>
              <a:rPr lang="en-GB" sz="3600" dirty="0"/>
              <a:t>Always draw a table for compare and contrast questions </a:t>
            </a:r>
          </a:p>
        </p:txBody>
      </p:sp>
    </p:spTree>
    <p:extLst>
      <p:ext uri="{BB962C8B-B14F-4D97-AF65-F5344CB8AC3E}">
        <p14:creationId xmlns:p14="http://schemas.microsoft.com/office/powerpoint/2010/main" val="720294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7125839"/>
              </p:ext>
            </p:extLst>
          </p:nvPr>
        </p:nvGraphicFramePr>
        <p:xfrm>
          <a:off x="489857" y="201081"/>
          <a:ext cx="10818223" cy="665691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586228">
                  <a:extLst>
                    <a:ext uri="{9D8B030D-6E8A-4147-A177-3AD203B41FA5}">
                      <a16:colId xmlns:a16="http://schemas.microsoft.com/office/drawing/2014/main" val="346558236"/>
                    </a:ext>
                  </a:extLst>
                </a:gridCol>
                <a:gridCol w="3604302">
                  <a:extLst>
                    <a:ext uri="{9D8B030D-6E8A-4147-A177-3AD203B41FA5}">
                      <a16:colId xmlns:a16="http://schemas.microsoft.com/office/drawing/2014/main" val="1047874134"/>
                    </a:ext>
                  </a:extLst>
                </a:gridCol>
                <a:gridCol w="3627693">
                  <a:extLst>
                    <a:ext uri="{9D8B030D-6E8A-4147-A177-3AD203B41FA5}">
                      <a16:colId xmlns:a16="http://schemas.microsoft.com/office/drawing/2014/main" val="2000971468"/>
                    </a:ext>
                  </a:extLst>
                </a:gridCol>
              </a:tblGrid>
              <a:tr h="5035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effectLst/>
                        </a:rPr>
                        <a:t>NMJ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effectLst/>
                        </a:rPr>
                        <a:t>Cholinergic Synapse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400" b="1" dirty="0">
                          <a:effectLst/>
                        </a:rPr>
                        <a:t>Both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5363388"/>
                  </a:ext>
                </a:extLst>
              </a:tr>
              <a:tr h="12696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Only excitatory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May be excitatory or inhibitory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The neurotransmitter binds to the receptors on postsynaptic membrane which causes a depolarisation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3192743"/>
                  </a:ext>
                </a:extLst>
              </a:tr>
              <a:tr h="9487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Only links neurones to muscles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Links neurones to neurones, or neurones to other effector organs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7030A0"/>
                          </a:solidFill>
                          <a:effectLst/>
                        </a:rPr>
                        <a:t>Neurotransmitters are located in vesicles in the presynaptic cytoplasm</a:t>
                      </a:r>
                      <a:endParaRPr lang="en-GB" sz="200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7381759"/>
                  </a:ext>
                </a:extLst>
              </a:tr>
              <a:tr h="14194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Only motor neurones are involved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Motor, sensory and intermediate neurones may also be involved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7030A0"/>
                          </a:solidFill>
                          <a:effectLst/>
                        </a:rPr>
                        <a:t>There are receptors on the postsynaptic membrane which have a specific shape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endParaRPr lang="en-GB" sz="200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1948760"/>
                  </a:ext>
                </a:extLst>
              </a:tr>
              <a:tr h="14194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The action potential ends here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(the sarcolemma does depolarise but can’t propagate past this membrane)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A new action potential may be produced along another neurone (postsynaptic neurone)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Enzymes break down the neurotransmitter to avoid continual stimulation of the post synaptic membrane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8571540"/>
                  </a:ext>
                </a:extLst>
              </a:tr>
              <a:tr h="1060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Ach bids to receptors on membrane of muscle fibres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Ach binds to receptors on membrane of post-synaptic neurone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neurotransmitter is released and travels across cleft when an action potential arrives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9850917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5725664-D8F2-48C2-B956-9990118E7D4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1805" y="1"/>
            <a:ext cx="650195" cy="6427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90978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BB1040-FC80-44B6-9BB6-10028EA42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03" y="242047"/>
            <a:ext cx="4660163" cy="649941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2B1FDB5-8EA0-46B3-9CA5-9016E8ED26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067" b="23417"/>
          <a:stretch/>
        </p:blipFill>
        <p:spPr>
          <a:xfrm>
            <a:off x="4405192" y="1977190"/>
            <a:ext cx="8174174" cy="29036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050730-6B38-46A4-BF0F-AE02CA132CB2}"/>
              </a:ext>
            </a:extLst>
          </p:cNvPr>
          <p:cNvSpPr txBox="1"/>
          <p:nvPr/>
        </p:nvSpPr>
        <p:spPr>
          <a:xfrm>
            <a:off x="5257800" y="411480"/>
            <a:ext cx="63322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u="sng" dirty="0"/>
              <a:t>Task</a:t>
            </a:r>
            <a:r>
              <a:rPr lang="en-GB" sz="3200" b="1" dirty="0"/>
              <a:t>: Answer Exam Question  1 on page  6 and 7 of your booklet</a:t>
            </a:r>
          </a:p>
        </p:txBody>
      </p:sp>
    </p:spTree>
    <p:extLst>
      <p:ext uri="{BB962C8B-B14F-4D97-AF65-F5344CB8AC3E}">
        <p14:creationId xmlns:p14="http://schemas.microsoft.com/office/powerpoint/2010/main" val="353080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8527" y="362664"/>
            <a:ext cx="12137596" cy="5073650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GB" altLang="en-US" sz="3600" b="1" i="1" dirty="0"/>
              <a:t>Q2: Exam question: </a:t>
            </a:r>
            <a:r>
              <a:rPr lang="en-GB" altLang="en-US" sz="3600" b="1" dirty="0"/>
              <a:t>Explain why mitochondria are essential for the transmission of impulses across a cholinergic synapse/NMJ/ (4)</a:t>
            </a:r>
          </a:p>
          <a:p>
            <a:pPr eaLnBrk="1" hangingPunct="1"/>
            <a:endParaRPr lang="en-GB" altLang="en-US" dirty="0"/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GB" altLang="en-US" dirty="0">
                <a:solidFill>
                  <a:srgbClr val="7030A0"/>
                </a:solidFill>
              </a:rPr>
              <a:t>Mitochondria produce ATP by aerobic respiration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GB" altLang="en-US" dirty="0">
                <a:solidFill>
                  <a:srgbClr val="7030A0"/>
                </a:solidFill>
              </a:rPr>
              <a:t>Required for sodium – potassium ion  pump/maintain conc. grad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GB" altLang="en-US" dirty="0">
                <a:solidFill>
                  <a:srgbClr val="7030A0"/>
                </a:solidFill>
              </a:rPr>
              <a:t>Used in Ach formation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GB" altLang="en-US" dirty="0">
                <a:solidFill>
                  <a:srgbClr val="7030A0"/>
                </a:solidFill>
              </a:rPr>
              <a:t>Used in vesicle formation/ movement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GB" altLang="en-US" dirty="0">
                <a:solidFill>
                  <a:srgbClr val="7030A0"/>
                </a:solidFill>
              </a:rPr>
              <a:t>Used in fusion of vesicles with membrane/exocytosis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GB" altLang="en-US" dirty="0">
                <a:solidFill>
                  <a:srgbClr val="7030A0"/>
                </a:solidFill>
              </a:rPr>
              <a:t>Calcium ions actively transported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9A5D37-F8BF-4B59-BD7C-12B88743F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285" y="1034576"/>
            <a:ext cx="1357936" cy="13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84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2835-004-889E54B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7"/>
          <a:stretch>
            <a:fillRect/>
          </a:stretch>
        </p:blipFill>
        <p:spPr bwMode="auto">
          <a:xfrm>
            <a:off x="982483" y="366395"/>
            <a:ext cx="5545137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986577" y="366395"/>
            <a:ext cx="30436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200" u="sng" dirty="0"/>
              <a:t>Muscle Structure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95F192-4D0D-43AE-A571-C11639269885}"/>
              </a:ext>
            </a:extLst>
          </p:cNvPr>
          <p:cNvSpPr/>
          <p:nvPr/>
        </p:nvSpPr>
        <p:spPr>
          <a:xfrm>
            <a:off x="6884895" y="2235325"/>
            <a:ext cx="47333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Outcome</a:t>
            </a:r>
          </a:p>
          <a:p>
            <a:r>
              <a:rPr lang="en-US" dirty="0"/>
              <a:t>• Describe the gross structure of skeletal muscles</a:t>
            </a:r>
          </a:p>
          <a:p>
            <a:r>
              <a:rPr lang="en-US" dirty="0"/>
              <a:t>• Explain what is meant by a myofibril</a:t>
            </a:r>
          </a:p>
          <a:p>
            <a:r>
              <a:rPr lang="en-US" dirty="0"/>
              <a:t>• Describe the microscopic structure of skeletal muscle</a:t>
            </a:r>
          </a:p>
          <a:p>
            <a:r>
              <a:rPr lang="en-US" dirty="0"/>
              <a:t>• Explain what is meant by a sarcomere</a:t>
            </a:r>
          </a:p>
          <a:p>
            <a:r>
              <a:rPr lang="en-US" dirty="0"/>
              <a:t>• Explain how actin and myosin are arranged within a myofibril, linked to isotropic bands and anisotropic bands and the thickness of each type of protein filament</a:t>
            </a:r>
          </a:p>
          <a:p>
            <a:r>
              <a:rPr lang="en-US" dirty="0"/>
              <a:t>• Interpret diagrams to identify I bands, A bands, the H zone and the Z line on a diagram.</a:t>
            </a:r>
          </a:p>
        </p:txBody>
      </p:sp>
    </p:spTree>
    <p:extLst>
      <p:ext uri="{BB962C8B-B14F-4D97-AF65-F5344CB8AC3E}">
        <p14:creationId xmlns:p14="http://schemas.microsoft.com/office/powerpoint/2010/main" val="17283943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14617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b="1" dirty="0"/>
              <a:t>Gross muscle Structure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600" b="1" u="sng" dirty="0"/>
              <a:t>Task: </a:t>
            </a:r>
            <a:r>
              <a:rPr lang="en-GB" sz="3600" dirty="0"/>
              <a:t>Use text book, p. 367 and label </a:t>
            </a:r>
            <a:r>
              <a:rPr lang="en-GB" sz="3600" b="1" u="sng" dirty="0"/>
              <a:t>your </a:t>
            </a:r>
            <a:r>
              <a:rPr lang="en-GB" sz="3600" dirty="0"/>
              <a:t> diagram</a:t>
            </a:r>
            <a:endParaRPr lang="en-GB" sz="4000" dirty="0"/>
          </a:p>
        </p:txBody>
      </p:sp>
      <p:pic>
        <p:nvPicPr>
          <p:cNvPr id="4" name="Content Placeholder 3" descr="Related image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702" y="773782"/>
            <a:ext cx="5708468" cy="55107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74339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4902" y="195943"/>
            <a:ext cx="10397087" cy="59142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86892" y="365125"/>
            <a:ext cx="1214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tendon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24944" y="1859870"/>
            <a:ext cx="1214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Whole skeletal muscle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97429" y="4809825"/>
            <a:ext cx="1214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Bundle of muscle fibres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12275" y="5548489"/>
            <a:ext cx="1476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Single muscle fibres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39790" y="2374937"/>
            <a:ext cx="1214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Striations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98422" y="3074670"/>
            <a:ext cx="1214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nucleus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813445" y="2541765"/>
            <a:ext cx="1061156" cy="163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5678311" y="3168656"/>
            <a:ext cx="919437" cy="1121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1944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283F0-203C-46BA-8C5D-186F506AA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b="1" u="sng" dirty="0">
                <a:latin typeface="Calibri" panose="020F0502020204030204" pitchFamily="34" charset="0"/>
                <a:ea typeface="Times New Roman" panose="02020603050405020304" pitchFamily="18" charset="0"/>
              </a:rPr>
              <a:t>Task: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 Fill in the gaps using the words in the box: </a:t>
            </a:r>
            <a:br>
              <a:rPr lang="en-GB" b="1" u="sng" dirty="0">
                <a:latin typeface="Tahoma" panose="020B0604030504040204" pitchFamily="34" charset="0"/>
                <a:ea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D9F528D8-821D-4081-8BBD-0F88ADA9FB57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678180" y="1505585"/>
            <a:ext cx="10515600" cy="43513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these words: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4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Nuclei, sarcolemma, sarcoplasm, Myofibrils, sarcomeres, filaments, actin, myosin</a:t>
            </a:r>
          </a:p>
        </p:txBody>
      </p:sp>
    </p:spTree>
    <p:extLst>
      <p:ext uri="{BB962C8B-B14F-4D97-AF65-F5344CB8AC3E}">
        <p14:creationId xmlns:p14="http://schemas.microsoft.com/office/powerpoint/2010/main" val="35879794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B543CB-EDE0-4E4C-B0A4-3F357F18CB1B}"/>
              </a:ext>
            </a:extLst>
          </p:cNvPr>
          <p:cNvSpPr/>
          <p:nvPr/>
        </p:nvSpPr>
        <p:spPr>
          <a:xfrm>
            <a:off x="838200" y="4564251"/>
            <a:ext cx="9964119" cy="152658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Gross Muscle structure</a:t>
            </a:r>
            <a:br>
              <a:rPr lang="en-GB" b="1" u="sng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2411"/>
            <a:ext cx="10515600" cy="4844552"/>
          </a:xfrm>
        </p:spPr>
        <p:txBody>
          <a:bodyPr>
            <a:normAutofit fontScale="92500"/>
          </a:bodyPr>
          <a:lstStyle/>
          <a:p>
            <a:pPr lvl="0"/>
            <a:r>
              <a:rPr lang="en-GB" dirty="0"/>
              <a:t>Individual muscles contain hundreds of MUSCLE FIBRES</a:t>
            </a:r>
            <a:endParaRPr lang="en-GB" b="1" u="sng" dirty="0"/>
          </a:p>
          <a:p>
            <a:pPr lvl="0"/>
            <a:r>
              <a:rPr lang="en-GB" dirty="0"/>
              <a:t>Each muscle fibre is one large cell</a:t>
            </a:r>
            <a:endParaRPr lang="en-GB" b="1" u="sng" dirty="0"/>
          </a:p>
          <a:p>
            <a:pPr lvl="0"/>
            <a:r>
              <a:rPr lang="en-GB" dirty="0"/>
              <a:t>Each cell has many nuclei</a:t>
            </a:r>
            <a:endParaRPr lang="en-GB" b="1" u="sng" dirty="0"/>
          </a:p>
          <a:p>
            <a:pPr lvl="0"/>
            <a:r>
              <a:rPr lang="en-GB" dirty="0"/>
              <a:t>And contain many </a:t>
            </a:r>
            <a:r>
              <a:rPr lang="en-GB" b="1" dirty="0"/>
              <a:t>mitochondria</a:t>
            </a:r>
            <a:r>
              <a:rPr lang="en-GB" dirty="0"/>
              <a:t>, glycogen granules, and specialised smooth ER called sarcoplasmic reticulum</a:t>
            </a:r>
            <a:endParaRPr lang="en-GB" b="1" u="sng" dirty="0"/>
          </a:p>
          <a:p>
            <a:pPr lvl="0"/>
            <a:r>
              <a:rPr lang="en-GB" dirty="0"/>
              <a:t>The cell membrane is called the sarcolemma.</a:t>
            </a:r>
            <a:endParaRPr lang="en-GB" b="1" u="sng" dirty="0"/>
          </a:p>
          <a:p>
            <a:pPr lvl="0"/>
            <a:r>
              <a:rPr lang="en-GB" dirty="0"/>
              <a:t>The cytoplasm is called the sarcoplasm</a:t>
            </a:r>
          </a:p>
          <a:p>
            <a:pPr lvl="0"/>
            <a:r>
              <a:rPr lang="en-GB" dirty="0"/>
              <a:t>In each fibre there are many MYOFIBRILS</a:t>
            </a:r>
            <a:endParaRPr lang="en-GB" b="1" u="sng" dirty="0"/>
          </a:p>
          <a:p>
            <a:pPr lvl="0"/>
            <a:r>
              <a:rPr lang="en-GB" dirty="0"/>
              <a:t>These contain the contractile units called SARCOMERES</a:t>
            </a:r>
            <a:endParaRPr lang="en-GB" b="1" u="sng" dirty="0"/>
          </a:p>
          <a:p>
            <a:pPr lvl="0"/>
            <a:r>
              <a:rPr lang="en-GB" dirty="0"/>
              <a:t>In each myofibril there are protein FILAMENTS made of actin &amp; myosin</a:t>
            </a:r>
            <a:endParaRPr lang="en-GB" b="1" u="sng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3F66CB-A93C-4CBD-9475-4552B0925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4064" y="4661385"/>
            <a:ext cx="1357936" cy="13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7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5"/>
          <p:cNvSpPr txBox="1">
            <a:spLocks noChangeArrowheads="1"/>
          </p:cNvSpPr>
          <p:nvPr/>
        </p:nvSpPr>
        <p:spPr bwMode="auto">
          <a:xfrm>
            <a:off x="3648075" y="404814"/>
            <a:ext cx="5327650" cy="558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>
                <a:latin typeface="Comic Sans MS" panose="030F0702030302020204" pitchFamily="66" charset="0"/>
              </a:rPr>
              <a:t>Whole Muscle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GB" altLang="en-US" sz="3600" b="1"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>
                <a:latin typeface="Comic Sans MS" panose="030F0702030302020204" pitchFamily="66" charset="0"/>
              </a:rPr>
              <a:t>Muscle Fibre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GB" altLang="en-US" sz="3600" b="1"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>
                <a:latin typeface="Comic Sans MS" panose="030F0702030302020204" pitchFamily="66" charset="0"/>
              </a:rPr>
              <a:t>Myofibril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GB" altLang="en-US" sz="3600" b="1">
              <a:latin typeface="Comic Sans MS" panose="030F0702030302020204" pitchFamily="66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3600" b="1">
                <a:latin typeface="Comic Sans MS" panose="030F0702030302020204" pitchFamily="66" charset="0"/>
              </a:rPr>
              <a:t>Sarcomere</a:t>
            </a:r>
          </a:p>
        </p:txBody>
      </p:sp>
      <p:sp>
        <p:nvSpPr>
          <p:cNvPr id="13315" name="Text Box 6"/>
          <p:cNvSpPr txBox="1">
            <a:spLocks noChangeArrowheads="1"/>
          </p:cNvSpPr>
          <p:nvPr/>
        </p:nvSpPr>
        <p:spPr bwMode="auto">
          <a:xfrm>
            <a:off x="2135189" y="476250"/>
            <a:ext cx="20161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>
                <a:latin typeface="Comic Sans MS" panose="030F0702030302020204" pitchFamily="66" charset="0"/>
              </a:rPr>
              <a:t>Structures within a muscle</a:t>
            </a:r>
          </a:p>
        </p:txBody>
      </p:sp>
      <p:sp>
        <p:nvSpPr>
          <p:cNvPr id="13316" name="AutoShape 7"/>
          <p:cNvSpPr>
            <a:spLocks noChangeArrowheads="1"/>
          </p:cNvSpPr>
          <p:nvPr/>
        </p:nvSpPr>
        <p:spPr bwMode="auto">
          <a:xfrm>
            <a:off x="2495551" y="1341439"/>
            <a:ext cx="1439863" cy="4535487"/>
          </a:xfrm>
          <a:prstGeom prst="downArrow">
            <a:avLst>
              <a:gd name="adj1" fmla="val 50000"/>
              <a:gd name="adj2" fmla="val 78749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3233075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muscle organis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525" y="553022"/>
            <a:ext cx="9005549" cy="570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8F8392-6597-480E-A79F-697DB75FA47B}"/>
              </a:ext>
            </a:extLst>
          </p:cNvPr>
          <p:cNvSpPr txBox="1"/>
          <p:nvPr/>
        </p:nvSpPr>
        <p:spPr>
          <a:xfrm>
            <a:off x="286719" y="4750230"/>
            <a:ext cx="168156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This is where we will focus </a:t>
            </a:r>
          </a:p>
        </p:txBody>
      </p:sp>
    </p:spTree>
    <p:extLst>
      <p:ext uri="{BB962C8B-B14F-4D97-AF65-F5344CB8AC3E}">
        <p14:creationId xmlns:p14="http://schemas.microsoft.com/office/powerpoint/2010/main" val="41632122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08" y="2825412"/>
            <a:ext cx="4932362" cy="100806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GB" altLang="en-US" dirty="0"/>
              <a:t>A muscle fibre is actually a cell.</a:t>
            </a:r>
          </a:p>
        </p:txBody>
      </p:sp>
      <p:pic>
        <p:nvPicPr>
          <p:cNvPr id="5124" name="Picture 8" descr="image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51" y="3329443"/>
            <a:ext cx="5133975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10" descr="Muscle%20ce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13" y="220325"/>
            <a:ext cx="3816350" cy="260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65B752-5FC1-4612-84F7-829B1774BA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3728" y="3557032"/>
            <a:ext cx="4529721" cy="2877561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0B066C37-D6AA-4501-969C-F26F44582F60}"/>
              </a:ext>
            </a:extLst>
          </p:cNvPr>
          <p:cNvSpPr txBox="1">
            <a:spLocks noChangeArrowheads="1"/>
          </p:cNvSpPr>
          <p:nvPr/>
        </p:nvSpPr>
        <p:spPr>
          <a:xfrm>
            <a:off x="7028481" y="356055"/>
            <a:ext cx="486396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alt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D535C18-9CF1-4755-A93B-95CE8DACC850}"/>
              </a:ext>
            </a:extLst>
          </p:cNvPr>
          <p:cNvCxnSpPr>
            <a:cxnSpLocks/>
          </p:cNvCxnSpPr>
          <p:nvPr/>
        </p:nvCxnSpPr>
        <p:spPr>
          <a:xfrm>
            <a:off x="4891429" y="3304035"/>
            <a:ext cx="1814513" cy="50599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5DCE4797-85FC-4FBC-8BD0-93A6EF2A00DF}"/>
              </a:ext>
            </a:extLst>
          </p:cNvPr>
          <p:cNvSpPr/>
          <p:nvPr/>
        </p:nvSpPr>
        <p:spPr>
          <a:xfrm>
            <a:off x="4815939" y="679635"/>
            <a:ext cx="70765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/>
              <a:t>Myofibrils are made of two types of protein filaments. </a:t>
            </a:r>
          </a:p>
        </p:txBody>
      </p:sp>
    </p:spTree>
    <p:extLst>
      <p:ext uri="{BB962C8B-B14F-4D97-AF65-F5344CB8AC3E}">
        <p14:creationId xmlns:p14="http://schemas.microsoft.com/office/powerpoint/2010/main" val="36220691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383E9DA-94DC-4A58-9271-BFD354D5EA56}"/>
              </a:ext>
            </a:extLst>
          </p:cNvPr>
          <p:cNvSpPr/>
          <p:nvPr/>
        </p:nvSpPr>
        <p:spPr>
          <a:xfrm>
            <a:off x="441702" y="4366259"/>
            <a:ext cx="5462451" cy="17471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871" y="968644"/>
            <a:ext cx="5462451" cy="535577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3600" b="1" u="sng" dirty="0"/>
              <a:t>Thin filaments</a:t>
            </a:r>
            <a:r>
              <a:rPr lang="en-GB" sz="3600" dirty="0"/>
              <a:t> are made up of three proteins: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3200" b="1" dirty="0"/>
              <a:t>Actin</a:t>
            </a:r>
            <a:r>
              <a:rPr lang="en-GB" sz="3200" dirty="0"/>
              <a:t> -</a:t>
            </a:r>
            <a:r>
              <a:rPr lang="en-GB" sz="3200" b="1" dirty="0"/>
              <a:t> </a:t>
            </a:r>
            <a:r>
              <a:rPr lang="en-GB" sz="3200" dirty="0"/>
              <a:t>there are two strands of actin coiled around each other like a string of beads.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GB" sz="3200" b="1" dirty="0"/>
              <a:t>Tropomyosin</a:t>
            </a:r>
            <a:r>
              <a:rPr lang="en-GB" sz="3200" dirty="0"/>
              <a:t> - a long thin, molecule, which lies in a groove between the two chains of actin molecules.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GB" sz="3600" dirty="0"/>
              <a:t>TROPONIN - a globular protein which binds to actin chains at regular intervals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endParaRPr lang="en-GB" dirty="0"/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 descr="Image result for actin and myosin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42"/>
          <a:stretch/>
        </p:blipFill>
        <p:spPr bwMode="auto">
          <a:xfrm>
            <a:off x="6112984" y="1578880"/>
            <a:ext cx="5607550" cy="2787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Image result for tick">
            <a:extLst>
              <a:ext uri="{FF2B5EF4-FFF2-40B4-BE49-F238E27FC236}">
                <a16:creationId xmlns:a16="http://schemas.microsoft.com/office/drawing/2014/main" id="{42546B50-3932-47BC-BBA2-9A7637898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4233" y="66963"/>
            <a:ext cx="901681" cy="90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FC3076-E65B-49B4-B5EE-9CD792C7915C}"/>
              </a:ext>
            </a:extLst>
          </p:cNvPr>
          <p:cNvSpPr txBox="1"/>
          <p:nvPr/>
        </p:nvSpPr>
        <p:spPr>
          <a:xfrm>
            <a:off x="824933" y="6211669"/>
            <a:ext cx="4695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Beyond the specification, don’t need to know this protein. </a:t>
            </a:r>
          </a:p>
        </p:txBody>
      </p:sp>
    </p:spTree>
    <p:extLst>
      <p:ext uri="{BB962C8B-B14F-4D97-AF65-F5344CB8AC3E}">
        <p14:creationId xmlns:p14="http://schemas.microsoft.com/office/powerpoint/2010/main" val="384178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006" y="437604"/>
            <a:ext cx="5013960" cy="59240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 </a:t>
            </a:r>
            <a:r>
              <a:rPr lang="en-GB" sz="3200" b="1" u="sng" dirty="0"/>
              <a:t>Thick filaments</a:t>
            </a:r>
            <a:r>
              <a:rPr lang="en-GB" sz="3200" u="sng" dirty="0"/>
              <a:t> </a:t>
            </a:r>
            <a:r>
              <a:rPr lang="en-GB" sz="3200" dirty="0"/>
              <a:t>are made of MYOSIN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The filament is made from many myosin molecules lying side by side.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Each myosin molecule has two heads which point out to form cross bridges.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The tails of the myosin meet in the middle at the M line. 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pic>
        <p:nvPicPr>
          <p:cNvPr id="4" name="Picture 3" descr="Image result for actin and myosin">
            <a:hlinkClick r:id="rId2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13"/>
          <a:stretch/>
        </p:blipFill>
        <p:spPr bwMode="auto">
          <a:xfrm>
            <a:off x="6145817" y="4052336"/>
            <a:ext cx="5146766" cy="165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370736-1B6D-4659-B494-C9D942B72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634" y="1218525"/>
            <a:ext cx="5047132" cy="218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44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musclestructur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6" t="33707" b="32947"/>
          <a:stretch/>
        </p:blipFill>
        <p:spPr bwMode="auto">
          <a:xfrm>
            <a:off x="7446936" y="2409986"/>
            <a:ext cx="4591509" cy="2038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7">
            <a:extLst>
              <a:ext uri="{FF2B5EF4-FFF2-40B4-BE49-F238E27FC236}">
                <a16:creationId xmlns:a16="http://schemas.microsoft.com/office/drawing/2014/main" id="{C26F50F9-6DCF-4833-AEB7-2DD33694C3D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1894937"/>
              </p:ext>
            </p:extLst>
          </p:nvPr>
        </p:nvGraphicFramePr>
        <p:xfrm>
          <a:off x="3254645" y="1619407"/>
          <a:ext cx="3631831" cy="1581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8" r:id="rId4" imgW="914400" imgH="914400" progId="CorelDRAW.Graphic.10">
                  <p:embed/>
                </p:oleObj>
              </mc:Choice>
              <mc:Fallback>
                <p:oleObj r:id="rId4" imgW="914400" imgH="914400" progId="CorelDRAW.Graphic.10">
                  <p:embed/>
                  <p:pic>
                    <p:nvPicPr>
                      <p:cNvPr id="1331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645" y="1619407"/>
                        <a:ext cx="3631831" cy="15811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2E3A5C01-36E7-4660-85FF-C46DCA430BB4}"/>
              </a:ext>
            </a:extLst>
          </p:cNvPr>
          <p:cNvSpPr/>
          <p:nvPr/>
        </p:nvSpPr>
        <p:spPr>
          <a:xfrm>
            <a:off x="418057" y="270629"/>
            <a:ext cx="6594925" cy="92333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en-GB" altLang="en-US" b="1" dirty="0">
                <a:solidFill>
                  <a:srgbClr val="7030A0"/>
                </a:solidFill>
              </a:rPr>
              <a:t>Thick filament = myosin.</a:t>
            </a:r>
          </a:p>
          <a:p>
            <a:r>
              <a:rPr lang="en-GB" altLang="en-US" b="1" dirty="0">
                <a:solidFill>
                  <a:srgbClr val="7030A0"/>
                </a:solidFill>
              </a:rPr>
              <a:t>Many myosin molecules who have heads (like golf clubs!) that stick out from opposite ends of the filament make this look thick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355E73-03D5-4CD0-8C58-619940281340}"/>
              </a:ext>
            </a:extLst>
          </p:cNvPr>
          <p:cNvSpPr/>
          <p:nvPr/>
        </p:nvSpPr>
        <p:spPr>
          <a:xfrm>
            <a:off x="7446936" y="2836190"/>
            <a:ext cx="1371600" cy="592810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A5AB82-EBD6-4D2C-A73D-488870BB8E71}"/>
              </a:ext>
            </a:extLst>
          </p:cNvPr>
          <p:cNvSpPr/>
          <p:nvPr/>
        </p:nvSpPr>
        <p:spPr>
          <a:xfrm>
            <a:off x="3006671" y="1449092"/>
            <a:ext cx="4006312" cy="1875294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FF5453-8693-434D-8B13-2B0B08CE1ECB}"/>
              </a:ext>
            </a:extLst>
          </p:cNvPr>
          <p:cNvSpPr/>
          <p:nvPr/>
        </p:nvSpPr>
        <p:spPr>
          <a:xfrm>
            <a:off x="7446936" y="3457413"/>
            <a:ext cx="1371600" cy="59281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14" descr="thinfilament">
            <a:extLst>
              <a:ext uri="{FF2B5EF4-FFF2-40B4-BE49-F238E27FC236}">
                <a16:creationId xmlns:a16="http://schemas.microsoft.com/office/drawing/2014/main" id="{EE21875F-03B9-44E8-A26B-5784F6E60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67" b="10730"/>
          <a:stretch>
            <a:fillRect/>
          </a:stretch>
        </p:blipFill>
        <p:spPr bwMode="auto">
          <a:xfrm>
            <a:off x="2902111" y="4291014"/>
            <a:ext cx="4336898" cy="1596429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9C271D3-B658-4813-A760-EFF418E81A75}"/>
              </a:ext>
            </a:extLst>
          </p:cNvPr>
          <p:cNvSpPr/>
          <p:nvPr/>
        </p:nvSpPr>
        <p:spPr>
          <a:xfrm>
            <a:off x="276231" y="6218039"/>
            <a:ext cx="5251759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en-GB" altLang="en-US" b="1" dirty="0">
                <a:solidFill>
                  <a:srgbClr val="00B050"/>
                </a:solidFill>
              </a:rPr>
              <a:t>Thin filament = actin with tropomyosin and troponin </a:t>
            </a:r>
          </a:p>
        </p:txBody>
      </p:sp>
    </p:spTree>
    <p:extLst>
      <p:ext uri="{BB962C8B-B14F-4D97-AF65-F5344CB8AC3E}">
        <p14:creationId xmlns:p14="http://schemas.microsoft.com/office/powerpoint/2010/main" val="35226432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92266"/>
            <a:ext cx="10515600" cy="1325563"/>
          </a:xfrm>
        </p:spPr>
        <p:txBody>
          <a:bodyPr/>
          <a:lstStyle/>
          <a:p>
            <a:pPr eaLnBrk="1" hangingPunct="1"/>
            <a:r>
              <a:rPr lang="en-GB" altLang="en-US" sz="3200" b="1" u="sng" dirty="0"/>
              <a:t>Lets magnify and look at the structure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50244" y="722867"/>
            <a:ext cx="5980158" cy="2169825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GB" altLang="en-US" sz="2400" dirty="0"/>
              <a:t>The diagram shows how a whole muscle is built up. </a:t>
            </a:r>
          </a:p>
          <a:p>
            <a:pPr marL="0" indent="0" eaLnBrk="1" hangingPunct="1">
              <a:buNone/>
            </a:pPr>
            <a:r>
              <a:rPr lang="en-GB" altLang="en-US" sz="2400" dirty="0"/>
              <a:t>Remember:</a:t>
            </a:r>
          </a:p>
          <a:p>
            <a:pPr eaLnBrk="1" hangingPunct="1"/>
            <a:r>
              <a:rPr lang="en-GB" altLang="en-US" sz="2400" b="1" dirty="0"/>
              <a:t>Whole muscle – Muscle fibre (1 cell) – Myofibril - Sarcomere</a:t>
            </a:r>
          </a:p>
        </p:txBody>
      </p:sp>
      <p:pic>
        <p:nvPicPr>
          <p:cNvPr id="7172" name="Picture 10" descr="fig1-e_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00" b="30643"/>
          <a:stretch>
            <a:fillRect/>
          </a:stretch>
        </p:blipFill>
        <p:spPr bwMode="auto">
          <a:xfrm>
            <a:off x="61598" y="1663867"/>
            <a:ext cx="5257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12" descr="muscle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83" t="11159" b="77721"/>
          <a:stretch>
            <a:fillRect/>
          </a:stretch>
        </p:blipFill>
        <p:spPr bwMode="auto">
          <a:xfrm>
            <a:off x="4600413" y="3487904"/>
            <a:ext cx="43561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6710BE9-284E-450C-B42B-FEF14725A1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9798699"/>
              </p:ext>
            </p:extLst>
          </p:nvPr>
        </p:nvGraphicFramePr>
        <p:xfrm>
          <a:off x="2690813" y="5164688"/>
          <a:ext cx="8077200" cy="154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4" r:id="rId5" imgW="9525" imgH="9525" progId="CorelDRAW.Graphic.10">
                  <p:embed/>
                </p:oleObj>
              </mc:Choice>
              <mc:Fallback>
                <p:oleObj r:id="rId5" imgW="9525" imgH="9525" progId="CorelDRAW.Graphic.10">
                  <p:embed/>
                  <p:pic>
                    <p:nvPicPr>
                      <p:cNvPr id="921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46558" b="30164"/>
                      <a:stretch>
                        <a:fillRect/>
                      </a:stretch>
                    </p:blipFill>
                    <p:spPr bwMode="auto">
                      <a:xfrm>
                        <a:off x="2690813" y="5164688"/>
                        <a:ext cx="8077200" cy="1540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8">
            <a:extLst>
              <a:ext uri="{FF2B5EF4-FFF2-40B4-BE49-F238E27FC236}">
                <a16:creationId xmlns:a16="http://schemas.microsoft.com/office/drawing/2014/main" id="{CCCBF2A4-C7A2-4AF0-9F4E-6A4EA668F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98" y="5831642"/>
            <a:ext cx="29511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 dirty="0"/>
              <a:t>An electron micrograph of a myofibril.</a:t>
            </a:r>
          </a:p>
        </p:txBody>
      </p:sp>
      <p:sp>
        <p:nvSpPr>
          <p:cNvPr id="9" name="Text Box 9">
            <a:extLst>
              <a:ext uri="{FF2B5EF4-FFF2-40B4-BE49-F238E27FC236}">
                <a16:creationId xmlns:a16="http://schemas.microsoft.com/office/drawing/2014/main" id="{2181142A-82D9-45E7-BC12-62FD7057B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6513" y="2697557"/>
            <a:ext cx="3119645" cy="2246769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The thin and the thick filaments give the myofibril a striped appearance with </a:t>
            </a: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dark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light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bands. These bands are caused by the presence or absence of </a:t>
            </a: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actin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myosin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filaments.</a:t>
            </a:r>
          </a:p>
        </p:txBody>
      </p:sp>
    </p:spTree>
    <p:extLst>
      <p:ext uri="{BB962C8B-B14F-4D97-AF65-F5344CB8AC3E}">
        <p14:creationId xmlns:p14="http://schemas.microsoft.com/office/powerpoint/2010/main" val="795149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figure9-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3" b="14886"/>
          <a:stretch>
            <a:fillRect/>
          </a:stretch>
        </p:blipFill>
        <p:spPr bwMode="auto">
          <a:xfrm>
            <a:off x="3000376" y="3573464"/>
            <a:ext cx="625316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43" name="Object 6"/>
          <p:cNvGraphicFramePr>
            <a:graphicFrameLocks noChangeAspect="1"/>
          </p:cNvGraphicFramePr>
          <p:nvPr/>
        </p:nvGraphicFramePr>
        <p:xfrm>
          <a:off x="2135188" y="1"/>
          <a:ext cx="8077200" cy="191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55" r:id="rId4" imgW="9525" imgH="9525" progId="CorelDRAW.Graphic.10">
                  <p:embed/>
                </p:oleObj>
              </mc:Choice>
              <mc:Fallback>
                <p:oleObj r:id="rId4" imgW="9525" imgH="9525" progId="CorelDRAW.Graphic.10">
                  <p:embed/>
                  <p:pic>
                    <p:nvPicPr>
                      <p:cNvPr id="1024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46558" b="30164"/>
                      <a:stretch>
                        <a:fillRect/>
                      </a:stretch>
                    </p:blipFill>
                    <p:spPr bwMode="auto">
                      <a:xfrm>
                        <a:off x="2135188" y="1"/>
                        <a:ext cx="8077200" cy="191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AutoShape 7"/>
          <p:cNvSpPr>
            <a:spLocks/>
          </p:cNvSpPr>
          <p:nvPr/>
        </p:nvSpPr>
        <p:spPr bwMode="auto">
          <a:xfrm rot="5400000">
            <a:off x="6060282" y="-423068"/>
            <a:ext cx="360363" cy="4895850"/>
          </a:xfrm>
          <a:prstGeom prst="rightBracket">
            <a:avLst>
              <a:gd name="adj" fmla="val 113216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0245" name="AutoShape 8"/>
          <p:cNvSpPr>
            <a:spLocks noChangeArrowheads="1"/>
          </p:cNvSpPr>
          <p:nvPr/>
        </p:nvSpPr>
        <p:spPr bwMode="auto">
          <a:xfrm rot="5400000">
            <a:off x="5520532" y="2564607"/>
            <a:ext cx="1295400" cy="576263"/>
          </a:xfrm>
          <a:prstGeom prst="rightArrow">
            <a:avLst>
              <a:gd name="adj1" fmla="val 50000"/>
              <a:gd name="adj2" fmla="val 56198"/>
            </a:avLst>
          </a:prstGeom>
          <a:gradFill rotWithShape="1">
            <a:gsLst>
              <a:gs pos="0">
                <a:srgbClr val="9900CC"/>
              </a:gs>
              <a:gs pos="50000">
                <a:srgbClr val="FF0000"/>
              </a:gs>
              <a:gs pos="100000">
                <a:srgbClr val="9900CC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0246" name="Text Box 9"/>
          <p:cNvSpPr txBox="1">
            <a:spLocks noChangeArrowheads="1"/>
          </p:cNvSpPr>
          <p:nvPr/>
        </p:nvSpPr>
        <p:spPr bwMode="auto">
          <a:xfrm>
            <a:off x="7535863" y="2636839"/>
            <a:ext cx="29527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/>
              <a:t>Remember – a sarcomere is the basic unit of contraction</a:t>
            </a:r>
          </a:p>
        </p:txBody>
      </p:sp>
    </p:spTree>
    <p:extLst>
      <p:ext uri="{BB962C8B-B14F-4D97-AF65-F5344CB8AC3E}">
        <p14:creationId xmlns:p14="http://schemas.microsoft.com/office/powerpoint/2010/main" val="30676453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Very long 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2"/>
            <a:ext cx="10572206" cy="1835330"/>
          </a:xfrm>
        </p:spPr>
        <p:txBody>
          <a:bodyPr/>
          <a:lstStyle/>
          <a:p>
            <a:r>
              <a:rPr lang="en-GB" altLang="en-US" dirty="0">
                <a:hlinkClick r:id="rId2"/>
              </a:rPr>
              <a:t>http://www.youtube.com/watch?v=XoP1diaXVCI&amp;feature=related</a:t>
            </a:r>
            <a:r>
              <a:rPr lang="en-GB" altLang="en-US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4207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93B67-4125-498B-A624-43E4F144D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b="1" u="sng" dirty="0"/>
              <a:t>Tasks: page 9 and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DB086-C02C-4A55-A410-9DA000CC9A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4800" dirty="0"/>
              <a:t>Colour in the thick myosin filaments and the thin actin filaments on the diagram on page 9.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Add the M line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27121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GB" dirty="0"/>
              <a:t>Structure of a myofibril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958" t="24389" r="29015" b="30880"/>
          <a:stretch/>
        </p:blipFill>
        <p:spPr>
          <a:xfrm>
            <a:off x="3221868" y="913932"/>
            <a:ext cx="6007373" cy="35947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2820B6-21E9-4ECE-9964-14FD1F321852}"/>
              </a:ext>
            </a:extLst>
          </p:cNvPr>
          <p:cNvSpPr txBox="1"/>
          <p:nvPr/>
        </p:nvSpPr>
        <p:spPr>
          <a:xfrm>
            <a:off x="54244" y="4508705"/>
            <a:ext cx="1180970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u="sng" dirty="0"/>
              <a:t>Memory task </a:t>
            </a:r>
          </a:p>
          <a:p>
            <a:r>
              <a:rPr lang="en-GB" sz="2400" dirty="0"/>
              <a:t>What will happen to the I band when the muscle contracts?</a:t>
            </a:r>
          </a:p>
          <a:p>
            <a:r>
              <a:rPr lang="en-GB" sz="2400" dirty="0"/>
              <a:t>What will happen to the A band when the muscle contracts? </a:t>
            </a:r>
          </a:p>
          <a:p>
            <a:r>
              <a:rPr lang="en-GB" sz="2400" dirty="0"/>
              <a:t>What will happen to the H zone when the muscle relaxes/is lengthened?</a:t>
            </a:r>
          </a:p>
          <a:p>
            <a:r>
              <a:rPr lang="en-GB" sz="2400" dirty="0"/>
              <a:t>What will happen to the M line when the muscle relaxes/lengthens?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464E7C-BDA5-4AEB-B6C6-7FB297378DD8}"/>
              </a:ext>
            </a:extLst>
          </p:cNvPr>
          <p:cNvSpPr txBox="1"/>
          <p:nvPr/>
        </p:nvSpPr>
        <p:spPr>
          <a:xfrm>
            <a:off x="8307091" y="5099471"/>
            <a:ext cx="4417017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Exam skill:</a:t>
            </a:r>
          </a:p>
          <a:p>
            <a:r>
              <a:rPr lang="en-GB" dirty="0"/>
              <a:t>Using images to work out information</a:t>
            </a:r>
          </a:p>
        </p:txBody>
      </p:sp>
    </p:spTree>
    <p:extLst>
      <p:ext uri="{BB962C8B-B14F-4D97-AF65-F5344CB8AC3E}">
        <p14:creationId xmlns:p14="http://schemas.microsoft.com/office/powerpoint/2010/main" val="21665412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GB" dirty="0"/>
              <a:t>Structure of a myofibril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958" t="24389" r="29015" b="30880"/>
          <a:stretch/>
        </p:blipFill>
        <p:spPr>
          <a:xfrm>
            <a:off x="3221868" y="913932"/>
            <a:ext cx="6007373" cy="35947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2820B6-21E9-4ECE-9964-14FD1F321852}"/>
              </a:ext>
            </a:extLst>
          </p:cNvPr>
          <p:cNvSpPr txBox="1"/>
          <p:nvPr/>
        </p:nvSpPr>
        <p:spPr>
          <a:xfrm>
            <a:off x="0" y="4284400"/>
            <a:ext cx="118097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What will happen to the I band when the muscle contracts?</a:t>
            </a:r>
          </a:p>
          <a:p>
            <a:r>
              <a:rPr lang="en-GB" sz="2000" b="1" dirty="0">
                <a:solidFill>
                  <a:srgbClr val="00B050"/>
                </a:solidFill>
              </a:rPr>
              <a:t>Only thin filaments, no overlap so will get smaller </a:t>
            </a:r>
            <a:r>
              <a:rPr lang="en-GB" sz="2000" dirty="0"/>
              <a:t>	</a:t>
            </a:r>
          </a:p>
          <a:p>
            <a:r>
              <a:rPr lang="en-GB" sz="2000" dirty="0"/>
              <a:t>What will happen to the A band when the muscle contracts? </a:t>
            </a:r>
          </a:p>
          <a:p>
            <a:r>
              <a:rPr lang="en-GB" sz="2000" b="1" dirty="0">
                <a:solidFill>
                  <a:srgbClr val="00B050"/>
                </a:solidFill>
              </a:rPr>
              <a:t>Length of the Myosin filament so will not change. </a:t>
            </a:r>
          </a:p>
          <a:p>
            <a:r>
              <a:rPr lang="en-GB" sz="2000" dirty="0"/>
              <a:t>What will happen to the H zone when the muscle relaxes/is lengthened?</a:t>
            </a:r>
          </a:p>
          <a:p>
            <a:r>
              <a:rPr lang="en-GB" sz="2000" b="1" dirty="0">
                <a:solidFill>
                  <a:srgbClr val="00B050"/>
                </a:solidFill>
              </a:rPr>
              <a:t>Only thick filaments, no overlap so will get bigger</a:t>
            </a:r>
          </a:p>
          <a:p>
            <a:r>
              <a:rPr lang="en-GB" sz="2000" dirty="0"/>
              <a:t>What will happen to the M line when the muscle relaxes/lengthens?</a:t>
            </a:r>
          </a:p>
          <a:p>
            <a:r>
              <a:rPr lang="en-GB" sz="2000" b="1" dirty="0">
                <a:solidFill>
                  <a:srgbClr val="00B050"/>
                </a:solidFill>
              </a:rPr>
              <a:t>Middle of the thick filaments so will not change.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F9016F-0A64-4364-891A-339957708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5985" y="4284400"/>
            <a:ext cx="1357936" cy="13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0732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C5E6FF-150E-4359-9A65-9A0071D8660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1" b="9372"/>
          <a:stretch>
            <a:fillRect/>
          </a:stretch>
        </p:blipFill>
        <p:spPr bwMode="auto">
          <a:xfrm>
            <a:off x="2476176" y="3143357"/>
            <a:ext cx="6543837" cy="2684005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280E3D-44D4-4B5C-A67E-6CD8F880D68F}"/>
              </a:ext>
            </a:extLst>
          </p:cNvPr>
          <p:cNvSpPr txBox="1"/>
          <p:nvPr/>
        </p:nvSpPr>
        <p:spPr>
          <a:xfrm>
            <a:off x="255722" y="224725"/>
            <a:ext cx="1163922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u="sng" dirty="0"/>
              <a:t>Memory Task: </a:t>
            </a:r>
          </a:p>
          <a:p>
            <a:r>
              <a:rPr lang="en-GB" sz="3200" dirty="0"/>
              <a:t>3. Without your notes can you add labels to the diagram on page 8. </a:t>
            </a:r>
          </a:p>
          <a:p>
            <a:r>
              <a:rPr lang="en-GB" sz="3200" dirty="0"/>
              <a:t>Can you then describe what each of these labels represent.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8 label = excellent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7 labels = good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6 labels = ok 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AB3FFD-A794-4EE3-AFB2-F367029CE6DC}"/>
              </a:ext>
            </a:extLst>
          </p:cNvPr>
          <p:cNvSpPr txBox="1"/>
          <p:nvPr/>
        </p:nvSpPr>
        <p:spPr>
          <a:xfrm>
            <a:off x="4243685" y="2812858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 band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1633C0-594D-447B-8EE6-6EAF3CB80C47}"/>
              </a:ext>
            </a:extLst>
          </p:cNvPr>
          <p:cNvSpPr txBox="1"/>
          <p:nvPr/>
        </p:nvSpPr>
        <p:spPr>
          <a:xfrm>
            <a:off x="6374586" y="2820436"/>
            <a:ext cx="845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 Zone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094BF4-AF6E-4752-AEC8-0EF999EEB7F8}"/>
              </a:ext>
            </a:extLst>
          </p:cNvPr>
          <p:cNvSpPr txBox="1"/>
          <p:nvPr/>
        </p:nvSpPr>
        <p:spPr>
          <a:xfrm>
            <a:off x="5320356" y="2812858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 band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AD9F61-735E-4698-9585-AD4628BD9578}"/>
              </a:ext>
            </a:extLst>
          </p:cNvPr>
          <p:cNvSpPr txBox="1"/>
          <p:nvPr/>
        </p:nvSpPr>
        <p:spPr>
          <a:xfrm>
            <a:off x="1925642" y="3928820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Actin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C1E3DDD-B01D-44A8-8EEA-8D2C0C420FF6}"/>
              </a:ext>
            </a:extLst>
          </p:cNvPr>
          <p:cNvCxnSpPr/>
          <p:nvPr/>
        </p:nvCxnSpPr>
        <p:spPr>
          <a:xfrm flipV="1">
            <a:off x="2476176" y="4107051"/>
            <a:ext cx="600238" cy="61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6B37ED9-1654-4F21-95E5-49F004FD939B}"/>
              </a:ext>
            </a:extLst>
          </p:cNvPr>
          <p:cNvSpPr txBox="1"/>
          <p:nvPr/>
        </p:nvSpPr>
        <p:spPr>
          <a:xfrm>
            <a:off x="3243746" y="5882921"/>
            <a:ext cx="9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Myosin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8788A29-FE1A-463A-813E-AAF2346F3841}"/>
              </a:ext>
            </a:extLst>
          </p:cNvPr>
          <p:cNvCxnSpPr>
            <a:cxnSpLocks/>
          </p:cNvCxnSpPr>
          <p:nvPr/>
        </p:nvCxnSpPr>
        <p:spPr>
          <a:xfrm flipV="1">
            <a:off x="3843580" y="5346915"/>
            <a:ext cx="400105" cy="6121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69DD99B-66F6-4282-83D1-DF4FFB20F0A9}"/>
              </a:ext>
            </a:extLst>
          </p:cNvPr>
          <p:cNvSpPr txBox="1"/>
          <p:nvPr/>
        </p:nvSpPr>
        <p:spPr>
          <a:xfrm>
            <a:off x="4046279" y="6263943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M-Line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04C5FF6-DB58-4BC9-B833-6069B9F73031}"/>
              </a:ext>
            </a:extLst>
          </p:cNvPr>
          <p:cNvCxnSpPr/>
          <p:nvPr/>
        </p:nvCxnSpPr>
        <p:spPr>
          <a:xfrm flipV="1">
            <a:off x="4580863" y="5393410"/>
            <a:ext cx="0" cy="674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AD912D9-DF1B-47E9-B448-8428C4B93257}"/>
              </a:ext>
            </a:extLst>
          </p:cNvPr>
          <p:cNvSpPr txBox="1"/>
          <p:nvPr/>
        </p:nvSpPr>
        <p:spPr>
          <a:xfrm>
            <a:off x="7834394" y="3559488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Z-Line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40917B6-8A0C-4E2D-8F0D-2218FEFAA229}"/>
              </a:ext>
            </a:extLst>
          </p:cNvPr>
          <p:cNvCxnSpPr>
            <a:stCxn id="17" idx="1"/>
          </p:cNvCxnSpPr>
          <p:nvPr/>
        </p:nvCxnSpPr>
        <p:spPr>
          <a:xfrm flipH="1">
            <a:off x="7787899" y="3744154"/>
            <a:ext cx="46495" cy="388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ight Brace 19">
            <a:extLst>
              <a:ext uri="{FF2B5EF4-FFF2-40B4-BE49-F238E27FC236}">
                <a16:creationId xmlns:a16="http://schemas.microsoft.com/office/drawing/2014/main" id="{372B7188-591E-4E5D-A571-D2466BABBD22}"/>
              </a:ext>
            </a:extLst>
          </p:cNvPr>
          <p:cNvSpPr/>
          <p:nvPr/>
        </p:nvSpPr>
        <p:spPr>
          <a:xfrm rot="5400000">
            <a:off x="6565804" y="4641696"/>
            <a:ext cx="388771" cy="20554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84A2CE-4D52-43A2-90C5-81D8B324A740}"/>
              </a:ext>
            </a:extLst>
          </p:cNvPr>
          <p:cNvSpPr txBox="1"/>
          <p:nvPr/>
        </p:nvSpPr>
        <p:spPr>
          <a:xfrm>
            <a:off x="5748094" y="5844732"/>
            <a:ext cx="2966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Sarcocmere</a:t>
            </a:r>
            <a:r>
              <a:rPr lang="en-GB" dirty="0"/>
              <a:t> (contractual unit)</a:t>
            </a:r>
          </a:p>
        </p:txBody>
      </p:sp>
    </p:spTree>
    <p:extLst>
      <p:ext uri="{BB962C8B-B14F-4D97-AF65-F5344CB8AC3E}">
        <p14:creationId xmlns:p14="http://schemas.microsoft.com/office/powerpoint/2010/main" val="341064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/>
      <p:bldP spid="13" grpId="0"/>
      <p:bldP spid="17" grpId="0"/>
      <p:bldP spid="20" grpId="0" animBg="1"/>
      <p:bldP spid="2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C5E6FF-150E-4359-9A65-9A0071D8660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11" b="9372"/>
          <a:stretch>
            <a:fillRect/>
          </a:stretch>
        </p:blipFill>
        <p:spPr bwMode="auto">
          <a:xfrm>
            <a:off x="2476176" y="3143357"/>
            <a:ext cx="6543837" cy="2684005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280E3D-44D4-4B5C-A67E-6CD8F880D68F}"/>
              </a:ext>
            </a:extLst>
          </p:cNvPr>
          <p:cNvSpPr txBox="1"/>
          <p:nvPr/>
        </p:nvSpPr>
        <p:spPr>
          <a:xfrm>
            <a:off x="255722" y="224725"/>
            <a:ext cx="1163922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u="sng" dirty="0"/>
              <a:t>Memory Task: </a:t>
            </a:r>
          </a:p>
          <a:p>
            <a:r>
              <a:rPr lang="en-GB" sz="3200" dirty="0"/>
              <a:t>Without your notes can you add labels to the diagram on page 8. </a:t>
            </a:r>
          </a:p>
          <a:p>
            <a:r>
              <a:rPr lang="en-GB" sz="3200" dirty="0"/>
              <a:t>Can you then describe what each of these labels represent.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AB3FFD-A794-4EE3-AFB2-F367029CE6DC}"/>
              </a:ext>
            </a:extLst>
          </p:cNvPr>
          <p:cNvSpPr txBox="1"/>
          <p:nvPr/>
        </p:nvSpPr>
        <p:spPr>
          <a:xfrm>
            <a:off x="4243685" y="2812858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 band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1633C0-594D-447B-8EE6-6EAF3CB80C47}"/>
              </a:ext>
            </a:extLst>
          </p:cNvPr>
          <p:cNvSpPr txBox="1"/>
          <p:nvPr/>
        </p:nvSpPr>
        <p:spPr>
          <a:xfrm>
            <a:off x="6374586" y="2820436"/>
            <a:ext cx="845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 Zone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094BF4-AF6E-4752-AEC8-0EF999EEB7F8}"/>
              </a:ext>
            </a:extLst>
          </p:cNvPr>
          <p:cNvSpPr txBox="1"/>
          <p:nvPr/>
        </p:nvSpPr>
        <p:spPr>
          <a:xfrm>
            <a:off x="5320356" y="2570436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 band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AD9F61-735E-4698-9585-AD4628BD9578}"/>
              </a:ext>
            </a:extLst>
          </p:cNvPr>
          <p:cNvSpPr txBox="1"/>
          <p:nvPr/>
        </p:nvSpPr>
        <p:spPr>
          <a:xfrm>
            <a:off x="1925642" y="3928820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Actin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C1E3DDD-B01D-44A8-8EEA-8D2C0C420FF6}"/>
              </a:ext>
            </a:extLst>
          </p:cNvPr>
          <p:cNvCxnSpPr/>
          <p:nvPr/>
        </p:nvCxnSpPr>
        <p:spPr>
          <a:xfrm flipV="1">
            <a:off x="2476176" y="4107051"/>
            <a:ext cx="600238" cy="61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6B37ED9-1654-4F21-95E5-49F004FD939B}"/>
              </a:ext>
            </a:extLst>
          </p:cNvPr>
          <p:cNvSpPr txBox="1"/>
          <p:nvPr/>
        </p:nvSpPr>
        <p:spPr>
          <a:xfrm>
            <a:off x="3243746" y="5882921"/>
            <a:ext cx="9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Myosin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8788A29-FE1A-463A-813E-AAF2346F3841}"/>
              </a:ext>
            </a:extLst>
          </p:cNvPr>
          <p:cNvCxnSpPr>
            <a:cxnSpLocks/>
          </p:cNvCxnSpPr>
          <p:nvPr/>
        </p:nvCxnSpPr>
        <p:spPr>
          <a:xfrm flipV="1">
            <a:off x="3843580" y="5346915"/>
            <a:ext cx="400105" cy="6121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69DD99B-66F6-4282-83D1-DF4FFB20F0A9}"/>
              </a:ext>
            </a:extLst>
          </p:cNvPr>
          <p:cNvSpPr txBox="1"/>
          <p:nvPr/>
        </p:nvSpPr>
        <p:spPr>
          <a:xfrm>
            <a:off x="4046279" y="6263943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M-Line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04C5FF6-DB58-4BC9-B833-6069B9F73031}"/>
              </a:ext>
            </a:extLst>
          </p:cNvPr>
          <p:cNvCxnSpPr/>
          <p:nvPr/>
        </p:nvCxnSpPr>
        <p:spPr>
          <a:xfrm flipV="1">
            <a:off x="4580863" y="5393410"/>
            <a:ext cx="0" cy="674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AD912D9-DF1B-47E9-B448-8428C4B93257}"/>
              </a:ext>
            </a:extLst>
          </p:cNvPr>
          <p:cNvSpPr txBox="1"/>
          <p:nvPr/>
        </p:nvSpPr>
        <p:spPr>
          <a:xfrm>
            <a:off x="7834394" y="3559488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Z-Line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40917B6-8A0C-4E2D-8F0D-2218FEFAA229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7787900" y="3744154"/>
            <a:ext cx="46494" cy="388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ight Brace 19">
            <a:extLst>
              <a:ext uri="{FF2B5EF4-FFF2-40B4-BE49-F238E27FC236}">
                <a16:creationId xmlns:a16="http://schemas.microsoft.com/office/drawing/2014/main" id="{372B7188-591E-4E5D-A571-D2466BABBD22}"/>
              </a:ext>
            </a:extLst>
          </p:cNvPr>
          <p:cNvSpPr/>
          <p:nvPr/>
        </p:nvSpPr>
        <p:spPr>
          <a:xfrm rot="5400000">
            <a:off x="6565804" y="4641696"/>
            <a:ext cx="388771" cy="205540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84A2CE-4D52-43A2-90C5-81D8B324A740}"/>
              </a:ext>
            </a:extLst>
          </p:cNvPr>
          <p:cNvSpPr txBox="1"/>
          <p:nvPr/>
        </p:nvSpPr>
        <p:spPr>
          <a:xfrm>
            <a:off x="5748094" y="5844732"/>
            <a:ext cx="2804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Sarcomere (contractile unit)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A38605-A2EF-40A0-846F-F32256D9DDFD}"/>
              </a:ext>
            </a:extLst>
          </p:cNvPr>
          <p:cNvSpPr txBox="1"/>
          <p:nvPr/>
        </p:nvSpPr>
        <p:spPr>
          <a:xfrm>
            <a:off x="8449819" y="3559488"/>
            <a:ext cx="2849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Centre of the Actin filament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68ECB0-9A42-4DBE-8AB3-B87CF9344CF2}"/>
              </a:ext>
            </a:extLst>
          </p:cNvPr>
          <p:cNvSpPr txBox="1"/>
          <p:nvPr/>
        </p:nvSpPr>
        <p:spPr>
          <a:xfrm>
            <a:off x="7147674" y="2820436"/>
            <a:ext cx="2869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Myosin filament, no overlap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C669FE-1860-4C6E-BF18-A1BE545E12B5}"/>
              </a:ext>
            </a:extLst>
          </p:cNvPr>
          <p:cNvSpPr txBox="1"/>
          <p:nvPr/>
        </p:nvSpPr>
        <p:spPr>
          <a:xfrm>
            <a:off x="5090392" y="2311790"/>
            <a:ext cx="2667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Actin filament, no overlap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3C791D-B203-414D-AC43-C7933E1AF287}"/>
              </a:ext>
            </a:extLst>
          </p:cNvPr>
          <p:cNvSpPr txBox="1"/>
          <p:nvPr/>
        </p:nvSpPr>
        <p:spPr>
          <a:xfrm>
            <a:off x="1327423" y="2799871"/>
            <a:ext cx="3046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Length of the myosin filament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4436F9-7001-4A76-B667-1C7009682CB8}"/>
              </a:ext>
            </a:extLst>
          </p:cNvPr>
          <p:cNvSpPr txBox="1"/>
          <p:nvPr/>
        </p:nvSpPr>
        <p:spPr>
          <a:xfrm>
            <a:off x="568924" y="3928820"/>
            <a:ext cx="1482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Thin filament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C24AD2-DC5B-4DDE-A321-444A22288DB3}"/>
              </a:ext>
            </a:extLst>
          </p:cNvPr>
          <p:cNvSpPr txBox="1"/>
          <p:nvPr/>
        </p:nvSpPr>
        <p:spPr>
          <a:xfrm>
            <a:off x="1750128" y="5871231"/>
            <a:ext cx="15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Thick filament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890EBE-9ECF-4D28-9E64-7FCCDF8FE37D}"/>
              </a:ext>
            </a:extLst>
          </p:cNvPr>
          <p:cNvSpPr txBox="1"/>
          <p:nvPr/>
        </p:nvSpPr>
        <p:spPr>
          <a:xfrm>
            <a:off x="1208687" y="6263943"/>
            <a:ext cx="3034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Centre of the myosin filament </a:t>
            </a:r>
          </a:p>
        </p:txBody>
      </p:sp>
    </p:spTree>
    <p:extLst>
      <p:ext uri="{BB962C8B-B14F-4D97-AF65-F5344CB8AC3E}">
        <p14:creationId xmlns:p14="http://schemas.microsoft.com/office/powerpoint/2010/main" val="28488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  <p:bldP spid="16" grpId="0"/>
      <p:bldP spid="18" grpId="0"/>
      <p:bldP spid="22" grpId="0"/>
      <p:bldP spid="2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979D-5470-4FA6-92DD-29890751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4. Describe the composition of the two types of bands 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A5173-1DCE-4F51-9262-3C986798D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a) Light bands / I bands (ISOTROPIC) are produced by:-</a:t>
            </a:r>
          </a:p>
          <a:p>
            <a:r>
              <a:rPr lang="en-GB" dirty="0">
                <a:solidFill>
                  <a:srgbClr val="7030A0"/>
                </a:solidFill>
              </a:rPr>
              <a:t>Only thin filaments (Actin) no overlap of Myosin (thick) and Actin (thin).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b) Dark bands / A (ANISOTROPIC) bands are produced by:-</a:t>
            </a:r>
          </a:p>
          <a:p>
            <a:r>
              <a:rPr lang="en-GB" dirty="0">
                <a:solidFill>
                  <a:srgbClr val="7030A0"/>
                </a:solidFill>
              </a:rPr>
              <a:t>Overlap between Myosin (thick) and Actin (thin) filaments.</a:t>
            </a:r>
          </a:p>
          <a:p>
            <a:r>
              <a:rPr lang="en-GB" dirty="0">
                <a:solidFill>
                  <a:srgbClr val="7030A0"/>
                </a:solidFill>
              </a:rPr>
              <a:t>Excluding H zone which isn’t as dark as only myosin is present</a:t>
            </a:r>
          </a:p>
        </p:txBody>
      </p:sp>
    </p:spTree>
    <p:extLst>
      <p:ext uri="{BB962C8B-B14F-4D97-AF65-F5344CB8AC3E}">
        <p14:creationId xmlns:p14="http://schemas.microsoft.com/office/powerpoint/2010/main" val="213016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68644"/>
            <a:ext cx="10515600" cy="1325563"/>
          </a:xfrm>
        </p:spPr>
        <p:txBody>
          <a:bodyPr>
            <a:normAutofit fontScale="90000"/>
          </a:bodyPr>
          <a:lstStyle/>
          <a:p>
            <a:pPr lvl="0"/>
            <a:r>
              <a:rPr lang="en-GB" dirty="0"/>
              <a:t>5. Consolidate your knowledge by filling in the blanks below:</a:t>
            </a:r>
            <a:br>
              <a:rPr lang="en-GB" dirty="0"/>
            </a:br>
            <a:r>
              <a:rPr lang="en-GB" dirty="0"/>
              <a:t>Using these words: </a:t>
            </a:r>
            <a:r>
              <a:rPr lang="en-GB" b="1" i="1" dirty="0"/>
              <a:t>Dark A, Actin, Myosin, Z, Light I, Sarcomere, H, A, Do not.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The thick myosin filaments produce the dark A band</a:t>
            </a:r>
          </a:p>
          <a:p>
            <a:r>
              <a:rPr lang="en-GB" dirty="0">
                <a:solidFill>
                  <a:srgbClr val="7030A0"/>
                </a:solidFill>
              </a:rPr>
              <a:t>The thin actin filaments extend in each direction from the Z line</a:t>
            </a:r>
            <a:endParaRPr lang="en-GB" b="1" u="sng" dirty="0">
              <a:solidFill>
                <a:srgbClr val="7030A0"/>
              </a:solidFill>
            </a:endParaRPr>
          </a:p>
          <a:p>
            <a:r>
              <a:rPr lang="en-GB" dirty="0">
                <a:solidFill>
                  <a:srgbClr val="7030A0"/>
                </a:solidFill>
              </a:rPr>
              <a:t>Where the thin </a:t>
            </a:r>
            <a:r>
              <a:rPr lang="en-GB" b="1" dirty="0">
                <a:solidFill>
                  <a:srgbClr val="7030A0"/>
                </a:solidFill>
              </a:rPr>
              <a:t>do not</a:t>
            </a:r>
            <a:r>
              <a:rPr lang="en-GB" dirty="0">
                <a:solidFill>
                  <a:srgbClr val="7030A0"/>
                </a:solidFill>
              </a:rPr>
              <a:t> overlap the thick filaments, the light I band is created</a:t>
            </a:r>
            <a:endParaRPr lang="en-GB" b="1" u="sng" dirty="0">
              <a:solidFill>
                <a:srgbClr val="7030A0"/>
              </a:solidFill>
            </a:endParaRPr>
          </a:p>
          <a:p>
            <a:r>
              <a:rPr lang="en-GB" dirty="0">
                <a:solidFill>
                  <a:srgbClr val="7030A0"/>
                </a:solidFill>
              </a:rPr>
              <a:t>The H zone is that portion of the A band where the thick and thin filaments do not overlap</a:t>
            </a:r>
            <a:endParaRPr lang="en-GB" b="1" u="sng" dirty="0">
              <a:solidFill>
                <a:srgbClr val="7030A0"/>
              </a:solidFill>
            </a:endParaRPr>
          </a:p>
          <a:p>
            <a:r>
              <a:rPr lang="en-GB" dirty="0">
                <a:solidFill>
                  <a:srgbClr val="7030A0"/>
                </a:solidFill>
              </a:rPr>
              <a:t>The entire array of thick and thin filaments between the Z lines, is called a sarcomere</a:t>
            </a:r>
          </a:p>
          <a:p>
            <a:r>
              <a:rPr lang="en-GB" dirty="0">
                <a:solidFill>
                  <a:srgbClr val="7030A0"/>
                </a:solidFill>
              </a:rPr>
              <a:t>The sarcomere is the CONTRACTILE UNIT of the muscle fibre</a:t>
            </a:r>
            <a:endParaRPr lang="en-GB" b="1" u="sng" dirty="0">
              <a:solidFill>
                <a:srgbClr val="7030A0"/>
              </a:solidFill>
            </a:endParaRPr>
          </a:p>
          <a:p>
            <a:endParaRPr lang="en-GB" b="1" u="sng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90960-4011-447D-B85B-E52C41C23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4064" y="90032"/>
            <a:ext cx="1357936" cy="13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3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0406" y="328882"/>
            <a:ext cx="12101593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GB" altLang="en-US" sz="2400" b="1" dirty="0">
                <a:highlight>
                  <a:srgbClr val="FFFF00"/>
                </a:highlight>
              </a:rPr>
              <a:t>Exam tip: You must also be able to recognise the bands and zones on an electron micrograph of a myofibril. </a:t>
            </a:r>
            <a:br>
              <a:rPr lang="en-GB" altLang="en-US" sz="2400" b="1" dirty="0">
                <a:highlight>
                  <a:srgbClr val="FFFF00"/>
                </a:highlight>
              </a:rPr>
            </a:br>
            <a:br>
              <a:rPr lang="en-GB" altLang="en-US" sz="2400" b="1" dirty="0">
                <a:highlight>
                  <a:srgbClr val="FFFF00"/>
                </a:highlight>
              </a:rPr>
            </a:br>
            <a:r>
              <a:rPr lang="en-GB" altLang="en-US" sz="2800" b="1" i="1" dirty="0">
                <a:highlight>
                  <a:srgbClr val="FFFF00"/>
                </a:highlight>
              </a:rPr>
              <a:t>6</a:t>
            </a:r>
            <a:r>
              <a:rPr lang="en-GB" altLang="en-US" sz="2800" b="1" i="1" dirty="0"/>
              <a:t>. Fully label  the diagram below in your booklet on page 9.  </a:t>
            </a:r>
            <a:endParaRPr lang="en-GB" altLang="en-US" sz="2400" b="1" i="1" dirty="0"/>
          </a:p>
        </p:txBody>
      </p:sp>
      <p:graphicFrame>
        <p:nvGraphicFramePr>
          <p:cNvPr id="1433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5254056"/>
              </p:ext>
            </p:extLst>
          </p:nvPr>
        </p:nvGraphicFramePr>
        <p:xfrm>
          <a:off x="561658" y="1577340"/>
          <a:ext cx="8077200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9" r:id="rId3" imgW="9525" imgH="9525" progId="CorelDRAW.Graphic.10">
                  <p:embed/>
                </p:oleObj>
              </mc:Choice>
              <mc:Fallback>
                <p:oleObj r:id="rId3" imgW="9525" imgH="9525" progId="CorelDRAW.Graphic.10">
                  <p:embed/>
                  <p:pic>
                    <p:nvPicPr>
                      <p:cNvPr id="1433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1658" y="1577340"/>
                        <a:ext cx="8077200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391D36A-E7B3-49C1-9F49-541BD0AA1008}"/>
              </a:ext>
            </a:extLst>
          </p:cNvPr>
          <p:cNvSpPr txBox="1"/>
          <p:nvPr/>
        </p:nvSpPr>
        <p:spPr>
          <a:xfrm>
            <a:off x="8700329" y="1179782"/>
            <a:ext cx="3401263" cy="563231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Can you come up with a mnemonic to help you remember this? </a:t>
            </a:r>
          </a:p>
          <a:p>
            <a:endParaRPr lang="en-GB" dirty="0"/>
          </a:p>
          <a:p>
            <a:r>
              <a:rPr lang="en-GB" dirty="0"/>
              <a:t>Zack		Z line</a:t>
            </a:r>
          </a:p>
          <a:p>
            <a:r>
              <a:rPr lang="en-GB" dirty="0"/>
              <a:t>Is		I band</a:t>
            </a:r>
          </a:p>
          <a:p>
            <a:r>
              <a:rPr lang="en-GB" dirty="0"/>
              <a:t>A		A band</a:t>
            </a:r>
          </a:p>
          <a:p>
            <a:r>
              <a:rPr lang="en-GB" dirty="0"/>
              <a:t>Hungry		H zone</a:t>
            </a:r>
          </a:p>
          <a:p>
            <a:r>
              <a:rPr lang="en-GB" dirty="0"/>
              <a:t>Man 		M line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Z is at the end of the alphabet</a:t>
            </a:r>
          </a:p>
          <a:p>
            <a:endParaRPr lang="en-GB" dirty="0"/>
          </a:p>
          <a:p>
            <a:r>
              <a:rPr lang="en-GB" dirty="0"/>
              <a:t>M means middle </a:t>
            </a:r>
          </a:p>
          <a:p>
            <a:endParaRPr lang="en-GB" dirty="0"/>
          </a:p>
          <a:p>
            <a:r>
              <a:rPr lang="en-GB" dirty="0"/>
              <a:t>I is the thinnest letter of alphabet (thin filament)</a:t>
            </a:r>
          </a:p>
          <a:p>
            <a:endParaRPr lang="en-GB" dirty="0"/>
          </a:p>
          <a:p>
            <a:r>
              <a:rPr lang="en-GB" dirty="0"/>
              <a:t>H is thickest letter of alphabet (thick filament)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9AE099-E89C-40C7-9FBA-7B1691DAA397}"/>
              </a:ext>
            </a:extLst>
          </p:cNvPr>
          <p:cNvSpPr/>
          <p:nvPr/>
        </p:nvSpPr>
        <p:spPr>
          <a:xfrm>
            <a:off x="561658" y="5820229"/>
            <a:ext cx="7910285" cy="10377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B692A1-AA10-4D4D-8873-9DE09C821864}"/>
              </a:ext>
            </a:extLst>
          </p:cNvPr>
          <p:cNvSpPr/>
          <p:nvPr/>
        </p:nvSpPr>
        <p:spPr>
          <a:xfrm>
            <a:off x="1650580" y="1554480"/>
            <a:ext cx="5899355" cy="6046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25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57091"/>
            <a:ext cx="10515600" cy="13255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dirty="0"/>
              <a:t>7. Protein filaments present in different parts of the sarcomere. Can you identify which is the I band, the A band and H zone? </a:t>
            </a:r>
            <a:br>
              <a:rPr lang="en-GB" altLang="en-US" dirty="0"/>
            </a:br>
            <a:r>
              <a:rPr lang="en-GB" altLang="en-US" dirty="0"/>
              <a:t>JUSTIFY your answer </a:t>
            </a:r>
          </a:p>
        </p:txBody>
      </p:sp>
      <p:pic>
        <p:nvPicPr>
          <p:cNvPr id="34819" name="Picture 6" descr="a_m_xsec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0" t="14412" r="32440" b="42795"/>
          <a:stretch>
            <a:fillRect/>
          </a:stretch>
        </p:blipFill>
        <p:spPr bwMode="auto">
          <a:xfrm>
            <a:off x="7482010" y="3098191"/>
            <a:ext cx="3024188" cy="223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8" descr="a_m_xsec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2" r="68900" b="41127"/>
          <a:stretch>
            <a:fillRect/>
          </a:stretch>
        </p:blipFill>
        <p:spPr bwMode="auto">
          <a:xfrm>
            <a:off x="4580060" y="3064853"/>
            <a:ext cx="2667000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10" descr="a_m_xsec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00" t="16667" b="41127"/>
          <a:stretch>
            <a:fillRect/>
          </a:stretch>
        </p:blipFill>
        <p:spPr bwMode="auto">
          <a:xfrm>
            <a:off x="2513136" y="3217253"/>
            <a:ext cx="2665413" cy="21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2" descr="a_m_xsec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28" r="63512"/>
          <a:stretch>
            <a:fillRect/>
          </a:stretch>
        </p:blipFill>
        <p:spPr bwMode="auto">
          <a:xfrm>
            <a:off x="3017960" y="5882666"/>
            <a:ext cx="367188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3017960" y="2498115"/>
            <a:ext cx="15827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 u="sng"/>
              <a:t>I Band</a:t>
            </a:r>
          </a:p>
        </p:txBody>
      </p:sp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5465885" y="2498115"/>
            <a:ext cx="15827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 u="sng"/>
              <a:t>A Band</a:t>
            </a:r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8274174" y="2498115"/>
            <a:ext cx="15827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1800" u="sng"/>
              <a:t>H Zone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31FCDB-47A1-4CA7-A853-D7010A644B38}"/>
              </a:ext>
            </a:extLst>
          </p:cNvPr>
          <p:cNvSpPr txBox="1"/>
          <p:nvPr/>
        </p:nvSpPr>
        <p:spPr>
          <a:xfrm>
            <a:off x="228600" y="5977743"/>
            <a:ext cx="228453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Copy diagrams onto page 9. </a:t>
            </a:r>
          </a:p>
        </p:txBody>
      </p:sp>
    </p:spTree>
    <p:extLst>
      <p:ext uri="{BB962C8B-B14F-4D97-AF65-F5344CB8AC3E}">
        <p14:creationId xmlns:p14="http://schemas.microsoft.com/office/powerpoint/2010/main" val="327355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7" grpId="0"/>
      <p:bldP spid="28690" grpId="0"/>
      <p:bldP spid="2869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5E56B-DB90-4678-97F3-06D85010C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Discuss these questions with your partner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E2068-32D1-4A47-856F-076BE1C36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Recap questions:</a:t>
            </a:r>
            <a:endParaRPr lang="en-GB" dirty="0"/>
          </a:p>
          <a:p>
            <a:pPr marL="0" lvl="0" indent="0">
              <a:buNone/>
            </a:pPr>
            <a:r>
              <a:rPr lang="en-GB" dirty="0"/>
              <a:t>Not in booklet: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Why are there many mitochondria in a muscle cell sarcoplasm?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 What is a myofibril?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In which bands/zone would you find:  a) Myosin? b) Actin?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84081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CF62B-070D-447C-AE93-5143C6F02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b="1" u="sng" dirty="0"/>
              <a:t>Events in a muscle contraction</a:t>
            </a:r>
            <a:br>
              <a:rPr lang="en-GB" b="1" u="sng" dirty="0"/>
            </a:br>
            <a:r>
              <a:rPr lang="en-GB" b="1" dirty="0"/>
              <a:t>(Sliding filament theory)</a:t>
            </a:r>
            <a:br>
              <a:rPr lang="en-GB" b="1" u="sng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35012-35E2-49BF-910D-9686A26A9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u="sng" dirty="0"/>
              <a:t>Outcomes</a:t>
            </a:r>
            <a:endParaRPr lang="en-GB" u="sng" dirty="0"/>
          </a:p>
          <a:p>
            <a:r>
              <a:rPr lang="en-GB" dirty="0"/>
              <a:t>Recall how the release of acetylcholine across neuromuscular junctions, triggers the release of calcium ions.</a:t>
            </a:r>
          </a:p>
          <a:p>
            <a:r>
              <a:rPr lang="en-GB" dirty="0"/>
              <a:t>Explain the importance of the release of calcium ions in causing a conformational change in tropomyosin</a:t>
            </a:r>
          </a:p>
          <a:p>
            <a:r>
              <a:rPr lang="en-GB" dirty="0"/>
              <a:t>Explain the sliding theory filament of myofibril contraction</a:t>
            </a:r>
          </a:p>
          <a:p>
            <a:r>
              <a:rPr lang="en-GB" dirty="0"/>
              <a:t> Explain the roles of key molecules myosin, actin, calcium and ATP in causing myofibril contraction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21325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https://www.youtube.com/watch?v=ren_IQPOhJc</a:t>
            </a:r>
            <a:r>
              <a:rPr lang="en-GB" dirty="0"/>
              <a:t> </a:t>
            </a:r>
          </a:p>
          <a:p>
            <a:r>
              <a:rPr lang="en-GB" dirty="0"/>
              <a:t>Good</a:t>
            </a:r>
          </a:p>
        </p:txBody>
      </p:sp>
    </p:spTree>
    <p:extLst>
      <p:ext uri="{BB962C8B-B14F-4D97-AF65-F5344CB8AC3E}">
        <p14:creationId xmlns:p14="http://schemas.microsoft.com/office/powerpoint/2010/main" val="29863895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Recap: </a:t>
            </a:r>
            <a:br>
              <a:rPr lang="en-GB" dirty="0"/>
            </a:br>
            <a:r>
              <a:rPr lang="en-GB" dirty="0"/>
              <a:t>Neuromuscular Junction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3" b="11900"/>
          <a:stretch/>
        </p:blipFill>
        <p:spPr bwMode="auto">
          <a:xfrm>
            <a:off x="2659803" y="1705474"/>
            <a:ext cx="6754828" cy="43513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5839098" y="849086"/>
            <a:ext cx="1580605" cy="13193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5839097" y="1690688"/>
            <a:ext cx="1580606" cy="18695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537269" y="548640"/>
            <a:ext cx="1936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Myelin sheath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96052" y="1456293"/>
            <a:ext cx="1936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Synaptic vesicle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18024" y="3665674"/>
            <a:ext cx="2973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Sarcolemma (membrane of a muscle fibre – one muscle cell 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4E56658-05D0-48C6-9956-FE3D0DD84A98}"/>
              </a:ext>
            </a:extLst>
          </p:cNvPr>
          <p:cNvCxnSpPr/>
          <p:nvPr/>
        </p:nvCxnSpPr>
        <p:spPr>
          <a:xfrm>
            <a:off x="5283200" y="4717143"/>
            <a:ext cx="2888343" cy="17757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AEDDBBC-E635-47CA-85C1-A1263D735EB2}"/>
              </a:ext>
            </a:extLst>
          </p:cNvPr>
          <p:cNvSpPr txBox="1"/>
          <p:nvPr/>
        </p:nvSpPr>
        <p:spPr>
          <a:xfrm>
            <a:off x="8302171" y="6226629"/>
            <a:ext cx="2220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Infoldings of the Sarcolemma</a:t>
            </a:r>
          </a:p>
        </p:txBody>
      </p:sp>
    </p:spTree>
    <p:extLst>
      <p:ext uri="{BB962C8B-B14F-4D97-AF65-F5344CB8AC3E}">
        <p14:creationId xmlns:p14="http://schemas.microsoft.com/office/powerpoint/2010/main" val="35939483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32548-62D1-4FCB-A029-7FDEAEE1E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Muscle contraction</a:t>
            </a:r>
            <a:br>
              <a:rPr lang="en-GB" b="1" u="sng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91707-084D-4910-AA79-46F18776D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/>
              <a:t>Muscles contraction can be explained by the </a:t>
            </a:r>
            <a:r>
              <a:rPr lang="en-GB" sz="4000" b="1" dirty="0"/>
              <a:t>sliding filament theory</a:t>
            </a:r>
            <a:r>
              <a:rPr lang="en-GB" sz="4000" dirty="0"/>
              <a:t>.</a:t>
            </a:r>
          </a:p>
          <a:p>
            <a:r>
              <a:rPr lang="en-GB" sz="4000" dirty="0"/>
              <a:t>The actin and myosin filaments slide over one another to </a:t>
            </a:r>
            <a:r>
              <a:rPr lang="en-GB" sz="4000" b="1" dirty="0"/>
              <a:t>shorten the sarcomere</a:t>
            </a:r>
            <a:r>
              <a:rPr lang="en-GB" sz="4000" dirty="0"/>
              <a:t> and make the myofibrils in the muscle fibre (one muscle cell) contract. </a:t>
            </a:r>
          </a:p>
          <a:p>
            <a:r>
              <a:rPr lang="en-GB" sz="4000" dirty="0"/>
              <a:t>The filaments themselves DO NOT change length/contract. </a:t>
            </a:r>
            <a:endParaRPr lang="en-GB" sz="4000" b="1" u="sng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81840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Image result for tick">
            <a:extLst>
              <a:ext uri="{FF2B5EF4-FFF2-40B4-BE49-F238E27FC236}">
                <a16:creationId xmlns:a16="http://schemas.microsoft.com/office/drawing/2014/main" id="{500CDC86-33EE-4DBE-A0FB-C8E062FD6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7276" y="2834323"/>
            <a:ext cx="901681" cy="90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le 18">
            <a:extLst>
              <a:ext uri="{FF2B5EF4-FFF2-40B4-BE49-F238E27FC236}">
                <a16:creationId xmlns:a16="http://schemas.microsoft.com/office/drawing/2014/main" id="{1E0FA57B-744E-46F4-8EC6-E00517F1C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Events of muscle contraction   - The sliding filament theory </a:t>
            </a:r>
            <a:br>
              <a:rPr lang="en-GB" dirty="0"/>
            </a:b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F2C874-0977-4E63-AC61-1B024DF12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14291"/>
            <a:ext cx="12192000" cy="5868433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3600" dirty="0"/>
              <a:t>Action potential from motor neurone depolarises the sarcolemma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3600" dirty="0"/>
              <a:t>Depolarisation travels deep into the muscle fibre through T-tubules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3600" dirty="0"/>
              <a:t>Calcium ion channels on sarcoplasmic reticulum open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3600" dirty="0"/>
              <a:t>Calcium </a:t>
            </a:r>
            <a:r>
              <a:rPr lang="en-GB" sz="3600" u="sng" dirty="0"/>
              <a:t>ions</a:t>
            </a:r>
            <a:r>
              <a:rPr lang="en-GB" sz="3600" dirty="0"/>
              <a:t> (Ca</a:t>
            </a:r>
            <a:r>
              <a:rPr lang="en-GB" sz="3600" baseline="30000" dirty="0"/>
              <a:t>2+</a:t>
            </a:r>
            <a:r>
              <a:rPr lang="en-GB" sz="3600" dirty="0"/>
              <a:t>) </a:t>
            </a:r>
            <a:r>
              <a:rPr lang="en-GB" sz="3600" u="sng" dirty="0"/>
              <a:t>diffuse</a:t>
            </a:r>
            <a:r>
              <a:rPr lang="en-GB" sz="3600" dirty="0"/>
              <a:t> into the myofibril from sarcoplasmic reticulum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3600" dirty="0"/>
              <a:t>Ca</a:t>
            </a:r>
            <a:r>
              <a:rPr lang="en-GB" sz="3600" baseline="30000" dirty="0"/>
              <a:t>2+ </a:t>
            </a:r>
            <a:r>
              <a:rPr lang="en-GB" sz="3600" dirty="0"/>
              <a:t>bind to tropomyosin on actin filament causing it to change shape and move away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3600" dirty="0"/>
              <a:t>Exposes the myosin binding site on the actin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3600" dirty="0"/>
              <a:t>Myosin heads attach to binding site on actin forming </a:t>
            </a:r>
            <a:r>
              <a:rPr lang="en-GB" sz="3600" u="sng" dirty="0" err="1"/>
              <a:t>actinomyosin</a:t>
            </a:r>
            <a:r>
              <a:rPr lang="en-GB" sz="3600" dirty="0"/>
              <a:t> cross-bridge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3600" dirty="0"/>
              <a:t>Hydrolysis of ATP on the myosin head causes myosin head to bend 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3600" dirty="0"/>
              <a:t>Pulling actin filament past the myosin filament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3600" dirty="0"/>
              <a:t>Attachment of a new ATP molecule to each myosin head causes myosin head to detach from the binding site on actin and reset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3600" dirty="0"/>
              <a:t>Moving further along the actin filament to form new </a:t>
            </a:r>
            <a:r>
              <a:rPr lang="en-GB" sz="3600" u="sng" dirty="0" err="1"/>
              <a:t>actinomyosin</a:t>
            </a:r>
            <a:r>
              <a:rPr lang="en-GB" sz="3600" dirty="0"/>
              <a:t> cross-bridges</a:t>
            </a:r>
          </a:p>
          <a:p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477621-C9E8-412D-B557-2252CE88725F}"/>
              </a:ext>
            </a:extLst>
          </p:cNvPr>
          <p:cNvSpPr/>
          <p:nvPr/>
        </p:nvSpPr>
        <p:spPr>
          <a:xfrm>
            <a:off x="43043" y="2774197"/>
            <a:ext cx="12062871" cy="35491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75B64C-4574-49FC-9B33-86F5550C6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7978" y="2816194"/>
            <a:ext cx="1357936" cy="13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850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395C59-B3C8-4C76-A267-A2F4A9966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860" y="170897"/>
            <a:ext cx="8161020" cy="665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281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10080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sz="4000" b="1" dirty="0"/>
              <a:t>Sarcomere shortens when muscle contracts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0100" y="1412875"/>
            <a:ext cx="5513388" cy="4800600"/>
          </a:xfrm>
        </p:spPr>
        <p:txBody>
          <a:bodyPr>
            <a:normAutofit/>
          </a:bodyPr>
          <a:lstStyle/>
          <a:p>
            <a:r>
              <a:rPr lang="en-GB" sz="4000" dirty="0"/>
              <a:t>The sliding filament mechanism causes the:</a:t>
            </a:r>
          </a:p>
          <a:p>
            <a:r>
              <a:rPr lang="en-GB" sz="4000" b="1" dirty="0"/>
              <a:t>sarcomere</a:t>
            </a:r>
            <a:r>
              <a:rPr lang="en-GB" sz="4000" dirty="0"/>
              <a:t> to </a:t>
            </a:r>
            <a:r>
              <a:rPr lang="en-GB" sz="4000" b="1" dirty="0"/>
              <a:t>shorten</a:t>
            </a:r>
            <a:r>
              <a:rPr lang="en-GB" sz="4000" dirty="0"/>
              <a:t> in length</a:t>
            </a:r>
          </a:p>
          <a:p>
            <a:r>
              <a:rPr lang="en-GB" sz="4000" b="1" dirty="0"/>
              <a:t>myofibril</a:t>
            </a:r>
            <a:r>
              <a:rPr lang="en-GB" sz="4000" dirty="0"/>
              <a:t> to </a:t>
            </a:r>
            <a:r>
              <a:rPr lang="en-GB" sz="4000" b="1" dirty="0"/>
              <a:t>shorten</a:t>
            </a:r>
            <a:r>
              <a:rPr lang="en-GB" sz="4000" dirty="0"/>
              <a:t> </a:t>
            </a:r>
          </a:p>
          <a:p>
            <a:r>
              <a:rPr lang="en-GB" sz="4000" b="1" dirty="0"/>
              <a:t>muscle fibre to contract</a:t>
            </a:r>
            <a:r>
              <a:rPr lang="en-GB" sz="4000" dirty="0"/>
              <a:t>. </a:t>
            </a: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2522905"/>
              </p:ext>
            </p:extLst>
          </p:nvPr>
        </p:nvGraphicFramePr>
        <p:xfrm>
          <a:off x="6692538" y="1260475"/>
          <a:ext cx="3962400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1" name="Artwork" r:id="rId3" imgW="7416000" imgH="9604800" progId="Adobe.Illustrator.9">
                  <p:embed/>
                </p:oleObj>
              </mc:Choice>
              <mc:Fallback>
                <p:oleObj name="Artwork" r:id="rId3" imgW="7416000" imgH="9604800" progId="Adobe.Illustrator.9">
                  <p:embed/>
                  <p:pic>
                    <p:nvPicPr>
                      <p:cNvPr id="174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263" t="1428" r="3510" b="2856"/>
                      <a:stretch>
                        <a:fillRect/>
                      </a:stretch>
                    </p:blipFill>
                    <p:spPr bwMode="auto">
                      <a:xfrm>
                        <a:off x="6692538" y="1260475"/>
                        <a:ext cx="3962400" cy="510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97418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ABF7FB-716E-43BD-9DD8-8A8E6B8C6E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47"/>
          <a:stretch/>
        </p:blipFill>
        <p:spPr>
          <a:xfrm>
            <a:off x="6096000" y="180975"/>
            <a:ext cx="5226117" cy="6496050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89218FE5-C4FF-4F52-B619-FAF9E7BCF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191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CD1A0E-6299-40EC-9750-74385B42FEF5}"/>
              </a:ext>
            </a:extLst>
          </p:cNvPr>
          <p:cNvSpPr txBox="1"/>
          <p:nvPr/>
        </p:nvSpPr>
        <p:spPr>
          <a:xfrm>
            <a:off x="450512" y="445948"/>
            <a:ext cx="549308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Task</a:t>
            </a:r>
            <a:r>
              <a:rPr lang="en-GB" alt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r>
              <a:rPr lang="en-GB" alt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Consolidate your understanding on the sliding filament theory by adding annotations to the diagram below:</a:t>
            </a:r>
            <a:endParaRPr lang="en-GB" altLang="en-US" sz="4400" dirty="0">
              <a:latin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5484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484AE14-CFD4-428F-A0DD-85E76DAB54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4628" y="2552388"/>
            <a:ext cx="3362744" cy="22845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5F7CE6-8BE1-421A-91DC-0573ECB92595}"/>
              </a:ext>
            </a:extLst>
          </p:cNvPr>
          <p:cNvSpPr txBox="1"/>
          <p:nvPr/>
        </p:nvSpPr>
        <p:spPr>
          <a:xfrm>
            <a:off x="5681628" y="4761721"/>
            <a:ext cx="61616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7030A0"/>
                </a:solidFill>
              </a:rPr>
              <a:t>Tropomyosin, blocking myosin binding site on actin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F228B4-446C-457E-9900-C931A6BF479D}"/>
              </a:ext>
            </a:extLst>
          </p:cNvPr>
          <p:cNvSpPr txBox="1"/>
          <p:nvPr/>
        </p:nvSpPr>
        <p:spPr>
          <a:xfrm>
            <a:off x="4197478" y="3612332"/>
            <a:ext cx="3797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Myosin head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97C508-1C3C-445A-B541-95D6B81B3A45}"/>
              </a:ext>
            </a:extLst>
          </p:cNvPr>
          <p:cNvSpPr txBox="1"/>
          <p:nvPr/>
        </p:nvSpPr>
        <p:spPr>
          <a:xfrm>
            <a:off x="5303312" y="5796374"/>
            <a:ext cx="1748119" cy="36933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No cross bridges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4C5EB5-23C4-434A-9CC8-E564D9BA7894}"/>
              </a:ext>
            </a:extLst>
          </p:cNvPr>
          <p:cNvSpPr txBox="1"/>
          <p:nvPr/>
        </p:nvSpPr>
        <p:spPr>
          <a:xfrm>
            <a:off x="3585883" y="4761721"/>
            <a:ext cx="3797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Actin Filament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10374A-B840-4C05-85A0-1799AB661098}"/>
              </a:ext>
            </a:extLst>
          </p:cNvPr>
          <p:cNvSpPr txBox="1"/>
          <p:nvPr/>
        </p:nvSpPr>
        <p:spPr>
          <a:xfrm>
            <a:off x="4939553" y="2258253"/>
            <a:ext cx="3797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Myosin Filament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2F2944-36C6-4EDE-BF9B-CB7461C90E77}"/>
              </a:ext>
            </a:extLst>
          </p:cNvPr>
          <p:cNvSpPr txBox="1"/>
          <p:nvPr/>
        </p:nvSpPr>
        <p:spPr>
          <a:xfrm>
            <a:off x="0" y="175463"/>
            <a:ext cx="11693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/>
              <a:t>1.  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26898448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FC8D752-4D6F-48B5-B426-CC4096715E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4425" y="3209113"/>
            <a:ext cx="5649889" cy="36488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EE8686-D87E-4A1E-86A4-BC44F6CD9EE9}"/>
              </a:ext>
            </a:extLst>
          </p:cNvPr>
          <p:cNvSpPr txBox="1"/>
          <p:nvPr/>
        </p:nvSpPr>
        <p:spPr>
          <a:xfrm>
            <a:off x="0" y="1"/>
            <a:ext cx="12192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rgbClr val="7030A0"/>
                </a:solidFill>
              </a:rPr>
              <a:t>Calcium ions (Ca</a:t>
            </a:r>
            <a:r>
              <a:rPr lang="en-GB" sz="3200" b="1" baseline="30000" dirty="0">
                <a:solidFill>
                  <a:srgbClr val="7030A0"/>
                </a:solidFill>
              </a:rPr>
              <a:t>2+</a:t>
            </a:r>
            <a:r>
              <a:rPr lang="en-GB" sz="3200" b="1" dirty="0">
                <a:solidFill>
                  <a:srgbClr val="7030A0"/>
                </a:solidFill>
              </a:rPr>
              <a:t>)</a:t>
            </a:r>
            <a:r>
              <a:rPr lang="en-GB" sz="3200" b="1" baseline="30000" dirty="0">
                <a:solidFill>
                  <a:srgbClr val="7030A0"/>
                </a:solidFill>
              </a:rPr>
              <a:t> </a:t>
            </a:r>
            <a:r>
              <a:rPr lang="en-GB" sz="3200" b="1" dirty="0">
                <a:solidFill>
                  <a:srgbClr val="7030A0"/>
                </a:solidFill>
              </a:rPr>
              <a:t>diffuse into the myofibril from  sarcoplasmic reticulum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rgbClr val="7030A0"/>
                </a:solidFill>
              </a:rPr>
              <a:t>Ca</a:t>
            </a:r>
            <a:r>
              <a:rPr lang="en-GB" sz="3200" b="1" baseline="30000" dirty="0">
                <a:solidFill>
                  <a:srgbClr val="7030A0"/>
                </a:solidFill>
              </a:rPr>
              <a:t>2+ </a:t>
            </a:r>
            <a:r>
              <a:rPr lang="en-GB" sz="3200" b="1" dirty="0">
                <a:solidFill>
                  <a:srgbClr val="7030A0"/>
                </a:solidFill>
              </a:rPr>
              <a:t>bind to tropomyosin on actin filament causing it to change shape and move away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rgbClr val="7030A0"/>
                </a:solidFill>
              </a:rPr>
              <a:t>Exposes the myosin binding site on the actin</a:t>
            </a:r>
          </a:p>
          <a:p>
            <a:endParaRPr lang="en-GB" sz="3200" b="1" dirty="0"/>
          </a:p>
          <a:p>
            <a:endParaRPr lang="en-GB" sz="3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BFF962-2E9F-4C86-AFCB-FA03B18A1BB4}"/>
              </a:ext>
            </a:extLst>
          </p:cNvPr>
          <p:cNvSpPr/>
          <p:nvPr/>
        </p:nvSpPr>
        <p:spPr>
          <a:xfrm>
            <a:off x="6096000" y="5033556"/>
            <a:ext cx="625643" cy="252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98269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AED5902-1C42-4C5C-9E44-56C5BFB5A2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60334" y="2832243"/>
            <a:ext cx="3071331" cy="20248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CFF805-74C3-4D01-87FF-2C8F83ED3FA5}"/>
              </a:ext>
            </a:extLst>
          </p:cNvPr>
          <p:cNvSpPr txBox="1"/>
          <p:nvPr/>
        </p:nvSpPr>
        <p:spPr>
          <a:xfrm>
            <a:off x="4197476" y="3889180"/>
            <a:ext cx="3797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Myosin head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C998C6-27A4-4236-B47A-1740DC016418}"/>
              </a:ext>
            </a:extLst>
          </p:cNvPr>
          <p:cNvSpPr txBox="1"/>
          <p:nvPr/>
        </p:nvSpPr>
        <p:spPr>
          <a:xfrm>
            <a:off x="6556477" y="3751429"/>
            <a:ext cx="2068777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Cross bridge formed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408CBE-8172-48F7-8776-0226A3588AF1}"/>
              </a:ext>
            </a:extLst>
          </p:cNvPr>
          <p:cNvSpPr txBox="1"/>
          <p:nvPr/>
        </p:nvSpPr>
        <p:spPr>
          <a:xfrm>
            <a:off x="460477" y="442520"/>
            <a:ext cx="12191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3. </a:t>
            </a:r>
            <a:r>
              <a:rPr lang="en-GB" sz="4400" dirty="0">
                <a:solidFill>
                  <a:srgbClr val="7030A0"/>
                </a:solidFill>
              </a:rPr>
              <a:t>Myosin heads attach to binding site on actin forming </a:t>
            </a:r>
            <a:r>
              <a:rPr lang="en-GB" sz="4400" u="sng" dirty="0" err="1">
                <a:solidFill>
                  <a:srgbClr val="7030A0"/>
                </a:solidFill>
              </a:rPr>
              <a:t>actinomyosin</a:t>
            </a:r>
            <a:r>
              <a:rPr lang="en-GB" sz="4400" dirty="0">
                <a:solidFill>
                  <a:srgbClr val="7030A0"/>
                </a:solidFill>
              </a:rPr>
              <a:t> cross-bridge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4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05FF6B0-8DF1-4B09-848C-DE9374779C11}"/>
              </a:ext>
            </a:extLst>
          </p:cNvPr>
          <p:cNvSpPr/>
          <p:nvPr/>
        </p:nvSpPr>
        <p:spPr>
          <a:xfrm>
            <a:off x="5433646" y="3889180"/>
            <a:ext cx="914400" cy="814705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971EAC9-C81D-47DD-842F-1D1543AEF92B}"/>
              </a:ext>
            </a:extLst>
          </p:cNvPr>
          <p:cNvCxnSpPr>
            <a:stCxn id="6" idx="1"/>
          </p:cNvCxnSpPr>
          <p:nvPr/>
        </p:nvCxnSpPr>
        <p:spPr>
          <a:xfrm flipH="1">
            <a:off x="6348046" y="3936095"/>
            <a:ext cx="208431" cy="184666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38778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7FB13-34E0-4B3D-9607-E1C156724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 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E15E1E-7686-416D-A030-3FBD1838F0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7557" y="2680447"/>
            <a:ext cx="3316885" cy="20714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F36349-6C77-4EE4-9306-76A83D5E3754}"/>
              </a:ext>
            </a:extLst>
          </p:cNvPr>
          <p:cNvSpPr txBox="1"/>
          <p:nvPr/>
        </p:nvSpPr>
        <p:spPr>
          <a:xfrm>
            <a:off x="3957399" y="3601404"/>
            <a:ext cx="3797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Myosin head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6839DF-FDEE-4DD8-BBF7-72514E7B3F2A}"/>
              </a:ext>
            </a:extLst>
          </p:cNvPr>
          <p:cNvSpPr txBox="1"/>
          <p:nvPr/>
        </p:nvSpPr>
        <p:spPr>
          <a:xfrm>
            <a:off x="575308" y="373309"/>
            <a:ext cx="1161669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4.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7030A0"/>
                </a:solidFill>
              </a:rPr>
              <a:t>Hydrolysis of ATP on myosin causes myosin head to bend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7030A0"/>
                </a:solidFill>
              </a:rPr>
              <a:t>Pulling actin filament past the myosin filament </a:t>
            </a:r>
            <a:endParaRPr lang="en-GB" sz="2000" b="1" dirty="0">
              <a:solidFill>
                <a:srgbClr val="7030A0"/>
              </a:solidFill>
            </a:endParaRP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5063495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E2D8EDE-A874-4705-9EE5-B081066CD3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43428" y="2599765"/>
            <a:ext cx="3327880" cy="201547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B3A8506-46DB-40E0-9C09-66F35C4F37C3}"/>
              </a:ext>
            </a:extLst>
          </p:cNvPr>
          <p:cNvSpPr/>
          <p:nvPr/>
        </p:nvSpPr>
        <p:spPr>
          <a:xfrm>
            <a:off x="198120" y="567496"/>
            <a:ext cx="117957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4000" dirty="0"/>
              <a:t>5. </a:t>
            </a:r>
            <a:r>
              <a:rPr lang="en-GB" sz="4000" dirty="0">
                <a:solidFill>
                  <a:srgbClr val="7030A0"/>
                </a:solidFill>
              </a:rPr>
              <a:t>Attachment of a new ATP molecule to each myosin head causes myosin heads to detach and binding site on actin</a:t>
            </a:r>
            <a:endParaRPr lang="en-GB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7403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4F0D36-9D3C-4CD8-BD9A-76C2409A98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58235" y="2848041"/>
            <a:ext cx="3357355" cy="20388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C6E269-7419-469F-A363-6D0EDB80C21B}"/>
              </a:ext>
            </a:extLst>
          </p:cNvPr>
          <p:cNvSpPr txBox="1"/>
          <p:nvPr/>
        </p:nvSpPr>
        <p:spPr>
          <a:xfrm>
            <a:off x="469433" y="266193"/>
            <a:ext cx="11253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7030A0"/>
                </a:solidFill>
              </a:rPr>
              <a:t>6. Myosin head resets to normal position</a:t>
            </a:r>
          </a:p>
        </p:txBody>
      </p:sp>
    </p:spTree>
    <p:extLst>
      <p:ext uri="{BB962C8B-B14F-4D97-AF65-F5344CB8AC3E}">
        <p14:creationId xmlns:p14="http://schemas.microsoft.com/office/powerpoint/2010/main" val="4821632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F42EC86-1920-4F87-A5B3-3F6BCFBFC8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5068" y="2689412"/>
            <a:ext cx="3422689" cy="20703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77C73A-C035-4F09-A545-E31B73B32E05}"/>
              </a:ext>
            </a:extLst>
          </p:cNvPr>
          <p:cNvSpPr txBox="1"/>
          <p:nvPr/>
        </p:nvSpPr>
        <p:spPr>
          <a:xfrm>
            <a:off x="669758" y="456795"/>
            <a:ext cx="1135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7030A0"/>
                </a:solidFill>
              </a:rPr>
              <a:t>7. Head moves further along the actin filament to form new cross-bridges</a:t>
            </a:r>
          </a:p>
        </p:txBody>
      </p:sp>
    </p:spTree>
    <p:extLst>
      <p:ext uri="{BB962C8B-B14F-4D97-AF65-F5344CB8AC3E}">
        <p14:creationId xmlns:p14="http://schemas.microsoft.com/office/powerpoint/2010/main" val="234994207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609600"/>
          </a:xfrm>
        </p:spPr>
        <p:txBody>
          <a:bodyPr/>
          <a:lstStyle/>
          <a:p>
            <a:pPr eaLnBrk="1" hangingPunct="1"/>
            <a:r>
              <a:rPr lang="en-GB" altLang="en-US" sz="3600"/>
              <a:t>Mechanism of muscle contraction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4005263"/>
            <a:ext cx="8153400" cy="2286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dirty="0"/>
              <a:t>The above micrographs show that the sarcomere gets shorter in length when the muscle fibre contracts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i="1" dirty="0"/>
              <a:t>The light (I) bands become shorter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i="1" dirty="0"/>
              <a:t>The dark bands (A) bands stay the same length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324225" y="2414588"/>
            <a:ext cx="9144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800">
              <a:latin typeface="Arial" panose="020B0604020202020204" pitchFamily="34" charset="0"/>
            </a:endParaRPr>
          </a:p>
        </p:txBody>
      </p:sp>
      <p:graphicFrame>
        <p:nvGraphicFramePr>
          <p:cNvPr id="184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9898308"/>
              </p:ext>
            </p:extLst>
          </p:nvPr>
        </p:nvGraphicFramePr>
        <p:xfrm>
          <a:off x="1868488" y="884238"/>
          <a:ext cx="8064500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14" r:id="rId3" imgW="9525" imgH="9525" progId="CorelDRAW.Graphic.10">
                  <p:embed/>
                </p:oleObj>
              </mc:Choice>
              <mc:Fallback>
                <p:oleObj r:id="rId3" imgW="9525" imgH="9525" progId="CorelDRAW.Graphic.10">
                  <p:embed/>
                  <p:pic>
                    <p:nvPicPr>
                      <p:cNvPr id="1843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3787"/>
                      <a:stretch>
                        <a:fillRect/>
                      </a:stretch>
                    </p:blipFill>
                    <p:spPr bwMode="auto">
                      <a:xfrm>
                        <a:off x="1868488" y="884238"/>
                        <a:ext cx="8064500" cy="30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26311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/>
              <a:t>What happens to the bands/zones when the sarcomere contracts? </a:t>
            </a:r>
            <a:br>
              <a:rPr lang="en-GB" b="1" u="sng" dirty="0"/>
            </a:br>
            <a:r>
              <a:rPr lang="en-GB" dirty="0"/>
              <a:t>In a contracted sarcomere: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The light I band becomes </a:t>
            </a:r>
            <a:r>
              <a:rPr lang="en-GB" u="sng" dirty="0">
                <a:solidFill>
                  <a:srgbClr val="7030A0"/>
                </a:solidFill>
              </a:rPr>
              <a:t>narrower</a:t>
            </a:r>
          </a:p>
          <a:p>
            <a:pPr lvl="0"/>
            <a:r>
              <a:rPr lang="en-GB" dirty="0"/>
              <a:t>The dark A band </a:t>
            </a:r>
            <a:r>
              <a:rPr lang="en-GB" u="sng" dirty="0">
                <a:solidFill>
                  <a:srgbClr val="7030A0"/>
                </a:solidFill>
              </a:rPr>
              <a:t>stays the same length</a:t>
            </a:r>
          </a:p>
          <a:p>
            <a:pPr lvl="0"/>
            <a:r>
              <a:rPr lang="en-GB" dirty="0"/>
              <a:t>The H zone </a:t>
            </a:r>
            <a:r>
              <a:rPr lang="en-GB" u="sng" dirty="0">
                <a:solidFill>
                  <a:srgbClr val="7030A0"/>
                </a:solidFill>
              </a:rPr>
              <a:t>becomes narrower</a:t>
            </a:r>
          </a:p>
          <a:p>
            <a:pPr lvl="0"/>
            <a:r>
              <a:rPr lang="en-GB" dirty="0"/>
              <a:t>The Z lines move </a:t>
            </a:r>
            <a:r>
              <a:rPr lang="en-GB" u="sng" dirty="0">
                <a:solidFill>
                  <a:srgbClr val="7030A0"/>
                </a:solidFill>
              </a:rPr>
              <a:t>closer</a:t>
            </a:r>
            <a:r>
              <a:rPr lang="en-GB" dirty="0"/>
              <a:t> together - there is more </a:t>
            </a:r>
            <a:r>
              <a:rPr lang="en-GB" b="1" u="sng" dirty="0">
                <a:solidFill>
                  <a:srgbClr val="7030A0"/>
                </a:solidFill>
              </a:rPr>
              <a:t>overlap</a:t>
            </a:r>
            <a:r>
              <a:rPr lang="en-GB" dirty="0"/>
              <a:t> of thick and thin filaments   </a:t>
            </a:r>
          </a:p>
          <a:p>
            <a:pPr lvl="0"/>
            <a:r>
              <a:rPr lang="en-GB" dirty="0"/>
              <a:t>Therefore, length of the sarcomere is </a:t>
            </a:r>
            <a:r>
              <a:rPr lang="en-GB" u="sng" dirty="0">
                <a:solidFill>
                  <a:srgbClr val="7030A0"/>
                </a:solidFill>
              </a:rPr>
              <a:t>shorter</a:t>
            </a:r>
            <a:r>
              <a:rPr lang="en-GB" dirty="0"/>
              <a:t> </a:t>
            </a:r>
          </a:p>
          <a:p>
            <a:pPr lvl="0"/>
            <a:r>
              <a:rPr lang="en-GB" dirty="0"/>
              <a:t>The filaments </a:t>
            </a:r>
            <a:r>
              <a:rPr lang="en-GB" u="sng" dirty="0">
                <a:solidFill>
                  <a:srgbClr val="7030A0"/>
                </a:solidFill>
              </a:rPr>
              <a:t>remain the same length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01C847-FA68-4F18-95E1-F0D8E5E50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4832" y="230188"/>
            <a:ext cx="1357936" cy="13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82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045" y="66963"/>
            <a:ext cx="12480113" cy="6791037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en-GB" b="1" u="sng" dirty="0"/>
              <a:t>Memory task: </a:t>
            </a:r>
          </a:p>
          <a:p>
            <a:pPr marL="0" lvl="0" indent="0">
              <a:buNone/>
            </a:pPr>
            <a:r>
              <a:rPr lang="en-GB" dirty="0"/>
              <a:t>Explain what happens within a muscle fibre after it has been stimulated. (8 marks) </a:t>
            </a:r>
          </a:p>
          <a:p>
            <a:pPr marL="0" lvl="0" indent="0">
              <a:buNone/>
            </a:pPr>
            <a:r>
              <a:rPr lang="en-GB" dirty="0"/>
              <a:t>( Sliding filament theory)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600" dirty="0">
                <a:solidFill>
                  <a:srgbClr val="7030A0"/>
                </a:solidFill>
              </a:rPr>
              <a:t>Action potential from motor neurone depolarises the sarcolemma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600" dirty="0">
                <a:solidFill>
                  <a:srgbClr val="7030A0"/>
                </a:solidFill>
              </a:rPr>
              <a:t>Depolarisation travels deep into the muscle fibre through T-tubules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600" dirty="0">
                <a:solidFill>
                  <a:srgbClr val="7030A0"/>
                </a:solidFill>
              </a:rPr>
              <a:t>Calcium ion channels on sarcoplasmic reticulum open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600" dirty="0">
                <a:solidFill>
                  <a:srgbClr val="7030A0"/>
                </a:solidFill>
              </a:rPr>
              <a:t>Calcium </a:t>
            </a:r>
            <a:r>
              <a:rPr lang="en-GB" sz="2600" u="sng" dirty="0">
                <a:solidFill>
                  <a:srgbClr val="7030A0"/>
                </a:solidFill>
              </a:rPr>
              <a:t>ions</a:t>
            </a:r>
            <a:r>
              <a:rPr lang="en-GB" sz="2600" dirty="0">
                <a:solidFill>
                  <a:srgbClr val="7030A0"/>
                </a:solidFill>
              </a:rPr>
              <a:t> (Ca</a:t>
            </a:r>
            <a:r>
              <a:rPr lang="en-GB" sz="2600" baseline="30000" dirty="0">
                <a:solidFill>
                  <a:srgbClr val="7030A0"/>
                </a:solidFill>
              </a:rPr>
              <a:t>2+</a:t>
            </a:r>
            <a:r>
              <a:rPr lang="en-GB" sz="2600" dirty="0">
                <a:solidFill>
                  <a:srgbClr val="7030A0"/>
                </a:solidFill>
              </a:rPr>
              <a:t>) </a:t>
            </a:r>
            <a:r>
              <a:rPr lang="en-GB" sz="2600" u="sng" dirty="0">
                <a:solidFill>
                  <a:srgbClr val="7030A0"/>
                </a:solidFill>
              </a:rPr>
              <a:t>diffuse</a:t>
            </a:r>
            <a:r>
              <a:rPr lang="en-GB" sz="2600" dirty="0">
                <a:solidFill>
                  <a:srgbClr val="7030A0"/>
                </a:solidFill>
              </a:rPr>
              <a:t> into the myofibril from sarcoplasmic reticulum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600" dirty="0">
                <a:solidFill>
                  <a:srgbClr val="7030A0"/>
                </a:solidFill>
              </a:rPr>
              <a:t>Ca</a:t>
            </a:r>
            <a:r>
              <a:rPr lang="en-GB" sz="2600" baseline="30000" dirty="0">
                <a:solidFill>
                  <a:srgbClr val="7030A0"/>
                </a:solidFill>
              </a:rPr>
              <a:t>2+ </a:t>
            </a:r>
            <a:r>
              <a:rPr lang="en-GB" sz="2600" dirty="0">
                <a:solidFill>
                  <a:srgbClr val="7030A0"/>
                </a:solidFill>
              </a:rPr>
              <a:t>bind to tropomyosin on actin filament causing it to change shape and move away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600" dirty="0">
                <a:solidFill>
                  <a:srgbClr val="7030A0"/>
                </a:solidFill>
              </a:rPr>
              <a:t>Exposes the myosin binding site on the actin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600" dirty="0">
                <a:solidFill>
                  <a:srgbClr val="7030A0"/>
                </a:solidFill>
              </a:rPr>
              <a:t>Myosin heads attach to binding site on actin forming a cross-bridge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600" dirty="0">
                <a:solidFill>
                  <a:srgbClr val="7030A0"/>
                </a:solidFill>
              </a:rPr>
              <a:t>Hydrolysis of ATP on the myosin head causes myosin head to bend 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600" dirty="0">
                <a:solidFill>
                  <a:srgbClr val="7030A0"/>
                </a:solidFill>
              </a:rPr>
              <a:t>Pulling actin filament past the myosin filament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600" dirty="0">
                <a:solidFill>
                  <a:srgbClr val="7030A0"/>
                </a:solidFill>
              </a:rPr>
              <a:t>Attachment of a new ATP molecule to each myosin head causes myosin head to detach from the binding site on actin and reset</a:t>
            </a:r>
          </a:p>
          <a:p>
            <a:pPr marL="514350" indent="-514350">
              <a:lnSpc>
                <a:spcPct val="17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600" dirty="0">
                <a:solidFill>
                  <a:srgbClr val="7030A0"/>
                </a:solidFill>
              </a:rPr>
              <a:t>Moving further along the actin filament to form new cross-bridges</a:t>
            </a:r>
          </a:p>
          <a:p>
            <a:pPr marL="0" lvl="0" indent="0">
              <a:buNone/>
            </a:pPr>
            <a:endParaRPr lang="en-GB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6C5157-CF38-44A1-94D7-63757B723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4064" y="66963"/>
            <a:ext cx="1357936" cy="13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37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3C97C1-D9B0-4FB7-B634-6632B38339F6}"/>
              </a:ext>
            </a:extLst>
          </p:cNvPr>
          <p:cNvSpPr/>
          <p:nvPr/>
        </p:nvSpPr>
        <p:spPr>
          <a:xfrm>
            <a:off x="224538" y="2578846"/>
            <a:ext cx="11967462" cy="5516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action potential arrives at the end of a motor neurone, at the neuromuscular junction.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causes the release of the neurotransmitter acetylcholine.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initiates depolarisation of the sarcolemma.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Calcium ions (Ca</a:t>
            </a:r>
            <a:r>
              <a:rPr lang="en-GB" sz="2400" baseline="30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2+ </a:t>
            </a: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diffuse into the myofibril from sarcoplasmic reticulumCa</a:t>
            </a:r>
            <a:r>
              <a:rPr lang="en-GB" sz="2400" baseline="30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2+</a:t>
            </a: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binds and causes tropomyosin to change shape</a:t>
            </a:r>
            <a:endParaRPr lang="en-GB" sz="24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causes tropomyosin to move away exposing myosin binding sites on actin.</a:t>
            </a:r>
            <a:endParaRPr lang="en-GB" sz="24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Cross- bridges can now form between actin and myosin. </a:t>
            </a:r>
            <a:endParaRPr lang="en-GB" sz="24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A01C77-FA6D-4783-9470-2403AD5BFD5A}"/>
              </a:ext>
            </a:extLst>
          </p:cNvPr>
          <p:cNvSpPr txBox="1"/>
          <p:nvPr/>
        </p:nvSpPr>
        <p:spPr>
          <a:xfrm>
            <a:off x="112269" y="137926"/>
            <a:ext cx="104980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u="sng" dirty="0"/>
              <a:t>Combining AP and sliding filament model.</a:t>
            </a:r>
          </a:p>
          <a:p>
            <a:r>
              <a:rPr lang="en-GB" sz="3200" b="1" dirty="0"/>
              <a:t>Task: On paper can you write out the </a:t>
            </a:r>
            <a:r>
              <a:rPr lang="en-GB" sz="3200" b="1" dirty="0" err="1"/>
              <a:t>markscheme</a:t>
            </a:r>
            <a:r>
              <a:rPr lang="en-GB" sz="3200" b="1" dirty="0"/>
              <a:t> perfect answer to combine neuromuscular junction and sliding filament model.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E7088E-A131-4481-BF2C-AEF20DC6E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1795" y="0"/>
            <a:ext cx="1357936" cy="13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52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does a muscle relax?</a:t>
            </a:r>
            <a:br>
              <a:rPr lang="en-GB" dirty="0"/>
            </a:b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674" y="1927747"/>
            <a:ext cx="3810000" cy="2527300"/>
          </a:xfrm>
        </p:spPr>
      </p:pic>
      <p:sp>
        <p:nvSpPr>
          <p:cNvPr id="5" name="TextBox 4"/>
          <p:cNvSpPr txBox="1"/>
          <p:nvPr/>
        </p:nvSpPr>
        <p:spPr>
          <a:xfrm>
            <a:off x="5564777" y="1332410"/>
            <a:ext cx="654113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7030A0"/>
                </a:solidFill>
              </a:rPr>
              <a:t>Ca</a:t>
            </a:r>
            <a:r>
              <a:rPr lang="en-GB" sz="2400" baseline="30000" dirty="0">
                <a:solidFill>
                  <a:srgbClr val="7030A0"/>
                </a:solidFill>
              </a:rPr>
              <a:t>2+ </a:t>
            </a:r>
            <a:r>
              <a:rPr lang="en-GB" sz="2400" u="sng" dirty="0">
                <a:solidFill>
                  <a:srgbClr val="7030A0"/>
                </a:solidFill>
              </a:rPr>
              <a:t>actively transported</a:t>
            </a:r>
            <a:r>
              <a:rPr lang="en-GB" sz="2400" dirty="0">
                <a:solidFill>
                  <a:srgbClr val="7030A0"/>
                </a:solidFill>
              </a:rPr>
              <a:t> back into sarcoplasmic reticulum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7030A0"/>
                </a:solidFill>
              </a:rPr>
              <a:t>Using energy from </a:t>
            </a:r>
            <a:r>
              <a:rPr lang="en-GB" sz="2400" u="sng" dirty="0">
                <a:solidFill>
                  <a:srgbClr val="7030A0"/>
                </a:solidFill>
              </a:rPr>
              <a:t>hydrolysis of ATP</a:t>
            </a:r>
            <a:endParaRPr lang="en-GB" sz="2400" dirty="0">
              <a:solidFill>
                <a:srgbClr val="7030A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7030A0"/>
                </a:solidFill>
              </a:rPr>
              <a:t>Tropomyosin can now </a:t>
            </a:r>
            <a:r>
              <a:rPr lang="en-GB" sz="2400" u="sng" dirty="0">
                <a:solidFill>
                  <a:srgbClr val="7030A0"/>
                </a:solidFill>
              </a:rPr>
              <a:t>block</a:t>
            </a:r>
            <a:r>
              <a:rPr lang="en-GB" sz="2400" dirty="0">
                <a:solidFill>
                  <a:srgbClr val="7030A0"/>
                </a:solidFill>
              </a:rPr>
              <a:t> myosin binding site on actin filaments again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7030A0"/>
                </a:solidFill>
              </a:rPr>
              <a:t>Myosin heads now unable to bind to actin filaments and contraction stops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7030A0"/>
                </a:solidFill>
              </a:rPr>
              <a:t>Muscle relaxes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7030A0"/>
                </a:solidFill>
              </a:rPr>
              <a:t>Force from the antagonistic muscle can </a:t>
            </a:r>
            <a:r>
              <a:rPr lang="en-GB" sz="2400" u="sng" dirty="0">
                <a:solidFill>
                  <a:srgbClr val="7030A0"/>
                </a:solidFill>
              </a:rPr>
              <a:t>pull</a:t>
            </a:r>
            <a:r>
              <a:rPr lang="en-GB" sz="2400" dirty="0">
                <a:solidFill>
                  <a:srgbClr val="7030A0"/>
                </a:solidFill>
              </a:rPr>
              <a:t> the actin filaments out from between myosin filaments.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7030A0"/>
                </a:solidFill>
              </a:rPr>
              <a:t>Sarcomere lengthens, causing the myofibril to lengthen, causing the muscle fibre (one cell) to length.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C3066C-9A75-48BE-BF16-7C82BA127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7978" y="97"/>
            <a:ext cx="1357936" cy="13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33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40D45-AD1B-420A-BF8E-1ACD7FE91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Recap Questions: On paper/white boards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DA2524-6FD9-4C6B-BE5A-0C48359F85A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4372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sz="4000" b="1" dirty="0"/>
              <a:t>Task</a:t>
            </a:r>
            <a:r>
              <a:rPr lang="en-GB" sz="4000" dirty="0"/>
              <a:t>: </a:t>
            </a:r>
          </a:p>
          <a:p>
            <a:pPr marL="0" indent="0">
              <a:buNone/>
            </a:pPr>
            <a:r>
              <a:rPr lang="en-GB" sz="4000" dirty="0"/>
              <a:t>1. Now evaluate the following statement</a:t>
            </a:r>
          </a:p>
          <a:p>
            <a:pPr marL="0" indent="0">
              <a:buNone/>
            </a:pPr>
            <a:r>
              <a:rPr lang="en-GB" sz="4000" b="1" dirty="0"/>
              <a:t>“During contraction of a muscle, actin and myosin filaments contract and get shorter.”</a:t>
            </a:r>
          </a:p>
          <a:p>
            <a:pPr marL="0" indent="0">
              <a:buNone/>
            </a:pPr>
            <a:r>
              <a:rPr lang="en-GB" sz="4000" dirty="0"/>
              <a:t>2. Explain the roles of myosin, tropomyosin, actin, ATP and Ca2+ ions in myofibril contraction</a:t>
            </a:r>
            <a:r>
              <a:rPr lang="en-GB" sz="4400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474484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Roles of muscle fibre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Myosin:</a:t>
            </a:r>
          </a:p>
          <a:p>
            <a:r>
              <a:rPr lang="en-GB" dirty="0">
                <a:solidFill>
                  <a:srgbClr val="7030A0"/>
                </a:solidFill>
              </a:rPr>
              <a:t>Myosin head binds to actin and pull the actin past</a:t>
            </a:r>
          </a:p>
          <a:p>
            <a:r>
              <a:rPr lang="en-GB" dirty="0">
                <a:solidFill>
                  <a:srgbClr val="7030A0"/>
                </a:solidFill>
              </a:rPr>
              <a:t>Myosin then detaches from actin and re-sets </a:t>
            </a:r>
          </a:p>
          <a:p>
            <a:r>
              <a:rPr lang="en-GB" dirty="0">
                <a:solidFill>
                  <a:srgbClr val="7030A0"/>
                </a:solidFill>
              </a:rPr>
              <a:t>This uses ATP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Actin:</a:t>
            </a:r>
          </a:p>
          <a:p>
            <a:r>
              <a:rPr lang="en-GB" dirty="0">
                <a:solidFill>
                  <a:srgbClr val="7030A0"/>
                </a:solidFill>
              </a:rPr>
              <a:t>Has binding sites for myosin head</a:t>
            </a:r>
          </a:p>
          <a:p>
            <a:r>
              <a:rPr lang="en-GB" dirty="0">
                <a:solidFill>
                  <a:srgbClr val="7030A0"/>
                </a:solidFill>
              </a:rPr>
              <a:t>When they are uncovered, myosin can bind and slide the actin filaments along</a:t>
            </a:r>
          </a:p>
          <a:p>
            <a:r>
              <a:rPr lang="en-GB" dirty="0">
                <a:solidFill>
                  <a:srgbClr val="7030A0"/>
                </a:solidFill>
              </a:rPr>
              <a:t>This shortens the sarcomere / causes muscle contraction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8A6CA0-7B52-4681-B9A5-23F800BE8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4064" y="14880"/>
            <a:ext cx="1357936" cy="13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359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8899"/>
          </a:xfrm>
        </p:spPr>
        <p:txBody>
          <a:bodyPr/>
          <a:lstStyle/>
          <a:p>
            <a:r>
              <a:rPr lang="en-GB" dirty="0"/>
              <a:t>Roles of muscle fibre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4376"/>
            <a:ext cx="10515600" cy="523538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Tropomyosin:</a:t>
            </a:r>
          </a:p>
          <a:p>
            <a:r>
              <a:rPr lang="en-GB" dirty="0">
                <a:solidFill>
                  <a:srgbClr val="7030A0"/>
                </a:solidFill>
              </a:rPr>
              <a:t>Blocks myosin binding site on actin filament</a:t>
            </a:r>
          </a:p>
          <a:p>
            <a:r>
              <a:rPr lang="en-GB" dirty="0">
                <a:solidFill>
                  <a:srgbClr val="7030A0"/>
                </a:solidFill>
              </a:rPr>
              <a:t>Moves out of the way when Ca</a:t>
            </a:r>
            <a:r>
              <a:rPr lang="en-GB" baseline="30000" dirty="0">
                <a:solidFill>
                  <a:srgbClr val="7030A0"/>
                </a:solidFill>
              </a:rPr>
              <a:t>2+ </a:t>
            </a:r>
            <a:r>
              <a:rPr lang="en-GB" dirty="0">
                <a:solidFill>
                  <a:srgbClr val="7030A0"/>
                </a:solidFill>
              </a:rPr>
              <a:t>bind</a:t>
            </a:r>
          </a:p>
          <a:p>
            <a:r>
              <a:rPr lang="en-GB" dirty="0">
                <a:solidFill>
                  <a:srgbClr val="7030A0"/>
                </a:solidFill>
              </a:rPr>
              <a:t>Which allows myosin head to bind 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Calcium ions:</a:t>
            </a:r>
          </a:p>
          <a:p>
            <a:r>
              <a:rPr lang="en-GB" dirty="0">
                <a:solidFill>
                  <a:srgbClr val="7030A0"/>
                </a:solidFill>
              </a:rPr>
              <a:t>Diffuse into myofibril and cause tropomyosin to move (which is blocking binding sites)</a:t>
            </a:r>
          </a:p>
          <a:p>
            <a:r>
              <a:rPr lang="en-GB" dirty="0">
                <a:solidFill>
                  <a:srgbClr val="7030A0"/>
                </a:solidFill>
              </a:rPr>
              <a:t>Which exposes myosin binding site on actin filament</a:t>
            </a:r>
          </a:p>
          <a:p>
            <a:r>
              <a:rPr lang="en-GB" dirty="0">
                <a:solidFill>
                  <a:srgbClr val="7030A0"/>
                </a:solidFill>
              </a:rPr>
              <a:t>allows myosin head to bind to actin / cross bridge formation</a:t>
            </a:r>
          </a:p>
          <a:p>
            <a:r>
              <a:rPr lang="en-GB" dirty="0">
                <a:solidFill>
                  <a:srgbClr val="7030A0"/>
                </a:solidFill>
              </a:rPr>
              <a:t>Activate the ATPase on myosin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ATP:</a:t>
            </a:r>
          </a:p>
          <a:p>
            <a:r>
              <a:rPr lang="en-GB" dirty="0">
                <a:solidFill>
                  <a:srgbClr val="7030A0"/>
                </a:solidFill>
              </a:rPr>
              <a:t>Hydrolysis provides energy to bend myosin head</a:t>
            </a:r>
          </a:p>
          <a:p>
            <a:r>
              <a:rPr lang="en-GB" dirty="0">
                <a:solidFill>
                  <a:srgbClr val="7030A0"/>
                </a:solidFill>
              </a:rPr>
              <a:t>Pulling actin molecules</a:t>
            </a:r>
          </a:p>
          <a:p>
            <a:r>
              <a:rPr lang="en-GB" dirty="0">
                <a:solidFill>
                  <a:srgbClr val="7030A0"/>
                </a:solidFill>
              </a:rPr>
              <a:t>Attachment of ATP causes myosin head to detach and and reset  the myosin head</a:t>
            </a:r>
          </a:p>
          <a:p>
            <a:r>
              <a:rPr lang="en-GB" dirty="0">
                <a:solidFill>
                  <a:srgbClr val="7030A0"/>
                </a:solidFill>
              </a:rPr>
              <a:t>Used in active transport of Ca</a:t>
            </a:r>
            <a:r>
              <a:rPr lang="en-GB" baseline="30000" dirty="0">
                <a:solidFill>
                  <a:srgbClr val="7030A0"/>
                </a:solidFill>
              </a:rPr>
              <a:t>2+</a:t>
            </a:r>
            <a:r>
              <a:rPr lang="en-GB" baseline="-25000" dirty="0">
                <a:solidFill>
                  <a:srgbClr val="7030A0"/>
                </a:solidFill>
              </a:rPr>
              <a:t> </a:t>
            </a:r>
            <a:r>
              <a:rPr lang="en-GB" dirty="0">
                <a:solidFill>
                  <a:srgbClr val="7030A0"/>
                </a:solidFill>
              </a:rPr>
              <a:t>back into the SR.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B5FFC5-A0C3-4777-A7E0-0F2FE517A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4832" y="148417"/>
            <a:ext cx="1357936" cy="13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4135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99813-95CC-4117-8372-26016391E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9E838-DB73-40C5-A3D8-447E6F614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Answer the exam questions on page 14, 15 and 16. </a:t>
            </a:r>
          </a:p>
        </p:txBody>
      </p:sp>
    </p:spTree>
    <p:extLst>
      <p:ext uri="{BB962C8B-B14F-4D97-AF65-F5344CB8AC3E}">
        <p14:creationId xmlns:p14="http://schemas.microsoft.com/office/powerpoint/2010/main" val="21988919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5ACE7-0738-4938-94F3-9CFEB6594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73" y="159403"/>
            <a:ext cx="10515600" cy="1325563"/>
          </a:xfrm>
        </p:spPr>
        <p:txBody>
          <a:bodyPr/>
          <a:lstStyle/>
          <a:p>
            <a:r>
              <a:rPr lang="en-GB" b="1" dirty="0"/>
              <a:t>Exam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D18E1C-15B8-4388-89B6-4A261BEAB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083" y="148496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Q3. </a:t>
            </a:r>
            <a:r>
              <a:rPr lang="en-US" b="1" dirty="0"/>
              <a:t>(a) </a:t>
            </a:r>
            <a:r>
              <a:rPr lang="en-US" dirty="0"/>
              <a:t>    Describe the roles of calcium ions and ATP in the contraction of a myofibril.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D1D4A8-0166-4246-8472-C05481424810}"/>
              </a:ext>
            </a:extLst>
          </p:cNvPr>
          <p:cNvSpPr/>
          <p:nvPr/>
        </p:nvSpPr>
        <p:spPr>
          <a:xfrm>
            <a:off x="838199" y="2436444"/>
            <a:ext cx="11353801" cy="4107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1.      </a:t>
            </a:r>
            <a:r>
              <a:rPr lang="en-US" sz="2800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Calcium ions diffuse into myofibrils from (sarcoplasmic) reticulum;</a:t>
            </a:r>
            <a:endParaRPr lang="en-GB" sz="2800" dirty="0">
              <a:solidFill>
                <a:srgbClr val="7030A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2.      (Calcium ions) cause movement of tropomyosin (on actin);</a:t>
            </a:r>
            <a:endParaRPr lang="en-GB" sz="2800" dirty="0">
              <a:solidFill>
                <a:srgbClr val="7030A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3.      (This movement causes) exposure of the binding sites on the actin;</a:t>
            </a:r>
            <a:endParaRPr lang="en-GB" sz="2800" dirty="0">
              <a:solidFill>
                <a:srgbClr val="7030A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4.      Myosin heads attach to binding sites on actin;</a:t>
            </a:r>
            <a:endParaRPr lang="en-GB" sz="2800" dirty="0">
              <a:solidFill>
                <a:srgbClr val="7030A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5.      Hydrolysis of ATP (on myosin heads) causes myosin heads to bend;</a:t>
            </a:r>
            <a:endParaRPr lang="en-GB" sz="2800" dirty="0">
              <a:solidFill>
                <a:srgbClr val="7030A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6.      (Bending) pulling actin molecules;</a:t>
            </a:r>
            <a:endParaRPr lang="en-GB" sz="2800" dirty="0">
              <a:solidFill>
                <a:srgbClr val="7030A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2800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7.      Attachment of a new ATP molecule to each myosin head causes myosin heads to detach (from actin sites).                             </a:t>
            </a:r>
            <a:r>
              <a:rPr lang="en-US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5 max</a:t>
            </a:r>
            <a:endParaRPr lang="en-GB" sz="2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515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CCE555-4AD7-44F0-80C5-8386CFE19B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96" t="-59550" r="-3896" b="77494"/>
          <a:stretch/>
        </p:blipFill>
        <p:spPr>
          <a:xfrm>
            <a:off x="1372026" y="-7530817"/>
            <a:ext cx="9447947" cy="1088816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F05927F-B4B5-4F3C-B163-D75320EB7D50}"/>
              </a:ext>
            </a:extLst>
          </p:cNvPr>
          <p:cNvSpPr/>
          <p:nvPr/>
        </p:nvSpPr>
        <p:spPr>
          <a:xfrm>
            <a:off x="1640967" y="3693672"/>
            <a:ext cx="7242540" cy="279531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600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    1.      Releases relatively small amount of energy / little energy lost as heat;</a:t>
            </a:r>
            <a:endParaRPr lang="en-GB" sz="16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600" i="1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 concept is that little danger of thermal death of cells</a:t>
            </a:r>
            <a:endParaRPr lang="en-GB" sz="16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600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      Releases energy instantaneously;</a:t>
            </a:r>
            <a:endParaRPr lang="en-GB" sz="16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600" i="1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 concept is that energy is readily available</a:t>
            </a:r>
            <a:endParaRPr lang="en-GB" sz="16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600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      Phosphorylates other compounds, making them more reactive;</a:t>
            </a:r>
            <a:endParaRPr lang="en-GB" sz="16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600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      Can be rapidly re-</a:t>
            </a:r>
            <a:r>
              <a:rPr lang="en-US" sz="1600" dirty="0" err="1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synthesised</a:t>
            </a:r>
            <a:r>
              <a:rPr lang="en-US" sz="1600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GB" sz="16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600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      Is not lost from / does not leave cells.                             </a:t>
            </a: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max</a:t>
            </a:r>
            <a:endParaRPr lang="en-GB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1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[7]</a:t>
            </a:r>
            <a:endParaRPr lang="en-GB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F7235E-449F-4279-B1EC-AC773E2A7EB3}"/>
              </a:ext>
            </a:extLst>
          </p:cNvPr>
          <p:cNvSpPr txBox="1"/>
          <p:nvPr/>
        </p:nvSpPr>
        <p:spPr>
          <a:xfrm>
            <a:off x="290286" y="369011"/>
            <a:ext cx="76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Q3. </a:t>
            </a:r>
          </a:p>
        </p:txBody>
      </p:sp>
    </p:spTree>
    <p:extLst>
      <p:ext uri="{BB962C8B-B14F-4D97-AF65-F5344CB8AC3E}">
        <p14:creationId xmlns:p14="http://schemas.microsoft.com/office/powerpoint/2010/main" val="212996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572E6C-952F-44DB-8D6B-4B59A5DE5D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574"/>
          <a:stretch/>
        </p:blipFill>
        <p:spPr>
          <a:xfrm>
            <a:off x="127697" y="899885"/>
            <a:ext cx="6490817" cy="54210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0F5470-52CB-48C2-827C-7F27995833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24" t="-1" r="50000" b="-2330"/>
          <a:stretch/>
        </p:blipFill>
        <p:spPr>
          <a:xfrm>
            <a:off x="5544457" y="537028"/>
            <a:ext cx="2327753" cy="3338285"/>
          </a:xfrm>
          <a:prstGeom prst="rect">
            <a:avLst/>
          </a:prstGeom>
          <a:solidFill>
            <a:schemeClr val="bg1"/>
          </a:solidFill>
          <a:ln w="25400">
            <a:solidFill>
              <a:srgbClr val="7030A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FECAE4-7C3B-4B84-A0D4-E7D01FF94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210" y="2920816"/>
            <a:ext cx="4064000" cy="37920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0559B0-7E6D-4507-816C-1D8E72A1E93C}"/>
              </a:ext>
            </a:extLst>
          </p:cNvPr>
          <p:cNvSpPr txBox="1"/>
          <p:nvPr/>
        </p:nvSpPr>
        <p:spPr>
          <a:xfrm>
            <a:off x="420914" y="246743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Q4. </a:t>
            </a:r>
          </a:p>
        </p:txBody>
      </p:sp>
    </p:spTree>
    <p:extLst>
      <p:ext uri="{BB962C8B-B14F-4D97-AF65-F5344CB8AC3E}">
        <p14:creationId xmlns:p14="http://schemas.microsoft.com/office/powerpoint/2010/main" val="395188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874BBC-1BB2-40AC-A1A1-1A14F4D08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63" y="-51430"/>
            <a:ext cx="5470357" cy="69806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CE2055-E5E0-4017-9410-CDE757E172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3191"/>
          <a:stretch/>
        </p:blipFill>
        <p:spPr>
          <a:xfrm>
            <a:off x="4866588" y="1053588"/>
            <a:ext cx="7325412" cy="3990525"/>
          </a:xfrm>
          <a:prstGeom prst="rect">
            <a:avLst/>
          </a:prstGeom>
          <a:ln w="2540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62306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D38E7-63AE-4699-BEDA-29B3C4E7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Types of Muscle Fibres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112F8-0C95-4D1C-B7D6-2FCE5B469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u="sng" dirty="0"/>
              <a:t>Outcome</a:t>
            </a:r>
            <a:endParaRPr lang="en-GB" dirty="0"/>
          </a:p>
          <a:p>
            <a:pPr marL="0" indent="0">
              <a:buNone/>
            </a:pPr>
            <a:r>
              <a:rPr lang="en-GB" i="1" dirty="0"/>
              <a:t>• </a:t>
            </a:r>
            <a:r>
              <a:rPr lang="en-GB" dirty="0"/>
              <a:t>Describe the locations of slow and fast skeletal muscle fibres</a:t>
            </a:r>
          </a:p>
          <a:p>
            <a:pPr marL="0" indent="0">
              <a:buNone/>
            </a:pPr>
            <a:r>
              <a:rPr lang="en-GB" dirty="0"/>
              <a:t>• Explain differences in the structure of slow and fast skeletal muscle fibres</a:t>
            </a:r>
          </a:p>
          <a:p>
            <a:pPr marL="0" indent="0">
              <a:buNone/>
            </a:pPr>
            <a:r>
              <a:rPr lang="en-GB" dirty="0"/>
              <a:t>• Explain differences in the properties of slow and fast skeletal muscle fibres.</a:t>
            </a:r>
          </a:p>
          <a:p>
            <a:r>
              <a:rPr lang="en-GB" dirty="0"/>
              <a:t>Explain the role of phosphocreatine in some muscle fibres.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352347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CD3EF-FEA9-412B-8E36-4B9A0A068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729" y="145158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There are 2 types of muscle fibres</a:t>
            </a:r>
            <a:br>
              <a:rPr lang="en-GB" b="1" dirty="0"/>
            </a:br>
            <a:br>
              <a:rPr lang="en-GB" dirty="0"/>
            </a:b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C8A2D6-2C5A-43BB-8512-A6F82BE08EC1}"/>
              </a:ext>
            </a:extLst>
          </p:cNvPr>
          <p:cNvSpPr/>
          <p:nvPr/>
        </p:nvSpPr>
        <p:spPr>
          <a:xfrm>
            <a:off x="669955" y="2777151"/>
            <a:ext cx="1018514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GB" sz="3600" b="1" dirty="0"/>
              <a:t>Slow muscle fibres (slow-twitch)</a:t>
            </a:r>
          </a:p>
          <a:p>
            <a:pPr marL="742950" indent="-742950">
              <a:buFont typeface="+mj-lt"/>
              <a:buAutoNum type="arabicPeriod"/>
            </a:pPr>
            <a:r>
              <a:rPr lang="en-GB" sz="3600" b="1" dirty="0"/>
              <a:t>Fast muscle fibres (fast twitch)</a:t>
            </a:r>
          </a:p>
          <a:p>
            <a:pPr marL="742950" indent="-742950">
              <a:buFont typeface="+mj-lt"/>
              <a:buAutoNum type="arabicPeriod"/>
            </a:pPr>
            <a:endParaRPr lang="en-GB" sz="3600" b="1" dirty="0"/>
          </a:p>
          <a:p>
            <a:r>
              <a:rPr lang="en-GB" sz="4000" b="1" u="sng" dirty="0"/>
              <a:t>Task</a:t>
            </a:r>
            <a:r>
              <a:rPr lang="en-GB" sz="4000" dirty="0"/>
              <a:t>: Complete the table below on the properties of the 2 types of muscle using page 369 in Toole and Toole. </a:t>
            </a:r>
          </a:p>
          <a:p>
            <a:endParaRPr lang="en-GB" sz="3600" b="1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72690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0126675"/>
              </p:ext>
            </p:extLst>
          </p:nvPr>
        </p:nvGraphicFramePr>
        <p:xfrm>
          <a:off x="363071" y="0"/>
          <a:ext cx="11465858" cy="671855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746472">
                  <a:extLst>
                    <a:ext uri="{9D8B030D-6E8A-4147-A177-3AD203B41FA5}">
                      <a16:colId xmlns:a16="http://schemas.microsoft.com/office/drawing/2014/main" val="4079275150"/>
                    </a:ext>
                  </a:extLst>
                </a:gridCol>
                <a:gridCol w="5719386">
                  <a:extLst>
                    <a:ext uri="{9D8B030D-6E8A-4147-A177-3AD203B41FA5}">
                      <a16:colId xmlns:a16="http://schemas.microsoft.com/office/drawing/2014/main" val="2020322629"/>
                    </a:ext>
                  </a:extLst>
                </a:gridCol>
              </a:tblGrid>
              <a:tr h="3894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</a:rPr>
                        <a:t>Slow-twitch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en-GB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</a:rPr>
                        <a:t>Fast-twitch</a:t>
                      </a:r>
                      <a:endParaRPr lang="en-GB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3590912"/>
                  </a:ext>
                </a:extLst>
              </a:tr>
              <a:tr h="5534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Contract slower (110ms)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Contract more rapidly (50ms)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2001118"/>
                  </a:ext>
                </a:extLst>
              </a:tr>
              <a:tr h="6280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Contractions less powerful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rgbClr val="7030A0"/>
                          </a:solidFill>
                          <a:effectLst/>
                        </a:rPr>
                        <a:t>Contractions more powerful</a:t>
                      </a:r>
                      <a:endParaRPr lang="en-GB" sz="200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5642388"/>
                  </a:ext>
                </a:extLst>
              </a:tr>
              <a:tr h="6280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Adapted for aerobic respiration by avoiding build-up of lactic acid (fatigue resistant)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Easily</a:t>
                      </a:r>
                      <a:r>
                        <a:rPr lang="en-GB" sz="2000" baseline="0" dirty="0">
                          <a:solidFill>
                            <a:srgbClr val="7030A0"/>
                          </a:solidFill>
                          <a:effectLst/>
                        </a:rPr>
                        <a:t> fatigued due to lactic acid build up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7147046"/>
                  </a:ext>
                </a:extLst>
              </a:tr>
              <a:tr h="5534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Adapted to work over a longer period e.g. maintaining posture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Adapted to a short period of intense exercise e.g. sprinting, eye movement 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127063"/>
                  </a:ext>
                </a:extLst>
              </a:tr>
              <a:tr h="5534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Most common in calf muscle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More common in biceps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3044105"/>
                  </a:ext>
                </a:extLst>
              </a:tr>
              <a:tr h="7112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Rich supply of blood vessels to deliver high </a:t>
                      </a:r>
                      <a:r>
                        <a:rPr lang="en-GB" sz="2000" dirty="0" err="1">
                          <a:solidFill>
                            <a:srgbClr val="7030A0"/>
                          </a:solidFill>
                          <a:effectLst/>
                        </a:rPr>
                        <a:t>conc</a:t>
                      </a:r>
                      <a:r>
                        <a:rPr lang="en-GB" sz="2000" baseline="0" dirty="0">
                          <a:solidFill>
                            <a:srgbClr val="7030A0"/>
                          </a:solidFill>
                          <a:effectLst/>
                        </a:rPr>
                        <a:t> of </a:t>
                      </a: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O2 &amp;</a:t>
                      </a:r>
                      <a:r>
                        <a:rPr lang="en-GB" sz="2000" baseline="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glucose for aerobic respiration (lower </a:t>
                      </a:r>
                      <a:r>
                        <a:rPr lang="en-GB" sz="2000" dirty="0" err="1">
                          <a:solidFill>
                            <a:srgbClr val="7030A0"/>
                          </a:solidFill>
                          <a:effectLst/>
                        </a:rPr>
                        <a:t>conc</a:t>
                      </a: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 of anaerobic enzymes)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High concentration of enzymes for anaerobic respiration to provide ATP rapidly (lower number of capillaries)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4736828"/>
                  </a:ext>
                </a:extLst>
              </a:tr>
              <a:tr h="5534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Large store of myoglobin to store O</a:t>
                      </a:r>
                      <a:r>
                        <a:rPr lang="en-GB" sz="2000" baseline="-25000" dirty="0">
                          <a:solidFill>
                            <a:srgbClr val="7030A0"/>
                          </a:solidFill>
                          <a:effectLst/>
                        </a:rPr>
                        <a:t>2</a:t>
                      </a: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 (makes them</a:t>
                      </a:r>
                      <a:r>
                        <a:rPr lang="en-GB" sz="2000" baseline="0" dirty="0">
                          <a:solidFill>
                            <a:srgbClr val="7030A0"/>
                          </a:solidFill>
                          <a:effectLst/>
                        </a:rPr>
                        <a:t> red in colour)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Small</a:t>
                      </a:r>
                      <a:r>
                        <a:rPr lang="en-GB" sz="20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store of myoglobin (makes them pale in colour)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6186501"/>
                  </a:ext>
                </a:extLst>
              </a:tr>
              <a:tr h="7789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Numerous mitochondria – produce ATP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Store of phosphocreatine to rapidly generate ATP from ADP in anaerobic conditions (low mitochondria count)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0316636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2ED4C23-AB22-48FB-ACEE-4E90E7D54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4064" y="0"/>
            <a:ext cx="1357936" cy="13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3646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GB" dirty="0"/>
              <a:t>Q: Suggest why there is a high concentration of glycogen required in fast muscle fibres?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135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A: 	</a:t>
            </a:r>
            <a:r>
              <a:rPr lang="en-GB" sz="3200" dirty="0">
                <a:solidFill>
                  <a:srgbClr val="7030A0"/>
                </a:solidFill>
              </a:rPr>
              <a:t>To provide lots of glucose for anaerobic respiration</a:t>
            </a:r>
          </a:p>
        </p:txBody>
      </p:sp>
    </p:spTree>
    <p:extLst>
      <p:ext uri="{BB962C8B-B14F-4D97-AF65-F5344CB8AC3E}">
        <p14:creationId xmlns:p14="http://schemas.microsoft.com/office/powerpoint/2010/main" val="132982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lvl="0" indent="0"/>
            <a:r>
              <a:rPr lang="en-GB" dirty="0"/>
              <a:t>Q: Suggest why is a rich supply of blood vessels required in slow muscle fibres?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4216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A:</a:t>
            </a:r>
          </a:p>
          <a:p>
            <a:r>
              <a:rPr lang="en-GB" dirty="0">
                <a:solidFill>
                  <a:srgbClr val="7030A0"/>
                </a:solidFill>
              </a:rPr>
              <a:t>To supply high </a:t>
            </a:r>
            <a:r>
              <a:rPr lang="en-GB" dirty="0" err="1">
                <a:solidFill>
                  <a:srgbClr val="7030A0"/>
                </a:solidFill>
              </a:rPr>
              <a:t>concs</a:t>
            </a:r>
            <a:r>
              <a:rPr lang="en-GB" dirty="0">
                <a:solidFill>
                  <a:srgbClr val="7030A0"/>
                </a:solidFill>
              </a:rPr>
              <a:t> of O2</a:t>
            </a:r>
          </a:p>
          <a:p>
            <a:r>
              <a:rPr lang="en-GB" dirty="0">
                <a:solidFill>
                  <a:srgbClr val="7030A0"/>
                </a:solidFill>
              </a:rPr>
              <a:t>To give a shorter diffusion pathway for O2</a:t>
            </a:r>
          </a:p>
          <a:p>
            <a:r>
              <a:rPr lang="en-GB" dirty="0">
                <a:solidFill>
                  <a:srgbClr val="7030A0"/>
                </a:solidFill>
              </a:rPr>
              <a:t>To provide a good glucose supply as there is little stored glycogen present.</a:t>
            </a:r>
          </a:p>
          <a:p>
            <a:r>
              <a:rPr lang="en-GB" dirty="0">
                <a:solidFill>
                  <a:srgbClr val="7030A0"/>
                </a:solidFill>
              </a:rPr>
              <a:t>Therefore give a high rate of aerobic respiration</a:t>
            </a:r>
          </a:p>
          <a:p>
            <a:r>
              <a:rPr lang="en-GB" dirty="0">
                <a:solidFill>
                  <a:srgbClr val="7030A0"/>
                </a:solidFill>
              </a:rPr>
              <a:t>And prevent build up of lactic acid</a:t>
            </a:r>
          </a:p>
        </p:txBody>
      </p:sp>
    </p:spTree>
    <p:extLst>
      <p:ext uri="{BB962C8B-B14F-4D97-AF65-F5344CB8AC3E}">
        <p14:creationId xmlns:p14="http://schemas.microsoft.com/office/powerpoint/2010/main" val="302868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AB8F8-12F1-4858-90D5-B75E348A4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252" y="2601331"/>
            <a:ext cx="10515600" cy="1325563"/>
          </a:xfrm>
        </p:spPr>
        <p:txBody>
          <a:bodyPr/>
          <a:lstStyle/>
          <a:p>
            <a:r>
              <a:rPr lang="en-GB" b="1" u="sng" dirty="0"/>
              <a:t>Maintenance of the ATP Supply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814606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67165-472C-4032-909B-D376C2521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772" y="540033"/>
            <a:ext cx="10515600" cy="53356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dirty="0"/>
              <a:t>ATP needs to be regenerated for continued muscle contraction. In very active muscles the demand for ATP and O</a:t>
            </a:r>
            <a:r>
              <a:rPr lang="en-GB" sz="2400" baseline="-25000" dirty="0"/>
              <a:t>2</a:t>
            </a:r>
            <a:r>
              <a:rPr lang="en-GB" sz="2400" dirty="0"/>
              <a:t> is higher than the rate blood can supply O</a:t>
            </a:r>
            <a:r>
              <a:rPr lang="en-GB" sz="2400" baseline="-25000" dirty="0"/>
              <a:t>2</a:t>
            </a:r>
            <a:r>
              <a:rPr lang="en-GB" sz="2400" dirty="0"/>
              <a:t>. Therefore there are different ways of supplying ATP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dirty="0"/>
              <a:t>The energy is needed for</a:t>
            </a:r>
          </a:p>
          <a:p>
            <a:pPr lvl="0"/>
            <a:r>
              <a:rPr lang="en-GB" dirty="0"/>
              <a:t>Movement of ……………………………….. heads</a:t>
            </a:r>
          </a:p>
          <a:p>
            <a:pPr lvl="0"/>
            <a:r>
              <a:rPr lang="en-GB" dirty="0"/>
              <a:t>Reabsorption of …………  into ER by </a:t>
            </a:r>
            <a:r>
              <a:rPr lang="en-GB" b="1" u="sng" dirty="0"/>
              <a:t>active transport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Task: </a:t>
            </a:r>
            <a:r>
              <a:rPr lang="en-GB" dirty="0"/>
              <a:t>Match the three mechanisms below to their description;  </a:t>
            </a:r>
          </a:p>
          <a:p>
            <a:r>
              <a:rPr lang="en-GB" dirty="0"/>
              <a:t>Aerobic respiration, </a:t>
            </a:r>
          </a:p>
          <a:p>
            <a:r>
              <a:rPr lang="en-GB" dirty="0"/>
              <a:t>Anaerobic respiration, </a:t>
            </a:r>
          </a:p>
          <a:p>
            <a:r>
              <a:rPr lang="en-GB" dirty="0"/>
              <a:t>Phosphocreatine (cannot enter muscle)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F671D6-2512-402B-A71B-8F23746CACDF}"/>
              </a:ext>
            </a:extLst>
          </p:cNvPr>
          <p:cNvSpPr txBox="1"/>
          <p:nvPr/>
        </p:nvSpPr>
        <p:spPr>
          <a:xfrm>
            <a:off x="4146487" y="2308633"/>
            <a:ext cx="2562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7030A0"/>
                </a:solidFill>
              </a:rPr>
              <a:t>Myosin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E3C992-D923-427B-9B67-D9C1AEA3409F}"/>
              </a:ext>
            </a:extLst>
          </p:cNvPr>
          <p:cNvSpPr txBox="1"/>
          <p:nvPr/>
        </p:nvSpPr>
        <p:spPr>
          <a:xfrm>
            <a:off x="3461441" y="2770298"/>
            <a:ext cx="2562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7030A0"/>
                </a:solidFill>
              </a:rPr>
              <a:t>Ca </a:t>
            </a:r>
            <a:r>
              <a:rPr lang="en-GB" sz="2400" baseline="30000" dirty="0">
                <a:solidFill>
                  <a:srgbClr val="7030A0"/>
                </a:solidFill>
              </a:rPr>
              <a:t>2+</a:t>
            </a:r>
          </a:p>
        </p:txBody>
      </p:sp>
    </p:spTree>
    <p:extLst>
      <p:ext uri="{BB962C8B-B14F-4D97-AF65-F5344CB8AC3E}">
        <p14:creationId xmlns:p14="http://schemas.microsoft.com/office/powerpoint/2010/main" val="195889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685F8-0D87-4D78-9346-E800B86AC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Completed table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E7B6AD0-A092-437C-98DF-9010EBA72E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7510501"/>
              </p:ext>
            </p:extLst>
          </p:nvPr>
        </p:nvGraphicFramePr>
        <p:xfrm>
          <a:off x="739366" y="1329741"/>
          <a:ext cx="10137778" cy="355441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188198">
                  <a:extLst>
                    <a:ext uri="{9D8B030D-6E8A-4147-A177-3AD203B41FA5}">
                      <a16:colId xmlns:a16="http://schemas.microsoft.com/office/drawing/2014/main" val="1256152510"/>
                    </a:ext>
                  </a:extLst>
                </a:gridCol>
                <a:gridCol w="5949580">
                  <a:extLst>
                    <a:ext uri="{9D8B030D-6E8A-4147-A177-3AD203B41FA5}">
                      <a16:colId xmlns:a16="http://schemas.microsoft.com/office/drawing/2014/main" val="386406202"/>
                    </a:ext>
                  </a:extLst>
                </a:gridCol>
              </a:tblGrid>
              <a:tr h="2707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Mechanism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Description</a:t>
                      </a:r>
                      <a:endParaRPr lang="en-GB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6894391"/>
                  </a:ext>
                </a:extLst>
              </a:tr>
              <a:tr h="7011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Anaerobic respiration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ATP is provided by glycolysis. Very quick supply, but produces lactic acid (toxic). </a:t>
                      </a:r>
                      <a:endParaRPr lang="en-GB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3140774"/>
                  </a:ext>
                </a:extLst>
              </a:tr>
              <a:tr h="7011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Phosphocreatine 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Regenerates ATP. Phosphate group from phosphocreatine combines with ADP to form ATP. 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9712784"/>
                  </a:ext>
                </a:extLst>
              </a:tr>
              <a:tr h="7011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Aerobic respiration 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b="1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Respiration of pyruvate in mitochondria. Dependent on oxygen supply and respiratory substrate availability</a:t>
                      </a:r>
                      <a:endParaRPr lang="en-GB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556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13848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86B0E-E9AB-4430-BB1C-338B6181B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Phosphocreatine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CA92DF0-C9D7-4013-ADE5-436943BBD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Phosphocreatine, also known as creatine phosphate (CP or </a:t>
            </a:r>
            <a:r>
              <a:rPr lang="en-GB" dirty="0" err="1"/>
              <a:t>PCr</a:t>
            </a:r>
            <a:r>
              <a:rPr lang="en-GB" dirty="0"/>
              <a:t>), is a phosphorylated creatine molecule that is stored in skeletal muscle cells and brain cells. It can be used to regenerate ATP very rapidly but runs out after a few seconds, so is used only during short intense exercise.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 ADP   +  </a:t>
            </a:r>
            <a:r>
              <a:rPr lang="en-GB" dirty="0" err="1"/>
              <a:t>PCr</a:t>
            </a:r>
            <a:r>
              <a:rPr lang="en-GB" dirty="0"/>
              <a:t>    (phosphocreatine)                              ATP   +     Cr (creatine)</a:t>
            </a:r>
          </a:p>
          <a:p>
            <a:endParaRPr lang="en-GB" dirty="0"/>
          </a:p>
          <a:p>
            <a:r>
              <a:rPr lang="en-GB" dirty="0"/>
              <a:t>Phosphocreatine generates ATP quickly by adding a phosphate to a molecule of ADP released by the contracting muscle. </a:t>
            </a:r>
          </a:p>
          <a:p>
            <a:endParaRPr lang="en-GB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4FC37B3-37A6-4CE2-8E0A-45B5B9571F3D}"/>
              </a:ext>
            </a:extLst>
          </p:cNvPr>
          <p:cNvCxnSpPr/>
          <p:nvPr/>
        </p:nvCxnSpPr>
        <p:spPr>
          <a:xfrm>
            <a:off x="6096000" y="4379495"/>
            <a:ext cx="14598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E6C171C3-1BFF-4D50-8309-31A2ABA6D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4064" y="14880"/>
            <a:ext cx="1357936" cy="13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4602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99629-E762-4B79-BFA0-EDEEA1C11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Task: Complete exam  questions 6 and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050AF-2F2A-4A91-AF93-1BF2CCBA8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86659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36E982-9AF3-4EF9-A0A9-F369362A75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00" r="17008" b="-1176"/>
          <a:stretch/>
        </p:blipFill>
        <p:spPr>
          <a:xfrm>
            <a:off x="6096000" y="1178324"/>
            <a:ext cx="5572125" cy="3645136"/>
          </a:xfrm>
          <a:prstGeom prst="rect">
            <a:avLst/>
          </a:prstGeom>
          <a:ln w="25400">
            <a:solidFill>
              <a:srgbClr val="7030A0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97B07E9-43D7-4C9E-94E7-9E1583E98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94" y="269556"/>
            <a:ext cx="6018054" cy="633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71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7797DA-4465-4325-B39D-5BE8DA29A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108" y="205906"/>
            <a:ext cx="4700796" cy="61769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0B9582-1F66-4872-94EF-F5E64F0592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8227"/>
          <a:stretch/>
        </p:blipFill>
        <p:spPr>
          <a:xfrm>
            <a:off x="4784713" y="475131"/>
            <a:ext cx="7081951" cy="1341740"/>
          </a:xfrm>
          <a:prstGeom prst="rect">
            <a:avLst/>
          </a:prstGeom>
          <a:ln w="25400">
            <a:solidFill>
              <a:srgbClr val="7030A0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D2AD80-9FC3-4E2E-9C46-5EBEAD04E3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713" y="2131465"/>
            <a:ext cx="7081951" cy="4726535"/>
          </a:xfrm>
          <a:prstGeom prst="rect">
            <a:avLst/>
          </a:prstGeom>
          <a:ln w="2540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902518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9BCE1E-C076-45DD-8663-D666A5724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748" y="71718"/>
            <a:ext cx="4410161" cy="63290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FBEA49-28E8-4787-8F4B-92197E2359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31"/>
          <a:stretch/>
        </p:blipFill>
        <p:spPr>
          <a:xfrm>
            <a:off x="5989320" y="1518402"/>
            <a:ext cx="5947037" cy="3435713"/>
          </a:xfrm>
          <a:prstGeom prst="rect">
            <a:avLst/>
          </a:prstGeom>
          <a:ln w="25400">
            <a:solidFill>
              <a:srgbClr val="7030A0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EF8104-10E0-4AFE-BC63-816D332271AD}"/>
              </a:ext>
            </a:extLst>
          </p:cNvPr>
          <p:cNvSpPr txBox="1"/>
          <p:nvPr/>
        </p:nvSpPr>
        <p:spPr>
          <a:xfrm>
            <a:off x="472440" y="87868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Q7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10782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43338B-4D0E-4F56-BF23-45EDF2769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38274" cy="6674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BA429A-9DD5-4519-AA17-34C3C2894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5979" y="1"/>
            <a:ext cx="6606941" cy="6846404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421350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D7CF2F-7DC3-4A89-B641-B3D79F9BF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88" y="412376"/>
            <a:ext cx="4608156" cy="60332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012E0A-BDC6-4B7C-BDC3-CE1F98CF11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61" t="75359" r="21430" b="488"/>
          <a:stretch/>
        </p:blipFill>
        <p:spPr>
          <a:xfrm>
            <a:off x="5852159" y="2400300"/>
            <a:ext cx="6151155" cy="2520043"/>
          </a:xfrm>
          <a:prstGeom prst="rect">
            <a:avLst/>
          </a:prstGeom>
          <a:ln w="2540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21042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3145</TotalTime>
  <Words>4985</Words>
  <Application>Microsoft Office PowerPoint</Application>
  <PresentationFormat>Widescreen</PresentationFormat>
  <Paragraphs>612</Paragraphs>
  <Slides>97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97</vt:i4>
      </vt:variant>
    </vt:vector>
  </HeadingPairs>
  <TitlesOfParts>
    <vt:vector size="107" baseType="lpstr">
      <vt:lpstr>Arial</vt:lpstr>
      <vt:lpstr>Calibri</vt:lpstr>
      <vt:lpstr>Calibri Light</vt:lpstr>
      <vt:lpstr>Comic Sans MS</vt:lpstr>
      <vt:lpstr>Tahoma</vt:lpstr>
      <vt:lpstr>Times New Roman</vt:lpstr>
      <vt:lpstr>Wingdings</vt:lpstr>
      <vt:lpstr>Office Theme</vt:lpstr>
      <vt:lpstr>CorelDRAW.Graphic.10</vt:lpstr>
      <vt:lpstr>Artwork</vt:lpstr>
      <vt:lpstr>PowerPoint Presentation</vt:lpstr>
      <vt:lpstr>Structure and Function of the 3 types of muscles</vt:lpstr>
      <vt:lpstr>Structure and Function of the 3 types of muscles</vt:lpstr>
      <vt:lpstr>PowerPoint Presentation</vt:lpstr>
      <vt:lpstr>Antagonistic muscle action </vt:lpstr>
      <vt:lpstr>Antagonistic muscles   </vt:lpstr>
      <vt:lpstr>Antagonistic muscle action</vt:lpstr>
      <vt:lpstr>What is the advantage of skeletal muscles being arranged in pairs? </vt:lpstr>
      <vt:lpstr>PowerPoint Presentation</vt:lpstr>
      <vt:lpstr>Muscles of the upper arm.</vt:lpstr>
      <vt:lpstr>PowerPoint Presentation</vt:lpstr>
      <vt:lpstr>Stretch and challenge question Explain how muscles maintain posture</vt:lpstr>
      <vt:lpstr>Answer the quick recap questions with your partner </vt:lpstr>
      <vt:lpstr>PowerPoint Presentation</vt:lpstr>
      <vt:lpstr>Examples of antagonistic muscle pairs </vt:lpstr>
      <vt:lpstr>The Neuromuscular Junction</vt:lpstr>
      <vt:lpstr>PowerPoint Presentation</vt:lpstr>
      <vt:lpstr>Neuromuscular junction </vt:lpstr>
      <vt:lpstr>Task: </vt:lpstr>
      <vt:lpstr>What would happen if there was only 1 NMJ, and what do many NMJs ensure?</vt:lpstr>
      <vt:lpstr>What is a motor unit? </vt:lpstr>
      <vt:lpstr>Why are they important – how does this link into the force the muscle exerts? </vt:lpstr>
      <vt:lpstr>Neuromuscular Junction</vt:lpstr>
      <vt:lpstr>PowerPoint Presentation</vt:lpstr>
      <vt:lpstr>Sequence of events at NMJ</vt:lpstr>
      <vt:lpstr>Sequence of events at NMJ </vt:lpstr>
      <vt:lpstr>On whiteboards in pairs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Task: Fill in the gaps using the words in the box:  </vt:lpstr>
      <vt:lpstr>Gross Muscle structure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Lets magnify and look at the structure</vt:lpstr>
      <vt:lpstr>PowerPoint Presentation</vt:lpstr>
      <vt:lpstr>Very long !</vt:lpstr>
      <vt:lpstr>Tasks: page 9 and 10</vt:lpstr>
      <vt:lpstr>Structure of a myofibril</vt:lpstr>
      <vt:lpstr>Structure of a myofibril</vt:lpstr>
      <vt:lpstr>PowerPoint Presentation</vt:lpstr>
      <vt:lpstr>PowerPoint Presentation</vt:lpstr>
      <vt:lpstr>4. Describe the composition of the two types of bands  </vt:lpstr>
      <vt:lpstr>5. Consolidate your knowledge by filling in the blanks below: Using these words: Dark A, Actin, Myosin, Z, Light I, Sarcomere, H, A, Do not. </vt:lpstr>
      <vt:lpstr>Exam tip: You must also be able to recognise the bands and zones on an electron micrograph of a myofibril.   6. Fully label  the diagram below in your booklet on page 9.  </vt:lpstr>
      <vt:lpstr>7. Protein filaments present in different parts of the sarcomere. Can you identify which is the I band, the A band and H zone?  JUSTIFY your answer </vt:lpstr>
      <vt:lpstr>Discuss these questions with your partner </vt:lpstr>
      <vt:lpstr>Events in a muscle contraction (Sliding filament theory) </vt:lpstr>
      <vt:lpstr>PowerPoint Presentation</vt:lpstr>
      <vt:lpstr>Recap:  Neuromuscular Junction</vt:lpstr>
      <vt:lpstr>Muscle contraction </vt:lpstr>
      <vt:lpstr>Events of muscle contraction   - The sliding filament theory  </vt:lpstr>
      <vt:lpstr>PowerPoint Presentation</vt:lpstr>
      <vt:lpstr>Sarcomere shortens when muscle contracts</vt:lpstr>
      <vt:lpstr>PowerPoint Presentation</vt:lpstr>
      <vt:lpstr>PowerPoint Presentation</vt:lpstr>
      <vt:lpstr>PowerPoint Presentation</vt:lpstr>
      <vt:lpstr>PowerPoint Presentation</vt:lpstr>
      <vt:lpstr>  </vt:lpstr>
      <vt:lpstr>PowerPoint Presentation</vt:lpstr>
      <vt:lpstr>PowerPoint Presentation</vt:lpstr>
      <vt:lpstr>PowerPoint Presentation</vt:lpstr>
      <vt:lpstr>Mechanism of muscle contraction</vt:lpstr>
      <vt:lpstr>What happens to the bands/zones when the sarcomere contracts?  In a contracted sarcomere: </vt:lpstr>
      <vt:lpstr>PowerPoint Presentation</vt:lpstr>
      <vt:lpstr>PowerPoint Presentation</vt:lpstr>
      <vt:lpstr>How does a muscle relax? </vt:lpstr>
      <vt:lpstr>Recap Questions: On paper/white boards  </vt:lpstr>
      <vt:lpstr>Roles of muscle fibre components</vt:lpstr>
      <vt:lpstr>Roles of muscle fibre components</vt:lpstr>
      <vt:lpstr>Task: </vt:lpstr>
      <vt:lpstr>Exam question</vt:lpstr>
      <vt:lpstr>PowerPoint Presentation</vt:lpstr>
      <vt:lpstr>PowerPoint Presentation</vt:lpstr>
      <vt:lpstr>PowerPoint Presentation</vt:lpstr>
      <vt:lpstr>Types of Muscle Fibres </vt:lpstr>
      <vt:lpstr>There are 2 types of muscle fibres  </vt:lpstr>
      <vt:lpstr>PowerPoint Presentation</vt:lpstr>
      <vt:lpstr>Q: Suggest why there is a high concentration of glycogen required in fast muscle fibres?</vt:lpstr>
      <vt:lpstr>Q: Suggest why is a rich supply of blood vessels required in slow muscle fibres?</vt:lpstr>
      <vt:lpstr>Maintenance of the ATP Supply </vt:lpstr>
      <vt:lpstr>PowerPoint Presentation</vt:lpstr>
      <vt:lpstr>Completed table</vt:lpstr>
      <vt:lpstr>Phosphocreatine</vt:lpstr>
      <vt:lpstr>Task: Complete exam  questions 6 and 7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Eve Mcqueen</dc:creator>
  <cp:lastModifiedBy>Gemma Archibald</cp:lastModifiedBy>
  <cp:revision>303</cp:revision>
  <dcterms:created xsi:type="dcterms:W3CDTF">2017-04-13T16:31:56Z</dcterms:created>
  <dcterms:modified xsi:type="dcterms:W3CDTF">2020-07-08T12:32:46Z</dcterms:modified>
</cp:coreProperties>
</file>