
<file path=[Content_Types].xml><?xml version="1.0" encoding="utf-8"?>
<Types xmlns="http://schemas.openxmlformats.org/package/2006/content-types">
  <Default Extension="png" ContentType="image/png"/>
  <Default Extension="m4a" ContentType="audio/mp4"/>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4.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5.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6.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7.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8.xml" ContentType="application/vnd.openxmlformats-officedocument.presentationml.tags+xml"/>
  <Override PartName="/ppt/notesSlides/notesSlide34.xml" ContentType="application/vnd.openxmlformats-officedocument.presentationml.notesSlide+xml"/>
  <Override PartName="/ppt/tags/tag9.xml" ContentType="application/vnd.openxmlformats-officedocument.presentationml.tags+xml"/>
  <Override PartName="/ppt/notesSlides/notesSlide35.xml" ContentType="application/vnd.openxmlformats-officedocument.presentationml.notesSlide+xml"/>
  <Override PartName="/ppt/tags/tag10.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11.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12.xml" ContentType="application/vnd.openxmlformats-officedocument.presentationml.tags+xml"/>
  <Override PartName="/ppt/notesSlides/notesSlide42.xml" ContentType="application/vnd.openxmlformats-officedocument.presentationml.notesSlide+xml"/>
  <Override PartName="/ppt/tags/tag13.xml" ContentType="application/vnd.openxmlformats-officedocument.presentationml.tags+xml"/>
  <Override PartName="/ppt/notesSlides/notesSlide43.xml" ContentType="application/vnd.openxmlformats-officedocument.presentationml.notesSlide+xml"/>
  <Override PartName="/ppt/tags/tag14.xml" ContentType="application/vnd.openxmlformats-officedocument.presentationml.tags+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7" r:id="rId2"/>
    <p:sldId id="258" r:id="rId3"/>
    <p:sldId id="259" r:id="rId4"/>
    <p:sldId id="261" r:id="rId5"/>
    <p:sldId id="260" r:id="rId6"/>
    <p:sldId id="262" r:id="rId7"/>
    <p:sldId id="263" r:id="rId8"/>
    <p:sldId id="265" r:id="rId9"/>
    <p:sldId id="266" r:id="rId10"/>
    <p:sldId id="267" r:id="rId11"/>
    <p:sldId id="268" r:id="rId12"/>
    <p:sldId id="271" r:id="rId13"/>
    <p:sldId id="272" r:id="rId14"/>
    <p:sldId id="270" r:id="rId15"/>
    <p:sldId id="273" r:id="rId16"/>
    <p:sldId id="274" r:id="rId17"/>
    <p:sldId id="275" r:id="rId18"/>
    <p:sldId id="276" r:id="rId19"/>
    <p:sldId id="278" r:id="rId20"/>
    <p:sldId id="279" r:id="rId21"/>
    <p:sldId id="280" r:id="rId22"/>
    <p:sldId id="281" r:id="rId23"/>
    <p:sldId id="282" r:id="rId24"/>
    <p:sldId id="284"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17" r:id="rId49"/>
    <p:sldId id="309" r:id="rId50"/>
    <p:sldId id="310" r:id="rId51"/>
    <p:sldId id="311" r:id="rId52"/>
    <p:sldId id="312" r:id="rId53"/>
    <p:sldId id="313" r:id="rId54"/>
    <p:sldId id="318" r:id="rId55"/>
    <p:sldId id="319" r:id="rId56"/>
    <p:sldId id="316"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9199"/>
    <p:restoredTop sz="66057"/>
  </p:normalViewPr>
  <p:slideViewPr>
    <p:cSldViewPr snapToGrid="0" snapToObjects="1">
      <p:cViewPr varScale="1">
        <p:scale>
          <a:sx n="82" d="100"/>
          <a:sy n="82" d="100"/>
        </p:scale>
        <p:origin x="2064" y="176"/>
      </p:cViewPr>
      <p:guideLst/>
    </p:cSldViewPr>
  </p:slideViewPr>
  <p:notesTextViewPr>
    <p:cViewPr>
      <p:scale>
        <a:sx n="1" d="1"/>
        <a:sy n="1" d="1"/>
      </p:scale>
      <p:origin x="0" y="0"/>
    </p:cViewPr>
  </p:notesTextViewPr>
  <p:sorterViewPr>
    <p:cViewPr>
      <p:scale>
        <a:sx n="140" d="100"/>
        <a:sy n="14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BFECB4-F7C1-B54C-A775-C196D73970A8}" type="datetimeFigureOut">
              <a:rPr lang="en-US" smtClean="0"/>
              <a:t>5/11/20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FC3001-5328-3149-AB74-05FCC3D6F576}" type="slidenum">
              <a:rPr lang="en-US" smtClean="0"/>
              <a:t>‹#›</a:t>
            </a:fld>
            <a:endParaRPr lang="en-US"/>
          </a:p>
        </p:txBody>
      </p:sp>
    </p:spTree>
    <p:extLst>
      <p:ext uri="{BB962C8B-B14F-4D97-AF65-F5344CB8AC3E}">
        <p14:creationId xmlns:p14="http://schemas.microsoft.com/office/powerpoint/2010/main" val="2071806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few weeks ago we explored energy and ecosystems and saw that energy in most ecosystems enters as sunlight and is mainly lost as heat energy. This heat energy cannot be recycled so therefore the flow of energy through an ecosystem is linear. This will continue for as long as the sun continues to supply light energy to earth.</a:t>
            </a:r>
          </a:p>
          <a:p>
            <a:endParaRPr lang="en-US" dirty="0"/>
          </a:p>
          <a:p>
            <a:r>
              <a:rPr lang="en-US" dirty="0"/>
              <a:t>In the topic this week we will be looking at nutrient cycles. Nutrients do not have an extraterrestrial source like sunlight does and there are only a limited number of nutrient ions on earth. Therefore the nutrients on earth must be recycled. We will be looking in more detail at the phosphorus and nitrogen cycle and how we can use knowledge of these cycles in improving crop growth and consequences of this. </a:t>
            </a:r>
          </a:p>
        </p:txBody>
      </p:sp>
      <p:sp>
        <p:nvSpPr>
          <p:cNvPr id="4" name="Slide Number Placeholder 3"/>
          <p:cNvSpPr>
            <a:spLocks noGrp="1"/>
          </p:cNvSpPr>
          <p:nvPr>
            <p:ph type="sldNum" sz="quarter" idx="5"/>
          </p:nvPr>
        </p:nvSpPr>
        <p:spPr/>
        <p:txBody>
          <a:bodyPr/>
          <a:lstStyle/>
          <a:p>
            <a:fld id="{6DFC3001-5328-3149-AB74-05FCC3D6F576}" type="slidenum">
              <a:rPr lang="en-US" smtClean="0"/>
              <a:t>1</a:t>
            </a:fld>
            <a:endParaRPr lang="en-US"/>
          </a:p>
        </p:txBody>
      </p:sp>
    </p:spTree>
    <p:extLst>
      <p:ext uri="{BB962C8B-B14F-4D97-AF65-F5344CB8AC3E}">
        <p14:creationId xmlns:p14="http://schemas.microsoft.com/office/powerpoint/2010/main" val="3370216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page 2 of your booklet there are a list of keywords you must learn and be comfortable with using in your exam answers. The definitions of some of these terms are on the next slide but not all of them. Take some time to copy these down into your booklet. If there are other keywords you think could be important we have left some space so you can include these. For example organic and inorganic as you need to make sure you understand these terms. Organic molecules have carbon bound to a hydrogen and possibly other elements. In biology organic molecules are associated with living organisms.</a:t>
            </a:r>
          </a:p>
          <a:p>
            <a:endParaRPr lang="en-US" dirty="0"/>
          </a:p>
          <a:p>
            <a:r>
              <a:rPr lang="en-US" dirty="0"/>
              <a:t>Inorganic molecules on the other hand are not of biological origin. The usually do not contain carbon but some do such as carbon dioxide. </a:t>
            </a:r>
          </a:p>
        </p:txBody>
      </p:sp>
      <p:sp>
        <p:nvSpPr>
          <p:cNvPr id="4" name="Slide Number Placeholder 3"/>
          <p:cNvSpPr>
            <a:spLocks noGrp="1"/>
          </p:cNvSpPr>
          <p:nvPr>
            <p:ph type="sldNum" sz="quarter" idx="5"/>
          </p:nvPr>
        </p:nvSpPr>
        <p:spPr/>
        <p:txBody>
          <a:bodyPr/>
          <a:lstStyle/>
          <a:p>
            <a:fld id="{6DFC3001-5328-3149-AB74-05FCC3D6F576}" type="slidenum">
              <a:rPr lang="en-US" smtClean="0"/>
              <a:t>2</a:t>
            </a:fld>
            <a:endParaRPr lang="en-US"/>
          </a:p>
        </p:txBody>
      </p:sp>
    </p:spTree>
    <p:extLst>
      <p:ext uri="{BB962C8B-B14F-4D97-AF65-F5344CB8AC3E}">
        <p14:creationId xmlns:p14="http://schemas.microsoft.com/office/powerpoint/2010/main" val="1983212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FC3001-5328-3149-AB74-05FCC3D6F576}" type="slidenum">
              <a:rPr lang="en-US" smtClean="0"/>
              <a:t>3</a:t>
            </a:fld>
            <a:endParaRPr lang="en-US"/>
          </a:p>
        </p:txBody>
      </p:sp>
    </p:spTree>
    <p:extLst>
      <p:ext uri="{BB962C8B-B14F-4D97-AF65-F5344CB8AC3E}">
        <p14:creationId xmlns:p14="http://schemas.microsoft.com/office/powerpoint/2010/main" val="3369283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nutrient cycles have common features associated with them. Nutrients are always taken up by a producer as simple inorganic molecules. The producer then incorporates the nutrients into complex organic molecules such as sugars, oils or proteins. When the producer is eaten the nutrients pass into the consumers. These nutrients then pass along the food chain by consumers eating other consumers. When the producers and consumers die their complex molecules are broken down by </a:t>
            </a:r>
            <a:r>
              <a:rPr lang="en-US" dirty="0" err="1"/>
              <a:t>saprobiontic</a:t>
            </a:r>
            <a:r>
              <a:rPr lang="en-US" dirty="0"/>
              <a:t> microorganisms (which are decomposers) and the nutrients are released back in their simple form. The cycle is then complete and nutrients are able to reenter the cycle. </a:t>
            </a:r>
          </a:p>
        </p:txBody>
      </p:sp>
      <p:sp>
        <p:nvSpPr>
          <p:cNvPr id="4" name="Slide Number Placeholder 3"/>
          <p:cNvSpPr>
            <a:spLocks noGrp="1"/>
          </p:cNvSpPr>
          <p:nvPr>
            <p:ph type="sldNum" sz="quarter" idx="5"/>
          </p:nvPr>
        </p:nvSpPr>
        <p:spPr/>
        <p:txBody>
          <a:bodyPr/>
          <a:lstStyle/>
          <a:p>
            <a:fld id="{6DFC3001-5328-3149-AB74-05FCC3D6F576}" type="slidenum">
              <a:rPr lang="en-US" smtClean="0"/>
              <a:t>4</a:t>
            </a:fld>
            <a:endParaRPr lang="en-US"/>
          </a:p>
        </p:txBody>
      </p:sp>
    </p:spTree>
    <p:extLst>
      <p:ext uri="{BB962C8B-B14F-4D97-AF65-F5344CB8AC3E}">
        <p14:creationId xmlns:p14="http://schemas.microsoft.com/office/powerpoint/2010/main" val="830430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diagram on page 3 of your booklet add the common features from the last slide to the diagram, after you have done this complete the quick fire questions on the same page of your booklet. </a:t>
            </a:r>
          </a:p>
        </p:txBody>
      </p:sp>
      <p:sp>
        <p:nvSpPr>
          <p:cNvPr id="4" name="Slide Number Placeholder 3"/>
          <p:cNvSpPr>
            <a:spLocks noGrp="1"/>
          </p:cNvSpPr>
          <p:nvPr>
            <p:ph type="sldNum" sz="quarter" idx="5"/>
          </p:nvPr>
        </p:nvSpPr>
        <p:spPr/>
        <p:txBody>
          <a:bodyPr/>
          <a:lstStyle/>
          <a:p>
            <a:fld id="{6DFC3001-5328-3149-AB74-05FCC3D6F576}" type="slidenum">
              <a:rPr lang="en-US" smtClean="0"/>
              <a:t>5</a:t>
            </a:fld>
            <a:endParaRPr lang="en-US"/>
          </a:p>
        </p:txBody>
      </p:sp>
    </p:spTree>
    <p:extLst>
      <p:ext uri="{BB962C8B-B14F-4D97-AF65-F5344CB8AC3E}">
        <p14:creationId xmlns:p14="http://schemas.microsoft.com/office/powerpoint/2010/main" val="2700829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answers to the quick fire questions:</a:t>
            </a:r>
          </a:p>
          <a:p>
            <a:r>
              <a:rPr lang="en-US" dirty="0"/>
              <a:t>For the first question its important to understand that at the beginning of the cycle the nutrients are in an inorganic format which consumers cannot directly use. The producer needs to take up the inorganic ions and then convert these onto organic. Once the nutrients are in organic molecules these are then accessible to consumers.</a:t>
            </a:r>
          </a:p>
          <a:p>
            <a:endParaRPr lang="en-US" dirty="0"/>
          </a:p>
          <a:p>
            <a:r>
              <a:rPr lang="en-US" dirty="0"/>
              <a:t>Question 2: you need to think back to what you know about photosynthesis and the definition of organic and inorganic. The inorganic molecule plants take up is carbon dioxide and the organic molecule plants make is glucose. </a:t>
            </a:r>
          </a:p>
          <a:p>
            <a:endParaRPr lang="en-US" dirty="0"/>
          </a:p>
          <a:p>
            <a:r>
              <a:rPr lang="en-US" dirty="0"/>
              <a:t>Question 3: you needed to think back to biological molecules and digestion. Enzymes by definition are biological catalysts which speed up the rate of a reaction by lowering the activation energy but remain unaltered by the end of the reaction. </a:t>
            </a:r>
          </a:p>
          <a:p>
            <a:endParaRPr lang="en-US" dirty="0"/>
          </a:p>
          <a:p>
            <a:r>
              <a:rPr lang="en-US" dirty="0"/>
              <a:t>Question 4: </a:t>
            </a:r>
            <a:r>
              <a:rPr lang="en-US" dirty="0" err="1"/>
              <a:t>Saprobiontic</a:t>
            </a:r>
            <a:r>
              <a:rPr lang="en-US" dirty="0"/>
              <a:t> microorganisms are vital in the cycle as they are responsible for turning organic molecules back into inorganic so the cycle can continue. </a:t>
            </a:r>
          </a:p>
          <a:p>
            <a:endParaRPr lang="en-US" dirty="0"/>
          </a:p>
          <a:p>
            <a:r>
              <a:rPr lang="en-US" dirty="0"/>
              <a:t>Question 5: Nutrients have to go in a cycle or else nutrients would become locked in large molecules. They would not be broken down into smaller ones to reenter the cycle. As there are only a specific amount of each nutrient on earth this is important. </a:t>
            </a:r>
          </a:p>
        </p:txBody>
      </p:sp>
      <p:sp>
        <p:nvSpPr>
          <p:cNvPr id="4" name="Slide Number Placeholder 3"/>
          <p:cNvSpPr>
            <a:spLocks noGrp="1"/>
          </p:cNvSpPr>
          <p:nvPr>
            <p:ph type="sldNum" sz="quarter" idx="5"/>
          </p:nvPr>
        </p:nvSpPr>
        <p:spPr/>
        <p:txBody>
          <a:bodyPr/>
          <a:lstStyle/>
          <a:p>
            <a:fld id="{6DFC3001-5328-3149-AB74-05FCC3D6F576}" type="slidenum">
              <a:rPr lang="en-US" smtClean="0"/>
              <a:t>7</a:t>
            </a:fld>
            <a:endParaRPr lang="en-US"/>
          </a:p>
        </p:txBody>
      </p:sp>
    </p:spTree>
    <p:extLst>
      <p:ext uri="{BB962C8B-B14F-4D97-AF65-F5344CB8AC3E}">
        <p14:creationId xmlns:p14="http://schemas.microsoft.com/office/powerpoint/2010/main" val="1124566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bottom of page 3 you will find a hyperlink to a video. Please press this and watch it to give an introduction too the phosphorus and nitrogen cycle. </a:t>
            </a:r>
          </a:p>
        </p:txBody>
      </p:sp>
      <p:sp>
        <p:nvSpPr>
          <p:cNvPr id="4" name="Slide Number Placeholder 3"/>
          <p:cNvSpPr>
            <a:spLocks noGrp="1"/>
          </p:cNvSpPr>
          <p:nvPr>
            <p:ph type="sldNum" sz="quarter" idx="5"/>
          </p:nvPr>
        </p:nvSpPr>
        <p:spPr/>
        <p:txBody>
          <a:bodyPr/>
          <a:lstStyle/>
          <a:p>
            <a:fld id="{6DFC3001-5328-3149-AB74-05FCC3D6F576}" type="slidenum">
              <a:rPr lang="en-US" smtClean="0"/>
              <a:t>8</a:t>
            </a:fld>
            <a:endParaRPr lang="en-US"/>
          </a:p>
        </p:txBody>
      </p:sp>
    </p:spTree>
    <p:extLst>
      <p:ext uri="{BB962C8B-B14F-4D97-AF65-F5344CB8AC3E}">
        <p14:creationId xmlns:p14="http://schemas.microsoft.com/office/powerpoint/2010/main" val="2772215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you have watched the introduction video have ago at the exam questions on page 4.</a:t>
            </a:r>
          </a:p>
        </p:txBody>
      </p:sp>
      <p:sp>
        <p:nvSpPr>
          <p:cNvPr id="4" name="Slide Number Placeholder 3"/>
          <p:cNvSpPr>
            <a:spLocks noGrp="1"/>
          </p:cNvSpPr>
          <p:nvPr>
            <p:ph type="sldNum" sz="quarter" idx="5"/>
          </p:nvPr>
        </p:nvSpPr>
        <p:spPr/>
        <p:txBody>
          <a:bodyPr/>
          <a:lstStyle/>
          <a:p>
            <a:fld id="{6DFC3001-5328-3149-AB74-05FCC3D6F576}" type="slidenum">
              <a:rPr lang="en-US" smtClean="0"/>
              <a:t>9</a:t>
            </a:fld>
            <a:endParaRPr lang="en-US"/>
          </a:p>
        </p:txBody>
      </p:sp>
    </p:spTree>
    <p:extLst>
      <p:ext uri="{BB962C8B-B14F-4D97-AF65-F5344CB8AC3E}">
        <p14:creationId xmlns:p14="http://schemas.microsoft.com/office/powerpoint/2010/main" val="1506360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a. This question tests your understanding of practical skills. We need to make sure we can make a valid comparison between bags, therefore we need to make sure everything between the bags is the same. Make sure you give a precaution and a reason for each mark. </a:t>
            </a:r>
          </a:p>
        </p:txBody>
      </p:sp>
      <p:sp>
        <p:nvSpPr>
          <p:cNvPr id="4" name="Slide Number Placeholder 3"/>
          <p:cNvSpPr>
            <a:spLocks noGrp="1"/>
          </p:cNvSpPr>
          <p:nvPr>
            <p:ph type="sldNum" sz="quarter" idx="5"/>
          </p:nvPr>
        </p:nvSpPr>
        <p:spPr/>
        <p:txBody>
          <a:bodyPr/>
          <a:lstStyle/>
          <a:p>
            <a:fld id="{6DFC3001-5328-3149-AB74-05FCC3D6F576}" type="slidenum">
              <a:rPr lang="en-US" smtClean="0"/>
              <a:t>10</a:t>
            </a:fld>
            <a:endParaRPr lang="en-US"/>
          </a:p>
        </p:txBody>
      </p:sp>
    </p:spTree>
    <p:extLst>
      <p:ext uri="{BB962C8B-B14F-4D97-AF65-F5344CB8AC3E}">
        <p14:creationId xmlns:p14="http://schemas.microsoft.com/office/powerpoint/2010/main" val="1504813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b, firstly with any graph question take some time to understand the graph. For this one which letters correspond to each month on the x axis and also thinking about what would cause the decrease in surface area of the disks over time. Next you need to describe the graph, when describing we need to try and comment on TCP (the trend, change and point), when asked to explain a graph you need to include the biological reason for the change. </a:t>
            </a:r>
          </a:p>
          <a:p>
            <a:r>
              <a:rPr lang="en-US" dirty="0"/>
              <a:t>Additionally for the first marking point you need to make sure to include the word sharp as it is underlined. </a:t>
            </a:r>
          </a:p>
          <a:p>
            <a:endParaRPr lang="en-US" dirty="0"/>
          </a:p>
          <a:p>
            <a:r>
              <a:rPr lang="en-US" dirty="0"/>
              <a:t>Question c, as cell walls are made of cellulose which are polysaccharides, these will need to be broken down outside of the microorganism which is known as extracellular digestion. For this reason the microorganism secretes an enzyme to break down the cellulose into small soluble sugars which are then absorbed. </a:t>
            </a:r>
          </a:p>
        </p:txBody>
      </p:sp>
      <p:sp>
        <p:nvSpPr>
          <p:cNvPr id="4" name="Slide Number Placeholder 3"/>
          <p:cNvSpPr>
            <a:spLocks noGrp="1"/>
          </p:cNvSpPr>
          <p:nvPr>
            <p:ph type="sldNum" sz="quarter" idx="5"/>
          </p:nvPr>
        </p:nvSpPr>
        <p:spPr/>
        <p:txBody>
          <a:bodyPr/>
          <a:lstStyle/>
          <a:p>
            <a:fld id="{6DFC3001-5328-3149-AB74-05FCC3D6F576}" type="slidenum">
              <a:rPr lang="en-US" smtClean="0"/>
              <a:t>11</a:t>
            </a:fld>
            <a:endParaRPr lang="en-US"/>
          </a:p>
        </p:txBody>
      </p:sp>
    </p:spTree>
    <p:extLst>
      <p:ext uri="{BB962C8B-B14F-4D97-AF65-F5344CB8AC3E}">
        <p14:creationId xmlns:p14="http://schemas.microsoft.com/office/powerpoint/2010/main" val="1686677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 have looked at a generic nutrient cycle we are going to start looking at our first example in detail which is the phosphorus cycle. Think back to the video you watched and have ago at the following questions, once you have done this check them with the answers on the next slide. </a:t>
            </a:r>
          </a:p>
        </p:txBody>
      </p:sp>
      <p:sp>
        <p:nvSpPr>
          <p:cNvPr id="4" name="Slide Number Placeholder 3"/>
          <p:cNvSpPr>
            <a:spLocks noGrp="1"/>
          </p:cNvSpPr>
          <p:nvPr>
            <p:ph type="sldNum" sz="quarter" idx="5"/>
          </p:nvPr>
        </p:nvSpPr>
        <p:spPr/>
        <p:txBody>
          <a:bodyPr/>
          <a:lstStyle/>
          <a:p>
            <a:fld id="{6DFC3001-5328-3149-AB74-05FCC3D6F576}" type="slidenum">
              <a:rPr lang="en-US" smtClean="0"/>
              <a:t>12</a:t>
            </a:fld>
            <a:endParaRPr lang="en-US"/>
          </a:p>
        </p:txBody>
      </p:sp>
    </p:spTree>
    <p:extLst>
      <p:ext uri="{BB962C8B-B14F-4D97-AF65-F5344CB8AC3E}">
        <p14:creationId xmlns:p14="http://schemas.microsoft.com/office/powerpoint/2010/main" val="2963205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FC3001-5328-3149-AB74-05FCC3D6F576}" type="slidenum">
              <a:rPr lang="en-US" smtClean="0"/>
              <a:t>13</a:t>
            </a:fld>
            <a:endParaRPr lang="en-US"/>
          </a:p>
        </p:txBody>
      </p:sp>
    </p:spTree>
    <p:extLst>
      <p:ext uri="{BB962C8B-B14F-4D97-AF65-F5344CB8AC3E}">
        <p14:creationId xmlns:p14="http://schemas.microsoft.com/office/powerpoint/2010/main" val="244771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start looking at the phosphorus cycle it is important to note that we call the element itself phosphorus however when we are referring to it in the cycle it is known as phosphate, this is because in the cycle it is not in element form. </a:t>
            </a:r>
          </a:p>
          <a:p>
            <a:endParaRPr lang="en-US" dirty="0"/>
          </a:p>
          <a:p>
            <a:r>
              <a:rPr lang="en-US" dirty="0"/>
              <a:t>Phosphorus is an important biological element as it is a component of ATP, phospholipids and nucleic acids. Life therefore depends on the ability of phosphorus to be recycled. </a:t>
            </a:r>
          </a:p>
        </p:txBody>
      </p:sp>
      <p:sp>
        <p:nvSpPr>
          <p:cNvPr id="4" name="Slide Number Placeholder 3"/>
          <p:cNvSpPr>
            <a:spLocks noGrp="1"/>
          </p:cNvSpPr>
          <p:nvPr>
            <p:ph type="sldNum" sz="quarter" idx="5"/>
          </p:nvPr>
        </p:nvSpPr>
        <p:spPr/>
        <p:txBody>
          <a:bodyPr/>
          <a:lstStyle/>
          <a:p>
            <a:fld id="{6DFC3001-5328-3149-AB74-05FCC3D6F576}" type="slidenum">
              <a:rPr lang="en-US" smtClean="0"/>
              <a:t>14</a:t>
            </a:fld>
            <a:endParaRPr lang="en-US"/>
          </a:p>
        </p:txBody>
      </p:sp>
    </p:spTree>
    <p:extLst>
      <p:ext uri="{BB962C8B-B14F-4D97-AF65-F5344CB8AC3E}">
        <p14:creationId xmlns:p14="http://schemas.microsoft.com/office/powerpoint/2010/main" val="2828734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diagram you have in your booklets, you need to read through the terms and descriptions on page 5 of your booklets and also the following ppts slides and think about which arrows you would place them next too. On slide 18 we will go through the answers. </a:t>
            </a:r>
          </a:p>
        </p:txBody>
      </p:sp>
      <p:sp>
        <p:nvSpPr>
          <p:cNvPr id="4" name="Slide Number Placeholder 3"/>
          <p:cNvSpPr>
            <a:spLocks noGrp="1"/>
          </p:cNvSpPr>
          <p:nvPr>
            <p:ph type="sldNum" sz="quarter" idx="5"/>
          </p:nvPr>
        </p:nvSpPr>
        <p:spPr/>
        <p:txBody>
          <a:bodyPr/>
          <a:lstStyle/>
          <a:p>
            <a:fld id="{6DFC3001-5328-3149-AB74-05FCC3D6F576}" type="slidenum">
              <a:rPr lang="en-US" smtClean="0"/>
              <a:t>15</a:t>
            </a:fld>
            <a:endParaRPr lang="en-US"/>
          </a:p>
        </p:txBody>
      </p:sp>
    </p:spTree>
    <p:extLst>
      <p:ext uri="{BB962C8B-B14F-4D97-AF65-F5344CB8AC3E}">
        <p14:creationId xmlns:p14="http://schemas.microsoft.com/office/powerpoint/2010/main" val="643902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this slide we have the answers that you hopefully got from the task on the previous slide.</a:t>
            </a:r>
          </a:p>
          <a:p>
            <a:endParaRPr lang="en-US" dirty="0"/>
          </a:p>
          <a:p>
            <a:r>
              <a:rPr lang="en-US" dirty="0"/>
              <a:t>Phosphorus mainly exists in the form of phosphate ions (PO</a:t>
            </a:r>
            <a:r>
              <a:rPr lang="en-US" baseline="-25000" dirty="0"/>
              <a:t>4</a:t>
            </a:r>
            <a:r>
              <a:rPr lang="en-US" baseline="30000" dirty="0"/>
              <a:t>3-</a:t>
            </a:r>
            <a:r>
              <a:rPr lang="en-US" baseline="0" dirty="0"/>
              <a:t>) which the majority of phosphate ions on earth found in sedimentary rock deposits. You may remember from geography that sedimentary rocks are first formed in the sea and overtime are brought to the surface by geological uplifting. As the rocks move up to the surface, weathering and erosion occurs and the phosphate ions become dissolved in oceans and lakes. Once dissolved the phosphates are available to plants which absorb them and then become incorporated into their biomass. </a:t>
            </a:r>
          </a:p>
          <a:p>
            <a:endParaRPr lang="en-US" baseline="0" dirty="0"/>
          </a:p>
          <a:p>
            <a:r>
              <a:rPr lang="en-US" baseline="0" dirty="0"/>
              <a:t>The phosphate ions are then moved from plants into animal bodies when they’re eaten by animals. From here one of two things can happen; they rather become part of the animals biomass or any excess phosphates are excreted. Any phosphates that are excreted will return back to the oceans, lakes or soils. </a:t>
            </a:r>
          </a:p>
          <a:p>
            <a:endParaRPr lang="en-US" baseline="0" dirty="0"/>
          </a:p>
          <a:p>
            <a:r>
              <a:rPr lang="en-US" baseline="0" dirty="0"/>
              <a:t>When the animal or plants die, specific species of bacteria and fungi known as decomposers break down the macromolecules of the organism into smaller molecules. This releases the phosphate ions back into the water or soil. However some phosphate ions remain in other parts of the organism which are very slow to decompose such as bones or shells. The phosphates released during decomposition and dissolved out of rocks are then transported by streams and rivers into lakes and oceans to form sedimentary rocks. </a:t>
            </a:r>
            <a:endParaRPr lang="en-US" baseline="-25000" dirty="0"/>
          </a:p>
        </p:txBody>
      </p:sp>
      <p:sp>
        <p:nvSpPr>
          <p:cNvPr id="4" name="Slide Number Placeholder 3"/>
          <p:cNvSpPr>
            <a:spLocks noGrp="1"/>
          </p:cNvSpPr>
          <p:nvPr>
            <p:ph type="sldNum" sz="quarter" idx="5"/>
          </p:nvPr>
        </p:nvSpPr>
        <p:spPr/>
        <p:txBody>
          <a:bodyPr/>
          <a:lstStyle/>
          <a:p>
            <a:fld id="{6DFC3001-5328-3149-AB74-05FCC3D6F576}" type="slidenum">
              <a:rPr lang="en-US" smtClean="0"/>
              <a:t>18</a:t>
            </a:fld>
            <a:endParaRPr lang="en-US"/>
          </a:p>
        </p:txBody>
      </p:sp>
    </p:spTree>
    <p:extLst>
      <p:ext uri="{BB962C8B-B14F-4D97-AF65-F5344CB8AC3E}">
        <p14:creationId xmlns:p14="http://schemas.microsoft.com/office/powerpoint/2010/main" val="1728471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you have labelled a phosphorus cycle have ago at summarizing it in a flow chart without the use of your notes. You can then check afterwards using your notes and improve it. </a:t>
            </a:r>
          </a:p>
        </p:txBody>
      </p:sp>
      <p:sp>
        <p:nvSpPr>
          <p:cNvPr id="4" name="Slide Number Placeholder 3"/>
          <p:cNvSpPr>
            <a:spLocks noGrp="1"/>
          </p:cNvSpPr>
          <p:nvPr>
            <p:ph type="sldNum" sz="quarter" idx="5"/>
          </p:nvPr>
        </p:nvSpPr>
        <p:spPr/>
        <p:txBody>
          <a:bodyPr/>
          <a:lstStyle/>
          <a:p>
            <a:fld id="{6DFC3001-5328-3149-AB74-05FCC3D6F576}" type="slidenum">
              <a:rPr lang="en-US" smtClean="0"/>
              <a:t>19</a:t>
            </a:fld>
            <a:endParaRPr lang="en-US"/>
          </a:p>
        </p:txBody>
      </p:sp>
    </p:spTree>
    <p:extLst>
      <p:ext uri="{BB962C8B-B14F-4D97-AF65-F5344CB8AC3E}">
        <p14:creationId xmlns:p14="http://schemas.microsoft.com/office/powerpoint/2010/main" val="829829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Mycor-rhi-zae</a:t>
            </a:r>
            <a:r>
              <a:rPr lang="en-US" dirty="0"/>
              <a:t> is a symbiotic relationship between certain species of fungi and plant roots. The fungi act like an extension of the plant root system, aiding the plant by increases the surface area for absorption of water and minerals. They also enable more water and minerals to be held around the plant root ready for absorption, this is useful because it enables the plant to take up the ions more readily. As phosphate ions are already scarce this is not only aids in the plants survival but also helps it resist drought. In return the fungus receives organic compounds such as sugars and amino acids from the plant. </a:t>
            </a:r>
          </a:p>
          <a:p>
            <a:endParaRPr lang="en-US" dirty="0"/>
          </a:p>
          <a:p>
            <a:r>
              <a:rPr lang="en-US" dirty="0" err="1"/>
              <a:t>Saprobionts</a:t>
            </a:r>
            <a:r>
              <a:rPr lang="en-US" dirty="0"/>
              <a:t> are decomposers, they are rather certain species of bacteria or fungi. </a:t>
            </a:r>
            <a:r>
              <a:rPr lang="en-US" dirty="0" err="1"/>
              <a:t>Saprobionts</a:t>
            </a:r>
            <a:r>
              <a:rPr lang="en-US" dirty="0"/>
              <a:t> work by performing extracellular digestion. In order to do this they excrete specific hydrolytic enzymes which breakdown macromolecules into smaller soluble ones. These small soluble molecules are rather then absorbed into the </a:t>
            </a:r>
            <a:r>
              <a:rPr lang="en-US" dirty="0" err="1"/>
              <a:t>saprobiont</a:t>
            </a:r>
            <a:r>
              <a:rPr lang="en-US" dirty="0"/>
              <a:t> or more significantly in remain in the soil ready to move onto the next parts of the cycle.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DFC3001-5328-3149-AB74-05FCC3D6F576}" type="slidenum">
              <a:rPr lang="en-US" smtClean="0"/>
              <a:t>20</a:t>
            </a:fld>
            <a:endParaRPr lang="en-US"/>
          </a:p>
        </p:txBody>
      </p:sp>
    </p:spTree>
    <p:extLst>
      <p:ext uri="{BB962C8B-B14F-4D97-AF65-F5344CB8AC3E}">
        <p14:creationId xmlns:p14="http://schemas.microsoft.com/office/powerpoint/2010/main" val="5156859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detailed points are also written on page 7 of your booklet, they are </a:t>
            </a:r>
            <a:r>
              <a:rPr lang="en-US" dirty="0" err="1"/>
              <a:t>markscheme</a:t>
            </a:r>
            <a:r>
              <a:rPr lang="en-US" dirty="0"/>
              <a:t> perfect answers so you need to make sure you learn them. </a:t>
            </a:r>
          </a:p>
        </p:txBody>
      </p:sp>
      <p:sp>
        <p:nvSpPr>
          <p:cNvPr id="4" name="Slide Number Placeholder 3"/>
          <p:cNvSpPr>
            <a:spLocks noGrp="1"/>
          </p:cNvSpPr>
          <p:nvPr>
            <p:ph type="sldNum" sz="quarter" idx="5"/>
          </p:nvPr>
        </p:nvSpPr>
        <p:spPr/>
        <p:txBody>
          <a:bodyPr/>
          <a:lstStyle/>
          <a:p>
            <a:fld id="{6DFC3001-5328-3149-AB74-05FCC3D6F576}" type="slidenum">
              <a:rPr lang="en-US" smtClean="0"/>
              <a:t>21</a:t>
            </a:fld>
            <a:endParaRPr lang="en-US"/>
          </a:p>
        </p:txBody>
      </p:sp>
    </p:spTree>
    <p:extLst>
      <p:ext uri="{BB962C8B-B14F-4D97-AF65-F5344CB8AC3E}">
        <p14:creationId xmlns:p14="http://schemas.microsoft.com/office/powerpoint/2010/main" val="3306884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complete the following questions and see the next slide for the answers. </a:t>
            </a:r>
          </a:p>
        </p:txBody>
      </p:sp>
      <p:sp>
        <p:nvSpPr>
          <p:cNvPr id="4" name="Slide Number Placeholder 3"/>
          <p:cNvSpPr>
            <a:spLocks noGrp="1"/>
          </p:cNvSpPr>
          <p:nvPr>
            <p:ph type="sldNum" sz="quarter" idx="5"/>
          </p:nvPr>
        </p:nvSpPr>
        <p:spPr/>
        <p:txBody>
          <a:bodyPr/>
          <a:lstStyle/>
          <a:p>
            <a:fld id="{6DFC3001-5328-3149-AB74-05FCC3D6F576}" type="slidenum">
              <a:rPr lang="en-US" smtClean="0"/>
              <a:t>22</a:t>
            </a:fld>
            <a:endParaRPr lang="en-US"/>
          </a:p>
        </p:txBody>
      </p:sp>
    </p:spTree>
    <p:extLst>
      <p:ext uri="{BB962C8B-B14F-4D97-AF65-F5344CB8AC3E}">
        <p14:creationId xmlns:p14="http://schemas.microsoft.com/office/powerpoint/2010/main" val="340007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you have completed the questions lets go through the answers. </a:t>
            </a:r>
          </a:p>
          <a:p>
            <a:endParaRPr lang="en-US" dirty="0"/>
          </a:p>
          <a:p>
            <a:r>
              <a:rPr lang="en-US" dirty="0"/>
              <a:t>Question 1, a mutualistic relationship is one in which both organisms benefit from the relationship. Mycorrhizae is one example but there are many in the nature. </a:t>
            </a:r>
          </a:p>
          <a:p>
            <a:endParaRPr lang="en-US" dirty="0"/>
          </a:p>
          <a:p>
            <a:r>
              <a:rPr lang="en-US" dirty="0"/>
              <a:t>Question 2, The advantage to the fungi is they get organic compounds from the plant such as sugars and amino acids. </a:t>
            </a:r>
          </a:p>
          <a:p>
            <a:endParaRPr lang="en-US" dirty="0"/>
          </a:p>
          <a:p>
            <a:r>
              <a:rPr lang="en-US" dirty="0"/>
              <a:t>Question 3, the advantage to the plant is that it can obtain a greater amount of water and increase its uptake of nutrients including phosphate ions. </a:t>
            </a:r>
          </a:p>
          <a:p>
            <a:endParaRPr lang="en-US" dirty="0"/>
          </a:p>
          <a:p>
            <a:r>
              <a:rPr lang="en-US" dirty="0"/>
              <a:t>Question 4, The fungi are wrapped around the roots like a sponge to reduce the diffusion distance for the ions to enters the root hair cells. </a:t>
            </a:r>
          </a:p>
          <a:p>
            <a:endParaRPr lang="en-US" dirty="0"/>
          </a:p>
          <a:p>
            <a:r>
              <a:rPr lang="en-US" dirty="0"/>
              <a:t>Question 5, The structure of the fungi can increase uptake as it increases the surface area.</a:t>
            </a:r>
          </a:p>
          <a:p>
            <a:endParaRPr lang="en-US" dirty="0"/>
          </a:p>
          <a:p>
            <a:r>
              <a:rPr lang="en-US" dirty="0"/>
              <a:t>Questions 6, The fungi themselves are unable to </a:t>
            </a:r>
            <a:r>
              <a:rPr lang="en-US" dirty="0" err="1"/>
              <a:t>photosynthesise</a:t>
            </a:r>
            <a:r>
              <a:rPr lang="en-US" dirty="0"/>
              <a:t> to produce their own organic compounds such as sugars and amino acids but obtain these through the plant because of the mutualistic relationship. </a:t>
            </a:r>
          </a:p>
        </p:txBody>
      </p:sp>
      <p:sp>
        <p:nvSpPr>
          <p:cNvPr id="4" name="Slide Number Placeholder 3"/>
          <p:cNvSpPr>
            <a:spLocks noGrp="1"/>
          </p:cNvSpPr>
          <p:nvPr>
            <p:ph type="sldNum" sz="quarter" idx="5"/>
          </p:nvPr>
        </p:nvSpPr>
        <p:spPr/>
        <p:txBody>
          <a:bodyPr/>
          <a:lstStyle/>
          <a:p>
            <a:fld id="{6DFC3001-5328-3149-AB74-05FCC3D6F576}" type="slidenum">
              <a:rPr lang="en-US" smtClean="0"/>
              <a:t>23</a:t>
            </a:fld>
            <a:endParaRPr lang="en-US"/>
          </a:p>
        </p:txBody>
      </p:sp>
    </p:spTree>
    <p:extLst>
      <p:ext uri="{BB962C8B-B14F-4D97-AF65-F5344CB8AC3E}">
        <p14:creationId xmlns:p14="http://schemas.microsoft.com/office/powerpoint/2010/main" val="17222324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next question you needed to consider why it is an advantage to transmit signal proteins through the mycorrhizal networks rather than releasing them into the air. Putting signaling proteins into the mycorrhizal networks means you can have direct plant to plant transmission. This will mean you can have a faster response or a localized response instead of the whole plant. You could also say for the second marking point you wouldn’t get a dilution of the signal protein which would happen if they were to diffuse through the air. </a:t>
            </a:r>
          </a:p>
        </p:txBody>
      </p:sp>
      <p:sp>
        <p:nvSpPr>
          <p:cNvPr id="4" name="Slide Number Placeholder 3"/>
          <p:cNvSpPr>
            <a:spLocks noGrp="1"/>
          </p:cNvSpPr>
          <p:nvPr>
            <p:ph type="sldNum" sz="quarter" idx="5"/>
          </p:nvPr>
        </p:nvSpPr>
        <p:spPr/>
        <p:txBody>
          <a:bodyPr/>
          <a:lstStyle/>
          <a:p>
            <a:fld id="{6DFC3001-5328-3149-AB74-05FCC3D6F576}" type="slidenum">
              <a:rPr lang="en-US" smtClean="0"/>
              <a:t>24</a:t>
            </a:fld>
            <a:endParaRPr lang="en-US"/>
          </a:p>
        </p:txBody>
      </p:sp>
    </p:spTree>
    <p:extLst>
      <p:ext uri="{BB962C8B-B14F-4D97-AF65-F5344CB8AC3E}">
        <p14:creationId xmlns:p14="http://schemas.microsoft.com/office/powerpoint/2010/main" val="35550433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next lesson we will be focusing on the nitrogen cycle. There are some similar processes between this and the phosphorus cycle however there are more detailed process parts you are required to know. </a:t>
            </a:r>
          </a:p>
        </p:txBody>
      </p:sp>
      <p:sp>
        <p:nvSpPr>
          <p:cNvPr id="4" name="Slide Number Placeholder 3"/>
          <p:cNvSpPr>
            <a:spLocks noGrp="1"/>
          </p:cNvSpPr>
          <p:nvPr>
            <p:ph type="sldNum" sz="quarter" idx="5"/>
          </p:nvPr>
        </p:nvSpPr>
        <p:spPr/>
        <p:txBody>
          <a:bodyPr/>
          <a:lstStyle/>
          <a:p>
            <a:fld id="{6DFC3001-5328-3149-AB74-05FCC3D6F576}" type="slidenum">
              <a:rPr lang="en-US" smtClean="0"/>
              <a:t>25</a:t>
            </a:fld>
            <a:endParaRPr lang="en-US"/>
          </a:p>
        </p:txBody>
      </p:sp>
    </p:spTree>
    <p:extLst>
      <p:ext uri="{BB962C8B-B14F-4D97-AF65-F5344CB8AC3E}">
        <p14:creationId xmlns:p14="http://schemas.microsoft.com/office/powerpoint/2010/main" val="2404792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begin please stop the </a:t>
            </a:r>
            <a:r>
              <a:rPr lang="en-US" dirty="0" err="1"/>
              <a:t>powerpoint</a:t>
            </a:r>
            <a:r>
              <a:rPr lang="en-US" dirty="0"/>
              <a:t> and watch the following </a:t>
            </a:r>
            <a:r>
              <a:rPr lang="en-US" dirty="0" err="1"/>
              <a:t>Youtube</a:t>
            </a:r>
            <a:r>
              <a:rPr lang="en-US" dirty="0"/>
              <a:t> video by clicking the link. It is important to notes that you do not need to know the names of the actual species of bacteria involved as part of the specification but you could learn this to help you gain top marks in your essay. </a:t>
            </a:r>
          </a:p>
          <a:p>
            <a:endParaRPr lang="en-US" dirty="0"/>
          </a:p>
          <a:p>
            <a:r>
              <a:rPr lang="en-US" dirty="0"/>
              <a:t>Once you have watched the video then copy the nitrogen cycle diagram from it into the space on page 8. </a:t>
            </a:r>
          </a:p>
        </p:txBody>
      </p:sp>
      <p:sp>
        <p:nvSpPr>
          <p:cNvPr id="4" name="Slide Number Placeholder 3"/>
          <p:cNvSpPr>
            <a:spLocks noGrp="1"/>
          </p:cNvSpPr>
          <p:nvPr>
            <p:ph type="sldNum" sz="quarter" idx="5"/>
          </p:nvPr>
        </p:nvSpPr>
        <p:spPr/>
        <p:txBody>
          <a:bodyPr/>
          <a:lstStyle/>
          <a:p>
            <a:fld id="{6DFC3001-5328-3149-AB74-05FCC3D6F576}" type="slidenum">
              <a:rPr lang="en-US" smtClean="0"/>
              <a:t>26</a:t>
            </a:fld>
            <a:endParaRPr lang="en-US"/>
          </a:p>
        </p:txBody>
      </p:sp>
    </p:spTree>
    <p:extLst>
      <p:ext uri="{BB962C8B-B14F-4D97-AF65-F5344CB8AC3E}">
        <p14:creationId xmlns:p14="http://schemas.microsoft.com/office/powerpoint/2010/main" val="8768668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what you have just learnt in the video and pages 307-309 fill in the diagram on page 9 and then check your answers on the next slide. </a:t>
            </a:r>
          </a:p>
        </p:txBody>
      </p:sp>
      <p:sp>
        <p:nvSpPr>
          <p:cNvPr id="4" name="Slide Number Placeholder 3"/>
          <p:cNvSpPr>
            <a:spLocks noGrp="1"/>
          </p:cNvSpPr>
          <p:nvPr>
            <p:ph type="sldNum" sz="quarter" idx="5"/>
          </p:nvPr>
        </p:nvSpPr>
        <p:spPr/>
        <p:txBody>
          <a:bodyPr/>
          <a:lstStyle/>
          <a:p>
            <a:fld id="{6DFC3001-5328-3149-AB74-05FCC3D6F576}" type="slidenum">
              <a:rPr lang="en-US" smtClean="0"/>
              <a:t>27</a:t>
            </a:fld>
            <a:endParaRPr lang="en-US"/>
          </a:p>
        </p:txBody>
      </p:sp>
    </p:spTree>
    <p:extLst>
      <p:ext uri="{BB962C8B-B14F-4D97-AF65-F5344CB8AC3E}">
        <p14:creationId xmlns:p14="http://schemas.microsoft.com/office/powerpoint/2010/main" val="33202183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you have got some familiarity with the stages of the nitrogen cycle we need to look at some of the specific stages you could be asked about in your exam in more detail. </a:t>
            </a:r>
          </a:p>
          <a:p>
            <a:endParaRPr lang="en-US" dirty="0"/>
          </a:p>
          <a:p>
            <a:r>
              <a:rPr lang="en-US" dirty="0"/>
              <a:t>Fill in the blanks on page 10 as we talk through these in the next few slides, this is mark scheme perfect so you need to make sure you learn this. </a:t>
            </a:r>
          </a:p>
        </p:txBody>
      </p:sp>
      <p:sp>
        <p:nvSpPr>
          <p:cNvPr id="4" name="Slide Number Placeholder 3"/>
          <p:cNvSpPr>
            <a:spLocks noGrp="1"/>
          </p:cNvSpPr>
          <p:nvPr>
            <p:ph type="sldNum" sz="quarter" idx="5"/>
          </p:nvPr>
        </p:nvSpPr>
        <p:spPr/>
        <p:txBody>
          <a:bodyPr/>
          <a:lstStyle/>
          <a:p>
            <a:fld id="{6DFC3001-5328-3149-AB74-05FCC3D6F576}" type="slidenum">
              <a:rPr lang="en-US" smtClean="0"/>
              <a:t>29</a:t>
            </a:fld>
            <a:endParaRPr lang="en-US"/>
          </a:p>
        </p:txBody>
      </p:sp>
    </p:spTree>
    <p:extLst>
      <p:ext uri="{BB962C8B-B14F-4D97-AF65-F5344CB8AC3E}">
        <p14:creationId xmlns:p14="http://schemas.microsoft.com/office/powerpoint/2010/main" val="37587968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stage we need to know about is ammonification which means producing ammonia or more </a:t>
            </a:r>
            <a:r>
              <a:rPr lang="en-US" dirty="0" err="1"/>
              <a:t>specifcally</a:t>
            </a:r>
            <a:r>
              <a:rPr lang="en-US" dirty="0"/>
              <a:t> producing ammonium ions that become released into the soil. Things such as urea, proteins and nucleic acids and some types of vitamins are broken down by </a:t>
            </a:r>
            <a:r>
              <a:rPr lang="en-US" dirty="0" err="1"/>
              <a:t>saprobiontic</a:t>
            </a:r>
            <a:r>
              <a:rPr lang="en-US" dirty="0"/>
              <a:t> bacteria and fungi that feed on waste or dead material. </a:t>
            </a:r>
          </a:p>
        </p:txBody>
      </p:sp>
      <p:sp>
        <p:nvSpPr>
          <p:cNvPr id="4" name="Slide Number Placeholder 3"/>
          <p:cNvSpPr>
            <a:spLocks noGrp="1"/>
          </p:cNvSpPr>
          <p:nvPr>
            <p:ph type="sldNum" sz="quarter" idx="5"/>
          </p:nvPr>
        </p:nvSpPr>
        <p:spPr/>
        <p:txBody>
          <a:bodyPr/>
          <a:lstStyle/>
          <a:p>
            <a:fld id="{6DFC3001-5328-3149-AB74-05FCC3D6F576}" type="slidenum">
              <a:rPr lang="en-US" smtClean="0"/>
              <a:t>30</a:t>
            </a:fld>
            <a:endParaRPr lang="en-US"/>
          </a:p>
        </p:txBody>
      </p:sp>
    </p:spTree>
    <p:extLst>
      <p:ext uri="{BB962C8B-B14F-4D97-AF65-F5344CB8AC3E}">
        <p14:creationId xmlns:p14="http://schemas.microsoft.com/office/powerpoint/2010/main" val="36247162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step is nitrification which is a process done by free living bacteria in the soil and is completed under aerobic conditions, this is important as it is an oxidation reaction. The ammonium ions in the soil are firstly converted to nitrite ions and then nitrate ions. These two processes are performed by two different species of bacteria and it is not a specification requirement that you need to know these. </a:t>
            </a:r>
          </a:p>
        </p:txBody>
      </p:sp>
      <p:sp>
        <p:nvSpPr>
          <p:cNvPr id="4" name="Slide Number Placeholder 3"/>
          <p:cNvSpPr>
            <a:spLocks noGrp="1"/>
          </p:cNvSpPr>
          <p:nvPr>
            <p:ph type="sldNum" sz="quarter" idx="5"/>
          </p:nvPr>
        </p:nvSpPr>
        <p:spPr/>
        <p:txBody>
          <a:bodyPr/>
          <a:lstStyle/>
          <a:p>
            <a:fld id="{6DFC3001-5328-3149-AB74-05FCC3D6F576}" type="slidenum">
              <a:rPr lang="en-US" smtClean="0"/>
              <a:t>31</a:t>
            </a:fld>
            <a:endParaRPr lang="en-US"/>
          </a:p>
        </p:txBody>
      </p:sp>
    </p:spTree>
    <p:extLst>
      <p:ext uri="{BB962C8B-B14F-4D97-AF65-F5344CB8AC3E}">
        <p14:creationId xmlns:p14="http://schemas.microsoft.com/office/powerpoint/2010/main" val="27643667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is nitrogen fixation which can occur in different ways. The process converts nitrogen gas into nitrogen compounds. These include lightning, free-living bacteria in the soil and mutualistic bacteria which live in nodules of </a:t>
            </a:r>
            <a:r>
              <a:rPr lang="en-US" dirty="0" err="1"/>
              <a:t>legumous</a:t>
            </a:r>
            <a:r>
              <a:rPr lang="en-US" dirty="0"/>
              <a:t> plants. You can also fix nitrogen artificially by the Haber process which you will come across if you study chemistry but you are not required to know this for your Biology A level. </a:t>
            </a:r>
          </a:p>
        </p:txBody>
      </p:sp>
      <p:sp>
        <p:nvSpPr>
          <p:cNvPr id="4" name="Slide Number Placeholder 3"/>
          <p:cNvSpPr>
            <a:spLocks noGrp="1"/>
          </p:cNvSpPr>
          <p:nvPr>
            <p:ph type="sldNum" sz="quarter" idx="5"/>
          </p:nvPr>
        </p:nvSpPr>
        <p:spPr/>
        <p:txBody>
          <a:bodyPr/>
          <a:lstStyle/>
          <a:p>
            <a:fld id="{6DFC3001-5328-3149-AB74-05FCC3D6F576}" type="slidenum">
              <a:rPr lang="en-US" smtClean="0"/>
              <a:t>32</a:t>
            </a:fld>
            <a:endParaRPr lang="en-US"/>
          </a:p>
        </p:txBody>
      </p:sp>
    </p:spTree>
    <p:extLst>
      <p:ext uri="{BB962C8B-B14F-4D97-AF65-F5344CB8AC3E}">
        <p14:creationId xmlns:p14="http://schemas.microsoft.com/office/powerpoint/2010/main" val="26994235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we have </a:t>
            </a:r>
            <a:r>
              <a:rPr lang="en-US" dirty="0" err="1"/>
              <a:t>denitification</a:t>
            </a:r>
            <a:r>
              <a:rPr lang="en-US" dirty="0"/>
              <a:t> which occurs in anaerobic conditions. Denitrification removes the availability of nitrogen for living organisms and places it back into the atmosphere. This occurs in soil which is filled with water (waterlogged) meaning that less oxygen from the air can get to the soil, creating anaerobic conditions. </a:t>
            </a:r>
          </a:p>
        </p:txBody>
      </p:sp>
      <p:sp>
        <p:nvSpPr>
          <p:cNvPr id="4" name="Slide Number Placeholder 3"/>
          <p:cNvSpPr>
            <a:spLocks noGrp="1"/>
          </p:cNvSpPr>
          <p:nvPr>
            <p:ph type="sldNum" sz="quarter" idx="5"/>
          </p:nvPr>
        </p:nvSpPr>
        <p:spPr/>
        <p:txBody>
          <a:bodyPr/>
          <a:lstStyle/>
          <a:p>
            <a:fld id="{6DFC3001-5328-3149-AB74-05FCC3D6F576}" type="slidenum">
              <a:rPr lang="en-US" smtClean="0"/>
              <a:t>33</a:t>
            </a:fld>
            <a:endParaRPr lang="en-US"/>
          </a:p>
        </p:txBody>
      </p:sp>
    </p:spTree>
    <p:extLst>
      <p:ext uri="{BB962C8B-B14F-4D97-AF65-F5344CB8AC3E}">
        <p14:creationId xmlns:p14="http://schemas.microsoft.com/office/powerpoint/2010/main" val="30776462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Complete the quick questions on page 11 and then check your answers here. </a:t>
            </a:r>
          </a:p>
        </p:txBody>
      </p:sp>
      <p:sp>
        <p:nvSpPr>
          <p:cNvPr id="4" name="Slide Number Placeholder 3"/>
          <p:cNvSpPr>
            <a:spLocks noGrp="1"/>
          </p:cNvSpPr>
          <p:nvPr>
            <p:ph type="sldNum" sz="quarter" idx="5"/>
          </p:nvPr>
        </p:nvSpPr>
        <p:spPr/>
        <p:txBody>
          <a:bodyPr/>
          <a:lstStyle/>
          <a:p>
            <a:fld id="{6DFC3001-5328-3149-AB74-05FCC3D6F576}" type="slidenum">
              <a:rPr lang="en-US" smtClean="0"/>
              <a:t>34</a:t>
            </a:fld>
            <a:endParaRPr lang="en-US"/>
          </a:p>
        </p:txBody>
      </p:sp>
    </p:spTree>
    <p:extLst>
      <p:ext uri="{BB962C8B-B14F-4D97-AF65-F5344CB8AC3E}">
        <p14:creationId xmlns:p14="http://schemas.microsoft.com/office/powerpoint/2010/main" val="25831869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FC3001-5328-3149-AB74-05FCC3D6F576}" type="slidenum">
              <a:rPr lang="en-US" smtClean="0"/>
              <a:t>35</a:t>
            </a:fld>
            <a:endParaRPr lang="en-US"/>
          </a:p>
        </p:txBody>
      </p:sp>
    </p:spTree>
    <p:extLst>
      <p:ext uri="{BB962C8B-B14F-4D97-AF65-F5344CB8AC3E}">
        <p14:creationId xmlns:p14="http://schemas.microsoft.com/office/powerpoint/2010/main" val="6717448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space at the bottom of page 11 in your booklet to practice this question. This is a mark scheme perfect answers so you need to make sure you learn it. </a:t>
            </a:r>
          </a:p>
          <a:p>
            <a:endParaRPr lang="en-US" dirty="0"/>
          </a:p>
          <a:p>
            <a:r>
              <a:rPr lang="en-US" dirty="0"/>
              <a:t>When answering these types of questions make sure you are identifying the organisms (fungi or bacteria species) involved, the conditions required and the reactants and products made. </a:t>
            </a:r>
          </a:p>
        </p:txBody>
      </p:sp>
      <p:sp>
        <p:nvSpPr>
          <p:cNvPr id="4" name="Slide Number Placeholder 3"/>
          <p:cNvSpPr>
            <a:spLocks noGrp="1"/>
          </p:cNvSpPr>
          <p:nvPr>
            <p:ph type="sldNum" sz="quarter" idx="5"/>
          </p:nvPr>
        </p:nvSpPr>
        <p:spPr/>
        <p:txBody>
          <a:bodyPr/>
          <a:lstStyle/>
          <a:p>
            <a:fld id="{6DFC3001-5328-3149-AB74-05FCC3D6F576}" type="slidenum">
              <a:rPr lang="en-US" smtClean="0"/>
              <a:t>36</a:t>
            </a:fld>
            <a:endParaRPr lang="en-US"/>
          </a:p>
        </p:txBody>
      </p:sp>
    </p:spTree>
    <p:extLst>
      <p:ext uri="{BB962C8B-B14F-4D97-AF65-F5344CB8AC3E}">
        <p14:creationId xmlns:p14="http://schemas.microsoft.com/office/powerpoint/2010/main" val="37778268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FC3001-5328-3149-AB74-05FCC3D6F576}" type="slidenum">
              <a:rPr lang="en-US" smtClean="0"/>
              <a:t>37</a:t>
            </a:fld>
            <a:endParaRPr lang="en-US"/>
          </a:p>
        </p:txBody>
      </p:sp>
    </p:spTree>
    <p:extLst>
      <p:ext uri="{BB962C8B-B14F-4D97-AF65-F5344CB8AC3E}">
        <p14:creationId xmlns:p14="http://schemas.microsoft.com/office/powerpoint/2010/main" val="3046222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1a, you are told in the question that the nitrogen containing compounds are the in the mustard plants and this is ploughed into the soil in spring. From this you are to assume that the nitrogen is in the form of proteins and amino acids in the plant which will need breaking down to release ammonium ions; which we know is called ammonification. This occurs by nitrifying bacteria which convert the ammonium ions into nitrites and then nitrates, these can then be absorbed into the plants roots. </a:t>
            </a:r>
          </a:p>
          <a:p>
            <a:endParaRPr lang="en-US" dirty="0"/>
          </a:p>
          <a:p>
            <a:r>
              <a:rPr lang="en-US" dirty="0"/>
              <a:t>For the next questions you just need to give an example of a phosphate containing compound found in plants.</a:t>
            </a:r>
          </a:p>
        </p:txBody>
      </p:sp>
      <p:sp>
        <p:nvSpPr>
          <p:cNvPr id="4" name="Slide Number Placeholder 3"/>
          <p:cNvSpPr>
            <a:spLocks noGrp="1"/>
          </p:cNvSpPr>
          <p:nvPr>
            <p:ph type="sldNum" sz="quarter" idx="5"/>
          </p:nvPr>
        </p:nvSpPr>
        <p:spPr/>
        <p:txBody>
          <a:bodyPr/>
          <a:lstStyle/>
          <a:p>
            <a:fld id="{6DFC3001-5328-3149-AB74-05FCC3D6F576}" type="slidenum">
              <a:rPr lang="en-US" smtClean="0"/>
              <a:t>40</a:t>
            </a:fld>
            <a:endParaRPr lang="en-US"/>
          </a:p>
        </p:txBody>
      </p:sp>
    </p:spTree>
    <p:extLst>
      <p:ext uri="{BB962C8B-B14F-4D97-AF65-F5344CB8AC3E}">
        <p14:creationId xmlns:p14="http://schemas.microsoft.com/office/powerpoint/2010/main" val="22424293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a:t>
            </a:r>
            <a:r>
              <a:rPr lang="en-US" dirty="0" err="1"/>
              <a:t>ai</a:t>
            </a:r>
            <a:r>
              <a:rPr lang="en-US" dirty="0"/>
              <a:t>, if you grow grass on the field then this means less nutrients can be leached. Leaching occurs when rain water carries soluble molecules out of the fields. </a:t>
            </a:r>
          </a:p>
          <a:p>
            <a:endParaRPr lang="en-US" dirty="0"/>
          </a:p>
          <a:p>
            <a:r>
              <a:rPr lang="en-US" dirty="0"/>
              <a:t>Question </a:t>
            </a:r>
            <a:r>
              <a:rPr lang="en-US" dirty="0" err="1"/>
              <a:t>aii</a:t>
            </a:r>
            <a:r>
              <a:rPr lang="en-US" dirty="0"/>
              <a:t>, by growing leguminous plants such as clover this will increase the amount of nitrogen-fixing bacteria. </a:t>
            </a:r>
            <a:r>
              <a:rPr lang="en-US" dirty="0" err="1"/>
              <a:t>Whne</a:t>
            </a:r>
            <a:r>
              <a:rPr lang="en-US" dirty="0"/>
              <a:t> you plough the clover into the soil the decomposition of the clover with increase the availability of ammonium ions in the soil which will then be converted into nitrates by nitrifying bacteria. </a:t>
            </a:r>
          </a:p>
        </p:txBody>
      </p:sp>
      <p:sp>
        <p:nvSpPr>
          <p:cNvPr id="4" name="Slide Number Placeholder 3"/>
          <p:cNvSpPr>
            <a:spLocks noGrp="1"/>
          </p:cNvSpPr>
          <p:nvPr>
            <p:ph type="sldNum" sz="quarter" idx="5"/>
          </p:nvPr>
        </p:nvSpPr>
        <p:spPr/>
        <p:txBody>
          <a:bodyPr/>
          <a:lstStyle/>
          <a:p>
            <a:fld id="{6DFC3001-5328-3149-AB74-05FCC3D6F576}" type="slidenum">
              <a:rPr lang="en-US" smtClean="0"/>
              <a:t>41</a:t>
            </a:fld>
            <a:endParaRPr lang="en-US"/>
          </a:p>
        </p:txBody>
      </p:sp>
    </p:spTree>
    <p:extLst>
      <p:ext uri="{BB962C8B-B14F-4D97-AF65-F5344CB8AC3E}">
        <p14:creationId xmlns:p14="http://schemas.microsoft.com/office/powerpoint/2010/main" val="30586663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bi, for this question you just need to comment on the relationship between increasing the amount of </a:t>
            </a:r>
            <a:r>
              <a:rPr lang="en-US" dirty="0" err="1"/>
              <a:t>fertiliser</a:t>
            </a:r>
            <a:r>
              <a:rPr lang="en-US" dirty="0"/>
              <a:t> which is the first column and the yield (second column) and protein (third column). For the first marking point we can see there is a small increase from 2.4 to 2.5 between 0 and 25kg ha</a:t>
            </a:r>
            <a:r>
              <a:rPr lang="en-US" baseline="30000" dirty="0"/>
              <a:t>-1 </a:t>
            </a:r>
            <a:r>
              <a:rPr lang="en-US" baseline="0" dirty="0"/>
              <a:t>and then no effect. With regards to the protein there is an increase when you increase the </a:t>
            </a:r>
            <a:r>
              <a:rPr lang="en-US" baseline="0" dirty="0" err="1"/>
              <a:t>fertiliser</a:t>
            </a:r>
            <a:r>
              <a:rPr lang="en-US" baseline="0" dirty="0"/>
              <a:t> application. </a:t>
            </a:r>
          </a:p>
          <a:p>
            <a:endParaRPr lang="en-US" baseline="0" dirty="0"/>
          </a:p>
          <a:p>
            <a:r>
              <a:rPr lang="en-US" baseline="0" dirty="0"/>
              <a:t>Question </a:t>
            </a:r>
            <a:r>
              <a:rPr lang="en-US" baseline="0" dirty="0" err="1"/>
              <a:t>bii</a:t>
            </a:r>
            <a:r>
              <a:rPr lang="en-US" baseline="0" dirty="0"/>
              <a:t>, You will notice that for every extra 25kg ha</a:t>
            </a:r>
            <a:r>
              <a:rPr lang="en-US" baseline="30000" dirty="0"/>
              <a:t>-1 </a:t>
            </a:r>
            <a:r>
              <a:rPr lang="en-US" baseline="0" dirty="0"/>
              <a:t>of nitrogen </a:t>
            </a:r>
            <a:r>
              <a:rPr lang="en-US" baseline="0" dirty="0" err="1"/>
              <a:t>fertiliser</a:t>
            </a:r>
            <a:r>
              <a:rPr lang="en-US" baseline="0" dirty="0"/>
              <a:t> applied the cost goes up by £11. We therefore add £11 to 33 which gives us £44. Once we have calculated this we take the value added by using the fertilizer which is 37 and divide this by the cost of £44. This gives us the ratio of 0.84:1.0.</a:t>
            </a:r>
          </a:p>
        </p:txBody>
      </p:sp>
      <p:sp>
        <p:nvSpPr>
          <p:cNvPr id="4" name="Slide Number Placeholder 3"/>
          <p:cNvSpPr>
            <a:spLocks noGrp="1"/>
          </p:cNvSpPr>
          <p:nvPr>
            <p:ph type="sldNum" sz="quarter" idx="5"/>
          </p:nvPr>
        </p:nvSpPr>
        <p:spPr/>
        <p:txBody>
          <a:bodyPr/>
          <a:lstStyle/>
          <a:p>
            <a:fld id="{6DFC3001-5328-3149-AB74-05FCC3D6F576}" type="slidenum">
              <a:rPr lang="en-US" smtClean="0"/>
              <a:t>42</a:t>
            </a:fld>
            <a:endParaRPr lang="en-US"/>
          </a:p>
        </p:txBody>
      </p:sp>
    </p:spTree>
    <p:extLst>
      <p:ext uri="{BB962C8B-B14F-4D97-AF65-F5344CB8AC3E}">
        <p14:creationId xmlns:p14="http://schemas.microsoft.com/office/powerpoint/2010/main" val="577243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far we have looked at the natural nutrient cycles, in this lesson we are going to look at how humans have manipulated this process so we can increase the yield of crops we can grow for food and also the implications this can have on ecosystems. </a:t>
            </a:r>
          </a:p>
        </p:txBody>
      </p:sp>
      <p:sp>
        <p:nvSpPr>
          <p:cNvPr id="4" name="Slide Number Placeholder 3"/>
          <p:cNvSpPr>
            <a:spLocks noGrp="1"/>
          </p:cNvSpPr>
          <p:nvPr>
            <p:ph type="sldNum" sz="quarter" idx="5"/>
          </p:nvPr>
        </p:nvSpPr>
        <p:spPr/>
        <p:txBody>
          <a:bodyPr/>
          <a:lstStyle/>
          <a:p>
            <a:fld id="{6DFC3001-5328-3149-AB74-05FCC3D6F576}" type="slidenum">
              <a:rPr lang="en-US" smtClean="0"/>
              <a:t>43</a:t>
            </a:fld>
            <a:endParaRPr lang="en-US"/>
          </a:p>
        </p:txBody>
      </p:sp>
    </p:spTree>
    <p:extLst>
      <p:ext uri="{BB962C8B-B14F-4D97-AF65-F5344CB8AC3E}">
        <p14:creationId xmlns:p14="http://schemas.microsoft.com/office/powerpoint/2010/main" val="19736523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Fertilisers</a:t>
            </a:r>
            <a:r>
              <a:rPr lang="en-US" dirty="0"/>
              <a:t> are very useful in agriculture all over the world, they enable us to provide more nutrients to crops we are growing for food and other purposes. As we already know as crops are growing they absorb nutrients from the soil and they become incorporated into the plants biomass and the nutrients available in the soil reduces. When you harvest the crop you are left with soil with less nutrients and as the plant isn’t dying in the field and decomposing those nutrients are not been reintroduced back into the soil like would happen in a natural system. </a:t>
            </a:r>
          </a:p>
          <a:p>
            <a:endParaRPr lang="en-US" dirty="0"/>
          </a:p>
          <a:p>
            <a:r>
              <a:rPr lang="en-US" dirty="0"/>
              <a:t>For this reason it is vital we are able to put nutrients back into the soil before sowing more seeds into the field, this is why </a:t>
            </a:r>
            <a:r>
              <a:rPr lang="en-US" dirty="0" err="1"/>
              <a:t>fertiliser</a:t>
            </a:r>
            <a:r>
              <a:rPr lang="en-US" dirty="0"/>
              <a:t> is important. There are two types of </a:t>
            </a:r>
            <a:r>
              <a:rPr lang="en-US" dirty="0" err="1"/>
              <a:t>fertiliser</a:t>
            </a:r>
            <a:r>
              <a:rPr lang="en-US" dirty="0"/>
              <a:t> which are natural and artificial, you need to know some examples of each from the slide.</a:t>
            </a:r>
          </a:p>
        </p:txBody>
      </p:sp>
      <p:sp>
        <p:nvSpPr>
          <p:cNvPr id="4" name="Slide Number Placeholder 3"/>
          <p:cNvSpPr>
            <a:spLocks noGrp="1"/>
          </p:cNvSpPr>
          <p:nvPr>
            <p:ph type="sldNum" sz="quarter" idx="5"/>
          </p:nvPr>
        </p:nvSpPr>
        <p:spPr/>
        <p:txBody>
          <a:bodyPr/>
          <a:lstStyle/>
          <a:p>
            <a:fld id="{6DFC3001-5328-3149-AB74-05FCC3D6F576}" type="slidenum">
              <a:rPr lang="en-US" smtClean="0"/>
              <a:t>44</a:t>
            </a:fld>
            <a:endParaRPr lang="en-US"/>
          </a:p>
        </p:txBody>
      </p:sp>
    </p:spTree>
    <p:extLst>
      <p:ext uri="{BB962C8B-B14F-4D97-AF65-F5344CB8AC3E}">
        <p14:creationId xmlns:p14="http://schemas.microsoft.com/office/powerpoint/2010/main" val="5176767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FC3001-5328-3149-AB74-05FCC3D6F576}" type="slidenum">
              <a:rPr lang="en-US" smtClean="0"/>
              <a:t>45</a:t>
            </a:fld>
            <a:endParaRPr lang="en-US"/>
          </a:p>
        </p:txBody>
      </p:sp>
    </p:spTree>
    <p:extLst>
      <p:ext uri="{BB962C8B-B14F-4D97-AF65-F5344CB8AC3E}">
        <p14:creationId xmlns:p14="http://schemas.microsoft.com/office/powerpoint/2010/main" val="23309130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fantastic as </a:t>
            </a:r>
            <a:r>
              <a:rPr lang="en-US" dirty="0" err="1"/>
              <a:t>fertilisers</a:t>
            </a:r>
            <a:r>
              <a:rPr lang="en-US" dirty="0"/>
              <a:t> are for increasing our ability to grow crops and feed the growing human population there are consequences we have seen to ecosystems especially when these nutrients end up in areas they shouldn’t. </a:t>
            </a:r>
          </a:p>
          <a:p>
            <a:endParaRPr lang="en-US" dirty="0"/>
          </a:p>
          <a:p>
            <a:r>
              <a:rPr lang="en-US" dirty="0"/>
              <a:t>The first problem is that for certain fast growing species the availability of these nutrients a limiting factor in normal ecosystems.  When there is an abundance of these nutrients available these species can grow rapidly and outcompete other species. This then reduces the species diversity for that area </a:t>
            </a:r>
            <a:r>
              <a:rPr lang="en-US" dirty="0" err="1"/>
              <a:t>destabilising</a:t>
            </a:r>
            <a:r>
              <a:rPr lang="en-US" dirty="0"/>
              <a:t> the ecosystem. </a:t>
            </a:r>
          </a:p>
          <a:p>
            <a:endParaRPr lang="en-US" dirty="0"/>
          </a:p>
        </p:txBody>
      </p:sp>
      <p:sp>
        <p:nvSpPr>
          <p:cNvPr id="4" name="Slide Number Placeholder 3"/>
          <p:cNvSpPr>
            <a:spLocks noGrp="1"/>
          </p:cNvSpPr>
          <p:nvPr>
            <p:ph type="sldNum" sz="quarter" idx="5"/>
          </p:nvPr>
        </p:nvSpPr>
        <p:spPr/>
        <p:txBody>
          <a:bodyPr/>
          <a:lstStyle/>
          <a:p>
            <a:fld id="{6DFC3001-5328-3149-AB74-05FCC3D6F576}" type="slidenum">
              <a:rPr lang="en-US" smtClean="0"/>
              <a:t>49</a:t>
            </a:fld>
            <a:endParaRPr lang="en-US"/>
          </a:p>
        </p:txBody>
      </p:sp>
    </p:spTree>
    <p:extLst>
      <p:ext uri="{BB962C8B-B14F-4D97-AF65-F5344CB8AC3E}">
        <p14:creationId xmlns:p14="http://schemas.microsoft.com/office/powerpoint/2010/main" val="7571537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next issue is leaching, this especially happens after rainfall. The nitrates in the fertilizer dissolve into the rainwater and are then carried deeper into the soil away from the plant roots. The nitrates then move into watercourses which leads to them becoming polluted both to organisms present and if it is a water course used by humans can also effect us. </a:t>
            </a:r>
          </a:p>
          <a:p>
            <a:endParaRPr lang="en-US" dirty="0"/>
          </a:p>
        </p:txBody>
      </p:sp>
      <p:sp>
        <p:nvSpPr>
          <p:cNvPr id="4" name="Slide Number Placeholder 3"/>
          <p:cNvSpPr>
            <a:spLocks noGrp="1"/>
          </p:cNvSpPr>
          <p:nvPr>
            <p:ph type="sldNum" sz="quarter" idx="5"/>
          </p:nvPr>
        </p:nvSpPr>
        <p:spPr/>
        <p:txBody>
          <a:bodyPr/>
          <a:lstStyle/>
          <a:p>
            <a:fld id="{6DFC3001-5328-3149-AB74-05FCC3D6F576}" type="slidenum">
              <a:rPr lang="en-US" smtClean="0"/>
              <a:t>50</a:t>
            </a:fld>
            <a:endParaRPr lang="en-US"/>
          </a:p>
        </p:txBody>
      </p:sp>
    </p:spTree>
    <p:extLst>
      <p:ext uri="{BB962C8B-B14F-4D97-AF65-F5344CB8AC3E}">
        <p14:creationId xmlns:p14="http://schemas.microsoft.com/office/powerpoint/2010/main" val="34768447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issue to discuss is eutrophication, this is a longer process that you need to know in detail.</a:t>
            </a:r>
          </a:p>
          <a:p>
            <a:endParaRPr lang="en-US" dirty="0"/>
          </a:p>
          <a:p>
            <a:r>
              <a:rPr lang="en-US" dirty="0"/>
              <a:t>Very few nitrates are naturally found in waterways so this creates a limiting factor on the natural growth of plants and algae species. When leaching occurs the nitrates from surrounding fields move into the rivers and lakes so nitrate level is no longer a limiting factor. As a result the plants and algae grow exponentially. The algae grow across the top of the water and cover and prevent sunlight from reaching the bottom of the lake. This is known as algal bloom. </a:t>
            </a:r>
          </a:p>
          <a:p>
            <a:endParaRPr lang="en-US" dirty="0"/>
          </a:p>
          <a:p>
            <a:r>
              <a:rPr lang="en-US" dirty="0"/>
              <a:t>The lack of light reaching the plants at the bottom of the lake means that plants are unable to </a:t>
            </a:r>
            <a:r>
              <a:rPr lang="en-US" dirty="0" err="1"/>
              <a:t>photosynthesise</a:t>
            </a:r>
            <a:r>
              <a:rPr lang="en-US" dirty="0"/>
              <a:t> and produce vital sugars and other compounds required for life, as a results they die. All of this dead matter now needs to decay, saprophytic bacteria and algae begin to break down plant matter using dissolved oxygen in the process. This reduces the level of oxygen in the water and increases the nitrate level even further. </a:t>
            </a:r>
          </a:p>
          <a:p>
            <a:endParaRPr lang="en-US" dirty="0"/>
          </a:p>
          <a:p>
            <a:r>
              <a:rPr lang="en-US" dirty="0"/>
              <a:t>The oxygen level in the water becomes so low that aerobically respiring organisms such fish die. </a:t>
            </a:r>
          </a:p>
          <a:p>
            <a:endParaRPr lang="en-US" dirty="0"/>
          </a:p>
          <a:p>
            <a:r>
              <a:rPr lang="en-US" dirty="0"/>
              <a:t>As there are now no aerobically respiring organisms, the anaerobically respiring bacteria and algae have no competition for resources. This means anaerobically respiring organisms increase in number, break down other dead material and further increase nitrate level. Other toxic waste products are produced such as hydrogen </a:t>
            </a:r>
            <a:r>
              <a:rPr lang="en-US" dirty="0" err="1"/>
              <a:t>sulphide</a:t>
            </a:r>
            <a:r>
              <a:rPr lang="en-US" dirty="0"/>
              <a:t> which makes the water putrid. </a:t>
            </a:r>
          </a:p>
        </p:txBody>
      </p:sp>
      <p:sp>
        <p:nvSpPr>
          <p:cNvPr id="4" name="Slide Number Placeholder 3"/>
          <p:cNvSpPr>
            <a:spLocks noGrp="1"/>
          </p:cNvSpPr>
          <p:nvPr>
            <p:ph type="sldNum" sz="quarter" idx="5"/>
          </p:nvPr>
        </p:nvSpPr>
        <p:spPr/>
        <p:txBody>
          <a:bodyPr/>
          <a:lstStyle/>
          <a:p>
            <a:fld id="{6DFC3001-5328-3149-AB74-05FCC3D6F576}" type="slidenum">
              <a:rPr lang="en-US" smtClean="0"/>
              <a:t>51</a:t>
            </a:fld>
            <a:endParaRPr lang="en-US"/>
          </a:p>
        </p:txBody>
      </p:sp>
    </p:spTree>
    <p:extLst>
      <p:ext uri="{BB962C8B-B14F-4D97-AF65-F5344CB8AC3E}">
        <p14:creationId xmlns:p14="http://schemas.microsoft.com/office/powerpoint/2010/main" val="29173197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FC3001-5328-3149-AB74-05FCC3D6F576}" type="slidenum">
              <a:rPr lang="en-US" smtClean="0"/>
              <a:t>54</a:t>
            </a:fld>
            <a:endParaRPr lang="en-US"/>
          </a:p>
        </p:txBody>
      </p:sp>
    </p:spTree>
    <p:extLst>
      <p:ext uri="{BB962C8B-B14F-4D97-AF65-F5344CB8AC3E}">
        <p14:creationId xmlns:p14="http://schemas.microsoft.com/office/powerpoint/2010/main" val="23457850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FC3001-5328-3149-AB74-05FCC3D6F576}" type="slidenum">
              <a:rPr lang="en-US" smtClean="0"/>
              <a:t>55</a:t>
            </a:fld>
            <a:endParaRPr lang="en-US"/>
          </a:p>
        </p:txBody>
      </p:sp>
    </p:spTree>
    <p:extLst>
      <p:ext uri="{BB962C8B-B14F-4D97-AF65-F5344CB8AC3E}">
        <p14:creationId xmlns:p14="http://schemas.microsoft.com/office/powerpoint/2010/main" val="2893456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246F343-E491-4967-B652-04C3003066C3}" type="datetimeFigureOut">
              <a:rPr lang="en-GB" smtClean="0"/>
              <a:t>11/05/2020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4FDF46-EAE5-4743-A2FB-86DD0995A3D6}" type="slidenum">
              <a:rPr lang="en-GB" smtClean="0"/>
              <a:t>‹#›</a:t>
            </a:fld>
            <a:endParaRPr lang="en-GB"/>
          </a:p>
        </p:txBody>
      </p:sp>
    </p:spTree>
    <p:extLst>
      <p:ext uri="{BB962C8B-B14F-4D97-AF65-F5344CB8AC3E}">
        <p14:creationId xmlns:p14="http://schemas.microsoft.com/office/powerpoint/2010/main" val="405353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246F343-E491-4967-B652-04C3003066C3}" type="datetimeFigureOut">
              <a:rPr lang="en-GB" smtClean="0"/>
              <a:t>11/05/2020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4FDF46-EAE5-4743-A2FB-86DD0995A3D6}" type="slidenum">
              <a:rPr lang="en-GB" smtClean="0"/>
              <a:t>‹#›</a:t>
            </a:fld>
            <a:endParaRPr lang="en-GB"/>
          </a:p>
        </p:txBody>
      </p:sp>
    </p:spTree>
    <p:extLst>
      <p:ext uri="{BB962C8B-B14F-4D97-AF65-F5344CB8AC3E}">
        <p14:creationId xmlns:p14="http://schemas.microsoft.com/office/powerpoint/2010/main" val="815517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46F343-E491-4967-B652-04C3003066C3}" type="datetimeFigureOut">
              <a:rPr lang="en-GB" smtClean="0"/>
              <a:t>11/05/2020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4FDF46-EAE5-4743-A2FB-86DD0995A3D6}" type="slidenum">
              <a:rPr lang="en-GB" smtClean="0"/>
              <a:t>‹#›</a:t>
            </a:fld>
            <a:endParaRPr lang="en-GB"/>
          </a:p>
        </p:txBody>
      </p:sp>
    </p:spTree>
    <p:extLst>
      <p:ext uri="{BB962C8B-B14F-4D97-AF65-F5344CB8AC3E}">
        <p14:creationId xmlns:p14="http://schemas.microsoft.com/office/powerpoint/2010/main" val="4039464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246F343-E491-4967-B652-04C3003066C3}" type="datetimeFigureOut">
              <a:rPr lang="en-GB" smtClean="0"/>
              <a:t>11/05/2020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A4FDF46-EAE5-4743-A2FB-86DD0995A3D6}" type="slidenum">
              <a:rPr lang="en-GB" smtClean="0"/>
              <a:t>‹#›</a:t>
            </a:fld>
            <a:endParaRPr lang="en-GB"/>
          </a:p>
        </p:txBody>
      </p:sp>
    </p:spTree>
    <p:extLst>
      <p:ext uri="{BB962C8B-B14F-4D97-AF65-F5344CB8AC3E}">
        <p14:creationId xmlns:p14="http://schemas.microsoft.com/office/powerpoint/2010/main" val="1922899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246F343-E491-4967-B652-04C3003066C3}" type="datetimeFigureOut">
              <a:rPr lang="en-GB" smtClean="0"/>
              <a:t>11/05/2020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A4FDF46-EAE5-4743-A2FB-86DD0995A3D6}" type="slidenum">
              <a:rPr lang="en-GB" smtClean="0"/>
              <a:t>‹#›</a:t>
            </a:fld>
            <a:endParaRPr lang="en-GB"/>
          </a:p>
        </p:txBody>
      </p:sp>
    </p:spTree>
    <p:extLst>
      <p:ext uri="{BB962C8B-B14F-4D97-AF65-F5344CB8AC3E}">
        <p14:creationId xmlns:p14="http://schemas.microsoft.com/office/powerpoint/2010/main" val="1437861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246F343-E491-4967-B652-04C3003066C3}" type="datetimeFigureOut">
              <a:rPr lang="en-GB" smtClean="0"/>
              <a:t>11/05/2020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A4FDF46-EAE5-4743-A2FB-86DD0995A3D6}" type="slidenum">
              <a:rPr lang="en-GB" smtClean="0"/>
              <a:t>‹#›</a:t>
            </a:fld>
            <a:endParaRPr lang="en-GB"/>
          </a:p>
        </p:txBody>
      </p:sp>
    </p:spTree>
    <p:extLst>
      <p:ext uri="{BB962C8B-B14F-4D97-AF65-F5344CB8AC3E}">
        <p14:creationId xmlns:p14="http://schemas.microsoft.com/office/powerpoint/2010/main" val="1522255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46F343-E491-4967-B652-04C3003066C3}" type="datetimeFigureOut">
              <a:rPr lang="en-GB" smtClean="0"/>
              <a:t>11/05/2020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A4FDF46-EAE5-4743-A2FB-86DD0995A3D6}" type="slidenum">
              <a:rPr lang="en-GB" smtClean="0"/>
              <a:t>‹#›</a:t>
            </a:fld>
            <a:endParaRPr lang="en-GB"/>
          </a:p>
        </p:txBody>
      </p:sp>
    </p:spTree>
    <p:extLst>
      <p:ext uri="{BB962C8B-B14F-4D97-AF65-F5344CB8AC3E}">
        <p14:creationId xmlns:p14="http://schemas.microsoft.com/office/powerpoint/2010/main" val="955284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46F343-E491-4967-B652-04C3003066C3}" type="datetimeFigureOut">
              <a:rPr lang="en-GB" smtClean="0"/>
              <a:t>11/05/2020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A4FDF46-EAE5-4743-A2FB-86DD0995A3D6}" type="slidenum">
              <a:rPr lang="en-GB" smtClean="0"/>
              <a:t>‹#›</a:t>
            </a:fld>
            <a:endParaRPr lang="en-GB"/>
          </a:p>
        </p:txBody>
      </p:sp>
    </p:spTree>
    <p:extLst>
      <p:ext uri="{BB962C8B-B14F-4D97-AF65-F5344CB8AC3E}">
        <p14:creationId xmlns:p14="http://schemas.microsoft.com/office/powerpoint/2010/main" val="3232863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46F343-E491-4967-B652-04C3003066C3}" type="datetimeFigureOut">
              <a:rPr lang="en-GB" smtClean="0"/>
              <a:t>11/05/2020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A4FDF46-EAE5-4743-A2FB-86DD0995A3D6}" type="slidenum">
              <a:rPr lang="en-GB" smtClean="0"/>
              <a:t>‹#›</a:t>
            </a:fld>
            <a:endParaRPr lang="en-GB"/>
          </a:p>
        </p:txBody>
      </p:sp>
    </p:spTree>
    <p:extLst>
      <p:ext uri="{BB962C8B-B14F-4D97-AF65-F5344CB8AC3E}">
        <p14:creationId xmlns:p14="http://schemas.microsoft.com/office/powerpoint/2010/main" val="330749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246F343-E491-4967-B652-04C3003066C3}" type="datetimeFigureOut">
              <a:rPr lang="en-GB" smtClean="0"/>
              <a:t>11/05/2020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4FDF46-EAE5-4743-A2FB-86DD0995A3D6}" type="slidenum">
              <a:rPr lang="en-GB" smtClean="0"/>
              <a:t>‹#›</a:t>
            </a:fld>
            <a:endParaRPr lang="en-GB"/>
          </a:p>
        </p:txBody>
      </p:sp>
    </p:spTree>
    <p:extLst>
      <p:ext uri="{BB962C8B-B14F-4D97-AF65-F5344CB8AC3E}">
        <p14:creationId xmlns:p14="http://schemas.microsoft.com/office/powerpoint/2010/main" val="949904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246F343-E491-4967-B652-04C3003066C3}" type="datetimeFigureOut">
              <a:rPr lang="en-GB" smtClean="0"/>
              <a:t>11/05/2020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4FDF46-EAE5-4743-A2FB-86DD0995A3D6}" type="slidenum">
              <a:rPr lang="en-GB" smtClean="0"/>
              <a:t>‹#›</a:t>
            </a:fld>
            <a:endParaRPr lang="en-GB"/>
          </a:p>
        </p:txBody>
      </p:sp>
    </p:spTree>
    <p:extLst>
      <p:ext uri="{BB962C8B-B14F-4D97-AF65-F5344CB8AC3E}">
        <p14:creationId xmlns:p14="http://schemas.microsoft.com/office/powerpoint/2010/main" val="1105952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46F343-E491-4967-B652-04C3003066C3}" type="datetimeFigureOut">
              <a:rPr lang="en-GB" smtClean="0"/>
              <a:t>11/05/2020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4FDF46-EAE5-4743-A2FB-86DD0995A3D6}" type="slidenum">
              <a:rPr lang="en-GB" smtClean="0"/>
              <a:t>‹#›</a:t>
            </a:fld>
            <a:endParaRPr lang="en-GB"/>
          </a:p>
        </p:txBody>
      </p:sp>
    </p:spTree>
    <p:extLst>
      <p:ext uri="{BB962C8B-B14F-4D97-AF65-F5344CB8AC3E}">
        <p14:creationId xmlns:p14="http://schemas.microsoft.com/office/powerpoint/2010/main" val="28541793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hyperlink" Target="http://www.bing.com/videos/search?q=phosphorus+cycle&amp;adlt=strict&amp;view=detail&amp;mid=51A84770C013EE31C0C151A84770C013EE31C0C1&amp;FORM=VRDGAR" TargetMode="External"/><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3" Type="http://schemas.openxmlformats.org/officeDocument/2006/relationships/audio" Target="../media/media16.m4a"/><Relationship Id="rId7" Type="http://schemas.openxmlformats.org/officeDocument/2006/relationships/image" Target="../media/image2.png"/><Relationship Id="rId2" Type="http://schemas.microsoft.com/office/2007/relationships/media" Target="../media/media16.m4a"/><Relationship Id="rId1" Type="http://schemas.openxmlformats.org/officeDocument/2006/relationships/tags" Target="../tags/tag2.xml"/><Relationship Id="rId6" Type="http://schemas.openxmlformats.org/officeDocument/2006/relationships/image" Target="../media/image11.png"/><Relationship Id="rId5" Type="http://schemas.openxmlformats.org/officeDocument/2006/relationships/notesSlide" Target="../notesSlides/notesSlide18.xml"/><Relationship Id="rId4"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2.png"/><Relationship Id="rId4"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19.m4a"/><Relationship Id="rId7" Type="http://schemas.openxmlformats.org/officeDocument/2006/relationships/image" Target="../media/image13.png"/><Relationship Id="rId2" Type="http://schemas.microsoft.com/office/2007/relationships/media" Target="../media/media19.m4a"/><Relationship Id="rId1" Type="http://schemas.openxmlformats.org/officeDocument/2006/relationships/tags" Target="../tags/tag3.xml"/><Relationship Id="rId6" Type="http://schemas.openxmlformats.org/officeDocument/2006/relationships/image" Target="../media/image12.png"/><Relationship Id="rId5" Type="http://schemas.openxmlformats.org/officeDocument/2006/relationships/notesSlide" Target="../notesSlides/notesSlide21.xml"/><Relationship Id="rId4"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2.png"/><Relationship Id="rId4"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3" Type="http://schemas.openxmlformats.org/officeDocument/2006/relationships/audio" Target="../media/media21.m4a"/><Relationship Id="rId7" Type="http://schemas.openxmlformats.org/officeDocument/2006/relationships/image" Target="../media/image2.png"/><Relationship Id="rId2" Type="http://schemas.microsoft.com/office/2007/relationships/media" Target="../media/media21.m4a"/><Relationship Id="rId1" Type="http://schemas.openxmlformats.org/officeDocument/2006/relationships/tags" Target="../tags/tag4.xml"/><Relationship Id="rId6" Type="http://schemas.openxmlformats.org/officeDocument/2006/relationships/hyperlink" Target="https://youtu.be/LS4rAyvmZ3U" TargetMode="External"/><Relationship Id="rId5" Type="http://schemas.openxmlformats.org/officeDocument/2006/relationships/notesSlide" Target="../notesSlides/notesSlide23.xml"/><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audio" Target="../media/media23.m4a"/><Relationship Id="rId2" Type="http://schemas.microsoft.com/office/2007/relationships/media" Target="../media/media23.m4a"/><Relationship Id="rId1" Type="http://schemas.openxmlformats.org/officeDocument/2006/relationships/tags" Target="../tags/tag5.xml"/><Relationship Id="rId6" Type="http://schemas.openxmlformats.org/officeDocument/2006/relationships/image" Target="../media/image2.png"/><Relationship Id="rId5" Type="http://schemas.openxmlformats.org/officeDocument/2006/relationships/notesSlide" Target="../notesSlides/notesSlide25.xml"/><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2.png"/><Relationship Id="rId4"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2.png"/><Relationship Id="rId4" Type="http://schemas.openxmlformats.org/officeDocument/2006/relationships/notesSlide" Target="../notesSlides/notesSlide28.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3" Type="http://schemas.openxmlformats.org/officeDocument/2006/relationships/audio" Target="../media/media28.m4a"/><Relationship Id="rId2" Type="http://schemas.microsoft.com/office/2007/relationships/media" Target="../media/media28.m4a"/><Relationship Id="rId1" Type="http://schemas.openxmlformats.org/officeDocument/2006/relationships/tags" Target="../tags/tag6.xml"/><Relationship Id="rId6" Type="http://schemas.openxmlformats.org/officeDocument/2006/relationships/image" Target="../media/image2.png"/><Relationship Id="rId5" Type="http://schemas.openxmlformats.org/officeDocument/2006/relationships/notesSlide" Target="../notesSlides/notesSlide30.xml"/><Relationship Id="rId4"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audio" Target="../media/media29.m4a"/><Relationship Id="rId2" Type="http://schemas.microsoft.com/office/2007/relationships/media" Target="../media/media29.m4a"/><Relationship Id="rId1" Type="http://schemas.openxmlformats.org/officeDocument/2006/relationships/tags" Target="../tags/tag7.xml"/><Relationship Id="rId6" Type="http://schemas.openxmlformats.org/officeDocument/2006/relationships/image" Target="../media/image2.png"/><Relationship Id="rId5" Type="http://schemas.openxmlformats.org/officeDocument/2006/relationships/notesSlide" Target="../notesSlides/notesSlide32.xml"/><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audio" Target="../media/media30.m4a"/><Relationship Id="rId7" Type="http://schemas.openxmlformats.org/officeDocument/2006/relationships/image" Target="../media/image23.png"/><Relationship Id="rId2" Type="http://schemas.microsoft.com/office/2007/relationships/media" Target="../media/media30.m4a"/><Relationship Id="rId1" Type="http://schemas.openxmlformats.org/officeDocument/2006/relationships/tags" Target="../tags/tag8.xml"/><Relationship Id="rId6" Type="http://schemas.openxmlformats.org/officeDocument/2006/relationships/image" Target="../media/image22.emf"/><Relationship Id="rId5" Type="http://schemas.openxmlformats.org/officeDocument/2006/relationships/notesSlide" Target="../notesSlides/notesSlide34.xml"/><Relationship Id="rId4" Type="http://schemas.openxmlformats.org/officeDocument/2006/relationships/slideLayout" Target="../slideLayouts/slideLayout7.xml"/><Relationship Id="rId9"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audio" Target="../media/media31.m4a"/><Relationship Id="rId2" Type="http://schemas.microsoft.com/office/2007/relationships/media" Target="../media/media31.m4a"/><Relationship Id="rId1" Type="http://schemas.openxmlformats.org/officeDocument/2006/relationships/tags" Target="../tags/tag9.xml"/><Relationship Id="rId6" Type="http://schemas.openxmlformats.org/officeDocument/2006/relationships/image" Target="../media/image2.png"/><Relationship Id="rId5" Type="http://schemas.openxmlformats.org/officeDocument/2006/relationships/notesSlide" Target="../notesSlides/notesSlide35.xml"/><Relationship Id="rId4"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audio" Target="../media/media32.m4a"/><Relationship Id="rId7" Type="http://schemas.openxmlformats.org/officeDocument/2006/relationships/image" Target="../media/image2.png"/><Relationship Id="rId2" Type="http://schemas.microsoft.com/office/2007/relationships/media" Target="../media/media32.m4a"/><Relationship Id="rId1" Type="http://schemas.openxmlformats.org/officeDocument/2006/relationships/tags" Target="../tags/tag10.xml"/><Relationship Id="rId6" Type="http://schemas.openxmlformats.org/officeDocument/2006/relationships/image" Target="../media/image25.emf"/><Relationship Id="rId5" Type="http://schemas.openxmlformats.org/officeDocument/2006/relationships/notesSlide" Target="../notesSlides/notesSlide36.xml"/><Relationship Id="rId4"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3.m4a"/><Relationship Id="rId1" Type="http://schemas.microsoft.com/office/2007/relationships/media" Target="../media/media33.m4a"/><Relationship Id="rId5" Type="http://schemas.openxmlformats.org/officeDocument/2006/relationships/image" Target="../media/image2.png"/><Relationship Id="rId4" Type="http://schemas.openxmlformats.org/officeDocument/2006/relationships/notesSlide" Target="../notesSlides/notesSlide37.xml"/></Relationships>
</file>

<file path=ppt/slides/_rels/slide44.xml.rels><?xml version="1.0" encoding="UTF-8" standalone="yes"?>
<Relationships xmlns="http://schemas.openxmlformats.org/package/2006/relationships"><Relationship Id="rId3" Type="http://schemas.openxmlformats.org/officeDocument/2006/relationships/audio" Target="../media/media34.m4a"/><Relationship Id="rId2" Type="http://schemas.microsoft.com/office/2007/relationships/media" Target="../media/media34.m4a"/><Relationship Id="rId1" Type="http://schemas.openxmlformats.org/officeDocument/2006/relationships/tags" Target="../tags/tag11.xml"/><Relationship Id="rId6" Type="http://schemas.openxmlformats.org/officeDocument/2006/relationships/image" Target="../media/image2.png"/><Relationship Id="rId5" Type="http://schemas.openxmlformats.org/officeDocument/2006/relationships/notesSlide" Target="../notesSlides/notesSlide38.xml"/><Relationship Id="rId4"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4a"/><Relationship Id="rId1" Type="http://schemas.microsoft.com/office/2007/relationships/media" Target="../media/media35.m4a"/><Relationship Id="rId5" Type="http://schemas.openxmlformats.org/officeDocument/2006/relationships/image" Target="../media/image2.png"/><Relationship Id="rId4" Type="http://schemas.openxmlformats.org/officeDocument/2006/relationships/notesSlide" Target="../notesSlides/notesSlide40.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5" Type="http://schemas.openxmlformats.org/officeDocument/2006/relationships/image" Target="../media/image2.png"/><Relationship Id="rId4" Type="http://schemas.openxmlformats.org/officeDocument/2006/relationships/notesSlide" Target="../notesSlides/notesSlide41.xml"/></Relationships>
</file>

<file path=ppt/slides/_rels/slide51.xml.rels><?xml version="1.0" encoding="UTF-8" standalone="yes"?>
<Relationships xmlns="http://schemas.openxmlformats.org/package/2006/relationships"><Relationship Id="rId3" Type="http://schemas.openxmlformats.org/officeDocument/2006/relationships/audio" Target="../media/media37.m4a"/><Relationship Id="rId2" Type="http://schemas.microsoft.com/office/2007/relationships/media" Target="../media/media37.m4a"/><Relationship Id="rId1" Type="http://schemas.openxmlformats.org/officeDocument/2006/relationships/tags" Target="../tags/tag12.xml"/><Relationship Id="rId6" Type="http://schemas.openxmlformats.org/officeDocument/2006/relationships/image" Target="../media/image2.png"/><Relationship Id="rId5" Type="http://schemas.openxmlformats.org/officeDocument/2006/relationships/notesSlide" Target="../notesSlides/notesSlide42.xml"/><Relationship Id="rId4"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2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47950" y="2838450"/>
            <a:ext cx="11715750" cy="923330"/>
          </a:xfrm>
          <a:prstGeom prst="rect">
            <a:avLst/>
          </a:prstGeom>
          <a:noFill/>
        </p:spPr>
        <p:txBody>
          <a:bodyPr wrap="square" rtlCol="0">
            <a:spAutoFit/>
          </a:bodyPr>
          <a:lstStyle/>
          <a:p>
            <a:r>
              <a:rPr lang="en-GB" sz="5400" dirty="0"/>
              <a:t>3.5.4: Nutrient Cycles </a:t>
            </a:r>
          </a:p>
        </p:txBody>
      </p:sp>
      <p:pic>
        <p:nvPicPr>
          <p:cNvPr id="5" name="Picture 4"/>
          <p:cNvPicPr>
            <a:picLocks noChangeAspect="1"/>
          </p:cNvPicPr>
          <p:nvPr/>
        </p:nvPicPr>
        <p:blipFill>
          <a:blip r:embed="rId5"/>
          <a:stretch>
            <a:fillRect/>
          </a:stretch>
        </p:blipFill>
        <p:spPr>
          <a:xfrm>
            <a:off x="0" y="3709095"/>
            <a:ext cx="4058096" cy="3148905"/>
          </a:xfrm>
          <a:prstGeom prst="rect">
            <a:avLst/>
          </a:prstGeom>
        </p:spPr>
      </p:pic>
      <p:pic>
        <p:nvPicPr>
          <p:cNvPr id="7" name="Picture 6"/>
          <p:cNvPicPr>
            <a:picLocks noChangeAspect="1"/>
          </p:cNvPicPr>
          <p:nvPr/>
        </p:nvPicPr>
        <p:blipFill>
          <a:blip/>
          <a:stretch>
            <a:fillRect/>
          </a:stretch>
        </p:blipFill>
        <p:spPr>
          <a:xfrm>
            <a:off x="8096250" y="-138410"/>
            <a:ext cx="4095750" cy="2748263"/>
          </a:xfrm>
          <a:prstGeom prst="rect">
            <a:avLst/>
          </a:prstGeom>
        </p:spPr>
      </p:pic>
      <p:pic>
        <p:nvPicPr>
          <p:cNvPr id="2" name="Audio 1">
            <a:hlinkClick r:id="" action="ppaction://media"/>
            <a:extLst>
              <a:ext uri="{FF2B5EF4-FFF2-40B4-BE49-F238E27FC236}">
                <a16:creationId xmlns:a16="http://schemas.microsoft.com/office/drawing/2014/main" id="{C60EE1E8-733C-A44B-9025-E9B442EED09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778345847"/>
      </p:ext>
    </p:extLst>
  </p:cSld>
  <p:clrMapOvr>
    <a:masterClrMapping/>
  </p:clrMapOvr>
  <mc:AlternateContent xmlns:mc="http://schemas.openxmlformats.org/markup-compatibility/2006" xmlns:p14="http://schemas.microsoft.com/office/powerpoint/2010/main">
    <mc:Choice Requires="p14">
      <p:transition spd="slow" p14:dur="2000" advTm="60587"/>
    </mc:Choice>
    <mc:Fallback xmlns="">
      <p:transition spd="slow" advTm="605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09550"/>
            <a:ext cx="11715750" cy="5847755"/>
          </a:xfrm>
          <a:prstGeom prst="rect">
            <a:avLst/>
          </a:prstGeom>
          <a:noFill/>
        </p:spPr>
        <p:txBody>
          <a:bodyPr wrap="square" rtlCol="0">
            <a:spAutoFit/>
          </a:bodyPr>
          <a:lstStyle/>
          <a:p>
            <a:r>
              <a:rPr lang="en-GB" sz="5400" b="1" u="sng" dirty="0"/>
              <a:t>3.5.4: Nutrient Cycles </a:t>
            </a:r>
          </a:p>
          <a:p>
            <a:r>
              <a:rPr lang="en-GB" sz="4000" dirty="0"/>
              <a:t>Task: </a:t>
            </a:r>
          </a:p>
          <a:p>
            <a:pPr marL="571500" indent="-571500">
              <a:buFont typeface="Arial" panose="020B0604020202020204" pitchFamily="34" charset="0"/>
              <a:buChar char="•"/>
            </a:pPr>
            <a:r>
              <a:rPr lang="en-GB" sz="4000" dirty="0"/>
              <a:t>On the next slide are some terms you will see used often in this booklet. </a:t>
            </a:r>
          </a:p>
          <a:p>
            <a:pPr marL="571500" indent="-571500">
              <a:buFont typeface="Arial" panose="020B0604020202020204" pitchFamily="34" charset="0"/>
              <a:buChar char="•"/>
            </a:pPr>
            <a:r>
              <a:rPr lang="en-GB" sz="4000" dirty="0"/>
              <a:t>On page 2 of the </a:t>
            </a:r>
            <a:r>
              <a:rPr lang="en-GB" sz="4000" b="1" u="sng" dirty="0" err="1">
                <a:solidFill>
                  <a:srgbClr val="0070C0"/>
                </a:solidFill>
              </a:rPr>
              <a:t>the</a:t>
            </a:r>
            <a:r>
              <a:rPr lang="en-GB" sz="4000" b="1" u="sng" dirty="0">
                <a:solidFill>
                  <a:srgbClr val="0070C0"/>
                </a:solidFill>
              </a:rPr>
              <a:t> booklet </a:t>
            </a:r>
            <a:r>
              <a:rPr lang="en-GB" sz="4000" dirty="0"/>
              <a:t>start your </a:t>
            </a:r>
            <a:r>
              <a:rPr lang="en-GB" sz="4000" b="1" u="sng" dirty="0">
                <a:solidFill>
                  <a:srgbClr val="0070C0"/>
                </a:solidFill>
              </a:rPr>
              <a:t>GLOSSARY OF TERMS </a:t>
            </a:r>
            <a:r>
              <a:rPr lang="en-GB" sz="4000" dirty="0"/>
              <a:t>with these words. </a:t>
            </a:r>
          </a:p>
          <a:p>
            <a:pPr marL="571500" indent="-571500">
              <a:buFont typeface="Arial" panose="020B0604020202020204" pitchFamily="34" charset="0"/>
              <a:buChar char="•"/>
            </a:pPr>
            <a:r>
              <a:rPr lang="en-GB" sz="4000" dirty="0"/>
              <a:t>If there are other </a:t>
            </a:r>
            <a:r>
              <a:rPr lang="en-GB" sz="4000" b="1" u="sng" dirty="0">
                <a:solidFill>
                  <a:srgbClr val="0070C0"/>
                </a:solidFill>
              </a:rPr>
              <a:t>words you think are important </a:t>
            </a:r>
            <a:r>
              <a:rPr lang="en-GB" sz="4000" dirty="0"/>
              <a:t>as you work through the booklet add them to your </a:t>
            </a:r>
            <a:r>
              <a:rPr lang="en-GB" sz="4000" b="1" u="sng" dirty="0">
                <a:solidFill>
                  <a:srgbClr val="0070C0"/>
                </a:solidFill>
              </a:rPr>
              <a:t>GLOSSARY</a:t>
            </a:r>
            <a:r>
              <a:rPr lang="en-GB" sz="4000" dirty="0"/>
              <a:t>. </a:t>
            </a:r>
          </a:p>
        </p:txBody>
      </p:sp>
      <p:pic>
        <p:nvPicPr>
          <p:cNvPr id="3" name="Audio 2">
            <a:hlinkClick r:id="" action="ppaction://media"/>
            <a:extLst>
              <a:ext uri="{FF2B5EF4-FFF2-40B4-BE49-F238E27FC236}">
                <a16:creationId xmlns:a16="http://schemas.microsoft.com/office/drawing/2014/main" id="{DF57516C-AD74-8542-BAD7-6ABDC0ECBC7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886595952"/>
      </p:ext>
    </p:extLst>
  </p:cSld>
  <p:clrMapOvr>
    <a:masterClrMapping/>
  </p:clrMapOvr>
  <mc:AlternateContent xmlns:mc="http://schemas.openxmlformats.org/markup-compatibility/2006" xmlns:p14="http://schemas.microsoft.com/office/powerpoint/2010/main">
    <mc:Choice Requires="p14">
      <p:transition spd="slow" p14:dur="2000" advTm="57825"/>
    </mc:Choice>
    <mc:Fallback xmlns="">
      <p:transition spd="slow" advTm="578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23850"/>
            <a:ext cx="2095500" cy="1754326"/>
          </a:xfrm>
          <a:prstGeom prst="rect">
            <a:avLst/>
          </a:prstGeom>
          <a:noFill/>
          <a:ln>
            <a:solidFill>
              <a:srgbClr val="92D050"/>
            </a:solidFill>
          </a:ln>
        </p:spPr>
        <p:txBody>
          <a:bodyPr wrap="square" rtlCol="0">
            <a:spAutoFit/>
          </a:bodyPr>
          <a:lstStyle/>
          <a:p>
            <a:r>
              <a:rPr lang="en-GB" b="1" u="sng" dirty="0">
                <a:solidFill>
                  <a:srgbClr val="00B050"/>
                </a:solidFill>
                <a:latin typeface="Comic Sans MS" panose="030F0702030302020204" pitchFamily="66" charset="0"/>
              </a:rPr>
              <a:t>Producer:  </a:t>
            </a:r>
            <a:r>
              <a:rPr lang="en-GB" dirty="0">
                <a:latin typeface="Comic Sans MS" panose="030F0702030302020204" pitchFamily="66" charset="0"/>
              </a:rPr>
              <a:t>an organism that can synthesise organic molecules from simple inorganic ones. </a:t>
            </a:r>
          </a:p>
        </p:txBody>
      </p:sp>
      <p:sp>
        <p:nvSpPr>
          <p:cNvPr id="3" name="TextBox 2"/>
          <p:cNvSpPr txBox="1"/>
          <p:nvPr/>
        </p:nvSpPr>
        <p:spPr>
          <a:xfrm>
            <a:off x="304800" y="2343150"/>
            <a:ext cx="2095500" cy="2031325"/>
          </a:xfrm>
          <a:prstGeom prst="rect">
            <a:avLst/>
          </a:prstGeom>
          <a:noFill/>
          <a:ln>
            <a:solidFill>
              <a:srgbClr val="FF0000"/>
            </a:solidFill>
          </a:ln>
        </p:spPr>
        <p:txBody>
          <a:bodyPr wrap="square" rtlCol="0">
            <a:spAutoFit/>
          </a:bodyPr>
          <a:lstStyle/>
          <a:p>
            <a:r>
              <a:rPr lang="en-GB" b="1" u="sng" dirty="0">
                <a:solidFill>
                  <a:srgbClr val="FF0000"/>
                </a:solidFill>
                <a:latin typeface="Comic Sans MS" panose="030F0702030302020204" pitchFamily="66" charset="0"/>
              </a:rPr>
              <a:t>Biomass</a:t>
            </a:r>
            <a:r>
              <a:rPr lang="en-GB" dirty="0">
                <a:solidFill>
                  <a:srgbClr val="00B050"/>
                </a:solidFill>
                <a:latin typeface="Comic Sans MS" panose="030F0702030302020204" pitchFamily="66" charset="0"/>
              </a:rPr>
              <a:t>.</a:t>
            </a:r>
            <a:r>
              <a:rPr lang="en-GB" dirty="0">
                <a:latin typeface="Comic Sans MS" panose="030F0702030302020204" pitchFamily="66" charset="0"/>
              </a:rPr>
              <a:t> Total mass of living material, normally measured in a specific area over a given period of time. </a:t>
            </a:r>
          </a:p>
        </p:txBody>
      </p:sp>
      <p:pic>
        <p:nvPicPr>
          <p:cNvPr id="5" name="Picture 4"/>
          <p:cNvPicPr>
            <a:picLocks noChangeAspect="1"/>
          </p:cNvPicPr>
          <p:nvPr/>
        </p:nvPicPr>
        <p:blipFill>
          <a:blip r:embed="rId3"/>
          <a:stretch>
            <a:fillRect/>
          </a:stretch>
        </p:blipFill>
        <p:spPr>
          <a:xfrm>
            <a:off x="2723361" y="2330112"/>
            <a:ext cx="2364647" cy="2044363"/>
          </a:xfrm>
          <a:prstGeom prst="rect">
            <a:avLst/>
          </a:prstGeom>
        </p:spPr>
      </p:pic>
      <p:sp>
        <p:nvSpPr>
          <p:cNvPr id="7" name="TextBox 6"/>
          <p:cNvSpPr txBox="1"/>
          <p:nvPr/>
        </p:nvSpPr>
        <p:spPr>
          <a:xfrm>
            <a:off x="304800" y="4931211"/>
            <a:ext cx="2095500" cy="1200329"/>
          </a:xfrm>
          <a:prstGeom prst="rect">
            <a:avLst/>
          </a:prstGeom>
          <a:noFill/>
          <a:ln>
            <a:solidFill>
              <a:srgbClr val="00B0F0"/>
            </a:solidFill>
          </a:ln>
        </p:spPr>
        <p:txBody>
          <a:bodyPr wrap="square" rtlCol="0">
            <a:spAutoFit/>
          </a:bodyPr>
          <a:lstStyle/>
          <a:p>
            <a:r>
              <a:rPr lang="en-GB" b="1" u="sng" dirty="0">
                <a:solidFill>
                  <a:srgbClr val="00B0F0"/>
                </a:solidFill>
                <a:latin typeface="Comic Sans MS" panose="030F0702030302020204" pitchFamily="66" charset="0"/>
              </a:rPr>
              <a:t>Consumer: </a:t>
            </a:r>
            <a:r>
              <a:rPr lang="en-GB" dirty="0">
                <a:latin typeface="Comic Sans MS" panose="030F0702030302020204" pitchFamily="66" charset="0"/>
              </a:rPr>
              <a:t>Organism that obtains energy by “eating” another. </a:t>
            </a:r>
          </a:p>
        </p:txBody>
      </p:sp>
      <p:pic>
        <p:nvPicPr>
          <p:cNvPr id="8" name="Picture 7"/>
          <p:cNvPicPr>
            <a:picLocks noChangeAspect="1"/>
          </p:cNvPicPr>
          <p:nvPr/>
        </p:nvPicPr>
        <p:blipFill>
          <a:blip r:embed="rId4"/>
          <a:stretch>
            <a:fillRect/>
          </a:stretch>
        </p:blipFill>
        <p:spPr>
          <a:xfrm>
            <a:off x="2677217" y="4931209"/>
            <a:ext cx="1507913" cy="1200329"/>
          </a:xfrm>
          <a:prstGeom prst="rect">
            <a:avLst/>
          </a:prstGeom>
        </p:spPr>
      </p:pic>
      <p:sp>
        <p:nvSpPr>
          <p:cNvPr id="9" name="TextBox 8"/>
          <p:cNvSpPr txBox="1"/>
          <p:nvPr/>
        </p:nvSpPr>
        <p:spPr>
          <a:xfrm>
            <a:off x="8088193" y="4931210"/>
            <a:ext cx="2095500" cy="1200329"/>
          </a:xfrm>
          <a:prstGeom prst="rect">
            <a:avLst/>
          </a:prstGeom>
          <a:noFill/>
          <a:ln>
            <a:solidFill>
              <a:srgbClr val="7030A0"/>
            </a:solidFill>
          </a:ln>
        </p:spPr>
        <p:txBody>
          <a:bodyPr wrap="square" rtlCol="0">
            <a:spAutoFit/>
          </a:bodyPr>
          <a:lstStyle/>
          <a:p>
            <a:r>
              <a:rPr lang="en-GB" b="1" u="sng" dirty="0">
                <a:solidFill>
                  <a:srgbClr val="7030A0"/>
                </a:solidFill>
                <a:latin typeface="Comic Sans MS" panose="030F0702030302020204" pitchFamily="66" charset="0"/>
              </a:rPr>
              <a:t>Inorganic</a:t>
            </a:r>
            <a:r>
              <a:rPr lang="en-GB" b="1" u="sng" dirty="0">
                <a:latin typeface="Comic Sans MS" panose="030F0702030302020204" pitchFamily="66" charset="0"/>
              </a:rPr>
              <a:t>: </a:t>
            </a:r>
            <a:r>
              <a:rPr lang="en-GB" dirty="0">
                <a:latin typeface="Comic Sans MS" panose="030F0702030302020204" pitchFamily="66" charset="0"/>
              </a:rPr>
              <a:t>Molecules/ions not derived from living matter.</a:t>
            </a:r>
          </a:p>
        </p:txBody>
      </p:sp>
      <p:sp>
        <p:nvSpPr>
          <p:cNvPr id="10" name="TextBox 9"/>
          <p:cNvSpPr txBox="1"/>
          <p:nvPr/>
        </p:nvSpPr>
        <p:spPr>
          <a:xfrm>
            <a:off x="8088193" y="2343150"/>
            <a:ext cx="2095500" cy="1754326"/>
          </a:xfrm>
          <a:prstGeom prst="rect">
            <a:avLst/>
          </a:prstGeom>
          <a:noFill/>
          <a:ln>
            <a:solidFill>
              <a:schemeClr val="accent5">
                <a:lumMod val="60000"/>
                <a:lumOff val="40000"/>
              </a:schemeClr>
            </a:solidFill>
          </a:ln>
        </p:spPr>
        <p:txBody>
          <a:bodyPr wrap="square" rtlCol="0">
            <a:spAutoFit/>
          </a:bodyPr>
          <a:lstStyle/>
          <a:p>
            <a:r>
              <a:rPr lang="en-GB" b="1" u="sng" dirty="0">
                <a:solidFill>
                  <a:schemeClr val="accent5">
                    <a:lumMod val="75000"/>
                  </a:schemeClr>
                </a:solidFill>
                <a:latin typeface="Comic Sans MS" panose="030F0702030302020204" pitchFamily="66" charset="0"/>
              </a:rPr>
              <a:t>Ion</a:t>
            </a:r>
            <a:r>
              <a:rPr lang="en-GB" dirty="0">
                <a:latin typeface="Comic Sans MS" panose="030F0702030302020204" pitchFamily="66" charset="0"/>
              </a:rPr>
              <a:t>: an atom or molecule with a net overall charge due to loss or gain of electrons.</a:t>
            </a:r>
          </a:p>
        </p:txBody>
      </p:sp>
      <p:sp>
        <p:nvSpPr>
          <p:cNvPr id="11" name="TextBox 10"/>
          <p:cNvSpPr txBox="1"/>
          <p:nvPr/>
        </p:nvSpPr>
        <p:spPr>
          <a:xfrm>
            <a:off x="8088193" y="323850"/>
            <a:ext cx="2095500" cy="1754326"/>
          </a:xfrm>
          <a:prstGeom prst="rect">
            <a:avLst/>
          </a:prstGeom>
          <a:noFill/>
          <a:ln>
            <a:solidFill>
              <a:srgbClr val="FFC000"/>
            </a:solidFill>
          </a:ln>
        </p:spPr>
        <p:txBody>
          <a:bodyPr wrap="square" rtlCol="0">
            <a:spAutoFit/>
          </a:bodyPr>
          <a:lstStyle/>
          <a:p>
            <a:r>
              <a:rPr lang="en-GB" b="1" u="sng" dirty="0">
                <a:solidFill>
                  <a:schemeClr val="accent2"/>
                </a:solidFill>
                <a:latin typeface="Comic Sans MS" panose="030F0702030302020204" pitchFamily="66" charset="0"/>
              </a:rPr>
              <a:t>Molecule: </a:t>
            </a:r>
            <a:r>
              <a:rPr lang="en-GB" dirty="0">
                <a:latin typeface="Comic Sans MS" panose="030F0702030302020204" pitchFamily="66" charset="0"/>
              </a:rPr>
              <a:t>Group of atoms bonded together to form the smallest functional unit for the chemical</a:t>
            </a:r>
          </a:p>
        </p:txBody>
      </p:sp>
      <p:pic>
        <p:nvPicPr>
          <p:cNvPr id="12" name="Picture 11"/>
          <p:cNvPicPr>
            <a:picLocks noChangeAspect="1"/>
          </p:cNvPicPr>
          <p:nvPr/>
        </p:nvPicPr>
        <p:blipFill>
          <a:blip r:embed="rId5"/>
          <a:stretch>
            <a:fillRect/>
          </a:stretch>
        </p:blipFill>
        <p:spPr>
          <a:xfrm>
            <a:off x="10332549" y="323850"/>
            <a:ext cx="1403461" cy="1754326"/>
          </a:xfrm>
          <a:prstGeom prst="rect">
            <a:avLst/>
          </a:prstGeom>
        </p:spPr>
      </p:pic>
      <p:pic>
        <p:nvPicPr>
          <p:cNvPr id="13" name="Picture 12"/>
          <p:cNvPicPr>
            <a:picLocks noChangeAspect="1"/>
          </p:cNvPicPr>
          <p:nvPr/>
        </p:nvPicPr>
        <p:blipFill rotWithShape="1">
          <a:blip r:embed="rId6"/>
          <a:srcRect r="56527"/>
          <a:stretch/>
        </p:blipFill>
        <p:spPr>
          <a:xfrm>
            <a:off x="10450155" y="2343150"/>
            <a:ext cx="1168248" cy="1754326"/>
          </a:xfrm>
          <a:prstGeom prst="rect">
            <a:avLst/>
          </a:prstGeom>
        </p:spPr>
      </p:pic>
      <p:pic>
        <p:nvPicPr>
          <p:cNvPr id="14" name="Picture 13"/>
          <p:cNvPicPr>
            <a:picLocks noChangeAspect="1"/>
          </p:cNvPicPr>
          <p:nvPr/>
        </p:nvPicPr>
        <p:blipFill rotWithShape="1">
          <a:blip r:embed="rId7"/>
          <a:srcRect l="55710" t="6015" r="9753" b="15507"/>
          <a:stretch/>
        </p:blipFill>
        <p:spPr>
          <a:xfrm>
            <a:off x="10401023" y="4931208"/>
            <a:ext cx="1160975" cy="1200329"/>
          </a:xfrm>
          <a:prstGeom prst="rect">
            <a:avLst/>
          </a:prstGeom>
        </p:spPr>
      </p:pic>
    </p:spTree>
    <p:extLst>
      <p:ext uri="{BB962C8B-B14F-4D97-AF65-F5344CB8AC3E}">
        <p14:creationId xmlns:p14="http://schemas.microsoft.com/office/powerpoint/2010/main" val="88360139"/>
      </p:ext>
    </p:extLst>
  </p:cSld>
  <p:clrMapOvr>
    <a:masterClrMapping/>
  </p:clrMapOvr>
  <mc:AlternateContent xmlns:mc="http://schemas.openxmlformats.org/markup-compatibility/2006" xmlns:p14="http://schemas.microsoft.com/office/powerpoint/2010/main">
    <mc:Choice Requires="p14">
      <p:transition spd="slow" p14:dur="2000" advTm="1375"/>
    </mc:Choice>
    <mc:Fallback xmlns="">
      <p:transition spd="slow" advTm="137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6220" y="0"/>
            <a:ext cx="10850880" cy="1380506"/>
          </a:xfrm>
          <a:prstGeom prst="rect">
            <a:avLst/>
          </a:prstGeom>
        </p:spPr>
        <p:txBody>
          <a:bodyPr wrap="square">
            <a:spAutoFit/>
          </a:bodyPr>
          <a:lstStyle/>
          <a:p>
            <a:pPr>
              <a:lnSpc>
                <a:spcPct val="107000"/>
              </a:lnSpc>
              <a:spcAft>
                <a:spcPts val="800"/>
              </a:spcAft>
            </a:pPr>
            <a:r>
              <a:rPr lang="en-GB" sz="3600" b="1" u="sng" dirty="0">
                <a:effectLst/>
                <a:latin typeface="Calibri" panose="020F0502020204030204" pitchFamily="34" charset="0"/>
                <a:ea typeface="Calibri" panose="020F0502020204030204" pitchFamily="34" charset="0"/>
                <a:cs typeface="Calibri" panose="020F0502020204030204" pitchFamily="34" charset="0"/>
              </a:rPr>
              <a:t>NUTRIENT CYCLES</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3600" dirty="0">
                <a:effectLst/>
                <a:latin typeface="Calibri" panose="020F0502020204030204" pitchFamily="34" charset="0"/>
                <a:ea typeface="Calibri" panose="020F0502020204030204" pitchFamily="34" charset="0"/>
                <a:cs typeface="Calibri" panose="020F0502020204030204" pitchFamily="34" charset="0"/>
              </a:rPr>
              <a:t>Learn the common features of all nutrient cycles</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533400" y="1380506"/>
            <a:ext cx="11658600" cy="5262979"/>
          </a:xfrm>
          <a:prstGeom prst="rect">
            <a:avLst/>
          </a:prstGeom>
        </p:spPr>
        <p:txBody>
          <a:bodyPr wrap="square">
            <a:spAutoFit/>
          </a:bodyPr>
          <a:lstStyle/>
          <a:p>
            <a:pPr marL="342900" lvl="0" indent="-342900">
              <a:lnSpc>
                <a:spcPct val="150000"/>
              </a:lnSpc>
              <a:spcAft>
                <a:spcPts val="0"/>
              </a:spcAft>
              <a:buFont typeface="Wingdings" panose="05000000000000000000" pitchFamily="2" charset="2"/>
              <a:buChar char=""/>
            </a:pPr>
            <a:r>
              <a:rPr lang="en-GB" sz="3200" dirty="0">
                <a:effectLst/>
                <a:latin typeface="Calibri" panose="020F0502020204030204" pitchFamily="34" charset="0"/>
                <a:ea typeface="Calibri" panose="020F0502020204030204" pitchFamily="34" charset="0"/>
                <a:cs typeface="Calibri" panose="020F0502020204030204" pitchFamily="34" charset="0"/>
              </a:rPr>
              <a:t>1. Nutrient taken up by </a:t>
            </a:r>
            <a:r>
              <a:rPr lang="en-GB" sz="3200" b="1" dirty="0">
                <a:effectLst/>
                <a:latin typeface="Calibri" panose="020F0502020204030204" pitchFamily="34" charset="0"/>
                <a:ea typeface="Calibri" panose="020F0502020204030204" pitchFamily="34" charset="0"/>
                <a:cs typeface="Calibri" panose="020F0502020204030204" pitchFamily="34" charset="0"/>
              </a:rPr>
              <a:t>PRODUCER</a:t>
            </a:r>
            <a:r>
              <a:rPr lang="en-GB" sz="3200" dirty="0">
                <a:effectLst/>
                <a:latin typeface="Calibri" panose="020F0502020204030204" pitchFamily="34" charset="0"/>
                <a:ea typeface="Calibri" panose="020F0502020204030204" pitchFamily="34" charset="0"/>
                <a:cs typeface="Calibri" panose="020F0502020204030204" pitchFamily="34" charset="0"/>
              </a:rPr>
              <a:t>. Absorption </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Wingdings" panose="05000000000000000000" pitchFamily="2" charset="2"/>
              <a:buChar char=""/>
            </a:pPr>
            <a:r>
              <a:rPr lang="en-GB" sz="3200" b="1" dirty="0">
                <a:effectLst/>
                <a:latin typeface="Calibri" panose="020F0502020204030204" pitchFamily="34" charset="0"/>
                <a:ea typeface="Calibri" panose="020F0502020204030204" pitchFamily="34" charset="0"/>
                <a:cs typeface="Calibri" panose="020F0502020204030204" pitchFamily="34" charset="0"/>
              </a:rPr>
              <a:t>2. PRODUCER</a:t>
            </a:r>
            <a:r>
              <a:rPr lang="en-GB" sz="3200" dirty="0">
                <a:effectLst/>
                <a:latin typeface="Calibri" panose="020F0502020204030204" pitchFamily="34" charset="0"/>
                <a:ea typeface="Calibri" panose="020F0502020204030204" pitchFamily="34" charset="0"/>
                <a:cs typeface="Calibri" panose="020F0502020204030204" pitchFamily="34" charset="0"/>
              </a:rPr>
              <a:t> uses nutrients forming into complex molecules</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Wingdings" panose="05000000000000000000" pitchFamily="2" charset="2"/>
              <a:buChar char=""/>
            </a:pPr>
            <a:r>
              <a:rPr lang="en-GB" sz="3200" b="1" dirty="0">
                <a:effectLst/>
                <a:latin typeface="Calibri" panose="020F0502020204030204" pitchFamily="34" charset="0"/>
                <a:ea typeface="Calibri" panose="020F0502020204030204" pitchFamily="34" charset="0"/>
                <a:cs typeface="Calibri" panose="020F0502020204030204" pitchFamily="34" charset="0"/>
              </a:rPr>
              <a:t>3. PRODUCER</a:t>
            </a:r>
            <a:r>
              <a:rPr lang="en-GB" sz="3200" dirty="0">
                <a:effectLst/>
                <a:latin typeface="Calibri" panose="020F0502020204030204" pitchFamily="34" charset="0"/>
                <a:ea typeface="Calibri" panose="020F0502020204030204" pitchFamily="34" charset="0"/>
                <a:cs typeface="Calibri" panose="020F0502020204030204" pitchFamily="34" charset="0"/>
              </a:rPr>
              <a:t> is eaten, nutrients passed into </a:t>
            </a:r>
            <a:r>
              <a:rPr lang="en-GB" sz="3200" b="1" dirty="0">
                <a:effectLst/>
                <a:latin typeface="Calibri" panose="020F0502020204030204" pitchFamily="34" charset="0"/>
                <a:ea typeface="Calibri" panose="020F0502020204030204" pitchFamily="34" charset="0"/>
                <a:cs typeface="Calibri" panose="020F0502020204030204" pitchFamily="34" charset="0"/>
              </a:rPr>
              <a:t>CONSUMER</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Wingdings" panose="05000000000000000000" pitchFamily="2" charset="2"/>
              <a:buChar char=""/>
            </a:pPr>
            <a:r>
              <a:rPr lang="en-GB" sz="3200" b="1" dirty="0">
                <a:effectLst/>
                <a:latin typeface="Calibri" panose="020F0502020204030204" pitchFamily="34" charset="0"/>
                <a:ea typeface="Calibri" panose="020F0502020204030204" pitchFamily="34" charset="0"/>
                <a:cs typeface="Calibri" panose="020F0502020204030204" pitchFamily="34" charset="0"/>
              </a:rPr>
              <a:t>4. CONSUMER</a:t>
            </a:r>
            <a:r>
              <a:rPr lang="en-GB" sz="3200" dirty="0">
                <a:effectLst/>
                <a:latin typeface="Calibri" panose="020F0502020204030204" pitchFamily="34" charset="0"/>
                <a:ea typeface="Calibri" panose="020F0502020204030204" pitchFamily="34" charset="0"/>
                <a:cs typeface="Calibri" panose="020F0502020204030204" pitchFamily="34" charset="0"/>
              </a:rPr>
              <a:t> is eaten by </a:t>
            </a:r>
            <a:r>
              <a:rPr lang="en-GB" sz="3200" b="1" dirty="0">
                <a:effectLst/>
                <a:latin typeface="Calibri" panose="020F0502020204030204" pitchFamily="34" charset="0"/>
                <a:ea typeface="Calibri" panose="020F0502020204030204" pitchFamily="34" charset="0"/>
                <a:cs typeface="Calibri" panose="020F0502020204030204" pitchFamily="34" charset="0"/>
              </a:rPr>
              <a:t>CONSUMER </a:t>
            </a:r>
            <a:r>
              <a:rPr lang="en-GB" sz="3200" dirty="0">
                <a:effectLst/>
                <a:latin typeface="Calibri" panose="020F0502020204030204" pitchFamily="34" charset="0"/>
                <a:ea typeface="Calibri" panose="020F0502020204030204" pitchFamily="34" charset="0"/>
                <a:cs typeface="Calibri" panose="020F0502020204030204" pitchFamily="34" charset="0"/>
              </a:rPr>
              <a:t>passing on nutrients</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Wingdings" panose="05000000000000000000" pitchFamily="2" charset="2"/>
              <a:buChar char=""/>
            </a:pPr>
            <a:r>
              <a:rPr lang="en-GB" sz="3200" dirty="0">
                <a:effectLst/>
                <a:latin typeface="Calibri" panose="020F0502020204030204" pitchFamily="34" charset="0"/>
                <a:ea typeface="Calibri" panose="020F0502020204030204" pitchFamily="34" charset="0"/>
                <a:cs typeface="Calibri" panose="020F0502020204030204" pitchFamily="34" charset="0"/>
              </a:rPr>
              <a:t>5. </a:t>
            </a:r>
            <a:r>
              <a:rPr lang="en-GB" sz="3200" b="1" dirty="0">
                <a:effectLst/>
                <a:latin typeface="Calibri" panose="020F0502020204030204" pitchFamily="34" charset="0"/>
                <a:ea typeface="Calibri" panose="020F0502020204030204" pitchFamily="34" charset="0"/>
                <a:cs typeface="Calibri" panose="020F0502020204030204" pitchFamily="34" charset="0"/>
              </a:rPr>
              <a:t>PRODUCER </a:t>
            </a:r>
            <a:r>
              <a:rPr lang="en-GB" sz="3200" dirty="0">
                <a:effectLst/>
                <a:latin typeface="Calibri" panose="020F0502020204030204" pitchFamily="34" charset="0"/>
                <a:ea typeface="Calibri" panose="020F0502020204030204" pitchFamily="34" charset="0"/>
                <a:cs typeface="Calibri" panose="020F0502020204030204" pitchFamily="34" charset="0"/>
              </a:rPr>
              <a:t>and </a:t>
            </a:r>
            <a:r>
              <a:rPr lang="en-GB" sz="3200" b="1" dirty="0">
                <a:effectLst/>
                <a:latin typeface="Calibri" panose="020F0502020204030204" pitchFamily="34" charset="0"/>
                <a:ea typeface="Calibri" panose="020F0502020204030204" pitchFamily="34" charset="0"/>
                <a:cs typeface="Calibri" panose="020F0502020204030204" pitchFamily="34" charset="0"/>
              </a:rPr>
              <a:t>CONSUMER </a:t>
            </a:r>
            <a:r>
              <a:rPr lang="en-GB" sz="3200" dirty="0">
                <a:effectLst/>
                <a:latin typeface="Calibri" panose="020F0502020204030204" pitchFamily="34" charset="0"/>
                <a:ea typeface="Calibri" panose="020F0502020204030204" pitchFamily="34" charset="0"/>
                <a:cs typeface="Calibri" panose="020F0502020204030204" pitchFamily="34" charset="0"/>
              </a:rPr>
              <a:t>die </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Wingdings" panose="05000000000000000000" pitchFamily="2" charset="2"/>
              <a:buChar char=""/>
            </a:pPr>
            <a:r>
              <a:rPr lang="en-GB" sz="3200" b="1" dirty="0">
                <a:effectLst/>
                <a:latin typeface="Calibri" panose="020F0502020204030204" pitchFamily="34" charset="0"/>
                <a:ea typeface="Calibri" panose="020F0502020204030204" pitchFamily="34" charset="0"/>
                <a:cs typeface="Calibri" panose="020F0502020204030204" pitchFamily="34" charset="0"/>
              </a:rPr>
              <a:t>6. SAPROBIONTIC</a:t>
            </a:r>
            <a:r>
              <a:rPr lang="en-GB" sz="3200" dirty="0">
                <a:effectLst/>
                <a:latin typeface="Calibri" panose="020F0502020204030204" pitchFamily="34" charset="0"/>
                <a:ea typeface="Calibri" panose="020F0502020204030204" pitchFamily="34" charset="0"/>
                <a:cs typeface="Calibri" panose="020F0502020204030204" pitchFamily="34" charset="0"/>
              </a:rPr>
              <a:t> microorganisms breakdown nutrients to be </a:t>
            </a:r>
            <a:r>
              <a:rPr lang="en-GB" sz="3200" b="1" dirty="0">
                <a:effectLst/>
                <a:latin typeface="Calibri" panose="020F0502020204030204" pitchFamily="34" charset="0"/>
                <a:ea typeface="Calibri" panose="020F0502020204030204" pitchFamily="34" charset="0"/>
                <a:cs typeface="Calibri" panose="020F0502020204030204" pitchFamily="34" charset="0"/>
              </a:rPr>
              <a:t>RECYCLED</a:t>
            </a:r>
            <a:r>
              <a:rPr lang="en-GB" sz="3200" dirty="0">
                <a:effectLst/>
                <a:latin typeface="Calibri" panose="020F0502020204030204" pitchFamily="34" charset="0"/>
                <a:ea typeface="Calibri" panose="020F0502020204030204" pitchFamily="34" charset="0"/>
                <a:cs typeface="Calibri" panose="020F0502020204030204" pitchFamily="34" charset="0"/>
              </a:rPr>
              <a:t>. </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Audio 3">
            <a:hlinkClick r:id="" action="ppaction://media"/>
            <a:extLst>
              <a:ext uri="{FF2B5EF4-FFF2-40B4-BE49-F238E27FC236}">
                <a16:creationId xmlns:a16="http://schemas.microsoft.com/office/drawing/2014/main" id="{6138D5E6-4940-584E-B412-A79EA0D4904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698356068"/>
      </p:ext>
    </p:extLst>
  </p:cSld>
  <p:clrMapOvr>
    <a:masterClrMapping/>
  </p:clrMapOvr>
  <mc:AlternateContent xmlns:mc="http://schemas.openxmlformats.org/markup-compatibility/2006" xmlns:p14="http://schemas.microsoft.com/office/powerpoint/2010/main">
    <mc:Choice Requires="p14">
      <p:transition spd="slow" p14:dur="2000" advTm="59352"/>
    </mc:Choice>
    <mc:Fallback xmlns="">
      <p:transition spd="slow" advTm="593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09550"/>
            <a:ext cx="11715750" cy="5447645"/>
          </a:xfrm>
          <a:prstGeom prst="rect">
            <a:avLst/>
          </a:prstGeom>
          <a:noFill/>
        </p:spPr>
        <p:txBody>
          <a:bodyPr wrap="square" rtlCol="0">
            <a:spAutoFit/>
          </a:bodyPr>
          <a:lstStyle/>
          <a:p>
            <a:r>
              <a:rPr lang="en-GB" sz="5400" b="1" u="sng" dirty="0"/>
              <a:t>3.5.4: Nutrient Cycles- Common features</a:t>
            </a:r>
          </a:p>
          <a:p>
            <a:endParaRPr lang="en-GB" sz="5400" dirty="0"/>
          </a:p>
          <a:p>
            <a:pPr marL="685800" indent="-685800">
              <a:buFont typeface="Arial" panose="020B0604020202020204" pitchFamily="34" charset="0"/>
              <a:buChar char="•"/>
            </a:pPr>
            <a:r>
              <a:rPr lang="en-GB" sz="4800" dirty="0"/>
              <a:t>Add the common features to the diagram on page 3. You can just add the number of each feature.</a:t>
            </a:r>
          </a:p>
          <a:p>
            <a:pPr marL="685800" indent="-685800">
              <a:buFont typeface="Arial" panose="020B0604020202020204" pitchFamily="34" charset="0"/>
              <a:buChar char="•"/>
            </a:pPr>
            <a:endParaRPr lang="en-GB" sz="4800" dirty="0"/>
          </a:p>
          <a:p>
            <a:pPr marL="685800" indent="-685800">
              <a:buFont typeface="Arial" panose="020B0604020202020204" pitchFamily="34" charset="0"/>
              <a:buChar char="•"/>
            </a:pPr>
            <a:r>
              <a:rPr lang="en-GB" sz="4800" dirty="0"/>
              <a:t>Answer the quick fire questions</a:t>
            </a:r>
          </a:p>
        </p:txBody>
      </p:sp>
      <p:pic>
        <p:nvPicPr>
          <p:cNvPr id="3" name="Audio 2">
            <a:hlinkClick r:id="" action="ppaction://media"/>
            <a:extLst>
              <a:ext uri="{FF2B5EF4-FFF2-40B4-BE49-F238E27FC236}">
                <a16:creationId xmlns:a16="http://schemas.microsoft.com/office/drawing/2014/main" id="{6E9D748F-FDBB-F542-BE7F-2F2C39341AE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450600138"/>
      </p:ext>
    </p:extLst>
  </p:cSld>
  <p:clrMapOvr>
    <a:masterClrMapping/>
  </p:clrMapOvr>
  <mc:AlternateContent xmlns:mc="http://schemas.openxmlformats.org/markup-compatibility/2006" xmlns:p14="http://schemas.microsoft.com/office/powerpoint/2010/main">
    <mc:Choice Requires="p14">
      <p:transition spd="slow" p14:dur="2000" advTm="16954"/>
    </mc:Choice>
    <mc:Fallback xmlns="">
      <p:transition spd="slow" advTm="169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09550"/>
            <a:ext cx="11715750" cy="584775"/>
          </a:xfrm>
          <a:prstGeom prst="rect">
            <a:avLst/>
          </a:prstGeom>
          <a:noFill/>
        </p:spPr>
        <p:txBody>
          <a:bodyPr wrap="square" rtlCol="0">
            <a:spAutoFit/>
          </a:bodyPr>
          <a:lstStyle/>
          <a:p>
            <a:r>
              <a:rPr lang="en-GB" sz="3200"/>
              <a:t>Common </a:t>
            </a:r>
            <a:r>
              <a:rPr lang="en-GB" sz="3200" dirty="0"/>
              <a:t>features of all nutrient cycles  </a:t>
            </a:r>
          </a:p>
        </p:txBody>
      </p:sp>
      <p:sp>
        <p:nvSpPr>
          <p:cNvPr id="18" name="TextBox 17"/>
          <p:cNvSpPr txBox="1"/>
          <p:nvPr/>
        </p:nvSpPr>
        <p:spPr>
          <a:xfrm>
            <a:off x="185737" y="959782"/>
            <a:ext cx="11820525" cy="5632311"/>
          </a:xfrm>
          <a:prstGeom prst="rect">
            <a:avLst/>
          </a:prstGeom>
          <a:noFill/>
        </p:spPr>
        <p:txBody>
          <a:bodyPr wrap="square" rtlCol="0">
            <a:spAutoFit/>
          </a:bodyPr>
          <a:lstStyle/>
          <a:p>
            <a:r>
              <a:rPr lang="en-GB" sz="2400" dirty="0"/>
              <a:t>Answer these quick fire questions. Just have a bash!</a:t>
            </a:r>
          </a:p>
          <a:p>
            <a:pPr marL="342900" indent="-342900">
              <a:lnSpc>
                <a:spcPct val="200000"/>
              </a:lnSpc>
              <a:buAutoNum type="arabicPeriod"/>
            </a:pPr>
            <a:r>
              <a:rPr lang="en-GB" sz="2400" dirty="0"/>
              <a:t>Why is it important that producers take up nutrients before consumers eat the producers?</a:t>
            </a:r>
          </a:p>
          <a:p>
            <a:pPr marL="342900" indent="-342900">
              <a:lnSpc>
                <a:spcPct val="200000"/>
              </a:lnSpc>
              <a:buAutoNum type="arabicPeriod"/>
            </a:pPr>
            <a:r>
              <a:rPr lang="en-GB" sz="2400" dirty="0"/>
              <a:t>Plants are producers. What is the inorganic molecule that plants take up for the process of photosynthesis? What is the organic molecule that plants make from photosynthesis? </a:t>
            </a:r>
          </a:p>
          <a:p>
            <a:pPr marL="342900" indent="-342900">
              <a:lnSpc>
                <a:spcPct val="200000"/>
              </a:lnSpc>
              <a:buAutoNum type="arabicPeriod"/>
            </a:pPr>
            <a:r>
              <a:rPr lang="en-GB" sz="2400" dirty="0"/>
              <a:t>To digest the producers consumers need enzymes. Explain the importance of enzymes in digestion.</a:t>
            </a:r>
          </a:p>
          <a:p>
            <a:pPr marL="342900" indent="-342900">
              <a:lnSpc>
                <a:spcPct val="200000"/>
              </a:lnSpc>
              <a:buAutoNum type="arabicPeriod"/>
            </a:pPr>
            <a:r>
              <a:rPr lang="en-GB" sz="2400" dirty="0"/>
              <a:t>What is the importance of </a:t>
            </a:r>
            <a:r>
              <a:rPr lang="en-GB" sz="2400" dirty="0" err="1"/>
              <a:t>saprobiontic</a:t>
            </a:r>
            <a:r>
              <a:rPr lang="en-GB" sz="2400" dirty="0"/>
              <a:t> micro-organisms in the cycle?</a:t>
            </a:r>
          </a:p>
          <a:p>
            <a:pPr marL="342900" indent="-342900">
              <a:lnSpc>
                <a:spcPct val="200000"/>
              </a:lnSpc>
              <a:buAutoNum type="arabicPeriod"/>
            </a:pPr>
            <a:r>
              <a:rPr lang="en-GB" sz="2400" dirty="0"/>
              <a:t>Why must nutrient cycles be a cycle?</a:t>
            </a:r>
          </a:p>
        </p:txBody>
      </p:sp>
    </p:spTree>
    <p:extLst>
      <p:ext uri="{BB962C8B-B14F-4D97-AF65-F5344CB8AC3E}">
        <p14:creationId xmlns:p14="http://schemas.microsoft.com/office/powerpoint/2010/main" val="1741519904"/>
      </p:ext>
    </p:extLst>
  </p:cSld>
  <p:clrMapOvr>
    <a:masterClrMapping/>
  </p:clrMapOvr>
  <mc:AlternateContent xmlns:mc="http://schemas.openxmlformats.org/markup-compatibility/2006" xmlns:p14="http://schemas.microsoft.com/office/powerpoint/2010/main">
    <mc:Choice Requires="p14">
      <p:transition spd="slow" p14:dur="2000" advTm="1096"/>
    </mc:Choice>
    <mc:Fallback xmlns="">
      <p:transition spd="slow" advTm="109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09550"/>
            <a:ext cx="11715750" cy="923330"/>
          </a:xfrm>
          <a:prstGeom prst="rect">
            <a:avLst/>
          </a:prstGeom>
          <a:noFill/>
        </p:spPr>
        <p:txBody>
          <a:bodyPr wrap="square" rtlCol="0">
            <a:spAutoFit/>
          </a:bodyPr>
          <a:lstStyle/>
          <a:p>
            <a:r>
              <a:rPr lang="en-GB" sz="5400" b="1" u="sng" dirty="0"/>
              <a:t>3.5.4: Nutrient Cycles </a:t>
            </a:r>
          </a:p>
        </p:txBody>
      </p:sp>
      <p:sp>
        <p:nvSpPr>
          <p:cNvPr id="18" name="TextBox 17"/>
          <p:cNvSpPr txBox="1"/>
          <p:nvPr/>
        </p:nvSpPr>
        <p:spPr>
          <a:xfrm>
            <a:off x="371475" y="1627009"/>
            <a:ext cx="11820525" cy="5078313"/>
          </a:xfrm>
          <a:prstGeom prst="rect">
            <a:avLst/>
          </a:prstGeom>
          <a:noFill/>
        </p:spPr>
        <p:txBody>
          <a:bodyPr wrap="square" rtlCol="0">
            <a:spAutoFit/>
          </a:bodyPr>
          <a:lstStyle/>
          <a:p>
            <a:r>
              <a:rPr lang="en-GB" dirty="0"/>
              <a:t>Answer to quick fire questions </a:t>
            </a:r>
          </a:p>
          <a:p>
            <a:r>
              <a:rPr lang="en-GB" dirty="0"/>
              <a:t>  </a:t>
            </a:r>
          </a:p>
          <a:p>
            <a:pPr marL="342900" indent="-342900">
              <a:buAutoNum type="arabicPeriod"/>
            </a:pPr>
            <a:r>
              <a:rPr lang="en-GB" dirty="0"/>
              <a:t>Why is it important that producers take up nutrients before consumers eat the producers? </a:t>
            </a:r>
            <a:r>
              <a:rPr lang="en-GB" b="1" dirty="0">
                <a:solidFill>
                  <a:srgbClr val="7030A0"/>
                </a:solidFill>
              </a:rPr>
              <a:t>Producers take up inorganic ions/molecules and convert these into organic molecules. Consumers cannot convert inorganic ions to organic molecules so instead need to digest organic molecules from other organisms.</a:t>
            </a:r>
          </a:p>
          <a:p>
            <a:pPr marL="342900" indent="-342900">
              <a:lnSpc>
                <a:spcPct val="200000"/>
              </a:lnSpc>
              <a:buAutoNum type="arabicPeriod"/>
            </a:pPr>
            <a:r>
              <a:rPr lang="en-GB" dirty="0"/>
              <a:t>Plants are producers. What is the inorganic molecule that plants take up for the process of photosynthesis? What is the organic molecule that plants make from photosynthesis</a:t>
            </a:r>
            <a:r>
              <a:rPr lang="en-GB" b="1" dirty="0">
                <a:solidFill>
                  <a:srgbClr val="7030A0"/>
                </a:solidFill>
              </a:rPr>
              <a:t>? Inorganic molecule: Carbon dioxide, organic molecule: Glucose</a:t>
            </a:r>
          </a:p>
          <a:p>
            <a:pPr marL="342900" indent="-342900">
              <a:buAutoNum type="arabicPeriod"/>
            </a:pPr>
            <a:r>
              <a:rPr lang="en-GB" dirty="0"/>
              <a:t>To digest the producers consumers need enzymes. Explain the importance of enzymes in digestion.</a:t>
            </a:r>
            <a:r>
              <a:rPr lang="en-GB" b="1" dirty="0">
                <a:solidFill>
                  <a:srgbClr val="7030A0"/>
                </a:solidFill>
              </a:rPr>
              <a:t> Enzymes are Biological catalyst which speed up the rate of reaction (in this case digestion) by lowering the activation energy but are not used up/altered by the reaction.</a:t>
            </a:r>
            <a:r>
              <a:rPr lang="en-GB" dirty="0"/>
              <a:t> </a:t>
            </a:r>
          </a:p>
          <a:p>
            <a:pPr marL="342900" indent="-342900">
              <a:buAutoNum type="arabicPeriod"/>
            </a:pPr>
            <a:endParaRPr lang="en-GB" dirty="0"/>
          </a:p>
          <a:p>
            <a:pPr marL="342900" indent="-342900">
              <a:buAutoNum type="arabicPeriod"/>
            </a:pPr>
            <a:r>
              <a:rPr lang="en-GB" dirty="0"/>
              <a:t>What is the importance of </a:t>
            </a:r>
            <a:r>
              <a:rPr lang="en-GB" dirty="0" err="1"/>
              <a:t>saprobiontic</a:t>
            </a:r>
            <a:r>
              <a:rPr lang="en-GB" dirty="0"/>
              <a:t> micro-organisms in the cycle? </a:t>
            </a:r>
            <a:r>
              <a:rPr lang="en-GB" b="1" dirty="0">
                <a:solidFill>
                  <a:srgbClr val="7030A0"/>
                </a:solidFill>
              </a:rPr>
              <a:t>Turn the organic molecules back into inorganic ions/molecules so return the nutrient back to the cycle.</a:t>
            </a:r>
            <a:r>
              <a:rPr lang="en-GB" dirty="0"/>
              <a:t> </a:t>
            </a:r>
          </a:p>
          <a:p>
            <a:pPr marL="342900" indent="-342900">
              <a:buAutoNum type="arabicPeriod"/>
            </a:pPr>
            <a:endParaRPr lang="en-GB" dirty="0"/>
          </a:p>
          <a:p>
            <a:pPr marL="342900" indent="-342900">
              <a:buAutoNum type="arabicPeriod"/>
            </a:pPr>
            <a:r>
              <a:rPr lang="en-GB" dirty="0"/>
              <a:t>Why must nutrient cycles be a cycle? </a:t>
            </a:r>
            <a:r>
              <a:rPr lang="en-GB" b="1" dirty="0">
                <a:solidFill>
                  <a:srgbClr val="7030A0"/>
                </a:solidFill>
              </a:rPr>
              <a:t>Otherwise the nutrient would run out or be trapped inside the cycle so the cycle would stop. </a:t>
            </a:r>
          </a:p>
        </p:txBody>
      </p:sp>
      <p:pic>
        <p:nvPicPr>
          <p:cNvPr id="3" name="Audio 2">
            <a:hlinkClick r:id="" action="ppaction://media"/>
            <a:extLst>
              <a:ext uri="{FF2B5EF4-FFF2-40B4-BE49-F238E27FC236}">
                <a16:creationId xmlns:a16="http://schemas.microsoft.com/office/drawing/2014/main" id="{D10696A4-5500-E54E-B8F1-31AAD7B1277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100700049"/>
      </p:ext>
    </p:extLst>
  </p:cSld>
  <p:clrMapOvr>
    <a:masterClrMapping/>
  </p:clrMapOvr>
  <mc:AlternateContent xmlns:mc="http://schemas.openxmlformats.org/markup-compatibility/2006" xmlns:p14="http://schemas.microsoft.com/office/powerpoint/2010/main">
    <mc:Choice Requires="p14">
      <p:transition spd="slow" p14:dur="2000" advTm="105508"/>
    </mc:Choice>
    <mc:Fallback xmlns="">
      <p:transition spd="slow" advTm="1055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09550"/>
            <a:ext cx="11715750" cy="1415772"/>
          </a:xfrm>
          <a:prstGeom prst="rect">
            <a:avLst/>
          </a:prstGeom>
          <a:noFill/>
        </p:spPr>
        <p:txBody>
          <a:bodyPr wrap="square" rtlCol="0">
            <a:spAutoFit/>
          </a:bodyPr>
          <a:lstStyle/>
          <a:p>
            <a:r>
              <a:rPr lang="en-GB" sz="5400" b="1" u="sng" dirty="0"/>
              <a:t>3.5.4: Nutrient Cycles </a:t>
            </a:r>
          </a:p>
          <a:p>
            <a:r>
              <a:rPr lang="en-GB" sz="3200" dirty="0"/>
              <a:t>Common features of all nutrient cycles  </a:t>
            </a:r>
          </a:p>
        </p:txBody>
      </p:sp>
      <p:sp>
        <p:nvSpPr>
          <p:cNvPr id="6" name="Rectangle 5"/>
          <p:cNvSpPr/>
          <p:nvPr/>
        </p:nvSpPr>
        <p:spPr>
          <a:xfrm>
            <a:off x="175758" y="1625322"/>
            <a:ext cx="11539992" cy="4524315"/>
          </a:xfrm>
          <a:prstGeom prst="rect">
            <a:avLst/>
          </a:prstGeom>
        </p:spPr>
        <p:txBody>
          <a:bodyPr wrap="square">
            <a:spAutoFit/>
          </a:bodyPr>
          <a:lstStyle/>
          <a:p>
            <a:r>
              <a:rPr lang="en-GB" sz="3200" dirty="0">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Nutrient cycle video </a:t>
            </a:r>
            <a:r>
              <a:rPr lang="en-GB" sz="3200" dirty="0">
                <a:latin typeface="Arial" panose="020B0604020202020204" pitchFamily="34" charset="0"/>
                <a:cs typeface="Arial" panose="020B0604020202020204" pitchFamily="34" charset="0"/>
              </a:rPr>
              <a:t> </a:t>
            </a:r>
          </a:p>
          <a:p>
            <a:endParaRPr lang="en-GB" sz="3200" dirty="0">
              <a:latin typeface="Arial" panose="020B0604020202020204" pitchFamily="34" charset="0"/>
              <a:cs typeface="Arial" panose="020B0604020202020204" pitchFamily="34" charset="0"/>
            </a:endParaRPr>
          </a:p>
          <a:p>
            <a:r>
              <a:rPr lang="en-GB" sz="3200" dirty="0">
                <a:solidFill>
                  <a:srgbClr val="FF0000"/>
                </a:solidFill>
                <a:latin typeface="Arial" panose="020B0604020202020204" pitchFamily="34" charset="0"/>
                <a:cs typeface="Arial" panose="020B0604020202020204" pitchFamily="34" charset="0"/>
              </a:rPr>
              <a:t>Watch this video to tell you about the two nutrient cycles we will learn about.</a:t>
            </a:r>
          </a:p>
          <a:p>
            <a:endParaRPr lang="en-GB" sz="3200" dirty="0">
              <a:solidFill>
                <a:srgbClr val="FF0000"/>
              </a:solidFill>
              <a:latin typeface="Arial" panose="020B0604020202020204" pitchFamily="34" charset="0"/>
              <a:cs typeface="Arial" panose="020B0604020202020204" pitchFamily="34" charset="0"/>
            </a:endParaRPr>
          </a:p>
          <a:p>
            <a:r>
              <a:rPr lang="en-GB" sz="3200" dirty="0">
                <a:solidFill>
                  <a:srgbClr val="FF0000"/>
                </a:solidFill>
                <a:latin typeface="Arial" panose="020B0604020202020204" pitchFamily="34" charset="0"/>
                <a:cs typeface="Arial" panose="020B0604020202020204" pitchFamily="34" charset="0"/>
              </a:rPr>
              <a:t>We are going to look at phosphorus first. </a:t>
            </a:r>
          </a:p>
          <a:p>
            <a:endParaRPr lang="en-GB" sz="3200" dirty="0">
              <a:solidFill>
                <a:srgbClr val="FF0000"/>
              </a:solidFill>
              <a:latin typeface="Arial" panose="020B0604020202020204" pitchFamily="34" charset="0"/>
              <a:cs typeface="Arial" panose="020B0604020202020204" pitchFamily="34" charset="0"/>
            </a:endParaRPr>
          </a:p>
          <a:p>
            <a:r>
              <a:rPr lang="en-GB" sz="3200" dirty="0">
                <a:solidFill>
                  <a:schemeClr val="accent6"/>
                </a:solidFill>
                <a:latin typeface="Arial" panose="020B0604020202020204" pitchFamily="34" charset="0"/>
                <a:cs typeface="Arial" panose="020B0604020202020204" pitchFamily="34" charset="0"/>
              </a:rPr>
              <a:t>Question: Can you remember all the molecules we have looked at that require phosphorus/phosphates? </a:t>
            </a:r>
          </a:p>
        </p:txBody>
      </p:sp>
      <p:pic>
        <p:nvPicPr>
          <p:cNvPr id="3" name="Audio 2">
            <a:hlinkClick r:id="" action="ppaction://media"/>
            <a:extLst>
              <a:ext uri="{FF2B5EF4-FFF2-40B4-BE49-F238E27FC236}">
                <a16:creationId xmlns:a16="http://schemas.microsoft.com/office/drawing/2014/main" id="{47518331-6188-2447-8B9B-63917F773A6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21565125"/>
      </p:ext>
    </p:extLst>
  </p:cSld>
  <p:clrMapOvr>
    <a:masterClrMapping/>
  </p:clrMapOvr>
  <mc:AlternateContent xmlns:mc="http://schemas.openxmlformats.org/markup-compatibility/2006" xmlns:p14="http://schemas.microsoft.com/office/powerpoint/2010/main">
    <mc:Choice Requires="p14">
      <p:transition spd="slow" p14:dur="2000" advTm="14011"/>
    </mc:Choice>
    <mc:Fallback xmlns="">
      <p:transition spd="slow" advTm="140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0550" y="2100816"/>
            <a:ext cx="11010900" cy="3046988"/>
          </a:xfrm>
          <a:prstGeom prst="rect">
            <a:avLst/>
          </a:prstGeom>
          <a:noFill/>
        </p:spPr>
        <p:txBody>
          <a:bodyPr wrap="square" rtlCol="0">
            <a:spAutoFit/>
          </a:bodyPr>
          <a:lstStyle/>
          <a:p>
            <a:r>
              <a:rPr lang="en-GB" sz="3200" b="1" u="sng" dirty="0"/>
              <a:t>Task: </a:t>
            </a:r>
          </a:p>
          <a:p>
            <a:r>
              <a:rPr lang="en-GB" sz="3200" b="1" u="sng" dirty="0"/>
              <a:t>Complete Exam Question 1 on page 4 in your booklet. </a:t>
            </a:r>
          </a:p>
          <a:p>
            <a:endParaRPr lang="en-GB" sz="3200" b="1" u="sng" dirty="0"/>
          </a:p>
          <a:p>
            <a:r>
              <a:rPr lang="en-GB" sz="3200" dirty="0"/>
              <a:t>This is an application question so you need to think back across everything we have covered so far and then apply this knowledge, this is not a factual recall style question. </a:t>
            </a:r>
          </a:p>
        </p:txBody>
      </p:sp>
      <p:sp>
        <p:nvSpPr>
          <p:cNvPr id="3" name="TextBox 2"/>
          <p:cNvSpPr txBox="1"/>
          <p:nvPr/>
        </p:nvSpPr>
        <p:spPr>
          <a:xfrm>
            <a:off x="0" y="209550"/>
            <a:ext cx="11715750" cy="1415772"/>
          </a:xfrm>
          <a:prstGeom prst="rect">
            <a:avLst/>
          </a:prstGeom>
          <a:noFill/>
        </p:spPr>
        <p:txBody>
          <a:bodyPr wrap="square" rtlCol="0">
            <a:spAutoFit/>
          </a:bodyPr>
          <a:lstStyle/>
          <a:p>
            <a:r>
              <a:rPr lang="en-GB" sz="5400" b="1" u="sng" dirty="0"/>
              <a:t>3.5.4: Nutrient Cycles </a:t>
            </a:r>
          </a:p>
          <a:p>
            <a:r>
              <a:rPr lang="en-GB" sz="3200" dirty="0"/>
              <a:t>Common features of all nutrient cycles  </a:t>
            </a:r>
          </a:p>
        </p:txBody>
      </p:sp>
      <p:pic>
        <p:nvPicPr>
          <p:cNvPr id="4" name="Audio 3">
            <a:hlinkClick r:id="" action="ppaction://media"/>
            <a:extLst>
              <a:ext uri="{FF2B5EF4-FFF2-40B4-BE49-F238E27FC236}">
                <a16:creationId xmlns:a16="http://schemas.microsoft.com/office/drawing/2014/main" id="{53D6A95C-C0A1-5341-9357-DD569446FBB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665441270"/>
      </p:ext>
    </p:extLst>
  </p:cSld>
  <p:clrMapOvr>
    <a:masterClrMapping/>
  </p:clrMapOvr>
  <mc:AlternateContent xmlns:mc="http://schemas.openxmlformats.org/markup-compatibility/2006" xmlns:p14="http://schemas.microsoft.com/office/powerpoint/2010/main">
    <mc:Choice Requires="p14">
      <p:transition spd="slow" p14:dur="2000" advTm="10304"/>
    </mc:Choice>
    <mc:Fallback xmlns="">
      <p:transition spd="slow" advTm="103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09550"/>
            <a:ext cx="11715750" cy="1415772"/>
          </a:xfrm>
          <a:prstGeom prst="rect">
            <a:avLst/>
          </a:prstGeom>
          <a:noFill/>
        </p:spPr>
        <p:txBody>
          <a:bodyPr wrap="square" rtlCol="0">
            <a:spAutoFit/>
          </a:bodyPr>
          <a:lstStyle/>
          <a:p>
            <a:r>
              <a:rPr lang="en-GB" sz="5400" b="1" u="sng" dirty="0"/>
              <a:t>3.5.4: Nutrient Cycles </a:t>
            </a:r>
          </a:p>
          <a:p>
            <a:r>
              <a:rPr lang="en-GB" sz="3200" dirty="0"/>
              <a:t>Common features of all nutrient cycles  </a:t>
            </a:r>
          </a:p>
        </p:txBody>
      </p:sp>
      <p:pic>
        <p:nvPicPr>
          <p:cNvPr id="3" name="Picture 2"/>
          <p:cNvPicPr>
            <a:picLocks noChangeAspect="1"/>
          </p:cNvPicPr>
          <p:nvPr/>
        </p:nvPicPr>
        <p:blipFill rotWithShape="1">
          <a:blip r:embed="rId5"/>
          <a:srcRect l="27415" t="19632" r="30340" b="51959"/>
          <a:stretch/>
        </p:blipFill>
        <p:spPr>
          <a:xfrm>
            <a:off x="0" y="1625322"/>
            <a:ext cx="11715750" cy="4924012"/>
          </a:xfrm>
          <a:prstGeom prst="rect">
            <a:avLst/>
          </a:prstGeom>
        </p:spPr>
      </p:pic>
      <p:pic>
        <p:nvPicPr>
          <p:cNvPr id="4" name="Audio 3">
            <a:hlinkClick r:id="" action="ppaction://media"/>
            <a:extLst>
              <a:ext uri="{FF2B5EF4-FFF2-40B4-BE49-F238E27FC236}">
                <a16:creationId xmlns:a16="http://schemas.microsoft.com/office/drawing/2014/main" id="{81CB5CFA-C48A-E04E-AEF4-3116C8B7643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350352368"/>
      </p:ext>
    </p:extLst>
  </p:cSld>
  <p:clrMapOvr>
    <a:masterClrMapping/>
  </p:clrMapOvr>
  <mc:AlternateContent xmlns:mc="http://schemas.openxmlformats.org/markup-compatibility/2006" xmlns:p14="http://schemas.microsoft.com/office/powerpoint/2010/main">
    <mc:Choice Requires="p14">
      <p:transition spd="slow" p14:dur="2000" advTm="21335"/>
    </mc:Choice>
    <mc:Fallback xmlns="">
      <p:transition spd="slow" advTm="213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09550"/>
            <a:ext cx="11715750" cy="1415772"/>
          </a:xfrm>
          <a:prstGeom prst="rect">
            <a:avLst/>
          </a:prstGeom>
          <a:noFill/>
        </p:spPr>
        <p:txBody>
          <a:bodyPr wrap="square" rtlCol="0">
            <a:spAutoFit/>
          </a:bodyPr>
          <a:lstStyle/>
          <a:p>
            <a:r>
              <a:rPr lang="en-GB" sz="5400" b="1" u="sng" dirty="0"/>
              <a:t>3.5.4: Nutrient Cycles </a:t>
            </a:r>
          </a:p>
          <a:p>
            <a:r>
              <a:rPr lang="en-GB" sz="3200" dirty="0"/>
              <a:t>Common features of all nutrient cycles  </a:t>
            </a:r>
          </a:p>
        </p:txBody>
      </p:sp>
      <p:pic>
        <p:nvPicPr>
          <p:cNvPr id="3" name="Picture 2"/>
          <p:cNvPicPr>
            <a:picLocks noChangeAspect="1"/>
          </p:cNvPicPr>
          <p:nvPr/>
        </p:nvPicPr>
        <p:blipFill rotWithShape="1">
          <a:blip r:embed="rId5"/>
          <a:srcRect l="30005" t="52793" r="27750" b="18798"/>
          <a:stretch/>
        </p:blipFill>
        <p:spPr>
          <a:xfrm>
            <a:off x="0" y="1625322"/>
            <a:ext cx="11715750" cy="4924012"/>
          </a:xfrm>
          <a:prstGeom prst="rect">
            <a:avLst/>
          </a:prstGeom>
        </p:spPr>
      </p:pic>
      <p:pic>
        <p:nvPicPr>
          <p:cNvPr id="4" name="Audio 3">
            <a:hlinkClick r:id="" action="ppaction://media"/>
            <a:extLst>
              <a:ext uri="{FF2B5EF4-FFF2-40B4-BE49-F238E27FC236}">
                <a16:creationId xmlns:a16="http://schemas.microsoft.com/office/drawing/2014/main" id="{6C7569FC-F840-6B4D-88AC-9B0A14D90C1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748638341"/>
      </p:ext>
    </p:extLst>
  </p:cSld>
  <p:clrMapOvr>
    <a:masterClrMapping/>
  </p:clrMapOvr>
  <mc:AlternateContent xmlns:mc="http://schemas.openxmlformats.org/markup-compatibility/2006" xmlns:p14="http://schemas.microsoft.com/office/powerpoint/2010/main">
    <mc:Choice Requires="p14">
      <p:transition spd="slow" p14:dur="2000" advTm="42439"/>
    </mc:Choice>
    <mc:Fallback xmlns="">
      <p:transition spd="slow" advTm="424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The Phosphorus Cycle</a:t>
            </a:r>
          </a:p>
        </p:txBody>
      </p:sp>
      <p:sp>
        <p:nvSpPr>
          <p:cNvPr id="3" name="Content Placeholder 2"/>
          <p:cNvSpPr>
            <a:spLocks noGrp="1"/>
          </p:cNvSpPr>
          <p:nvPr>
            <p:ph idx="1"/>
          </p:nvPr>
        </p:nvSpPr>
        <p:spPr>
          <a:xfrm>
            <a:off x="838200" y="1690688"/>
            <a:ext cx="10515600" cy="4486275"/>
          </a:xfrm>
        </p:spPr>
        <p:txBody>
          <a:bodyPr>
            <a:normAutofit lnSpcReduction="10000"/>
          </a:bodyPr>
          <a:lstStyle/>
          <a:p>
            <a:pPr marL="0" indent="0">
              <a:buNone/>
            </a:pPr>
            <a:r>
              <a:rPr lang="en-GB" b="1" u="sng" dirty="0"/>
              <a:t>Starter</a:t>
            </a:r>
            <a:endParaRPr lang="en-GB" dirty="0"/>
          </a:p>
          <a:p>
            <a:pPr marL="0" indent="0">
              <a:buNone/>
            </a:pPr>
            <a:r>
              <a:rPr lang="en-GB" dirty="0"/>
              <a:t>Think back to the video about the two nutrient cycles then answer the questions below.</a:t>
            </a:r>
          </a:p>
          <a:p>
            <a:pPr marL="0" indent="0">
              <a:buNone/>
            </a:pPr>
            <a:endParaRPr lang="en-GB" dirty="0"/>
          </a:p>
          <a:p>
            <a:pPr marL="514350" lvl="0" indent="-514350">
              <a:buFont typeface="+mj-lt"/>
              <a:buAutoNum type="arabicPeriod"/>
            </a:pPr>
            <a:r>
              <a:rPr lang="en-GB" dirty="0"/>
              <a:t>Why are sedimentary rocks so important in the phosphorus cycle?</a:t>
            </a:r>
          </a:p>
          <a:p>
            <a:pPr marL="514350" lvl="0" indent="-514350">
              <a:buFont typeface="+mj-lt"/>
              <a:buAutoNum type="arabicPeriod"/>
            </a:pPr>
            <a:r>
              <a:rPr lang="en-GB" dirty="0"/>
              <a:t>Why is the majority of phosphates trapped inside rocks?</a:t>
            </a:r>
          </a:p>
          <a:p>
            <a:pPr marL="514350" lvl="0" indent="-514350">
              <a:buFont typeface="+mj-lt"/>
              <a:buAutoNum type="arabicPeriod"/>
            </a:pPr>
            <a:r>
              <a:rPr lang="en-GB" dirty="0"/>
              <a:t>How do plants get the phosphates?</a:t>
            </a:r>
          </a:p>
          <a:p>
            <a:pPr marL="514350" lvl="0" indent="-514350">
              <a:buFont typeface="+mj-lt"/>
              <a:buAutoNum type="arabicPeriod"/>
            </a:pPr>
            <a:r>
              <a:rPr lang="en-GB" dirty="0"/>
              <a:t>How many years can phosphates be trapped in a biological cycle for?</a:t>
            </a:r>
          </a:p>
          <a:p>
            <a:pPr marL="514350" lvl="0" indent="-514350">
              <a:buFont typeface="+mj-lt"/>
              <a:buAutoNum type="arabicPeriod"/>
            </a:pPr>
            <a:r>
              <a:rPr lang="en-GB" dirty="0"/>
              <a:t>What are the main components of fertilisers?</a:t>
            </a:r>
          </a:p>
          <a:p>
            <a:endParaRPr lang="en-GB" dirty="0"/>
          </a:p>
        </p:txBody>
      </p:sp>
      <p:pic>
        <p:nvPicPr>
          <p:cNvPr id="4" name="Audio 3">
            <a:hlinkClick r:id="" action="ppaction://media"/>
            <a:extLst>
              <a:ext uri="{FF2B5EF4-FFF2-40B4-BE49-F238E27FC236}">
                <a16:creationId xmlns:a16="http://schemas.microsoft.com/office/drawing/2014/main" id="{4F1BADD2-83A5-DF48-BCBE-F193550E690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581435469"/>
      </p:ext>
    </p:extLst>
  </p:cSld>
  <p:clrMapOvr>
    <a:masterClrMapping/>
  </p:clrMapOvr>
  <mc:AlternateContent xmlns:mc="http://schemas.openxmlformats.org/markup-compatibility/2006" xmlns:p14="http://schemas.microsoft.com/office/powerpoint/2010/main">
    <mc:Choice Requires="p14">
      <p:transition spd="slow" p14:dur="2000" advTm="21787"/>
    </mc:Choice>
    <mc:Fallback xmlns="">
      <p:transition spd="slow" advTm="217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09550"/>
            <a:ext cx="11715750" cy="923330"/>
          </a:xfrm>
          <a:prstGeom prst="rect">
            <a:avLst/>
          </a:prstGeom>
          <a:noFill/>
        </p:spPr>
        <p:txBody>
          <a:bodyPr wrap="square" rtlCol="0">
            <a:spAutoFit/>
          </a:bodyPr>
          <a:lstStyle/>
          <a:p>
            <a:r>
              <a:rPr lang="en-GB" sz="5400" b="1" u="sng" dirty="0"/>
              <a:t>3.5.4: Nutrient Cycles </a:t>
            </a:r>
          </a:p>
        </p:txBody>
      </p:sp>
      <p:sp>
        <p:nvSpPr>
          <p:cNvPr id="6" name="Rectangle 5"/>
          <p:cNvSpPr/>
          <p:nvPr/>
        </p:nvSpPr>
        <p:spPr>
          <a:xfrm>
            <a:off x="175758" y="1305282"/>
            <a:ext cx="11539992" cy="4678204"/>
          </a:xfrm>
          <a:prstGeom prst="rect">
            <a:avLst/>
          </a:prstGeom>
        </p:spPr>
        <p:txBody>
          <a:bodyPr wrap="square">
            <a:spAutoFit/>
          </a:bodyPr>
          <a:lstStyle/>
          <a:p>
            <a:r>
              <a:rPr lang="en-GB" dirty="0"/>
              <a:t>Answer to the quick fire questions</a:t>
            </a:r>
          </a:p>
          <a:p>
            <a:pPr marL="342900" indent="-342900">
              <a:buAutoNum type="arabicPeriod"/>
            </a:pPr>
            <a:r>
              <a:rPr lang="en-GB" sz="2000" dirty="0">
                <a:latin typeface="Comic Sans MS" panose="030F0702030302020204" pitchFamily="66" charset="0"/>
              </a:rPr>
              <a:t>Why are sedimentary rocks so important in the phosphorus cycle? </a:t>
            </a:r>
            <a:r>
              <a:rPr lang="en-GB" sz="2000" b="1" dirty="0">
                <a:solidFill>
                  <a:srgbClr val="00B0F0"/>
                </a:solidFill>
                <a:latin typeface="Comic Sans MS" panose="030F0702030302020204" pitchFamily="66" charset="0"/>
              </a:rPr>
              <a:t>Contains large quantities of phosphate trapped inside the rock, this is where the phosphorus nutrient cycle starts</a:t>
            </a:r>
          </a:p>
          <a:p>
            <a:pPr marL="342900" indent="-342900">
              <a:buAutoNum type="arabicPeriod"/>
            </a:pPr>
            <a:endParaRPr lang="en-GB" sz="2000" b="1" dirty="0">
              <a:solidFill>
                <a:srgbClr val="00B0F0"/>
              </a:solidFill>
              <a:latin typeface="Comic Sans MS" panose="030F0702030302020204" pitchFamily="66" charset="0"/>
            </a:endParaRPr>
          </a:p>
          <a:p>
            <a:pPr marL="342900" indent="-342900">
              <a:buAutoNum type="arabicPeriod"/>
            </a:pPr>
            <a:r>
              <a:rPr lang="en-GB" sz="2000" dirty="0">
                <a:latin typeface="Comic Sans MS" panose="030F0702030302020204" pitchFamily="66" charset="0"/>
              </a:rPr>
              <a:t>Why is the majority of phosphates trapped inside rocks? </a:t>
            </a:r>
            <a:r>
              <a:rPr lang="en-GB" sz="2000" b="1" dirty="0">
                <a:solidFill>
                  <a:srgbClr val="00B0F0"/>
                </a:solidFill>
                <a:latin typeface="Comic Sans MS" panose="030F0702030302020204" pitchFamily="66" charset="0"/>
              </a:rPr>
              <a:t>There are very few bacteria that are able to digest rock to release the phosphate into the environment. </a:t>
            </a:r>
          </a:p>
          <a:p>
            <a:pPr marL="342900" indent="-342900">
              <a:buAutoNum type="arabicPeriod"/>
            </a:pPr>
            <a:endParaRPr lang="en-GB" sz="2000" b="1" dirty="0">
              <a:solidFill>
                <a:srgbClr val="00B0F0"/>
              </a:solidFill>
              <a:latin typeface="Comic Sans MS" panose="030F0702030302020204" pitchFamily="66" charset="0"/>
            </a:endParaRPr>
          </a:p>
          <a:p>
            <a:pPr marL="342900" indent="-342900">
              <a:buAutoNum type="arabicPeriod"/>
            </a:pPr>
            <a:r>
              <a:rPr lang="en-GB" sz="2000" dirty="0">
                <a:latin typeface="Comic Sans MS" panose="030F0702030302020204" pitchFamily="66" charset="0"/>
              </a:rPr>
              <a:t>How do plants get the phosphates? </a:t>
            </a:r>
            <a:r>
              <a:rPr lang="en-GB" sz="2000" b="1" dirty="0">
                <a:solidFill>
                  <a:srgbClr val="00B0F0"/>
                </a:solidFill>
                <a:latin typeface="Comic Sans MS" panose="030F0702030302020204" pitchFamily="66" charset="0"/>
              </a:rPr>
              <a:t>Absorb the phosphate from the soil after it has been erodes by water/dissolved in water. </a:t>
            </a:r>
          </a:p>
          <a:p>
            <a:pPr marL="342900" indent="-342900">
              <a:buAutoNum type="arabicPeriod"/>
            </a:pPr>
            <a:endParaRPr lang="en-GB" sz="2000" b="1" dirty="0">
              <a:solidFill>
                <a:srgbClr val="00B0F0"/>
              </a:solidFill>
              <a:latin typeface="Comic Sans MS" panose="030F0702030302020204" pitchFamily="66" charset="0"/>
            </a:endParaRPr>
          </a:p>
          <a:p>
            <a:pPr marL="342900" indent="-342900">
              <a:buAutoNum type="arabicPeriod"/>
            </a:pPr>
            <a:r>
              <a:rPr lang="en-GB" sz="2000" dirty="0">
                <a:latin typeface="Comic Sans MS" panose="030F0702030302020204" pitchFamily="66" charset="0"/>
              </a:rPr>
              <a:t>How many years can phosphates be trapped in a biological cycle for? </a:t>
            </a:r>
            <a:r>
              <a:rPr lang="en-GB" sz="2000" b="1" dirty="0">
                <a:solidFill>
                  <a:srgbClr val="00B0F0"/>
                </a:solidFill>
                <a:latin typeface="Comic Sans MS" panose="030F0702030302020204" pitchFamily="66" charset="0"/>
              </a:rPr>
              <a:t>100,000 years on marine biological cycles</a:t>
            </a:r>
            <a:r>
              <a:rPr lang="en-GB" sz="2000" dirty="0">
                <a:latin typeface="Comic Sans MS" panose="030F0702030302020204" pitchFamily="66" charset="0"/>
              </a:rPr>
              <a:t>. </a:t>
            </a:r>
          </a:p>
          <a:p>
            <a:pPr marL="342900" indent="-342900">
              <a:buAutoNum type="arabicPeriod"/>
            </a:pPr>
            <a:endParaRPr lang="en-GB" sz="2000" dirty="0">
              <a:latin typeface="Comic Sans MS" panose="030F0702030302020204" pitchFamily="66" charset="0"/>
            </a:endParaRPr>
          </a:p>
          <a:p>
            <a:pPr marL="342900" indent="-342900">
              <a:buAutoNum type="arabicPeriod"/>
            </a:pPr>
            <a:r>
              <a:rPr lang="en-GB" sz="2000" dirty="0">
                <a:latin typeface="Comic Sans MS" panose="030F0702030302020204" pitchFamily="66" charset="0"/>
              </a:rPr>
              <a:t>What are the main components of fertilisers? </a:t>
            </a:r>
            <a:r>
              <a:rPr lang="en-GB" sz="2000" b="1" dirty="0">
                <a:solidFill>
                  <a:srgbClr val="00B0F0"/>
                </a:solidFill>
                <a:latin typeface="Comic Sans MS" panose="030F0702030302020204" pitchFamily="66" charset="0"/>
              </a:rPr>
              <a:t>Nitrogen and phosphates. </a:t>
            </a:r>
          </a:p>
        </p:txBody>
      </p:sp>
    </p:spTree>
    <p:custDataLst>
      <p:tags r:id="rId1"/>
    </p:custDataLst>
    <p:extLst>
      <p:ext uri="{BB962C8B-B14F-4D97-AF65-F5344CB8AC3E}">
        <p14:creationId xmlns:p14="http://schemas.microsoft.com/office/powerpoint/2010/main" val="158501599"/>
      </p:ext>
    </p:extLst>
  </p:cSld>
  <p:clrMapOvr>
    <a:masterClrMapping/>
  </p:clrMapOvr>
  <mc:AlternateContent xmlns:mc="http://schemas.openxmlformats.org/markup-compatibility/2006" xmlns:p14="http://schemas.microsoft.com/office/powerpoint/2010/main">
    <mc:Choice Requires="p14">
      <p:transition spd="slow" p14:dur="2000" advTm="7988"/>
    </mc:Choice>
    <mc:Fallback xmlns="">
      <p:transition spd="slow" advTm="79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 calcmode="lin" valueType="num">
                                      <p:cBhvr additive="base">
                                        <p:cTn id="13"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 calcmode="lin" valueType="num">
                                      <p:cBhvr additive="base">
                                        <p:cTn id="19"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anim calcmode="lin" valueType="num">
                                      <p:cBhvr additive="base">
                                        <p:cTn id="25"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9" end="9"/>
                                            </p:txEl>
                                          </p:spTgt>
                                        </p:tgtEl>
                                        <p:attrNameLst>
                                          <p:attrName>style.visibility</p:attrName>
                                        </p:attrNameLst>
                                      </p:cBhvr>
                                      <p:to>
                                        <p:strVal val="visible"/>
                                      </p:to>
                                    </p:set>
                                    <p:anim calcmode="lin" valueType="num">
                                      <p:cBhvr additive="base">
                                        <p:cTn id="31"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The Phosphorus Cycle</a:t>
            </a:r>
          </a:p>
        </p:txBody>
      </p:sp>
      <p:sp>
        <p:nvSpPr>
          <p:cNvPr id="3" name="Content Placeholder 2"/>
          <p:cNvSpPr>
            <a:spLocks noGrp="1"/>
          </p:cNvSpPr>
          <p:nvPr>
            <p:ph idx="1"/>
          </p:nvPr>
        </p:nvSpPr>
        <p:spPr>
          <a:xfrm>
            <a:off x="754380" y="2744887"/>
            <a:ext cx="10515600" cy="4351338"/>
          </a:xfrm>
        </p:spPr>
        <p:txBody>
          <a:bodyPr/>
          <a:lstStyle/>
          <a:p>
            <a:pPr marL="0" indent="0">
              <a:buNone/>
            </a:pPr>
            <a:r>
              <a:rPr lang="en-GB" b="1" u="sng" dirty="0"/>
              <a:t>Outcome:</a:t>
            </a:r>
            <a:r>
              <a:rPr lang="en-GB" b="1" dirty="0"/>
              <a:t> </a:t>
            </a:r>
            <a:endParaRPr lang="en-GB" dirty="0"/>
          </a:p>
          <a:p>
            <a:pPr lvl="0"/>
            <a:r>
              <a:rPr lang="en-GB" dirty="0"/>
              <a:t>Describe the stages of the phosphorus cycle, and the ions at each stage.</a:t>
            </a:r>
          </a:p>
          <a:p>
            <a:pPr lvl="0"/>
            <a:r>
              <a:rPr lang="en-GB" dirty="0"/>
              <a:t>Explain the role of </a:t>
            </a:r>
            <a:r>
              <a:rPr lang="en-GB" dirty="0" err="1"/>
              <a:t>saprobionts</a:t>
            </a:r>
            <a:r>
              <a:rPr lang="en-GB" dirty="0"/>
              <a:t> and mycorrhizae in the phosphorus cycle. </a:t>
            </a:r>
          </a:p>
          <a:p>
            <a:pPr lvl="0"/>
            <a:r>
              <a:rPr lang="en-GB" dirty="0"/>
              <a:t>Interpret information/data about the phosphorus cycle and apply knowledge.</a:t>
            </a:r>
          </a:p>
          <a:p>
            <a:endParaRPr lang="en-GB" dirty="0"/>
          </a:p>
        </p:txBody>
      </p:sp>
      <p:sp>
        <p:nvSpPr>
          <p:cNvPr id="4" name="Rectangle 3"/>
          <p:cNvSpPr/>
          <p:nvPr/>
        </p:nvSpPr>
        <p:spPr>
          <a:xfrm>
            <a:off x="342900" y="1419324"/>
            <a:ext cx="11338560" cy="981423"/>
          </a:xfrm>
          <a:prstGeom prst="rect">
            <a:avLst/>
          </a:prstGeom>
        </p:spPr>
        <p:txBody>
          <a:bodyPr wrap="square">
            <a:spAutoFit/>
          </a:bodyPr>
          <a:lstStyle/>
          <a:p>
            <a:pPr>
              <a:lnSpc>
                <a:spcPct val="107000"/>
              </a:lnSpc>
              <a:spcAft>
                <a:spcPts val="800"/>
              </a:spcAft>
            </a:pPr>
            <a:r>
              <a:rPr lang="en-GB" b="1" i="1" dirty="0">
                <a:effectLst/>
                <a:latin typeface="Calibri" panose="020F0502020204030204" pitchFamily="34" charset="0"/>
                <a:ea typeface="Calibri" panose="020F0502020204030204" pitchFamily="34" charset="0"/>
                <a:cs typeface="Calibri" panose="020F0502020204030204" pitchFamily="34" charset="0"/>
              </a:rPr>
              <a:t>Note: When we are referring to the element itself we refer to it as phosphorus, when we are talking about the form of phosphorus that is used in the cycle we refer to it as phosphate. Phosphorus is very reactive so is rarely in its element form, it is usually reacted with O so we refer to it as </a:t>
            </a:r>
            <a:r>
              <a:rPr lang="en-GB" b="1" i="1" u="sng" dirty="0">
                <a:effectLst/>
                <a:latin typeface="Calibri" panose="020F0502020204030204" pitchFamily="34" charset="0"/>
                <a:ea typeface="Calibri" panose="020F0502020204030204" pitchFamily="34" charset="0"/>
                <a:cs typeface="Calibri" panose="020F0502020204030204" pitchFamily="34" charset="0"/>
              </a:rPr>
              <a:t>phosphate</a:t>
            </a:r>
            <a:r>
              <a:rPr lang="en-GB" b="1" i="1" dirty="0">
                <a:effectLst/>
                <a:latin typeface="Calibri" panose="020F0502020204030204" pitchFamily="34" charset="0"/>
                <a:ea typeface="Calibri" panose="020F0502020204030204" pitchFamily="34" charset="0"/>
                <a:cs typeface="Calibri" panose="020F0502020204030204" pitchFamily="34" charset="0"/>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Audio 4">
            <a:hlinkClick r:id="" action="ppaction://media"/>
            <a:extLst>
              <a:ext uri="{FF2B5EF4-FFF2-40B4-BE49-F238E27FC236}">
                <a16:creationId xmlns:a16="http://schemas.microsoft.com/office/drawing/2014/main" id="{21CBE64A-F282-224C-BD9E-31F2EED9F4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067236090"/>
      </p:ext>
    </p:extLst>
  </p:cSld>
  <p:clrMapOvr>
    <a:masterClrMapping/>
  </p:clrMapOvr>
  <mc:AlternateContent xmlns:mc="http://schemas.openxmlformats.org/markup-compatibility/2006" xmlns:p14="http://schemas.microsoft.com/office/powerpoint/2010/main">
    <mc:Choice Requires="p14">
      <p:transition spd="slow" p14:dur="2000" advTm="34163"/>
    </mc:Choice>
    <mc:Fallback xmlns="">
      <p:transition spd="slow" advTm="341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09550"/>
            <a:ext cx="11715750" cy="1446550"/>
          </a:xfrm>
          <a:prstGeom prst="rect">
            <a:avLst/>
          </a:prstGeom>
          <a:noFill/>
        </p:spPr>
        <p:txBody>
          <a:bodyPr wrap="square" rtlCol="0">
            <a:spAutoFit/>
          </a:bodyPr>
          <a:lstStyle/>
          <a:p>
            <a:r>
              <a:rPr lang="en-GB" sz="4000" b="1" u="sng" dirty="0"/>
              <a:t>3.5.4: Nutrient Cycles -PHOSPHORUS</a:t>
            </a:r>
          </a:p>
          <a:p>
            <a:r>
              <a:rPr lang="en-GB" sz="2400" b="1" u="sng" dirty="0"/>
              <a:t>Learning Outcome: </a:t>
            </a:r>
            <a:r>
              <a:rPr lang="en-GB" sz="2400" b="1" dirty="0"/>
              <a:t>Describe the stages of the phosphorus cycle, and the ions at each stage, explain the role of </a:t>
            </a:r>
            <a:r>
              <a:rPr lang="en-GB" sz="2400" b="1" dirty="0" err="1"/>
              <a:t>saprobionts</a:t>
            </a:r>
            <a:r>
              <a:rPr lang="en-GB" sz="2400" b="1" dirty="0"/>
              <a:t> and mycorrhizae in the phosphorus cycle. </a:t>
            </a:r>
            <a:endParaRPr lang="en-GB" sz="4000" dirty="0"/>
          </a:p>
        </p:txBody>
      </p:sp>
      <p:pic>
        <p:nvPicPr>
          <p:cNvPr id="4" name="Picture 3"/>
          <p:cNvPicPr/>
          <p:nvPr/>
        </p:nvPicPr>
        <p:blipFill rotWithShape="1">
          <a:blip r:embed="rId5"/>
          <a:srcRect l="29249" t="27655" r="13417" b="21822"/>
          <a:stretch/>
        </p:blipFill>
        <p:spPr bwMode="auto">
          <a:xfrm>
            <a:off x="3209018" y="1902321"/>
            <a:ext cx="8982982" cy="4955680"/>
          </a:xfrm>
          <a:prstGeom prst="rect">
            <a:avLst/>
          </a:prstGeom>
          <a:ln>
            <a:noFill/>
          </a:ln>
          <a:extLst>
            <a:ext uri="{53640926-AAD7-44D8-BBD7-CCE9431645EC}">
              <a14:shadowObscured xmlns:a14="http://schemas.microsoft.com/office/drawing/2010/main"/>
            </a:ext>
          </a:extLst>
        </p:spPr>
      </p:pic>
      <p:sp>
        <p:nvSpPr>
          <p:cNvPr id="7" name="TextBox 6"/>
          <p:cNvSpPr txBox="1"/>
          <p:nvPr/>
        </p:nvSpPr>
        <p:spPr>
          <a:xfrm>
            <a:off x="261484" y="2476500"/>
            <a:ext cx="2686050" cy="1754326"/>
          </a:xfrm>
          <a:prstGeom prst="rect">
            <a:avLst/>
          </a:prstGeom>
          <a:noFill/>
        </p:spPr>
        <p:txBody>
          <a:bodyPr wrap="square" rtlCol="0">
            <a:spAutoFit/>
          </a:bodyPr>
          <a:lstStyle/>
          <a:p>
            <a:r>
              <a:rPr lang="en-GB" dirty="0"/>
              <a:t>Task: </a:t>
            </a:r>
          </a:p>
          <a:p>
            <a:r>
              <a:rPr lang="en-GB" dirty="0"/>
              <a:t>Read through the terms/description on  page 5 and fully annotate the diagram on page 6 in your booklet. </a:t>
            </a:r>
            <a:endParaRPr lang="en-GB" sz="2800" b="1" dirty="0">
              <a:solidFill>
                <a:srgbClr val="7030A0"/>
              </a:solidFill>
              <a:latin typeface="Arial" panose="020B0604020202020204" pitchFamily="34" charset="0"/>
              <a:cs typeface="Arial" panose="020B0604020202020204" pitchFamily="34" charset="0"/>
            </a:endParaRPr>
          </a:p>
        </p:txBody>
      </p:sp>
      <p:pic>
        <p:nvPicPr>
          <p:cNvPr id="3" name="Audio 2">
            <a:hlinkClick r:id="" action="ppaction://media"/>
            <a:extLst>
              <a:ext uri="{FF2B5EF4-FFF2-40B4-BE49-F238E27FC236}">
                <a16:creationId xmlns:a16="http://schemas.microsoft.com/office/drawing/2014/main" id="{677D716B-63BB-F84B-945F-DDDF5440EF0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517050807"/>
      </p:ext>
    </p:extLst>
  </p:cSld>
  <p:clrMapOvr>
    <a:masterClrMapping/>
  </p:clrMapOvr>
  <mc:AlternateContent xmlns:mc="http://schemas.openxmlformats.org/markup-compatibility/2006" xmlns:p14="http://schemas.microsoft.com/office/powerpoint/2010/main">
    <mc:Choice Requires="p14">
      <p:transition spd="slow" p14:dur="2000" advTm="20959"/>
    </mc:Choice>
    <mc:Fallback xmlns="">
      <p:transition spd="slow" advTm="209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09550"/>
            <a:ext cx="11715750" cy="1508105"/>
          </a:xfrm>
          <a:prstGeom prst="rect">
            <a:avLst/>
          </a:prstGeom>
          <a:noFill/>
        </p:spPr>
        <p:txBody>
          <a:bodyPr wrap="square" rtlCol="0">
            <a:spAutoFit/>
          </a:bodyPr>
          <a:lstStyle/>
          <a:p>
            <a:r>
              <a:rPr lang="en-GB" sz="4400" b="1" u="sng" dirty="0"/>
              <a:t>3.5.4: Nutrient Cycles- PHOSPHORUS </a:t>
            </a:r>
          </a:p>
          <a:p>
            <a:r>
              <a:rPr lang="en-GB" sz="2400" b="1" u="sng" dirty="0"/>
              <a:t>Learning outcome: </a:t>
            </a:r>
            <a:r>
              <a:rPr lang="en-GB" sz="2400" b="1" dirty="0"/>
              <a:t>Describe the stages of the phosphorus cycle, and the ions at each stage, explain the role of </a:t>
            </a:r>
            <a:r>
              <a:rPr lang="en-GB" sz="2400" b="1" dirty="0" err="1"/>
              <a:t>saprobionts</a:t>
            </a:r>
            <a:r>
              <a:rPr lang="en-GB" sz="2400" b="1" dirty="0"/>
              <a:t> and mycorrhizae in the phosphorus cycle. </a:t>
            </a:r>
            <a:endParaRPr lang="en-GB" sz="2400" dirty="0"/>
          </a:p>
        </p:txBody>
      </p:sp>
      <p:sp>
        <p:nvSpPr>
          <p:cNvPr id="13" name="TextBox 12"/>
          <p:cNvSpPr txBox="1"/>
          <p:nvPr/>
        </p:nvSpPr>
        <p:spPr>
          <a:xfrm>
            <a:off x="44077" y="1717655"/>
            <a:ext cx="12147923" cy="4832092"/>
          </a:xfrm>
          <a:prstGeom prst="rect">
            <a:avLst/>
          </a:prstGeom>
          <a:noFill/>
        </p:spPr>
        <p:txBody>
          <a:bodyPr wrap="square" rtlCol="0">
            <a:spAutoFit/>
          </a:bodyPr>
          <a:lstStyle/>
          <a:p>
            <a:pPr marL="342900" indent="-342900">
              <a:buAutoNum type="arabicPeriod"/>
            </a:pPr>
            <a:r>
              <a:rPr lang="en-US" sz="2800" b="1" u="sng" dirty="0">
                <a:solidFill>
                  <a:srgbClr val="0000FF"/>
                </a:solidFill>
              </a:rPr>
              <a:t>Erosion/Use of </a:t>
            </a:r>
            <a:r>
              <a:rPr lang="en-US" sz="2800" b="1" u="sng" dirty="0" err="1">
                <a:solidFill>
                  <a:srgbClr val="0000FF"/>
                </a:solidFill>
              </a:rPr>
              <a:t>fertilisers</a:t>
            </a:r>
            <a:r>
              <a:rPr lang="en-US" sz="2800" b="1" u="sng" dirty="0">
                <a:solidFill>
                  <a:srgbClr val="0000FF"/>
                </a:solidFill>
              </a:rPr>
              <a:t>.</a:t>
            </a:r>
          </a:p>
          <a:p>
            <a:pPr marL="342900" indent="-342900">
              <a:buFont typeface="Arial" panose="020B0604020202020204" pitchFamily="34" charset="0"/>
              <a:buChar char="•"/>
            </a:pPr>
            <a:r>
              <a:rPr lang="en-US" sz="2800" dirty="0">
                <a:solidFill>
                  <a:srgbClr val="3366FF"/>
                </a:solidFill>
              </a:rPr>
              <a:t>Phosphorus exists mostly as phosphate ions in sedimentary rocks brought to surface by geographical uplifting. </a:t>
            </a:r>
          </a:p>
          <a:p>
            <a:pPr marL="342900" indent="-342900">
              <a:buFont typeface="Arial" panose="020B0604020202020204" pitchFamily="34" charset="0"/>
              <a:buChar char="•"/>
            </a:pPr>
            <a:r>
              <a:rPr lang="en-US" sz="2800" dirty="0">
                <a:solidFill>
                  <a:srgbClr val="3366FF"/>
                </a:solidFill>
              </a:rPr>
              <a:t>Erosion allows phosphate ions to become dissolved </a:t>
            </a:r>
          </a:p>
          <a:p>
            <a:endParaRPr lang="en-US" sz="2800" dirty="0"/>
          </a:p>
          <a:p>
            <a:r>
              <a:rPr lang="en-US" sz="2800" b="1" u="sng" dirty="0">
                <a:solidFill>
                  <a:srgbClr val="008000"/>
                </a:solidFill>
              </a:rPr>
              <a:t>2. Absorption </a:t>
            </a:r>
          </a:p>
          <a:p>
            <a:pPr marL="342900" indent="-342900">
              <a:buFont typeface="Arial" panose="020B0604020202020204" pitchFamily="34" charset="0"/>
              <a:buChar char="•"/>
            </a:pPr>
            <a:r>
              <a:rPr lang="en-US" sz="2800" dirty="0">
                <a:solidFill>
                  <a:schemeClr val="accent6">
                    <a:lumMod val="75000"/>
                  </a:schemeClr>
                </a:solidFill>
              </a:rPr>
              <a:t>Dissolved phosphate ions are taken up through roots by PRODUCERS and mycorrhizae incorporating the phosphates into their biomass </a:t>
            </a:r>
            <a:endParaRPr lang="en-US" sz="2800" dirty="0"/>
          </a:p>
          <a:p>
            <a:endParaRPr lang="en-US" sz="2800" b="1" u="sng" dirty="0"/>
          </a:p>
          <a:p>
            <a:r>
              <a:rPr lang="en-US" sz="2800" b="1" u="sng" dirty="0">
                <a:solidFill>
                  <a:srgbClr val="FF6600"/>
                </a:solidFill>
              </a:rPr>
              <a:t>3. Feeding and digestion:</a:t>
            </a:r>
          </a:p>
          <a:p>
            <a:pPr marL="342900" indent="-342900">
              <a:buFont typeface="Arial" panose="020B0604020202020204" pitchFamily="34" charset="0"/>
              <a:buChar char="•"/>
            </a:pPr>
            <a:r>
              <a:rPr lang="en-US" sz="2800" dirty="0">
                <a:solidFill>
                  <a:srgbClr val="FF0000"/>
                </a:solidFill>
              </a:rPr>
              <a:t>PRODUCERS eaten by CONSUMERS passing on the phosphate ions. </a:t>
            </a:r>
          </a:p>
        </p:txBody>
      </p:sp>
    </p:spTree>
    <p:extLst>
      <p:ext uri="{BB962C8B-B14F-4D97-AF65-F5344CB8AC3E}">
        <p14:creationId xmlns:p14="http://schemas.microsoft.com/office/powerpoint/2010/main" val="2851156337"/>
      </p:ext>
    </p:extLst>
  </p:cSld>
  <p:clrMapOvr>
    <a:masterClrMapping/>
  </p:clrMapOvr>
  <mc:AlternateContent xmlns:mc="http://schemas.openxmlformats.org/markup-compatibility/2006" xmlns:p14="http://schemas.microsoft.com/office/powerpoint/2010/main">
    <mc:Choice Requires="p14">
      <p:transition spd="slow" p14:dur="2000" advTm="1695"/>
    </mc:Choice>
    <mc:Fallback xmlns="">
      <p:transition spd="slow" advTm="1695"/>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09550"/>
            <a:ext cx="11715750" cy="1692771"/>
          </a:xfrm>
          <a:prstGeom prst="rect">
            <a:avLst/>
          </a:prstGeom>
          <a:noFill/>
        </p:spPr>
        <p:txBody>
          <a:bodyPr wrap="square" rtlCol="0">
            <a:spAutoFit/>
          </a:bodyPr>
          <a:lstStyle/>
          <a:p>
            <a:r>
              <a:rPr lang="en-GB" sz="5400" b="1" u="sng" dirty="0"/>
              <a:t>3.5.4: Nutrient Cycles-PHOSPHORUS </a:t>
            </a:r>
          </a:p>
          <a:p>
            <a:r>
              <a:rPr lang="en-GB" sz="2400" b="1" u="sng" dirty="0"/>
              <a:t>Learning outcomes: </a:t>
            </a:r>
            <a:r>
              <a:rPr lang="en-GB" sz="2400" b="1" dirty="0"/>
              <a:t>Describe the stages of the phosphorus cycle, and the ions at each stage, explain the role of saprobionts and mycorrhizae in the phosphorus cycle. </a:t>
            </a:r>
          </a:p>
        </p:txBody>
      </p:sp>
      <p:sp>
        <p:nvSpPr>
          <p:cNvPr id="13" name="TextBox 12"/>
          <p:cNvSpPr txBox="1"/>
          <p:nvPr/>
        </p:nvSpPr>
        <p:spPr>
          <a:xfrm>
            <a:off x="44076" y="1902321"/>
            <a:ext cx="12147923" cy="3970318"/>
          </a:xfrm>
          <a:prstGeom prst="rect">
            <a:avLst/>
          </a:prstGeom>
          <a:noFill/>
        </p:spPr>
        <p:txBody>
          <a:bodyPr wrap="square" rtlCol="0">
            <a:spAutoFit/>
          </a:bodyPr>
          <a:lstStyle/>
          <a:p>
            <a:r>
              <a:rPr lang="en-US" sz="2800" b="1" dirty="0">
                <a:solidFill>
                  <a:srgbClr val="0000FF"/>
                </a:solidFill>
              </a:rPr>
              <a:t>4. Excretion and decomposition:</a:t>
            </a:r>
          </a:p>
          <a:p>
            <a:pPr marL="457200" indent="-457200">
              <a:buFont typeface="Arial" panose="020B0604020202020204" pitchFamily="34" charset="0"/>
              <a:buChar char="•"/>
            </a:pPr>
            <a:r>
              <a:rPr lang="en-US" sz="2800" dirty="0">
                <a:solidFill>
                  <a:srgbClr val="3366FF"/>
                </a:solidFill>
              </a:rPr>
              <a:t>Excess phosphate ions are excreted by animals and may accumulate in waste products.</a:t>
            </a:r>
          </a:p>
          <a:p>
            <a:pPr marL="457200" indent="-457200">
              <a:buFont typeface="Arial" panose="020B0604020202020204" pitchFamily="34" charset="0"/>
              <a:buChar char="•"/>
            </a:pPr>
            <a:r>
              <a:rPr lang="en-US" sz="2800" dirty="0">
                <a:solidFill>
                  <a:srgbClr val="3366FF"/>
                </a:solidFill>
              </a:rPr>
              <a:t>May also accumulate in bones or shells</a:t>
            </a:r>
          </a:p>
          <a:p>
            <a:pPr marL="457200" indent="-457200">
              <a:buFont typeface="Arial" panose="020B0604020202020204" pitchFamily="34" charset="0"/>
              <a:buChar char="•"/>
            </a:pPr>
            <a:r>
              <a:rPr lang="en-US" sz="2800" dirty="0">
                <a:solidFill>
                  <a:srgbClr val="3366FF"/>
                </a:solidFill>
              </a:rPr>
              <a:t>Death of PRODUCER and/or CONSUMERS. </a:t>
            </a:r>
          </a:p>
          <a:p>
            <a:pPr marL="457200" indent="-457200">
              <a:buFont typeface="Arial" panose="020B0604020202020204" pitchFamily="34" charset="0"/>
              <a:buChar char="•"/>
            </a:pPr>
            <a:r>
              <a:rPr lang="en-US" sz="2800" dirty="0">
                <a:solidFill>
                  <a:srgbClr val="3366FF"/>
                </a:solidFill>
              </a:rPr>
              <a:t>Fungi and bacteria breakdown biomass into phosphate ions. </a:t>
            </a:r>
          </a:p>
          <a:p>
            <a:endParaRPr lang="en-US" sz="2800" dirty="0">
              <a:solidFill>
                <a:srgbClr val="FF0000"/>
              </a:solidFill>
            </a:endParaRPr>
          </a:p>
          <a:p>
            <a:r>
              <a:rPr lang="en-US" sz="2800" b="1" dirty="0">
                <a:solidFill>
                  <a:srgbClr val="008000"/>
                </a:solidFill>
              </a:rPr>
              <a:t>5. Deposition:</a:t>
            </a:r>
          </a:p>
          <a:p>
            <a:pPr marL="457200" indent="-457200">
              <a:buFont typeface="Arial" panose="020B0604020202020204" pitchFamily="34" charset="0"/>
              <a:buChar char="•"/>
            </a:pPr>
            <a:r>
              <a:rPr lang="en-US" sz="2800" dirty="0">
                <a:solidFill>
                  <a:srgbClr val="008000"/>
                </a:solidFill>
              </a:rPr>
              <a:t>Phosphate ions dissolve in water forming sedimentary rocks. </a:t>
            </a:r>
          </a:p>
        </p:txBody>
      </p:sp>
    </p:spTree>
    <p:extLst>
      <p:ext uri="{BB962C8B-B14F-4D97-AF65-F5344CB8AC3E}">
        <p14:creationId xmlns:p14="http://schemas.microsoft.com/office/powerpoint/2010/main" val="878544108"/>
      </p:ext>
    </p:extLst>
  </p:cSld>
  <p:clrMapOvr>
    <a:masterClrMapping/>
  </p:clrMapOvr>
  <mc:AlternateContent xmlns:mc="http://schemas.openxmlformats.org/markup-compatibility/2006" xmlns:p14="http://schemas.microsoft.com/office/powerpoint/2010/main">
    <mc:Choice Requires="p14">
      <p:transition spd="slow" p14:dur="2000" advTm="1661"/>
    </mc:Choice>
    <mc:Fallback xmlns="">
      <p:transition spd="slow" advTm="1661"/>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09550"/>
            <a:ext cx="11715750" cy="1477328"/>
          </a:xfrm>
          <a:prstGeom prst="rect">
            <a:avLst/>
          </a:prstGeom>
          <a:noFill/>
        </p:spPr>
        <p:txBody>
          <a:bodyPr wrap="square" rtlCol="0">
            <a:spAutoFit/>
          </a:bodyPr>
          <a:lstStyle/>
          <a:p>
            <a:r>
              <a:rPr lang="en-GB" sz="4000" b="1" u="sng" dirty="0"/>
              <a:t>3.5.4: Nutrient Cycles-PHOSPHORUS</a:t>
            </a:r>
          </a:p>
          <a:p>
            <a:r>
              <a:rPr lang="en-GB" sz="2400" b="1" u="sng" dirty="0"/>
              <a:t>Learning outcomes: </a:t>
            </a:r>
            <a:r>
              <a:rPr lang="en-GB" sz="2400" b="1" dirty="0"/>
              <a:t>Describe the stages of the phosphorus cycle, and the ions at each stage, explain the role of </a:t>
            </a:r>
            <a:r>
              <a:rPr lang="en-GB" sz="2400" b="1" dirty="0" err="1"/>
              <a:t>saprobionts</a:t>
            </a:r>
            <a:r>
              <a:rPr lang="en-GB" sz="2400" b="1" dirty="0"/>
              <a:t> and mycorrhizae in the phosphorus cycle</a:t>
            </a:r>
            <a:r>
              <a:rPr lang="en-GB" b="1" dirty="0"/>
              <a:t>. </a:t>
            </a:r>
            <a:endParaRPr lang="en-GB" sz="3200" dirty="0"/>
          </a:p>
        </p:txBody>
      </p:sp>
      <p:pic>
        <p:nvPicPr>
          <p:cNvPr id="3" name="Picture 2"/>
          <p:cNvPicPr>
            <a:picLocks noChangeAspect="1"/>
          </p:cNvPicPr>
          <p:nvPr/>
        </p:nvPicPr>
        <p:blipFill>
          <a:blip r:embed="rId5"/>
          <a:stretch>
            <a:fillRect/>
          </a:stretch>
        </p:blipFill>
        <p:spPr>
          <a:xfrm>
            <a:off x="1495448" y="2051105"/>
            <a:ext cx="8248603" cy="4584589"/>
          </a:xfrm>
          <a:prstGeom prst="rect">
            <a:avLst/>
          </a:prstGeom>
        </p:spPr>
      </p:pic>
      <p:pic>
        <p:nvPicPr>
          <p:cNvPr id="4" name="Audio 3">
            <a:hlinkClick r:id="" action="ppaction://media"/>
            <a:extLst>
              <a:ext uri="{FF2B5EF4-FFF2-40B4-BE49-F238E27FC236}">
                <a16:creationId xmlns:a16="http://schemas.microsoft.com/office/drawing/2014/main" id="{F8804A35-A86B-AF44-86D0-D8C0D2FB46B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394694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3980" y="-294957"/>
            <a:ext cx="9144000" cy="2387600"/>
          </a:xfrm>
        </p:spPr>
        <p:txBody>
          <a:bodyPr/>
          <a:lstStyle/>
          <a:p>
            <a:r>
              <a:rPr lang="en-GB" dirty="0"/>
              <a:t>Task</a:t>
            </a:r>
          </a:p>
        </p:txBody>
      </p:sp>
      <p:sp>
        <p:nvSpPr>
          <p:cNvPr id="3" name="Subtitle 2"/>
          <p:cNvSpPr>
            <a:spLocks noGrp="1"/>
          </p:cNvSpPr>
          <p:nvPr>
            <p:ph type="subTitle" idx="1"/>
          </p:nvPr>
        </p:nvSpPr>
        <p:spPr>
          <a:xfrm>
            <a:off x="1630680" y="2092643"/>
            <a:ext cx="9144000" cy="1655762"/>
          </a:xfrm>
        </p:spPr>
        <p:txBody>
          <a:bodyPr>
            <a:normAutofit lnSpcReduction="10000"/>
          </a:bodyPr>
          <a:lstStyle/>
          <a:p>
            <a:pPr algn="l"/>
            <a:r>
              <a:rPr lang="en-GB" sz="4000" dirty="0"/>
              <a:t>In the box on page 6 create your own flow chart or diagram describing the stages of the Phosphorus cycle</a:t>
            </a:r>
          </a:p>
          <a:p>
            <a:pPr algn="l"/>
            <a:endParaRPr lang="en-GB" dirty="0"/>
          </a:p>
        </p:txBody>
      </p:sp>
      <p:sp>
        <p:nvSpPr>
          <p:cNvPr id="4" name="Rounded Rectangle 3"/>
          <p:cNvSpPr/>
          <p:nvPr/>
        </p:nvSpPr>
        <p:spPr>
          <a:xfrm>
            <a:off x="1363980" y="4457700"/>
            <a:ext cx="1402080" cy="1485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4259580" y="4457700"/>
            <a:ext cx="1402080" cy="1485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le 5"/>
          <p:cNvSpPr/>
          <p:nvPr/>
        </p:nvSpPr>
        <p:spPr>
          <a:xfrm>
            <a:off x="7139940" y="4457700"/>
            <a:ext cx="1402080" cy="1485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p:cNvSpPr/>
          <p:nvPr/>
        </p:nvSpPr>
        <p:spPr>
          <a:xfrm>
            <a:off x="9806940" y="4446270"/>
            <a:ext cx="1402080" cy="1485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ight Arrow 10"/>
          <p:cNvSpPr/>
          <p:nvPr/>
        </p:nvSpPr>
        <p:spPr>
          <a:xfrm>
            <a:off x="2994660" y="5006340"/>
            <a:ext cx="822960" cy="5257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ight Arrow 11"/>
          <p:cNvSpPr/>
          <p:nvPr/>
        </p:nvSpPr>
        <p:spPr>
          <a:xfrm>
            <a:off x="5958840" y="5006340"/>
            <a:ext cx="822960" cy="5257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ight Arrow 12"/>
          <p:cNvSpPr/>
          <p:nvPr/>
        </p:nvSpPr>
        <p:spPr>
          <a:xfrm>
            <a:off x="8763000" y="4926330"/>
            <a:ext cx="822960" cy="5257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Audio 8">
            <a:hlinkClick r:id="" action="ppaction://media"/>
            <a:extLst>
              <a:ext uri="{FF2B5EF4-FFF2-40B4-BE49-F238E27FC236}">
                <a16:creationId xmlns:a16="http://schemas.microsoft.com/office/drawing/2014/main" id="{6FFD9091-23D5-9B44-992C-EE374D8FA0F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8709048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880" y="500062"/>
            <a:ext cx="10515600" cy="1325563"/>
          </a:xfrm>
        </p:spPr>
        <p:txBody>
          <a:bodyPr>
            <a:normAutofit fontScale="90000"/>
          </a:bodyPr>
          <a:lstStyle/>
          <a:p>
            <a:pPr marL="0" indent="0"/>
            <a:r>
              <a:rPr lang="en-GB" b="1" u="sng" dirty="0"/>
              <a:t>Outcome:</a:t>
            </a:r>
            <a:r>
              <a:rPr lang="en-GB" b="1" dirty="0"/>
              <a:t> </a:t>
            </a:r>
            <a:br>
              <a:rPr lang="en-GB" dirty="0"/>
            </a:br>
            <a:r>
              <a:rPr lang="en-GB" dirty="0"/>
              <a:t>Explain the role of </a:t>
            </a:r>
            <a:r>
              <a:rPr lang="en-GB" dirty="0" err="1"/>
              <a:t>saprobionts</a:t>
            </a:r>
            <a:r>
              <a:rPr lang="en-GB" dirty="0"/>
              <a:t> and mycorrhizae in the phosphorus cycle. </a:t>
            </a:r>
            <a:br>
              <a:rPr lang="en-GB" dirty="0"/>
            </a:br>
            <a:endParaRPr lang="en-GB" dirty="0"/>
          </a:p>
        </p:txBody>
      </p:sp>
      <p:sp>
        <p:nvSpPr>
          <p:cNvPr id="3" name="Content Placeholder 2"/>
          <p:cNvSpPr>
            <a:spLocks noGrp="1"/>
          </p:cNvSpPr>
          <p:nvPr>
            <p:ph idx="1"/>
          </p:nvPr>
        </p:nvSpPr>
        <p:spPr>
          <a:xfrm>
            <a:off x="563880" y="2031365"/>
            <a:ext cx="10515600" cy="4351338"/>
          </a:xfrm>
        </p:spPr>
        <p:txBody>
          <a:bodyPr/>
          <a:lstStyle/>
          <a:p>
            <a:pPr marL="0" indent="0">
              <a:buNone/>
            </a:pPr>
            <a:r>
              <a:rPr lang="en-GB" dirty="0"/>
              <a:t>There are many organisms that play a key role in nutrient cycles two common organisms are;</a:t>
            </a:r>
          </a:p>
          <a:p>
            <a:endParaRPr lang="en-GB" dirty="0"/>
          </a:p>
          <a:p>
            <a:pPr marL="0" indent="0">
              <a:buNone/>
            </a:pPr>
            <a:r>
              <a:rPr lang="en-GB" b="1" dirty="0" err="1"/>
              <a:t>Mycorrhizael</a:t>
            </a:r>
            <a:r>
              <a:rPr lang="en-GB" b="1" dirty="0"/>
              <a:t> Fungi: </a:t>
            </a:r>
            <a:r>
              <a:rPr lang="en-GB" dirty="0"/>
              <a:t>Mycorrhizae is the symbiotic relationship between plant and fungi</a:t>
            </a:r>
          </a:p>
          <a:p>
            <a:pPr marL="0" indent="0">
              <a:buNone/>
            </a:pPr>
            <a:endParaRPr lang="en-GB" dirty="0"/>
          </a:p>
          <a:p>
            <a:pPr marL="0" indent="0">
              <a:buNone/>
            </a:pPr>
            <a:r>
              <a:rPr lang="en-GB" b="1" dirty="0" err="1"/>
              <a:t>Saprobionts</a:t>
            </a:r>
            <a:r>
              <a:rPr lang="en-GB" dirty="0"/>
              <a:t>: Organisms that digest their food externally and then absorb the products.</a:t>
            </a:r>
          </a:p>
          <a:p>
            <a:endParaRPr lang="en-GB" dirty="0"/>
          </a:p>
        </p:txBody>
      </p:sp>
      <p:pic>
        <p:nvPicPr>
          <p:cNvPr id="4" name="Audio 3">
            <a:hlinkClick r:id="" action="ppaction://media"/>
            <a:extLst>
              <a:ext uri="{FF2B5EF4-FFF2-40B4-BE49-F238E27FC236}">
                <a16:creationId xmlns:a16="http://schemas.microsoft.com/office/drawing/2014/main" id="{120410B1-C822-B446-8D76-F6C12282777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978378504"/>
      </p:ext>
    </p:extLst>
  </p:cSld>
  <p:clrMapOvr>
    <a:masterClrMapping/>
  </p:clrMapOvr>
  <mc:AlternateContent xmlns:mc="http://schemas.openxmlformats.org/markup-compatibility/2006" xmlns:p14="http://schemas.microsoft.com/office/powerpoint/2010/main">
    <mc:Choice Requires="p14">
      <p:transition spd="slow" p14:dur="2000" advTm="79210"/>
    </mc:Choice>
    <mc:Fallback xmlns="">
      <p:transition spd="slow" advTm="79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u="sng" dirty="0"/>
              <a:t>How are </a:t>
            </a:r>
            <a:r>
              <a:rPr lang="en-GB" b="1" u="sng" dirty="0" err="1"/>
              <a:t>Saprobionts</a:t>
            </a:r>
            <a:r>
              <a:rPr lang="en-GB" b="1" u="sng" dirty="0"/>
              <a:t> and </a:t>
            </a:r>
            <a:r>
              <a:rPr lang="en-GB" b="1" u="sng" dirty="0" err="1"/>
              <a:t>Mycorrizhae</a:t>
            </a:r>
            <a:r>
              <a:rPr lang="en-GB" b="1" u="sng" dirty="0"/>
              <a:t> involved in the </a:t>
            </a:r>
            <a:r>
              <a:rPr lang="en-GB" b="1" u="sng" dirty="0" err="1"/>
              <a:t>Phosporous</a:t>
            </a:r>
            <a:r>
              <a:rPr lang="en-GB" b="1" u="sng" dirty="0"/>
              <a:t> Cycle?</a:t>
            </a:r>
            <a:br>
              <a:rPr lang="en-GB" dirty="0"/>
            </a:br>
            <a:endParaRPr lang="en-GB" dirty="0"/>
          </a:p>
        </p:txBody>
      </p:sp>
      <p:sp>
        <p:nvSpPr>
          <p:cNvPr id="3" name="Text Placeholder 2"/>
          <p:cNvSpPr>
            <a:spLocks noGrp="1"/>
          </p:cNvSpPr>
          <p:nvPr>
            <p:ph type="body" idx="1"/>
          </p:nvPr>
        </p:nvSpPr>
        <p:spPr>
          <a:xfrm>
            <a:off x="839788" y="1045052"/>
            <a:ext cx="5157787" cy="823912"/>
          </a:xfrm>
        </p:spPr>
        <p:txBody>
          <a:bodyPr>
            <a:normAutofit/>
          </a:bodyPr>
          <a:lstStyle/>
          <a:p>
            <a:r>
              <a:rPr lang="en-GB" sz="2800" u="sng" dirty="0" err="1"/>
              <a:t>Saprobionts</a:t>
            </a:r>
            <a:endParaRPr lang="en-GB" sz="2800" u="sng" dirty="0"/>
          </a:p>
        </p:txBody>
      </p:sp>
      <p:sp>
        <p:nvSpPr>
          <p:cNvPr id="4" name="Content Placeholder 3"/>
          <p:cNvSpPr>
            <a:spLocks noGrp="1"/>
          </p:cNvSpPr>
          <p:nvPr>
            <p:ph sz="half" idx="2"/>
          </p:nvPr>
        </p:nvSpPr>
        <p:spPr>
          <a:xfrm>
            <a:off x="291148" y="2162175"/>
            <a:ext cx="5157787" cy="3684588"/>
          </a:xfrm>
        </p:spPr>
        <p:txBody>
          <a:bodyPr/>
          <a:lstStyle/>
          <a:p>
            <a:r>
              <a:rPr lang="en-GB" dirty="0"/>
              <a:t>Release hydrolytic enzymes that break down dead organic matter.</a:t>
            </a:r>
          </a:p>
          <a:p>
            <a:r>
              <a:rPr lang="en-GB" dirty="0"/>
              <a:t>Releases phosphate from phosphate containing sources such as DNA and RNA back into the soil.</a:t>
            </a:r>
          </a:p>
        </p:txBody>
      </p:sp>
      <p:sp>
        <p:nvSpPr>
          <p:cNvPr id="5" name="Text Placeholder 4"/>
          <p:cNvSpPr>
            <a:spLocks noGrp="1"/>
          </p:cNvSpPr>
          <p:nvPr>
            <p:ph type="body" sz="quarter" idx="3"/>
          </p:nvPr>
        </p:nvSpPr>
        <p:spPr>
          <a:xfrm>
            <a:off x="6172200" y="1027906"/>
            <a:ext cx="5183188" cy="823912"/>
          </a:xfrm>
        </p:spPr>
        <p:txBody>
          <a:bodyPr>
            <a:normAutofit/>
          </a:bodyPr>
          <a:lstStyle/>
          <a:p>
            <a:r>
              <a:rPr lang="en-GB" sz="2800" u="sng" dirty="0"/>
              <a:t>Mycorrhizae</a:t>
            </a:r>
          </a:p>
        </p:txBody>
      </p:sp>
      <p:sp>
        <p:nvSpPr>
          <p:cNvPr id="6" name="Content Placeholder 5"/>
          <p:cNvSpPr>
            <a:spLocks noGrp="1"/>
          </p:cNvSpPr>
          <p:nvPr>
            <p:ph sz="quarter" idx="4"/>
          </p:nvPr>
        </p:nvSpPr>
        <p:spPr>
          <a:xfrm>
            <a:off x="5448935" y="1868964"/>
            <a:ext cx="4152265" cy="4417536"/>
          </a:xfrm>
        </p:spPr>
        <p:txBody>
          <a:bodyPr>
            <a:normAutofit lnSpcReduction="10000"/>
          </a:bodyPr>
          <a:lstStyle/>
          <a:p>
            <a:r>
              <a:rPr lang="en-GB" dirty="0"/>
              <a:t>Association between fungal filaments and the roots of plants.</a:t>
            </a:r>
          </a:p>
          <a:p>
            <a:r>
              <a:rPr lang="en-GB" dirty="0"/>
              <a:t>Fungi are extensions of the root system.</a:t>
            </a:r>
          </a:p>
          <a:p>
            <a:r>
              <a:rPr lang="en-GB" dirty="0"/>
              <a:t>Fungi increase absorption of water and minerals.</a:t>
            </a:r>
          </a:p>
          <a:p>
            <a:r>
              <a:rPr lang="en-GB" dirty="0"/>
              <a:t>Fungi act like a sponge around root system.</a:t>
            </a:r>
          </a:p>
          <a:p>
            <a:r>
              <a:rPr lang="en-GB" dirty="0"/>
              <a:t>Fungi and roots have a </a:t>
            </a:r>
            <a:r>
              <a:rPr lang="en-GB" dirty="0" err="1"/>
              <a:t>mutualiastic</a:t>
            </a:r>
            <a:r>
              <a:rPr lang="en-GB" dirty="0"/>
              <a:t> relationship.</a:t>
            </a:r>
          </a:p>
          <a:p>
            <a:endParaRPr lang="en-GB" dirty="0"/>
          </a:p>
        </p:txBody>
      </p:sp>
      <p:pic>
        <p:nvPicPr>
          <p:cNvPr id="11" name="Picture 10">
            <a:extLst>
              <a:ext uri="{FF2B5EF4-FFF2-40B4-BE49-F238E27FC236}">
                <a16:creationId xmlns:a16="http://schemas.microsoft.com/office/drawing/2014/main" id="{F9BE944E-83E1-6548-B115-7259F3A1F3FC}"/>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9601200" y="4864609"/>
            <a:ext cx="2049779" cy="1730820"/>
          </a:xfrm>
          <a:prstGeom prst="rect">
            <a:avLst/>
          </a:prstGeom>
          <a:noFill/>
        </p:spPr>
      </p:pic>
      <p:pic>
        <p:nvPicPr>
          <p:cNvPr id="7" name="Audio 6">
            <a:hlinkClick r:id="" action="ppaction://media"/>
            <a:extLst>
              <a:ext uri="{FF2B5EF4-FFF2-40B4-BE49-F238E27FC236}">
                <a16:creationId xmlns:a16="http://schemas.microsoft.com/office/drawing/2014/main" id="{D98E5638-4F36-C948-ACD0-E378C8C84FD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1846857136"/>
      </p:ext>
    </p:extLst>
  </p:cSld>
  <p:clrMapOvr>
    <a:masterClrMapping/>
  </p:clrMapOvr>
  <mc:AlternateContent xmlns:mc="http://schemas.openxmlformats.org/markup-compatibility/2006">
    <mc:Choice xmlns:p14="http://schemas.microsoft.com/office/powerpoint/2010/main" Requires="p14">
      <p:transition spd="slow" p14:dur="2000" advTm="15509"/>
    </mc:Choice>
    <mc:Fallback>
      <p:transition spd="slow" advTm="155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Effect transition="in" filter="fade">
                                      <p:cBhvr>
                                        <p:cTn id="26" dur="500"/>
                                        <p:tgtEl>
                                          <p:spTgt spid="6">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fade">
                                      <p:cBhvr>
                                        <p:cTn id="31" dur="500"/>
                                        <p:tgtEl>
                                          <p:spTgt spid="6">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animEffect transition="in" filter="fade">
                                      <p:cBhvr>
                                        <p:cTn id="36" dur="500"/>
                                        <p:tgtEl>
                                          <p:spTgt spid="6">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txEl>
                                              <p:pRg st="4" end="4"/>
                                            </p:txEl>
                                          </p:spTgt>
                                        </p:tgtEl>
                                        <p:attrNameLst>
                                          <p:attrName>style.visibility</p:attrName>
                                        </p:attrNameLst>
                                      </p:cBhvr>
                                      <p:to>
                                        <p:strVal val="visible"/>
                                      </p:to>
                                    </p:set>
                                    <p:animEffect transition="in" filter="fade">
                                      <p:cBhvr>
                                        <p:cTn id="41"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2" fill="hold" display="0">
                  <p:stCondLst>
                    <p:cond delay="indefinite"/>
                  </p:stCondLst>
                  <p:endCondLst>
                    <p:cond evt="onStopAudio" delay="0">
                      <p:tgtEl>
                        <p:sldTgt/>
                      </p:tgtEl>
                    </p:cond>
                  </p:endCondLst>
                </p:cTn>
                <p:tgtEl>
                  <p:spTgt spid="7"/>
                </p:tgtEl>
              </p:cMediaNode>
            </p:audio>
          </p:childTnLst>
        </p:cTn>
      </p:par>
    </p:tnLst>
    <p:bldLst>
      <p:bldP spid="4" grpId="0" build="p"/>
      <p:bldP spid="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09550"/>
            <a:ext cx="11715750" cy="830997"/>
          </a:xfrm>
          <a:prstGeom prst="rect">
            <a:avLst/>
          </a:prstGeom>
          <a:noFill/>
        </p:spPr>
        <p:txBody>
          <a:bodyPr wrap="square" rtlCol="0">
            <a:spAutoFit/>
          </a:bodyPr>
          <a:lstStyle/>
          <a:p>
            <a:r>
              <a:rPr lang="en-GB" sz="2400" b="1" u="sng" dirty="0"/>
              <a:t>Outcomes</a:t>
            </a:r>
            <a:endParaRPr lang="en-GB" sz="2400" b="1" dirty="0"/>
          </a:p>
          <a:p>
            <a:r>
              <a:rPr lang="en-GB" sz="2400" b="1" dirty="0"/>
              <a:t> </a:t>
            </a:r>
            <a:r>
              <a:rPr lang="en-GB" sz="2400" dirty="0"/>
              <a:t>Explain the role of saprobionts and mycorrhizae in the phosphorus cycle. </a:t>
            </a:r>
            <a:endParaRPr lang="en-GB" sz="4000" dirty="0"/>
          </a:p>
        </p:txBody>
      </p:sp>
      <p:sp>
        <p:nvSpPr>
          <p:cNvPr id="4" name="Rectangle 3"/>
          <p:cNvSpPr/>
          <p:nvPr/>
        </p:nvSpPr>
        <p:spPr>
          <a:xfrm>
            <a:off x="0" y="2207121"/>
            <a:ext cx="12192000" cy="4468083"/>
          </a:xfrm>
          <a:prstGeom prst="rect">
            <a:avLst/>
          </a:prstGeom>
        </p:spPr>
        <p:txBody>
          <a:bodyPr wrap="square">
            <a:spAutoFit/>
          </a:bodyPr>
          <a:lstStyle/>
          <a:p>
            <a:pPr>
              <a:lnSpc>
                <a:spcPct val="107000"/>
              </a:lnSpc>
              <a:spcAft>
                <a:spcPts val="800"/>
              </a:spcAft>
            </a:pPr>
            <a:r>
              <a:rPr lang="en-GB" sz="2400" b="1" dirty="0">
                <a:latin typeface="Arial" panose="020B0604020202020204" pitchFamily="34" charset="0"/>
                <a:ea typeface="Calibri" panose="020F0502020204030204" pitchFamily="34" charset="0"/>
                <a:cs typeface="Times New Roman" panose="02020603050405020304" pitchFamily="18" charset="0"/>
              </a:rPr>
              <a:t>Quick fire questions: (page 7)</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sz="2400" dirty="0">
                <a:latin typeface="Arial" panose="020B0604020202020204" pitchFamily="34" charset="0"/>
                <a:ea typeface="Calibri" panose="020F0502020204030204" pitchFamily="34" charset="0"/>
                <a:cs typeface="Times New Roman" panose="02020603050405020304" pitchFamily="18" charset="0"/>
              </a:rPr>
              <a:t>The mycorrhizae is a </a:t>
            </a:r>
            <a:r>
              <a:rPr lang="en-GB" sz="2400" dirty="0" err="1">
                <a:latin typeface="Arial" panose="020B0604020202020204" pitchFamily="34" charset="0"/>
                <a:ea typeface="Calibri" panose="020F0502020204030204" pitchFamily="34" charset="0"/>
                <a:cs typeface="Times New Roman" panose="02020603050405020304" pitchFamily="18" charset="0"/>
              </a:rPr>
              <a:t>mutalistic</a:t>
            </a:r>
            <a:r>
              <a:rPr lang="en-GB" sz="2400" dirty="0">
                <a:latin typeface="Arial" panose="020B0604020202020204" pitchFamily="34" charset="0"/>
                <a:ea typeface="Calibri" panose="020F0502020204030204" pitchFamily="34" charset="0"/>
                <a:cs typeface="Times New Roman" panose="02020603050405020304" pitchFamily="18" charset="0"/>
              </a:rPr>
              <a:t> relationship. What is meant by a </a:t>
            </a:r>
            <a:r>
              <a:rPr lang="en-GB" sz="2400" dirty="0" err="1">
                <a:latin typeface="Arial" panose="020B0604020202020204" pitchFamily="34" charset="0"/>
                <a:ea typeface="Calibri" panose="020F0502020204030204" pitchFamily="34" charset="0"/>
                <a:cs typeface="Times New Roman" panose="02020603050405020304" pitchFamily="18" charset="0"/>
              </a:rPr>
              <a:t>mutalistic</a:t>
            </a:r>
            <a:r>
              <a:rPr lang="en-GB" sz="2400" dirty="0">
                <a:latin typeface="Arial" panose="020B0604020202020204" pitchFamily="34" charset="0"/>
                <a:ea typeface="Calibri" panose="020F0502020204030204" pitchFamily="34" charset="0"/>
                <a:cs typeface="Times New Roman" panose="02020603050405020304" pitchFamily="18" charset="0"/>
              </a:rPr>
              <a:t> relationship?</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sz="2400" dirty="0">
                <a:latin typeface="Arial" panose="020B0604020202020204" pitchFamily="34" charset="0"/>
                <a:ea typeface="Calibri" panose="020F0502020204030204" pitchFamily="34" charset="0"/>
                <a:cs typeface="Times New Roman" panose="02020603050405020304" pitchFamily="18" charset="0"/>
              </a:rPr>
              <a:t>Suggest the advantage of this relationship for the fungi</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sz="2400" dirty="0">
                <a:latin typeface="Arial" panose="020B0604020202020204" pitchFamily="34" charset="0"/>
                <a:ea typeface="Calibri" panose="020F0502020204030204" pitchFamily="34" charset="0"/>
                <a:cs typeface="Times New Roman" panose="02020603050405020304" pitchFamily="18" charset="0"/>
              </a:rPr>
              <a:t>Suggest the advantage of this relationship for the plant?</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sz="2400" dirty="0">
                <a:latin typeface="Arial" panose="020B0604020202020204" pitchFamily="34" charset="0"/>
                <a:ea typeface="Calibri" panose="020F0502020204030204" pitchFamily="34" charset="0"/>
                <a:cs typeface="Times New Roman" panose="02020603050405020304" pitchFamily="18" charset="0"/>
              </a:rPr>
              <a:t>Suggest why the fungi are wrapped around the roots like a sponge.</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sz="2400" dirty="0">
                <a:latin typeface="Arial" panose="020B0604020202020204" pitchFamily="34" charset="0"/>
                <a:ea typeface="Calibri" panose="020F0502020204030204" pitchFamily="34" charset="0"/>
                <a:cs typeface="Times New Roman" panose="02020603050405020304" pitchFamily="18" charset="0"/>
              </a:rPr>
              <a:t>Suggest how the structure of the fungi could increase uptake by 700x </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mj-lt"/>
              <a:buAutoNum type="arabicPeriod"/>
            </a:pPr>
            <a:r>
              <a:rPr lang="en-GB" sz="2400" dirty="0">
                <a:latin typeface="Arial" panose="020B0604020202020204" pitchFamily="34" charset="0"/>
                <a:ea typeface="Calibri" panose="020F0502020204030204" pitchFamily="34" charset="0"/>
                <a:cs typeface="Times New Roman" panose="02020603050405020304" pitchFamily="18" charset="0"/>
              </a:rPr>
              <a:t>Suggest how the fungi are able to survive under ground with little to no light.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Audio 2">
            <a:hlinkClick r:id="" action="ppaction://media"/>
            <a:extLst>
              <a:ext uri="{FF2B5EF4-FFF2-40B4-BE49-F238E27FC236}">
                <a16:creationId xmlns:a16="http://schemas.microsoft.com/office/drawing/2014/main" id="{1FCC7834-6633-CC44-B513-0907BD2A1B2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894103029"/>
      </p:ext>
    </p:extLst>
  </p:cSld>
  <p:clrMapOvr>
    <a:masterClrMapping/>
  </p:clrMapOvr>
  <mc:AlternateContent xmlns:mc="http://schemas.openxmlformats.org/markup-compatibility/2006">
    <mc:Choice xmlns:p14="http://schemas.microsoft.com/office/powerpoint/2010/main" Requires="p14">
      <p:transition spd="slow" p14:dur="2000" advTm="9581"/>
    </mc:Choice>
    <mc:Fallback>
      <p:transition spd="slow" advTm="95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09550"/>
            <a:ext cx="11715750" cy="1692771"/>
          </a:xfrm>
          <a:prstGeom prst="rect">
            <a:avLst/>
          </a:prstGeom>
          <a:noFill/>
        </p:spPr>
        <p:txBody>
          <a:bodyPr wrap="square" rtlCol="0">
            <a:spAutoFit/>
          </a:bodyPr>
          <a:lstStyle/>
          <a:p>
            <a:r>
              <a:rPr lang="en-GB" sz="5400" b="1" u="sng" dirty="0"/>
              <a:t>3.5.4: Nutrient Cycles </a:t>
            </a:r>
          </a:p>
          <a:p>
            <a:r>
              <a:rPr lang="en-GB" sz="3200" dirty="0"/>
              <a:t>Learning outcomes: </a:t>
            </a:r>
            <a:r>
              <a:rPr lang="en-GB" b="1" dirty="0"/>
              <a:t>Describe the stages of the phosphorus cycle, and the ions at each stage, explain the role of saprobionts and mycorrhizae in the phosphorus cycle. </a:t>
            </a:r>
            <a:endParaRPr lang="en-GB" sz="3200" dirty="0"/>
          </a:p>
        </p:txBody>
      </p:sp>
      <p:sp>
        <p:nvSpPr>
          <p:cNvPr id="4" name="Rectangle 3"/>
          <p:cNvSpPr/>
          <p:nvPr/>
        </p:nvSpPr>
        <p:spPr>
          <a:xfrm>
            <a:off x="0" y="1902321"/>
            <a:ext cx="12192000" cy="4784515"/>
          </a:xfrm>
          <a:prstGeom prst="rect">
            <a:avLst/>
          </a:prstGeom>
        </p:spPr>
        <p:txBody>
          <a:bodyPr wrap="square">
            <a:spAutoFit/>
          </a:bodyPr>
          <a:lstStyle/>
          <a:p>
            <a:pPr>
              <a:lnSpc>
                <a:spcPct val="107000"/>
              </a:lnSpc>
              <a:spcAft>
                <a:spcPts val="800"/>
              </a:spcAft>
            </a:pPr>
            <a:r>
              <a:rPr lang="en-GB" sz="3200" b="1" dirty="0">
                <a:latin typeface="Comic Sans MS" panose="030F0702030302020204" pitchFamily="66" charset="0"/>
                <a:ea typeface="Calibri" panose="020F0502020204030204" pitchFamily="34" charset="0"/>
                <a:cs typeface="Times New Roman" panose="02020603050405020304" pitchFamily="18" charset="0"/>
              </a:rPr>
              <a:t>Answer to the quick fire questions on page 5</a:t>
            </a:r>
            <a:endParaRPr lang="en-GB" sz="2800" dirty="0">
              <a:latin typeface="Comic Sans MS" panose="030F0702030302020204" pitchFamily="66" charset="0"/>
              <a:ea typeface="Calibri" panose="020F0502020204030204" pitchFamily="34" charset="0"/>
              <a:cs typeface="Times New Roman" panose="02020603050405020304" pitchFamily="18" charset="0"/>
            </a:endParaRPr>
          </a:p>
          <a:p>
            <a:pPr marL="457200" indent="-457200">
              <a:buAutoNum type="arabicPeriod"/>
            </a:pPr>
            <a:r>
              <a:rPr lang="en-GB" sz="2400" b="1" dirty="0">
                <a:solidFill>
                  <a:srgbClr val="7030A0"/>
                </a:solidFill>
                <a:latin typeface="Comic Sans MS" panose="030F0702030302020204" pitchFamily="66" charset="0"/>
              </a:rPr>
              <a:t>Both organisms benefit from the relationship. </a:t>
            </a:r>
          </a:p>
          <a:p>
            <a:pPr marL="457200" indent="-457200">
              <a:buAutoNum type="arabicPeriod"/>
            </a:pPr>
            <a:endParaRPr lang="en-GB" sz="2400" b="1" dirty="0">
              <a:solidFill>
                <a:srgbClr val="7030A0"/>
              </a:solidFill>
              <a:latin typeface="Comic Sans MS" panose="030F0702030302020204" pitchFamily="66" charset="0"/>
            </a:endParaRPr>
          </a:p>
          <a:p>
            <a:r>
              <a:rPr lang="en-GB" sz="2400" b="1" dirty="0">
                <a:solidFill>
                  <a:srgbClr val="7030A0"/>
                </a:solidFill>
                <a:latin typeface="Comic Sans MS" panose="030F0702030302020204" pitchFamily="66" charset="0"/>
              </a:rPr>
              <a:t>2. Fungi obtain organic compounds from plant </a:t>
            </a:r>
            <a:r>
              <a:rPr lang="en-GB" sz="2400" b="1" dirty="0" err="1">
                <a:solidFill>
                  <a:srgbClr val="7030A0"/>
                </a:solidFill>
                <a:latin typeface="Comic Sans MS" panose="030F0702030302020204" pitchFamily="66" charset="0"/>
              </a:rPr>
              <a:t>eg</a:t>
            </a:r>
            <a:r>
              <a:rPr lang="en-GB" sz="2400" b="1" dirty="0">
                <a:solidFill>
                  <a:srgbClr val="7030A0"/>
                </a:solidFill>
                <a:latin typeface="Comic Sans MS" panose="030F0702030302020204" pitchFamily="66" charset="0"/>
              </a:rPr>
              <a:t> sugars and amino-acids.</a:t>
            </a:r>
          </a:p>
          <a:p>
            <a:r>
              <a:rPr lang="en-GB" sz="2400" b="1" dirty="0">
                <a:solidFill>
                  <a:srgbClr val="7030A0"/>
                </a:solidFill>
                <a:latin typeface="Comic Sans MS" panose="030F0702030302020204" pitchFamily="66" charset="0"/>
              </a:rPr>
              <a:t> </a:t>
            </a:r>
          </a:p>
          <a:p>
            <a:r>
              <a:rPr lang="en-GB" sz="2400" b="1" dirty="0">
                <a:solidFill>
                  <a:srgbClr val="7030A0"/>
                </a:solidFill>
                <a:latin typeface="Comic Sans MS" panose="030F0702030302020204" pitchFamily="66" charset="0"/>
              </a:rPr>
              <a:t>3. Plants obtain water and increased inorganic ions uptake </a:t>
            </a:r>
            <a:r>
              <a:rPr lang="en-GB" sz="2400" b="1" dirty="0" err="1">
                <a:solidFill>
                  <a:srgbClr val="7030A0"/>
                </a:solidFill>
                <a:latin typeface="Comic Sans MS" panose="030F0702030302020204" pitchFamily="66" charset="0"/>
              </a:rPr>
              <a:t>eg</a:t>
            </a:r>
            <a:r>
              <a:rPr lang="en-GB" sz="2400" b="1" dirty="0">
                <a:solidFill>
                  <a:srgbClr val="7030A0"/>
                </a:solidFill>
                <a:latin typeface="Comic Sans MS" panose="030F0702030302020204" pitchFamily="66" charset="0"/>
              </a:rPr>
              <a:t> phosphate ions</a:t>
            </a:r>
          </a:p>
          <a:p>
            <a:endParaRPr lang="en-GB" sz="2400" b="1" dirty="0">
              <a:solidFill>
                <a:srgbClr val="7030A0"/>
              </a:solidFill>
              <a:latin typeface="Comic Sans MS" panose="030F0702030302020204" pitchFamily="66" charset="0"/>
            </a:endParaRPr>
          </a:p>
          <a:p>
            <a:r>
              <a:rPr lang="en-GB" sz="2400" b="1" dirty="0">
                <a:solidFill>
                  <a:srgbClr val="7030A0"/>
                </a:solidFill>
                <a:latin typeface="Comic Sans MS" panose="030F0702030302020204" pitchFamily="66" charset="0"/>
              </a:rPr>
              <a:t>4. Reduced diffusion distance for ions into root cells.</a:t>
            </a:r>
          </a:p>
          <a:p>
            <a:endParaRPr lang="en-GB" sz="2400" b="1" dirty="0">
              <a:solidFill>
                <a:srgbClr val="7030A0"/>
              </a:solidFill>
              <a:latin typeface="Comic Sans MS" panose="030F0702030302020204" pitchFamily="66" charset="0"/>
            </a:endParaRPr>
          </a:p>
          <a:p>
            <a:r>
              <a:rPr lang="en-GB" sz="2400" b="1" dirty="0">
                <a:solidFill>
                  <a:srgbClr val="7030A0"/>
                </a:solidFill>
                <a:latin typeface="Comic Sans MS" panose="030F0702030302020204" pitchFamily="66" charset="0"/>
              </a:rPr>
              <a:t>5. Increased surface area, long and thin. </a:t>
            </a:r>
          </a:p>
          <a:p>
            <a:endParaRPr lang="en-GB" sz="2400" b="1" dirty="0">
              <a:solidFill>
                <a:srgbClr val="7030A0"/>
              </a:solidFill>
              <a:latin typeface="Comic Sans MS" panose="030F0702030302020204" pitchFamily="66" charset="0"/>
            </a:endParaRPr>
          </a:p>
          <a:p>
            <a:r>
              <a:rPr lang="en-GB" sz="2400" b="1" dirty="0">
                <a:solidFill>
                  <a:srgbClr val="7030A0"/>
                </a:solidFill>
                <a:latin typeface="Comic Sans MS" panose="030F0702030302020204" pitchFamily="66" charset="0"/>
              </a:rPr>
              <a:t>6. Obtain nutrients required from the plant through mutualistic relationship. </a:t>
            </a:r>
          </a:p>
        </p:txBody>
      </p:sp>
      <p:pic>
        <p:nvPicPr>
          <p:cNvPr id="3" name="Audio 2">
            <a:hlinkClick r:id="" action="ppaction://media"/>
            <a:extLst>
              <a:ext uri="{FF2B5EF4-FFF2-40B4-BE49-F238E27FC236}">
                <a16:creationId xmlns:a16="http://schemas.microsoft.com/office/drawing/2014/main" id="{2423A4FA-7A91-3F48-8736-0AE4256FFF6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885658329"/>
      </p:ext>
    </p:extLst>
  </p:cSld>
  <p:clrMapOvr>
    <a:masterClrMapping/>
  </p:clrMapOvr>
  <mc:AlternateContent xmlns:mc="http://schemas.openxmlformats.org/markup-compatibility/2006">
    <mc:Choice xmlns:p14="http://schemas.microsoft.com/office/powerpoint/2010/main" Requires="p14">
      <p:transition spd="slow" p14:dur="2000" advTm="75135"/>
    </mc:Choice>
    <mc:Fallback>
      <p:transition spd="slow" advTm="751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D983D68-1E22-45F0-B8D0-52E85E620D25}"/>
              </a:ext>
            </a:extLst>
          </p:cNvPr>
          <p:cNvSpPr/>
          <p:nvPr/>
        </p:nvSpPr>
        <p:spPr>
          <a:xfrm>
            <a:off x="0" y="-91466"/>
            <a:ext cx="12192000" cy="1323439"/>
          </a:xfrm>
          <a:prstGeom prst="rect">
            <a:avLst/>
          </a:prstGeom>
        </p:spPr>
        <p:txBody>
          <a:bodyPr wrap="square">
            <a:spAutoFit/>
          </a:bodyPr>
          <a:lstStyle/>
          <a:p>
            <a:r>
              <a:rPr lang="en-GB" sz="4400" b="1" u="sng" dirty="0"/>
              <a:t>3.5.4: Nutrient Cycles- PHOSPHORUS</a:t>
            </a:r>
          </a:p>
          <a:p>
            <a:r>
              <a:rPr lang="en-GB" b="1" dirty="0"/>
              <a:t>Learning outcomes: Describe the stages of the phosphorus cycle, and the ions at each stage, explain the role of saprobionts and mycorrhizae in the phosphorus cycle. </a:t>
            </a:r>
            <a:endParaRPr lang="en-GB" sz="3200" dirty="0"/>
          </a:p>
        </p:txBody>
      </p:sp>
      <p:pic>
        <p:nvPicPr>
          <p:cNvPr id="5" name="Picture 4">
            <a:extLst>
              <a:ext uri="{FF2B5EF4-FFF2-40B4-BE49-F238E27FC236}">
                <a16:creationId xmlns:a16="http://schemas.microsoft.com/office/drawing/2014/main" id="{5A275EA6-697F-A240-B905-D78681B66204}"/>
              </a:ext>
            </a:extLst>
          </p:cNvPr>
          <p:cNvPicPr>
            <a:picLocks noChangeAspect="1"/>
          </p:cNvPicPr>
          <p:nvPr/>
        </p:nvPicPr>
        <p:blipFill rotWithShape="1">
          <a:blip r:embed="rId6"/>
          <a:srcRect l="1680" t="24992" r="67193" b="48436"/>
          <a:stretch/>
        </p:blipFill>
        <p:spPr>
          <a:xfrm>
            <a:off x="881383" y="1414128"/>
            <a:ext cx="9644850" cy="4965405"/>
          </a:xfrm>
          <a:prstGeom prst="rect">
            <a:avLst/>
          </a:prstGeom>
        </p:spPr>
      </p:pic>
      <p:pic>
        <p:nvPicPr>
          <p:cNvPr id="6" name="Picture 5">
            <a:extLst>
              <a:ext uri="{FF2B5EF4-FFF2-40B4-BE49-F238E27FC236}">
                <a16:creationId xmlns:a16="http://schemas.microsoft.com/office/drawing/2014/main" id="{88800877-56AA-1245-A08C-CD45829DA325}"/>
              </a:ext>
            </a:extLst>
          </p:cNvPr>
          <p:cNvPicPr>
            <a:picLocks noChangeAspect="1"/>
          </p:cNvPicPr>
          <p:nvPr/>
        </p:nvPicPr>
        <p:blipFill>
          <a:blip r:embed="rId7"/>
          <a:stretch>
            <a:fillRect/>
          </a:stretch>
        </p:blipFill>
        <p:spPr>
          <a:xfrm>
            <a:off x="1124337" y="3285616"/>
            <a:ext cx="8644877" cy="2938527"/>
          </a:xfrm>
          <a:prstGeom prst="rect">
            <a:avLst/>
          </a:prstGeom>
        </p:spPr>
      </p:pic>
      <p:pic>
        <p:nvPicPr>
          <p:cNvPr id="2" name="Audio 1">
            <a:hlinkClick r:id="" action="ppaction://media"/>
            <a:extLst>
              <a:ext uri="{FF2B5EF4-FFF2-40B4-BE49-F238E27FC236}">
                <a16:creationId xmlns:a16="http://schemas.microsoft.com/office/drawing/2014/main" id="{07545031-1732-694D-8A4E-A5E93A50AE55}"/>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477698134"/>
      </p:ext>
    </p:extLst>
  </p:cSld>
  <p:clrMapOvr>
    <a:masterClrMapping/>
  </p:clrMapOvr>
  <mc:AlternateContent xmlns:mc="http://schemas.openxmlformats.org/markup-compatibility/2006">
    <mc:Choice xmlns:p14="http://schemas.microsoft.com/office/powerpoint/2010/main" Requires="p14">
      <p:transition spd="slow" p14:dur="2000" advTm="40364"/>
    </mc:Choice>
    <mc:Fallback>
      <p:transition spd="slow" advTm="403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Lesson 2- The Nitrogen Cycle</a:t>
            </a:r>
          </a:p>
        </p:txBody>
      </p:sp>
      <p:sp>
        <p:nvSpPr>
          <p:cNvPr id="3" name="Content Placeholder 2"/>
          <p:cNvSpPr>
            <a:spLocks noGrp="1"/>
          </p:cNvSpPr>
          <p:nvPr>
            <p:ph idx="1"/>
          </p:nvPr>
        </p:nvSpPr>
        <p:spPr/>
        <p:txBody>
          <a:bodyPr/>
          <a:lstStyle/>
          <a:p>
            <a:pPr marL="0" indent="0">
              <a:buNone/>
            </a:pPr>
            <a:r>
              <a:rPr lang="en-GB" b="1" u="sng" dirty="0"/>
              <a:t>Outcome:</a:t>
            </a:r>
            <a:r>
              <a:rPr lang="en-GB" b="1" dirty="0"/>
              <a:t> </a:t>
            </a:r>
            <a:endParaRPr lang="en-GB" dirty="0"/>
          </a:p>
          <a:p>
            <a:pPr lvl="0"/>
            <a:r>
              <a:rPr lang="en-GB" dirty="0"/>
              <a:t>Describe the stages of the nitrogen cycle, and the ions/molecules at each stage</a:t>
            </a:r>
          </a:p>
          <a:p>
            <a:pPr lvl="0"/>
            <a:r>
              <a:rPr lang="en-GB" dirty="0"/>
              <a:t>Explain the processes of </a:t>
            </a:r>
            <a:r>
              <a:rPr lang="en-GB" dirty="0" err="1"/>
              <a:t>saprobiotic</a:t>
            </a:r>
            <a:r>
              <a:rPr lang="en-GB" dirty="0"/>
              <a:t> nutrition, </a:t>
            </a:r>
            <a:r>
              <a:rPr lang="en-GB" dirty="0" err="1"/>
              <a:t>ammonifcation</a:t>
            </a:r>
            <a:r>
              <a:rPr lang="en-GB" dirty="0"/>
              <a:t>, nitrification, nitrogen fixation and </a:t>
            </a:r>
            <a:r>
              <a:rPr lang="en-GB" dirty="0" err="1"/>
              <a:t>denitrfication</a:t>
            </a:r>
            <a:r>
              <a:rPr lang="en-GB" dirty="0"/>
              <a:t> within the nitrogen cycle</a:t>
            </a:r>
          </a:p>
          <a:p>
            <a:pPr lvl="0"/>
            <a:r>
              <a:rPr lang="en-GB" dirty="0"/>
              <a:t>Explain the role of </a:t>
            </a:r>
            <a:r>
              <a:rPr lang="en-GB" dirty="0" err="1"/>
              <a:t>saprobionts</a:t>
            </a:r>
            <a:r>
              <a:rPr lang="en-GB" dirty="0"/>
              <a:t> in the nitrogen cycle</a:t>
            </a:r>
            <a:r>
              <a:rPr lang="en-GB" b="1" dirty="0"/>
              <a:t>.</a:t>
            </a:r>
            <a:endParaRPr lang="en-GB" dirty="0"/>
          </a:p>
          <a:p>
            <a:pPr lvl="0"/>
            <a:r>
              <a:rPr lang="en-GB" dirty="0"/>
              <a:t>Interpret information/data about the nitrogen cycle and apply knowledge.</a:t>
            </a:r>
          </a:p>
          <a:p>
            <a:endParaRPr lang="en-GB" dirty="0"/>
          </a:p>
        </p:txBody>
      </p:sp>
      <p:pic>
        <p:nvPicPr>
          <p:cNvPr id="4" name="Audio 3">
            <a:hlinkClick r:id="" action="ppaction://media"/>
            <a:extLst>
              <a:ext uri="{FF2B5EF4-FFF2-40B4-BE49-F238E27FC236}">
                <a16:creationId xmlns:a16="http://schemas.microsoft.com/office/drawing/2014/main" id="{A6C4A4D8-BC5E-D848-A04A-6A9D831BA1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843439907"/>
      </p:ext>
    </p:extLst>
  </p:cSld>
  <p:clrMapOvr>
    <a:masterClrMapping/>
  </p:clrMapOvr>
  <mc:AlternateContent xmlns:mc="http://schemas.openxmlformats.org/markup-compatibility/2006">
    <mc:Choice xmlns:p14="http://schemas.microsoft.com/office/powerpoint/2010/main" Requires="p14">
      <p:transition spd="slow" p14:dur="2000" advTm="16210"/>
    </mc:Choice>
    <mc:Fallback>
      <p:transition spd="slow" advTm="16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Watch the video below giving an overview of the nitrogen cycle- copy the diagram and notes into the box provided on page 8</a:t>
            </a:r>
          </a:p>
        </p:txBody>
      </p:sp>
      <p:sp>
        <p:nvSpPr>
          <p:cNvPr id="3" name="Content Placeholder 2"/>
          <p:cNvSpPr>
            <a:spLocks noGrp="1"/>
          </p:cNvSpPr>
          <p:nvPr>
            <p:ph idx="1"/>
          </p:nvPr>
        </p:nvSpPr>
        <p:spPr>
          <a:xfrm>
            <a:off x="838200" y="2099945"/>
            <a:ext cx="10515600" cy="4351338"/>
          </a:xfrm>
        </p:spPr>
        <p:txBody>
          <a:bodyPr/>
          <a:lstStyle/>
          <a:p>
            <a:pPr marL="0" indent="0">
              <a:buNone/>
            </a:pPr>
            <a:r>
              <a:rPr lang="en-GB" u="sng" dirty="0">
                <a:hlinkClick r:id="rId6"/>
              </a:rPr>
              <a:t>https://youtu.be/LS4rAyvmZ3U</a:t>
            </a:r>
            <a:endParaRPr lang="en-GB" dirty="0"/>
          </a:p>
        </p:txBody>
      </p:sp>
      <p:sp>
        <p:nvSpPr>
          <p:cNvPr id="4" name="TextBox 3"/>
          <p:cNvSpPr txBox="1"/>
          <p:nvPr/>
        </p:nvSpPr>
        <p:spPr>
          <a:xfrm>
            <a:off x="548640" y="3771900"/>
            <a:ext cx="10805160" cy="1384995"/>
          </a:xfrm>
          <a:prstGeom prst="rect">
            <a:avLst/>
          </a:prstGeom>
          <a:noFill/>
        </p:spPr>
        <p:txBody>
          <a:bodyPr wrap="square" rtlCol="0">
            <a:spAutoFit/>
          </a:bodyPr>
          <a:lstStyle/>
          <a:p>
            <a:r>
              <a:rPr lang="en-GB" sz="2800" b="1" dirty="0"/>
              <a:t>Exam Tip:  </a:t>
            </a:r>
            <a:r>
              <a:rPr lang="en-GB" sz="2800" dirty="0"/>
              <a:t>You do not need to know the names of the actual species of bacteria involved in the nitrogen cycle but it may be useful information for your out of spec knowledge required for top marks in your essays</a:t>
            </a:r>
          </a:p>
        </p:txBody>
      </p:sp>
      <p:pic>
        <p:nvPicPr>
          <p:cNvPr id="5" name="Audio 4">
            <a:hlinkClick r:id="" action="ppaction://media"/>
            <a:extLst>
              <a:ext uri="{FF2B5EF4-FFF2-40B4-BE49-F238E27FC236}">
                <a16:creationId xmlns:a16="http://schemas.microsoft.com/office/drawing/2014/main" id="{FED5F620-1D1F-3445-A19A-B862C9E79A50}"/>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2851504267"/>
      </p:ext>
    </p:extLst>
  </p:cSld>
  <p:clrMapOvr>
    <a:masterClrMapping/>
  </p:clrMapOvr>
  <mc:AlternateContent xmlns:mc="http://schemas.openxmlformats.org/markup-compatibility/2006">
    <mc:Choice xmlns:p14="http://schemas.microsoft.com/office/powerpoint/2010/main" Requires="p14">
      <p:transition spd="slow" p14:dur="2000" advTm="29472"/>
    </mc:Choice>
    <mc:Fallback>
      <p:transition spd="slow" advTm="294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Task: Use what you have just learnt and textbook pages 307-309 to help you fill in the diagram on page 9</a:t>
            </a:r>
          </a:p>
        </p:txBody>
      </p:sp>
      <p:sp>
        <p:nvSpPr>
          <p:cNvPr id="5" name="TextBox 4"/>
          <p:cNvSpPr txBox="1"/>
          <p:nvPr/>
        </p:nvSpPr>
        <p:spPr>
          <a:xfrm>
            <a:off x="7566660" y="1894205"/>
            <a:ext cx="4137660" cy="4524315"/>
          </a:xfrm>
          <a:prstGeom prst="rect">
            <a:avLst/>
          </a:prstGeom>
          <a:noFill/>
        </p:spPr>
        <p:txBody>
          <a:bodyPr wrap="square" rtlCol="0">
            <a:spAutoFit/>
          </a:bodyPr>
          <a:lstStyle/>
          <a:p>
            <a:pPr marL="285750" indent="-285750">
              <a:buFont typeface="Arial" panose="020B0604020202020204" pitchFamily="34" charset="0"/>
              <a:buChar char="•"/>
            </a:pPr>
            <a:r>
              <a:rPr lang="en-GB" dirty="0"/>
              <a:t>Decomposition &amp; Ammonification</a:t>
            </a:r>
          </a:p>
          <a:p>
            <a:pPr marL="285750" indent="-285750">
              <a:buFont typeface="Arial" panose="020B0604020202020204" pitchFamily="34" charset="0"/>
              <a:buChar char="•"/>
            </a:pPr>
            <a:r>
              <a:rPr lang="en-GB" dirty="0"/>
              <a:t>Free-living soil bacteria	</a:t>
            </a:r>
          </a:p>
          <a:p>
            <a:pPr marL="285750" indent="-285750">
              <a:buFont typeface="Arial" panose="020B0604020202020204" pitchFamily="34" charset="0"/>
              <a:buChar char="•"/>
            </a:pPr>
            <a:r>
              <a:rPr lang="en-GB" dirty="0"/>
              <a:t> Rhizobium in root nodules</a:t>
            </a:r>
          </a:p>
          <a:p>
            <a:pPr marL="285750" indent="-285750">
              <a:buFont typeface="Arial" panose="020B0604020202020204" pitchFamily="34" charset="0"/>
              <a:buChar char="•"/>
            </a:pPr>
            <a:r>
              <a:rPr lang="en-GB" dirty="0"/>
              <a:t> Haber process		 Denitrification	</a:t>
            </a:r>
          </a:p>
          <a:p>
            <a:pPr marL="285750" indent="-285750">
              <a:buFont typeface="Arial" panose="020B0604020202020204" pitchFamily="34" charset="0"/>
              <a:buChar char="•"/>
            </a:pPr>
            <a:r>
              <a:rPr lang="en-GB" dirty="0"/>
              <a:t> Organic Nitrogen in animals	</a:t>
            </a:r>
          </a:p>
          <a:p>
            <a:pPr marL="285750" indent="-285750">
              <a:buFont typeface="Arial" panose="020B0604020202020204" pitchFamily="34" charset="0"/>
              <a:buChar char="•"/>
            </a:pPr>
            <a:r>
              <a:rPr lang="en-GB" dirty="0"/>
              <a:t> Feeding 		</a:t>
            </a:r>
          </a:p>
          <a:p>
            <a:pPr marL="285750" indent="-285750">
              <a:buFont typeface="Arial" panose="020B0604020202020204" pitchFamily="34" charset="0"/>
              <a:buChar char="•"/>
            </a:pPr>
            <a:r>
              <a:rPr lang="en-GB" dirty="0"/>
              <a:t> Transport from root nodules	</a:t>
            </a:r>
          </a:p>
          <a:p>
            <a:pPr marL="285750" indent="-285750">
              <a:buFont typeface="Arial" panose="020B0604020202020204" pitchFamily="34" charset="0"/>
              <a:buChar char="•"/>
            </a:pPr>
            <a:r>
              <a:rPr lang="en-GB" dirty="0"/>
              <a:t> Uptake by roots	</a:t>
            </a:r>
          </a:p>
          <a:p>
            <a:pPr marL="285750" indent="-285750">
              <a:buFont typeface="Arial" panose="020B0604020202020204" pitchFamily="34" charset="0"/>
              <a:buChar char="•"/>
            </a:pPr>
            <a:r>
              <a:rPr lang="en-GB" dirty="0"/>
              <a:t> Nitrification 		</a:t>
            </a:r>
          </a:p>
          <a:p>
            <a:pPr marL="285750" indent="-285750">
              <a:buFont typeface="Arial" panose="020B0604020202020204" pitchFamily="34" charset="0"/>
              <a:buChar char="•"/>
            </a:pPr>
            <a:r>
              <a:rPr lang="en-GB" dirty="0"/>
              <a:t> Nitrifying bacteria Nitrites in soil (NO</a:t>
            </a:r>
            <a:r>
              <a:rPr lang="en-GB" baseline="-25000" dirty="0"/>
              <a:t>2-)</a:t>
            </a:r>
          </a:p>
          <a:p>
            <a:pPr marL="285750" indent="-285750">
              <a:buFont typeface="Arial" panose="020B0604020202020204" pitchFamily="34" charset="0"/>
              <a:buChar char="•"/>
            </a:pPr>
            <a:r>
              <a:rPr lang="en-GB" dirty="0"/>
              <a:t>Nitrification	</a:t>
            </a:r>
          </a:p>
          <a:p>
            <a:pPr marL="285750" indent="-285750">
              <a:buFont typeface="Arial" panose="020B0604020202020204" pitchFamily="34" charset="0"/>
              <a:buChar char="•"/>
            </a:pPr>
            <a:r>
              <a:rPr lang="en-GB" dirty="0"/>
              <a:t> Denitrification	</a:t>
            </a:r>
          </a:p>
          <a:p>
            <a:pPr marL="285750" indent="-285750">
              <a:buFont typeface="Arial" panose="020B0604020202020204" pitchFamily="34" charset="0"/>
              <a:buChar char="•"/>
            </a:pPr>
            <a:r>
              <a:rPr lang="en-GB" dirty="0"/>
              <a:t> Denitrifying bacteria 	</a:t>
            </a:r>
          </a:p>
          <a:p>
            <a:pPr marL="285750" indent="-285750">
              <a:buFont typeface="Arial" panose="020B0604020202020204" pitchFamily="34" charset="0"/>
              <a:buChar char="•"/>
            </a:pPr>
            <a:r>
              <a:rPr lang="en-GB" dirty="0"/>
              <a:t>Nitrogen Fixation.  </a:t>
            </a:r>
          </a:p>
          <a:p>
            <a:endParaRPr lang="en-GB" dirty="0"/>
          </a:p>
        </p:txBody>
      </p:sp>
      <p:pic>
        <p:nvPicPr>
          <p:cNvPr id="6" name="Picture 5">
            <a:extLst>
              <a:ext uri="{FF2B5EF4-FFF2-40B4-BE49-F238E27FC236}">
                <a16:creationId xmlns:a16="http://schemas.microsoft.com/office/drawing/2014/main" id="{0A9E4555-987C-8646-8955-8D81ADD69650}"/>
              </a:ext>
            </a:extLst>
          </p:cNvPr>
          <p:cNvPicPr>
            <a:picLocks noChangeAspect="1"/>
          </p:cNvPicPr>
          <p:nvPr/>
        </p:nvPicPr>
        <p:blipFill>
          <a:blip r:embed="rId5"/>
          <a:stretch>
            <a:fillRect/>
          </a:stretch>
        </p:blipFill>
        <p:spPr>
          <a:xfrm>
            <a:off x="433923" y="1894205"/>
            <a:ext cx="6858418" cy="4596877"/>
          </a:xfrm>
          <a:prstGeom prst="rect">
            <a:avLst/>
          </a:prstGeom>
        </p:spPr>
      </p:pic>
      <p:pic>
        <p:nvPicPr>
          <p:cNvPr id="3" name="Audio 2">
            <a:hlinkClick r:id="" action="ppaction://media"/>
            <a:extLst>
              <a:ext uri="{FF2B5EF4-FFF2-40B4-BE49-F238E27FC236}">
                <a16:creationId xmlns:a16="http://schemas.microsoft.com/office/drawing/2014/main" id="{77255FE8-93A0-D040-A371-35DD07CCD6F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359723520"/>
      </p:ext>
    </p:extLst>
  </p:cSld>
  <p:clrMapOvr>
    <a:masterClrMapping/>
  </p:clrMapOvr>
  <mc:AlternateContent xmlns:mc="http://schemas.openxmlformats.org/markup-compatibility/2006">
    <mc:Choice xmlns:p14="http://schemas.microsoft.com/office/powerpoint/2010/main" Requires="p14">
      <p:transition spd="slow" p14:dur="2000" advTm="14900"/>
    </mc:Choice>
    <mc:Fallback>
      <p:transition spd="slow" advTm="14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841B42-DC1F-1149-A909-E6FFDEC02D13}"/>
              </a:ext>
            </a:extLst>
          </p:cNvPr>
          <p:cNvPicPr>
            <a:picLocks noChangeAspect="1"/>
          </p:cNvPicPr>
          <p:nvPr/>
        </p:nvPicPr>
        <p:blipFill rotWithShape="1">
          <a:blip r:embed="rId2"/>
          <a:srcRect l="60872" t="20388" r="11919" b="10465"/>
          <a:stretch/>
        </p:blipFill>
        <p:spPr>
          <a:xfrm>
            <a:off x="1158949" y="63999"/>
            <a:ext cx="9505506" cy="6794001"/>
          </a:xfrm>
          <a:prstGeom prst="rect">
            <a:avLst/>
          </a:prstGeom>
        </p:spPr>
      </p:pic>
    </p:spTree>
    <p:extLst>
      <p:ext uri="{BB962C8B-B14F-4D97-AF65-F5344CB8AC3E}">
        <p14:creationId xmlns:p14="http://schemas.microsoft.com/office/powerpoint/2010/main" val="2699611696"/>
      </p:ext>
    </p:extLst>
  </p:cSld>
  <p:clrMapOvr>
    <a:masterClrMapping/>
  </p:clrMapOvr>
  <mc:AlternateContent xmlns:mc="http://schemas.openxmlformats.org/markup-compatibility/2006" xmlns:p14="http://schemas.microsoft.com/office/powerpoint/2010/main">
    <mc:Choice Requires="p14">
      <p:transition spd="slow" p14:dur="2000" advTm="1563"/>
    </mc:Choice>
    <mc:Fallback xmlns="">
      <p:transition spd="slow" advTm="1563"/>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Stages of the Nitrogen Cycle</a:t>
            </a:r>
            <a:br>
              <a:rPr lang="en-GB" dirty="0"/>
            </a:br>
            <a:endParaRPr lang="en-GB" dirty="0"/>
          </a:p>
        </p:txBody>
      </p:sp>
      <p:sp>
        <p:nvSpPr>
          <p:cNvPr id="3" name="Content Placeholder 2"/>
          <p:cNvSpPr>
            <a:spLocks noGrp="1"/>
          </p:cNvSpPr>
          <p:nvPr>
            <p:ph idx="1"/>
          </p:nvPr>
        </p:nvSpPr>
        <p:spPr>
          <a:xfrm>
            <a:off x="838200" y="1276985"/>
            <a:ext cx="10515600" cy="4351338"/>
          </a:xfrm>
        </p:spPr>
        <p:txBody>
          <a:bodyPr/>
          <a:lstStyle/>
          <a:p>
            <a:pPr marL="0" indent="0">
              <a:buNone/>
            </a:pPr>
            <a:r>
              <a:rPr lang="en-GB" dirty="0"/>
              <a:t>You could be asked to describe each of these stages</a:t>
            </a:r>
          </a:p>
          <a:p>
            <a:r>
              <a:rPr lang="en-GB" dirty="0"/>
              <a:t>Ammonification</a:t>
            </a:r>
          </a:p>
          <a:p>
            <a:r>
              <a:rPr lang="en-GB" dirty="0"/>
              <a:t>Nitrification</a:t>
            </a:r>
          </a:p>
          <a:p>
            <a:r>
              <a:rPr lang="en-GB" dirty="0"/>
              <a:t>Nitrogen Fixation</a:t>
            </a:r>
          </a:p>
          <a:p>
            <a:r>
              <a:rPr lang="en-GB" dirty="0"/>
              <a:t>Denitrification</a:t>
            </a:r>
          </a:p>
          <a:p>
            <a:pPr marL="0" indent="0">
              <a:buNone/>
            </a:pPr>
            <a:r>
              <a:rPr lang="en-GB" dirty="0"/>
              <a:t>You need to know about each stage of the Nitrogen cycle, it is important that you know the name of the group of bacteria involved. Do not confuse the bacteria with each other as you will lose marks.</a:t>
            </a:r>
          </a:p>
          <a:p>
            <a:endParaRPr lang="en-GB" dirty="0"/>
          </a:p>
        </p:txBody>
      </p:sp>
      <p:sp>
        <p:nvSpPr>
          <p:cNvPr id="4" name="TextBox 3"/>
          <p:cNvSpPr txBox="1"/>
          <p:nvPr/>
        </p:nvSpPr>
        <p:spPr>
          <a:xfrm>
            <a:off x="388620" y="5524520"/>
            <a:ext cx="10965180" cy="1015663"/>
          </a:xfrm>
          <a:prstGeom prst="rect">
            <a:avLst/>
          </a:prstGeom>
          <a:noFill/>
        </p:spPr>
        <p:txBody>
          <a:bodyPr wrap="square" rtlCol="0">
            <a:spAutoFit/>
          </a:bodyPr>
          <a:lstStyle/>
          <a:p>
            <a:r>
              <a:rPr lang="en-GB" sz="3200" b="1" u="sng" dirty="0"/>
              <a:t>Task:</a:t>
            </a:r>
            <a:r>
              <a:rPr lang="en-GB" sz="2800" dirty="0"/>
              <a:t> </a:t>
            </a:r>
          </a:p>
          <a:p>
            <a:r>
              <a:rPr lang="en-GB" sz="2800" dirty="0"/>
              <a:t>Fill in the blanks on page 10 as we discuss each stage of the Nitrogen cycle</a:t>
            </a:r>
          </a:p>
        </p:txBody>
      </p:sp>
      <p:pic>
        <p:nvPicPr>
          <p:cNvPr id="5" name="Audio 4">
            <a:hlinkClick r:id="" action="ppaction://media"/>
            <a:extLst>
              <a:ext uri="{FF2B5EF4-FFF2-40B4-BE49-F238E27FC236}">
                <a16:creationId xmlns:a16="http://schemas.microsoft.com/office/drawing/2014/main" id="{911AF043-CC58-7248-869B-414737AAA48E}"/>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1524722091"/>
      </p:ext>
    </p:extLst>
  </p:cSld>
  <p:clrMapOvr>
    <a:masterClrMapping/>
  </p:clrMapOvr>
  <mc:AlternateContent xmlns:mc="http://schemas.openxmlformats.org/markup-compatibility/2006">
    <mc:Choice xmlns:p14="http://schemas.microsoft.com/office/powerpoint/2010/main" Requires="p14">
      <p:transition spd="slow" p14:dur="2000" advTm="22222"/>
    </mc:Choice>
    <mc:Fallback>
      <p:transition spd="slow" advTm="222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Effect transition="in" filter="fade">
                                      <p:cBhvr>
                                        <p:cTn id="11" dur="500"/>
                                        <p:tgtEl>
                                          <p:spTgt spid="3">
                                            <p:txEl>
                                              <p:pRg st="5" end="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5"/>
                </p:tgtEl>
              </p:cMediaNode>
            </p:audio>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1715750" cy="1846659"/>
          </a:xfrm>
          <a:prstGeom prst="rect">
            <a:avLst/>
          </a:prstGeom>
          <a:noFill/>
        </p:spPr>
        <p:txBody>
          <a:bodyPr wrap="square" rtlCol="0">
            <a:spAutoFit/>
          </a:bodyPr>
          <a:lstStyle/>
          <a:p>
            <a:r>
              <a:rPr lang="en-GB" sz="5400" b="1" u="sng" dirty="0"/>
              <a:t>3.5.4: Nutrient Cycles NITROGEN</a:t>
            </a:r>
          </a:p>
          <a:p>
            <a:r>
              <a:rPr lang="en-GB" sz="2000" b="1" u="sng" dirty="0"/>
              <a:t>Learning outcomes: </a:t>
            </a:r>
            <a:r>
              <a:rPr lang="en-GB" sz="2000" b="1" dirty="0"/>
              <a:t>Describe the stages of the nitrogen cycle, and the ions/molecules at each stage, explain the processes of saprobiotic nutrition, </a:t>
            </a:r>
            <a:r>
              <a:rPr lang="en-GB" sz="2000" b="1" dirty="0" err="1"/>
              <a:t>ammonifcation</a:t>
            </a:r>
            <a:r>
              <a:rPr lang="en-GB" sz="2000" b="1" dirty="0"/>
              <a:t>, nitrification, nitrogen fixation and </a:t>
            </a:r>
            <a:r>
              <a:rPr lang="en-GB" sz="2000" b="1" dirty="0" err="1"/>
              <a:t>denitrfication</a:t>
            </a:r>
            <a:r>
              <a:rPr lang="en-GB" sz="2000" b="1" dirty="0"/>
              <a:t> within the nitrogen cycle, explain the role of saprobionts in the nitrogen cycle</a:t>
            </a:r>
            <a:r>
              <a:rPr lang="en-GB" sz="2000" dirty="0"/>
              <a:t> </a:t>
            </a:r>
          </a:p>
        </p:txBody>
      </p:sp>
      <p:sp>
        <p:nvSpPr>
          <p:cNvPr id="3" name="TextBox 2">
            <a:extLst>
              <a:ext uri="{FF2B5EF4-FFF2-40B4-BE49-F238E27FC236}">
                <a16:creationId xmlns:a16="http://schemas.microsoft.com/office/drawing/2014/main" id="{F4985F64-B8A1-4A88-9094-9892E6CB0BA3}"/>
              </a:ext>
            </a:extLst>
          </p:cNvPr>
          <p:cNvSpPr txBox="1"/>
          <p:nvPr/>
        </p:nvSpPr>
        <p:spPr>
          <a:xfrm>
            <a:off x="1259840" y="4455180"/>
            <a:ext cx="2080300" cy="523220"/>
          </a:xfrm>
          <a:prstGeom prst="rect">
            <a:avLst/>
          </a:prstGeom>
          <a:solidFill>
            <a:schemeClr val="bg1"/>
          </a:solidFill>
        </p:spPr>
        <p:txBody>
          <a:bodyPr wrap="square" rtlCol="0">
            <a:spAutoFit/>
          </a:bodyPr>
          <a:lstStyle/>
          <a:p>
            <a:r>
              <a:rPr lang="en-GB" sz="2800" dirty="0" err="1"/>
              <a:t>Saprobiotic</a:t>
            </a:r>
            <a:r>
              <a:rPr lang="en-GB" dirty="0"/>
              <a:t> </a:t>
            </a:r>
          </a:p>
        </p:txBody>
      </p:sp>
      <p:pic>
        <p:nvPicPr>
          <p:cNvPr id="5" name="Picture 4">
            <a:extLst>
              <a:ext uri="{FF2B5EF4-FFF2-40B4-BE49-F238E27FC236}">
                <a16:creationId xmlns:a16="http://schemas.microsoft.com/office/drawing/2014/main" id="{20782E11-26E0-A04E-AD64-E97F0E80EA50}"/>
              </a:ext>
            </a:extLst>
          </p:cNvPr>
          <p:cNvPicPr/>
          <p:nvPr/>
        </p:nvPicPr>
        <p:blipFill rotWithShape="1">
          <a:blip r:embed="rId5"/>
          <a:srcRect l="23003" t="43634" r="3520" b="26380"/>
          <a:stretch/>
        </p:blipFill>
        <p:spPr bwMode="auto">
          <a:xfrm>
            <a:off x="755904" y="2287092"/>
            <a:ext cx="8534399" cy="2691308"/>
          </a:xfrm>
          <a:prstGeom prst="rect">
            <a:avLst/>
          </a:prstGeom>
          <a:ln>
            <a:noFill/>
          </a:ln>
          <a:extLst>
            <a:ext uri="{53640926-AAD7-44D8-BBD7-CCE9431645EC}">
              <a14:shadowObscured xmlns:a14="http://schemas.microsoft.com/office/drawing/2010/main"/>
            </a:ext>
          </a:extLst>
        </p:spPr>
      </p:pic>
      <p:pic>
        <p:nvPicPr>
          <p:cNvPr id="4" name="Audio 3">
            <a:hlinkClick r:id="" action="ppaction://media"/>
            <a:extLst>
              <a:ext uri="{FF2B5EF4-FFF2-40B4-BE49-F238E27FC236}">
                <a16:creationId xmlns:a16="http://schemas.microsoft.com/office/drawing/2014/main" id="{4879C3F3-4CC2-034A-9B87-793DC2BF6F7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125371537"/>
      </p:ext>
    </p:extLst>
  </p:cSld>
  <p:clrMapOvr>
    <a:masterClrMapping/>
  </p:clrMapOvr>
  <mc:AlternateContent xmlns:mc="http://schemas.openxmlformats.org/markup-compatibility/2006">
    <mc:Choice xmlns:p14="http://schemas.microsoft.com/office/powerpoint/2010/main" Requires="p14">
      <p:transition spd="slow" p14:dur="2000" advTm="26040"/>
    </mc:Choice>
    <mc:Fallback>
      <p:transition spd="slow" advTm="26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1715750" cy="1846659"/>
          </a:xfrm>
          <a:prstGeom prst="rect">
            <a:avLst/>
          </a:prstGeom>
          <a:noFill/>
        </p:spPr>
        <p:txBody>
          <a:bodyPr wrap="square" rtlCol="0">
            <a:spAutoFit/>
          </a:bodyPr>
          <a:lstStyle/>
          <a:p>
            <a:r>
              <a:rPr lang="en-GB" sz="5400" b="1" u="sng" dirty="0"/>
              <a:t>3.5.4: Nutrient Cycles NITROGEN</a:t>
            </a:r>
          </a:p>
          <a:p>
            <a:r>
              <a:rPr lang="en-GB" sz="2000" b="1" u="sng" dirty="0"/>
              <a:t>Learning outcomes: </a:t>
            </a:r>
            <a:r>
              <a:rPr lang="en-GB" sz="2000" b="1" dirty="0"/>
              <a:t>Describe the stages of the nitrogen cycle, and the ions/molecules at each stage, explain the processes of saprobiotic nutrition, </a:t>
            </a:r>
            <a:r>
              <a:rPr lang="en-GB" sz="2000" b="1" dirty="0" err="1"/>
              <a:t>ammonifcation</a:t>
            </a:r>
            <a:r>
              <a:rPr lang="en-GB" sz="2000" b="1" dirty="0"/>
              <a:t>, nitrification, nitrogen fixation and </a:t>
            </a:r>
            <a:r>
              <a:rPr lang="en-GB" sz="2000" b="1" dirty="0" err="1"/>
              <a:t>denitrfication</a:t>
            </a:r>
            <a:r>
              <a:rPr lang="en-GB" sz="2000" b="1" dirty="0"/>
              <a:t> within the nitrogen cycle, explain the role of saprobionts in the nitrogen cycle</a:t>
            </a:r>
            <a:r>
              <a:rPr lang="en-GB" sz="2000" dirty="0"/>
              <a:t> </a:t>
            </a:r>
          </a:p>
        </p:txBody>
      </p:sp>
      <p:sp>
        <p:nvSpPr>
          <p:cNvPr id="3" name="TextBox 2"/>
          <p:cNvSpPr txBox="1"/>
          <p:nvPr/>
        </p:nvSpPr>
        <p:spPr>
          <a:xfrm>
            <a:off x="188157" y="2281101"/>
            <a:ext cx="11759827" cy="3268587"/>
          </a:xfrm>
          <a:prstGeom prst="rect">
            <a:avLst/>
          </a:prstGeom>
          <a:noFill/>
        </p:spPr>
        <p:txBody>
          <a:bodyPr wrap="square" rtlCol="0">
            <a:spAutoFit/>
          </a:bodyPr>
          <a:lstStyle/>
          <a:p>
            <a:pPr>
              <a:lnSpc>
                <a:spcPct val="130000"/>
              </a:lnSpc>
            </a:pPr>
            <a:r>
              <a:rPr lang="en-US" sz="3200" b="1" u="sng" dirty="0"/>
              <a:t>Nitrification:</a:t>
            </a:r>
          </a:p>
          <a:p>
            <a:pPr>
              <a:lnSpc>
                <a:spcPct val="130000"/>
              </a:lnSpc>
            </a:pPr>
            <a:r>
              <a:rPr lang="en-US" sz="3200" dirty="0"/>
              <a:t>Free living </a:t>
            </a:r>
            <a:r>
              <a:rPr lang="en-US" sz="3200" b="1" dirty="0"/>
              <a:t>bacteria</a:t>
            </a:r>
            <a:r>
              <a:rPr lang="en-US" sz="3200" dirty="0"/>
              <a:t> in the soil requiring </a:t>
            </a:r>
            <a:r>
              <a:rPr lang="en-US" sz="3200" b="1" dirty="0"/>
              <a:t>aerobic</a:t>
            </a:r>
            <a:r>
              <a:rPr lang="en-US" sz="3200" dirty="0"/>
              <a:t> conditions</a:t>
            </a:r>
          </a:p>
          <a:p>
            <a:pPr>
              <a:lnSpc>
                <a:spcPct val="130000"/>
              </a:lnSpc>
            </a:pPr>
            <a:r>
              <a:rPr lang="en-US" sz="3200" b="1" dirty="0"/>
              <a:t>Oxidation</a:t>
            </a:r>
            <a:r>
              <a:rPr lang="en-US" sz="3200" dirty="0"/>
              <a:t> reaction </a:t>
            </a:r>
          </a:p>
          <a:p>
            <a:pPr>
              <a:lnSpc>
                <a:spcPct val="130000"/>
              </a:lnSpc>
            </a:pPr>
            <a:r>
              <a:rPr lang="en-US" sz="3200" b="1" dirty="0"/>
              <a:t>Ammonium</a:t>
            </a:r>
            <a:r>
              <a:rPr lang="en-US" sz="3200" dirty="0"/>
              <a:t> ions  (NH</a:t>
            </a:r>
            <a:r>
              <a:rPr lang="en-US" sz="3200" baseline="-25000" dirty="0"/>
              <a:t>4</a:t>
            </a:r>
            <a:r>
              <a:rPr lang="en-US" sz="3200" baseline="30000" dirty="0"/>
              <a:t>+</a:t>
            </a:r>
            <a:r>
              <a:rPr lang="en-US" sz="3200" dirty="0"/>
              <a:t>) converted to </a:t>
            </a:r>
            <a:r>
              <a:rPr lang="en-US" sz="3200" b="1" dirty="0"/>
              <a:t>nitrite </a:t>
            </a:r>
            <a:r>
              <a:rPr lang="en-US" sz="3200" dirty="0"/>
              <a:t>ions (NO</a:t>
            </a:r>
            <a:r>
              <a:rPr lang="en-US" sz="3200" baseline="-25000" dirty="0"/>
              <a:t>2</a:t>
            </a:r>
            <a:r>
              <a:rPr lang="en-US" sz="3200" baseline="30000" dirty="0"/>
              <a:t>-</a:t>
            </a:r>
            <a:r>
              <a:rPr lang="en-US" sz="3200" dirty="0"/>
              <a:t>) </a:t>
            </a:r>
          </a:p>
          <a:p>
            <a:pPr>
              <a:lnSpc>
                <a:spcPct val="130000"/>
              </a:lnSpc>
            </a:pPr>
            <a:r>
              <a:rPr lang="en-US" sz="3200" b="1" dirty="0"/>
              <a:t>Nitrite</a:t>
            </a:r>
            <a:r>
              <a:rPr lang="en-US" sz="3200" dirty="0"/>
              <a:t> ions (NO</a:t>
            </a:r>
            <a:r>
              <a:rPr lang="en-US" sz="3200" baseline="-25000" dirty="0"/>
              <a:t>2</a:t>
            </a:r>
            <a:r>
              <a:rPr lang="en-US" sz="3200" baseline="30000" dirty="0"/>
              <a:t>-</a:t>
            </a:r>
            <a:r>
              <a:rPr lang="en-US" sz="3200" dirty="0"/>
              <a:t>) converted to </a:t>
            </a:r>
            <a:r>
              <a:rPr lang="en-US" sz="3200" b="1" dirty="0"/>
              <a:t>nitrate</a:t>
            </a:r>
            <a:r>
              <a:rPr lang="en-US" sz="3200" dirty="0"/>
              <a:t> ions (NO</a:t>
            </a:r>
            <a:r>
              <a:rPr lang="en-US" sz="3200" baseline="-25000" dirty="0"/>
              <a:t>3</a:t>
            </a:r>
            <a:r>
              <a:rPr lang="en-US" sz="3200" baseline="30000" dirty="0"/>
              <a:t>-</a:t>
            </a:r>
            <a:r>
              <a:rPr lang="en-US" sz="3200" dirty="0"/>
              <a:t>) </a:t>
            </a:r>
          </a:p>
        </p:txBody>
      </p:sp>
      <p:pic>
        <p:nvPicPr>
          <p:cNvPr id="4" name="Audio 3">
            <a:hlinkClick r:id="" action="ppaction://media"/>
            <a:extLst>
              <a:ext uri="{FF2B5EF4-FFF2-40B4-BE49-F238E27FC236}">
                <a16:creationId xmlns:a16="http://schemas.microsoft.com/office/drawing/2014/main" id="{6C085670-5441-2245-8E26-9687A91B8A1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90152786"/>
      </p:ext>
    </p:extLst>
  </p:cSld>
  <p:clrMapOvr>
    <a:masterClrMapping/>
  </p:clrMapOvr>
  <mc:AlternateContent xmlns:mc="http://schemas.openxmlformats.org/markup-compatibility/2006">
    <mc:Choice xmlns:p14="http://schemas.microsoft.com/office/powerpoint/2010/main" Requires="p14">
      <p:transition spd="slow" p14:dur="2000" advTm="33704"/>
    </mc:Choice>
    <mc:Fallback>
      <p:transition spd="slow" advTm="337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1715750" cy="1846659"/>
          </a:xfrm>
          <a:prstGeom prst="rect">
            <a:avLst/>
          </a:prstGeom>
          <a:noFill/>
        </p:spPr>
        <p:txBody>
          <a:bodyPr wrap="square" rtlCol="0">
            <a:spAutoFit/>
          </a:bodyPr>
          <a:lstStyle/>
          <a:p>
            <a:r>
              <a:rPr lang="en-GB" sz="5400" b="1" u="sng" dirty="0"/>
              <a:t>3.5.4: Nutrient Cycles NITROGEN</a:t>
            </a:r>
          </a:p>
          <a:p>
            <a:r>
              <a:rPr lang="en-GB" sz="2000" b="1" u="sng" dirty="0"/>
              <a:t>Learning outcome: </a:t>
            </a:r>
            <a:r>
              <a:rPr lang="en-GB" sz="2000" b="1" dirty="0"/>
              <a:t>Describe the stages of the nitrogen cycle, and the ions/molecules at each stage, explain the processes of </a:t>
            </a:r>
            <a:r>
              <a:rPr lang="en-GB" sz="2000" b="1" dirty="0" err="1"/>
              <a:t>saprobiotic</a:t>
            </a:r>
            <a:r>
              <a:rPr lang="en-GB" sz="2000" b="1" dirty="0"/>
              <a:t> nutrition, </a:t>
            </a:r>
            <a:r>
              <a:rPr lang="en-GB" sz="2000" b="1" dirty="0" err="1"/>
              <a:t>ammonifcation</a:t>
            </a:r>
            <a:r>
              <a:rPr lang="en-GB" sz="2000" b="1" dirty="0"/>
              <a:t>, nitrification, nitrogen fixation and </a:t>
            </a:r>
            <a:r>
              <a:rPr lang="en-GB" sz="2000" b="1" dirty="0" err="1"/>
              <a:t>denitrfication</a:t>
            </a:r>
            <a:r>
              <a:rPr lang="en-GB" sz="2000" b="1" dirty="0"/>
              <a:t> within the nitrogen cycle, explain the role of </a:t>
            </a:r>
            <a:r>
              <a:rPr lang="en-GB" sz="2000" b="1" dirty="0" err="1"/>
              <a:t>saprobionts</a:t>
            </a:r>
            <a:r>
              <a:rPr lang="en-GB" sz="2000" b="1" dirty="0"/>
              <a:t> in the nitrogen cycle </a:t>
            </a:r>
          </a:p>
        </p:txBody>
      </p:sp>
      <p:sp>
        <p:nvSpPr>
          <p:cNvPr id="14" name="TextBox 13"/>
          <p:cNvSpPr txBox="1"/>
          <p:nvPr/>
        </p:nvSpPr>
        <p:spPr>
          <a:xfrm>
            <a:off x="0" y="2093619"/>
            <a:ext cx="11689267" cy="4782848"/>
          </a:xfrm>
          <a:prstGeom prst="rect">
            <a:avLst/>
          </a:prstGeom>
          <a:noFill/>
        </p:spPr>
        <p:txBody>
          <a:bodyPr wrap="square" rtlCol="0">
            <a:spAutoFit/>
          </a:bodyPr>
          <a:lstStyle/>
          <a:p>
            <a:r>
              <a:rPr lang="en-US" sz="2400" b="1" u="sng" dirty="0"/>
              <a:t>Nitrogen fixation:</a:t>
            </a:r>
          </a:p>
          <a:p>
            <a:pPr>
              <a:lnSpc>
                <a:spcPct val="130000"/>
              </a:lnSpc>
            </a:pPr>
            <a:r>
              <a:rPr lang="en-US" sz="2400" dirty="0"/>
              <a:t>	Nitrogen </a:t>
            </a:r>
            <a:r>
              <a:rPr lang="en-US" sz="2400" b="1" dirty="0"/>
              <a:t>gas</a:t>
            </a:r>
            <a:r>
              <a:rPr lang="en-US" sz="2400" dirty="0"/>
              <a:t> in converted into nitrogen containing </a:t>
            </a:r>
            <a:r>
              <a:rPr lang="en-US" sz="2400" b="1" dirty="0"/>
              <a:t>compounds</a:t>
            </a:r>
            <a:r>
              <a:rPr lang="en-US" sz="2400" dirty="0"/>
              <a:t>.</a:t>
            </a:r>
          </a:p>
          <a:p>
            <a:pPr>
              <a:lnSpc>
                <a:spcPct val="130000"/>
              </a:lnSpc>
            </a:pPr>
            <a:r>
              <a:rPr lang="en-US" sz="2400" dirty="0"/>
              <a:t>	Can occur by:</a:t>
            </a:r>
          </a:p>
          <a:p>
            <a:pPr>
              <a:lnSpc>
                <a:spcPct val="130000"/>
              </a:lnSpc>
            </a:pPr>
            <a:r>
              <a:rPr lang="en-US" sz="2400" dirty="0"/>
              <a:t>	a) </a:t>
            </a:r>
            <a:r>
              <a:rPr lang="en-US" sz="2400" b="1" dirty="0"/>
              <a:t>Lightning</a:t>
            </a:r>
            <a:r>
              <a:rPr lang="en-US" sz="2400" dirty="0"/>
              <a:t> </a:t>
            </a:r>
          </a:p>
          <a:p>
            <a:pPr>
              <a:lnSpc>
                <a:spcPct val="130000"/>
              </a:lnSpc>
            </a:pPr>
            <a:r>
              <a:rPr lang="en-US" sz="2400" dirty="0"/>
              <a:t>	b) </a:t>
            </a:r>
            <a:r>
              <a:rPr lang="en-US" sz="2400" b="1" dirty="0"/>
              <a:t>Haber process</a:t>
            </a:r>
          </a:p>
          <a:p>
            <a:pPr>
              <a:lnSpc>
                <a:spcPct val="130000"/>
              </a:lnSpc>
            </a:pPr>
            <a:r>
              <a:rPr lang="en-US" sz="2400" dirty="0"/>
              <a:t>	c) </a:t>
            </a:r>
            <a:r>
              <a:rPr lang="en-US" sz="2400" b="1" dirty="0"/>
              <a:t>Free-living bacteria</a:t>
            </a:r>
            <a:r>
              <a:rPr lang="en-US" sz="2400" dirty="0"/>
              <a:t>. These convert nitrogen gas into </a:t>
            </a:r>
            <a:r>
              <a:rPr lang="en-US" sz="2400" b="1" dirty="0"/>
              <a:t>ammonia</a:t>
            </a:r>
            <a:r>
              <a:rPr lang="en-US" sz="2400" dirty="0"/>
              <a:t> </a:t>
            </a:r>
          </a:p>
          <a:p>
            <a:pPr>
              <a:lnSpc>
                <a:spcPct val="130000"/>
              </a:lnSpc>
            </a:pPr>
            <a:r>
              <a:rPr lang="en-US" sz="2400" dirty="0"/>
              <a:t>	d) </a:t>
            </a:r>
            <a:r>
              <a:rPr lang="en-US" sz="2400" b="1" dirty="0"/>
              <a:t>Mutualistic bacteria</a:t>
            </a:r>
            <a:r>
              <a:rPr lang="en-US" sz="2400" dirty="0"/>
              <a:t>.   Live in </a:t>
            </a:r>
            <a:r>
              <a:rPr lang="en-US" sz="2400" b="1" dirty="0"/>
              <a:t>nodules</a:t>
            </a:r>
            <a:r>
              <a:rPr lang="en-US" sz="2400" dirty="0"/>
              <a:t> of plants such as peas, beans, clover known as </a:t>
            </a:r>
            <a:r>
              <a:rPr lang="en-US" sz="2400" b="1" dirty="0" err="1"/>
              <a:t>legumous</a:t>
            </a:r>
            <a:r>
              <a:rPr lang="en-US" sz="2400" dirty="0"/>
              <a:t> plants. </a:t>
            </a:r>
          </a:p>
          <a:p>
            <a:pPr>
              <a:lnSpc>
                <a:spcPct val="130000"/>
              </a:lnSpc>
            </a:pPr>
            <a:r>
              <a:rPr lang="en-US" sz="2400" dirty="0"/>
              <a:t>  Called </a:t>
            </a:r>
            <a:r>
              <a:rPr lang="en-US" sz="2400" b="1" dirty="0"/>
              <a:t>Rhizobium which live in aerobic conditions</a:t>
            </a:r>
            <a:r>
              <a:rPr lang="en-US" sz="2400" dirty="0"/>
              <a:t> </a:t>
            </a:r>
          </a:p>
          <a:p>
            <a:pPr>
              <a:lnSpc>
                <a:spcPct val="130000"/>
              </a:lnSpc>
            </a:pPr>
            <a:r>
              <a:rPr lang="en-US" sz="2400" dirty="0"/>
              <a:t>			</a:t>
            </a:r>
          </a:p>
        </p:txBody>
      </p:sp>
      <p:pic>
        <p:nvPicPr>
          <p:cNvPr id="3" name="Audio 2">
            <a:hlinkClick r:id="" action="ppaction://media"/>
            <a:extLst>
              <a:ext uri="{FF2B5EF4-FFF2-40B4-BE49-F238E27FC236}">
                <a16:creationId xmlns:a16="http://schemas.microsoft.com/office/drawing/2014/main" id="{2031001A-3CFD-C049-B0A3-F4605DFE6B6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16366739"/>
      </p:ext>
    </p:extLst>
  </p:cSld>
  <p:clrMapOvr>
    <a:masterClrMapping/>
  </p:clrMapOvr>
  <mc:AlternateContent xmlns:mc="http://schemas.openxmlformats.org/markup-compatibility/2006">
    <mc:Choice xmlns:p14="http://schemas.microsoft.com/office/powerpoint/2010/main" Requires="p14">
      <p:transition spd="slow" p14:dur="2000" advTm="32554"/>
    </mc:Choice>
    <mc:Fallback>
      <p:transition spd="slow" advTm="325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1715750" cy="1846659"/>
          </a:xfrm>
          <a:prstGeom prst="rect">
            <a:avLst/>
          </a:prstGeom>
          <a:noFill/>
        </p:spPr>
        <p:txBody>
          <a:bodyPr wrap="square" rtlCol="0">
            <a:spAutoFit/>
          </a:bodyPr>
          <a:lstStyle/>
          <a:p>
            <a:r>
              <a:rPr lang="en-GB" sz="5400" b="1" u="sng" dirty="0"/>
              <a:t>3.5.4: Nutrient Cycles NITROGEN</a:t>
            </a:r>
          </a:p>
          <a:p>
            <a:r>
              <a:rPr lang="en-GB" sz="2000" b="1" u="sng" dirty="0"/>
              <a:t>Learning outcomes: </a:t>
            </a:r>
            <a:r>
              <a:rPr lang="en-GB" sz="2000" b="1" dirty="0"/>
              <a:t>Describe the stages of the nitrogen cycle, and the ions/molecules at each stage, explain the processes of saprobiotic nutrition, </a:t>
            </a:r>
            <a:r>
              <a:rPr lang="en-GB" sz="2000" b="1" dirty="0" err="1"/>
              <a:t>ammonifcation</a:t>
            </a:r>
            <a:r>
              <a:rPr lang="en-GB" sz="2000" b="1" dirty="0"/>
              <a:t>, nitrification, nitrogen fixation and </a:t>
            </a:r>
            <a:r>
              <a:rPr lang="en-GB" sz="2000" b="1" dirty="0" err="1"/>
              <a:t>denitrfication</a:t>
            </a:r>
            <a:r>
              <a:rPr lang="en-GB" sz="2000" b="1" dirty="0"/>
              <a:t> within the nitrogen cycle, explain the role of saprobionts in the nitrogen cycle</a:t>
            </a:r>
            <a:r>
              <a:rPr lang="en-GB" sz="2000" dirty="0"/>
              <a:t> </a:t>
            </a:r>
          </a:p>
        </p:txBody>
      </p:sp>
      <p:pic>
        <p:nvPicPr>
          <p:cNvPr id="4" name="Picture 3">
            <a:extLst>
              <a:ext uri="{FF2B5EF4-FFF2-40B4-BE49-F238E27FC236}">
                <a16:creationId xmlns:a16="http://schemas.microsoft.com/office/drawing/2014/main" id="{C5F1CF62-A0F7-5844-B00B-8ABBC883B0EC}"/>
              </a:ext>
            </a:extLst>
          </p:cNvPr>
          <p:cNvPicPr/>
          <p:nvPr/>
        </p:nvPicPr>
        <p:blipFill rotWithShape="1">
          <a:blip r:embed="rId5"/>
          <a:srcRect l="23189" t="43634" r="9272" b="26677"/>
          <a:stretch/>
        </p:blipFill>
        <p:spPr bwMode="auto">
          <a:xfrm>
            <a:off x="969008" y="2523976"/>
            <a:ext cx="8093711" cy="2677943"/>
          </a:xfrm>
          <a:prstGeom prst="rect">
            <a:avLst/>
          </a:prstGeom>
          <a:ln>
            <a:noFill/>
          </a:ln>
          <a:extLst>
            <a:ext uri="{53640926-AAD7-44D8-BBD7-CCE9431645EC}">
              <a14:shadowObscured xmlns:a14="http://schemas.microsoft.com/office/drawing/2010/main"/>
            </a:ext>
          </a:extLst>
        </p:spPr>
      </p:pic>
      <p:pic>
        <p:nvPicPr>
          <p:cNvPr id="3" name="Audio 2">
            <a:hlinkClick r:id="" action="ppaction://media"/>
            <a:extLst>
              <a:ext uri="{FF2B5EF4-FFF2-40B4-BE49-F238E27FC236}">
                <a16:creationId xmlns:a16="http://schemas.microsoft.com/office/drawing/2014/main" id="{90A52F2B-50B5-BB4D-BB7C-818F3B96202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854815341"/>
      </p:ext>
    </p:extLst>
  </p:cSld>
  <p:clrMapOvr>
    <a:masterClrMapping/>
  </p:clrMapOvr>
  <mc:AlternateContent xmlns:mc="http://schemas.openxmlformats.org/markup-compatibility/2006">
    <mc:Choice xmlns:p14="http://schemas.microsoft.com/office/powerpoint/2010/main" Requires="p14">
      <p:transition spd="slow" p14:dur="2000" advTm="29910"/>
    </mc:Choice>
    <mc:Fallback>
      <p:transition spd="slow" advTm="299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2234" y="0"/>
            <a:ext cx="11715750" cy="923330"/>
          </a:xfrm>
          <a:prstGeom prst="rect">
            <a:avLst/>
          </a:prstGeom>
          <a:noFill/>
        </p:spPr>
        <p:txBody>
          <a:bodyPr wrap="square" rtlCol="0">
            <a:spAutoFit/>
          </a:bodyPr>
          <a:lstStyle/>
          <a:p>
            <a:r>
              <a:rPr lang="en-GB" sz="5400" b="1" u="sng" dirty="0"/>
              <a:t>Quick Questions</a:t>
            </a:r>
          </a:p>
        </p:txBody>
      </p:sp>
      <p:sp>
        <p:nvSpPr>
          <p:cNvPr id="3" name="TextBox 2"/>
          <p:cNvSpPr txBox="1"/>
          <p:nvPr/>
        </p:nvSpPr>
        <p:spPr>
          <a:xfrm>
            <a:off x="188157" y="2281101"/>
            <a:ext cx="11759827" cy="2862322"/>
          </a:xfrm>
          <a:prstGeom prst="rect">
            <a:avLst/>
          </a:prstGeom>
          <a:noFill/>
        </p:spPr>
        <p:txBody>
          <a:bodyPr wrap="square" rtlCol="0">
            <a:spAutoFit/>
          </a:bodyPr>
          <a:lstStyle/>
          <a:p>
            <a:r>
              <a:rPr lang="en-US" sz="2000" dirty="0"/>
              <a:t>Answer </a:t>
            </a:r>
          </a:p>
          <a:p>
            <a:pPr marL="457200" indent="-457200">
              <a:buAutoNum type="arabicPeriod"/>
            </a:pPr>
            <a:r>
              <a:rPr lang="en-US" sz="2000" b="1" dirty="0">
                <a:solidFill>
                  <a:srgbClr val="002060"/>
                </a:solidFill>
              </a:rPr>
              <a:t>Lightening converting nitrogen gas into nitrates in the soil. </a:t>
            </a:r>
          </a:p>
          <a:p>
            <a:pPr marL="457200" indent="-457200">
              <a:buAutoNum type="arabicPeriod"/>
            </a:pPr>
            <a:r>
              <a:rPr lang="en-US" sz="2000" b="1" dirty="0">
                <a:solidFill>
                  <a:srgbClr val="002060"/>
                </a:solidFill>
              </a:rPr>
              <a:t>Ammonium ions in the soil being converted into nitrites in the soil by soil bacteria. </a:t>
            </a:r>
          </a:p>
          <a:p>
            <a:pPr marL="457200" indent="-457200">
              <a:buAutoNum type="arabicPeriod"/>
            </a:pPr>
            <a:r>
              <a:rPr lang="en-US" sz="2000" b="1" dirty="0">
                <a:solidFill>
                  <a:srgbClr val="002060"/>
                </a:solidFill>
              </a:rPr>
              <a:t>Worms digesting nitrates into nitrogen gas in the soil. </a:t>
            </a:r>
          </a:p>
          <a:p>
            <a:pPr marL="457200" indent="-457200">
              <a:buAutoNum type="arabicPeriod"/>
            </a:pPr>
            <a:r>
              <a:rPr lang="en-US" sz="2000" b="1" dirty="0">
                <a:solidFill>
                  <a:srgbClr val="002060"/>
                </a:solidFill>
              </a:rPr>
              <a:t>The Haber process ( if you are interested in this process remember to watch the video suggested on the nutrient cycle video you watched earlier.)</a:t>
            </a:r>
          </a:p>
          <a:p>
            <a:pPr marL="457200" indent="-457200">
              <a:buAutoNum type="arabicPeriod"/>
            </a:pPr>
            <a:r>
              <a:rPr lang="en-US" sz="2000" b="1" dirty="0">
                <a:solidFill>
                  <a:srgbClr val="002060"/>
                </a:solidFill>
              </a:rPr>
              <a:t> Cows urinating in a field. </a:t>
            </a:r>
          </a:p>
          <a:p>
            <a:pPr marL="457200" indent="-457200">
              <a:buAutoNum type="arabicPeriod"/>
            </a:pPr>
            <a:r>
              <a:rPr lang="en-US" sz="2000" b="1" dirty="0">
                <a:solidFill>
                  <a:srgbClr val="002060"/>
                </a:solidFill>
              </a:rPr>
              <a:t>Rhizobium in plant root nodules. </a:t>
            </a:r>
            <a:endParaRPr lang="en-US" sz="2000" dirty="0"/>
          </a:p>
          <a:p>
            <a:pPr marL="514350" indent="-514350">
              <a:buAutoNum type="arabicPeriod"/>
            </a:pPr>
            <a:endParaRPr lang="en-US" sz="2000" dirty="0"/>
          </a:p>
        </p:txBody>
      </p:sp>
      <p:sp>
        <p:nvSpPr>
          <p:cNvPr id="4" name="Rectangle 3"/>
          <p:cNvSpPr/>
          <p:nvPr/>
        </p:nvSpPr>
        <p:spPr>
          <a:xfrm>
            <a:off x="6935539" y="2604254"/>
            <a:ext cx="2618602" cy="369332"/>
          </a:xfrm>
          <a:prstGeom prst="rect">
            <a:avLst/>
          </a:prstGeom>
        </p:spPr>
        <p:txBody>
          <a:bodyPr wrap="none">
            <a:spAutoFit/>
          </a:bodyPr>
          <a:lstStyle/>
          <a:p>
            <a:pPr marL="457200" indent="-457200">
              <a:buAutoNum type="arabicPeriod"/>
            </a:pPr>
            <a:r>
              <a:rPr lang="en-US" b="1" dirty="0">
                <a:solidFill>
                  <a:srgbClr val="0070C0"/>
                </a:solidFill>
              </a:rPr>
              <a:t>NITROGEN FIXATION</a:t>
            </a:r>
          </a:p>
        </p:txBody>
      </p:sp>
      <p:sp>
        <p:nvSpPr>
          <p:cNvPr id="5" name="Rectangle 4"/>
          <p:cNvSpPr/>
          <p:nvPr/>
        </p:nvSpPr>
        <p:spPr>
          <a:xfrm>
            <a:off x="9554141" y="2927407"/>
            <a:ext cx="2056589" cy="369332"/>
          </a:xfrm>
          <a:prstGeom prst="rect">
            <a:avLst/>
          </a:prstGeom>
        </p:spPr>
        <p:txBody>
          <a:bodyPr wrap="none">
            <a:spAutoFit/>
          </a:bodyPr>
          <a:lstStyle/>
          <a:p>
            <a:pPr marL="457200" indent="-457200">
              <a:buAutoNum type="arabicPeriod"/>
            </a:pPr>
            <a:r>
              <a:rPr lang="en-US" b="1" dirty="0">
                <a:solidFill>
                  <a:srgbClr val="0070C0"/>
                </a:solidFill>
              </a:rPr>
              <a:t>NITRIFICATION</a:t>
            </a:r>
          </a:p>
        </p:txBody>
      </p:sp>
      <p:sp>
        <p:nvSpPr>
          <p:cNvPr id="6" name="Rectangle 5"/>
          <p:cNvSpPr/>
          <p:nvPr/>
        </p:nvSpPr>
        <p:spPr>
          <a:xfrm>
            <a:off x="6424563" y="3181648"/>
            <a:ext cx="2314673" cy="369332"/>
          </a:xfrm>
          <a:prstGeom prst="rect">
            <a:avLst/>
          </a:prstGeom>
        </p:spPr>
        <p:txBody>
          <a:bodyPr wrap="none">
            <a:spAutoFit/>
          </a:bodyPr>
          <a:lstStyle/>
          <a:p>
            <a:pPr marL="457200" indent="-457200">
              <a:buAutoNum type="arabicPeriod"/>
            </a:pPr>
            <a:r>
              <a:rPr lang="en-US" b="1" dirty="0">
                <a:solidFill>
                  <a:srgbClr val="0070C0"/>
                </a:solidFill>
              </a:rPr>
              <a:t>DENITRIFICATION</a:t>
            </a:r>
          </a:p>
        </p:txBody>
      </p:sp>
      <p:sp>
        <p:nvSpPr>
          <p:cNvPr id="7" name="Rectangle 6"/>
          <p:cNvSpPr/>
          <p:nvPr/>
        </p:nvSpPr>
        <p:spPr>
          <a:xfrm>
            <a:off x="5115262" y="3815974"/>
            <a:ext cx="2618602" cy="369332"/>
          </a:xfrm>
          <a:prstGeom prst="rect">
            <a:avLst/>
          </a:prstGeom>
        </p:spPr>
        <p:txBody>
          <a:bodyPr wrap="none">
            <a:spAutoFit/>
          </a:bodyPr>
          <a:lstStyle/>
          <a:p>
            <a:pPr marL="457200" indent="-457200">
              <a:buAutoNum type="arabicPeriod"/>
            </a:pPr>
            <a:r>
              <a:rPr lang="en-US" b="1" dirty="0">
                <a:solidFill>
                  <a:srgbClr val="0070C0"/>
                </a:solidFill>
              </a:rPr>
              <a:t>NITROGEN FIXATION</a:t>
            </a:r>
          </a:p>
        </p:txBody>
      </p:sp>
      <p:sp>
        <p:nvSpPr>
          <p:cNvPr id="8" name="Rectangle 7"/>
          <p:cNvSpPr/>
          <p:nvPr/>
        </p:nvSpPr>
        <p:spPr>
          <a:xfrm>
            <a:off x="3530207" y="4096288"/>
            <a:ext cx="2450927" cy="369332"/>
          </a:xfrm>
          <a:prstGeom prst="rect">
            <a:avLst/>
          </a:prstGeom>
        </p:spPr>
        <p:txBody>
          <a:bodyPr wrap="none">
            <a:spAutoFit/>
          </a:bodyPr>
          <a:lstStyle/>
          <a:p>
            <a:pPr marL="457200" indent="-457200">
              <a:buAutoNum type="arabicPeriod"/>
            </a:pPr>
            <a:r>
              <a:rPr lang="en-US" b="1" dirty="0">
                <a:solidFill>
                  <a:srgbClr val="0070C0"/>
                </a:solidFill>
              </a:rPr>
              <a:t>AMMONIFICATION</a:t>
            </a:r>
          </a:p>
        </p:txBody>
      </p:sp>
      <p:sp>
        <p:nvSpPr>
          <p:cNvPr id="9" name="Rectangle 8"/>
          <p:cNvSpPr/>
          <p:nvPr/>
        </p:nvSpPr>
        <p:spPr>
          <a:xfrm>
            <a:off x="4185998" y="4450300"/>
            <a:ext cx="2671501" cy="369332"/>
          </a:xfrm>
          <a:prstGeom prst="rect">
            <a:avLst/>
          </a:prstGeom>
        </p:spPr>
        <p:txBody>
          <a:bodyPr wrap="none">
            <a:spAutoFit/>
          </a:bodyPr>
          <a:lstStyle/>
          <a:p>
            <a:pPr marL="457200" indent="-457200">
              <a:buAutoNum type="arabicPeriod"/>
            </a:pPr>
            <a:r>
              <a:rPr lang="en-US" b="1" dirty="0">
                <a:solidFill>
                  <a:srgbClr val="0070C0"/>
                </a:solidFill>
              </a:rPr>
              <a:t>NITROGEN FIXATION </a:t>
            </a:r>
          </a:p>
        </p:txBody>
      </p:sp>
      <p:sp>
        <p:nvSpPr>
          <p:cNvPr id="10" name="TextBox 9"/>
          <p:cNvSpPr txBox="1"/>
          <p:nvPr/>
        </p:nvSpPr>
        <p:spPr>
          <a:xfrm>
            <a:off x="188157" y="1322984"/>
            <a:ext cx="11422573" cy="400110"/>
          </a:xfrm>
          <a:prstGeom prst="rect">
            <a:avLst/>
          </a:prstGeom>
          <a:noFill/>
        </p:spPr>
        <p:txBody>
          <a:bodyPr wrap="square" rtlCol="0">
            <a:spAutoFit/>
          </a:bodyPr>
          <a:lstStyle/>
          <a:p>
            <a:r>
              <a:rPr lang="en-GB" sz="2000" b="1" dirty="0"/>
              <a:t>On page 11 which of the stages of the nitrogen cycle is each scenario describing</a:t>
            </a:r>
          </a:p>
        </p:txBody>
      </p:sp>
      <p:pic>
        <p:nvPicPr>
          <p:cNvPr id="11" name="Audio 10">
            <a:hlinkClick r:id="" action="ppaction://media"/>
            <a:extLst>
              <a:ext uri="{FF2B5EF4-FFF2-40B4-BE49-F238E27FC236}">
                <a16:creationId xmlns:a16="http://schemas.microsoft.com/office/drawing/2014/main" id="{19E4E278-2564-0B4E-A08D-9B4039B4D94F}"/>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3510584904"/>
      </p:ext>
    </p:extLst>
  </p:cSld>
  <p:clrMapOvr>
    <a:masterClrMapping/>
  </p:clrMapOvr>
  <mc:AlternateContent xmlns:mc="http://schemas.openxmlformats.org/markup-compatibility/2006">
    <mc:Choice xmlns:p14="http://schemas.microsoft.com/office/powerpoint/2010/main" Requires="p14">
      <p:transition spd="slow" p14:dur="2000" advTm="8583"/>
    </mc:Choice>
    <mc:Fallback>
      <p:transition spd="slow" advTm="85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11"/>
                </p:tgtEl>
              </p:cMediaNode>
            </p:audio>
          </p:childTnLst>
        </p:cTn>
      </p:par>
    </p:tnLst>
    <p:bldLst>
      <p:bldP spid="4" grpId="0"/>
      <p:bldP spid="5" grpId="0"/>
      <p:bldP spid="6" grpId="0"/>
      <p:bldP spid="7" grpId="0"/>
      <p:bldP spid="8"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 y="500062"/>
            <a:ext cx="10515600" cy="1325563"/>
          </a:xfrm>
        </p:spPr>
        <p:txBody>
          <a:bodyPr>
            <a:normAutofit fontScale="90000"/>
          </a:bodyPr>
          <a:lstStyle/>
          <a:p>
            <a:pPr marL="0" indent="0"/>
            <a:r>
              <a:rPr lang="en-GB" b="1" u="sng" dirty="0"/>
              <a:t>Outcome:</a:t>
            </a:r>
            <a:r>
              <a:rPr lang="en-GB" b="1" dirty="0"/>
              <a:t> </a:t>
            </a:r>
            <a:br>
              <a:rPr lang="en-GB" dirty="0"/>
            </a:br>
            <a:r>
              <a:rPr lang="en-GB" sz="3600" dirty="0"/>
              <a:t>Explain the role of </a:t>
            </a:r>
            <a:r>
              <a:rPr lang="en-GB" sz="3600" dirty="0" err="1"/>
              <a:t>saprobionts</a:t>
            </a:r>
            <a:r>
              <a:rPr lang="en-GB" sz="3600" dirty="0"/>
              <a:t> in the nitrogen cycle</a:t>
            </a:r>
            <a:r>
              <a:rPr lang="en-GB" sz="3600" b="1" dirty="0"/>
              <a:t>.</a:t>
            </a:r>
            <a:br>
              <a:rPr lang="en-GB" dirty="0"/>
            </a:br>
            <a:br>
              <a:rPr lang="en-GB" dirty="0"/>
            </a:br>
            <a:endParaRPr lang="en-GB" dirty="0"/>
          </a:p>
        </p:txBody>
      </p:sp>
      <p:sp>
        <p:nvSpPr>
          <p:cNvPr id="3" name="Content Placeholder 2"/>
          <p:cNvSpPr>
            <a:spLocks noGrp="1"/>
          </p:cNvSpPr>
          <p:nvPr>
            <p:ph idx="1"/>
          </p:nvPr>
        </p:nvSpPr>
        <p:spPr>
          <a:xfrm>
            <a:off x="175260" y="1345722"/>
            <a:ext cx="10515600" cy="5215097"/>
          </a:xfrm>
        </p:spPr>
        <p:txBody>
          <a:bodyPr>
            <a:normAutofit/>
          </a:bodyPr>
          <a:lstStyle/>
          <a:p>
            <a:pPr marL="0" indent="0">
              <a:buNone/>
            </a:pPr>
            <a:r>
              <a:rPr lang="en-GB" sz="3600" b="1" u="sng" dirty="0"/>
              <a:t>How are </a:t>
            </a:r>
            <a:r>
              <a:rPr lang="en-GB" sz="3600" b="1" u="sng" dirty="0" err="1"/>
              <a:t>Saprobionts</a:t>
            </a:r>
            <a:r>
              <a:rPr lang="en-GB" sz="3600" b="1" u="sng" dirty="0"/>
              <a:t> involved in the Nitrogen Cycle?</a:t>
            </a:r>
            <a:endParaRPr lang="en-GB" sz="3600" dirty="0"/>
          </a:p>
          <a:p>
            <a:pPr marL="0" indent="0">
              <a:buNone/>
            </a:pPr>
            <a:r>
              <a:rPr lang="en-GB" b="1" i="1" dirty="0" err="1"/>
              <a:t>Saprobiotic</a:t>
            </a:r>
            <a:r>
              <a:rPr lang="en-GB" i="1" dirty="0"/>
              <a:t> – process by which </a:t>
            </a:r>
            <a:r>
              <a:rPr lang="en-GB" i="1" dirty="0" err="1"/>
              <a:t>saprobionts</a:t>
            </a:r>
            <a:r>
              <a:rPr lang="en-GB" i="1" dirty="0"/>
              <a:t> feed.</a:t>
            </a:r>
          </a:p>
          <a:p>
            <a:pPr marL="0" indent="0">
              <a:buNone/>
            </a:pPr>
            <a:r>
              <a:rPr lang="en-GB" b="1" i="1" dirty="0" err="1"/>
              <a:t>Saprobionts</a:t>
            </a:r>
            <a:r>
              <a:rPr lang="en-GB" i="1" dirty="0"/>
              <a:t> – organisms that feed externally on dead or decaying organic material. </a:t>
            </a:r>
          </a:p>
          <a:p>
            <a:pPr marL="0" indent="0">
              <a:buNone/>
            </a:pPr>
            <a:endParaRPr lang="en-GB" dirty="0"/>
          </a:p>
          <a:p>
            <a:pPr lvl="0"/>
            <a:r>
              <a:rPr lang="en-GB" dirty="0"/>
              <a:t>When producers/consumers die their complex molecules are digested</a:t>
            </a:r>
          </a:p>
          <a:p>
            <a:pPr lvl="0"/>
            <a:r>
              <a:rPr lang="en-GB" dirty="0"/>
              <a:t>Digestion carried out by </a:t>
            </a:r>
            <a:r>
              <a:rPr lang="en-GB" dirty="0" err="1"/>
              <a:t>saprobiotic</a:t>
            </a:r>
            <a:r>
              <a:rPr lang="en-GB" dirty="0"/>
              <a:t> bacteria/fungi (decomposers). </a:t>
            </a:r>
          </a:p>
          <a:p>
            <a:pPr lvl="0"/>
            <a:r>
              <a:rPr lang="en-GB" dirty="0"/>
              <a:t>Cause release of nutrients back into the soil in original simple form e.g. ammonium ions</a:t>
            </a:r>
          </a:p>
          <a:p>
            <a:pPr lvl="0"/>
            <a:r>
              <a:rPr lang="en-GB" dirty="0"/>
              <a:t>Ensure nutrients are released for reuse</a:t>
            </a:r>
          </a:p>
          <a:p>
            <a:endParaRPr lang="en-GB" dirty="0"/>
          </a:p>
        </p:txBody>
      </p:sp>
      <p:pic>
        <p:nvPicPr>
          <p:cNvPr id="5" name="Picture 4">
            <a:extLst>
              <a:ext uri="{FF2B5EF4-FFF2-40B4-BE49-F238E27FC236}">
                <a16:creationId xmlns:a16="http://schemas.microsoft.com/office/drawing/2014/main" id="{B14EE46D-001B-4E48-A85E-7011FCB7E0A2}"/>
              </a:ext>
            </a:extLst>
          </p:cNvPr>
          <p:cNvPicPr>
            <a:picLocks noChangeAspect="1"/>
          </p:cNvPicPr>
          <p:nvPr/>
        </p:nvPicPr>
        <p:blipFill>
          <a:blip r:embed="rId3"/>
          <a:stretch>
            <a:fillRect/>
          </a:stretch>
        </p:blipFill>
        <p:spPr>
          <a:xfrm>
            <a:off x="10340278" y="5213486"/>
            <a:ext cx="1432684" cy="1347333"/>
          </a:xfrm>
          <a:prstGeom prst="rect">
            <a:avLst/>
          </a:prstGeom>
        </p:spPr>
      </p:pic>
    </p:spTree>
    <p:extLst>
      <p:ext uri="{BB962C8B-B14F-4D97-AF65-F5344CB8AC3E}">
        <p14:creationId xmlns:p14="http://schemas.microsoft.com/office/powerpoint/2010/main" val="2176665857"/>
      </p:ext>
    </p:extLst>
  </p:cSld>
  <p:clrMapOvr>
    <a:masterClrMapping/>
  </p:clrMapOvr>
  <mc:AlternateContent xmlns:mc="http://schemas.openxmlformats.org/markup-compatibility/2006" xmlns:p14="http://schemas.microsoft.com/office/powerpoint/2010/main">
    <mc:Choice Requires="p14">
      <p:transition spd="slow" p14:dur="2000" advTm="2146"/>
    </mc:Choice>
    <mc:Fallback xmlns="">
      <p:transition spd="slow" advTm="2146"/>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1715750" cy="923330"/>
          </a:xfrm>
          <a:prstGeom prst="rect">
            <a:avLst/>
          </a:prstGeom>
          <a:noFill/>
        </p:spPr>
        <p:txBody>
          <a:bodyPr wrap="square" rtlCol="0">
            <a:spAutoFit/>
          </a:bodyPr>
          <a:lstStyle/>
          <a:p>
            <a:r>
              <a:rPr lang="en-GB" sz="5400" b="1" u="sng" dirty="0"/>
              <a:t>Exam question.</a:t>
            </a:r>
            <a:endParaRPr lang="en-GB" sz="2000" dirty="0"/>
          </a:p>
        </p:txBody>
      </p:sp>
      <p:sp>
        <p:nvSpPr>
          <p:cNvPr id="5" name="Content Placeholder 4">
            <a:extLst>
              <a:ext uri="{FF2B5EF4-FFF2-40B4-BE49-F238E27FC236}">
                <a16:creationId xmlns:a16="http://schemas.microsoft.com/office/drawing/2014/main" id="{279C3E3A-F7C5-4B62-913F-C519F988CF10}"/>
              </a:ext>
            </a:extLst>
          </p:cNvPr>
          <p:cNvSpPr>
            <a:spLocks noGrp="1"/>
          </p:cNvSpPr>
          <p:nvPr>
            <p:ph idx="1"/>
          </p:nvPr>
        </p:nvSpPr>
        <p:spPr>
          <a:xfrm>
            <a:off x="0" y="3160475"/>
            <a:ext cx="11155326" cy="4351338"/>
          </a:xfrm>
        </p:spPr>
        <p:txBody>
          <a:bodyPr/>
          <a:lstStyle/>
          <a:p>
            <a:pPr marL="0" indent="0">
              <a:buNone/>
            </a:pPr>
            <a:r>
              <a:rPr lang="en-GB" b="1" u="sng" dirty="0"/>
              <a:t>Mark scheme perfect answer:</a:t>
            </a:r>
            <a:endParaRPr lang="en-GB" dirty="0"/>
          </a:p>
          <a:p>
            <a:r>
              <a:rPr lang="en-GB" dirty="0"/>
              <a:t>Saprobiotic bacteria/fungi use oxygen to carry out aerobic respiration.</a:t>
            </a:r>
          </a:p>
          <a:p>
            <a:r>
              <a:rPr lang="en-GB" dirty="0"/>
              <a:t>Proteins are hydrolysed into amino acids. </a:t>
            </a:r>
          </a:p>
          <a:p>
            <a:r>
              <a:rPr lang="en-GB" dirty="0"/>
              <a:t>Amino acids are converted into ammonium ions (ammonification). </a:t>
            </a:r>
          </a:p>
          <a:p>
            <a:r>
              <a:rPr lang="en-GB" dirty="0"/>
              <a:t>Nitrifying bacteria converted ammonium ions into nitrates. </a:t>
            </a:r>
          </a:p>
          <a:p>
            <a:r>
              <a:rPr lang="en-GB" dirty="0"/>
              <a:t>Nitrates are available to plants for uptake into roots. </a:t>
            </a:r>
          </a:p>
          <a:p>
            <a:pPr marL="0" indent="0">
              <a:buNone/>
            </a:pPr>
            <a:endParaRPr lang="en-GB" dirty="0"/>
          </a:p>
          <a:p>
            <a:endParaRPr lang="en-GB" dirty="0"/>
          </a:p>
          <a:p>
            <a:endParaRPr lang="en-GB" dirty="0"/>
          </a:p>
        </p:txBody>
      </p:sp>
      <p:sp>
        <p:nvSpPr>
          <p:cNvPr id="3" name="Rectangle 2"/>
          <p:cNvSpPr/>
          <p:nvPr/>
        </p:nvSpPr>
        <p:spPr>
          <a:xfrm>
            <a:off x="0" y="947510"/>
            <a:ext cx="12192000" cy="1815882"/>
          </a:xfrm>
          <a:prstGeom prst="rect">
            <a:avLst/>
          </a:prstGeom>
        </p:spPr>
        <p:txBody>
          <a:bodyPr wrap="square">
            <a:spAutoFit/>
          </a:bodyPr>
          <a:lstStyle/>
          <a:p>
            <a:r>
              <a:rPr lang="en-GB" sz="3200" b="1" dirty="0"/>
              <a:t>How can dead plant/animal material affect soil content/abiotic factors? (4 marks)</a:t>
            </a:r>
          </a:p>
          <a:p>
            <a:r>
              <a:rPr lang="en-GB" sz="2400" dirty="0"/>
              <a:t>Use what you have learned about the organisms involved in the nitrogen cycle to answer the question. There are some key terms that you should be including in your answer on page 11</a:t>
            </a:r>
          </a:p>
        </p:txBody>
      </p:sp>
      <p:pic>
        <p:nvPicPr>
          <p:cNvPr id="4" name="Audio 3">
            <a:hlinkClick r:id="" action="ppaction://media"/>
            <a:extLst>
              <a:ext uri="{FF2B5EF4-FFF2-40B4-BE49-F238E27FC236}">
                <a16:creationId xmlns:a16="http://schemas.microsoft.com/office/drawing/2014/main" id="{A489BE5C-FD0C-5540-9D50-3BA4561827AF}"/>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1388457090"/>
      </p:ext>
    </p:extLst>
  </p:cSld>
  <p:clrMapOvr>
    <a:masterClrMapping/>
  </p:clrMapOvr>
  <mc:AlternateContent xmlns:mc="http://schemas.openxmlformats.org/markup-compatibility/2006">
    <mc:Choice xmlns:p14="http://schemas.microsoft.com/office/powerpoint/2010/main" Requires="p14">
      <p:transition spd="slow" p14:dur="2000" advTm="27532"/>
    </mc:Choice>
    <mc:Fallback>
      <p:transition spd="slow" advTm="275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500"/>
                                        <p:tgtEl>
                                          <p:spTgt spid="5">
                                            <p:txEl>
                                              <p:pRg st="1" end="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500"/>
                                        <p:tgtEl>
                                          <p:spTgt spid="5">
                                            <p:txEl>
                                              <p:pRg st="2" end="2"/>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xEl>
                                              <p:pRg st="4" end="4"/>
                                            </p:txEl>
                                          </p:spTgt>
                                        </p:tgtEl>
                                        <p:attrNameLst>
                                          <p:attrName>style.visibility</p:attrName>
                                        </p:attrNameLst>
                                      </p:cBhvr>
                                      <p:to>
                                        <p:strVal val="visible"/>
                                      </p:to>
                                    </p:set>
                                    <p:animEffect transition="in" filter="fade">
                                      <p:cBhvr>
                                        <p:cTn id="20" dur="500"/>
                                        <p:tgtEl>
                                          <p:spTgt spid="5">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animEffect transition="in" filter="fade">
                                      <p:cBhvr>
                                        <p:cTn id="23"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4" fill="hold" display="0">
                  <p:stCondLst>
                    <p:cond delay="indefinite"/>
                  </p:stCondLst>
                  <p:endCondLst>
                    <p:cond evt="onStopAudio" delay="0">
                      <p:tgtEl>
                        <p:sldTgt/>
                      </p:tgtEl>
                    </p:cond>
                  </p:endCondLst>
                </p:cTn>
                <p:tgtEl>
                  <p:spTgt spid="4"/>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 y="22860"/>
            <a:ext cx="11715750" cy="923330"/>
          </a:xfrm>
          <a:prstGeom prst="rect">
            <a:avLst/>
          </a:prstGeom>
          <a:noFill/>
        </p:spPr>
        <p:txBody>
          <a:bodyPr wrap="square" rtlCol="0">
            <a:spAutoFit/>
          </a:bodyPr>
          <a:lstStyle/>
          <a:p>
            <a:r>
              <a:rPr lang="en-GB" sz="5400" b="1" u="sng" dirty="0"/>
              <a:t>Answer the questions 1-9 on page 12</a:t>
            </a:r>
          </a:p>
        </p:txBody>
      </p:sp>
      <p:sp>
        <p:nvSpPr>
          <p:cNvPr id="9" name="TextBox 8"/>
          <p:cNvSpPr txBox="1"/>
          <p:nvPr/>
        </p:nvSpPr>
        <p:spPr>
          <a:xfrm>
            <a:off x="7096760" y="2057717"/>
            <a:ext cx="4527550" cy="3416320"/>
          </a:xfrm>
          <a:prstGeom prst="rect">
            <a:avLst/>
          </a:prstGeom>
          <a:noFill/>
        </p:spPr>
        <p:txBody>
          <a:bodyPr wrap="square" rtlCol="0">
            <a:spAutoFit/>
          </a:bodyPr>
          <a:lstStyle/>
          <a:p>
            <a:r>
              <a:rPr lang="en-GB" sz="3600" b="1" u="sng" dirty="0">
                <a:solidFill>
                  <a:srgbClr val="002060"/>
                </a:solidFill>
                <a:effectLst>
                  <a:outerShdw blurRad="38100" dist="38100" dir="2700000" algn="tl">
                    <a:srgbClr val="000000">
                      <a:alpha val="43137"/>
                    </a:srgbClr>
                  </a:outerShdw>
                </a:effectLst>
                <a:latin typeface="Comic Sans MS" panose="030F0702030302020204" pitchFamily="66" charset="0"/>
              </a:rPr>
              <a:t>Quick fire questions: </a:t>
            </a:r>
          </a:p>
          <a:p>
            <a:r>
              <a:rPr lang="en-GB" sz="3600" b="1" dirty="0">
                <a:solidFill>
                  <a:srgbClr val="002060"/>
                </a:solidFill>
                <a:effectLst>
                  <a:outerShdw blurRad="38100" dist="38100" dir="2700000" algn="tl">
                    <a:srgbClr val="000000">
                      <a:alpha val="43137"/>
                    </a:srgbClr>
                  </a:outerShdw>
                </a:effectLst>
                <a:latin typeface="Comic Sans MS" panose="030F0702030302020204" pitchFamily="66" charset="0"/>
              </a:rPr>
              <a:t>Answer these questions to consolidate your knowledge </a:t>
            </a:r>
          </a:p>
        </p:txBody>
      </p:sp>
      <p:pic>
        <p:nvPicPr>
          <p:cNvPr id="6" name="Picture 5">
            <a:extLst>
              <a:ext uri="{FF2B5EF4-FFF2-40B4-BE49-F238E27FC236}">
                <a16:creationId xmlns:a16="http://schemas.microsoft.com/office/drawing/2014/main" id="{1D2BE986-52A6-A24A-AFB3-654651BCE750}"/>
              </a:ext>
            </a:extLst>
          </p:cNvPr>
          <p:cNvPicPr>
            <a:picLocks noChangeAspect="1"/>
          </p:cNvPicPr>
          <p:nvPr/>
        </p:nvPicPr>
        <p:blipFill rotWithShape="1">
          <a:blip r:embed="rId3"/>
          <a:srcRect l="2758" t="40972" r="58199" b="30208"/>
          <a:stretch/>
        </p:blipFill>
        <p:spPr>
          <a:xfrm>
            <a:off x="182880" y="1488757"/>
            <a:ext cx="6324600" cy="2624708"/>
          </a:xfrm>
          <a:prstGeom prst="rect">
            <a:avLst/>
          </a:prstGeom>
        </p:spPr>
      </p:pic>
      <p:pic>
        <p:nvPicPr>
          <p:cNvPr id="10" name="Picture 9">
            <a:extLst>
              <a:ext uri="{FF2B5EF4-FFF2-40B4-BE49-F238E27FC236}">
                <a16:creationId xmlns:a16="http://schemas.microsoft.com/office/drawing/2014/main" id="{AECEB809-F3BD-8544-9A24-1BFDFAE44596}"/>
              </a:ext>
            </a:extLst>
          </p:cNvPr>
          <p:cNvPicPr>
            <a:picLocks noChangeAspect="1"/>
          </p:cNvPicPr>
          <p:nvPr/>
        </p:nvPicPr>
        <p:blipFill rotWithShape="1">
          <a:blip r:embed="rId4"/>
          <a:srcRect l="2952" t="54861" r="57029" b="22222"/>
          <a:stretch/>
        </p:blipFill>
        <p:spPr>
          <a:xfrm>
            <a:off x="182880" y="4375160"/>
            <a:ext cx="6324600" cy="2036212"/>
          </a:xfrm>
          <a:prstGeom prst="rect">
            <a:avLst/>
          </a:prstGeom>
        </p:spPr>
      </p:pic>
    </p:spTree>
    <p:extLst>
      <p:ext uri="{BB962C8B-B14F-4D97-AF65-F5344CB8AC3E}">
        <p14:creationId xmlns:p14="http://schemas.microsoft.com/office/powerpoint/2010/main" val="2890374361"/>
      </p:ext>
    </p:extLst>
  </p:cSld>
  <p:clrMapOvr>
    <a:masterClrMapping/>
  </p:clrMapOvr>
  <mc:AlternateContent xmlns:mc="http://schemas.openxmlformats.org/markup-compatibility/2006" xmlns:p14="http://schemas.microsoft.com/office/powerpoint/2010/main">
    <mc:Choice Requires="p14">
      <p:transition spd="slow" p14:dur="2000" advTm="2928"/>
    </mc:Choice>
    <mc:Fallback xmlns="">
      <p:transition spd="slow" advTm="2928"/>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98080" y="1417320"/>
            <a:ext cx="3771900" cy="2585323"/>
          </a:xfrm>
          <a:prstGeom prst="rect">
            <a:avLst/>
          </a:prstGeom>
          <a:noFill/>
        </p:spPr>
        <p:txBody>
          <a:bodyPr wrap="square" rtlCol="0">
            <a:spAutoFit/>
          </a:bodyPr>
          <a:lstStyle/>
          <a:p>
            <a:r>
              <a:rPr lang="en-GB" sz="5400" b="1" dirty="0"/>
              <a:t>Mark and correct your answers</a:t>
            </a:r>
          </a:p>
        </p:txBody>
      </p:sp>
      <p:pic>
        <p:nvPicPr>
          <p:cNvPr id="4" name="Picture 3">
            <a:extLst>
              <a:ext uri="{FF2B5EF4-FFF2-40B4-BE49-F238E27FC236}">
                <a16:creationId xmlns:a16="http://schemas.microsoft.com/office/drawing/2014/main" id="{92D8AABC-65B2-A243-ACE4-631B612882A6}"/>
              </a:ext>
            </a:extLst>
          </p:cNvPr>
          <p:cNvPicPr>
            <a:picLocks noChangeAspect="1"/>
          </p:cNvPicPr>
          <p:nvPr/>
        </p:nvPicPr>
        <p:blipFill rotWithShape="1">
          <a:blip r:embed="rId2"/>
          <a:srcRect l="5880" t="25000" r="57614" b="9722"/>
          <a:stretch/>
        </p:blipFill>
        <p:spPr>
          <a:xfrm>
            <a:off x="355148" y="316966"/>
            <a:ext cx="6190963" cy="6224068"/>
          </a:xfrm>
          <a:prstGeom prst="rect">
            <a:avLst/>
          </a:prstGeom>
        </p:spPr>
      </p:pic>
    </p:spTree>
    <p:extLst>
      <p:ext uri="{BB962C8B-B14F-4D97-AF65-F5344CB8AC3E}">
        <p14:creationId xmlns:p14="http://schemas.microsoft.com/office/powerpoint/2010/main" val="956122539"/>
      </p:ext>
    </p:extLst>
  </p:cSld>
  <p:clrMapOvr>
    <a:masterClrMapping/>
  </p:clrMapOvr>
  <mc:AlternateContent xmlns:mc="http://schemas.openxmlformats.org/markup-compatibility/2006" xmlns:p14="http://schemas.microsoft.com/office/powerpoint/2010/main">
    <mc:Choice Requires="p14">
      <p:transition spd="slow" p14:dur="2000" advTm="1295"/>
    </mc:Choice>
    <mc:Fallback xmlns="">
      <p:transition spd="slow" advTm="1295"/>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1715750" cy="923330"/>
          </a:xfrm>
          <a:prstGeom prst="rect">
            <a:avLst/>
          </a:prstGeom>
          <a:noFill/>
        </p:spPr>
        <p:txBody>
          <a:bodyPr wrap="square" rtlCol="0">
            <a:spAutoFit/>
          </a:bodyPr>
          <a:lstStyle/>
          <a:p>
            <a:r>
              <a:rPr lang="en-GB" sz="5400" b="1" u="sng" dirty="0"/>
              <a:t>3.5.4: Nutrient Cycles NITROGEN</a:t>
            </a:r>
          </a:p>
        </p:txBody>
      </p:sp>
      <p:sp>
        <p:nvSpPr>
          <p:cNvPr id="9" name="TextBox 8"/>
          <p:cNvSpPr txBox="1"/>
          <p:nvPr/>
        </p:nvSpPr>
        <p:spPr>
          <a:xfrm>
            <a:off x="1657985" y="4062651"/>
            <a:ext cx="8559800" cy="1200329"/>
          </a:xfrm>
          <a:prstGeom prst="rect">
            <a:avLst/>
          </a:prstGeom>
          <a:noFill/>
        </p:spPr>
        <p:txBody>
          <a:bodyPr wrap="square" rtlCol="0">
            <a:spAutoFit/>
          </a:bodyPr>
          <a:lstStyle/>
          <a:p>
            <a:pPr algn="ctr"/>
            <a:r>
              <a:rPr lang="en-GB" sz="3600" b="1" dirty="0">
                <a:solidFill>
                  <a:srgbClr val="002060"/>
                </a:solidFill>
                <a:effectLst>
                  <a:outerShdw blurRad="38100" dist="38100" dir="2700000" algn="tl">
                    <a:srgbClr val="000000">
                      <a:alpha val="43137"/>
                    </a:srgbClr>
                  </a:outerShdw>
                </a:effectLst>
                <a:latin typeface="Comic Sans MS" panose="030F0702030302020204" pitchFamily="66" charset="0"/>
              </a:rPr>
              <a:t>ANSWER THE EXAM QUESTIONS ON PAGE 12-13. </a:t>
            </a:r>
          </a:p>
        </p:txBody>
      </p:sp>
      <p:sp>
        <p:nvSpPr>
          <p:cNvPr id="3" name="Rectangle 2"/>
          <p:cNvSpPr/>
          <p:nvPr/>
        </p:nvSpPr>
        <p:spPr>
          <a:xfrm>
            <a:off x="160020" y="923330"/>
            <a:ext cx="11555730" cy="2215991"/>
          </a:xfrm>
          <a:prstGeom prst="rect">
            <a:avLst/>
          </a:prstGeom>
        </p:spPr>
        <p:txBody>
          <a:bodyPr wrap="square">
            <a:spAutoFit/>
          </a:bodyPr>
          <a:lstStyle/>
          <a:p>
            <a:r>
              <a:rPr lang="en-GB" b="1" u="sng" dirty="0"/>
              <a:t>Outcome:</a:t>
            </a:r>
            <a:r>
              <a:rPr lang="en-GB" b="1" dirty="0"/>
              <a:t> </a:t>
            </a:r>
            <a:endParaRPr lang="en-GB" dirty="0"/>
          </a:p>
          <a:p>
            <a:pPr marL="285750" lvl="0" indent="-285750">
              <a:buFont typeface="Arial" panose="020B0604020202020204" pitchFamily="34" charset="0"/>
              <a:buChar char="•"/>
            </a:pPr>
            <a:r>
              <a:rPr lang="en-GB" sz="2400" dirty="0"/>
              <a:t>Describe the stages of the nitrogen cycle, and the ions/molecules at each stage</a:t>
            </a:r>
          </a:p>
          <a:p>
            <a:pPr marL="285750" lvl="0" indent="-285750">
              <a:buFont typeface="Arial" panose="020B0604020202020204" pitchFamily="34" charset="0"/>
              <a:buChar char="•"/>
            </a:pPr>
            <a:r>
              <a:rPr lang="en-GB" sz="2400" dirty="0"/>
              <a:t>Explain the processes of </a:t>
            </a:r>
            <a:r>
              <a:rPr lang="en-GB" sz="2400" dirty="0" err="1"/>
              <a:t>saprobiotic</a:t>
            </a:r>
            <a:r>
              <a:rPr lang="en-GB" sz="2400" dirty="0"/>
              <a:t> nutrition, </a:t>
            </a:r>
            <a:r>
              <a:rPr lang="en-GB" sz="2400" dirty="0" err="1"/>
              <a:t>ammonifcation</a:t>
            </a:r>
            <a:r>
              <a:rPr lang="en-GB" sz="2400" dirty="0"/>
              <a:t>, nitrification, nitrogen fixation and </a:t>
            </a:r>
            <a:r>
              <a:rPr lang="en-GB" sz="2400" dirty="0" err="1"/>
              <a:t>denitrfication</a:t>
            </a:r>
            <a:r>
              <a:rPr lang="en-GB" sz="2400" dirty="0"/>
              <a:t> within the nitrogen cycle</a:t>
            </a:r>
          </a:p>
          <a:p>
            <a:pPr marL="285750" lvl="0" indent="-285750">
              <a:buFont typeface="Arial" panose="020B0604020202020204" pitchFamily="34" charset="0"/>
              <a:buChar char="•"/>
            </a:pPr>
            <a:r>
              <a:rPr lang="en-GB" sz="2400" dirty="0"/>
              <a:t>Explain the role of </a:t>
            </a:r>
            <a:r>
              <a:rPr lang="en-GB" sz="2400" dirty="0" err="1"/>
              <a:t>saprobionts</a:t>
            </a:r>
            <a:r>
              <a:rPr lang="en-GB" sz="2400" dirty="0"/>
              <a:t> in the nitrogen cycle</a:t>
            </a:r>
            <a:r>
              <a:rPr lang="en-GB" sz="2400" b="1" dirty="0"/>
              <a:t>.</a:t>
            </a:r>
            <a:endParaRPr lang="en-GB" sz="2400" dirty="0"/>
          </a:p>
          <a:p>
            <a:pPr marL="285750" lvl="0" indent="-285750">
              <a:buFont typeface="Arial" panose="020B0604020202020204" pitchFamily="34" charset="0"/>
              <a:buChar char="•"/>
            </a:pPr>
            <a:r>
              <a:rPr lang="en-GB" sz="2400" dirty="0"/>
              <a:t>Interpret information/data about the nitrogen cycle and apply knowledge.</a:t>
            </a:r>
          </a:p>
        </p:txBody>
      </p:sp>
    </p:spTree>
    <p:extLst>
      <p:ext uri="{BB962C8B-B14F-4D97-AF65-F5344CB8AC3E}">
        <p14:creationId xmlns:p14="http://schemas.microsoft.com/office/powerpoint/2010/main" val="1117202965"/>
      </p:ext>
    </p:extLst>
  </p:cSld>
  <p:clrMapOvr>
    <a:masterClrMapping/>
  </p:clrMapOvr>
  <mc:AlternateContent xmlns:mc="http://schemas.openxmlformats.org/markup-compatibility/2006" xmlns:p14="http://schemas.microsoft.com/office/powerpoint/2010/main">
    <mc:Choice Requires="p14">
      <p:transition spd="slow" p14:dur="2000" advTm="1257"/>
    </mc:Choice>
    <mc:Fallback xmlns="">
      <p:transition spd="slow" advTm="1257"/>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669583" y="4792120"/>
            <a:ext cx="3467100" cy="1754326"/>
          </a:xfrm>
          <a:prstGeom prst="rect">
            <a:avLst/>
          </a:prstGeom>
          <a:ln>
            <a:solidFill>
              <a:srgbClr val="FF0000"/>
            </a:solidFill>
          </a:ln>
        </p:spPr>
        <p:txBody>
          <a:bodyPr wrap="square">
            <a:spAutoFit/>
          </a:bodyPr>
          <a:lstStyle/>
          <a:p>
            <a:r>
              <a:rPr lang="en-US" dirty="0"/>
              <a:t> production of phospholipids;</a:t>
            </a:r>
            <a:br>
              <a:rPr lang="en-US" dirty="0"/>
            </a:br>
            <a:r>
              <a:rPr lang="en-US" dirty="0"/>
              <a:t>	in cell membranes;</a:t>
            </a:r>
            <a:br>
              <a:rPr lang="en-US" dirty="0"/>
            </a:br>
            <a:r>
              <a:rPr lang="en-US" dirty="0"/>
              <a:t>	synthesis of ATP;</a:t>
            </a:r>
            <a:br>
              <a:rPr lang="en-US" dirty="0"/>
            </a:br>
            <a:r>
              <a:rPr lang="en-US" dirty="0"/>
              <a:t>	production of DNA;</a:t>
            </a:r>
            <a:br>
              <a:rPr lang="en-US" dirty="0"/>
            </a:br>
            <a:r>
              <a:rPr lang="en-US" dirty="0"/>
              <a:t>	production of RNA;</a:t>
            </a:r>
            <a:br>
              <a:rPr lang="en-US" dirty="0"/>
            </a:br>
            <a:r>
              <a:rPr lang="en-US" dirty="0"/>
              <a:t>	production of NADP;</a:t>
            </a:r>
          </a:p>
        </p:txBody>
      </p:sp>
      <p:pic>
        <p:nvPicPr>
          <p:cNvPr id="6" name="Picture 5">
            <a:extLst>
              <a:ext uri="{FF2B5EF4-FFF2-40B4-BE49-F238E27FC236}">
                <a16:creationId xmlns:a16="http://schemas.microsoft.com/office/drawing/2014/main" id="{DB93C96C-8591-C047-89C6-D3AA37E25FD1}"/>
              </a:ext>
            </a:extLst>
          </p:cNvPr>
          <p:cNvPicPr>
            <a:picLocks noChangeAspect="1"/>
          </p:cNvPicPr>
          <p:nvPr/>
        </p:nvPicPr>
        <p:blipFill>
          <a:blip r:embed="rId6"/>
          <a:stretch>
            <a:fillRect/>
          </a:stretch>
        </p:blipFill>
        <p:spPr>
          <a:xfrm>
            <a:off x="268903" y="182880"/>
            <a:ext cx="11595949" cy="2103119"/>
          </a:xfrm>
          <a:prstGeom prst="rect">
            <a:avLst/>
          </a:prstGeom>
        </p:spPr>
      </p:pic>
      <p:pic>
        <p:nvPicPr>
          <p:cNvPr id="7" name="Picture 6">
            <a:extLst>
              <a:ext uri="{FF2B5EF4-FFF2-40B4-BE49-F238E27FC236}">
                <a16:creationId xmlns:a16="http://schemas.microsoft.com/office/drawing/2014/main" id="{525EC038-7BC7-AF47-A4C0-F76273A1D7C0}"/>
              </a:ext>
            </a:extLst>
          </p:cNvPr>
          <p:cNvPicPr>
            <a:picLocks noChangeAspect="1"/>
          </p:cNvPicPr>
          <p:nvPr/>
        </p:nvPicPr>
        <p:blipFill>
          <a:blip r:embed="rId7"/>
          <a:stretch>
            <a:fillRect/>
          </a:stretch>
        </p:blipFill>
        <p:spPr>
          <a:xfrm>
            <a:off x="1156401" y="2343771"/>
            <a:ext cx="7273158" cy="1633870"/>
          </a:xfrm>
          <a:prstGeom prst="rect">
            <a:avLst/>
          </a:prstGeom>
          <a:ln>
            <a:solidFill>
              <a:srgbClr val="FF0000"/>
            </a:solidFill>
          </a:ln>
        </p:spPr>
      </p:pic>
      <p:pic>
        <p:nvPicPr>
          <p:cNvPr id="8" name="Picture 7">
            <a:extLst>
              <a:ext uri="{FF2B5EF4-FFF2-40B4-BE49-F238E27FC236}">
                <a16:creationId xmlns:a16="http://schemas.microsoft.com/office/drawing/2014/main" id="{5C0E3670-19F4-9A45-9A0C-B043B8634DAA}"/>
              </a:ext>
            </a:extLst>
          </p:cNvPr>
          <p:cNvPicPr>
            <a:picLocks noChangeAspect="1"/>
          </p:cNvPicPr>
          <p:nvPr/>
        </p:nvPicPr>
        <p:blipFill>
          <a:blip r:embed="rId8"/>
          <a:stretch>
            <a:fillRect/>
          </a:stretch>
        </p:blipFill>
        <p:spPr>
          <a:xfrm>
            <a:off x="0" y="3977641"/>
            <a:ext cx="13562967" cy="1015086"/>
          </a:xfrm>
          <a:prstGeom prst="rect">
            <a:avLst/>
          </a:prstGeom>
        </p:spPr>
      </p:pic>
      <p:pic>
        <p:nvPicPr>
          <p:cNvPr id="2" name="Audio 1">
            <a:hlinkClick r:id="" action="ppaction://media"/>
            <a:extLst>
              <a:ext uri="{FF2B5EF4-FFF2-40B4-BE49-F238E27FC236}">
                <a16:creationId xmlns:a16="http://schemas.microsoft.com/office/drawing/2014/main" id="{9DAC719A-8451-6F4E-A4ED-289BE9AC6A4F}"/>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857489411"/>
      </p:ext>
    </p:extLst>
  </p:cSld>
  <p:clrMapOvr>
    <a:masterClrMapping/>
  </p:clrMapOvr>
  <mc:AlternateContent xmlns:mc="http://schemas.openxmlformats.org/markup-compatibility/2006">
    <mc:Choice xmlns:p14="http://schemas.microsoft.com/office/powerpoint/2010/main" Requires="p14">
      <p:transition spd="slow" p14:dur="2000" advTm="50180"/>
    </mc:Choice>
    <mc:Fallback>
      <p:transition spd="slow" advTm="501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2"/>
                </p:tgtEl>
              </p:cMediaNode>
            </p:audio>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6240" y="397791"/>
            <a:ext cx="8747760" cy="3825406"/>
          </a:xfrm>
          <a:prstGeom prst="rect">
            <a:avLst/>
          </a:prstGeom>
        </p:spPr>
        <p:txBody>
          <a:bodyPr wrap="square">
            <a:spAutoFit/>
          </a:bodyPr>
          <a:lstStyle/>
          <a:p>
            <a:pPr>
              <a:lnSpc>
                <a:spcPct val="107000"/>
              </a:lnSpc>
              <a:spcAft>
                <a:spcPts val="0"/>
              </a:spcAft>
            </a:pPr>
            <a:r>
              <a:rPr lang="en-US" dirty="0">
                <a:effectLst/>
                <a:latin typeface="Calibri" panose="020F0502020204030204" pitchFamily="34" charset="0"/>
                <a:ea typeface="Calibri" panose="020F0502020204030204" pitchFamily="34" charset="0"/>
                <a:cs typeface="Calibri" panose="020F0502020204030204" pitchFamily="34" charset="0"/>
              </a:rPr>
              <a:t>(a)     Farmers who grow wheat sometimes leave a field fallow for a year by not growing a crop in it. The concentration of nitrate ions in the soil decreases when a field is left fallow.</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0"/>
              </a:spcBef>
              <a:spcAft>
                <a:spcPts val="0"/>
              </a:spcAft>
            </a:pPr>
            <a:r>
              <a:rPr lang="en-US" dirty="0">
                <a:effectLst/>
                <a:latin typeface="Calibri" panose="020F0502020204030204" pitchFamily="34" charset="0"/>
                <a:ea typeface="Calibri" panose="020F0502020204030204" pitchFamily="34" charset="0"/>
                <a:cs typeface="Calibri" panose="020F0502020204030204" pitchFamily="34" charset="0"/>
              </a:rPr>
              <a:t>(</a:t>
            </a:r>
            <a:r>
              <a:rPr lang="en-US" dirty="0" err="1">
                <a:effectLst/>
                <a:latin typeface="Calibri" panose="020F0502020204030204" pitchFamily="34" charset="0"/>
                <a:ea typeface="Calibri" panose="020F0502020204030204" pitchFamily="34" charset="0"/>
                <a:cs typeface="Calibri" panose="020F0502020204030204" pitchFamily="34" charset="0"/>
              </a:rPr>
              <a:t>i</a:t>
            </a:r>
            <a:r>
              <a:rPr lang="en-US" dirty="0">
                <a:effectLst/>
                <a:latin typeface="Calibri" panose="020F0502020204030204" pitchFamily="34" charset="0"/>
                <a:ea typeface="Calibri" panose="020F0502020204030204" pitchFamily="34" charset="0"/>
                <a:cs typeface="Calibri" panose="020F0502020204030204" pitchFamily="34" charset="0"/>
              </a:rPr>
              <a:t>)      When grass is grown in the field, fewer nitrate ions are lost than when the field is left with bare soil. Explain why.</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0"/>
              </a:spcBef>
              <a:spcAft>
                <a:spcPts val="0"/>
              </a:spcAft>
            </a:pPr>
            <a:r>
              <a:rPr lang="en-US" dirty="0">
                <a:effectLst/>
                <a:latin typeface="Calibri" panose="020F0502020204030204" pitchFamily="34" charset="0"/>
                <a:ea typeface="Calibri" panose="020F0502020204030204" pitchFamily="34" charset="0"/>
                <a:cs typeface="Calibri" panose="020F0502020204030204" pitchFamily="34" charset="0"/>
              </a:rPr>
              <a:t>.........................................................................................................</a:t>
            </a:r>
            <a:r>
              <a:rPr lang="en-US" b="1" dirty="0">
                <a:effectLst/>
                <a:latin typeface="Calibri" panose="020F0502020204030204" pitchFamily="34" charset="0"/>
                <a:ea typeface="Calibri" panose="020F0502020204030204" pitchFamily="34" charset="0"/>
                <a:cs typeface="Calibri" panose="020F0502020204030204" pitchFamily="34" charset="0"/>
              </a:rPr>
              <a:t>(1)</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0"/>
              </a:spcBef>
              <a:spcAft>
                <a:spcPts val="0"/>
              </a:spcAft>
            </a:pPr>
            <a:r>
              <a:rPr lang="en-US" dirty="0">
                <a:effectLst/>
                <a:latin typeface="Calibri" panose="020F0502020204030204" pitchFamily="34" charset="0"/>
                <a:ea typeface="Calibri" panose="020F0502020204030204" pitchFamily="34" charset="0"/>
                <a:cs typeface="Calibri" panose="020F0502020204030204" pitchFamily="34" charset="0"/>
              </a:rPr>
              <a:t>(ii)     A crop of leguminous plants such as clover may be grown in the field and then ploughed in. Explain why less </a:t>
            </a:r>
            <a:r>
              <a:rPr lang="en-US" dirty="0" err="1">
                <a:effectLst/>
                <a:latin typeface="Calibri" panose="020F0502020204030204" pitchFamily="34" charset="0"/>
                <a:ea typeface="Calibri" panose="020F0502020204030204" pitchFamily="34" charset="0"/>
                <a:cs typeface="Calibri" panose="020F0502020204030204" pitchFamily="34" charset="0"/>
              </a:rPr>
              <a:t>fertiliser</a:t>
            </a:r>
            <a:r>
              <a:rPr lang="en-US" dirty="0">
                <a:effectLst/>
                <a:latin typeface="Calibri" panose="020F0502020204030204" pitchFamily="34" charset="0"/>
                <a:ea typeface="Calibri" panose="020F0502020204030204" pitchFamily="34" charset="0"/>
                <a:cs typeface="Calibri" panose="020F0502020204030204" pitchFamily="34" charset="0"/>
              </a:rPr>
              <a:t> would be needed for the wheat crop in the following year.</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0"/>
              </a:spcBef>
              <a:spcAft>
                <a:spcPts val="0"/>
              </a:spcAft>
            </a:pPr>
            <a:r>
              <a:rPr lang="en-US" dirty="0">
                <a:effectLst/>
                <a:latin typeface="Calibri" panose="020F0502020204030204" pitchFamily="34" charset="0"/>
                <a:ea typeface="Calibri" panose="020F0502020204030204" pitchFamily="34" charset="0"/>
                <a:cs typeface="Calibri" panose="020F0502020204030204" pitchFamily="34" charset="0"/>
              </a:rPr>
              <a: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0"/>
              </a:spcBef>
              <a:spcAft>
                <a:spcPts val="0"/>
              </a:spcAft>
            </a:pPr>
            <a:r>
              <a:rPr lang="en-US" dirty="0">
                <a:effectLst/>
                <a:latin typeface="Calibri" panose="020F0502020204030204" pitchFamily="34" charset="0"/>
                <a:ea typeface="Calibri" panose="020F0502020204030204" pitchFamily="34" charset="0"/>
                <a:cs typeface="Calibri" panose="020F0502020204030204" pitchFamily="34" charset="0"/>
              </a:rPr>
              <a:t>.........................................................................................................</a:t>
            </a:r>
            <a:r>
              <a:rPr lang="en-US" b="1" dirty="0">
                <a:effectLst/>
                <a:latin typeface="Calibri" panose="020F0502020204030204" pitchFamily="34" charset="0"/>
                <a:ea typeface="Calibri" panose="020F0502020204030204" pitchFamily="34" charset="0"/>
                <a:cs typeface="Calibri" panose="020F0502020204030204" pitchFamily="34" charset="0"/>
              </a:rPr>
              <a:t> (2)</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327660" y="4507210"/>
            <a:ext cx="10119360" cy="646331"/>
          </a:xfrm>
          <a:prstGeom prst="rect">
            <a:avLst/>
          </a:prstGeom>
          <a:ln>
            <a:solidFill>
              <a:srgbClr val="FF0000"/>
            </a:solidFill>
          </a:ln>
        </p:spPr>
        <p:txBody>
          <a:bodyPr wrap="square">
            <a:spAutoFit/>
          </a:bodyPr>
          <a:lstStyle/>
          <a:p>
            <a:r>
              <a:rPr lang="en-US" dirty="0"/>
              <a:t>(</a:t>
            </a:r>
            <a:r>
              <a:rPr lang="en-US" dirty="0" err="1"/>
              <a:t>i</a:t>
            </a:r>
            <a:r>
              <a:rPr lang="en-US" dirty="0"/>
              <a:t>)     	presence of grass causes less nutrients / minerals / nitrates / ammonium ions to be leached;</a:t>
            </a:r>
            <a:r>
              <a:rPr lang="en-GB" dirty="0"/>
              <a:t> </a:t>
            </a:r>
          </a:p>
          <a:p>
            <a:r>
              <a:rPr lang="en-GB" i="1" dirty="0"/>
              <a:t>		</a:t>
            </a:r>
            <a:r>
              <a:rPr lang="en-US" i="1" dirty="0"/>
              <a:t>(do not allow references to less nitrogen)</a:t>
            </a:r>
            <a:endParaRPr lang="en-GB" dirty="0"/>
          </a:p>
        </p:txBody>
      </p:sp>
      <p:sp>
        <p:nvSpPr>
          <p:cNvPr id="4" name="Rectangle 3"/>
          <p:cNvSpPr/>
          <p:nvPr/>
        </p:nvSpPr>
        <p:spPr>
          <a:xfrm>
            <a:off x="327660" y="5437555"/>
            <a:ext cx="10370820" cy="954107"/>
          </a:xfrm>
          <a:prstGeom prst="rect">
            <a:avLst/>
          </a:prstGeom>
          <a:ln>
            <a:solidFill>
              <a:srgbClr val="FF0000"/>
            </a:solidFill>
          </a:ln>
        </p:spPr>
        <p:txBody>
          <a:bodyPr wrap="square">
            <a:spAutoFit/>
          </a:bodyPr>
          <a:lstStyle/>
          <a:p>
            <a:r>
              <a:rPr lang="en-US" dirty="0"/>
              <a:t>(ii)     	clover contains </a:t>
            </a:r>
            <a:r>
              <a:rPr lang="en-US" u="sng" dirty="0"/>
              <a:t>nitrogen-fixing</a:t>
            </a:r>
            <a:r>
              <a:rPr lang="en-US" dirty="0"/>
              <a:t> bacteria;</a:t>
            </a:r>
            <a:r>
              <a:rPr lang="en-GB" dirty="0"/>
              <a:t> </a:t>
            </a:r>
            <a:r>
              <a:rPr lang="en-US" i="1" dirty="0"/>
              <a:t>(do not allow references to nitrifying bacteria) 	</a:t>
            </a:r>
            <a:r>
              <a:rPr lang="en-US" dirty="0"/>
              <a:t>decomposition (of ploughed clover) introduces nitrates / ammonium ions into soil;</a:t>
            </a:r>
            <a:endParaRPr lang="en-GB" dirty="0"/>
          </a:p>
          <a:p>
            <a:endParaRPr lang="en-GB" dirty="0"/>
          </a:p>
        </p:txBody>
      </p:sp>
      <p:pic>
        <p:nvPicPr>
          <p:cNvPr id="5" name="Audio 4">
            <a:hlinkClick r:id="" action="ppaction://media"/>
            <a:extLst>
              <a:ext uri="{FF2B5EF4-FFF2-40B4-BE49-F238E27FC236}">
                <a16:creationId xmlns:a16="http://schemas.microsoft.com/office/drawing/2014/main" id="{B4895A81-4708-C441-952A-821C027EEA6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1957302868"/>
      </p:ext>
    </p:extLst>
  </p:cSld>
  <p:clrMapOvr>
    <a:masterClrMapping/>
  </p:clrMapOvr>
  <mc:AlternateContent xmlns:mc="http://schemas.openxmlformats.org/markup-compatibility/2006">
    <mc:Choice xmlns:p14="http://schemas.microsoft.com/office/powerpoint/2010/main" Requires="p14">
      <p:transition spd="slow" p14:dur="2000" advTm="39516"/>
    </mc:Choice>
    <mc:Fallback>
      <p:transition spd="slow" advTm="395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5"/>
                </p:tgtEl>
              </p:cMediaNode>
            </p:audio>
          </p:childTnLst>
        </p:cTn>
      </p:par>
    </p:tnLst>
    <p:bldLst>
      <p:bldP spid="3" grpId="0" animBg="1"/>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88480" y="411480"/>
            <a:ext cx="5135880" cy="981423"/>
          </a:xfrm>
          <a:prstGeom prst="rect">
            <a:avLst/>
          </a:prstGeom>
        </p:spPr>
        <p:txBody>
          <a:bodyPr wrap="square">
            <a:spAutoFit/>
          </a:bodyPr>
          <a:lstStyle/>
          <a:p>
            <a:pPr>
              <a:lnSpc>
                <a:spcPct val="107000"/>
              </a:lnSpc>
              <a:spcBef>
                <a:spcPts val="2400"/>
              </a:spcBef>
              <a:spcAft>
                <a:spcPts val="0"/>
              </a:spcAft>
            </a:pPr>
            <a:r>
              <a:rPr lang="en-GB" dirty="0">
                <a:effectLst/>
                <a:latin typeface="Calibri" panose="020F0502020204030204" pitchFamily="34" charset="0"/>
                <a:ea typeface="Calibri" panose="020F0502020204030204" pitchFamily="34" charset="0"/>
                <a:cs typeface="Calibri" panose="020F0502020204030204" pitchFamily="34" charset="0"/>
              </a:rPr>
              <a:t> </a:t>
            </a:r>
            <a:r>
              <a:rPr lang="en-US" dirty="0">
                <a:effectLst/>
                <a:latin typeface="Calibri" panose="020F0502020204030204" pitchFamily="34" charset="0"/>
                <a:ea typeface="Calibri" panose="020F0502020204030204" pitchFamily="34" charset="0"/>
                <a:cs typeface="Calibri" panose="020F0502020204030204" pitchFamily="34" charset="0"/>
              </a:rPr>
              <a:t>(</a:t>
            </a:r>
            <a:r>
              <a:rPr lang="en-US" dirty="0" err="1">
                <a:effectLst/>
                <a:latin typeface="Calibri" panose="020F0502020204030204" pitchFamily="34" charset="0"/>
                <a:ea typeface="Calibri" panose="020F0502020204030204" pitchFamily="34" charset="0"/>
                <a:cs typeface="Calibri" panose="020F0502020204030204" pitchFamily="34" charset="0"/>
              </a:rPr>
              <a:t>i</a:t>
            </a:r>
            <a:r>
              <a:rPr lang="en-US" dirty="0">
                <a:effectLst/>
                <a:latin typeface="Calibri" panose="020F0502020204030204" pitchFamily="34" charset="0"/>
                <a:ea typeface="Calibri" panose="020F0502020204030204" pitchFamily="34" charset="0"/>
                <a:cs typeface="Calibri" panose="020F0502020204030204" pitchFamily="34" charset="0"/>
              </a:rPr>
              <a:t>)      Describe the effects of increasing </a:t>
            </a:r>
            <a:r>
              <a:rPr lang="en-US" dirty="0" err="1">
                <a:effectLst/>
                <a:latin typeface="Calibri" panose="020F0502020204030204" pitchFamily="34" charset="0"/>
                <a:ea typeface="Calibri" panose="020F0502020204030204" pitchFamily="34" charset="0"/>
                <a:cs typeface="Calibri" panose="020F0502020204030204" pitchFamily="34" charset="0"/>
              </a:rPr>
              <a:t>fertiliser</a:t>
            </a:r>
            <a:r>
              <a:rPr lang="en-US" dirty="0">
                <a:effectLst/>
                <a:latin typeface="Calibri" panose="020F0502020204030204" pitchFamily="34" charset="0"/>
                <a:ea typeface="Calibri" panose="020F0502020204030204" pitchFamily="34" charset="0"/>
                <a:cs typeface="Calibri" panose="020F0502020204030204" pitchFamily="34" charset="0"/>
              </a:rPr>
              <a:t> application on the yield and protein content of the grain produced.</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6842760" y="3205168"/>
            <a:ext cx="5181600" cy="981423"/>
          </a:xfrm>
          <a:prstGeom prst="rect">
            <a:avLst/>
          </a:prstGeom>
        </p:spPr>
        <p:txBody>
          <a:bodyPr wrap="square">
            <a:spAutoFit/>
          </a:bodyPr>
          <a:lstStyle/>
          <a:p>
            <a:pPr>
              <a:lnSpc>
                <a:spcPct val="107000"/>
              </a:lnSpc>
              <a:spcBef>
                <a:spcPts val="1200"/>
              </a:spcBef>
              <a:spcAft>
                <a:spcPts val="0"/>
              </a:spcAft>
            </a:pPr>
            <a:r>
              <a:rPr lang="en-US" dirty="0">
                <a:effectLst/>
                <a:latin typeface="Calibri" panose="020F0502020204030204" pitchFamily="34" charset="0"/>
                <a:ea typeface="Calibri" panose="020F0502020204030204" pitchFamily="34" charset="0"/>
                <a:cs typeface="Calibri" panose="020F0502020204030204" pitchFamily="34" charset="0"/>
              </a:rPr>
              <a:t>ii)     Use the data in the table to estimate the benefit: cost ratio for a </a:t>
            </a:r>
            <a:r>
              <a:rPr lang="en-US" dirty="0" err="1">
                <a:effectLst/>
                <a:latin typeface="Calibri" panose="020F0502020204030204" pitchFamily="34" charset="0"/>
                <a:ea typeface="Calibri" panose="020F0502020204030204" pitchFamily="34" charset="0"/>
                <a:cs typeface="Calibri" panose="020F0502020204030204" pitchFamily="34" charset="0"/>
              </a:rPr>
              <a:t>fertiliser</a:t>
            </a:r>
            <a:r>
              <a:rPr lang="en-US" dirty="0">
                <a:effectLst/>
                <a:latin typeface="Calibri" panose="020F0502020204030204" pitchFamily="34" charset="0"/>
                <a:ea typeface="Calibri" panose="020F0502020204030204" pitchFamily="34" charset="0"/>
                <a:cs typeface="Calibri" panose="020F0502020204030204" pitchFamily="34" charset="0"/>
              </a:rPr>
              <a:t> application of 100 kg ha</a:t>
            </a:r>
            <a:r>
              <a:rPr lang="en-US" baseline="30000" dirty="0">
                <a:effectLst/>
                <a:latin typeface="Calibri" panose="020F0502020204030204" pitchFamily="34" charset="0"/>
                <a:ea typeface="Calibri" panose="020F0502020204030204" pitchFamily="34" charset="0"/>
                <a:cs typeface="Calibri" panose="020F0502020204030204" pitchFamily="34" charset="0"/>
              </a:rPr>
              <a:t>–1</a:t>
            </a:r>
            <a:r>
              <a:rPr lang="en-US" dirty="0">
                <a:effectLst/>
                <a:latin typeface="Calibri" panose="020F0502020204030204" pitchFamily="34" charset="0"/>
                <a:ea typeface="Calibri" panose="020F0502020204030204" pitchFamily="34" charset="0"/>
                <a:cs typeface="Calibri" panose="020F0502020204030204" pitchFamily="34" charset="0"/>
              </a:rPr>
              <a:t>. Write your answer in the table.</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6888480" y="1698871"/>
            <a:ext cx="4533378" cy="1200329"/>
          </a:xfrm>
          <a:prstGeom prst="rect">
            <a:avLst/>
          </a:prstGeom>
          <a:ln>
            <a:solidFill>
              <a:srgbClr val="FF0000"/>
            </a:solidFill>
          </a:ln>
        </p:spPr>
        <p:txBody>
          <a:bodyPr wrap="square">
            <a:spAutoFit/>
          </a:bodyPr>
          <a:lstStyle/>
          <a:p>
            <a:r>
              <a:rPr lang="en-US" dirty="0"/>
              <a:t>(</a:t>
            </a:r>
            <a:r>
              <a:rPr lang="en-US" dirty="0" err="1"/>
              <a:t>i</a:t>
            </a:r>
            <a:r>
              <a:rPr lang="en-US" dirty="0"/>
              <a:t>)      	minimal effect / no significant effect on yield / </a:t>
            </a:r>
            <a:r>
              <a:rPr lang="en-US" u="sng" dirty="0"/>
              <a:t>small </a:t>
            </a:r>
            <a:r>
              <a:rPr lang="en-US" dirty="0"/>
              <a:t>increase up to 25 kg ha</a:t>
            </a:r>
            <a:r>
              <a:rPr lang="en-US" baseline="30000" dirty="0"/>
              <a:t>–1</a:t>
            </a:r>
            <a:r>
              <a:rPr lang="en-US" dirty="0"/>
              <a:t>;</a:t>
            </a:r>
            <a:br>
              <a:rPr lang="en-US" dirty="0"/>
            </a:br>
            <a:r>
              <a:rPr lang="en-US" dirty="0"/>
              <a:t>		increase in protein content of grain with all </a:t>
            </a:r>
            <a:r>
              <a:rPr lang="en-US" dirty="0" err="1"/>
              <a:t>fertiliser</a:t>
            </a:r>
            <a:r>
              <a:rPr lang="en-US" dirty="0"/>
              <a:t> applications;</a:t>
            </a:r>
            <a:endParaRPr lang="en-GB" dirty="0"/>
          </a:p>
        </p:txBody>
      </p:sp>
      <p:sp>
        <p:nvSpPr>
          <p:cNvPr id="6" name="Rectangle 5"/>
          <p:cNvSpPr/>
          <p:nvPr/>
        </p:nvSpPr>
        <p:spPr>
          <a:xfrm>
            <a:off x="6888480" y="4922074"/>
            <a:ext cx="4421852" cy="369332"/>
          </a:xfrm>
          <a:prstGeom prst="rect">
            <a:avLst/>
          </a:prstGeom>
          <a:ln>
            <a:solidFill>
              <a:srgbClr val="FF0000"/>
            </a:solidFill>
          </a:ln>
        </p:spPr>
        <p:txBody>
          <a:bodyPr wrap="none">
            <a:spAutoFit/>
          </a:bodyPr>
          <a:lstStyle/>
          <a:p>
            <a:r>
              <a:rPr lang="en-US" dirty="0"/>
              <a:t>(ii)     	(37 ÷ 44 =) 0.84 : 1.0</a:t>
            </a:r>
            <a:r>
              <a:rPr lang="en-GB" dirty="0"/>
              <a:t> </a:t>
            </a:r>
            <a:r>
              <a:rPr lang="en-US" i="1" dirty="0"/>
              <a:t>(allow 0.8 : 1);</a:t>
            </a:r>
            <a:endParaRPr lang="en-GB" dirty="0"/>
          </a:p>
        </p:txBody>
      </p:sp>
      <p:pic>
        <p:nvPicPr>
          <p:cNvPr id="7" name="Picture 6">
            <a:extLst>
              <a:ext uri="{FF2B5EF4-FFF2-40B4-BE49-F238E27FC236}">
                <a16:creationId xmlns:a16="http://schemas.microsoft.com/office/drawing/2014/main" id="{04F271A2-78E2-E640-A150-29890F73CA51}"/>
              </a:ext>
            </a:extLst>
          </p:cNvPr>
          <p:cNvPicPr>
            <a:picLocks noChangeAspect="1"/>
          </p:cNvPicPr>
          <p:nvPr/>
        </p:nvPicPr>
        <p:blipFill>
          <a:blip r:embed="rId6"/>
          <a:stretch>
            <a:fillRect/>
          </a:stretch>
        </p:blipFill>
        <p:spPr>
          <a:xfrm>
            <a:off x="59915" y="500214"/>
            <a:ext cx="6828565" cy="4543162"/>
          </a:xfrm>
          <a:prstGeom prst="rect">
            <a:avLst/>
          </a:prstGeom>
        </p:spPr>
      </p:pic>
      <p:pic>
        <p:nvPicPr>
          <p:cNvPr id="2" name="Audio 1">
            <a:hlinkClick r:id="" action="ppaction://media"/>
            <a:extLst>
              <a:ext uri="{FF2B5EF4-FFF2-40B4-BE49-F238E27FC236}">
                <a16:creationId xmlns:a16="http://schemas.microsoft.com/office/drawing/2014/main" id="{BEC0B65F-2C96-BB46-87F7-79E338921E57}"/>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527753108"/>
      </p:ext>
    </p:extLst>
  </p:cSld>
  <p:clrMapOvr>
    <a:masterClrMapping/>
  </p:clrMapOvr>
  <mc:AlternateContent xmlns:mc="http://schemas.openxmlformats.org/markup-compatibility/2006">
    <mc:Choice xmlns:p14="http://schemas.microsoft.com/office/powerpoint/2010/main" Requires="p14">
      <p:transition spd="slow" p14:dur="2000" advTm="78554"/>
    </mc:Choice>
    <mc:Fallback>
      <p:transition spd="slow" advTm="785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2"/>
                </p:tgtEl>
              </p:cMediaNode>
            </p:audio>
          </p:childTnLst>
        </p:cTn>
      </p:par>
    </p:tnLst>
    <p:bldLst>
      <p:bldP spid="5" grpId="0" animBg="1"/>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Lesson 3- Fertilisers and Eutrophication</a:t>
            </a:r>
          </a:p>
        </p:txBody>
      </p:sp>
      <p:sp>
        <p:nvSpPr>
          <p:cNvPr id="3" name="Subtitle 2"/>
          <p:cNvSpPr>
            <a:spLocks noGrp="1"/>
          </p:cNvSpPr>
          <p:nvPr>
            <p:ph type="subTitle" idx="1"/>
          </p:nvPr>
        </p:nvSpPr>
        <p:spPr>
          <a:xfrm>
            <a:off x="1059180" y="3716338"/>
            <a:ext cx="10073640" cy="2615882"/>
          </a:xfrm>
        </p:spPr>
        <p:txBody>
          <a:bodyPr>
            <a:normAutofit/>
          </a:bodyPr>
          <a:lstStyle/>
          <a:p>
            <a:pPr algn="l"/>
            <a:r>
              <a:rPr lang="en-GB" b="1" u="sng" dirty="0"/>
              <a:t>Outcome:</a:t>
            </a:r>
            <a:r>
              <a:rPr lang="en-GB" b="1" dirty="0"/>
              <a:t> </a:t>
            </a:r>
            <a:endParaRPr lang="en-GB" dirty="0"/>
          </a:p>
          <a:p>
            <a:pPr marL="342900" lvl="0" indent="-342900" algn="l">
              <a:buFont typeface="Arial" panose="020B0604020202020204" pitchFamily="34" charset="0"/>
              <a:buChar char="•"/>
            </a:pPr>
            <a:r>
              <a:rPr lang="en-GB" dirty="0"/>
              <a:t>Explain why farmers utilise natural and artificial fertilisers</a:t>
            </a:r>
          </a:p>
          <a:p>
            <a:pPr marL="342900" lvl="0" indent="-342900" algn="l">
              <a:buFont typeface="Arial" panose="020B0604020202020204" pitchFamily="34" charset="0"/>
              <a:buChar char="•"/>
            </a:pPr>
            <a:r>
              <a:rPr lang="en-GB" dirty="0"/>
              <a:t>Explain how eutrophication is caused, and what the impact is on the ecosystem in which it happens</a:t>
            </a:r>
          </a:p>
          <a:p>
            <a:pPr marL="342900" lvl="0" indent="-342900" algn="l">
              <a:buFont typeface="Arial" panose="020B0604020202020204" pitchFamily="34" charset="0"/>
              <a:buChar char="•"/>
            </a:pPr>
            <a:r>
              <a:rPr lang="en-GB" dirty="0"/>
              <a:t>Interpret information/data about eutrophication and apply knowledge</a:t>
            </a:r>
          </a:p>
          <a:p>
            <a:endParaRPr lang="en-GB" dirty="0"/>
          </a:p>
        </p:txBody>
      </p:sp>
      <p:pic>
        <p:nvPicPr>
          <p:cNvPr id="4" name="Audio 3">
            <a:hlinkClick r:id="" action="ppaction://media"/>
            <a:extLst>
              <a:ext uri="{FF2B5EF4-FFF2-40B4-BE49-F238E27FC236}">
                <a16:creationId xmlns:a16="http://schemas.microsoft.com/office/drawing/2014/main" id="{E661F8BC-CFE6-A547-8F24-D5CF1B25E97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229546833"/>
      </p:ext>
    </p:extLst>
  </p:cSld>
  <p:clrMapOvr>
    <a:masterClrMapping/>
  </p:clrMapOvr>
  <mc:AlternateContent xmlns:mc="http://schemas.openxmlformats.org/markup-compatibility/2006">
    <mc:Choice xmlns:p14="http://schemas.microsoft.com/office/powerpoint/2010/main" Requires="p14">
      <p:transition spd="slow" p14:dur="2000" advTm="21067"/>
    </mc:Choice>
    <mc:Fallback>
      <p:transition spd="slow" advTm="210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4160" y="1456473"/>
            <a:ext cx="10139680" cy="4816896"/>
          </a:xfrm>
          <a:prstGeom prst="rect">
            <a:avLst/>
          </a:prstGeom>
        </p:spPr>
        <p:txBody>
          <a:bodyPr wrap="square">
            <a:spAutoFit/>
          </a:bodyPr>
          <a:lstStyle/>
          <a:p>
            <a:pPr marL="226695">
              <a:lnSpc>
                <a:spcPct val="107000"/>
              </a:lnSpc>
              <a:spcAft>
                <a:spcPts val="0"/>
              </a:spcAft>
            </a:pPr>
            <a:r>
              <a:rPr lang="en-GB" sz="2400" dirty="0">
                <a:latin typeface="Calibri" panose="020F0502020204030204" pitchFamily="34" charset="0"/>
                <a:ea typeface="Calibri" panose="020F0502020204030204" pitchFamily="34" charset="0"/>
                <a:cs typeface="Calibri" panose="020F0502020204030204" pitchFamily="34" charset="0"/>
              </a:rPr>
              <a:t>Fertilisers can be used to provide plants with minerals, particularly nitrates, to support their growth</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0"/>
              </a:spcAft>
            </a:pPr>
            <a:r>
              <a:rPr lang="en-GB" sz="2400" dirty="0">
                <a:latin typeface="Calibri" panose="020F0502020204030204" pitchFamily="34" charset="0"/>
                <a:ea typeface="Calibri" panose="020F0502020204030204" pitchFamily="34" charset="0"/>
                <a:cs typeface="Calibri" panose="020F0502020204030204" pitchFamily="34" charset="0"/>
              </a:rPr>
              <a:t>In agriculture systems, the harvesting of crops prevents the reintroduction of minerals to the soil so we need to replenish those lost minerals and nutrients using fertilisers.</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0"/>
              </a:spcAft>
            </a:pPr>
            <a:r>
              <a:rPr lang="en-GB" sz="2400" dirty="0">
                <a:latin typeface="Calibri" panose="020F0502020204030204" pitchFamily="34" charset="0"/>
                <a:ea typeface="Calibri" panose="020F0502020204030204" pitchFamily="34" charset="0"/>
                <a:cs typeface="Calibri" panose="020F0502020204030204" pitchFamily="34" charset="0"/>
              </a:rPr>
              <a:t> </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0"/>
              </a:spcAft>
            </a:pPr>
            <a:r>
              <a:rPr lang="en-GB" sz="2400" dirty="0">
                <a:latin typeface="Calibri" panose="020F0502020204030204" pitchFamily="34" charset="0"/>
                <a:ea typeface="Calibri" panose="020F0502020204030204" pitchFamily="34" charset="0"/>
                <a:cs typeface="Calibri" panose="020F0502020204030204" pitchFamily="34" charset="0"/>
              </a:rPr>
              <a:t>There are;</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0"/>
              </a:spcAft>
            </a:pPr>
            <a:r>
              <a:rPr lang="en-GB" sz="2400" b="1" dirty="0">
                <a:latin typeface="Calibri" panose="020F0502020204030204" pitchFamily="34" charset="0"/>
                <a:ea typeface="Calibri" panose="020F0502020204030204" pitchFamily="34" charset="0"/>
                <a:cs typeface="Calibri" panose="020F0502020204030204" pitchFamily="34" charset="0"/>
              </a:rPr>
              <a:t>Natural fertilisers</a:t>
            </a:r>
            <a:r>
              <a:rPr lang="en-GB" sz="2400" dirty="0">
                <a:latin typeface="Calibri" panose="020F0502020204030204" pitchFamily="34" charset="0"/>
                <a:ea typeface="Calibri" panose="020F0502020204030204" pitchFamily="34" charset="0"/>
                <a:cs typeface="Calibri" panose="020F0502020204030204" pitchFamily="34" charset="0"/>
              </a:rPr>
              <a:t> which consist of dead and decaying remains of plants, animals and their waste</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0"/>
              </a:spcAft>
            </a:pPr>
            <a:r>
              <a:rPr lang="en-GB" sz="2400" dirty="0">
                <a:latin typeface="Calibri" panose="020F0502020204030204" pitchFamily="34" charset="0"/>
                <a:ea typeface="Calibri" panose="020F0502020204030204" pitchFamily="34" charset="0"/>
                <a:cs typeface="Calibri" panose="020F0502020204030204" pitchFamily="34" charset="0"/>
              </a:rPr>
              <a:t> </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0"/>
              </a:spcAft>
            </a:pPr>
            <a:r>
              <a:rPr lang="en-GB" sz="2400" b="1" dirty="0">
                <a:latin typeface="Calibri" panose="020F0502020204030204" pitchFamily="34" charset="0"/>
                <a:ea typeface="Calibri" panose="020F0502020204030204" pitchFamily="34" charset="0"/>
                <a:cs typeface="Calibri" panose="020F0502020204030204" pitchFamily="34" charset="0"/>
              </a:rPr>
              <a:t>Artificial fertilisers</a:t>
            </a:r>
            <a:r>
              <a:rPr lang="en-GB" sz="2400" dirty="0">
                <a:latin typeface="Calibri" panose="020F0502020204030204" pitchFamily="34" charset="0"/>
                <a:ea typeface="Calibri" panose="020F0502020204030204" pitchFamily="34" charset="0"/>
                <a:cs typeface="Calibri" panose="020F0502020204030204" pitchFamily="34" charset="0"/>
              </a:rPr>
              <a:t> which are mined from rocks before being converted into different forms with their composition tailored for specific crops.</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526118" y="249005"/>
            <a:ext cx="6231899" cy="754694"/>
          </a:xfrm>
          <a:prstGeom prst="rect">
            <a:avLst/>
          </a:prstGeom>
        </p:spPr>
        <p:txBody>
          <a:bodyPr wrap="none">
            <a:spAutoFit/>
          </a:bodyPr>
          <a:lstStyle/>
          <a:p>
            <a:pPr>
              <a:lnSpc>
                <a:spcPct val="150000"/>
              </a:lnSpc>
              <a:spcAft>
                <a:spcPts val="800"/>
              </a:spcAft>
            </a:pPr>
            <a:r>
              <a:rPr lang="en-GB" sz="3200" b="1" u="sng" dirty="0">
                <a:latin typeface="Calibri" panose="020F0502020204030204" pitchFamily="34" charset="0"/>
                <a:ea typeface="Calibri" panose="020F0502020204030204" pitchFamily="34" charset="0"/>
                <a:cs typeface="Calibri" panose="020F0502020204030204" pitchFamily="34" charset="0"/>
              </a:rPr>
              <a:t>FERTILISERS AND EUTROPHICATION</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Audio 3">
            <a:hlinkClick r:id="" action="ppaction://media"/>
            <a:extLst>
              <a:ext uri="{FF2B5EF4-FFF2-40B4-BE49-F238E27FC236}">
                <a16:creationId xmlns:a16="http://schemas.microsoft.com/office/drawing/2014/main" id="{B3A033AB-18D8-8D48-87E9-37AA64C5BE6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378997940"/>
      </p:ext>
    </p:extLst>
  </p:cSld>
  <p:clrMapOvr>
    <a:masterClrMapping/>
  </p:clrMapOvr>
  <mc:AlternateContent xmlns:mc="http://schemas.openxmlformats.org/markup-compatibility/2006">
    <mc:Choice xmlns:p14="http://schemas.microsoft.com/office/powerpoint/2010/main" Requires="p14">
      <p:transition spd="slow" p14:dur="2000" advTm="66552"/>
    </mc:Choice>
    <mc:Fallback>
      <p:transition spd="slow" advTm="665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animEffect transition="in" filter="fade">
                                      <p:cBhvr>
                                        <p:cTn id="11" dur="500"/>
                                        <p:tgtEl>
                                          <p:spTgt spid="2">
                                            <p:txEl>
                                              <p:pRg st="4" end="4"/>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
                                            <p:txEl>
                                              <p:pRg st="6" end="6"/>
                                            </p:txEl>
                                          </p:spTgt>
                                        </p:tgtEl>
                                        <p:attrNameLst>
                                          <p:attrName>style.visibility</p:attrName>
                                        </p:attrNameLst>
                                      </p:cBhvr>
                                      <p:to>
                                        <p:strVal val="visible"/>
                                      </p:to>
                                    </p:set>
                                    <p:animEffect transition="in" filter="fade">
                                      <p:cBhvr>
                                        <p:cTn id="16"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4"/>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1715750" cy="1723549"/>
          </a:xfrm>
          <a:prstGeom prst="rect">
            <a:avLst/>
          </a:prstGeom>
          <a:noFill/>
        </p:spPr>
        <p:txBody>
          <a:bodyPr wrap="square" rtlCol="0">
            <a:spAutoFit/>
          </a:bodyPr>
          <a:lstStyle/>
          <a:p>
            <a:r>
              <a:rPr lang="en-GB" sz="5400" b="1" u="sng" dirty="0"/>
              <a:t>3.5.4: Nutrient Cycles - FERTILISERS</a:t>
            </a:r>
          </a:p>
          <a:p>
            <a:r>
              <a:rPr lang="en-GB" sz="3200" dirty="0"/>
              <a:t>Learning outcome: </a:t>
            </a:r>
            <a:r>
              <a:rPr lang="en-GB" sz="2000" b="1" dirty="0"/>
              <a:t>Explain why farmers utilise natural and artificial fertilisers, interpret information/data about fertilisers and apply knowledge</a:t>
            </a:r>
            <a:r>
              <a:rPr lang="en-GB" sz="2000" dirty="0"/>
              <a:t>.</a:t>
            </a:r>
            <a:endParaRPr lang="en-GB" sz="2400" dirty="0"/>
          </a:p>
        </p:txBody>
      </p:sp>
      <p:sp>
        <p:nvSpPr>
          <p:cNvPr id="4" name="TextBox 3"/>
          <p:cNvSpPr txBox="1"/>
          <p:nvPr/>
        </p:nvSpPr>
        <p:spPr>
          <a:xfrm>
            <a:off x="8026400" y="2870200"/>
            <a:ext cx="3689350" cy="1200329"/>
          </a:xfrm>
          <a:prstGeom prst="rect">
            <a:avLst/>
          </a:prstGeom>
          <a:noFill/>
          <a:ln>
            <a:solidFill>
              <a:schemeClr val="accent2"/>
            </a:solidFill>
          </a:ln>
        </p:spPr>
        <p:txBody>
          <a:bodyPr wrap="square" rtlCol="0">
            <a:spAutoFit/>
          </a:bodyPr>
          <a:lstStyle/>
          <a:p>
            <a:r>
              <a:rPr lang="en-GB" sz="2400" b="1" dirty="0">
                <a:solidFill>
                  <a:srgbClr val="FF0000"/>
                </a:solidFill>
                <a:effectLst>
                  <a:outerShdw blurRad="38100" dist="38100" dir="2700000" algn="tl">
                    <a:srgbClr val="000000">
                      <a:alpha val="43137"/>
                    </a:srgbClr>
                  </a:outerShdw>
                </a:effectLst>
                <a:latin typeface="Comic Sans MS" panose="030F0702030302020204" pitchFamily="66" charset="0"/>
              </a:rPr>
              <a:t>Use pages 311-312 to complete these questions. </a:t>
            </a:r>
          </a:p>
        </p:txBody>
      </p:sp>
      <p:sp>
        <p:nvSpPr>
          <p:cNvPr id="5" name="Rectangle 4"/>
          <p:cNvSpPr/>
          <p:nvPr/>
        </p:nvSpPr>
        <p:spPr>
          <a:xfrm>
            <a:off x="327660" y="2047578"/>
            <a:ext cx="7193280" cy="4401205"/>
          </a:xfrm>
          <a:prstGeom prst="rect">
            <a:avLst/>
          </a:prstGeom>
        </p:spPr>
        <p:txBody>
          <a:bodyPr wrap="square">
            <a:spAutoFit/>
          </a:bodyPr>
          <a:lstStyle/>
          <a:p>
            <a:pPr marL="514350" lvl="0" indent="-514350">
              <a:buFont typeface="+mj-lt"/>
              <a:buAutoNum type="arabicPeriod"/>
            </a:pPr>
            <a:r>
              <a:rPr lang="en-GB" sz="2800" dirty="0"/>
              <a:t>Explain why fertilisers are needed in an agricultural ecosystem.</a:t>
            </a:r>
          </a:p>
          <a:p>
            <a:pPr marL="342900" lvl="0" indent="-342900">
              <a:buFont typeface="+mj-lt"/>
              <a:buAutoNum type="arabicPeriod"/>
            </a:pPr>
            <a:r>
              <a:rPr lang="en-GB" sz="2800" dirty="0"/>
              <a:t> Using Figure 1, determine what concentration of fertiliser you would advise a farmer to apply to a field of wheat. </a:t>
            </a:r>
          </a:p>
          <a:p>
            <a:pPr marL="342900" lvl="0" indent="-342900">
              <a:buFont typeface="+mj-lt"/>
              <a:buAutoNum type="arabicPeriod"/>
            </a:pPr>
            <a:r>
              <a:rPr lang="en-GB" sz="2800" dirty="0"/>
              <a:t> Suggest a reason why, after a certain point, the addition of more fertiliser no longer improves the productivity of a crop. </a:t>
            </a:r>
          </a:p>
          <a:p>
            <a:pPr marL="342900" lvl="0" indent="-342900">
              <a:buFont typeface="+mj-lt"/>
              <a:buAutoNum type="arabicPeriod"/>
            </a:pPr>
            <a:r>
              <a:rPr lang="en-GB" sz="2800" dirty="0"/>
              <a:t> Distinguish between natural and artificial fertilisers. </a:t>
            </a:r>
          </a:p>
        </p:txBody>
      </p:sp>
    </p:spTree>
    <p:extLst>
      <p:ext uri="{BB962C8B-B14F-4D97-AF65-F5344CB8AC3E}">
        <p14:creationId xmlns:p14="http://schemas.microsoft.com/office/powerpoint/2010/main" val="1568291161"/>
      </p:ext>
    </p:extLst>
  </p:cSld>
  <p:clrMapOvr>
    <a:masterClrMapping/>
  </p:clrMapOvr>
  <mc:AlternateContent xmlns:mc="http://schemas.openxmlformats.org/markup-compatibility/2006" xmlns:p14="http://schemas.microsoft.com/office/powerpoint/2010/main">
    <mc:Choice Requires="p14">
      <p:transition spd="slow" p14:dur="2000" advTm="1997"/>
    </mc:Choice>
    <mc:Fallback xmlns="">
      <p:transition spd="slow" advTm="1997"/>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74908" y="1325563"/>
            <a:ext cx="10680772" cy="5447645"/>
          </a:xfrm>
          <a:prstGeom prst="rect">
            <a:avLst/>
          </a:prstGeom>
          <a:noFill/>
        </p:spPr>
        <p:txBody>
          <a:bodyPr wrap="square" rtlCol="0">
            <a:spAutoFit/>
          </a:bodyPr>
          <a:lstStyle/>
          <a:p>
            <a:pPr marL="342900" indent="-342900">
              <a:buFont typeface="+mj-lt"/>
              <a:buAutoNum type="arabicPeriod"/>
            </a:pPr>
            <a:r>
              <a:rPr lang="en-GB" sz="2400" dirty="0"/>
              <a:t>Crops are grown repeatedly and intensively on the same area of land. Mineral ions are taken up by the crops, which are transported and consumed away from the land. The mineral ions they contain are not returned to the same area of land and so the levels in the soil are reduced, which can limit the rate of photosynthesis. Fertilisers need to be applied to replace them if photosynthesis f productivity is to be maintained.</a:t>
            </a:r>
          </a:p>
          <a:p>
            <a:pPr marL="342900" indent="-342900">
              <a:buFont typeface="+mj-lt"/>
              <a:buAutoNum type="arabicPeriod"/>
            </a:pPr>
            <a:r>
              <a:rPr lang="en-GB" sz="2400" dirty="0"/>
              <a:t>100 kg ha 1 - although 150 kg ha- 1 gives a slightly better yield, this is marginal and the cost of using 50% more fertiliser makes it uneconomical. </a:t>
            </a:r>
          </a:p>
          <a:p>
            <a:pPr marL="342900" indent="-342900">
              <a:buFont typeface="+mj-lt"/>
              <a:buAutoNum type="arabicPeriod"/>
            </a:pPr>
            <a:r>
              <a:rPr lang="en-GB" sz="2400" dirty="0"/>
              <a:t>Some other factor is limiting photosynthesis, e.g. light. C0</a:t>
            </a:r>
            <a:r>
              <a:rPr lang="en-GB" sz="2400" baseline="-25000" dirty="0"/>
              <a:t>2</a:t>
            </a:r>
            <a:r>
              <a:rPr lang="en-GB" sz="2400" dirty="0"/>
              <a:t> and only the addition of this factor will increase photosynthesis and hence productivity. </a:t>
            </a:r>
          </a:p>
          <a:p>
            <a:pPr marL="342900" indent="-342900">
              <a:buFont typeface="+mj-lt"/>
              <a:buAutoNum type="arabicPeriod"/>
            </a:pPr>
            <a:r>
              <a:rPr lang="en-GB" sz="2400" dirty="0"/>
              <a:t>Natural fertilisers are organic and come from living organisms in the form of dead remains, urine or faeces (manure). Artificial fertilisers are inorganic and are mined from rocks and deposits. </a:t>
            </a:r>
          </a:p>
          <a:p>
            <a:endParaRPr lang="en-GB" dirty="0"/>
          </a:p>
          <a:p>
            <a:endParaRPr lang="en-GB" dirty="0"/>
          </a:p>
        </p:txBody>
      </p:sp>
      <p:sp>
        <p:nvSpPr>
          <p:cNvPr id="7" name="Title 1"/>
          <p:cNvSpPr txBox="1">
            <a:spLocks/>
          </p:cNvSpPr>
          <p:nvPr/>
        </p:nvSpPr>
        <p:spPr>
          <a:xfrm>
            <a:off x="224414" y="27432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t>Answers</a:t>
            </a:r>
            <a:endParaRPr lang="en-GB" dirty="0"/>
          </a:p>
        </p:txBody>
      </p:sp>
    </p:spTree>
    <p:extLst>
      <p:ext uri="{BB962C8B-B14F-4D97-AF65-F5344CB8AC3E}">
        <p14:creationId xmlns:p14="http://schemas.microsoft.com/office/powerpoint/2010/main" val="1521139369"/>
      </p:ext>
    </p:extLst>
  </p:cSld>
  <p:clrMapOvr>
    <a:masterClrMapping/>
  </p:clrMapOvr>
  <mc:AlternateContent xmlns:mc="http://schemas.openxmlformats.org/markup-compatibility/2006" xmlns:p14="http://schemas.microsoft.com/office/powerpoint/2010/main">
    <mc:Choice Requires="p14">
      <p:transition spd="slow" p14:dur="2000" advTm="841"/>
    </mc:Choice>
    <mc:Fallback xmlns="">
      <p:transition spd="slow" advTm="841"/>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10515600" cy="1325563"/>
          </a:xfrm>
        </p:spPr>
        <p:txBody>
          <a:bodyPr/>
          <a:lstStyle/>
          <a:p>
            <a:r>
              <a:rPr lang="en-GB" dirty="0"/>
              <a:t>Now answer the questions below. Using the figure and data on page 312 of the text book.</a:t>
            </a:r>
          </a:p>
        </p:txBody>
      </p:sp>
      <p:sp>
        <p:nvSpPr>
          <p:cNvPr id="5" name="Rectangle 4"/>
          <p:cNvSpPr/>
          <p:nvPr/>
        </p:nvSpPr>
        <p:spPr>
          <a:xfrm>
            <a:off x="4657858" y="1325563"/>
            <a:ext cx="7113431" cy="5355312"/>
          </a:xfrm>
          <a:prstGeom prst="rect">
            <a:avLst/>
          </a:prstGeom>
        </p:spPr>
        <p:txBody>
          <a:bodyPr wrap="square">
            <a:spAutoFit/>
          </a:bodyPr>
          <a:lstStyle/>
          <a:p>
            <a:pPr marL="342900" indent="-342900">
              <a:buFont typeface="+mj-lt"/>
              <a:buAutoNum type="arabicPeriod"/>
            </a:pPr>
            <a:r>
              <a:rPr lang="en-GB" dirty="0"/>
              <a:t>State which forms of nitrogen used in the investigation are natural fertilisers.</a:t>
            </a:r>
          </a:p>
          <a:p>
            <a:pPr marL="342900" indent="-342900">
              <a:buFont typeface="+mj-lt"/>
              <a:buAutoNum type="arabicPeriod"/>
            </a:pPr>
            <a:r>
              <a:rPr lang="en-GB" dirty="0"/>
              <a:t>Suggest why the investigation included a plot to which no nitrogen-containing fertiliser was added. </a:t>
            </a:r>
          </a:p>
          <a:p>
            <a:pPr marL="342900" indent="-342900">
              <a:buFont typeface="+mj-lt"/>
              <a:buAutoNum type="arabicPeriod"/>
            </a:pPr>
            <a:r>
              <a:rPr lang="en-GB" dirty="0"/>
              <a:t>Suggest how the addition of nitrogen-containing fertiliser, in whatever form, increased productivity.</a:t>
            </a:r>
          </a:p>
          <a:p>
            <a:pPr marL="342900" indent="-342900">
              <a:buFont typeface="+mj-lt"/>
              <a:buAutoNum type="arabicPeriod"/>
            </a:pPr>
            <a:r>
              <a:rPr lang="en-GB" dirty="0"/>
              <a:t>The mass of each fertiliser used was different in each case. Suggest why this was necessary.</a:t>
            </a:r>
          </a:p>
          <a:p>
            <a:pPr marL="342900" indent="-342900">
              <a:buFont typeface="+mj-lt"/>
              <a:buAutoNum type="arabicPeriod"/>
            </a:pPr>
            <a:r>
              <a:rPr lang="en-GB" dirty="0"/>
              <a:t>It is sometimes claimed that nitrogen-containing fertilisers in the form of ammonium salts increase productivity of crops better than other forms of nitrogen-containing fertilisers. State, with your reasons, whether or not you think the results of this experiment support this view.</a:t>
            </a:r>
          </a:p>
          <a:p>
            <a:pPr marL="342900" indent="-342900">
              <a:buFont typeface="+mj-lt"/>
              <a:buAutoNum type="arabicPeriod"/>
            </a:pPr>
            <a:r>
              <a:rPr lang="en-GB" dirty="0"/>
              <a:t>The increase in productivity when manure was applied was lower than for other forms of nitrogen-containing fertiliser. This is because the manure has to break down before its nitrogen is released and this process takes a few months. Suggest how a farmer who spreads manure on his/her crops, might use this information in order to improve productivity . </a:t>
            </a:r>
          </a:p>
        </p:txBody>
      </p:sp>
      <p:pic>
        <p:nvPicPr>
          <p:cNvPr id="6" name="Picture 5">
            <a:extLst>
              <a:ext uri="{FF2B5EF4-FFF2-40B4-BE49-F238E27FC236}">
                <a16:creationId xmlns:a16="http://schemas.microsoft.com/office/drawing/2014/main" id="{D4AF9324-9C9B-7C4F-A17D-5B9E2DBBDFBB}"/>
              </a:ext>
            </a:extLst>
          </p:cNvPr>
          <p:cNvPicPr>
            <a:picLocks noChangeAspect="1"/>
          </p:cNvPicPr>
          <p:nvPr/>
        </p:nvPicPr>
        <p:blipFill>
          <a:blip r:embed="rId2"/>
          <a:stretch>
            <a:fillRect/>
          </a:stretch>
        </p:blipFill>
        <p:spPr>
          <a:xfrm>
            <a:off x="381000" y="1325563"/>
            <a:ext cx="4067175" cy="5086350"/>
          </a:xfrm>
          <a:prstGeom prst="rect">
            <a:avLst/>
          </a:prstGeom>
        </p:spPr>
      </p:pic>
    </p:spTree>
    <p:extLst>
      <p:ext uri="{BB962C8B-B14F-4D97-AF65-F5344CB8AC3E}">
        <p14:creationId xmlns:p14="http://schemas.microsoft.com/office/powerpoint/2010/main" val="2968722272"/>
      </p:ext>
    </p:extLst>
  </p:cSld>
  <p:clrMapOvr>
    <a:masterClrMapping/>
  </p:clrMapOvr>
  <mc:AlternateContent xmlns:mc="http://schemas.openxmlformats.org/markup-compatibility/2006" xmlns:p14="http://schemas.microsoft.com/office/powerpoint/2010/main">
    <mc:Choice Requires="p14">
      <p:transition spd="slow" p14:dur="2000" advTm="832"/>
    </mc:Choice>
    <mc:Fallback xmlns="">
      <p:transition spd="slow" advTm="832"/>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 y="-274955"/>
            <a:ext cx="10515600" cy="1325563"/>
          </a:xfrm>
        </p:spPr>
        <p:txBody>
          <a:bodyPr/>
          <a:lstStyle/>
          <a:p>
            <a:r>
              <a:rPr lang="en-GB" dirty="0"/>
              <a:t>Answers</a:t>
            </a:r>
          </a:p>
        </p:txBody>
      </p:sp>
      <p:sp>
        <p:nvSpPr>
          <p:cNvPr id="3" name="Content Placeholder 2"/>
          <p:cNvSpPr>
            <a:spLocks noGrp="1"/>
          </p:cNvSpPr>
          <p:nvPr>
            <p:ph idx="1"/>
          </p:nvPr>
        </p:nvSpPr>
        <p:spPr>
          <a:xfrm>
            <a:off x="198120" y="1049656"/>
            <a:ext cx="11711940" cy="5764847"/>
          </a:xfrm>
        </p:spPr>
        <p:txBody>
          <a:bodyPr>
            <a:normAutofit fontScale="92500" lnSpcReduction="10000"/>
          </a:bodyPr>
          <a:lstStyle/>
          <a:p>
            <a:pPr marL="514350" indent="-514350">
              <a:buFont typeface="+mj-lt"/>
              <a:buAutoNum type="arabicPeriod"/>
            </a:pPr>
            <a:r>
              <a:rPr lang="en-GB" dirty="0"/>
              <a:t>manure, bone meal and urea </a:t>
            </a:r>
          </a:p>
          <a:p>
            <a:pPr marL="514350" indent="-514350">
              <a:buFont typeface="+mj-lt"/>
              <a:buAutoNum type="arabicPeriod"/>
            </a:pPr>
            <a:r>
              <a:rPr lang="en-GB" dirty="0"/>
              <a:t>To act as a control to show that any changes in productivity were the result or the nitrogen-containing fertiliser being added. </a:t>
            </a:r>
          </a:p>
          <a:p>
            <a:pPr marL="514350" indent="-514350">
              <a:buFont typeface="+mj-lt"/>
              <a:buAutoNum type="arabicPeriod"/>
            </a:pPr>
            <a:r>
              <a:rPr lang="en-GB" dirty="0"/>
              <a:t>Nitrogen is needed for proteins I amino acids I chlorophyll and DNA and therefore for plant growth. Nitrogen shortage may limit the production of proteins and ONA and hence growth . Its addition increases productivity. </a:t>
            </a:r>
          </a:p>
          <a:p>
            <a:pPr marL="514350" indent="-514350">
              <a:buFont typeface="+mj-lt"/>
              <a:buAutoNum type="arabicPeriod"/>
            </a:pPr>
            <a:r>
              <a:rPr lang="en-GB" dirty="0"/>
              <a:t>Some forms of fertilisers contain more actual nitrogen than others and so different masses arc added to ensure that the total nitrogen added was always the same (140 kg ha- 1). </a:t>
            </a:r>
          </a:p>
          <a:p>
            <a:pPr marL="514350" indent="-514350">
              <a:buFont typeface="+mj-lt"/>
              <a:buAutoNum type="arabicPeriod"/>
            </a:pPr>
            <a:r>
              <a:rPr lang="en-GB" dirty="0"/>
              <a:t>The data do not support the view. While ammonium nitrate brings about the greatest increase in productivity, ammonium sulphate produces a smaller increase than both urea and bone meal. Therefore the investigation suggests that only some ammonium salts are better. </a:t>
            </a:r>
          </a:p>
          <a:p>
            <a:pPr marL="514350" indent="-514350">
              <a:buFont typeface="+mj-lt"/>
              <a:buAutoNum type="arabicPeriod"/>
            </a:pPr>
            <a:r>
              <a:rPr lang="en-GB" dirty="0"/>
              <a:t>The farmer should spread the manure a few months before the main growing season for the crop. </a:t>
            </a:r>
          </a:p>
        </p:txBody>
      </p:sp>
    </p:spTree>
    <p:extLst>
      <p:ext uri="{BB962C8B-B14F-4D97-AF65-F5344CB8AC3E}">
        <p14:creationId xmlns:p14="http://schemas.microsoft.com/office/powerpoint/2010/main" val="3350489671"/>
      </p:ext>
    </p:extLst>
  </p:cSld>
  <p:clrMapOvr>
    <a:masterClrMapping/>
  </p:clrMapOvr>
  <mc:AlternateContent xmlns:mc="http://schemas.openxmlformats.org/markup-compatibility/2006" xmlns:p14="http://schemas.microsoft.com/office/powerpoint/2010/main">
    <mc:Choice Requires="p14">
      <p:transition spd="slow" p14:dur="2000" advTm="857"/>
    </mc:Choice>
    <mc:Fallback xmlns="">
      <p:transition spd="slow" advTm="857"/>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u="sng" dirty="0"/>
              <a:t>Environmental consequences of using fertilisers</a:t>
            </a:r>
            <a:br>
              <a:rPr lang="en-GB" dirty="0"/>
            </a:br>
            <a:endParaRPr lang="en-GB" dirty="0"/>
          </a:p>
        </p:txBody>
      </p:sp>
      <p:sp>
        <p:nvSpPr>
          <p:cNvPr id="3" name="Content Placeholder 2"/>
          <p:cNvSpPr>
            <a:spLocks noGrp="1"/>
          </p:cNvSpPr>
          <p:nvPr>
            <p:ph idx="1"/>
          </p:nvPr>
        </p:nvSpPr>
        <p:spPr>
          <a:xfrm>
            <a:off x="449580" y="1690688"/>
            <a:ext cx="10515600" cy="4351338"/>
          </a:xfrm>
        </p:spPr>
        <p:txBody>
          <a:bodyPr/>
          <a:lstStyle/>
          <a:p>
            <a:pPr marL="0" indent="0">
              <a:buNone/>
            </a:pPr>
            <a:r>
              <a:rPr lang="en-GB" dirty="0"/>
              <a:t>Nitrogen containing fertilisers can have detrimental effects such as: </a:t>
            </a:r>
          </a:p>
          <a:p>
            <a:pPr marL="0" indent="0">
              <a:buNone/>
            </a:pPr>
            <a:endParaRPr lang="en-GB" dirty="0"/>
          </a:p>
          <a:p>
            <a:pPr marL="0" indent="0">
              <a:buNone/>
            </a:pPr>
            <a:r>
              <a:rPr lang="en-GB" b="1" u="sng" dirty="0"/>
              <a:t>The effects of nitrogen fertilisers </a:t>
            </a:r>
          </a:p>
          <a:p>
            <a:r>
              <a:rPr lang="en-GB" b="1" dirty="0"/>
              <a:t>Reduced species diversity</a:t>
            </a:r>
            <a:r>
              <a:rPr lang="en-GB" dirty="0"/>
              <a:t> – nitrogen favours the growth of rapidly growing species such as grasses, nettles and weeds. Some species grow quickly and out compete the others.</a:t>
            </a:r>
          </a:p>
          <a:p>
            <a:r>
              <a:rPr lang="en-GB" b="1" dirty="0"/>
              <a:t> Leaching</a:t>
            </a:r>
            <a:r>
              <a:rPr lang="en-GB" dirty="0"/>
              <a:t> – leads to pollution of watercourses</a:t>
            </a:r>
          </a:p>
          <a:p>
            <a:r>
              <a:rPr lang="en-GB" b="1" dirty="0"/>
              <a:t> Eutrophication</a:t>
            </a:r>
            <a:r>
              <a:rPr lang="en-GB" dirty="0"/>
              <a:t> – caused by leaching of fertilisers into watercourses</a:t>
            </a:r>
          </a:p>
          <a:p>
            <a:endParaRPr lang="en-GB" dirty="0"/>
          </a:p>
        </p:txBody>
      </p:sp>
      <p:pic>
        <p:nvPicPr>
          <p:cNvPr id="4" name="Audio 3">
            <a:hlinkClick r:id="" action="ppaction://media"/>
            <a:extLst>
              <a:ext uri="{FF2B5EF4-FFF2-40B4-BE49-F238E27FC236}">
                <a16:creationId xmlns:a16="http://schemas.microsoft.com/office/drawing/2014/main" id="{AC1C0AE1-FF77-9C41-950A-434684D568E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53324098"/>
      </p:ext>
    </p:extLst>
  </p:cSld>
  <p:clrMapOvr>
    <a:masterClrMapping/>
  </p:clrMapOvr>
  <mc:AlternateContent xmlns:mc="http://schemas.openxmlformats.org/markup-compatibility/2006">
    <mc:Choice xmlns:p14="http://schemas.microsoft.com/office/powerpoint/2010/main" Requires="p14">
      <p:transition spd="slow" p14:dur="2000" advTm="44890"/>
    </mc:Choice>
    <mc:Fallback>
      <p:transition spd="slow" advTm="448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Leaching</a:t>
            </a:r>
          </a:p>
        </p:txBody>
      </p:sp>
      <p:sp>
        <p:nvSpPr>
          <p:cNvPr id="3" name="Content Placeholder 2"/>
          <p:cNvSpPr>
            <a:spLocks noGrp="1"/>
          </p:cNvSpPr>
          <p:nvPr>
            <p:ph idx="1"/>
          </p:nvPr>
        </p:nvSpPr>
        <p:spPr/>
        <p:txBody>
          <a:bodyPr/>
          <a:lstStyle/>
          <a:p>
            <a:pPr lvl="0"/>
            <a:r>
              <a:rPr lang="en-GB" dirty="0"/>
              <a:t>Rain water can dissolve soluble nitrates and carry them deeper into the soil beyond the reach of plant roots.</a:t>
            </a:r>
          </a:p>
          <a:p>
            <a:pPr lvl="0"/>
            <a:r>
              <a:rPr lang="en-GB" dirty="0"/>
              <a:t>The nitrates may travel to water courses and into water that is used for human consumption.</a:t>
            </a:r>
          </a:p>
          <a:p>
            <a:pPr lvl="0"/>
            <a:r>
              <a:rPr lang="en-GB" dirty="0"/>
              <a:t>High levels of nitrates in water can cause inefficient transport of oxygen to the brain.</a:t>
            </a:r>
          </a:p>
          <a:p>
            <a:endParaRPr lang="en-GB" dirty="0"/>
          </a:p>
        </p:txBody>
      </p:sp>
      <p:pic>
        <p:nvPicPr>
          <p:cNvPr id="4" name="Audio 3">
            <a:hlinkClick r:id="" action="ppaction://media"/>
            <a:extLst>
              <a:ext uri="{FF2B5EF4-FFF2-40B4-BE49-F238E27FC236}">
                <a16:creationId xmlns:a16="http://schemas.microsoft.com/office/drawing/2014/main" id="{8D6BF636-E1FD-7C49-9130-6CC08B5C55D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082895512"/>
      </p:ext>
    </p:extLst>
  </p:cSld>
  <p:clrMapOvr>
    <a:masterClrMapping/>
  </p:clrMapOvr>
  <mc:AlternateContent xmlns:mc="http://schemas.openxmlformats.org/markup-compatibility/2006">
    <mc:Choice xmlns:p14="http://schemas.microsoft.com/office/powerpoint/2010/main" Requires="p14">
      <p:transition spd="slow" p14:dur="2000" advTm="31980"/>
    </mc:Choice>
    <mc:Fallback>
      <p:transition spd="slow" advTm="319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 y="-206375"/>
            <a:ext cx="10515600" cy="1325563"/>
          </a:xfrm>
        </p:spPr>
        <p:txBody>
          <a:bodyPr/>
          <a:lstStyle/>
          <a:p>
            <a:r>
              <a:rPr lang="en-GB" b="1" u="sng" dirty="0"/>
              <a:t>Eutrophication</a:t>
            </a:r>
          </a:p>
        </p:txBody>
      </p:sp>
      <p:sp>
        <p:nvSpPr>
          <p:cNvPr id="3" name="Content Placeholder 2"/>
          <p:cNvSpPr>
            <a:spLocks noGrp="1"/>
          </p:cNvSpPr>
          <p:nvPr>
            <p:ph idx="1"/>
          </p:nvPr>
        </p:nvSpPr>
        <p:spPr>
          <a:xfrm>
            <a:off x="175260" y="937260"/>
            <a:ext cx="10736580" cy="5646420"/>
          </a:xfrm>
        </p:spPr>
        <p:txBody>
          <a:bodyPr>
            <a:normAutofit fontScale="77500" lnSpcReduction="20000"/>
          </a:bodyPr>
          <a:lstStyle/>
          <a:p>
            <a:pPr marL="514350" lvl="0" indent="-514350">
              <a:buFont typeface="+mj-lt"/>
              <a:buAutoNum type="arabicPeriod"/>
            </a:pPr>
            <a:r>
              <a:rPr lang="en-GB" dirty="0"/>
              <a:t>In most lakes, there are very few nitrates and so this is limiting factor on plant/algae growth</a:t>
            </a:r>
          </a:p>
          <a:p>
            <a:pPr marL="514350" lvl="0" indent="-514350">
              <a:buFont typeface="+mj-lt"/>
              <a:buAutoNum type="arabicPeriod"/>
            </a:pPr>
            <a:r>
              <a:rPr lang="en-GB" b="1" u="sng" dirty="0"/>
              <a:t>Nitrate/ Nutrient levels increase due to leaching</a:t>
            </a:r>
            <a:r>
              <a:rPr lang="en-GB" dirty="0"/>
              <a:t>, there is no longer a limiting factor, and so plants/algae both grow exponentially</a:t>
            </a:r>
          </a:p>
          <a:p>
            <a:pPr marL="514350" lvl="0" indent="-514350">
              <a:buFont typeface="+mj-lt"/>
              <a:buAutoNum type="arabicPeriod"/>
            </a:pPr>
            <a:r>
              <a:rPr lang="en-GB" b="1" u="sng" dirty="0"/>
              <a:t>Algae grow and cover the upper layers of the water. This is called “algae bloom</a:t>
            </a:r>
            <a:r>
              <a:rPr lang="en-GB" dirty="0"/>
              <a:t>”. </a:t>
            </a:r>
          </a:p>
          <a:p>
            <a:pPr marL="514350" lvl="0" indent="-514350">
              <a:buFont typeface="+mj-lt"/>
              <a:buAutoNum type="arabicPeriod"/>
            </a:pPr>
            <a:r>
              <a:rPr lang="en-GB" b="1" u="sng" dirty="0"/>
              <a:t>The algae on the top of the water, absorbs sunlight, preventing it from reaching the bottom of the lake.</a:t>
            </a:r>
            <a:endParaRPr lang="en-GB" dirty="0"/>
          </a:p>
          <a:p>
            <a:pPr marL="514350" lvl="0" indent="-514350">
              <a:buFont typeface="+mj-lt"/>
              <a:buAutoNum type="arabicPeriod"/>
            </a:pPr>
            <a:r>
              <a:rPr lang="en-GB" b="1" u="sng" dirty="0"/>
              <a:t>Light becomes a limiting factor for plants/algae at the bottom of the lake and so they die</a:t>
            </a:r>
            <a:endParaRPr lang="en-GB" dirty="0"/>
          </a:p>
          <a:p>
            <a:pPr marL="514350" lvl="0" indent="-514350">
              <a:buFont typeface="+mj-lt"/>
              <a:buAutoNum type="arabicPeriod"/>
            </a:pPr>
            <a:r>
              <a:rPr lang="en-GB" b="1" u="sng" dirty="0"/>
              <a:t>Saprophytic algae can now grow exponentially feeding on the decaying plant matter.</a:t>
            </a:r>
            <a:r>
              <a:rPr lang="en-GB" dirty="0"/>
              <a:t> More aerobic saprophytic bacteria, </a:t>
            </a:r>
            <a:r>
              <a:rPr lang="en-GB" b="1" u="sng" dirty="0"/>
              <a:t>more oxygen used up in respiration</a:t>
            </a:r>
            <a:r>
              <a:rPr lang="en-GB" dirty="0"/>
              <a:t> and more nitrates produced from decaying organisms. </a:t>
            </a:r>
          </a:p>
          <a:p>
            <a:pPr marL="514350" lvl="0" indent="-514350">
              <a:buFont typeface="+mj-lt"/>
              <a:buAutoNum type="arabicPeriod"/>
            </a:pPr>
            <a:r>
              <a:rPr lang="en-GB" b="1" u="sng" dirty="0"/>
              <a:t>Oxygen is a limiting factor for aerobic organisms such as fish and so they eventually die</a:t>
            </a:r>
            <a:r>
              <a:rPr lang="en-GB" dirty="0"/>
              <a:t>. </a:t>
            </a:r>
          </a:p>
          <a:p>
            <a:pPr marL="514350" lvl="0" indent="-514350">
              <a:buFont typeface="+mj-lt"/>
              <a:buAutoNum type="arabicPeriod"/>
            </a:pPr>
            <a:r>
              <a:rPr lang="en-GB" dirty="0"/>
              <a:t>Without any aerobically respiring organisms, </a:t>
            </a:r>
            <a:r>
              <a:rPr lang="en-GB" b="1" u="sng" dirty="0"/>
              <a:t>anaerobically respiring organisms no longer have to compete and so they begin increase in number.</a:t>
            </a:r>
            <a:r>
              <a:rPr lang="en-GB" dirty="0"/>
              <a:t> Anaerobic organisms further breakdown other dead material thus producing more nitrates as well as some toxic wastes such as, hydrogen sulphide which makes the water putrid</a:t>
            </a:r>
          </a:p>
          <a:p>
            <a:endParaRPr lang="en-GB" dirty="0"/>
          </a:p>
        </p:txBody>
      </p:sp>
      <p:pic>
        <p:nvPicPr>
          <p:cNvPr id="4" name="Audio 3">
            <a:hlinkClick r:id="" action="ppaction://media"/>
            <a:extLst>
              <a:ext uri="{FF2B5EF4-FFF2-40B4-BE49-F238E27FC236}">
                <a16:creationId xmlns:a16="http://schemas.microsoft.com/office/drawing/2014/main" id="{80156567-3434-574A-80AD-0EC0F7453DBF}"/>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538643669"/>
      </p:ext>
    </p:extLst>
  </p:cSld>
  <p:clrMapOvr>
    <a:masterClrMapping/>
  </p:clrMapOvr>
  <mc:AlternateContent xmlns:mc="http://schemas.openxmlformats.org/markup-compatibility/2006">
    <mc:Choice xmlns:p14="http://schemas.microsoft.com/office/powerpoint/2010/main" Requires="p14">
      <p:transition spd="slow" p14:dur="2000" advTm="127524"/>
    </mc:Choice>
    <mc:Fallback>
      <p:transition spd="slow" advTm="1275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500"/>
                                        <p:tgtEl>
                                          <p:spTgt spid="3">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fade">
                                      <p:cBhvr>
                                        <p:cTn id="4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7" fill="hold" display="0">
                  <p:stCondLst>
                    <p:cond delay="indefinite"/>
                  </p:stCondLst>
                  <p:endCondLst>
                    <p:cond evt="onStopAudio" delay="0">
                      <p:tgtEl>
                        <p:sldTgt/>
                      </p:tgtEl>
                    </p:cond>
                  </p:endCondLst>
                </p:cTn>
                <p:tgtEl>
                  <p:spTgt spid="4"/>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Use the box on page 16 to draw and annotate the stages of eutrophication. This can be an illustration or a flow chart</a:t>
            </a:r>
          </a:p>
        </p:txBody>
      </p:sp>
      <p:pic>
        <p:nvPicPr>
          <p:cNvPr id="5" name="Picture 4">
            <a:extLst>
              <a:ext uri="{FF2B5EF4-FFF2-40B4-BE49-F238E27FC236}">
                <a16:creationId xmlns:a16="http://schemas.microsoft.com/office/drawing/2014/main" id="{E3F33759-87B1-4B46-9775-952DC640F6AB}"/>
              </a:ext>
            </a:extLst>
          </p:cNvPr>
          <p:cNvPicPr>
            <a:picLocks noChangeAspect="1"/>
          </p:cNvPicPr>
          <p:nvPr/>
        </p:nvPicPr>
        <p:blipFill>
          <a:blip r:embed="rId2"/>
          <a:stretch>
            <a:fillRect/>
          </a:stretch>
        </p:blipFill>
        <p:spPr>
          <a:xfrm>
            <a:off x="1049654" y="2224723"/>
            <a:ext cx="6196965" cy="4203700"/>
          </a:xfrm>
          <a:prstGeom prst="rect">
            <a:avLst/>
          </a:prstGeom>
        </p:spPr>
      </p:pic>
    </p:spTree>
    <p:extLst>
      <p:ext uri="{BB962C8B-B14F-4D97-AF65-F5344CB8AC3E}">
        <p14:creationId xmlns:p14="http://schemas.microsoft.com/office/powerpoint/2010/main" val="1434134990"/>
      </p:ext>
    </p:extLst>
  </p:cSld>
  <p:clrMapOvr>
    <a:masterClrMapping/>
  </p:clrMapOvr>
  <mc:AlternateContent xmlns:mc="http://schemas.openxmlformats.org/markup-compatibility/2006" xmlns:p14="http://schemas.microsoft.com/office/powerpoint/2010/main">
    <mc:Choice Requires="p14">
      <p:transition spd="slow" p14:dur="2000" advTm="793"/>
    </mc:Choice>
    <mc:Fallback xmlns="">
      <p:transition spd="slow" advTm="793"/>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690" y="296545"/>
            <a:ext cx="11056620" cy="1325563"/>
          </a:xfrm>
        </p:spPr>
        <p:txBody>
          <a:bodyPr/>
          <a:lstStyle/>
          <a:p>
            <a:r>
              <a:rPr lang="en-GB" b="1" dirty="0"/>
              <a:t>Now have a go at the exam questions on page 17</a:t>
            </a:r>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1329565081"/>
      </p:ext>
    </p:extLst>
  </p:cSld>
  <p:clrMapOvr>
    <a:masterClrMapping/>
  </p:clrMapOvr>
  <mc:AlternateContent xmlns:mc="http://schemas.openxmlformats.org/markup-compatibility/2006" xmlns:p14="http://schemas.microsoft.com/office/powerpoint/2010/main">
    <mc:Choice Requires="p14">
      <p:transition spd="slow" p14:dur="2000" advTm="678"/>
    </mc:Choice>
    <mc:Fallback xmlns="">
      <p:transition spd="slow" advTm="678"/>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0675"/>
            <a:ext cx="10515600" cy="1325563"/>
          </a:xfrm>
        </p:spPr>
        <p:txBody>
          <a:bodyPr/>
          <a:lstStyle/>
          <a:p>
            <a:r>
              <a:rPr lang="en-GB" dirty="0"/>
              <a:t>Answers</a:t>
            </a:r>
          </a:p>
        </p:txBody>
      </p:sp>
      <p:sp>
        <p:nvSpPr>
          <p:cNvPr id="3" name="Content Placeholder 2"/>
          <p:cNvSpPr>
            <a:spLocks noGrp="1"/>
          </p:cNvSpPr>
          <p:nvPr>
            <p:ph idx="1"/>
          </p:nvPr>
        </p:nvSpPr>
        <p:spPr>
          <a:xfrm>
            <a:off x="312420" y="775336"/>
            <a:ext cx="11483340" cy="4351338"/>
          </a:xfrm>
        </p:spPr>
        <p:txBody>
          <a:bodyPr/>
          <a:lstStyle/>
          <a:p>
            <a:pPr marL="0" indent="0">
              <a:buNone/>
            </a:pPr>
            <a:r>
              <a:rPr lang="en-US" dirty="0"/>
              <a:t>Q1. A large lake is surrounded by fields. These fields are separated from each other by hedges. One hundred years ago the lake was a habitat for many plants, invertebrates and fish. Today the lake has no fish and few plants or invertebrates. Explain how increased use of inorganic </a:t>
            </a:r>
            <a:r>
              <a:rPr lang="en-US" dirty="0" err="1"/>
              <a:t>fertilisers</a:t>
            </a:r>
            <a:r>
              <a:rPr lang="en-US" dirty="0"/>
              <a:t> on the fields may have led to these changes.   (5)</a:t>
            </a:r>
            <a:endParaRPr lang="en-GB" dirty="0"/>
          </a:p>
        </p:txBody>
      </p:sp>
      <p:sp>
        <p:nvSpPr>
          <p:cNvPr id="4" name="Content Placeholder 2">
            <a:extLst>
              <a:ext uri="{FF2B5EF4-FFF2-40B4-BE49-F238E27FC236}">
                <a16:creationId xmlns:a16="http://schemas.microsoft.com/office/drawing/2014/main" id="{C009FA0D-FFE5-4522-9EB5-D6C7F77FB277}"/>
              </a:ext>
            </a:extLst>
          </p:cNvPr>
          <p:cNvSpPr txBox="1">
            <a:spLocks/>
          </p:cNvSpPr>
          <p:nvPr/>
        </p:nvSpPr>
        <p:spPr>
          <a:xfrm>
            <a:off x="710078" y="2951005"/>
            <a:ext cx="11398102" cy="3520440"/>
          </a:xfrm>
          <a:prstGeom prst="rect">
            <a:avLst/>
          </a:prstGeom>
          <a:ln>
            <a:solidFill>
              <a:srgbClr val="FF0000"/>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run off / leaching of nutrients / nitrates;</a:t>
            </a:r>
          </a:p>
          <a:p>
            <a:r>
              <a:rPr lang="en-US" dirty="0"/>
              <a:t>leads to increased growth of algae / plants;</a:t>
            </a:r>
          </a:p>
          <a:p>
            <a:r>
              <a:rPr lang="en-US" dirty="0"/>
              <a:t>competition for light / effect of competition; </a:t>
            </a:r>
          </a:p>
          <a:p>
            <a:r>
              <a:rPr lang="en-US" dirty="0"/>
              <a:t>death of algae / plants;</a:t>
            </a:r>
          </a:p>
          <a:p>
            <a:r>
              <a:rPr lang="en-US" dirty="0"/>
              <a:t>increases food supply / increases microorganisms / decomposers;</a:t>
            </a:r>
          </a:p>
          <a:p>
            <a:r>
              <a:rPr lang="en-US" dirty="0"/>
              <a:t>respiration (of microorganisms) uses up oxygen / increases BOD;</a:t>
            </a:r>
          </a:p>
          <a:p>
            <a:r>
              <a:rPr lang="en-US" dirty="0"/>
              <a:t>fish / animals die due to lack of oxygen;</a:t>
            </a:r>
            <a:endParaRPr lang="en-GB" dirty="0"/>
          </a:p>
          <a:p>
            <a:endParaRPr lang="en-GB" dirty="0"/>
          </a:p>
        </p:txBody>
      </p:sp>
    </p:spTree>
    <p:custDataLst>
      <p:tags r:id="rId1"/>
    </p:custDataLst>
    <p:extLst>
      <p:ext uri="{BB962C8B-B14F-4D97-AF65-F5344CB8AC3E}">
        <p14:creationId xmlns:p14="http://schemas.microsoft.com/office/powerpoint/2010/main" val="2762627380"/>
      </p:ext>
    </p:extLst>
  </p:cSld>
  <p:clrMapOvr>
    <a:masterClrMapping/>
  </p:clrMapOvr>
  <mc:AlternateContent xmlns:mc="http://schemas.openxmlformats.org/markup-compatibility/2006" xmlns:p14="http://schemas.microsoft.com/office/powerpoint/2010/main">
    <mc:Choice Requires="p14">
      <p:transition spd="slow" p14:dur="2000" advTm="1652"/>
    </mc:Choice>
    <mc:Fallback xmlns="">
      <p:transition spd="slow" advTm="16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105"/>
            <a:ext cx="10515600" cy="1325563"/>
          </a:xfrm>
        </p:spPr>
        <p:txBody>
          <a:bodyPr>
            <a:noAutofit/>
          </a:bodyPr>
          <a:lstStyle/>
          <a:p>
            <a:r>
              <a:rPr lang="en-US" sz="2400" dirty="0"/>
              <a:t>Purification ponds can be used in warm climates to break down sewage. The ponds are about 1m deep and contain bacteria and green algae. The diagram </a:t>
            </a:r>
            <a:r>
              <a:rPr lang="en-US" sz="2400" dirty="0" err="1"/>
              <a:t>summarises</a:t>
            </a:r>
            <a:r>
              <a:rPr lang="en-US" sz="2400" dirty="0"/>
              <a:t> the processes involved in the breakdown of sewage in a purification pond.</a:t>
            </a:r>
            <a:br>
              <a:rPr lang="en-GB" sz="2400" dirty="0"/>
            </a:br>
            <a:endParaRPr lang="en-GB" sz="2400" dirty="0"/>
          </a:p>
        </p:txBody>
      </p:sp>
      <p:sp>
        <p:nvSpPr>
          <p:cNvPr id="5" name="Rectangle 4"/>
          <p:cNvSpPr/>
          <p:nvPr/>
        </p:nvSpPr>
        <p:spPr>
          <a:xfrm>
            <a:off x="167640" y="3955732"/>
            <a:ext cx="6096000" cy="685059"/>
          </a:xfrm>
          <a:prstGeom prst="rect">
            <a:avLst/>
          </a:prstGeom>
        </p:spPr>
        <p:txBody>
          <a:bodyPr>
            <a:spAutoFit/>
          </a:bodyPr>
          <a:lstStyle/>
          <a:p>
            <a:pPr>
              <a:lnSpc>
                <a:spcPct val="107000"/>
              </a:lnSpc>
              <a:spcBef>
                <a:spcPts val="1200"/>
              </a:spcBef>
              <a:spcAft>
                <a:spcPts val="0"/>
              </a:spcAft>
            </a:pPr>
            <a:r>
              <a:rPr lang="en-US" dirty="0">
                <a:latin typeface="Calibri" panose="020F0502020204030204" pitchFamily="34" charset="0"/>
                <a:ea typeface="Calibri" panose="020F0502020204030204" pitchFamily="34" charset="0"/>
                <a:cs typeface="Calibri" panose="020F0502020204030204" pitchFamily="34" charset="0"/>
              </a:rPr>
              <a:t>(a)     Explain the advantage of having both algae and bacteria in a purification pond. (4)</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0" y="5075291"/>
            <a:ext cx="6096000" cy="685059"/>
          </a:xfrm>
          <a:prstGeom prst="rect">
            <a:avLst/>
          </a:prstGeom>
        </p:spPr>
        <p:txBody>
          <a:bodyPr>
            <a:spAutoFit/>
          </a:bodyPr>
          <a:lstStyle/>
          <a:p>
            <a:pPr>
              <a:lnSpc>
                <a:spcPct val="107000"/>
              </a:lnSpc>
              <a:spcBef>
                <a:spcPts val="1200"/>
              </a:spcBef>
              <a:spcAft>
                <a:spcPts val="0"/>
              </a:spcAft>
            </a:pPr>
            <a:r>
              <a:rPr lang="en-US" dirty="0">
                <a:latin typeface="Calibri" panose="020F0502020204030204" pitchFamily="34" charset="0"/>
                <a:ea typeface="Calibri" panose="020F0502020204030204" pitchFamily="34" charset="0"/>
                <a:cs typeface="Calibri" panose="020F0502020204030204" pitchFamily="34" charset="0"/>
              </a:rPr>
              <a:t>       (b)     Purification ponds only work efficiently when they are shallow and warm. Explain why. (4)</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6263640" y="1783616"/>
            <a:ext cx="5585460" cy="2308324"/>
          </a:xfrm>
          <a:prstGeom prst="rect">
            <a:avLst/>
          </a:prstGeom>
          <a:ln>
            <a:solidFill>
              <a:srgbClr val="FF0000"/>
            </a:solidFill>
          </a:ln>
        </p:spPr>
        <p:txBody>
          <a:bodyPr wrap="square">
            <a:spAutoFit/>
          </a:bodyPr>
          <a:lstStyle/>
          <a:p>
            <a:r>
              <a:rPr lang="en-US" dirty="0"/>
              <a:t>(a)     </a:t>
            </a:r>
          </a:p>
          <a:p>
            <a:r>
              <a:rPr lang="en-US" dirty="0"/>
              <a:t>breakdown of organic matter / sewage by enzymes from bacteria;</a:t>
            </a:r>
          </a:p>
          <a:p>
            <a:r>
              <a:rPr lang="en-US" dirty="0"/>
              <a:t>nitrates / ammonia used by algae to make amino acids / proteins;</a:t>
            </a:r>
          </a:p>
          <a:p>
            <a:r>
              <a:rPr lang="en-US" dirty="0"/>
              <a:t>algae </a:t>
            </a:r>
            <a:r>
              <a:rPr lang="en-US" dirty="0" err="1"/>
              <a:t>photosynthesise</a:t>
            </a:r>
            <a:r>
              <a:rPr lang="en-US" dirty="0"/>
              <a:t>;</a:t>
            </a:r>
          </a:p>
          <a:p>
            <a:r>
              <a:rPr lang="en-US" dirty="0"/>
              <a:t>bacterial respiration uses O</a:t>
            </a:r>
            <a:r>
              <a:rPr lang="en-US" baseline="-25000" dirty="0"/>
              <a:t>2</a:t>
            </a:r>
            <a:r>
              <a:rPr lang="en-US" dirty="0"/>
              <a:t> / produces CO</a:t>
            </a:r>
            <a:r>
              <a:rPr lang="en-US" baseline="-25000" dirty="0"/>
              <a:t>2</a:t>
            </a:r>
            <a:r>
              <a:rPr lang="en-US" dirty="0"/>
              <a:t> for algae;</a:t>
            </a:r>
          </a:p>
          <a:p>
            <a:r>
              <a:rPr lang="en-US" dirty="0"/>
              <a:t>(respiration) allows for reproduction / growth of bacteria;</a:t>
            </a:r>
            <a:endParaRPr lang="en-GB" dirty="0"/>
          </a:p>
        </p:txBody>
      </p:sp>
      <p:sp>
        <p:nvSpPr>
          <p:cNvPr id="8" name="Rectangle 7"/>
          <p:cNvSpPr/>
          <p:nvPr/>
        </p:nvSpPr>
        <p:spPr>
          <a:xfrm>
            <a:off x="6263640" y="4640791"/>
            <a:ext cx="5608320" cy="1754326"/>
          </a:xfrm>
          <a:prstGeom prst="rect">
            <a:avLst/>
          </a:prstGeom>
          <a:ln>
            <a:solidFill>
              <a:srgbClr val="FF0000"/>
            </a:solidFill>
          </a:ln>
        </p:spPr>
        <p:txBody>
          <a:bodyPr wrap="square">
            <a:spAutoFit/>
          </a:bodyPr>
          <a:lstStyle/>
          <a:p>
            <a:r>
              <a:rPr lang="en-US" dirty="0"/>
              <a:t>(b)    </a:t>
            </a:r>
          </a:p>
          <a:p>
            <a:r>
              <a:rPr lang="en-US" dirty="0"/>
              <a:t>sufficient light penetration for photosynthesis (of algae);</a:t>
            </a:r>
          </a:p>
          <a:p>
            <a:r>
              <a:rPr lang="en-US" dirty="0"/>
              <a:t>warm leads to faster enzyme activity;</a:t>
            </a:r>
          </a:p>
          <a:p>
            <a:r>
              <a:rPr lang="en-US" dirty="0"/>
              <a:t>faster bacterial respiration / decomposition;</a:t>
            </a:r>
          </a:p>
          <a:p>
            <a:r>
              <a:rPr lang="en-US" dirty="0"/>
              <a:t>faster photosynthesis;</a:t>
            </a:r>
          </a:p>
          <a:p>
            <a:r>
              <a:rPr lang="en-US" dirty="0"/>
              <a:t>increased growth / reproduction of bacteria / algae;</a:t>
            </a:r>
            <a:endParaRPr lang="en-GB" dirty="0"/>
          </a:p>
        </p:txBody>
      </p:sp>
      <p:pic>
        <p:nvPicPr>
          <p:cNvPr id="9" name="Picture 8">
            <a:extLst>
              <a:ext uri="{FF2B5EF4-FFF2-40B4-BE49-F238E27FC236}">
                <a16:creationId xmlns:a16="http://schemas.microsoft.com/office/drawing/2014/main" id="{7F604D58-95EB-A640-A23C-22A0654791F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864870" y="1761490"/>
            <a:ext cx="3741420" cy="1963420"/>
          </a:xfrm>
          <a:prstGeom prst="rect">
            <a:avLst/>
          </a:prstGeom>
          <a:noFill/>
          <a:ln>
            <a:noFill/>
          </a:ln>
        </p:spPr>
      </p:pic>
    </p:spTree>
    <p:custDataLst>
      <p:tags r:id="rId1"/>
    </p:custDataLst>
    <p:extLst>
      <p:ext uri="{BB962C8B-B14F-4D97-AF65-F5344CB8AC3E}">
        <p14:creationId xmlns:p14="http://schemas.microsoft.com/office/powerpoint/2010/main" val="1354022187"/>
      </p:ext>
    </p:extLst>
  </p:cSld>
  <p:clrMapOvr>
    <a:masterClrMapping/>
  </p:clrMapOvr>
  <mc:AlternateContent xmlns:mc="http://schemas.openxmlformats.org/markup-compatibility/2006" xmlns:p14="http://schemas.microsoft.com/office/powerpoint/2010/main">
    <mc:Choice Requires="p14">
      <p:transition spd="slow" p14:dur="2000" advTm="2239"/>
    </mc:Choice>
    <mc:Fallback xmlns="">
      <p:transition spd="slow" advTm="223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Final Task</a:t>
            </a:r>
          </a:p>
        </p:txBody>
      </p:sp>
      <p:sp>
        <p:nvSpPr>
          <p:cNvPr id="3" name="Content Placeholder 2"/>
          <p:cNvSpPr>
            <a:spLocks noGrp="1"/>
          </p:cNvSpPr>
          <p:nvPr>
            <p:ph idx="1"/>
          </p:nvPr>
        </p:nvSpPr>
        <p:spPr/>
        <p:txBody>
          <a:bodyPr/>
          <a:lstStyle/>
          <a:p>
            <a:pPr marL="0" indent="0">
              <a:buNone/>
            </a:pPr>
            <a:r>
              <a:rPr lang="en-GB" b="1" u="sng" dirty="0"/>
              <a:t>Read through pages 313-314 of the </a:t>
            </a:r>
            <a:r>
              <a:rPr lang="en-GB" b="1" u="sng" dirty="0" err="1"/>
              <a:t>Toole</a:t>
            </a:r>
            <a:r>
              <a:rPr lang="en-GB" b="1" u="sng" dirty="0"/>
              <a:t> &amp; </a:t>
            </a:r>
            <a:r>
              <a:rPr lang="en-GB" b="1" u="sng" dirty="0" err="1"/>
              <a:t>Toole</a:t>
            </a:r>
            <a:r>
              <a:rPr lang="en-GB" b="1" u="sng" dirty="0"/>
              <a:t> text book</a:t>
            </a:r>
            <a:r>
              <a:rPr lang="en-GB" dirty="0"/>
              <a:t> </a:t>
            </a:r>
          </a:p>
          <a:p>
            <a:pPr marL="0" indent="0">
              <a:buNone/>
            </a:pPr>
            <a:r>
              <a:rPr lang="en-GB" dirty="0"/>
              <a:t>Then complete the poster on page 18 of the booklet. The skill you are practising is to condense information into concise, precise information. </a:t>
            </a:r>
            <a:r>
              <a:rPr lang="en-GB" b="1" u="sng" dirty="0"/>
              <a:t>MAX 50 WORDS PER B0X</a:t>
            </a:r>
            <a:r>
              <a:rPr lang="en-GB" dirty="0"/>
              <a:t> </a:t>
            </a:r>
          </a:p>
          <a:p>
            <a:pPr marL="0" indent="0">
              <a:buNone/>
            </a:pPr>
            <a:endParaRPr lang="en-GB" dirty="0"/>
          </a:p>
          <a:p>
            <a:pPr marL="0" indent="0">
              <a:buNone/>
            </a:pPr>
            <a:endParaRPr lang="en-GB" dirty="0"/>
          </a:p>
          <a:p>
            <a:endParaRPr lang="en-GB" dirty="0"/>
          </a:p>
        </p:txBody>
      </p:sp>
    </p:spTree>
    <p:extLst>
      <p:ext uri="{BB962C8B-B14F-4D97-AF65-F5344CB8AC3E}">
        <p14:creationId xmlns:p14="http://schemas.microsoft.com/office/powerpoint/2010/main" val="1299624786"/>
      </p:ext>
    </p:extLst>
  </p:cSld>
  <p:clrMapOvr>
    <a:masterClrMapping/>
  </p:clrMapOvr>
  <mc:AlternateContent xmlns:mc="http://schemas.openxmlformats.org/markup-compatibility/2006" xmlns:p14="http://schemas.microsoft.com/office/powerpoint/2010/main">
    <mc:Choice Requires="p14">
      <p:transition spd="slow" p14:dur="2000" advTm="3879"/>
    </mc:Choice>
    <mc:Fallback xmlns="">
      <p:transition spd="slow" advTm="3879"/>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4.9|0.7|0.4|0.3|0.4"/>
</p:tagLst>
</file>

<file path=ppt/tags/tag2.xml><?xml version="1.0" encoding="utf-8"?>
<p:tagLst xmlns:a="http://schemas.openxmlformats.org/drawingml/2006/main" xmlns:r="http://schemas.openxmlformats.org/officeDocument/2006/relationships" xmlns:p="http://schemas.openxmlformats.org/presentationml/2006/main">
  <p:tag name="TIMING" val="|4.8|0.5|2.9|2.1|0.8|0.4|0.4"/>
</p:tagLst>
</file>

<file path=ppt/tags/tag3.xml><?xml version="1.0" encoding="utf-8"?>
<p:tagLst xmlns:a="http://schemas.openxmlformats.org/drawingml/2006/main" xmlns:r="http://schemas.openxmlformats.org/officeDocument/2006/relationships" xmlns:p="http://schemas.openxmlformats.org/presentationml/2006/main">
  <p:tag name="TIMING" val="|8.2"/>
</p:tagLst>
</file>

<file path=ppt/tags/tag4.xml><?xml version="1.0" encoding="utf-8"?>
<p:tagLst xmlns:a="http://schemas.openxmlformats.org/drawingml/2006/main" xmlns:r="http://schemas.openxmlformats.org/officeDocument/2006/relationships" xmlns:p="http://schemas.openxmlformats.org/presentationml/2006/main">
  <p:tag name="TIMING" val="|15.3"/>
</p:tagLst>
</file>

<file path=ppt/tags/tag5.xml><?xml version="1.0" encoding="utf-8"?>
<p:tagLst xmlns:a="http://schemas.openxmlformats.org/drawingml/2006/main" xmlns:r="http://schemas.openxmlformats.org/officeDocument/2006/relationships" xmlns:p="http://schemas.openxmlformats.org/presentationml/2006/main">
  <p:tag name="TIMING" val="|23.7|2"/>
</p:tagLst>
</file>

<file path=ppt/tags/tag6.xml><?xml version="1.0" encoding="utf-8"?>
<p:tagLst xmlns:a="http://schemas.openxmlformats.org/drawingml/2006/main" xmlns:r="http://schemas.openxmlformats.org/officeDocument/2006/relationships" xmlns:p="http://schemas.openxmlformats.org/presentationml/2006/main">
  <p:tag name="TIMING" val="|7.4|1.5|0.7|0.6|0.6|0.7"/>
</p:tagLst>
</file>

<file path=ppt/tags/tag7.xml><?xml version="1.0" encoding="utf-8"?>
<p:tagLst xmlns:a="http://schemas.openxmlformats.org/drawingml/2006/main" xmlns:r="http://schemas.openxmlformats.org/officeDocument/2006/relationships" xmlns:p="http://schemas.openxmlformats.org/presentationml/2006/main">
  <p:tag name="TIMING" val="|25.1"/>
</p:tagLst>
</file>

<file path=ppt/tags/tag8.xml><?xml version="1.0" encoding="utf-8"?>
<p:tagLst xmlns:a="http://schemas.openxmlformats.org/drawingml/2006/main" xmlns:r="http://schemas.openxmlformats.org/officeDocument/2006/relationships" xmlns:p="http://schemas.openxmlformats.org/presentationml/2006/main">
  <p:tag name="TIMING" val="|11.9|32.3"/>
</p:tagLst>
</file>

<file path=ppt/tags/tag9.xml><?xml version="1.0" encoding="utf-8"?>
<p:tagLst xmlns:a="http://schemas.openxmlformats.org/drawingml/2006/main" xmlns:r="http://schemas.openxmlformats.org/officeDocument/2006/relationships" xmlns:p="http://schemas.openxmlformats.org/presentationml/2006/main">
  <p:tag name="TIMING" val="|20.4|0.9"/>
</p:tagLst>
</file>

<file path=ppt/tags/tag10.xml><?xml version="1.0" encoding="utf-8"?>
<p:tagLst xmlns:a="http://schemas.openxmlformats.org/drawingml/2006/main" xmlns:r="http://schemas.openxmlformats.org/officeDocument/2006/relationships" xmlns:p="http://schemas.openxmlformats.org/presentationml/2006/main">
  <p:tag name="TIMING" val="|38.4|0.5"/>
</p:tagLst>
</file>

<file path=ppt/tags/tag11.xml><?xml version="1.0" encoding="utf-8"?>
<p:tagLst xmlns:a="http://schemas.openxmlformats.org/drawingml/2006/main" xmlns:r="http://schemas.openxmlformats.org/officeDocument/2006/relationships" xmlns:p="http://schemas.openxmlformats.org/presentationml/2006/main">
  <p:tag name="TIMING" val="|49.2|1.5"/>
</p:tagLst>
</file>

<file path=ppt/tags/tag12.xml><?xml version="1.0" encoding="utf-8"?>
<p:tagLst xmlns:a="http://schemas.openxmlformats.org/drawingml/2006/main" xmlns:r="http://schemas.openxmlformats.org/officeDocument/2006/relationships" xmlns:p="http://schemas.openxmlformats.org/presentationml/2006/main">
  <p:tag name="TIMING" val="|3.5|0.6|0.7|0.7|0.5|0.8|0.9|1"/>
</p:tagLst>
</file>

<file path=ppt/tags/tag13.xml><?xml version="1.0" encoding="utf-8"?>
<p:tagLst xmlns:a="http://schemas.openxmlformats.org/drawingml/2006/main" xmlns:r="http://schemas.openxmlformats.org/officeDocument/2006/relationships" xmlns:p="http://schemas.openxmlformats.org/presentationml/2006/main">
  <p:tag name="TIMING" val="|0.7"/>
</p:tagLst>
</file>

<file path=ppt/tags/tag14.xml><?xml version="1.0" encoding="utf-8"?>
<p:tagLst xmlns:a="http://schemas.openxmlformats.org/drawingml/2006/main" xmlns:r="http://schemas.openxmlformats.org/officeDocument/2006/relationships" xmlns:p="http://schemas.openxmlformats.org/presentationml/2006/main">
  <p:tag name="TIMING" val="|0.7|0.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1838</TotalTime>
  <Words>7352</Words>
  <Application>Microsoft Macintosh PowerPoint</Application>
  <PresentationFormat>Widescreen</PresentationFormat>
  <Paragraphs>505</Paragraphs>
  <Slides>56</Slides>
  <Notes>44</Notes>
  <HiddenSlides>0</HiddenSlides>
  <MMClips>37</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56</vt:i4>
      </vt:variant>
    </vt:vector>
  </HeadingPairs>
  <TitlesOfParts>
    <vt:vector size="63" baseType="lpstr">
      <vt:lpstr>Arial</vt:lpstr>
      <vt:lpstr>Calibri</vt:lpstr>
      <vt:lpstr>Calibri Light</vt:lpstr>
      <vt:lpstr>Comic Sans MS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Phosphorus Cycle</vt:lpstr>
      <vt:lpstr>PowerPoint Presentation</vt:lpstr>
      <vt:lpstr>The Phosphorus Cycle</vt:lpstr>
      <vt:lpstr>PowerPoint Presentation</vt:lpstr>
      <vt:lpstr>PowerPoint Presentation</vt:lpstr>
      <vt:lpstr>PowerPoint Presentation</vt:lpstr>
      <vt:lpstr>PowerPoint Presentation</vt:lpstr>
      <vt:lpstr>Task</vt:lpstr>
      <vt:lpstr>Outcome:  Explain the role of saprobionts and mycorrhizae in the phosphorus cycle.  </vt:lpstr>
      <vt:lpstr>How are Saprobionts and Mycorrizhae involved in the Phosporous Cycle? </vt:lpstr>
      <vt:lpstr>PowerPoint Presentation</vt:lpstr>
      <vt:lpstr>PowerPoint Presentation</vt:lpstr>
      <vt:lpstr>PowerPoint Presentation</vt:lpstr>
      <vt:lpstr>Lesson 2- The Nitrogen Cycle</vt:lpstr>
      <vt:lpstr>Watch the video below giving an overview of the nitrogen cycle- copy the diagram and notes into the box provided on page 8</vt:lpstr>
      <vt:lpstr>Task: Use what you have just learnt and textbook pages 307-309 to help you fill in the diagram on page 9</vt:lpstr>
      <vt:lpstr>PowerPoint Presentation</vt:lpstr>
      <vt:lpstr>Stages of the Nitrogen Cycle </vt:lpstr>
      <vt:lpstr>PowerPoint Presentation</vt:lpstr>
      <vt:lpstr>PowerPoint Presentation</vt:lpstr>
      <vt:lpstr>PowerPoint Presentation</vt:lpstr>
      <vt:lpstr>PowerPoint Presentation</vt:lpstr>
      <vt:lpstr>PowerPoint Presentation</vt:lpstr>
      <vt:lpstr>Outcome:  Explain the role of saprobionts in the nitrogen cycle.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Lesson 3- Fertilisers and Eutrophication</vt:lpstr>
      <vt:lpstr>PowerPoint Presentation</vt:lpstr>
      <vt:lpstr>PowerPoint Presentation</vt:lpstr>
      <vt:lpstr>PowerPoint Presentation</vt:lpstr>
      <vt:lpstr>Now answer the questions below. Using the figure and data on page 312 of the text book.</vt:lpstr>
      <vt:lpstr>Answers</vt:lpstr>
      <vt:lpstr>Environmental consequences of using fertilisers </vt:lpstr>
      <vt:lpstr>Leaching</vt:lpstr>
      <vt:lpstr>Eutrophication</vt:lpstr>
      <vt:lpstr>Use the box on page 16 to draw and annotate the stages of eutrophication. This can be an illustration or a flow chart</vt:lpstr>
      <vt:lpstr>Now have a go at the exam questions on page 17</vt:lpstr>
      <vt:lpstr>Answers</vt:lpstr>
      <vt:lpstr>Purification ponds can be used in warm climates to break down sewage. The ponds are about 1m deep and contain bacteria and green algae. The diagram summarises the processes involved in the breakdown of sewage in a purification pond. </vt:lpstr>
      <vt:lpstr>Final Task</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Beth Freeman</cp:lastModifiedBy>
  <cp:revision>52</cp:revision>
  <dcterms:modified xsi:type="dcterms:W3CDTF">2020-05-11T21:07:29Z</dcterms:modified>
</cp:coreProperties>
</file>