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57" r:id="rId2"/>
    <p:sldId id="258" r:id="rId3"/>
    <p:sldId id="259" r:id="rId4"/>
    <p:sldId id="261" r:id="rId5"/>
    <p:sldId id="262" r:id="rId6"/>
    <p:sldId id="286" r:id="rId7"/>
    <p:sldId id="287" r:id="rId8"/>
    <p:sldId id="288" r:id="rId9"/>
    <p:sldId id="290" r:id="rId10"/>
    <p:sldId id="289" r:id="rId11"/>
    <p:sldId id="291" r:id="rId12"/>
    <p:sldId id="292" r:id="rId13"/>
    <p:sldId id="293" r:id="rId14"/>
    <p:sldId id="270" r:id="rId15"/>
    <p:sldId id="294" r:id="rId16"/>
    <p:sldId id="271" r:id="rId17"/>
    <p:sldId id="295" r:id="rId18"/>
    <p:sldId id="279" r:id="rId19"/>
    <p:sldId id="281" r:id="rId20"/>
    <p:sldId id="282" r:id="rId21"/>
    <p:sldId id="283" r:id="rId22"/>
    <p:sldId id="284" r:id="rId23"/>
    <p:sldId id="296" r:id="rId24"/>
    <p:sldId id="297" r:id="rId25"/>
    <p:sldId id="298" r:id="rId26"/>
    <p:sldId id="299" r:id="rId27"/>
    <p:sldId id="300" r:id="rId28"/>
    <p:sldId id="301" r:id="rId29"/>
    <p:sldId id="302" r:id="rId30"/>
    <p:sldId id="303" r:id="rId3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88" d="100"/>
          <a:sy n="88" d="100"/>
        </p:scale>
        <p:origin x="192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0CA81DF-AB32-4C47-B769-1EC29D4FBD6C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C4D849F-CB15-4A5B-84B0-8FD12880407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80078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294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829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EEE702F9-FA11-498A-A24F-D3435C1ADDC3}" type="slidenum">
              <a:rPr lang="en-GB" altLang="en-US"/>
              <a:pPr>
                <a:spcBef>
                  <a:spcPct val="0"/>
                </a:spcBef>
              </a:pPr>
              <a:t>4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217296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39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GB" altLang="en-US"/>
          </a:p>
        </p:txBody>
      </p:sp>
      <p:sp>
        <p:nvSpPr>
          <p:cNvPr id="839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57C52A6-F6E2-4AAF-918A-7EA23F8D3BA6}" type="slidenum">
              <a:rPr lang="en-GB" altLang="en-US"/>
              <a:pPr>
                <a:spcBef>
                  <a:spcPct val="0"/>
                </a:spcBef>
              </a:pPr>
              <a:t>5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515244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FDBBE-0A3F-4DF2-BAFE-A0251696BF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C1704E-D9C8-4E70-8F02-0625B80BA0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841591-B58D-40DD-9AA1-528022A033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A56E00-0711-4BB8-8538-5126824CB2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CE6E25-E06F-45C0-9BE7-8DC81F5FAC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47286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128176-5E21-4B55-B3CD-7A85EE7B1B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7C7DE0-804F-453B-88A6-5A31BF6D9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31CFAE-843F-4ED3-8226-60722E76CF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18B20B-B156-46BC-8372-C312EF4A27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581C4E-F193-44A5-8307-AD258F2A17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69920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DA7AA5-C81B-490C-9377-FBEED14A0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098CBB-9AFC-4E46-B99C-AC198DA45D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252B7E-2F45-4371-BAAA-0F970057AC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7C161-D855-47B0-A714-B9244BCD6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3011C2-47E7-4E37-8BA4-AA1C2F5769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761445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20E0BF-22EF-4C63-8608-380878C2DD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6D13D4-8962-4739-AF42-18E7DDF86EC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B8D00E3-1079-4B2D-9D5E-C54D2C72945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E29E55-4481-4845-9D5B-8CDE2F8CAD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42B33C-D7C9-42D5-823E-43E44F991E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03AB817-DE14-42A4-AED9-4D8EFFBFA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97506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AFAE43-D954-456D-BA9D-67F029905C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B7853-6BC7-4D56-BB80-E710D418AD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6443D2-9CCD-4359-B374-745FDE7679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94B484E-A9BC-4C6E-B65F-F7C9F84981B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096110B-05D7-4435-8EEB-FD9E0A8971D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7130584-A19E-4484-944C-10C87756F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2CFBA9A-CDAD-41C3-B328-656030413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9D7F678-F85B-4192-90B9-BCCBD94FF9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56337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968D14-7A95-4C6F-AE0C-F7A12CEF5B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6DFCC44-97EF-4D2E-B9E6-2737955C4C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11169ED-3DEE-45A5-93C1-64D802AEC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D3657D1-928A-4304-913A-90B2C864A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95515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0FD2644-A2FF-4E2A-B629-2DC4AC1234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ABDE8D5-A7C4-4C43-AC49-4281F17ACBF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D20E3F8-0009-4456-AC53-0E3864648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17188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F486C-9145-4890-9A89-FFF69750E9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3851C7-84EC-4F2F-B71A-B09766FB30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727D3-09D1-43B9-A518-6EFE9A74B4F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A32725-1BB1-4851-A581-DCA25514AD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C4AB35-7581-4C23-9055-B831A9CCF6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40DB419-3902-43E4-8CC4-CC39DAC4E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57362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324C50-F109-4998-B75E-56D219A4D0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805BDF1-10DA-450A-95A4-045285F9CE2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895723-A07A-463C-B8E0-DE481283C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988B74-295A-4864-9C9F-685F02BDA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CE3A1-AC22-4988-ABA7-E8905767F1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0B1D5C4-63E9-4125-B6BC-7B09B85B2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6460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499AB7-5612-4162-8034-4B31089D6F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51CD7E4-9EB1-466C-9401-84A57F81A8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A1FE3-4742-446D-9C6B-E436B020FE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AA70EE-B87F-4A44-9A6B-88AFFAAB7D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C8AD1C-1A10-438F-BA25-6E2733E199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99422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7C6681C-E26F-4C23-A856-F375A97F91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6175294-5066-4E0B-ABF3-285F3E6B73D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08DC3C-8D7B-4E7F-A95D-29B12D480A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CA41AC-40DD-44AE-83B9-78B45F5A19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3BCCC6-746B-4DD9-BC63-AFC0790E8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482407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E1E350-83BC-4038-A1CC-46BAB9DB5C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48D99D-5BCD-4507-B498-0C93F3C27A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642ADD-9DC8-4909-AA0F-B697C106E2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272256-D2C3-43F1-AE4C-209F49DB6ED8}" type="datetimeFigureOut">
              <a:rPr lang="en-GB" smtClean="0"/>
              <a:t>19/05/2020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23BD466-0EA2-4E6A-A5E9-29FC5BAA08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17D7B2-E99D-42EF-B4B3-37BDB523965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3E343B3-D392-4CEE-85E6-6492309850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456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hyperlink" Target="http://www.bbc.co.uk/learningzone/clips/the-limiting-factors-of-photosynthesis/10657.html-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hyperlink" Target="https://create.kahoot.it/share/limiting-factors/47e55ae1-fd54-45fa-a925-84ac298b35ad" TargetMode="Externa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WsqbggHPn_8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X5_oNESLNlw" TargetMode="External"/><Relationship Id="rId2" Type="http://schemas.openxmlformats.org/officeDocument/2006/relationships/hyperlink" Target="https://www.youtube.com/watch?v=FgBUIzGJJW8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emf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ED4DEFE0-17DE-4565-B226-DED008B505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0" y="588965"/>
            <a:ext cx="9418638" cy="614919"/>
          </a:xfrm>
        </p:spPr>
        <p:txBody>
          <a:bodyPr>
            <a:normAutofit fontScale="90000"/>
          </a:bodyPr>
          <a:lstStyle/>
          <a:p>
            <a:r>
              <a:rPr lang="en-GB" dirty="0"/>
              <a:t>Limiting factors</a:t>
            </a:r>
            <a:br>
              <a:rPr lang="en-GB" dirty="0"/>
            </a:br>
            <a:br>
              <a:rPr lang="en-GB" altLang="en-US" b="1" u="sng" dirty="0"/>
            </a:br>
            <a:endParaRPr lang="en-US" altLang="en-US" b="1" u="sng" dirty="0"/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90AF8D1-155A-4CCF-95E9-C9D3EF396824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2773362" y="649053"/>
            <a:ext cx="5472112" cy="1109662"/>
          </a:xfrm>
        </p:spPr>
        <p:txBody>
          <a:bodyPr/>
          <a:lstStyle/>
          <a:p>
            <a:pPr marL="1828800" lvl="4" indent="0">
              <a:buNone/>
            </a:pPr>
            <a:endParaRPr lang="en-GB" altLang="en-US" sz="1600" b="1" dirty="0"/>
          </a:p>
          <a:p>
            <a:pPr marL="0" indent="0">
              <a:buNone/>
            </a:pPr>
            <a:r>
              <a:rPr lang="en-US" altLang="en-US" b="1" dirty="0"/>
              <a:t>6H</a:t>
            </a:r>
            <a:r>
              <a:rPr lang="en-US" altLang="en-US" b="1" baseline="-25000" dirty="0"/>
              <a:t>2</a:t>
            </a:r>
            <a:r>
              <a:rPr lang="en-US" altLang="en-US" b="1" dirty="0"/>
              <a:t>O + 6CO</a:t>
            </a:r>
            <a:r>
              <a:rPr lang="en-US" altLang="en-US" b="1" baseline="-25000" dirty="0"/>
              <a:t>2</a:t>
            </a:r>
            <a:r>
              <a:rPr lang="en-US" altLang="en-US" b="1" dirty="0"/>
              <a:t> ----------&gt; C</a:t>
            </a:r>
            <a:r>
              <a:rPr lang="en-US" altLang="en-US" b="1" baseline="-25000" dirty="0"/>
              <a:t>6</a:t>
            </a:r>
            <a:r>
              <a:rPr lang="en-US" altLang="en-US" b="1" dirty="0"/>
              <a:t>H</a:t>
            </a:r>
            <a:r>
              <a:rPr lang="en-US" altLang="en-US" b="1" baseline="-25000" dirty="0"/>
              <a:t>12</a:t>
            </a:r>
            <a:r>
              <a:rPr lang="en-US" altLang="en-US" b="1" dirty="0"/>
              <a:t>O</a:t>
            </a:r>
            <a:r>
              <a:rPr lang="en-US" altLang="en-US" b="1" baseline="-25000" dirty="0"/>
              <a:t>6</a:t>
            </a:r>
            <a:r>
              <a:rPr lang="en-US" altLang="en-US" b="1" dirty="0"/>
              <a:t>+ 6O</a:t>
            </a:r>
            <a:r>
              <a:rPr lang="en-US" altLang="en-US" b="1" baseline="-25000" dirty="0"/>
              <a:t>2</a:t>
            </a:r>
            <a:r>
              <a:rPr lang="en-US" altLang="en-US" dirty="0"/>
              <a:t> </a:t>
            </a:r>
          </a:p>
        </p:txBody>
      </p:sp>
      <p:sp>
        <p:nvSpPr>
          <p:cNvPr id="4102" name="TextBox 7">
            <a:extLst>
              <a:ext uri="{FF2B5EF4-FFF2-40B4-BE49-F238E27FC236}">
                <a16:creationId xmlns:a16="http://schemas.microsoft.com/office/drawing/2014/main" id="{6B090480-2089-4BC0-9CDF-8B51682F83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8049" y="750654"/>
            <a:ext cx="15113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6DCF65"/>
                </a:solidFill>
                <a:latin typeface="+mn-lt"/>
              </a:rPr>
              <a:t>Chloroplast</a:t>
            </a:r>
          </a:p>
        </p:txBody>
      </p:sp>
      <p:sp>
        <p:nvSpPr>
          <p:cNvPr id="4103" name="TextBox 8">
            <a:extLst>
              <a:ext uri="{FF2B5EF4-FFF2-40B4-BE49-F238E27FC236}">
                <a16:creationId xmlns:a16="http://schemas.microsoft.com/office/drawing/2014/main" id="{410D6B62-D86C-4576-A485-C5D7C7C7F1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5513" y="1245953"/>
            <a:ext cx="1512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8F83C"/>
                </a:solidFill>
                <a:latin typeface="+mn-lt"/>
              </a:rPr>
              <a:t>Sunlight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3C19E8-59C0-4DAD-BF23-6B2F71FF25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0025" y="2850641"/>
            <a:ext cx="3101975" cy="3941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6" name="Picture 9">
            <a:extLst>
              <a:ext uri="{FF2B5EF4-FFF2-40B4-BE49-F238E27FC236}">
                <a16:creationId xmlns:a16="http://schemas.microsoft.com/office/drawing/2014/main" id="{5A15BB48-FE75-40F2-B0A4-981E45A9EA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24837" y="934804"/>
            <a:ext cx="5635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3">
            <a:extLst>
              <a:ext uri="{FF2B5EF4-FFF2-40B4-BE49-F238E27FC236}">
                <a16:creationId xmlns:a16="http://schemas.microsoft.com/office/drawing/2014/main" id="{18DC125A-5F10-477C-BF0C-6B1E8D1BD555}"/>
              </a:ext>
            </a:extLst>
          </p:cNvPr>
          <p:cNvSpPr txBox="1">
            <a:spLocks noChangeArrowheads="1"/>
          </p:cNvSpPr>
          <p:nvPr/>
        </p:nvSpPr>
        <p:spPr>
          <a:xfrm>
            <a:off x="1859756" y="3452579"/>
            <a:ext cx="5472112" cy="11096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828800" lvl="4" indent="0">
              <a:buFont typeface="Arial" panose="020B0604020202020204" pitchFamily="34" charset="0"/>
              <a:buNone/>
            </a:pPr>
            <a:endParaRPr lang="en-GB" altLang="en-US" sz="1600" b="1"/>
          </a:p>
          <a:p>
            <a:pPr marL="0" indent="0">
              <a:buFont typeface="Arial" panose="020B0604020202020204" pitchFamily="34" charset="0"/>
              <a:buNone/>
            </a:pPr>
            <a:r>
              <a:rPr lang="en-US" altLang="en-US" b="1"/>
              <a:t>6H</a:t>
            </a:r>
            <a:r>
              <a:rPr lang="en-US" altLang="en-US" b="1" baseline="-25000"/>
              <a:t>2</a:t>
            </a:r>
            <a:r>
              <a:rPr lang="en-US" altLang="en-US" b="1"/>
              <a:t>O + 6CO</a:t>
            </a:r>
            <a:r>
              <a:rPr lang="en-US" altLang="en-US" b="1" baseline="-25000"/>
              <a:t>2</a:t>
            </a:r>
            <a:r>
              <a:rPr lang="en-US" altLang="en-US" b="1"/>
              <a:t> ----------&gt; C</a:t>
            </a:r>
            <a:r>
              <a:rPr lang="en-US" altLang="en-US" b="1" baseline="-25000"/>
              <a:t>6</a:t>
            </a:r>
            <a:r>
              <a:rPr lang="en-US" altLang="en-US" b="1"/>
              <a:t>H</a:t>
            </a:r>
            <a:r>
              <a:rPr lang="en-US" altLang="en-US" b="1" baseline="-25000"/>
              <a:t>12</a:t>
            </a:r>
            <a:r>
              <a:rPr lang="en-US" altLang="en-US" b="1"/>
              <a:t>O</a:t>
            </a:r>
            <a:r>
              <a:rPr lang="en-US" altLang="en-US" b="1" baseline="-25000"/>
              <a:t>6</a:t>
            </a:r>
            <a:r>
              <a:rPr lang="en-US" altLang="en-US" b="1"/>
              <a:t>+ 6O</a:t>
            </a:r>
            <a:r>
              <a:rPr lang="en-US" altLang="en-US" b="1" baseline="-25000"/>
              <a:t>2</a:t>
            </a:r>
            <a:r>
              <a:rPr lang="en-US" altLang="en-US"/>
              <a:t> </a:t>
            </a:r>
          </a:p>
        </p:txBody>
      </p:sp>
      <p:sp>
        <p:nvSpPr>
          <p:cNvPr id="22" name="TextBox 7">
            <a:extLst>
              <a:ext uri="{FF2B5EF4-FFF2-40B4-BE49-F238E27FC236}">
                <a16:creationId xmlns:a16="http://schemas.microsoft.com/office/drawing/2014/main" id="{636BEDD5-B4E8-438F-9012-DA1E00DF28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04443" y="3554178"/>
            <a:ext cx="1511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6DCF65"/>
                </a:solidFill>
                <a:latin typeface="+mn-lt"/>
              </a:rPr>
              <a:t>Chloroplast</a:t>
            </a:r>
          </a:p>
        </p:txBody>
      </p:sp>
      <p:sp>
        <p:nvSpPr>
          <p:cNvPr id="23" name="TextBox 8">
            <a:extLst>
              <a:ext uri="{FF2B5EF4-FFF2-40B4-BE49-F238E27FC236}">
                <a16:creationId xmlns:a16="http://schemas.microsoft.com/office/drawing/2014/main" id="{E2DC3FE6-E6DA-4EC0-A9EB-8C615C4E0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21907" y="4049478"/>
            <a:ext cx="151288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  <a:defRPr/>
            </a:pPr>
            <a:r>
              <a:rPr lang="en-GB" altLang="en-US" sz="1800" dirty="0">
                <a:solidFill>
                  <a:srgbClr val="F8F83C"/>
                </a:solidFill>
                <a:latin typeface="+mn-lt"/>
              </a:rPr>
              <a:t>Sunlight</a:t>
            </a:r>
          </a:p>
        </p:txBody>
      </p:sp>
      <p:pic>
        <p:nvPicPr>
          <p:cNvPr id="24" name="Picture 9">
            <a:extLst>
              <a:ext uri="{FF2B5EF4-FFF2-40B4-BE49-F238E27FC236}">
                <a16:creationId xmlns:a16="http://schemas.microsoft.com/office/drawing/2014/main" id="{4638CB35-A49F-4848-8EEF-326F962C93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1231" y="3738329"/>
            <a:ext cx="5635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Oval 24">
            <a:extLst>
              <a:ext uri="{FF2B5EF4-FFF2-40B4-BE49-F238E27FC236}">
                <a16:creationId xmlns:a16="http://schemas.microsoft.com/office/drawing/2014/main" id="{50A793CB-06D9-4041-AA0A-CCA02BDC6B3C}"/>
              </a:ext>
            </a:extLst>
          </p:cNvPr>
          <p:cNvSpPr/>
          <p:nvPr/>
        </p:nvSpPr>
        <p:spPr>
          <a:xfrm>
            <a:off x="1788319" y="3738329"/>
            <a:ext cx="1008063" cy="581025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B51E13EF-20B2-4FCE-A10B-2199EEB4C576}"/>
              </a:ext>
            </a:extLst>
          </p:cNvPr>
          <p:cNvSpPr/>
          <p:nvPr/>
        </p:nvSpPr>
        <p:spPr>
          <a:xfrm>
            <a:off x="3821906" y="3978042"/>
            <a:ext cx="1008062" cy="581025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4AACDA28-DE0F-478C-8C72-5D67CDE6D737}"/>
              </a:ext>
            </a:extLst>
          </p:cNvPr>
          <p:cNvSpPr/>
          <p:nvPr/>
        </p:nvSpPr>
        <p:spPr>
          <a:xfrm>
            <a:off x="6430169" y="3724042"/>
            <a:ext cx="1008063" cy="581025"/>
          </a:xfrm>
          <a:prstGeom prst="ellipse">
            <a:avLst/>
          </a:prstGeom>
          <a:noFill/>
          <a:ln w="38100">
            <a:solidFill>
              <a:srgbClr val="FF3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/>
          </a:p>
        </p:txBody>
      </p:sp>
      <p:sp>
        <p:nvSpPr>
          <p:cNvPr id="28" name="Rectangle 5">
            <a:extLst>
              <a:ext uri="{FF2B5EF4-FFF2-40B4-BE49-F238E27FC236}">
                <a16:creationId xmlns:a16="http://schemas.microsoft.com/office/drawing/2014/main" id="{08EAC810-331F-419E-919F-9F89C40373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55" y="1860316"/>
            <a:ext cx="917098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514350" indent="-5143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 typeface="Comic Sans MS" panose="030F0702030302020204" pitchFamily="66" charset="0"/>
              <a:buAutoNum type="arabicPeriod"/>
            </a:pPr>
            <a:r>
              <a:rPr lang="en-GB" altLang="en-US"/>
              <a:t>The </a:t>
            </a:r>
            <a:r>
              <a:rPr lang="en-GB" altLang="en-US" b="1"/>
              <a:t>light dependent stage/photophosphorylation</a:t>
            </a:r>
            <a:r>
              <a:rPr lang="en-GB" altLang="en-US"/>
              <a:t>, </a:t>
            </a:r>
            <a:r>
              <a:rPr lang="en-GB" altLang="en-US" b="1"/>
              <a:t>energy</a:t>
            </a:r>
            <a:r>
              <a:rPr lang="en-GB" altLang="en-US"/>
              <a:t> from sunlight is used to make </a:t>
            </a:r>
            <a:r>
              <a:rPr lang="en-GB" altLang="en-US" b="1"/>
              <a:t>ATP, </a:t>
            </a:r>
            <a:r>
              <a:rPr lang="en-GB" altLang="en-US"/>
              <a:t>splits water (</a:t>
            </a:r>
            <a:r>
              <a:rPr lang="en-GB" altLang="en-US" b="1"/>
              <a:t>photolysis</a:t>
            </a:r>
            <a:r>
              <a:rPr lang="en-GB" altLang="en-US"/>
              <a:t>) to release protons and electrons which reduce NADP to </a:t>
            </a:r>
            <a:r>
              <a:rPr lang="en-GB" altLang="en-US" b="1"/>
              <a:t>reduced NADP. Oxygen</a:t>
            </a:r>
            <a:r>
              <a:rPr lang="en-GB" altLang="en-US"/>
              <a:t> is produced which can be </a:t>
            </a:r>
            <a:r>
              <a:rPr lang="en-GB" altLang="en-US" b="1"/>
              <a:t>used in aerobic respiration</a:t>
            </a:r>
            <a:r>
              <a:rPr lang="en-GB" altLang="en-US"/>
              <a:t> or pass out of the leaf into the atmosphere. 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838B8A8E-B563-469E-9853-EB3D698911EF}"/>
              </a:ext>
            </a:extLst>
          </p:cNvPr>
          <p:cNvCxnSpPr/>
          <p:nvPr/>
        </p:nvCxnSpPr>
        <p:spPr>
          <a:xfrm flipH="1">
            <a:off x="2507457" y="2947753"/>
            <a:ext cx="936625" cy="776288"/>
          </a:xfrm>
          <a:prstGeom prst="straightConnector1">
            <a:avLst/>
          </a:prstGeom>
          <a:ln w="3810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13F80CE1-7E29-4F61-A63D-21314733A315}"/>
              </a:ext>
            </a:extLst>
          </p:cNvPr>
          <p:cNvCxnSpPr>
            <a:cxnSpLocks/>
          </p:cNvCxnSpPr>
          <p:nvPr/>
        </p:nvCxnSpPr>
        <p:spPr>
          <a:xfrm>
            <a:off x="3431382" y="2954104"/>
            <a:ext cx="390525" cy="1095375"/>
          </a:xfrm>
          <a:prstGeom prst="straightConnector1">
            <a:avLst/>
          </a:prstGeom>
          <a:ln w="3810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60DBF57E-59D7-4D7C-95C2-7C0A3CAC9378}"/>
              </a:ext>
            </a:extLst>
          </p:cNvPr>
          <p:cNvCxnSpPr>
            <a:endCxn id="27" idx="1"/>
          </p:cNvCxnSpPr>
          <p:nvPr/>
        </p:nvCxnSpPr>
        <p:spPr>
          <a:xfrm>
            <a:off x="3436144" y="2957278"/>
            <a:ext cx="3141663" cy="850900"/>
          </a:xfrm>
          <a:prstGeom prst="straightConnector1">
            <a:avLst/>
          </a:prstGeom>
          <a:ln w="38100">
            <a:solidFill>
              <a:srgbClr val="FF33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Oval 31">
            <a:extLst>
              <a:ext uri="{FF2B5EF4-FFF2-40B4-BE49-F238E27FC236}">
                <a16:creationId xmlns:a16="http://schemas.microsoft.com/office/drawing/2014/main" id="{92CA8D0D-37DA-4A99-8669-835F3A9BC2A5}"/>
              </a:ext>
            </a:extLst>
          </p:cNvPr>
          <p:cNvSpPr/>
          <p:nvPr/>
        </p:nvSpPr>
        <p:spPr>
          <a:xfrm>
            <a:off x="2899569" y="3743092"/>
            <a:ext cx="1008063" cy="58102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B2C5DE87-4D7F-4626-BE8B-79BD53502CE6}"/>
              </a:ext>
            </a:extLst>
          </p:cNvPr>
          <p:cNvSpPr/>
          <p:nvPr/>
        </p:nvSpPr>
        <p:spPr>
          <a:xfrm>
            <a:off x="5149056" y="3679592"/>
            <a:ext cx="1212850" cy="644525"/>
          </a:xfrm>
          <a:prstGeom prst="ellipse">
            <a:avLst/>
          </a:prstGeom>
          <a:noFill/>
          <a:ln w="38100"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GB" dirty="0">
              <a:solidFill>
                <a:srgbClr val="7030A0"/>
              </a:solidFill>
            </a:endParaRPr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id="{A87FADC5-F208-4E87-A893-2C8A3A2286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468" y="5521091"/>
            <a:ext cx="9144000" cy="646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GB" altLang="en-US" dirty="0"/>
              <a:t>2. The </a:t>
            </a:r>
            <a:r>
              <a:rPr lang="en-GB" altLang="en-US" b="1" dirty="0"/>
              <a:t>Calvin cycle</a:t>
            </a:r>
            <a:r>
              <a:rPr lang="en-GB" altLang="en-US" dirty="0"/>
              <a:t>, CO</a:t>
            </a:r>
            <a:r>
              <a:rPr lang="en-GB" altLang="en-US" baseline="-25000" dirty="0"/>
              <a:t>2, </a:t>
            </a:r>
            <a:r>
              <a:rPr lang="en-GB" altLang="en-US" b="1" dirty="0"/>
              <a:t>ATP</a:t>
            </a:r>
            <a:r>
              <a:rPr lang="en-GB" altLang="en-US" dirty="0"/>
              <a:t> and </a:t>
            </a:r>
            <a:r>
              <a:rPr lang="en-GB" altLang="en-US" b="1" dirty="0"/>
              <a:t>reduced NADP </a:t>
            </a:r>
            <a:r>
              <a:rPr lang="en-GB" altLang="en-US" dirty="0"/>
              <a:t>can be converted into </a:t>
            </a:r>
            <a:r>
              <a:rPr lang="en-GB" altLang="en-US" b="1" dirty="0"/>
              <a:t>glucose</a:t>
            </a:r>
            <a:r>
              <a:rPr lang="en-GB" altLang="en-US" dirty="0"/>
              <a:t>, amino-acids, glycerol or nucleic acids. </a:t>
            </a:r>
          </a:p>
        </p:txBody>
      </p:sp>
      <p:cxnSp>
        <p:nvCxnSpPr>
          <p:cNvPr id="35" name="Straight Arrow Connector 34">
            <a:extLst>
              <a:ext uri="{FF2B5EF4-FFF2-40B4-BE49-F238E27FC236}">
                <a16:creationId xmlns:a16="http://schemas.microsoft.com/office/drawing/2014/main" id="{D8461474-F6C2-409B-A9F8-D57F98A1F86E}"/>
              </a:ext>
            </a:extLst>
          </p:cNvPr>
          <p:cNvCxnSpPr/>
          <p:nvPr/>
        </p:nvCxnSpPr>
        <p:spPr>
          <a:xfrm flipV="1">
            <a:off x="1635918" y="4305066"/>
            <a:ext cx="1582738" cy="1300162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709EDFCB-4872-4C92-8232-5562AA104919}"/>
              </a:ext>
            </a:extLst>
          </p:cNvPr>
          <p:cNvCxnSpPr/>
          <p:nvPr/>
        </p:nvCxnSpPr>
        <p:spPr>
          <a:xfrm flipV="1">
            <a:off x="1631157" y="4344754"/>
            <a:ext cx="3970337" cy="1260475"/>
          </a:xfrm>
          <a:prstGeom prst="straightConnector1">
            <a:avLst/>
          </a:prstGeom>
          <a:ln w="28575">
            <a:solidFill>
              <a:srgbClr val="7030A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021DC07-3C44-44B8-8A0F-5EA7C55563FB}"/>
              </a:ext>
            </a:extLst>
          </p:cNvPr>
          <p:cNvSpPr/>
          <p:nvPr/>
        </p:nvSpPr>
        <p:spPr>
          <a:xfrm>
            <a:off x="509195" y="2784392"/>
            <a:ext cx="111736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GB" altLang="en-US" dirty="0">
                <a:hlinkClick r:id="rId2"/>
              </a:rPr>
              <a:t>http://www.bbc.co.uk/learningzone/clips/the-limiting-factors-of-photosynthesis/10657.html-</a:t>
            </a:r>
            <a:r>
              <a:rPr lang="en-GB" altLang="en-US" dirty="0"/>
              <a:t> 2 minute video.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23C26A0-29C1-4B0C-AEBD-F968B5A7BA0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</a:t>
            </a:r>
            <a:br>
              <a:rPr lang="en-GB" sz="4000" dirty="0"/>
            </a:br>
            <a:br>
              <a:rPr lang="en-GB" altLang="en-US" sz="4000" b="1" u="sng" dirty="0"/>
            </a:br>
            <a:endParaRPr lang="en-US" altLang="en-US" sz="4000" b="1" u="sng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0CE3D2B-D5D1-4376-B9FA-24F68231C2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6429" y="614919"/>
            <a:ext cx="12044357" cy="19238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6306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4C3FD99-2362-41F6-A502-508145773DF4}"/>
              </a:ext>
            </a:extLst>
          </p:cNvPr>
          <p:cNvSpPr txBox="1"/>
          <p:nvPr/>
        </p:nvSpPr>
        <p:spPr>
          <a:xfrm>
            <a:off x="0" y="614919"/>
            <a:ext cx="11853644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b="1" dirty="0"/>
              <a:t>On Kahoot……..</a:t>
            </a:r>
          </a:p>
          <a:p>
            <a:r>
              <a:rPr lang="en-GB" dirty="0"/>
              <a:t>Factors that affect photosynthesis are:</a:t>
            </a:r>
          </a:p>
          <a:p>
            <a:pPr marL="342900" indent="-342900">
              <a:buAutoNum type="arabicPeriod"/>
            </a:pPr>
            <a:r>
              <a:rPr lang="en-GB" dirty="0"/>
              <a:t>Light intensity</a:t>
            </a:r>
          </a:p>
          <a:p>
            <a:pPr marL="342900" indent="-342900">
              <a:buAutoNum type="arabicPeriod"/>
            </a:pPr>
            <a:r>
              <a:rPr lang="en-GB" dirty="0"/>
              <a:t>Carbon dioxide </a:t>
            </a:r>
            <a:r>
              <a:rPr lang="en-GB" dirty="0" err="1"/>
              <a:t>conc</a:t>
            </a:r>
            <a:endParaRPr lang="en-GB" dirty="0"/>
          </a:p>
          <a:p>
            <a:pPr marL="342900" indent="-342900">
              <a:buAutoNum type="arabicPeriod"/>
            </a:pPr>
            <a:r>
              <a:rPr lang="en-GB" dirty="0"/>
              <a:t>Temperature. </a:t>
            </a:r>
          </a:p>
          <a:p>
            <a:endParaRPr lang="en-GB" dirty="0"/>
          </a:p>
          <a:p>
            <a:r>
              <a:rPr lang="en-GB" dirty="0"/>
              <a:t>Using this information and the definition for a limiting factor to complete the Kahoot: </a:t>
            </a:r>
            <a:r>
              <a:rPr lang="en-GB" dirty="0">
                <a:hlinkClick r:id="rId2"/>
              </a:rPr>
              <a:t>https://create.kahoot.it/share/limiting-factors/47e55ae1-fd54-45fa-a925-84ac298b35ad</a:t>
            </a:r>
            <a:r>
              <a:rPr lang="en-GB" dirty="0"/>
              <a:t>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545DC6C-FA86-4807-9374-2AE4FA26DA5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</a:t>
            </a:r>
            <a:br>
              <a:rPr lang="en-GB" sz="4000" dirty="0"/>
            </a:br>
            <a:br>
              <a:rPr lang="en-GB" altLang="en-US" sz="4000" b="1" u="sng" dirty="0"/>
            </a:br>
            <a:endParaRPr lang="en-US" altLang="en-US" sz="4000" b="1" u="sng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346D265A-6420-4832-95DF-85C255270D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15" y="3469341"/>
            <a:ext cx="11733429" cy="9923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268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3" name="Picture 11" descr="C:\Documents and Settings\dlawson\Local Settings\Temp\Temporary Directory 3 for RES44_b11_mb.zip\rate_of_photosynthes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2380" y="1000125"/>
            <a:ext cx="5357812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67188" y="2786064"/>
            <a:ext cx="285750" cy="369887"/>
          </a:xfrm>
          <a:prstGeom prst="rect">
            <a:avLst/>
          </a:prstGeom>
          <a:solidFill>
            <a:srgbClr val="EDFF01">
              <a:alpha val="48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0438" y="1500189"/>
            <a:ext cx="285750" cy="369887"/>
          </a:xfrm>
          <a:prstGeom prst="rect">
            <a:avLst/>
          </a:prstGeom>
          <a:solidFill>
            <a:srgbClr val="EDFF01">
              <a:alpha val="48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b</a:t>
            </a:r>
          </a:p>
        </p:txBody>
      </p:sp>
      <p:sp>
        <p:nvSpPr>
          <p:cNvPr id="56326" name="TextBox 2"/>
          <p:cNvSpPr txBox="1">
            <a:spLocks noChangeArrowheads="1"/>
          </p:cNvSpPr>
          <p:nvPr/>
        </p:nvSpPr>
        <p:spPr bwMode="auto">
          <a:xfrm>
            <a:off x="290867" y="4434919"/>
            <a:ext cx="1173618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At point A as you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increase the factor </a:t>
            </a:r>
            <a:r>
              <a:rPr lang="en-US" altLang="en-US" sz="1800" dirty="0">
                <a:latin typeface="+mn-lt"/>
              </a:rPr>
              <a:t>(e.g. light intensity) the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rate of photosynthesis also increases</a:t>
            </a:r>
            <a:r>
              <a:rPr lang="en-US" altLang="en-US" sz="1800" u="sng" dirty="0">
                <a:latin typeface="+mn-lt"/>
              </a:rPr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The graph is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directly proportional</a:t>
            </a:r>
            <a:r>
              <a:rPr lang="en-US" altLang="en-US" sz="1800" dirty="0">
                <a:latin typeface="+mn-lt"/>
              </a:rPr>
              <a:t>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At point A on the graph whichever factor is written along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the bottom of the graph </a:t>
            </a:r>
            <a:r>
              <a:rPr lang="en-US" altLang="en-US" sz="1800" b="1" dirty="0">
                <a:solidFill>
                  <a:srgbClr val="7030A0"/>
                </a:solidFill>
                <a:latin typeface="+mn-lt"/>
              </a:rPr>
              <a:t>is the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LIMITING FACTOR 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F11C1307-42EE-4042-A3D0-FE9BE0320E43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</a:t>
            </a:r>
            <a:br>
              <a:rPr lang="en-GB" sz="4000" dirty="0"/>
            </a:br>
            <a:br>
              <a:rPr lang="en-GB" altLang="en-US" sz="4000" b="1" u="sng" dirty="0"/>
            </a:br>
            <a:endParaRPr lang="en-US" altLang="en-US" sz="4000" b="1" u="sng" dirty="0"/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BBCA1C90-C2FD-43D9-9989-6E897072AA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9543" y="4355736"/>
            <a:ext cx="5635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84678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347" name="Picture 11" descr="C:\Documents and Settings\dlawson\Local Settings\Temp\Temporary Directory 3 for RES44_b11_mb.zip\rate_of_photosynthes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3138" y="1000125"/>
            <a:ext cx="5357812" cy="3049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167188" y="2786064"/>
            <a:ext cx="285750" cy="369887"/>
          </a:xfrm>
          <a:prstGeom prst="rect">
            <a:avLst/>
          </a:prstGeom>
          <a:solidFill>
            <a:srgbClr val="EDFF01">
              <a:alpha val="48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0438" y="1500189"/>
            <a:ext cx="285750" cy="369887"/>
          </a:xfrm>
          <a:prstGeom prst="rect">
            <a:avLst/>
          </a:prstGeom>
          <a:solidFill>
            <a:srgbClr val="EDFF01">
              <a:alpha val="48000"/>
            </a:srgbClr>
          </a:solidFill>
          <a:ln>
            <a:solidFill>
              <a:schemeClr val="accent3">
                <a:lumMod val="50000"/>
              </a:schemeClr>
            </a:solidFill>
          </a:ln>
        </p:spPr>
        <p:txBody>
          <a:bodyPr>
            <a:spAutoFit/>
          </a:bodyPr>
          <a:lstStyle/>
          <a:p>
            <a:pPr eaLnBrk="1" hangingPunct="1">
              <a:defRPr/>
            </a:pPr>
            <a:r>
              <a:rPr lang="en-GB" dirty="0">
                <a:solidFill>
                  <a:srgbClr val="0000FF"/>
                </a:solidFill>
                <a:latin typeface="Arial" charset="0"/>
                <a:ea typeface="ＭＳ Ｐゴシック" charset="0"/>
              </a:rPr>
              <a:t>b</a:t>
            </a:r>
          </a:p>
        </p:txBody>
      </p:sp>
      <p:sp>
        <p:nvSpPr>
          <p:cNvPr id="57350" name="TextBox 2"/>
          <p:cNvSpPr txBox="1">
            <a:spLocks noChangeArrowheads="1"/>
          </p:cNvSpPr>
          <p:nvPr/>
        </p:nvSpPr>
        <p:spPr bwMode="auto">
          <a:xfrm>
            <a:off x="86472" y="4203649"/>
            <a:ext cx="11736182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As you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increase the factor </a:t>
            </a:r>
            <a:r>
              <a:rPr lang="en-US" altLang="en-US" sz="1800" dirty="0">
                <a:latin typeface="+mn-lt"/>
              </a:rPr>
              <a:t>(</a:t>
            </a:r>
            <a:r>
              <a:rPr lang="en-US" altLang="en-US" sz="1800" dirty="0" err="1">
                <a:latin typeface="+mn-lt"/>
              </a:rPr>
              <a:t>eg</a:t>
            </a:r>
            <a:r>
              <a:rPr lang="en-US" altLang="en-US" sz="1800" dirty="0">
                <a:latin typeface="+mn-lt"/>
              </a:rPr>
              <a:t> light </a:t>
            </a:r>
            <a:r>
              <a:rPr lang="en-US" altLang="en-US" sz="1800" dirty="0" err="1">
                <a:latin typeface="+mn-lt"/>
              </a:rPr>
              <a:t>intentisty</a:t>
            </a:r>
            <a:r>
              <a:rPr lang="en-US" altLang="en-US" sz="1800" dirty="0">
                <a:latin typeface="+mn-lt"/>
              </a:rPr>
              <a:t>) </a:t>
            </a:r>
            <a:r>
              <a:rPr lang="en-US" altLang="en-US" sz="1800" b="1" dirty="0">
                <a:solidFill>
                  <a:srgbClr val="7030A0"/>
                </a:solidFill>
                <a:latin typeface="+mn-lt"/>
              </a:rPr>
              <a:t>the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rate of photosynthesis does NOT increase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This means the factor is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no longer limiting the rate of photosynthesis </a:t>
            </a:r>
            <a:r>
              <a:rPr lang="en-US" altLang="en-US" sz="1800" dirty="0">
                <a:latin typeface="+mn-lt"/>
              </a:rPr>
              <a:t>and another factor must now be limiting the rate of photosynthesis.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Whichever factors </a:t>
            </a:r>
            <a:r>
              <a:rPr lang="en-US" altLang="en-US" sz="1800" b="1" u="sng" dirty="0">
                <a:solidFill>
                  <a:srgbClr val="7030A0"/>
                </a:solidFill>
                <a:latin typeface="+mn-lt"/>
              </a:rPr>
              <a:t>NOT mentioned on the graph are limitin</a:t>
            </a:r>
            <a:r>
              <a:rPr lang="en-US" altLang="en-US" sz="1800" b="1" dirty="0">
                <a:solidFill>
                  <a:srgbClr val="7030A0"/>
                </a:solidFill>
                <a:latin typeface="+mn-lt"/>
              </a:rPr>
              <a:t>g </a:t>
            </a:r>
            <a:r>
              <a:rPr lang="en-US" altLang="en-US" sz="1800" dirty="0">
                <a:latin typeface="+mn-lt"/>
              </a:rPr>
              <a:t>the rate of photosynthesis 			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Complete the true or false quiz!</a:t>
            </a: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444B72B2-9C40-4022-89E0-3118BAF54C3E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</a:t>
            </a:r>
            <a:br>
              <a:rPr lang="en-GB" sz="4000" dirty="0"/>
            </a:br>
            <a:br>
              <a:rPr lang="en-GB" altLang="en-US" sz="4000" b="1" u="sng" dirty="0"/>
            </a:br>
            <a:endParaRPr lang="en-US" altLang="en-US" sz="4000" b="1" u="sng" dirty="0"/>
          </a:p>
        </p:txBody>
      </p:sp>
      <p:pic>
        <p:nvPicPr>
          <p:cNvPr id="8" name="Picture 9">
            <a:extLst>
              <a:ext uri="{FF2B5EF4-FFF2-40B4-BE49-F238E27FC236}">
                <a16:creationId xmlns:a16="http://schemas.microsoft.com/office/drawing/2014/main" id="{BD75B74B-A36D-45D9-8862-31F49F5C43C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0950" y="4144406"/>
            <a:ext cx="563562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55528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BE849EBD-D54D-46AA-9994-19E9A0A421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-234677"/>
            <a:ext cx="7796782" cy="3435076"/>
          </a:xfrm>
          <a:prstGeom prst="rect">
            <a:avLst/>
          </a:prstGeom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id="{041BF255-9C7F-4684-AB0E-259473AD2DE4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</a:t>
            </a:r>
            <a:br>
              <a:rPr lang="en-GB" sz="4000" dirty="0"/>
            </a:br>
            <a:br>
              <a:rPr lang="en-GB" altLang="en-US" sz="4000" b="1" u="sng" dirty="0"/>
            </a:br>
            <a:endParaRPr lang="en-US" altLang="en-US" sz="4000" b="1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5F0C34A-E59B-4DAF-B692-A9D4460569C6}"/>
              </a:ext>
            </a:extLst>
          </p:cNvPr>
          <p:cNvSpPr/>
          <p:nvPr/>
        </p:nvSpPr>
        <p:spPr>
          <a:xfrm>
            <a:off x="33414" y="724049"/>
            <a:ext cx="4221156" cy="93871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500" b="1" dirty="0"/>
              <a:t>On whiteboard……..</a:t>
            </a:r>
          </a:p>
          <a:p>
            <a:r>
              <a:rPr lang="en-GB" sz="2000" b="1" dirty="0"/>
              <a:t>Complete the T/F quiz using the graph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A62933C-8445-4599-8026-372868D1AABF}"/>
              </a:ext>
            </a:extLst>
          </p:cNvPr>
          <p:cNvSpPr txBox="1"/>
          <p:nvPr/>
        </p:nvSpPr>
        <p:spPr>
          <a:xfrm>
            <a:off x="130628" y="3429000"/>
            <a:ext cx="11734800" cy="29578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B has reached a plateau because all of the substrate has been used up, this is the end of the reaction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C has no effect on D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If I increase D, C will also increase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A shows the fastest increase in rate of reaction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B is a plateau because the rate of the reaction has become constant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In A if you increase C, D will increase proportionally </a:t>
            </a:r>
          </a:p>
          <a:p>
            <a:pPr marL="342900" indent="-342900">
              <a:lnSpc>
                <a:spcPct val="150000"/>
              </a:lnSpc>
              <a:buFont typeface="+mj-lt"/>
              <a:buAutoNum type="arabicPeriod"/>
            </a:pPr>
            <a:r>
              <a:rPr lang="en-GB" dirty="0"/>
              <a:t>In B if you increase C, D will increase proportionally.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051EA01-EA1E-4ABB-BC91-22789DDBAE75}"/>
              </a:ext>
            </a:extLst>
          </p:cNvPr>
          <p:cNvSpPr txBox="1"/>
          <p:nvPr/>
        </p:nvSpPr>
        <p:spPr>
          <a:xfrm>
            <a:off x="9994391" y="3516086"/>
            <a:ext cx="66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False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38AAB2A-4D30-44E5-B75D-D251767E6AFF}"/>
              </a:ext>
            </a:extLst>
          </p:cNvPr>
          <p:cNvSpPr txBox="1"/>
          <p:nvPr/>
        </p:nvSpPr>
        <p:spPr>
          <a:xfrm>
            <a:off x="2450591" y="3939456"/>
            <a:ext cx="66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False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51743C7-2128-4E22-8212-9FE3D7D0C3A2}"/>
              </a:ext>
            </a:extLst>
          </p:cNvPr>
          <p:cNvSpPr txBox="1"/>
          <p:nvPr/>
        </p:nvSpPr>
        <p:spPr>
          <a:xfrm>
            <a:off x="3724219" y="4341054"/>
            <a:ext cx="66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False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2D2AF94-EAE1-4BEA-8602-0D0754394F81}"/>
              </a:ext>
            </a:extLst>
          </p:cNvPr>
          <p:cNvSpPr txBox="1"/>
          <p:nvPr/>
        </p:nvSpPr>
        <p:spPr>
          <a:xfrm>
            <a:off x="5337141" y="6017529"/>
            <a:ext cx="6608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FF0000"/>
                </a:solidFill>
              </a:rPr>
              <a:t>False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29C34FE-17E9-43CA-95D3-986793DF80AB}"/>
              </a:ext>
            </a:extLst>
          </p:cNvPr>
          <p:cNvSpPr txBox="1"/>
          <p:nvPr/>
        </p:nvSpPr>
        <p:spPr>
          <a:xfrm>
            <a:off x="4950432" y="4765081"/>
            <a:ext cx="60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True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355CFA4-5E86-406C-BF22-BAF8F359FBB4}"/>
              </a:ext>
            </a:extLst>
          </p:cNvPr>
          <p:cNvSpPr txBox="1"/>
          <p:nvPr/>
        </p:nvSpPr>
        <p:spPr>
          <a:xfrm>
            <a:off x="6877204" y="5134413"/>
            <a:ext cx="60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True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7C9511-1BED-4ADB-A84F-7B0A817F5021}"/>
              </a:ext>
            </a:extLst>
          </p:cNvPr>
          <p:cNvSpPr txBox="1"/>
          <p:nvPr/>
        </p:nvSpPr>
        <p:spPr>
          <a:xfrm>
            <a:off x="5337141" y="5585330"/>
            <a:ext cx="60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>
                <a:solidFill>
                  <a:srgbClr val="00B050"/>
                </a:solidFill>
              </a:rPr>
              <a:t>True</a:t>
            </a:r>
          </a:p>
        </p:txBody>
      </p:sp>
    </p:spTree>
    <p:extLst>
      <p:ext uri="{BB962C8B-B14F-4D97-AF65-F5344CB8AC3E}">
        <p14:creationId xmlns:p14="http://schemas.microsoft.com/office/powerpoint/2010/main" val="131787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2" grpId="0"/>
      <p:bldP spid="13" grpId="0"/>
      <p:bldP spid="14" grpId="0"/>
      <p:bldP spid="15" grpId="0"/>
      <p:bldP spid="1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D0A48F30-4CDB-440F-872B-D6334DD2C4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945" y="258632"/>
            <a:ext cx="11840936" cy="13335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E4CE64F-6F9C-4880-9DCD-D8C1BD2C542D}"/>
              </a:ext>
            </a:extLst>
          </p:cNvPr>
          <p:cNvSpPr/>
          <p:nvPr/>
        </p:nvSpPr>
        <p:spPr>
          <a:xfrm>
            <a:off x="97959" y="1961178"/>
            <a:ext cx="11930921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500" b="1" dirty="0"/>
              <a:t>On whiteboard……..</a:t>
            </a:r>
          </a:p>
          <a:p>
            <a:r>
              <a:rPr lang="en-GB" sz="2000" b="1" dirty="0"/>
              <a:t>From Year 1 write out a paragraph explaining how temperature effects the functioning of an enzyme:</a:t>
            </a:r>
          </a:p>
          <a:p>
            <a:r>
              <a:rPr lang="en-GB" sz="2000" b="1" dirty="0"/>
              <a:t>Up to optimum </a:t>
            </a:r>
          </a:p>
          <a:p>
            <a:r>
              <a:rPr lang="en-GB" sz="2000" b="1" dirty="0"/>
              <a:t>Above optimum. </a:t>
            </a:r>
          </a:p>
          <a:p>
            <a:r>
              <a:rPr lang="en-GB" sz="2000" b="1" dirty="0"/>
              <a:t>Remember to use your enzyme key words.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24072E7-A094-4B47-9854-A802D8DD0B65}"/>
              </a:ext>
            </a:extLst>
          </p:cNvPr>
          <p:cNvSpPr txBox="1"/>
          <p:nvPr/>
        </p:nvSpPr>
        <p:spPr>
          <a:xfrm>
            <a:off x="187945" y="3896054"/>
            <a:ext cx="386768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Up to optimum:</a:t>
            </a:r>
          </a:p>
          <a:p>
            <a:r>
              <a:rPr lang="en-GB" dirty="0">
                <a:solidFill>
                  <a:srgbClr val="7030A0"/>
                </a:solidFill>
              </a:rPr>
              <a:t>Increase in </a:t>
            </a:r>
            <a:r>
              <a:rPr lang="en-GB" b="1" dirty="0">
                <a:solidFill>
                  <a:srgbClr val="7030A0"/>
                </a:solidFill>
              </a:rPr>
              <a:t>Kinetic energy</a:t>
            </a:r>
          </a:p>
          <a:p>
            <a:r>
              <a:rPr lang="en-GB" dirty="0">
                <a:solidFill>
                  <a:srgbClr val="7030A0"/>
                </a:solidFill>
              </a:rPr>
              <a:t>Increased </a:t>
            </a:r>
            <a:r>
              <a:rPr lang="en-GB" b="1" dirty="0">
                <a:solidFill>
                  <a:srgbClr val="7030A0"/>
                </a:solidFill>
              </a:rPr>
              <a:t>collisions</a:t>
            </a:r>
            <a:r>
              <a:rPr lang="en-GB" dirty="0">
                <a:solidFill>
                  <a:srgbClr val="7030A0"/>
                </a:solidFill>
              </a:rPr>
              <a:t> </a:t>
            </a:r>
          </a:p>
          <a:p>
            <a:r>
              <a:rPr lang="en-GB" dirty="0">
                <a:solidFill>
                  <a:srgbClr val="7030A0"/>
                </a:solidFill>
              </a:rPr>
              <a:t>Between a</a:t>
            </a:r>
            <a:r>
              <a:rPr lang="en-GB" b="1" dirty="0">
                <a:solidFill>
                  <a:srgbClr val="7030A0"/>
                </a:solidFill>
              </a:rPr>
              <a:t>ctive site</a:t>
            </a:r>
            <a:r>
              <a:rPr lang="en-GB" dirty="0">
                <a:solidFill>
                  <a:srgbClr val="7030A0"/>
                </a:solidFill>
              </a:rPr>
              <a:t> and </a:t>
            </a:r>
            <a:r>
              <a:rPr lang="en-GB" b="1" dirty="0">
                <a:solidFill>
                  <a:srgbClr val="7030A0"/>
                </a:solidFill>
              </a:rPr>
              <a:t>substrate</a:t>
            </a:r>
          </a:p>
          <a:p>
            <a:r>
              <a:rPr lang="en-GB" b="1" dirty="0">
                <a:solidFill>
                  <a:srgbClr val="7030A0"/>
                </a:solidFill>
              </a:rPr>
              <a:t>More ESC’s</a:t>
            </a:r>
          </a:p>
          <a:p>
            <a:r>
              <a:rPr lang="en-GB" b="1" dirty="0">
                <a:solidFill>
                  <a:srgbClr val="7030A0"/>
                </a:solidFill>
              </a:rPr>
              <a:t>More EPC’s</a:t>
            </a:r>
          </a:p>
          <a:p>
            <a:r>
              <a:rPr lang="en-GB" b="1" dirty="0">
                <a:solidFill>
                  <a:srgbClr val="7030A0"/>
                </a:solidFill>
              </a:rPr>
              <a:t>More product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5BD0632-542B-42CC-8081-67C1A9C03787}"/>
              </a:ext>
            </a:extLst>
          </p:cNvPr>
          <p:cNvSpPr txBox="1"/>
          <p:nvPr/>
        </p:nvSpPr>
        <p:spPr>
          <a:xfrm>
            <a:off x="4847799" y="3896054"/>
            <a:ext cx="386768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Above optimum:</a:t>
            </a:r>
          </a:p>
          <a:p>
            <a:r>
              <a:rPr lang="en-GB" dirty="0">
                <a:solidFill>
                  <a:srgbClr val="7030A0"/>
                </a:solidFill>
              </a:rPr>
              <a:t>Increase in </a:t>
            </a:r>
            <a:r>
              <a:rPr lang="en-GB" b="1" dirty="0">
                <a:solidFill>
                  <a:srgbClr val="7030A0"/>
                </a:solidFill>
              </a:rPr>
              <a:t>Kinetic energy</a:t>
            </a:r>
          </a:p>
          <a:p>
            <a:r>
              <a:rPr lang="en-GB" b="1" dirty="0">
                <a:solidFill>
                  <a:srgbClr val="7030A0"/>
                </a:solidFill>
              </a:rPr>
              <a:t>Breaks H bonds </a:t>
            </a:r>
            <a:r>
              <a:rPr lang="en-GB" dirty="0">
                <a:solidFill>
                  <a:srgbClr val="7030A0"/>
                </a:solidFill>
              </a:rPr>
              <a:t>in</a:t>
            </a:r>
            <a:r>
              <a:rPr lang="en-GB" b="1" dirty="0">
                <a:solidFill>
                  <a:srgbClr val="7030A0"/>
                </a:solidFill>
              </a:rPr>
              <a:t> tertiary structure </a:t>
            </a:r>
          </a:p>
          <a:p>
            <a:r>
              <a:rPr lang="en-GB" b="1" dirty="0">
                <a:solidFill>
                  <a:srgbClr val="7030A0"/>
                </a:solidFill>
              </a:rPr>
              <a:t>Changes shape </a:t>
            </a:r>
            <a:r>
              <a:rPr lang="en-GB" dirty="0">
                <a:solidFill>
                  <a:srgbClr val="7030A0"/>
                </a:solidFill>
              </a:rPr>
              <a:t>of </a:t>
            </a:r>
            <a:r>
              <a:rPr lang="en-GB" b="1" dirty="0">
                <a:solidFill>
                  <a:srgbClr val="7030A0"/>
                </a:solidFill>
              </a:rPr>
              <a:t>active site</a:t>
            </a:r>
          </a:p>
          <a:p>
            <a:r>
              <a:rPr lang="en-GB" b="1" dirty="0">
                <a:solidFill>
                  <a:srgbClr val="7030A0"/>
                </a:solidFill>
              </a:rPr>
              <a:t>Active site no longer complementary to substrate.</a:t>
            </a:r>
          </a:p>
          <a:p>
            <a:r>
              <a:rPr lang="en-GB" b="1" dirty="0">
                <a:solidFill>
                  <a:srgbClr val="7030A0"/>
                </a:solidFill>
              </a:rPr>
              <a:t>Less ESC’s</a:t>
            </a:r>
          </a:p>
          <a:p>
            <a:r>
              <a:rPr lang="en-GB" b="1" dirty="0">
                <a:solidFill>
                  <a:srgbClr val="7030A0"/>
                </a:solidFill>
              </a:rPr>
              <a:t>Less EPC’s</a:t>
            </a:r>
          </a:p>
          <a:p>
            <a:r>
              <a:rPr lang="en-GB" b="1" dirty="0">
                <a:solidFill>
                  <a:srgbClr val="7030A0"/>
                </a:solidFill>
              </a:rPr>
              <a:t>Less product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CDEE915-9A39-4FEA-9CB3-4738294A6EDD}"/>
              </a:ext>
            </a:extLst>
          </p:cNvPr>
          <p:cNvSpPr txBox="1"/>
          <p:nvPr/>
        </p:nvSpPr>
        <p:spPr>
          <a:xfrm>
            <a:off x="9000226" y="3896054"/>
            <a:ext cx="300382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Which stage of photosynthesis will be more effected by changes in temperature?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FB4D281-BB8C-4AD1-B97D-93A8CB2647E6}"/>
              </a:ext>
            </a:extLst>
          </p:cNvPr>
          <p:cNvSpPr txBox="1"/>
          <p:nvPr/>
        </p:nvSpPr>
        <p:spPr>
          <a:xfrm>
            <a:off x="9122485" y="5188715"/>
            <a:ext cx="2528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Light independent. </a:t>
            </a:r>
          </a:p>
          <a:p>
            <a:r>
              <a:rPr lang="en-GB" b="1" dirty="0">
                <a:solidFill>
                  <a:srgbClr val="7030A0"/>
                </a:solidFill>
              </a:rPr>
              <a:t>Enzyme controlled. </a:t>
            </a:r>
          </a:p>
        </p:txBody>
      </p:sp>
    </p:spTree>
    <p:extLst>
      <p:ext uri="{BB962C8B-B14F-4D97-AF65-F5344CB8AC3E}">
        <p14:creationId xmlns:p14="http://schemas.microsoft.com/office/powerpoint/2010/main" val="2661759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06D7F1-92C2-4440-BB8C-C68A46BED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02" y="1739019"/>
            <a:ext cx="5938563" cy="48922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C26E0A-970B-45BB-8A59-51811003939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factors- Temperature</a:t>
            </a:r>
            <a:br>
              <a:rPr lang="en-GB" sz="4000" dirty="0"/>
            </a:br>
            <a:br>
              <a:rPr lang="en-GB" altLang="en-US" sz="4000" b="1" u="sng" dirty="0"/>
            </a:br>
            <a:endParaRPr lang="en-US" altLang="en-US" sz="4000" b="1" u="sng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34FCCAE-BFBC-4E38-854C-973A6A0FC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8638" y="192644"/>
            <a:ext cx="2649220" cy="175432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u="sng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Exam tip: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When describing a graph comment on gradients, quote data for each gradient and comment on both axis. </a:t>
            </a:r>
            <a:endParaRPr lang="en-GB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A73E7-6F8E-4B70-B6CF-B2831C6D5B48}"/>
              </a:ext>
            </a:extLst>
          </p:cNvPr>
          <p:cNvSpPr txBox="1"/>
          <p:nvPr/>
        </p:nvSpPr>
        <p:spPr>
          <a:xfrm>
            <a:off x="1882588" y="4000498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48BDB-3807-4CD5-8440-C24E0D514C9B}"/>
              </a:ext>
            </a:extLst>
          </p:cNvPr>
          <p:cNvSpPr txBox="1"/>
          <p:nvPr/>
        </p:nvSpPr>
        <p:spPr>
          <a:xfrm>
            <a:off x="6331993" y="2430837"/>
            <a:ext cx="58600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Explain part A of the graph. </a:t>
            </a:r>
          </a:p>
          <a:p>
            <a:r>
              <a:rPr lang="en-GB" dirty="0"/>
              <a:t>As the temperature increases so does the rate of photosynthesis, the gradient is directly proportional. </a:t>
            </a:r>
          </a:p>
          <a:p>
            <a:endParaRPr lang="en-GB" dirty="0"/>
          </a:p>
          <a:p>
            <a:r>
              <a:rPr lang="en-GB" dirty="0">
                <a:solidFill>
                  <a:srgbClr val="7030A0"/>
                </a:solidFill>
              </a:rPr>
              <a:t>Increase in Kinetic energy</a:t>
            </a:r>
          </a:p>
          <a:p>
            <a:r>
              <a:rPr lang="en-GB" dirty="0">
                <a:solidFill>
                  <a:srgbClr val="7030A0"/>
                </a:solidFill>
              </a:rPr>
              <a:t>Increased collisions </a:t>
            </a:r>
          </a:p>
          <a:p>
            <a:r>
              <a:rPr lang="en-GB" dirty="0">
                <a:solidFill>
                  <a:srgbClr val="7030A0"/>
                </a:solidFill>
              </a:rPr>
              <a:t>Between a</a:t>
            </a:r>
            <a:r>
              <a:rPr lang="en-GB" b="1" dirty="0">
                <a:solidFill>
                  <a:srgbClr val="7030A0"/>
                </a:solidFill>
              </a:rPr>
              <a:t>ctive site of </a:t>
            </a:r>
            <a:r>
              <a:rPr lang="en-GB" b="1" dirty="0" err="1">
                <a:solidFill>
                  <a:srgbClr val="7030A0"/>
                </a:solidFill>
              </a:rPr>
              <a:t>RuBISCo</a:t>
            </a:r>
            <a:r>
              <a:rPr lang="en-GB" dirty="0">
                <a:solidFill>
                  <a:srgbClr val="7030A0"/>
                </a:solidFill>
              </a:rPr>
              <a:t> and </a:t>
            </a:r>
            <a:r>
              <a:rPr lang="en-GB" b="1" dirty="0">
                <a:solidFill>
                  <a:srgbClr val="7030A0"/>
                </a:solidFill>
              </a:rPr>
              <a:t>Carbon dioxide </a:t>
            </a:r>
          </a:p>
          <a:p>
            <a:r>
              <a:rPr lang="en-GB" dirty="0">
                <a:solidFill>
                  <a:srgbClr val="7030A0"/>
                </a:solidFill>
              </a:rPr>
              <a:t>More ESC’s</a:t>
            </a:r>
          </a:p>
          <a:p>
            <a:r>
              <a:rPr lang="en-GB" dirty="0">
                <a:solidFill>
                  <a:srgbClr val="7030A0"/>
                </a:solidFill>
              </a:rPr>
              <a:t>More EPC’s</a:t>
            </a:r>
          </a:p>
          <a:p>
            <a:r>
              <a:rPr lang="en-GB" b="1" dirty="0">
                <a:solidFill>
                  <a:srgbClr val="7030A0"/>
                </a:solidFill>
              </a:rPr>
              <a:t>More GP formed. </a:t>
            </a:r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B2B2BFD3-7190-4EE2-97D2-5FED8282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075" y="3337582"/>
            <a:ext cx="707783" cy="7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64657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B06D7F1-92C2-4440-BB8C-C68A46BED9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3902" y="1739019"/>
            <a:ext cx="5938563" cy="4892291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5C26E0A-970B-45BB-8A59-518110039390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factors- Temperature</a:t>
            </a:r>
            <a:br>
              <a:rPr lang="en-GB" sz="4000" dirty="0"/>
            </a:br>
            <a:br>
              <a:rPr lang="en-GB" altLang="en-US" sz="4000" b="1" u="sng" dirty="0"/>
            </a:br>
            <a:endParaRPr lang="en-US" altLang="en-US" sz="4000" b="1" u="sng" dirty="0"/>
          </a:p>
        </p:txBody>
      </p:sp>
      <p:sp>
        <p:nvSpPr>
          <p:cNvPr id="4" name="Text Box 2">
            <a:extLst>
              <a:ext uri="{FF2B5EF4-FFF2-40B4-BE49-F238E27FC236}">
                <a16:creationId xmlns:a16="http://schemas.microsoft.com/office/drawing/2014/main" id="{A34FCCAE-BFBC-4E38-854C-973A6A0FCD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18638" y="192644"/>
            <a:ext cx="2649220" cy="1754326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GB" b="1" u="sng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Exam tip:</a:t>
            </a:r>
            <a:r>
              <a:rPr lang="en-GB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 When describing a graph comment on gradients, quote data for each gradient and comment on both axis. </a:t>
            </a:r>
            <a:endParaRPr lang="en-GB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3CA73E7-6F8E-4B70-B6CF-B2831C6D5B48}"/>
              </a:ext>
            </a:extLst>
          </p:cNvPr>
          <p:cNvSpPr txBox="1"/>
          <p:nvPr/>
        </p:nvSpPr>
        <p:spPr>
          <a:xfrm>
            <a:off x="1882588" y="4000498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A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748BDB-3807-4CD5-8440-C24E0D514C9B}"/>
              </a:ext>
            </a:extLst>
          </p:cNvPr>
          <p:cNvSpPr txBox="1"/>
          <p:nvPr/>
        </p:nvSpPr>
        <p:spPr>
          <a:xfrm>
            <a:off x="6331993" y="2082138"/>
            <a:ext cx="5860007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Explain part A of the graph. </a:t>
            </a:r>
          </a:p>
          <a:p>
            <a:r>
              <a:rPr lang="en-GB" b="1" dirty="0"/>
              <a:t>Point A:</a:t>
            </a:r>
          </a:p>
          <a:p>
            <a:r>
              <a:rPr lang="en-GB" dirty="0"/>
              <a:t>As the temperature increases the rate of photosynthesis decreases. </a:t>
            </a:r>
          </a:p>
          <a:p>
            <a:endParaRPr lang="en-GB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Increase in Kinetic energy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Breaks H bonds in tertiary structure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Changes shape of active site of </a:t>
            </a:r>
            <a:r>
              <a:rPr lang="en-GB" b="1" dirty="0" err="1">
                <a:solidFill>
                  <a:srgbClr val="7030A0"/>
                </a:solidFill>
              </a:rPr>
              <a:t>RuBISCo</a:t>
            </a:r>
            <a:endParaRPr lang="en-GB" b="1" dirty="0">
              <a:solidFill>
                <a:srgbClr val="7030A0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Active site no longer complementary to </a:t>
            </a:r>
            <a:r>
              <a:rPr lang="en-GB" b="1" dirty="0">
                <a:solidFill>
                  <a:srgbClr val="7030A0"/>
                </a:solidFill>
              </a:rPr>
              <a:t>Carbon dioxide 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Less ESC’s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dirty="0">
                <a:solidFill>
                  <a:srgbClr val="7030A0"/>
                </a:solidFill>
              </a:rPr>
              <a:t>Less EPC’s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b="1" dirty="0">
                <a:solidFill>
                  <a:srgbClr val="7030A0"/>
                </a:solidFill>
              </a:rPr>
              <a:t>Less GP</a:t>
            </a:r>
          </a:p>
          <a:p>
            <a:endParaRPr lang="en-GB" dirty="0"/>
          </a:p>
          <a:p>
            <a:endParaRPr lang="en-GB" dirty="0"/>
          </a:p>
        </p:txBody>
      </p:sp>
      <p:pic>
        <p:nvPicPr>
          <p:cNvPr id="7" name="Picture 9">
            <a:extLst>
              <a:ext uri="{FF2B5EF4-FFF2-40B4-BE49-F238E27FC236}">
                <a16:creationId xmlns:a16="http://schemas.microsoft.com/office/drawing/2014/main" id="{B2B2BFD3-7190-4EE2-97D2-5FED82820FF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60075" y="3337582"/>
            <a:ext cx="707783" cy="7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36ADB486-C17F-4FFE-956A-4D36FD0D1F61}"/>
              </a:ext>
            </a:extLst>
          </p:cNvPr>
          <p:cNvSpPr txBox="1"/>
          <p:nvPr/>
        </p:nvSpPr>
        <p:spPr>
          <a:xfrm>
            <a:off x="3605604" y="2138449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B</a:t>
            </a:r>
          </a:p>
        </p:txBody>
      </p:sp>
    </p:spTree>
    <p:extLst>
      <p:ext uri="{BB962C8B-B14F-4D97-AF65-F5344CB8AC3E}">
        <p14:creationId xmlns:p14="http://schemas.microsoft.com/office/powerpoint/2010/main" val="3838861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D4E7315-CBF0-4D2A-8E2B-5440CB4351C2}"/>
              </a:ext>
            </a:extLst>
          </p:cNvPr>
          <p:cNvSpPr/>
          <p:nvPr/>
        </p:nvSpPr>
        <p:spPr>
          <a:xfrm>
            <a:off x="100404" y="833107"/>
            <a:ext cx="11991192" cy="25423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b="1" dirty="0" err="1">
                <a:solidFill>
                  <a:srgbClr val="7030A0"/>
                </a:solidFill>
              </a:rPr>
              <a:t>RuBISCo</a:t>
            </a:r>
            <a:r>
              <a:rPr lang="en-GB" altLang="en-US" dirty="0"/>
              <a:t> optimum temperature is </a:t>
            </a:r>
            <a:r>
              <a:rPr lang="en-GB" altLang="en-US" b="1" dirty="0">
                <a:solidFill>
                  <a:srgbClr val="7030A0"/>
                </a:solidFill>
              </a:rPr>
              <a:t>25</a:t>
            </a:r>
            <a:r>
              <a:rPr lang="en-GB" altLang="en-US" b="1" baseline="30000" dirty="0">
                <a:solidFill>
                  <a:srgbClr val="7030A0"/>
                </a:solidFill>
              </a:rPr>
              <a:t>o</a:t>
            </a:r>
            <a:r>
              <a:rPr lang="en-GB" altLang="en-US" b="1" dirty="0">
                <a:solidFill>
                  <a:srgbClr val="7030A0"/>
                </a:solidFill>
              </a:rPr>
              <a:t>C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b="1" dirty="0">
                <a:solidFill>
                  <a:srgbClr val="7030A0"/>
                </a:solidFill>
              </a:rPr>
              <a:t>Above 25</a:t>
            </a:r>
            <a:r>
              <a:rPr lang="en-GB" altLang="en-US" b="1" baseline="30000" dirty="0">
                <a:solidFill>
                  <a:srgbClr val="7030A0"/>
                </a:solidFill>
              </a:rPr>
              <a:t>o</a:t>
            </a:r>
            <a:r>
              <a:rPr lang="en-GB" altLang="en-US" b="1" dirty="0">
                <a:solidFill>
                  <a:srgbClr val="7030A0"/>
                </a:solidFill>
              </a:rPr>
              <a:t>C </a:t>
            </a:r>
            <a:r>
              <a:rPr lang="en-GB" altLang="en-US" dirty="0"/>
              <a:t>RUBISCO works less efficiently.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b="1" dirty="0">
                <a:solidFill>
                  <a:srgbClr val="7030A0"/>
                </a:solidFill>
              </a:rPr>
              <a:t>OXYGEN</a:t>
            </a:r>
            <a:r>
              <a:rPr lang="en-GB" altLang="en-US" dirty="0"/>
              <a:t> competes </a:t>
            </a:r>
            <a:r>
              <a:rPr lang="en-GB" altLang="en-US" b="1" dirty="0">
                <a:solidFill>
                  <a:srgbClr val="7030A0"/>
                </a:solidFill>
              </a:rPr>
              <a:t>more successfully</a:t>
            </a:r>
            <a:r>
              <a:rPr lang="en-GB" altLang="en-US" b="1" dirty="0"/>
              <a:t> </a:t>
            </a:r>
            <a:r>
              <a:rPr lang="en-GB" altLang="en-US" dirty="0"/>
              <a:t>for the </a:t>
            </a:r>
            <a:r>
              <a:rPr lang="en-GB" altLang="en-US" b="1" dirty="0">
                <a:solidFill>
                  <a:srgbClr val="7030A0"/>
                </a:solidFill>
              </a:rPr>
              <a:t>active site of rubisco</a:t>
            </a:r>
            <a:r>
              <a:rPr lang="en-GB" altLang="en-US" b="1" dirty="0"/>
              <a:t> </a:t>
            </a:r>
            <a:r>
              <a:rPr lang="en-GB" altLang="en-US" dirty="0"/>
              <a:t>and prevents enzyme from binding to CO</a:t>
            </a:r>
            <a:r>
              <a:rPr lang="en-GB" altLang="en-US" baseline="-25000" dirty="0"/>
              <a:t>2</a:t>
            </a:r>
            <a:r>
              <a:rPr lang="en-GB" altLang="en-US" dirty="0"/>
              <a:t>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dirty="0"/>
              <a:t>ATP and reduced NADP from light-dependent stage is wasted.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b="1" dirty="0">
                <a:solidFill>
                  <a:srgbClr val="7030A0"/>
                </a:solidFill>
              </a:rPr>
              <a:t>PHOTORESPIRATION exceeds photosynthesis so rate of photosynthesis goes down</a:t>
            </a:r>
            <a:r>
              <a:rPr lang="en-GB" altLang="en-US" dirty="0"/>
              <a:t>.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GB" altLang="en-US" dirty="0"/>
              <a:t>Very high temperatures can damage proteins involved in photosynthesis. </a:t>
            </a:r>
          </a:p>
        </p:txBody>
      </p:sp>
      <p:pic>
        <p:nvPicPr>
          <p:cNvPr id="1026" name="Picture 2" descr="Photorespiration (article) | Photosynthesis | Khan Academy">
            <a:extLst>
              <a:ext uri="{FF2B5EF4-FFF2-40B4-BE49-F238E27FC236}">
                <a16:creationId xmlns:a16="http://schemas.microsoft.com/office/drawing/2014/main" id="{099401EC-D073-4000-8444-55D614EDBF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213" y="3593659"/>
            <a:ext cx="10768405" cy="34142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2">
            <a:extLst>
              <a:ext uri="{FF2B5EF4-FFF2-40B4-BE49-F238E27FC236}">
                <a16:creationId xmlns:a16="http://schemas.microsoft.com/office/drawing/2014/main" id="{A66579DA-544F-4FC1-AEC3-90C87C8DFD9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factors- Temperature</a:t>
            </a:r>
            <a:br>
              <a:rPr lang="en-GB" altLang="en-US" sz="4000" b="1" u="sng" dirty="0"/>
            </a:br>
            <a:endParaRPr lang="en-US" altLang="en-US" sz="4000" b="1" u="sng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07AA0F-E944-42A9-AED7-9147E6717C55}"/>
              </a:ext>
            </a:extLst>
          </p:cNvPr>
          <p:cNvSpPr/>
          <p:nvPr/>
        </p:nvSpPr>
        <p:spPr>
          <a:xfrm>
            <a:off x="1574202" y="5300759"/>
            <a:ext cx="2872291" cy="481335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509E294-53E1-4BF3-B3E3-DC8A729BFA2B}"/>
              </a:ext>
            </a:extLst>
          </p:cNvPr>
          <p:cNvSpPr/>
          <p:nvPr/>
        </p:nvSpPr>
        <p:spPr>
          <a:xfrm>
            <a:off x="7284720" y="5300759"/>
            <a:ext cx="3139440" cy="40879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8969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4F78C07-E365-4C07-ABFC-817DAE6A30C6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factors- Carbon dioxide </a:t>
            </a:r>
            <a:br>
              <a:rPr lang="en-GB" altLang="en-US" sz="4000" b="1" u="sng" dirty="0"/>
            </a:br>
            <a:endParaRPr lang="en-US" altLang="en-US" sz="4000" b="1" u="sng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4D36D99-CA2E-43E9-A1E0-F902897F12F0}"/>
              </a:ext>
            </a:extLst>
          </p:cNvPr>
          <p:cNvSpPr txBox="1"/>
          <p:nvPr/>
        </p:nvSpPr>
        <p:spPr>
          <a:xfrm>
            <a:off x="103652" y="619413"/>
            <a:ext cx="1085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Which stage of photosynthesis will be more effected by changes in Carbon dioxide concentration?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6D1FB1A-0DD7-4A58-A725-B11FF0A4BB40}"/>
              </a:ext>
            </a:extLst>
          </p:cNvPr>
          <p:cNvSpPr txBox="1"/>
          <p:nvPr/>
        </p:nvSpPr>
        <p:spPr>
          <a:xfrm>
            <a:off x="103652" y="988745"/>
            <a:ext cx="25280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Light independent. </a:t>
            </a:r>
          </a:p>
          <a:p>
            <a:r>
              <a:rPr lang="en-GB" b="1" dirty="0">
                <a:solidFill>
                  <a:srgbClr val="7030A0"/>
                </a:solidFill>
              </a:rPr>
              <a:t>Substrate for reaction. </a:t>
            </a:r>
          </a:p>
        </p:txBody>
      </p:sp>
      <p:pic>
        <p:nvPicPr>
          <p:cNvPr id="5" name="Picture 4" descr="Limiting factors">
            <a:extLst>
              <a:ext uri="{FF2B5EF4-FFF2-40B4-BE49-F238E27FC236}">
                <a16:creationId xmlns:a16="http://schemas.microsoft.com/office/drawing/2014/main" id="{A048DB75-2D51-4637-A59E-12ED91030E73}"/>
              </a:ext>
            </a:extLst>
          </p:cNvPr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8969" y="988745"/>
            <a:ext cx="6888819" cy="3464961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F8027983-587F-4337-AED6-A2B2C41BB472}"/>
              </a:ext>
            </a:extLst>
          </p:cNvPr>
          <p:cNvSpPr/>
          <p:nvPr/>
        </p:nvSpPr>
        <p:spPr>
          <a:xfrm>
            <a:off x="112786" y="4603325"/>
            <a:ext cx="1196642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dirty="0"/>
              <a:t>Atmospheric levels of CO</a:t>
            </a:r>
            <a:r>
              <a:rPr lang="en-GB" altLang="en-US" baseline="-25000" dirty="0"/>
              <a:t>2 </a:t>
            </a:r>
            <a:r>
              <a:rPr lang="en-GB" altLang="en-US" dirty="0"/>
              <a:t>are relatively low at </a:t>
            </a:r>
            <a:r>
              <a:rPr lang="en-GB" altLang="en-US" b="1" dirty="0">
                <a:solidFill>
                  <a:srgbClr val="7030A0"/>
                </a:solidFill>
              </a:rPr>
              <a:t>0.03 – 0.06%.</a:t>
            </a:r>
          </a:p>
          <a:p>
            <a:r>
              <a:rPr lang="en-GB" altLang="en-US" b="1" dirty="0">
                <a:solidFill>
                  <a:srgbClr val="7030A0"/>
                </a:solidFill>
              </a:rPr>
              <a:t>Concentration</a:t>
            </a:r>
            <a:r>
              <a:rPr lang="en-GB" altLang="en-US" dirty="0"/>
              <a:t> and the </a:t>
            </a:r>
            <a:r>
              <a:rPr lang="en-GB" altLang="en-US" b="1" dirty="0">
                <a:solidFill>
                  <a:srgbClr val="7030A0"/>
                </a:solidFill>
              </a:rPr>
              <a:t>rate</a:t>
            </a:r>
            <a:r>
              <a:rPr lang="en-GB" altLang="en-US" dirty="0"/>
              <a:t> at which carbon dioxide can </a:t>
            </a:r>
            <a:r>
              <a:rPr lang="en-GB" altLang="en-US" b="1" dirty="0">
                <a:solidFill>
                  <a:srgbClr val="7030A0"/>
                </a:solidFill>
              </a:rPr>
              <a:t>diffuse into the leaf </a:t>
            </a:r>
            <a:r>
              <a:rPr lang="en-GB" altLang="en-US" dirty="0"/>
              <a:t>are </a:t>
            </a:r>
            <a:r>
              <a:rPr lang="en-GB" altLang="en-US" b="1" dirty="0">
                <a:solidFill>
                  <a:srgbClr val="7030A0"/>
                </a:solidFill>
              </a:rPr>
              <a:t>both limiting factors</a:t>
            </a:r>
            <a:r>
              <a:rPr lang="en-GB" altLang="en-US" dirty="0"/>
              <a:t>. </a:t>
            </a:r>
          </a:p>
          <a:p>
            <a:endParaRPr lang="en-GB" alt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/>
              <a:t>Increasing the concentration means more substrate available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/>
              <a:t>More collisions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/>
              <a:t>More ESC’s and EPC’s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GB" altLang="en-US" dirty="0"/>
              <a:t>More GP produced.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D75B74B-A36D-45D9-8862-31F49F5C43C7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4322" y="5858538"/>
            <a:ext cx="661425" cy="649838"/>
          </a:xfrm>
          <a:prstGeom prst="rect">
            <a:avLst/>
          </a:prstGeom>
          <a:noFill/>
          <a:ln>
            <a:noFill/>
          </a:ln>
          <a:extLst/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08432A0-4485-4621-AF90-2EC08D63B145}"/>
              </a:ext>
            </a:extLst>
          </p:cNvPr>
          <p:cNvSpPr txBox="1"/>
          <p:nvPr/>
        </p:nvSpPr>
        <p:spPr>
          <a:xfrm>
            <a:off x="9981621" y="34637"/>
            <a:ext cx="2167348" cy="2554545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r>
              <a:rPr lang="en-GB" sz="2000" b="1" u="sng" dirty="0"/>
              <a:t>Exam tip: </a:t>
            </a:r>
            <a:r>
              <a:rPr lang="en-GB" sz="2000" dirty="0"/>
              <a:t>the graph may give multiple limiting factors, read the question carefully to check which limiting factor you need to discuss </a:t>
            </a:r>
          </a:p>
        </p:txBody>
      </p:sp>
    </p:spTree>
    <p:extLst>
      <p:ext uri="{BB962C8B-B14F-4D97-AF65-F5344CB8AC3E}">
        <p14:creationId xmlns:p14="http://schemas.microsoft.com/office/powerpoint/2010/main" val="1641675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13FA514-2EC0-4953-A1E2-6F9291047BBA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9418638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factors- Light intensity </a:t>
            </a:r>
            <a:br>
              <a:rPr lang="en-GB" altLang="en-US" sz="4000" b="1" u="sng" dirty="0"/>
            </a:br>
            <a:endParaRPr lang="en-US" altLang="en-US" sz="4000" b="1" u="sng" dirty="0"/>
          </a:p>
        </p:txBody>
      </p:sp>
      <p:pic>
        <p:nvPicPr>
          <p:cNvPr id="2050" name="Picture 2" descr="Effect of Light intensity on the rate of Photosynthesis - Biology ...">
            <a:extLst>
              <a:ext uri="{FF2B5EF4-FFF2-40B4-BE49-F238E27FC236}">
                <a16:creationId xmlns:a16="http://schemas.microsoft.com/office/drawing/2014/main" id="{39A94044-23FE-47E4-8A9A-1A7A10A513B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9991" y="1566415"/>
            <a:ext cx="4219699" cy="3080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E3A2063-A3AB-4C21-9A8C-757BEC6E5346}"/>
              </a:ext>
            </a:extLst>
          </p:cNvPr>
          <p:cNvSpPr txBox="1"/>
          <p:nvPr/>
        </p:nvSpPr>
        <p:spPr>
          <a:xfrm>
            <a:off x="103652" y="619413"/>
            <a:ext cx="108583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/>
              <a:t>Which stage of photosynthesis will be more effected by changes in light intensity?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45C4DEC-39E4-40CC-9046-C1E18BD9ED0B}"/>
              </a:ext>
            </a:extLst>
          </p:cNvPr>
          <p:cNvSpPr txBox="1"/>
          <p:nvPr/>
        </p:nvSpPr>
        <p:spPr>
          <a:xfrm>
            <a:off x="103652" y="988745"/>
            <a:ext cx="25280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b="1" dirty="0">
                <a:solidFill>
                  <a:srgbClr val="7030A0"/>
                </a:solidFill>
              </a:rPr>
              <a:t>Light dependent.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44F287D-678B-423D-82B6-5B9577191DF6}"/>
              </a:ext>
            </a:extLst>
          </p:cNvPr>
          <p:cNvSpPr/>
          <p:nvPr/>
        </p:nvSpPr>
        <p:spPr>
          <a:xfrm>
            <a:off x="4457250" y="1470674"/>
            <a:ext cx="7423393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Explain part A of the graph. </a:t>
            </a:r>
          </a:p>
          <a:p>
            <a:r>
              <a:rPr lang="en-GB" dirty="0"/>
              <a:t>As the light intensity increases so does the rate of photosynthesis, the gradient is directly proportional.</a:t>
            </a:r>
          </a:p>
          <a:p>
            <a:endParaRPr lang="en-GB" dirty="0"/>
          </a:p>
          <a:p>
            <a:r>
              <a:rPr lang="en-GB" dirty="0"/>
              <a:t>More light </a:t>
            </a:r>
            <a:r>
              <a:rPr lang="en-GB" b="1" dirty="0">
                <a:solidFill>
                  <a:srgbClr val="7030A0"/>
                </a:solidFill>
              </a:rPr>
              <a:t>energy</a:t>
            </a:r>
            <a:r>
              <a:rPr lang="en-GB" dirty="0"/>
              <a:t> </a:t>
            </a:r>
          </a:p>
          <a:p>
            <a:r>
              <a:rPr lang="en-GB" dirty="0"/>
              <a:t>Increases </a:t>
            </a:r>
            <a:r>
              <a:rPr lang="en-GB" b="1" dirty="0">
                <a:solidFill>
                  <a:srgbClr val="7030A0"/>
                </a:solidFill>
              </a:rPr>
              <a:t>excitation</a:t>
            </a:r>
            <a:r>
              <a:rPr lang="en-GB" dirty="0"/>
              <a:t> of electrons</a:t>
            </a:r>
          </a:p>
          <a:p>
            <a:r>
              <a:rPr lang="en-GB" dirty="0"/>
              <a:t>More </a:t>
            </a:r>
            <a:r>
              <a:rPr lang="en-GB" b="1" dirty="0">
                <a:solidFill>
                  <a:srgbClr val="7030A0"/>
                </a:solidFill>
              </a:rPr>
              <a:t>photolysis</a:t>
            </a:r>
          </a:p>
          <a:p>
            <a:r>
              <a:rPr lang="en-GB" dirty="0"/>
              <a:t>More </a:t>
            </a:r>
            <a:r>
              <a:rPr lang="en-GB" b="1" dirty="0">
                <a:solidFill>
                  <a:srgbClr val="7030A0"/>
                </a:solidFill>
              </a:rPr>
              <a:t>ATP and NADPH</a:t>
            </a:r>
            <a:r>
              <a:rPr lang="en-GB" b="1" baseline="-25000" dirty="0">
                <a:solidFill>
                  <a:srgbClr val="7030A0"/>
                </a:solidFill>
              </a:rPr>
              <a:t>2</a:t>
            </a:r>
            <a:r>
              <a:rPr lang="en-GB" dirty="0"/>
              <a:t>. 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0BE2ED6-7E61-4AF7-BDE0-74D9965609FC}"/>
              </a:ext>
            </a:extLst>
          </p:cNvPr>
          <p:cNvSpPr txBox="1"/>
          <p:nvPr/>
        </p:nvSpPr>
        <p:spPr>
          <a:xfrm>
            <a:off x="934543" y="2985674"/>
            <a:ext cx="4331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dirty="0"/>
              <a:t>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BEFBD16-731C-4B79-9D0C-9CC63FF97550}"/>
              </a:ext>
            </a:extLst>
          </p:cNvPr>
          <p:cNvSpPr txBox="1"/>
          <p:nvPr/>
        </p:nvSpPr>
        <p:spPr>
          <a:xfrm>
            <a:off x="2423950" y="2231621"/>
            <a:ext cx="41549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3200" b="1" dirty="0"/>
              <a:t>B</a:t>
            </a:r>
          </a:p>
        </p:txBody>
      </p:sp>
      <p:pic>
        <p:nvPicPr>
          <p:cNvPr id="9" name="Picture 9">
            <a:extLst>
              <a:ext uri="{FF2B5EF4-FFF2-40B4-BE49-F238E27FC236}">
                <a16:creationId xmlns:a16="http://schemas.microsoft.com/office/drawing/2014/main" id="{7868B9B7-75B0-47B8-84AD-5003007057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52245" y="2219774"/>
            <a:ext cx="707783" cy="7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EC064B77-A83E-4F3B-9194-E136BA064A12}"/>
              </a:ext>
            </a:extLst>
          </p:cNvPr>
          <p:cNvSpPr/>
          <p:nvPr/>
        </p:nvSpPr>
        <p:spPr>
          <a:xfrm>
            <a:off x="4457250" y="4102385"/>
            <a:ext cx="7423393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b="1" dirty="0"/>
              <a:t>Explain part B of the graph. </a:t>
            </a:r>
          </a:p>
          <a:p>
            <a:r>
              <a:rPr lang="en-GB" dirty="0"/>
              <a:t>As the light intensity increases the rate of photosynthesis decreases, another factor is limiting the rate </a:t>
            </a:r>
            <a:r>
              <a:rPr lang="en-GB" dirty="0" err="1"/>
              <a:t>eg</a:t>
            </a:r>
            <a:r>
              <a:rPr lang="en-GB" dirty="0"/>
              <a:t> temperature, carbon dioxide concentration. </a:t>
            </a:r>
          </a:p>
        </p:txBody>
      </p:sp>
      <p:pic>
        <p:nvPicPr>
          <p:cNvPr id="12" name="Picture 9">
            <a:extLst>
              <a:ext uri="{FF2B5EF4-FFF2-40B4-BE49-F238E27FC236}">
                <a16:creationId xmlns:a16="http://schemas.microsoft.com/office/drawing/2014/main" id="{B0DF8F80-B1C4-4CBC-8590-0AED21B81D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60420" y="4660857"/>
            <a:ext cx="707783" cy="7297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21926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962EEEC-CF9A-45FF-816C-4416DB6121D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12192000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</a:t>
            </a:r>
          </a:p>
          <a:p>
            <a:r>
              <a:rPr lang="en-GB" altLang="en-US" sz="2400" b="1" dirty="0"/>
              <a:t>Application of knowledge. </a:t>
            </a:r>
          </a:p>
          <a:p>
            <a:r>
              <a:rPr lang="en-GB" altLang="en-US" sz="2400" dirty="0"/>
              <a:t>In your exam you will need to interpret data on limiting factors, the graph below is a common example. Use your knowledge about limiting factors to answer the questions. </a:t>
            </a:r>
            <a:br>
              <a:rPr lang="en-GB" altLang="en-US" sz="3200" dirty="0"/>
            </a:br>
            <a:endParaRPr lang="en-US" altLang="en-US" sz="3200" dirty="0"/>
          </a:p>
        </p:txBody>
      </p:sp>
      <p:pic>
        <p:nvPicPr>
          <p:cNvPr id="3" name="Picture 4" descr="C:\Documents and Settings\dlawson\Local Settings\Temp\Temporary Directory 1 for RES44_b11_mb.zip\effect_on_concentrations_reducing_light_intensity.jpg">
            <a:extLst>
              <a:ext uri="{FF2B5EF4-FFF2-40B4-BE49-F238E27FC236}">
                <a16:creationId xmlns:a16="http://schemas.microsoft.com/office/drawing/2014/main" id="{9F7E3D65-A7D8-4D8B-A684-4DD49C3B57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75" y="2447687"/>
            <a:ext cx="4608513" cy="4032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5">
            <a:extLst>
              <a:ext uri="{FF2B5EF4-FFF2-40B4-BE49-F238E27FC236}">
                <a16:creationId xmlns:a16="http://schemas.microsoft.com/office/drawing/2014/main" id="{9B6DC36E-3495-473D-8EE3-6150EFD10A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993" y="2538524"/>
            <a:ext cx="7756132" cy="36933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Prompts: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Which reaction(s) are you looking at?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What is needed for this reaction to occur?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What is produced in bright light?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What is not produced in dim light?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What is the effect of the lack of produced in dim light?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7030A0"/>
                </a:solidFill>
                <a:latin typeface="+mn-lt"/>
              </a:rPr>
              <a:t>Use your answers to explain the relative concentrations of RuBP, TP and GP in dim and bright light.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8E38C4-E180-4792-A27A-63A38EBC59B4}"/>
              </a:ext>
            </a:extLst>
          </p:cNvPr>
          <p:cNvSpPr/>
          <p:nvPr/>
        </p:nvSpPr>
        <p:spPr>
          <a:xfrm>
            <a:off x="0" y="1802809"/>
            <a:ext cx="39789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b="1" dirty="0"/>
              <a:t>On whiteboard……..</a:t>
            </a:r>
          </a:p>
        </p:txBody>
      </p:sp>
    </p:spTree>
    <p:extLst>
      <p:ext uri="{BB962C8B-B14F-4D97-AF65-F5344CB8AC3E}">
        <p14:creationId xmlns:p14="http://schemas.microsoft.com/office/powerpoint/2010/main" val="1386878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0" y="2710928"/>
            <a:ext cx="1219200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u="sng" dirty="0">
                <a:latin typeface="+mn-lt"/>
              </a:rPr>
              <a:t>In bright light,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Concentrations of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RuBP</a:t>
            </a:r>
            <a:r>
              <a:rPr lang="en-GB" altLang="en-US" sz="1800" dirty="0">
                <a:latin typeface="+mn-lt"/>
              </a:rPr>
              <a:t> and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TP</a:t>
            </a:r>
            <a:r>
              <a:rPr lang="en-GB" altLang="en-US" sz="1800" dirty="0">
                <a:latin typeface="+mn-lt"/>
              </a:rPr>
              <a:t> are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relatively high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Concentrations of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GP</a:t>
            </a:r>
            <a:r>
              <a:rPr lang="en-GB" altLang="en-US" sz="1800" dirty="0">
                <a:latin typeface="+mn-lt"/>
              </a:rPr>
              <a:t> are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relatively low</a:t>
            </a:r>
            <a:r>
              <a:rPr lang="en-GB" altLang="en-US" sz="1800" dirty="0">
                <a:latin typeface="+mn-lt"/>
              </a:rPr>
              <a:t>.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In bright light the rate of the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light dependent reactions will be high</a:t>
            </a:r>
            <a:r>
              <a:rPr lang="en-GB" altLang="en-US" sz="1800" dirty="0">
                <a:latin typeface="+mn-lt"/>
              </a:rPr>
              <a:t>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More ATP and reduced NADP </a:t>
            </a:r>
            <a:r>
              <a:rPr lang="en-GB" altLang="en-US" sz="1800" dirty="0">
                <a:latin typeface="+mn-lt"/>
              </a:rPr>
              <a:t>will be produced,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Used to convert GP to TP and to regenerate RuBP.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Majority of the GP is converted to TP and RuBP</a:t>
            </a:r>
            <a:r>
              <a:rPr lang="en-GB" altLang="en-US" sz="1800" dirty="0">
                <a:latin typeface="+mn-lt"/>
              </a:rPr>
              <a:t>. </a:t>
            </a:r>
          </a:p>
          <a:p>
            <a:pPr eaLnBrk="1" hangingPunct="1">
              <a:spcBef>
                <a:spcPct val="0"/>
              </a:spcBef>
              <a:buNone/>
            </a:pPr>
            <a:endParaRPr lang="en-GB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endParaRPr lang="en-GB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u="sng" dirty="0">
                <a:latin typeface="+mn-lt"/>
              </a:rPr>
              <a:t>In dim light 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Light dependent </a:t>
            </a:r>
            <a:r>
              <a:rPr lang="en-GB" altLang="en-US" sz="1800" dirty="0">
                <a:latin typeface="+mn-lt"/>
              </a:rPr>
              <a:t>reactions will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cease</a:t>
            </a:r>
            <a:r>
              <a:rPr lang="en-GB" altLang="en-US" sz="1800" dirty="0">
                <a:latin typeface="+mn-lt"/>
              </a:rPr>
              <a:t>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GP</a:t>
            </a:r>
            <a:r>
              <a:rPr lang="en-GB" altLang="en-US" sz="1800" dirty="0">
                <a:latin typeface="+mn-lt"/>
              </a:rPr>
              <a:t> cannot be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changed to TP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Levels of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GP</a:t>
            </a:r>
            <a:r>
              <a:rPr lang="en-GB" altLang="en-US" sz="1800" dirty="0">
                <a:latin typeface="+mn-lt"/>
              </a:rPr>
              <a:t> will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increase</a:t>
            </a:r>
            <a:r>
              <a:rPr lang="en-GB" altLang="en-US" sz="1800" dirty="0">
                <a:latin typeface="+mn-lt"/>
              </a:rPr>
              <a:t> and levels of TP will fall,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levels of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RuBP will fall </a:t>
            </a:r>
            <a:r>
              <a:rPr lang="en-GB" altLang="en-US" sz="1800" dirty="0">
                <a:latin typeface="+mn-lt"/>
              </a:rPr>
              <a:t>as will be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converted to GP </a:t>
            </a:r>
            <a:r>
              <a:rPr lang="en-GB" altLang="en-US" sz="1800" dirty="0">
                <a:latin typeface="+mn-lt"/>
              </a:rPr>
              <a:t>and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no TP available to regenerate RuBP    </a:t>
            </a:r>
          </a:p>
        </p:txBody>
      </p:sp>
      <p:pic>
        <p:nvPicPr>
          <p:cNvPr id="67587" name="Picture 6" descr="C:\Documents and Settings\dlawson\Local Settings\Temp\Temporary Directory 1 for RES44_b11_mb.zip\effect_on_concentrations_reducing_light_intensity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5994" y="-118576"/>
            <a:ext cx="3378200" cy="2714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025165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>
            <a:extLst>
              <a:ext uri="{FF2B5EF4-FFF2-40B4-BE49-F238E27FC236}">
                <a16:creationId xmlns:a16="http://schemas.microsoft.com/office/drawing/2014/main" id="{5962EEEC-CF9A-45FF-816C-4416DB6121D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12192000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Limiting factors</a:t>
            </a:r>
          </a:p>
          <a:p>
            <a:r>
              <a:rPr lang="en-GB" altLang="en-US" sz="2400" b="1" dirty="0"/>
              <a:t>Application of knowledge. </a:t>
            </a:r>
          </a:p>
          <a:p>
            <a:r>
              <a:rPr lang="en-GB" altLang="en-US" sz="2400" dirty="0"/>
              <a:t>In your exam you will need to interpret data on limiting factors, the graph below is a common example. Use your knowledge about limiting factors to answer the questions. </a:t>
            </a:r>
            <a:br>
              <a:rPr lang="en-GB" altLang="en-US" sz="3200" dirty="0"/>
            </a:br>
            <a:endParaRPr lang="en-US" altLang="en-US" sz="3200" dirty="0"/>
          </a:p>
        </p:txBody>
      </p:sp>
      <p:pic>
        <p:nvPicPr>
          <p:cNvPr id="5" name="Picture 5" descr="C:\Documents and Settings\dlawson\Local Settings\Temp\Temporary Directory 2 for RES44_b11_mb.zip\effect_on_concnetrations_reducing_carbon_dioxide.jpg">
            <a:extLst>
              <a:ext uri="{FF2B5EF4-FFF2-40B4-BE49-F238E27FC236}">
                <a16:creationId xmlns:a16="http://schemas.microsoft.com/office/drawing/2014/main" id="{AD1C1BD1-8B4F-4527-8D29-89D1A1D842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500107"/>
            <a:ext cx="4787900" cy="3527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5EDB4041-75E3-4A32-B1DC-B16E0BB220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94636" y="2618442"/>
            <a:ext cx="748620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Prompts: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Which reaction are you looking at?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What is needed for this reaction to occur?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What is considered normal CO</a:t>
            </a:r>
            <a:r>
              <a:rPr lang="en-US" altLang="en-US" sz="1800" baseline="-25000" dirty="0">
                <a:latin typeface="+mn-lt"/>
              </a:rPr>
              <a:t>2</a:t>
            </a:r>
            <a:r>
              <a:rPr lang="en-US" altLang="en-US" sz="1800" dirty="0">
                <a:latin typeface="+mn-lt"/>
              </a:rPr>
              <a:t> concentration in the atmosphere?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What is the affect if you are less CO</a:t>
            </a:r>
            <a:r>
              <a:rPr lang="en-US" altLang="en-US" sz="1800" baseline="-25000" dirty="0">
                <a:latin typeface="+mn-lt"/>
              </a:rPr>
              <a:t>2</a:t>
            </a:r>
            <a:r>
              <a:rPr lang="en-US" altLang="en-US" sz="1800" dirty="0">
                <a:latin typeface="+mn-lt"/>
              </a:rPr>
              <a:t> than normally available?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>
              <a:spcBef>
                <a:spcPct val="0"/>
              </a:spcBef>
              <a:buNone/>
            </a:pPr>
            <a:r>
              <a:rPr lang="en-US" altLang="en-US" sz="1800" b="1" dirty="0">
                <a:solidFill>
                  <a:srgbClr val="7030A0"/>
                </a:solidFill>
                <a:latin typeface="+mn-lt"/>
              </a:rPr>
              <a:t>Use your answers to explain the relative concentrations of RuBP, TP and GP in high and low carbon dioxide conc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799895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3" descr="C:\Documents and Settings\dlawson\Local Settings\Temp\Temporary Directory 2 for RES44_b11_mb.zip\effect_on_concnetrations_reducing_carbon_dioxid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738" y="61856"/>
            <a:ext cx="3625850" cy="251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8611" name="Rectangle 4"/>
          <p:cNvSpPr>
            <a:spLocks noChangeArrowheads="1"/>
          </p:cNvSpPr>
          <p:nvPr/>
        </p:nvSpPr>
        <p:spPr bwMode="auto">
          <a:xfrm>
            <a:off x="117775" y="3011302"/>
            <a:ext cx="12074225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u="sng" dirty="0">
                <a:latin typeface="+mn-lt"/>
              </a:rPr>
              <a:t>In high CO</a:t>
            </a:r>
            <a:r>
              <a:rPr lang="en-GB" altLang="en-US" sz="1800" b="1" u="sng" baseline="-25000" dirty="0">
                <a:latin typeface="+mn-lt"/>
              </a:rPr>
              <a:t>2</a:t>
            </a:r>
            <a:r>
              <a:rPr lang="en-GB" altLang="en-US" sz="1800" b="1" u="sng" dirty="0">
                <a:latin typeface="+mn-lt"/>
              </a:rPr>
              <a:t>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Concentration of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GP and T</a:t>
            </a:r>
            <a:r>
              <a:rPr lang="en-GB" altLang="en-US" sz="1800" dirty="0">
                <a:latin typeface="+mn-lt"/>
              </a:rPr>
              <a:t>P are relatively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high</a:t>
            </a:r>
            <a:r>
              <a:rPr lang="en-GB" altLang="en-US" sz="1800" dirty="0">
                <a:latin typeface="+mn-lt"/>
              </a:rPr>
              <a:t>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Concentration of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RuBP</a:t>
            </a:r>
            <a:r>
              <a:rPr lang="en-GB" altLang="en-US" sz="1800" dirty="0">
                <a:latin typeface="+mn-lt"/>
              </a:rPr>
              <a:t> are relatively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lo</a:t>
            </a:r>
            <a:r>
              <a:rPr lang="en-GB" altLang="en-US" sz="1800" dirty="0">
                <a:latin typeface="+mn-lt"/>
              </a:rPr>
              <a:t>w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More CO</a:t>
            </a:r>
            <a:r>
              <a:rPr lang="en-GB" altLang="en-US" sz="1800" b="1" baseline="-25000" dirty="0">
                <a:solidFill>
                  <a:srgbClr val="7030A0"/>
                </a:solidFill>
                <a:latin typeface="+mn-lt"/>
              </a:rPr>
              <a:t>2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 fixation</a:t>
            </a:r>
            <a:r>
              <a:rPr lang="en-GB" altLang="en-US" sz="1800" dirty="0">
                <a:latin typeface="+mn-lt"/>
              </a:rPr>
              <a:t>, more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GP</a:t>
            </a:r>
            <a:r>
              <a:rPr lang="en-GB" altLang="en-US" sz="1800" dirty="0">
                <a:latin typeface="+mn-lt"/>
              </a:rPr>
              <a:t> and therefore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more TP</a:t>
            </a:r>
            <a:r>
              <a:rPr lang="en-GB" altLang="en-US" sz="1800" dirty="0">
                <a:latin typeface="+mn-lt"/>
              </a:rPr>
              <a:t>, 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RuBP</a:t>
            </a:r>
            <a:r>
              <a:rPr lang="en-GB" altLang="en-US" sz="1800" dirty="0">
                <a:latin typeface="+mn-lt"/>
              </a:rPr>
              <a:t> which is regenerated is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quickly </a:t>
            </a:r>
            <a:r>
              <a:rPr lang="en-GB" altLang="en-US" sz="1800" b="1" dirty="0" err="1">
                <a:solidFill>
                  <a:srgbClr val="7030A0"/>
                </a:solidFill>
                <a:latin typeface="+mn-lt"/>
              </a:rPr>
              <a:t>carboxylated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 to GP   </a:t>
            </a:r>
          </a:p>
          <a:p>
            <a:pPr eaLnBrk="1" hangingPunct="1">
              <a:spcBef>
                <a:spcPct val="0"/>
              </a:spcBef>
              <a:buNone/>
            </a:pPr>
            <a:endParaRPr lang="en-GB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b="1" u="sng" dirty="0">
                <a:latin typeface="+mn-lt"/>
              </a:rPr>
              <a:t>In low CO</a:t>
            </a:r>
            <a:r>
              <a:rPr lang="en-GB" altLang="en-US" sz="1800" b="1" u="sng" baseline="-25000" dirty="0">
                <a:latin typeface="+mn-lt"/>
              </a:rPr>
              <a:t>2</a:t>
            </a:r>
            <a:r>
              <a:rPr lang="en-GB" altLang="en-US" sz="1800" b="1" u="sng" dirty="0">
                <a:latin typeface="+mn-lt"/>
              </a:rPr>
              <a:t>,</a:t>
            </a:r>
          </a:p>
          <a:p>
            <a:pPr eaLnBrk="1" hangingPunct="1">
              <a:spcBef>
                <a:spcPct val="0"/>
              </a:spcBef>
              <a:buNone/>
            </a:pPr>
            <a:r>
              <a:rPr lang="en-GB" altLang="en-US" sz="1800" dirty="0">
                <a:latin typeface="+mn-lt"/>
              </a:rPr>
              <a:t>Concentration of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RuBP increase </a:t>
            </a:r>
            <a:r>
              <a:rPr lang="en-GB" altLang="en-US" sz="1800" dirty="0">
                <a:latin typeface="+mn-lt"/>
              </a:rPr>
              <a:t>as 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very little is </a:t>
            </a:r>
            <a:r>
              <a:rPr lang="en-GB" altLang="en-US" sz="1800" b="1" dirty="0" err="1">
                <a:solidFill>
                  <a:srgbClr val="7030A0"/>
                </a:solidFill>
                <a:latin typeface="+mn-lt"/>
              </a:rPr>
              <a:t>carboxylated</a:t>
            </a:r>
            <a:r>
              <a:rPr lang="en-GB" altLang="en-US" sz="1800" b="1" dirty="0">
                <a:solidFill>
                  <a:srgbClr val="7030A0"/>
                </a:solidFill>
                <a:latin typeface="+mn-lt"/>
              </a:rPr>
              <a:t> </a:t>
            </a:r>
            <a:r>
              <a:rPr lang="en-GB" altLang="en-US" sz="1800" dirty="0">
                <a:latin typeface="+mn-lt"/>
              </a:rPr>
              <a:t>to GP, levels of GP and TP fall</a:t>
            </a:r>
          </a:p>
        </p:txBody>
      </p:sp>
    </p:spTree>
    <p:extLst>
      <p:ext uri="{BB962C8B-B14F-4D97-AF65-F5344CB8AC3E}">
        <p14:creationId xmlns:p14="http://schemas.microsoft.com/office/powerpoint/2010/main" val="214706324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57C2F5F0-4755-4EA9-BB30-A6D400E3B25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369" y="0"/>
            <a:ext cx="11835004" cy="360381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A78D0B4-A0C0-4617-B52C-72EF52EB4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493" y="3454268"/>
            <a:ext cx="3871296" cy="29751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4F14D971-E45B-4537-B2DE-73E2CE0A31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20630" y="3454268"/>
            <a:ext cx="4520901" cy="2825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61883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779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5492" y="837405"/>
            <a:ext cx="4105275" cy="302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5780" name="TextBox 2"/>
          <p:cNvSpPr txBox="1">
            <a:spLocks noChangeArrowheads="1"/>
          </p:cNvSpPr>
          <p:nvPr/>
        </p:nvSpPr>
        <p:spPr bwMode="auto">
          <a:xfrm>
            <a:off x="75304" y="4508501"/>
            <a:ext cx="10592696" cy="2862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Glasshouses are used by to: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	Achieve maximum yield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	Grow crops out of season/all year round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	Grow crops not native to the country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The faster a plant can photosynthesis the more carbohydrates the plant can make.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The carbohydrates are used to provide energy to make new cells.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This means more rapid growth.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18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  </a:t>
            </a:r>
          </a:p>
        </p:txBody>
      </p:sp>
      <p:pic>
        <p:nvPicPr>
          <p:cNvPr id="75781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7444" y="863598"/>
            <a:ext cx="3870325" cy="297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ight Bracket 4"/>
          <p:cNvSpPr>
            <a:spLocks/>
          </p:cNvSpPr>
          <p:nvPr/>
        </p:nvSpPr>
        <p:spPr bwMode="auto">
          <a:xfrm>
            <a:off x="4943476" y="4871644"/>
            <a:ext cx="360363" cy="719137"/>
          </a:xfrm>
          <a:prstGeom prst="rightBracket">
            <a:avLst>
              <a:gd name="adj" fmla="val 8315"/>
            </a:avLst>
          </a:prstGeom>
          <a:noFill/>
          <a:ln w="57150">
            <a:solidFill>
              <a:schemeClr val="tx1"/>
            </a:solidFill>
            <a:round/>
            <a:headEnd/>
            <a:tailEnd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/>
          <a:p>
            <a:pPr algn="ctr" eaLnBrk="1" hangingPunct="1">
              <a:defRPr/>
            </a:pPr>
            <a:endParaRPr lang="en-US">
              <a:latin typeface="Comic Sans MS"/>
              <a:cs typeface="Comic Sans MS"/>
            </a:endParaRPr>
          </a:p>
        </p:txBody>
      </p:sp>
      <p:sp>
        <p:nvSpPr>
          <p:cNvPr id="75783" name="TextBox 6"/>
          <p:cNvSpPr txBox="1">
            <a:spLocks noChangeArrowheads="1"/>
          </p:cNvSpPr>
          <p:nvPr/>
        </p:nvSpPr>
        <p:spPr bwMode="auto">
          <a:xfrm>
            <a:off x="5376069" y="4769249"/>
            <a:ext cx="3024188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i="1" dirty="0">
                <a:solidFill>
                  <a:srgbClr val="FF0000"/>
                </a:solidFill>
              </a:rPr>
              <a:t>To achieve these goals the environment inside is highly controlled.</a:t>
            </a:r>
          </a:p>
        </p:txBody>
      </p:sp>
      <p:sp>
        <p:nvSpPr>
          <p:cNvPr id="8" name="Rectangle 2">
            <a:extLst>
              <a:ext uri="{FF2B5EF4-FFF2-40B4-BE49-F238E27FC236}">
                <a16:creationId xmlns:a16="http://schemas.microsoft.com/office/drawing/2014/main" id="{A12EF38B-A90E-4532-B20F-DC7165C9A37C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12192000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Farming techniques.</a:t>
            </a:r>
          </a:p>
          <a:p>
            <a:br>
              <a:rPr lang="en-GB" altLang="en-US" sz="3200" dirty="0"/>
            </a:br>
            <a:endParaRPr lang="en-US" altLang="en-US" sz="3200" dirty="0"/>
          </a:p>
        </p:txBody>
      </p:sp>
    </p:spTree>
    <p:extLst>
      <p:ext uri="{BB962C8B-B14F-4D97-AF65-F5344CB8AC3E}">
        <p14:creationId xmlns:p14="http://schemas.microsoft.com/office/powerpoint/2010/main" val="33661611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7557" y="1778715"/>
            <a:ext cx="4449763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7828" name="TextBox 1"/>
          <p:cNvSpPr txBox="1">
            <a:spLocks noChangeArrowheads="1"/>
          </p:cNvSpPr>
          <p:nvPr/>
        </p:nvSpPr>
        <p:spPr bwMode="auto">
          <a:xfrm>
            <a:off x="0" y="614919"/>
            <a:ext cx="120915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latin typeface="+mn-lt"/>
              </a:rPr>
              <a:t>Sunlight heats the inside of the glasshouse. Glass prevents a lot of the heat from escaping.  </a:t>
            </a:r>
          </a:p>
        </p:txBody>
      </p:sp>
      <p:sp>
        <p:nvSpPr>
          <p:cNvPr id="77829" name="TextBox 8"/>
          <p:cNvSpPr txBox="1">
            <a:spLocks noChangeArrowheads="1"/>
          </p:cNvSpPr>
          <p:nvPr/>
        </p:nvSpPr>
        <p:spPr bwMode="auto">
          <a:xfrm>
            <a:off x="179387" y="1911906"/>
            <a:ext cx="187166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n-lt"/>
              </a:rPr>
              <a:t>If temperatures start to drop electric or paraffin heaters can be used. </a:t>
            </a:r>
          </a:p>
        </p:txBody>
      </p:sp>
      <p:sp>
        <p:nvSpPr>
          <p:cNvPr id="77830" name="TextBox 11"/>
          <p:cNvSpPr txBox="1">
            <a:spLocks noChangeArrowheads="1"/>
          </p:cNvSpPr>
          <p:nvPr/>
        </p:nvSpPr>
        <p:spPr bwMode="auto">
          <a:xfrm>
            <a:off x="179388" y="4172505"/>
            <a:ext cx="21240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n-lt"/>
              </a:rPr>
              <a:t>If the temperature gets too hot ventilators (panels) can be opened to release heat.  </a:t>
            </a:r>
          </a:p>
        </p:txBody>
      </p:sp>
      <p:sp>
        <p:nvSpPr>
          <p:cNvPr id="77831" name="TextBox 2"/>
          <p:cNvSpPr txBox="1">
            <a:spLocks noChangeArrowheads="1"/>
          </p:cNvSpPr>
          <p:nvPr/>
        </p:nvSpPr>
        <p:spPr bwMode="auto">
          <a:xfrm>
            <a:off x="9766243" y="1828280"/>
            <a:ext cx="208756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FF0000"/>
                </a:solidFill>
                <a:latin typeface="+mn-lt"/>
              </a:rPr>
              <a:t>Paraffin heaters can also be burned to supply CO</a:t>
            </a:r>
            <a:r>
              <a:rPr lang="en-US" altLang="en-US" sz="1800" baseline="-25000" dirty="0">
                <a:solidFill>
                  <a:srgbClr val="FF0000"/>
                </a:solidFill>
                <a:latin typeface="+mn-lt"/>
              </a:rPr>
              <a:t>2</a:t>
            </a:r>
            <a:r>
              <a:rPr lang="en-US" altLang="en-US" sz="1800" dirty="0">
                <a:solidFill>
                  <a:srgbClr val="FF0000"/>
                </a:solidFill>
                <a:latin typeface="+mn-lt"/>
              </a:rPr>
              <a:t> in the concentrations are low. </a:t>
            </a:r>
          </a:p>
        </p:txBody>
      </p:sp>
      <p:cxnSp>
        <p:nvCxnSpPr>
          <p:cNvPr id="5" name="Straight Arrow Connector 4"/>
          <p:cNvCxnSpPr>
            <a:cxnSpLocks noChangeShapeType="1"/>
          </p:cNvCxnSpPr>
          <p:nvPr/>
        </p:nvCxnSpPr>
        <p:spPr bwMode="auto">
          <a:xfrm>
            <a:off x="3557557" y="1778715"/>
            <a:ext cx="5400675" cy="0"/>
          </a:xfrm>
          <a:prstGeom prst="straightConnector1">
            <a:avLst/>
          </a:prstGeom>
          <a:noFill/>
          <a:ln w="57150">
            <a:solidFill>
              <a:srgbClr val="FF000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77833" name="TextBox 9"/>
          <p:cNvSpPr txBox="1">
            <a:spLocks noChangeArrowheads="1"/>
          </p:cNvSpPr>
          <p:nvPr/>
        </p:nvSpPr>
        <p:spPr bwMode="auto">
          <a:xfrm>
            <a:off x="9766243" y="4560359"/>
            <a:ext cx="2411412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70C0"/>
                </a:solidFill>
                <a:latin typeface="+mn-lt"/>
              </a:rPr>
              <a:t>Ventilators can also be opened to replenish CO</a:t>
            </a:r>
            <a:r>
              <a:rPr lang="en-US" altLang="en-US" sz="1800" baseline="-25000" dirty="0">
                <a:solidFill>
                  <a:srgbClr val="0070C0"/>
                </a:solidFill>
                <a:latin typeface="+mn-lt"/>
              </a:rPr>
              <a:t>2</a:t>
            </a:r>
            <a:r>
              <a:rPr lang="en-US" altLang="en-US" sz="1800" dirty="0">
                <a:solidFill>
                  <a:srgbClr val="0070C0"/>
                </a:solidFill>
                <a:latin typeface="+mn-lt"/>
              </a:rPr>
              <a:t> concentrations </a:t>
            </a:r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3667349" y="5363280"/>
            <a:ext cx="5256213" cy="0"/>
          </a:xfrm>
          <a:prstGeom prst="straightConnector1">
            <a:avLst/>
          </a:prstGeom>
          <a:noFill/>
          <a:ln w="57150">
            <a:solidFill>
              <a:srgbClr val="0070C0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1" name="Rectangle 2">
            <a:extLst>
              <a:ext uri="{FF2B5EF4-FFF2-40B4-BE49-F238E27FC236}">
                <a16:creationId xmlns:a16="http://schemas.microsoft.com/office/drawing/2014/main" id="{8AA3EAEB-0DC2-4A1C-AF24-8784E6E1A759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12192000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Farming techniques.</a:t>
            </a:r>
          </a:p>
        </p:txBody>
      </p:sp>
    </p:spTree>
    <p:extLst>
      <p:ext uri="{BB962C8B-B14F-4D97-AF65-F5344CB8AC3E}">
        <p14:creationId xmlns:p14="http://schemas.microsoft.com/office/powerpoint/2010/main" val="532441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851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5816" y="1877943"/>
            <a:ext cx="4449763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8852" name="TextBox 1"/>
          <p:cNvSpPr txBox="1">
            <a:spLocks noChangeArrowheads="1"/>
          </p:cNvSpPr>
          <p:nvPr/>
        </p:nvSpPr>
        <p:spPr bwMode="auto">
          <a:xfrm>
            <a:off x="0" y="1236141"/>
            <a:ext cx="4639155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n-lt"/>
              </a:rPr>
              <a:t>Sunlight heats the inside of the glasshouse.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n-lt"/>
              </a:rPr>
              <a:t>Glass prevents a lot of the heat from escaping.  </a:t>
            </a:r>
          </a:p>
        </p:txBody>
      </p:sp>
      <p:sp>
        <p:nvSpPr>
          <p:cNvPr id="78854" name="TextBox 11"/>
          <p:cNvSpPr txBox="1">
            <a:spLocks noChangeArrowheads="1"/>
          </p:cNvSpPr>
          <p:nvPr/>
        </p:nvSpPr>
        <p:spPr bwMode="auto">
          <a:xfrm>
            <a:off x="179388" y="4793727"/>
            <a:ext cx="2124075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+mn-lt"/>
              </a:rPr>
              <a:t>If the temperature gets too hot ventilators (panels) can be opened to release heat.  </a:t>
            </a:r>
          </a:p>
        </p:txBody>
      </p:sp>
      <p:sp>
        <p:nvSpPr>
          <p:cNvPr id="78855" name="TextBox 2"/>
          <p:cNvSpPr txBox="1">
            <a:spLocks noChangeArrowheads="1"/>
          </p:cNvSpPr>
          <p:nvPr/>
        </p:nvSpPr>
        <p:spPr bwMode="auto">
          <a:xfrm>
            <a:off x="9083899" y="4445202"/>
            <a:ext cx="208915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  <a:latin typeface="+mn-lt"/>
              </a:rPr>
              <a:t>If temperature gets too high transpiration increases so plants needs to be regularly watered </a:t>
            </a:r>
          </a:p>
        </p:txBody>
      </p:sp>
      <p:sp>
        <p:nvSpPr>
          <p:cNvPr id="78856" name="TextBox 9"/>
          <p:cNvSpPr txBox="1">
            <a:spLocks noChangeArrowheads="1"/>
          </p:cNvSpPr>
          <p:nvPr/>
        </p:nvSpPr>
        <p:spPr bwMode="auto">
          <a:xfrm>
            <a:off x="9083899" y="1195239"/>
            <a:ext cx="2411413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dirty="0">
                <a:solidFill>
                  <a:srgbClr val="0000FF"/>
                </a:solidFill>
                <a:latin typeface="+mn-lt"/>
              </a:rPr>
              <a:t>Artificial light can be used when natural light intensity gets too low to specific wavelength to keep electricity costs low.</a:t>
            </a:r>
          </a:p>
        </p:txBody>
      </p:sp>
      <p:cxnSp>
        <p:nvCxnSpPr>
          <p:cNvPr id="15" name="Straight Arrow Connector 14"/>
          <p:cNvCxnSpPr>
            <a:cxnSpLocks noChangeShapeType="1"/>
          </p:cNvCxnSpPr>
          <p:nvPr/>
        </p:nvCxnSpPr>
        <p:spPr bwMode="auto">
          <a:xfrm>
            <a:off x="3636961" y="5524883"/>
            <a:ext cx="5256213" cy="0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Straight Arrow Connector 10"/>
          <p:cNvCxnSpPr>
            <a:cxnSpLocks noChangeShapeType="1"/>
          </p:cNvCxnSpPr>
          <p:nvPr/>
        </p:nvCxnSpPr>
        <p:spPr bwMode="auto">
          <a:xfrm>
            <a:off x="4932362" y="1452040"/>
            <a:ext cx="3960812" cy="0"/>
          </a:xfrm>
          <a:prstGeom prst="straightConnector1">
            <a:avLst/>
          </a:prstGeom>
          <a:noFill/>
          <a:ln w="57150">
            <a:solidFill>
              <a:srgbClr val="0000FF"/>
            </a:solidFill>
            <a:round/>
            <a:headEnd/>
            <a:tailEnd type="arrow" w="med" len="med"/>
          </a:ln>
          <a:effectLst>
            <a:outerShdw blurRad="40000" dist="20000" dir="5400000" rotWithShape="0">
              <a:srgbClr val="808080">
                <a:alpha val="37999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2">
            <a:extLst>
              <a:ext uri="{FF2B5EF4-FFF2-40B4-BE49-F238E27FC236}">
                <a16:creationId xmlns:a16="http://schemas.microsoft.com/office/drawing/2014/main" id="{A7719E5B-4ED8-4494-B183-5F30B0D8BD1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12192000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Farming techniques.</a:t>
            </a:r>
          </a:p>
        </p:txBody>
      </p:sp>
    </p:spTree>
    <p:extLst>
      <p:ext uri="{BB962C8B-B14F-4D97-AF65-F5344CB8AC3E}">
        <p14:creationId xmlns:p14="http://schemas.microsoft.com/office/powerpoint/2010/main" val="29786224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5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175" y="1703884"/>
            <a:ext cx="4449763" cy="3221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6" name="TextBox 8"/>
          <p:cNvSpPr txBox="1">
            <a:spLocks noChangeArrowheads="1"/>
          </p:cNvSpPr>
          <p:nvPr/>
        </p:nvSpPr>
        <p:spPr bwMode="auto">
          <a:xfrm>
            <a:off x="1539876" y="5154116"/>
            <a:ext cx="9128125" cy="9541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+mn-lt"/>
              </a:rPr>
              <a:t>Farmers always have to balance the cost of controlling the factors and the profit made from the crop. </a:t>
            </a:r>
          </a:p>
        </p:txBody>
      </p:sp>
      <p:sp>
        <p:nvSpPr>
          <p:cNvPr id="79877" name="Rectangle 4"/>
          <p:cNvSpPr>
            <a:spLocks noChangeArrowheads="1"/>
          </p:cNvSpPr>
          <p:nvPr/>
        </p:nvSpPr>
        <p:spPr bwMode="auto">
          <a:xfrm>
            <a:off x="8270876" y="2852738"/>
            <a:ext cx="2397125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>
                <a:latin typeface="Arial" panose="020B0604020202020204" pitchFamily="34" charset="0"/>
                <a:hlinkClick r:id="rId3"/>
              </a:rPr>
              <a:t>https://www.youtube.com/watch?v=WsqbggHPn_8</a:t>
            </a:r>
            <a:r>
              <a:rPr lang="en-US" altLang="en-US" sz="1800">
                <a:latin typeface="Arial" panose="020B0604020202020204" pitchFamily="34" charset="0"/>
              </a:rPr>
              <a:t>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51AFAE41-1FA9-4EA8-AED5-443CBCC3663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0"/>
            <a:ext cx="12192000" cy="614919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4000" dirty="0"/>
              <a:t>Farming techniques.</a:t>
            </a:r>
          </a:p>
        </p:txBody>
      </p:sp>
    </p:spTree>
    <p:extLst>
      <p:ext uri="{BB962C8B-B14F-4D97-AF65-F5344CB8AC3E}">
        <p14:creationId xmlns:p14="http://schemas.microsoft.com/office/powerpoint/2010/main" val="37808886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extBox 1"/>
          <p:cNvSpPr txBox="1">
            <a:spLocks noChangeArrowheads="1"/>
          </p:cNvSpPr>
          <p:nvPr/>
        </p:nvSpPr>
        <p:spPr bwMode="auto">
          <a:xfrm>
            <a:off x="0" y="0"/>
            <a:ext cx="12192000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Comic Sans MS" panose="030F0702030302020204" pitchFamily="66" charset="0"/>
                <a:ea typeface="MS PGothic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</a:rPr>
              <a:t>The future</a:t>
            </a:r>
            <a:r>
              <a:rPr lang="is-IS" altLang="en-US" sz="2400" dirty="0">
                <a:latin typeface="+mn-lt"/>
              </a:rPr>
              <a:t>…..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is-IS" altLang="en-US" sz="2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s-IS" altLang="en-US" sz="2400" dirty="0">
                <a:latin typeface="+mn-lt"/>
              </a:rPr>
              <a:t>There are jobs be created now to improve how we grow food, how we store food and how we use our limited resources.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s-IS" altLang="en-US" sz="2400" dirty="0">
                <a:latin typeface="+mn-lt"/>
              </a:rPr>
              <a:t>So, what jobs might you apply for in the future?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s-IS" altLang="en-US" sz="2400" dirty="0">
                <a:latin typeface="+mn-lt"/>
              </a:rPr>
              <a:t>What could you research at uni?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is-IS" altLang="en-US" sz="2400" dirty="0">
                <a:latin typeface="+mn-lt"/>
              </a:rPr>
              <a:t>How could you leave a positive impact on the planet?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hlinkClick r:id="rId2"/>
              </a:rPr>
              <a:t>https://www.youtube.com/watch?v=FgBUIzGJJW8</a:t>
            </a:r>
            <a:r>
              <a:rPr lang="en-US" altLang="en-US" sz="2400" dirty="0">
                <a:latin typeface="+mn-lt"/>
              </a:rPr>
              <a:t>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400" dirty="0">
              <a:latin typeface="+mn-lt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+mn-lt"/>
                <a:hlinkClick r:id="rId3"/>
              </a:rPr>
              <a:t>https://www.youtube.com/watch?v=X5_oNESLNlw</a:t>
            </a:r>
            <a:r>
              <a:rPr lang="en-US" altLang="en-US" sz="2400" dirty="0">
                <a:latin typeface="+mn-lt"/>
              </a:rPr>
              <a:t> 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94FC5CD-587E-455C-91B7-B28203A5125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9533" y="3738876"/>
            <a:ext cx="4517528" cy="2822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6172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9997260-06A9-4189-BB42-BFA42F40511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2642" y="81310"/>
            <a:ext cx="6630924" cy="353263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630717EB-B072-410C-B16A-F742D56DD17A}"/>
              </a:ext>
            </a:extLst>
          </p:cNvPr>
          <p:cNvSpPr/>
          <p:nvPr/>
        </p:nvSpPr>
        <p:spPr>
          <a:xfrm>
            <a:off x="647566" y="2919144"/>
            <a:ext cx="6096000" cy="1170320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(a)     (</a:t>
            </a:r>
            <a:r>
              <a:rPr lang="en-GB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  temperature also affects photosynthesis / rate of reaction; need to ensure the effect of only one variable is being observed;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6600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68804CC-FD4A-4EF0-9043-BBD65B0E1B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42362" y="0"/>
            <a:ext cx="9223075" cy="4977196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00EE9B0-CF5A-48BA-9D5F-12CDE06B2D79}"/>
              </a:ext>
            </a:extLst>
          </p:cNvPr>
          <p:cNvSpPr/>
          <p:nvPr/>
        </p:nvSpPr>
        <p:spPr>
          <a:xfrm>
            <a:off x="1164770" y="554286"/>
            <a:ext cx="11027229" cy="1006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 CO</a:t>
            </a:r>
            <a:r>
              <a:rPr lang="en-GB" sz="1400" baseline="-25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used / O</a:t>
            </a:r>
            <a:r>
              <a:rPr lang="en-GB" sz="1400" baseline="-25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produced / sugar produced / increase in mass;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per unit of time;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 any volume or mass unit; per time unit;)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67BD7E3-9A5B-4489-BF3D-9547337D071D}"/>
              </a:ext>
            </a:extLst>
          </p:cNvPr>
          <p:cNvSpPr/>
          <p:nvPr/>
        </p:nvSpPr>
        <p:spPr>
          <a:xfrm>
            <a:off x="1321174" y="1746686"/>
            <a:ext cx="10783739" cy="21039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(b)     (</a:t>
            </a:r>
            <a:r>
              <a:rPr lang="en-GB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  as carbon dioxide increases, rate of photosynthesis increases;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 carbon dioxide not limiting photosynthesis / another factor / named factor limiting;</a:t>
            </a:r>
            <a:b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</a:b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explanation for named factor;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543850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17B5BDB3-AF89-48D7-9E16-A1321F77CF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79294"/>
            <a:ext cx="7347473" cy="6518328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CA70CB07-3BA9-48A5-941C-5C30B57E69F8}"/>
              </a:ext>
            </a:extLst>
          </p:cNvPr>
          <p:cNvSpPr/>
          <p:nvPr/>
        </p:nvSpPr>
        <p:spPr>
          <a:xfrm>
            <a:off x="625735" y="4801310"/>
            <a:ext cx="11422830" cy="19720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en-GB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  Temperature and light;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 Increase in temperature causes increase in rate of photosynthesis / uptake of carbon dioxide;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Increase in light / more / medium / high light (intensity) causes increase in rate of photosynthesis / uptake of carbon dioxide;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27019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0EEFA2FC-B897-40DD-9A58-FF06B0088D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1604" y="-1"/>
            <a:ext cx="8568779" cy="4907699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1157C71-09E4-46B1-95F1-97F414F2755F}"/>
              </a:ext>
            </a:extLst>
          </p:cNvPr>
          <p:cNvSpPr/>
          <p:nvPr/>
        </p:nvSpPr>
        <p:spPr>
          <a:xfrm>
            <a:off x="541468" y="759666"/>
            <a:ext cx="6096000" cy="4277581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(b)     2.75 – 2.81 (mg g</a:t>
            </a:r>
            <a:r>
              <a:rPr lang="en-GB" sz="1400" baseline="30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–1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hr</a:t>
            </a:r>
            <a:r>
              <a:rPr lang="en-GB" sz="1400" baseline="30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–1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 answers in range 2.75 – 2.81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sz="1200" b="1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(c)     1.      Growth will decrease (at higher temperature);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 Rate of respiration will increase at higher temperature;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      Photosynthesis decreases as limited by light / as there is less light;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Ignore references to effect of temperature on rate of photosynthesis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91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656C65D-E6EF-4538-9BFD-8845D9AE51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5216" y="-150607"/>
            <a:ext cx="520571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95835A63-8443-4C1B-97C5-5B69AE9F60DF}"/>
              </a:ext>
            </a:extLst>
          </p:cNvPr>
          <p:cNvSpPr/>
          <p:nvPr/>
        </p:nvSpPr>
        <p:spPr>
          <a:xfrm>
            <a:off x="5264075" y="4850541"/>
            <a:ext cx="6096000" cy="2191497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</a:t>
            </a:r>
            <a:r>
              <a:rPr lang="en-GB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So it / CO</a:t>
            </a:r>
            <a:r>
              <a:rPr lang="en-GB" sz="1400" baseline="-25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is not a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limiting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factor (on growth / photosynthesis);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Accept: CO</a:t>
            </a:r>
            <a:r>
              <a:rPr lang="en-GB" sz="1400" i="1" baseline="-25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is a </a:t>
            </a:r>
            <a:r>
              <a:rPr lang="en-GB" i="1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limiting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factor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 So any difference is due to </a:t>
            </a:r>
            <a:r>
              <a:rPr lang="en-GB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iron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(deficiency);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Accept: </a:t>
            </a:r>
            <a:r>
              <a:rPr lang="en-GB" i="1" u="sng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iron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is the variable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90252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7F3E216-538E-4D90-A886-F90AA7EC12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67057" y="0"/>
            <a:ext cx="7594682" cy="5475642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1E73C058-7124-4CCE-9DFF-6C8F8A717021}"/>
              </a:ext>
            </a:extLst>
          </p:cNvPr>
          <p:cNvSpPr/>
          <p:nvPr/>
        </p:nvSpPr>
        <p:spPr>
          <a:xfrm>
            <a:off x="75304" y="310198"/>
            <a:ext cx="12116696" cy="59141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(iii)    Amount of triose phosphate / TP will be similar / same / low (at start);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Accept: to allow triose phosphate to stabilise / become constant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Reject: so all triose phosphate is used up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so no triose phosphate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GB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(b)     1.      (Less) ATP produced;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Accept: alternatives for reduced NADP </a:t>
            </a:r>
            <a:r>
              <a:rPr lang="en-GB" i="1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ie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NADP with hydrogen / s attached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(Less) reduced NADP produced;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      ATP / reduced NADP produced during light-dependent reaction;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4.      (Less) GP to triose phosphate / TP;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4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endParaRPr lang="en-GB" dirty="0">
              <a:solidFill>
                <a:srgbClr val="7030A0"/>
              </a:solidFill>
              <a:latin typeface="Calibri" panose="020F0502020204030204" pitchFamily="34" charset="0"/>
              <a:ea typeface="Times New Roman" panose="02020603050405020304" pitchFamily="18" charset="0"/>
              <a:cs typeface="Calibri" panose="020F0502020204030204" pitchFamily="34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(c)     1.      Less triose phosphate converted to RuBP;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Accept: less triose phosphate so less RuBP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CO</a:t>
            </a:r>
            <a:r>
              <a:rPr lang="en-GB" sz="1400" baseline="-25000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combines with RuBP;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545620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C03293E-1F2E-4F89-8D4E-F85BA7B155E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84134"/>
            <a:ext cx="6630924" cy="2378964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F5AD106-6E6A-41EB-9BDB-C0FF23FC4A8F}"/>
              </a:ext>
            </a:extLst>
          </p:cNvPr>
          <p:cNvSpPr/>
          <p:nvPr/>
        </p:nvSpPr>
        <p:spPr>
          <a:xfrm>
            <a:off x="6096000" y="384497"/>
            <a:ext cx="6096000" cy="492532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(a)     Succession;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Ignore any word in front of succession e.g. secondary / ecological succession.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Neutral ‘forestation’.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(b)     1.      Greater variety / diversity of plants / insects / more plant / insect species;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Neutral: more plants.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More food sources / more varieties of food;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Neutral: more food / more / greater food source (singular).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3.      Greater variety / more habitats / niches;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Accept: more nesting sites.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b="1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Q</a:t>
            </a: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 Neutral: more homes / shelters.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3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073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4559C95E-2749-4808-A439-D002D3B4C4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230639" y="0"/>
            <a:ext cx="5940505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D3E24B1F-E0CD-49FB-BC16-3BAB272E33BF}"/>
              </a:ext>
            </a:extLst>
          </p:cNvPr>
          <p:cNvSpPr/>
          <p:nvPr/>
        </p:nvSpPr>
        <p:spPr>
          <a:xfrm>
            <a:off x="5709866" y="199440"/>
            <a:ext cx="6096000" cy="6226192"/>
          </a:xfrm>
          <a:prstGeom prst="rect">
            <a:avLst/>
          </a:prstGeom>
        </p:spPr>
        <p:txBody>
          <a:bodyPr>
            <a:spAutoFit/>
          </a:bodyPr>
          <a:lstStyle/>
          <a:p>
            <a:pPr algn="r">
              <a:lnSpc>
                <a:spcPct val="107000"/>
              </a:lnSpc>
              <a:spcAft>
                <a:spcPts val="0"/>
              </a:spcAft>
            </a:pP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(c)     (</a:t>
            </a:r>
            <a:r>
              <a:rPr lang="en-GB" dirty="0" err="1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i</a:t>
            </a: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)      Temperature and carbon dioxide;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Neutral: water, chlorophyll.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(ii)     Shows (gross) photosynthesis / productivity minus respiration / more carbon dioxide used in photosynthesis than produced in respiration;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Correct answers are often shown as: net productivity = (gross) photosynthesis – (minus) respiration.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1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(iii)    1.      (Shade plant) has lower (rate of) respiration / respiratory losses / less CO2 released at 0 light intensity / in dark;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 use of figures.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Accept: lower compensation point.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1200"/>
              </a:spcBef>
              <a:spcAft>
                <a:spcPts val="0"/>
              </a:spcAft>
            </a:pPr>
            <a:r>
              <a:rPr lang="en-GB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2.      Greater (net) productivity / less sugars / glucose used / more sugars / glucose available; 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Bef>
                <a:spcPts val="300"/>
              </a:spcBef>
              <a:spcAft>
                <a:spcPts val="0"/>
              </a:spcAft>
            </a:pPr>
            <a:r>
              <a:rPr lang="en-GB" i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Neutral: any references to rate of photosynthesis.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r">
              <a:lnSpc>
                <a:spcPct val="107000"/>
              </a:lnSpc>
              <a:spcAft>
                <a:spcPts val="0"/>
              </a:spcAft>
            </a:pPr>
            <a:r>
              <a:rPr lang="en-GB" sz="1200" b="1" dirty="0">
                <a:solidFill>
                  <a:srgbClr val="7030A0"/>
                </a:solidFill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2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738461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</TotalTime>
  <Words>2478</Words>
  <Application>Microsoft Office PowerPoint</Application>
  <PresentationFormat>Widescreen</PresentationFormat>
  <Paragraphs>303</Paragraphs>
  <Slides>30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8" baseType="lpstr">
      <vt:lpstr>MS PGothic</vt:lpstr>
      <vt:lpstr>MS PGothic</vt:lpstr>
      <vt:lpstr>Arial</vt:lpstr>
      <vt:lpstr>Calibri</vt:lpstr>
      <vt:lpstr>Calibri Light</vt:lpstr>
      <vt:lpstr>Comic Sans MS</vt:lpstr>
      <vt:lpstr>Times New Roman</vt:lpstr>
      <vt:lpstr>Office Theme</vt:lpstr>
      <vt:lpstr>Limiting factors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Kim Edgell</dc:creator>
  <cp:lastModifiedBy>Kim Edgell</cp:lastModifiedBy>
  <cp:revision>31</cp:revision>
  <dcterms:created xsi:type="dcterms:W3CDTF">2020-05-18T16:07:17Z</dcterms:created>
  <dcterms:modified xsi:type="dcterms:W3CDTF">2020-05-19T20:00:54Z</dcterms:modified>
</cp:coreProperties>
</file>