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89" r:id="rId1"/>
  </p:sldMasterIdLst>
  <p:notesMasterIdLst>
    <p:notesMasterId r:id="rId61"/>
  </p:notesMasterIdLst>
  <p:sldIdLst>
    <p:sldId id="256" r:id="rId2"/>
    <p:sldId id="257" r:id="rId3"/>
    <p:sldId id="305" r:id="rId4"/>
    <p:sldId id="259" r:id="rId5"/>
    <p:sldId id="258" r:id="rId6"/>
    <p:sldId id="266" r:id="rId7"/>
    <p:sldId id="267" r:id="rId8"/>
    <p:sldId id="265" r:id="rId9"/>
    <p:sldId id="344" r:id="rId10"/>
    <p:sldId id="336" r:id="rId11"/>
    <p:sldId id="337" r:id="rId12"/>
    <p:sldId id="338" r:id="rId13"/>
    <p:sldId id="339" r:id="rId14"/>
    <p:sldId id="340" r:id="rId15"/>
    <p:sldId id="341" r:id="rId16"/>
    <p:sldId id="343" r:id="rId17"/>
    <p:sldId id="345" r:id="rId18"/>
    <p:sldId id="346" r:id="rId19"/>
    <p:sldId id="347" r:id="rId20"/>
    <p:sldId id="348" r:id="rId21"/>
    <p:sldId id="275" r:id="rId22"/>
    <p:sldId id="278" r:id="rId23"/>
    <p:sldId id="279" r:id="rId24"/>
    <p:sldId id="280" r:id="rId25"/>
    <p:sldId id="281" r:id="rId26"/>
    <p:sldId id="282" r:id="rId27"/>
    <p:sldId id="283" r:id="rId28"/>
    <p:sldId id="284" r:id="rId29"/>
    <p:sldId id="304" r:id="rId30"/>
    <p:sldId id="285" r:id="rId31"/>
    <p:sldId id="286" r:id="rId32"/>
    <p:sldId id="349" r:id="rId33"/>
    <p:sldId id="350" r:id="rId34"/>
    <p:sldId id="320" r:id="rId35"/>
    <p:sldId id="351" r:id="rId36"/>
    <p:sldId id="335" r:id="rId37"/>
    <p:sldId id="352" r:id="rId38"/>
    <p:sldId id="355" r:id="rId39"/>
    <p:sldId id="354" r:id="rId40"/>
    <p:sldId id="356" r:id="rId41"/>
    <p:sldId id="357" r:id="rId42"/>
    <p:sldId id="302" r:id="rId43"/>
    <p:sldId id="299" r:id="rId44"/>
    <p:sldId id="358" r:id="rId45"/>
    <p:sldId id="359" r:id="rId46"/>
    <p:sldId id="303" r:id="rId47"/>
    <p:sldId id="360" r:id="rId48"/>
    <p:sldId id="361" r:id="rId49"/>
    <p:sldId id="362" r:id="rId50"/>
    <p:sldId id="363" r:id="rId51"/>
    <p:sldId id="364" r:id="rId52"/>
    <p:sldId id="293" r:id="rId53"/>
    <p:sldId id="294" r:id="rId54"/>
    <p:sldId id="365" r:id="rId55"/>
    <p:sldId id="366" r:id="rId56"/>
    <p:sldId id="295" r:id="rId57"/>
    <p:sldId id="296" r:id="rId58"/>
    <p:sldId id="367" r:id="rId59"/>
    <p:sldId id="368"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14" d="100"/>
          <a:sy n="114" d="100"/>
        </p:scale>
        <p:origin x="35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AF45B6-683E-4394-B0EB-01366B7BD7FB}" type="datetimeFigureOut">
              <a:rPr lang="en-GB" smtClean="0"/>
              <a:t>03/11/2019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B70EE4-1FA4-41D6-B71B-EE04C61944D0}" type="slidenum">
              <a:rPr lang="en-GB" smtClean="0"/>
              <a:t>‹#›</a:t>
            </a:fld>
            <a:endParaRPr lang="en-GB"/>
          </a:p>
        </p:txBody>
      </p:sp>
    </p:spTree>
    <p:extLst>
      <p:ext uri="{BB962C8B-B14F-4D97-AF65-F5344CB8AC3E}">
        <p14:creationId xmlns:p14="http://schemas.microsoft.com/office/powerpoint/2010/main" val="138632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b="1">
                <a:ea typeface="ＭＳ Ｐゴシック" panose="020B0600070205080204" pitchFamily="34" charset="-128"/>
              </a:rPr>
              <a:t>SETTLER</a:t>
            </a: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8355A25-E642-43C7-9EDB-80E7337BA3BB}" type="slidenum">
              <a:rPr lang="en-GB" altLang="en-US" smtClean="0">
                <a:cs typeface="Arial" panose="020B0604020202020204" pitchFamily="34" charset="0"/>
              </a:rPr>
              <a:pPr>
                <a:spcBef>
                  <a:spcPct val="0"/>
                </a:spcBef>
              </a:pPr>
              <a:t>3</a:t>
            </a:fld>
            <a:endParaRPr lang="en-GB" altLang="en-US">
              <a:cs typeface="Arial" panose="020B0604020202020204" pitchFamily="34" charset="0"/>
            </a:endParaRPr>
          </a:p>
        </p:txBody>
      </p:sp>
    </p:spTree>
    <p:extLst>
      <p:ext uri="{BB962C8B-B14F-4D97-AF65-F5344CB8AC3E}">
        <p14:creationId xmlns:p14="http://schemas.microsoft.com/office/powerpoint/2010/main" val="2538033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7CA0564-45F9-4C4E-9309-FAB2473F300C}" type="datetimeFigureOut">
              <a:rPr lang="en-GB" smtClean="0"/>
              <a:t>03/11/2019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FE9E17-75D8-4301-8FDB-53153684FFD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737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CA0564-45F9-4C4E-9309-FAB2473F300C}" type="datetimeFigureOut">
              <a:rPr lang="en-GB" smtClean="0"/>
              <a:t>03/11/2019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FE9E17-75D8-4301-8FDB-53153684FFD4}" type="slidenum">
              <a:rPr lang="en-GB" smtClean="0"/>
              <a:t>‹#›</a:t>
            </a:fld>
            <a:endParaRPr lang="en-GB"/>
          </a:p>
        </p:txBody>
      </p:sp>
    </p:spTree>
    <p:extLst>
      <p:ext uri="{BB962C8B-B14F-4D97-AF65-F5344CB8AC3E}">
        <p14:creationId xmlns:p14="http://schemas.microsoft.com/office/powerpoint/2010/main" val="3190012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CA0564-45F9-4C4E-9309-FAB2473F300C}" type="datetimeFigureOut">
              <a:rPr lang="en-GB" smtClean="0"/>
              <a:t>03/11/2019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FE9E17-75D8-4301-8FDB-53153684FFD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7229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CA0564-45F9-4C4E-9309-FAB2473F300C}" type="datetimeFigureOut">
              <a:rPr lang="en-GB" smtClean="0"/>
              <a:t>03/11/2019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FE9E17-75D8-4301-8FDB-53153684FFD4}" type="slidenum">
              <a:rPr lang="en-GB" smtClean="0"/>
              <a:t>‹#›</a:t>
            </a:fld>
            <a:endParaRPr lang="en-GB"/>
          </a:p>
        </p:txBody>
      </p:sp>
    </p:spTree>
    <p:extLst>
      <p:ext uri="{BB962C8B-B14F-4D97-AF65-F5344CB8AC3E}">
        <p14:creationId xmlns:p14="http://schemas.microsoft.com/office/powerpoint/2010/main" val="67153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CA0564-45F9-4C4E-9309-FAB2473F300C}" type="datetimeFigureOut">
              <a:rPr lang="en-GB" smtClean="0"/>
              <a:t>03/11/2019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FE9E17-75D8-4301-8FDB-53153684FFD4}" type="slidenum">
              <a:rPr lang="en-GB" smtClean="0"/>
              <a:t>‹#›</a:t>
            </a:fld>
            <a:endParaRPr lang="en-GB"/>
          </a:p>
        </p:txBody>
      </p:sp>
    </p:spTree>
    <p:extLst>
      <p:ext uri="{BB962C8B-B14F-4D97-AF65-F5344CB8AC3E}">
        <p14:creationId xmlns:p14="http://schemas.microsoft.com/office/powerpoint/2010/main" val="1922538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CA0564-45F9-4C4E-9309-FAB2473F300C}" type="datetimeFigureOut">
              <a:rPr lang="en-GB" smtClean="0"/>
              <a:t>03/11/2019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9FE9E17-75D8-4301-8FDB-53153684FFD4}" type="slidenum">
              <a:rPr lang="en-GB" smtClean="0"/>
              <a:t>‹#›</a:t>
            </a:fld>
            <a:endParaRPr lang="en-GB"/>
          </a:p>
        </p:txBody>
      </p:sp>
    </p:spTree>
    <p:extLst>
      <p:ext uri="{BB962C8B-B14F-4D97-AF65-F5344CB8AC3E}">
        <p14:creationId xmlns:p14="http://schemas.microsoft.com/office/powerpoint/2010/main" val="2432176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A0564-45F9-4C4E-9309-FAB2473F300C}" type="datetimeFigureOut">
              <a:rPr lang="en-GB" smtClean="0"/>
              <a:t>03/11/2019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9FE9E17-75D8-4301-8FDB-53153684FFD4}" type="slidenum">
              <a:rPr lang="en-GB" smtClean="0"/>
              <a:t>‹#›</a:t>
            </a:fld>
            <a:endParaRPr lang="en-GB"/>
          </a:p>
        </p:txBody>
      </p:sp>
    </p:spTree>
    <p:extLst>
      <p:ext uri="{BB962C8B-B14F-4D97-AF65-F5344CB8AC3E}">
        <p14:creationId xmlns:p14="http://schemas.microsoft.com/office/powerpoint/2010/main" val="1615336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7CA0564-45F9-4C4E-9309-FAB2473F300C}" type="datetimeFigureOut">
              <a:rPr lang="en-GB" smtClean="0"/>
              <a:t>03/11/2019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FE9E17-75D8-4301-8FDB-53153684FFD4}" type="slidenum">
              <a:rPr lang="en-GB" smtClean="0"/>
              <a:t>‹#›</a:t>
            </a:fld>
            <a:endParaRPr lang="en-GB"/>
          </a:p>
        </p:txBody>
      </p:sp>
    </p:spTree>
    <p:extLst>
      <p:ext uri="{BB962C8B-B14F-4D97-AF65-F5344CB8AC3E}">
        <p14:creationId xmlns:p14="http://schemas.microsoft.com/office/powerpoint/2010/main" val="1640392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CA0564-45F9-4C4E-9309-FAB2473F300C}" type="datetimeFigureOut">
              <a:rPr lang="en-GB" smtClean="0"/>
              <a:t>03/11/2019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FE9E17-75D8-4301-8FDB-53153684FFD4}"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6617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CA0564-45F9-4C4E-9309-FAB2473F300C}" type="datetimeFigureOut">
              <a:rPr lang="en-GB" smtClean="0"/>
              <a:t>03/11/2019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FE9E17-75D8-4301-8FDB-53153684FFD4}" type="slidenum">
              <a:rPr lang="en-GB" smtClean="0"/>
              <a:t>‹#›</a:t>
            </a:fld>
            <a:endParaRPr lang="en-GB"/>
          </a:p>
        </p:txBody>
      </p:sp>
    </p:spTree>
    <p:extLst>
      <p:ext uri="{BB962C8B-B14F-4D97-AF65-F5344CB8AC3E}">
        <p14:creationId xmlns:p14="http://schemas.microsoft.com/office/powerpoint/2010/main" val="532360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CA0564-45F9-4C4E-9309-FAB2473F300C}" type="datetimeFigureOut">
              <a:rPr lang="en-GB" smtClean="0"/>
              <a:t>03/11/2019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FE9E17-75D8-4301-8FDB-53153684FFD4}"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8513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7CA0564-45F9-4C4E-9309-FAB2473F300C}" type="datetimeFigureOut">
              <a:rPr lang="en-GB" smtClean="0"/>
              <a:t>03/11/2019</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9FE9E17-75D8-4301-8FDB-53153684FFD4}"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84919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jSKkecFzD50" TargetMode="External"/><Relationship Id="rId2" Type="http://schemas.openxmlformats.org/officeDocument/2006/relationships/hyperlink" Target="https://www.youtube.com/watch?v=rRDovcEf_ks" TargetMode="External"/><Relationship Id="rId1" Type="http://schemas.openxmlformats.org/officeDocument/2006/relationships/slideLayout" Target="../slideLayouts/slideLayout7.xml"/><Relationship Id="rId4" Type="http://schemas.openxmlformats.org/officeDocument/2006/relationships/hyperlink" Target="https://www.youtube.com/watch?v=cmkG3acsX0A"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www.google.co.uk/url?sa=i&amp;rct=j&amp;q=pacinian+corpuscle&amp;source=images&amp;cd=&amp;cad=rja&amp;docid=uNAuaoeyPEAsSM&amp;tbnid=gWKnQhIXf7tKjM:&amp;ved=0CAUQjRw&amp;url=http://www.medskul.com/gallery/showphoto.php?photo%3D321&amp;ei=pUpFUsO5NemQ1AXrv4HoBQ&amp;bvm=bv.53217764,d.d2k&amp;psig=AFQjCNEGxmdcv7jYLzmo_NSodkgjB0wz4Q&amp;ust=1380359123034364"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learn.genetics.utah.edu/content/senses/seeapp/"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emf"/></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emf"/></Relationships>
</file>

<file path=ppt/slides/_rels/slide4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jpeg"/></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1.em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4411" t="23734" r="60526" b="52527"/>
          <a:stretch/>
        </p:blipFill>
        <p:spPr>
          <a:xfrm>
            <a:off x="978568" y="850230"/>
            <a:ext cx="8646695" cy="5118843"/>
          </a:xfrm>
          <a:prstGeom prst="rect">
            <a:avLst/>
          </a:prstGeom>
        </p:spPr>
      </p:pic>
    </p:spTree>
    <p:extLst>
      <p:ext uri="{BB962C8B-B14F-4D97-AF65-F5344CB8AC3E}">
        <p14:creationId xmlns:p14="http://schemas.microsoft.com/office/powerpoint/2010/main" val="1532049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88168" y="1540042"/>
            <a:ext cx="8309811" cy="2585323"/>
          </a:xfrm>
          <a:prstGeom prst="rect">
            <a:avLst/>
          </a:prstGeom>
          <a:noFill/>
        </p:spPr>
        <p:txBody>
          <a:bodyPr wrap="square" rtlCol="0">
            <a:spAutoFit/>
          </a:bodyPr>
          <a:lstStyle/>
          <a:p>
            <a:pPr algn="ctr"/>
            <a:r>
              <a:rPr lang="en-GB" sz="5400" dirty="0">
                <a:latin typeface="Calibri" panose="020F0502020204030204" pitchFamily="34" charset="0"/>
                <a:cs typeface="Calibri" panose="020F0502020204030204" pitchFamily="34" charset="0"/>
              </a:rPr>
              <a:t>Have you completed the GCSE and Year 1 +2 recap activities on Connect?</a:t>
            </a:r>
          </a:p>
        </p:txBody>
      </p:sp>
    </p:spTree>
    <p:extLst>
      <p:ext uri="{BB962C8B-B14F-4D97-AF65-F5344CB8AC3E}">
        <p14:creationId xmlns:p14="http://schemas.microsoft.com/office/powerpoint/2010/main" val="2789807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cliff climb plenary i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6938" y="2262188"/>
            <a:ext cx="3238500" cy="381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099" name="Text Placeholder 2"/>
          <p:cNvSpPr txBox="1">
            <a:spLocks/>
          </p:cNvSpPr>
          <p:nvPr/>
        </p:nvSpPr>
        <p:spPr bwMode="auto">
          <a:xfrm>
            <a:off x="2166938" y="810420"/>
            <a:ext cx="4040188"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buClr>
                <a:srgbClr val="0BD0D9"/>
              </a:buClr>
              <a:buSzPct val="95000"/>
              <a:buFontTx/>
              <a:buNone/>
            </a:pPr>
            <a:r>
              <a:rPr lang="en-GB" altLang="en-US" sz="2800" b="1" dirty="0">
                <a:solidFill>
                  <a:srgbClr val="0070C0"/>
                </a:solidFill>
                <a:latin typeface="Calibri" panose="020F0502020204030204" pitchFamily="34" charset="0"/>
                <a:cs typeface="Calibri" panose="020F0502020204030204" pitchFamily="34" charset="0"/>
              </a:rPr>
              <a:t>‘Cliff Climb’ Starter</a:t>
            </a:r>
            <a:r>
              <a:rPr lang="en-GB" altLang="en-US" sz="2800" b="1" dirty="0">
                <a:solidFill>
                  <a:srgbClr val="002060"/>
                </a:solidFill>
                <a:latin typeface="Calibri" panose="020F0502020204030204" pitchFamily="34" charset="0"/>
                <a:cs typeface="Calibri" panose="020F0502020204030204" pitchFamily="34" charset="0"/>
              </a:rPr>
              <a:t>	</a:t>
            </a:r>
          </a:p>
        </p:txBody>
      </p:sp>
      <p:grpSp>
        <p:nvGrpSpPr>
          <p:cNvPr id="4100" name="Group 15"/>
          <p:cNvGrpSpPr>
            <a:grpSpLocks/>
          </p:cNvGrpSpPr>
          <p:nvPr/>
        </p:nvGrpSpPr>
        <p:grpSpPr bwMode="auto">
          <a:xfrm>
            <a:off x="5667375" y="2641600"/>
            <a:ext cx="4071938" cy="3359150"/>
            <a:chOff x="4357686" y="2571744"/>
            <a:chExt cx="4071966" cy="3359174"/>
          </a:xfrm>
        </p:grpSpPr>
        <p:cxnSp>
          <p:nvCxnSpPr>
            <p:cNvPr id="5" name="Straight Connector 4"/>
            <p:cNvCxnSpPr/>
            <p:nvPr/>
          </p:nvCxnSpPr>
          <p:spPr>
            <a:xfrm>
              <a:off x="7286644" y="2571744"/>
              <a:ext cx="1143008"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929454" y="3000372"/>
              <a:ext cx="1143008"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643702" y="3357563"/>
              <a:ext cx="1143008"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357950" y="3714752"/>
              <a:ext cx="1143008"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072198" y="4071943"/>
              <a:ext cx="1143008"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715008" y="4429132"/>
              <a:ext cx="1143008"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357818" y="4786323"/>
              <a:ext cx="1143008"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000628" y="5143512"/>
              <a:ext cx="1143008"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3438" y="5500703"/>
              <a:ext cx="1143008"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357686" y="5929331"/>
              <a:ext cx="1143008" cy="15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01" name="TextBox 14"/>
          <p:cNvSpPr txBox="1">
            <a:spLocks noChangeArrowheads="1"/>
          </p:cNvSpPr>
          <p:nvPr/>
        </p:nvSpPr>
        <p:spPr bwMode="auto">
          <a:xfrm>
            <a:off x="2095501" y="1285876"/>
            <a:ext cx="70723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GB" altLang="en-US" sz="2400" dirty="0">
                <a:latin typeface="Calibri" panose="020F0502020204030204" pitchFamily="34" charset="0"/>
                <a:cs typeface="Calibri" panose="020F0502020204030204" pitchFamily="34" charset="0"/>
              </a:rPr>
              <a:t>To reach the top of the cliff, describe 10 things you know about the nervous system.........</a:t>
            </a:r>
          </a:p>
        </p:txBody>
      </p:sp>
    </p:spTree>
    <p:extLst>
      <p:ext uri="{BB962C8B-B14F-4D97-AF65-F5344CB8AC3E}">
        <p14:creationId xmlns:p14="http://schemas.microsoft.com/office/powerpoint/2010/main" val="128380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90" y="457199"/>
            <a:ext cx="9529010" cy="4893647"/>
          </a:xfrm>
          <a:prstGeom prst="rect">
            <a:avLst/>
          </a:prstGeom>
        </p:spPr>
        <p:txBody>
          <a:bodyPr wrap="square">
            <a:spAutoFit/>
          </a:bodyPr>
          <a:lstStyle/>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pPr marL="457200" indent="-457200">
              <a:buAutoNum type="arabicPeriod"/>
            </a:pPr>
            <a:r>
              <a:rPr lang="en-US" sz="2400" dirty="0">
                <a:latin typeface="Calibri" panose="020F0502020204030204" pitchFamily="34" charset="0"/>
                <a:cs typeface="Calibri" panose="020F0502020204030204" pitchFamily="34" charset="0"/>
              </a:rPr>
              <a:t>Watch these three videos on animal behavior. </a:t>
            </a:r>
          </a:p>
          <a:p>
            <a:r>
              <a:rPr lang="en-US" sz="2400" dirty="0">
                <a:latin typeface="Calibri" panose="020F0502020204030204" pitchFamily="34" charset="0"/>
                <a:cs typeface="Calibri" panose="020F0502020204030204" pitchFamily="34" charset="0"/>
                <a:hlinkClick r:id="rId2"/>
              </a:rPr>
              <a:t>https://www.youtube.com/watch?v=rRDovcEf_ks</a:t>
            </a:r>
            <a:r>
              <a:rPr lang="en-US" sz="2400" dirty="0">
                <a:latin typeface="Calibri" panose="020F0502020204030204" pitchFamily="34" charset="0"/>
                <a:cs typeface="Calibri" panose="020F0502020204030204" pitchFamily="34" charset="0"/>
              </a:rPr>
              <a:t>   </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hlinkClick r:id="rId3"/>
              </a:rPr>
              <a:t>https://www.youtube.com/watch?v=jSKkecFzD50</a:t>
            </a:r>
            <a:r>
              <a:rPr lang="en-US" sz="2400" dirty="0">
                <a:latin typeface="Calibri" panose="020F0502020204030204" pitchFamily="34" charset="0"/>
                <a:cs typeface="Calibri" panose="020F0502020204030204" pitchFamily="34" charset="0"/>
              </a:rPr>
              <a:t>  </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hlinkClick r:id="rId4"/>
              </a:rPr>
              <a:t>https://www.youtube.com/watch?v=cmkG3acsX0A</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Can you pick up the difference between kinesis, taxis and tropisms?  </a:t>
            </a:r>
          </a:p>
          <a:p>
            <a:endParaRPr lang="en-US" sz="2400" dirty="0">
              <a:latin typeface="Calibri" panose="020F0502020204030204" pitchFamily="34" charset="0"/>
              <a:cs typeface="Calibri" panose="020F0502020204030204" pitchFamily="34" charset="0"/>
            </a:endParaRPr>
          </a:p>
          <a:p>
            <a:endParaRPr lang="en-GB" sz="2400" dirty="0">
              <a:latin typeface="Calibri" panose="020F0502020204030204" pitchFamily="34" charset="0"/>
              <a:cs typeface="Calibri" panose="020F0502020204030204" pitchFamily="34" charset="0"/>
            </a:endParaRPr>
          </a:p>
        </p:txBody>
      </p:sp>
      <p:sp>
        <p:nvSpPr>
          <p:cNvPr id="3" name="Rectangle 3">
            <a:extLst>
              <a:ext uri="{FF2B5EF4-FFF2-40B4-BE49-F238E27FC236}">
                <a16:creationId xmlns:a16="http://schemas.microsoft.com/office/drawing/2014/main" id="{5F4AE816-FD13-42E5-8DB5-0200DEFF1881}"/>
              </a:ext>
            </a:extLst>
          </p:cNvPr>
          <p:cNvSpPr>
            <a:spLocks noChangeArrowheads="1"/>
          </p:cNvSpPr>
          <p:nvPr/>
        </p:nvSpPr>
        <p:spPr bwMode="auto">
          <a:xfrm>
            <a:off x="83890" y="41701"/>
            <a:ext cx="107272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Outcome: </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Explain what is meant by taxes, </a:t>
            </a:r>
            <a:r>
              <a:rPr kumimoji="0" lang="en-GB" altLang="en-US" sz="16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kineses</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how they differ and how taxes &amp; </a:t>
            </a:r>
            <a:r>
              <a:rPr kumimoji="0" lang="en-GB" altLang="en-US" sz="16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kineses</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aid survival.</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kumimoji="0" lang="en-GB" altLang="en-US" sz="160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xplain what is meant by phototropism and gravitropism, and by positive and negative tropisms and how this is caused by IAA</a:t>
            </a:r>
            <a:endParaRPr kumimoji="0" lang="en-GB" altLang="en-US" sz="2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78290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333049" y="1291904"/>
            <a:ext cx="4059202" cy="2527428"/>
          </a:xfrm>
          <a:prstGeom prst="rect">
            <a:avLst/>
          </a:prstGeom>
        </p:spPr>
      </p:pic>
      <p:graphicFrame>
        <p:nvGraphicFramePr>
          <p:cNvPr id="2" name="Table 1">
            <a:extLst>
              <a:ext uri="{FF2B5EF4-FFF2-40B4-BE49-F238E27FC236}">
                <a16:creationId xmlns:a16="http://schemas.microsoft.com/office/drawing/2014/main" id="{C8DA0B91-6162-47D7-85CF-26AD7522F222}"/>
              </a:ext>
            </a:extLst>
          </p:cNvPr>
          <p:cNvGraphicFramePr>
            <a:graphicFrameLocks noGrp="1"/>
          </p:cNvGraphicFramePr>
          <p:nvPr>
            <p:extLst>
              <p:ext uri="{D42A27DB-BD31-4B8C-83A1-F6EECF244321}">
                <p14:modId xmlns:p14="http://schemas.microsoft.com/office/powerpoint/2010/main" val="1460366721"/>
              </p:ext>
            </p:extLst>
          </p:nvPr>
        </p:nvGraphicFramePr>
        <p:xfrm>
          <a:off x="83890" y="1291904"/>
          <a:ext cx="7249158" cy="5269932"/>
        </p:xfrm>
        <a:graphic>
          <a:graphicData uri="http://schemas.openxmlformats.org/drawingml/2006/table">
            <a:tbl>
              <a:tblPr firstRow="1" firstCol="1" bandRow="1">
                <a:tableStyleId>{5C22544A-7EE6-4342-B048-85BDC9FD1C3A}</a:tableStyleId>
              </a:tblPr>
              <a:tblGrid>
                <a:gridCol w="1274287">
                  <a:extLst>
                    <a:ext uri="{9D8B030D-6E8A-4147-A177-3AD203B41FA5}">
                      <a16:colId xmlns:a16="http://schemas.microsoft.com/office/drawing/2014/main" val="3741871756"/>
                    </a:ext>
                  </a:extLst>
                </a:gridCol>
                <a:gridCol w="5974871">
                  <a:extLst>
                    <a:ext uri="{9D8B030D-6E8A-4147-A177-3AD203B41FA5}">
                      <a16:colId xmlns:a16="http://schemas.microsoft.com/office/drawing/2014/main" val="1884282356"/>
                    </a:ext>
                  </a:extLst>
                </a:gridCol>
              </a:tblGrid>
              <a:tr h="166586">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Term</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07000"/>
                        </a:lnSpc>
                        <a:spcAft>
                          <a:spcPts val="0"/>
                        </a:spcAft>
                      </a:pPr>
                      <a:r>
                        <a:rPr lang="en-GB" sz="1400" dirty="0">
                          <a:effectLst/>
                          <a:latin typeface="Calibri" panose="020F0502020204030204" pitchFamily="34" charset="0"/>
                          <a:cs typeface="Calibri" panose="020F0502020204030204" pitchFamily="34" charset="0"/>
                        </a:rPr>
                        <a:t>Definition</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1722617188"/>
                  </a:ext>
                </a:extLst>
              </a:tr>
              <a:tr h="550877">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Stimulus</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Detectable change in internal/external environment that causes a change to the organism</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900868147"/>
                  </a:ext>
                </a:extLst>
              </a:tr>
              <a:tr h="363595">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Receptor</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Cell that detects a stimulus. Receptors are specific to 1 type of stimulus</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2377206382"/>
                  </a:ext>
                </a:extLst>
              </a:tr>
              <a:tr h="363595">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Coordinator</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Formulates a suitable response to a stimulus</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3314960241"/>
                  </a:ext>
                </a:extLst>
              </a:tr>
              <a:tr h="363595">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Effector</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Organ that produces a response </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4171450091"/>
                  </a:ext>
                </a:extLst>
              </a:tr>
              <a:tr h="738159">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Taxis</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a:effectLst/>
                          <a:latin typeface="Calibri" panose="020F0502020204030204" pitchFamily="34" charset="0"/>
                          <a:cs typeface="Calibri" panose="020F0502020204030204" pitchFamily="34" charset="0"/>
                        </a:rPr>
                        <a:t>A directional response</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Towards the stimulus is known as positive taxis</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Away from the stimulus is known as negative taxis</a:t>
                      </a:r>
                      <a:endParaRPr lang="en-GB" sz="1100">
                        <a:effectLst/>
                        <a:latin typeface="Calibri" panose="020F0502020204030204" pitchFamily="34" charset="0"/>
                        <a:cs typeface="Calibri" panose="020F0502020204030204" pitchFamily="34" charset="0"/>
                      </a:endParaRPr>
                    </a:p>
                    <a:p>
                      <a:pPr>
                        <a:lnSpc>
                          <a:spcPct val="115000"/>
                        </a:lnSpc>
                        <a:spcAft>
                          <a:spcPts val="0"/>
                        </a:spcAft>
                      </a:pPr>
                      <a:r>
                        <a:rPr lang="en-GB" sz="1400">
                          <a:effectLst/>
                          <a:latin typeface="Calibri" panose="020F0502020204030204" pitchFamily="34" charset="0"/>
                          <a:cs typeface="Calibri" panose="020F0502020204030204" pitchFamily="34" charset="0"/>
                        </a:rPr>
                        <a:t> </a:t>
                      </a:r>
                      <a:endParaRPr lang="en-GB" sz="110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3909644375"/>
                  </a:ext>
                </a:extLst>
              </a:tr>
              <a:tr h="925442">
                <a:tc>
                  <a:txBody>
                    <a:bodyPr/>
                    <a:lstStyle/>
                    <a:p>
                      <a:pPr>
                        <a:lnSpc>
                          <a:spcPct val="107000"/>
                        </a:lnSpc>
                        <a:spcAft>
                          <a:spcPts val="0"/>
                        </a:spcAft>
                      </a:pPr>
                      <a:r>
                        <a:rPr lang="en-GB" sz="1400">
                          <a:solidFill>
                            <a:srgbClr val="7030A0"/>
                          </a:solidFill>
                          <a:effectLst/>
                          <a:latin typeface="Calibri" panose="020F0502020204030204" pitchFamily="34" charset="0"/>
                          <a:cs typeface="Calibri" panose="020F0502020204030204" pitchFamily="34" charset="0"/>
                        </a:rPr>
                        <a:t>Kinesis</a:t>
                      </a:r>
                      <a:endParaRPr lang="en-GB" sz="110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panose="020F0502020204030204" pitchFamily="34" charset="0"/>
                          <a:cs typeface="Calibri" panose="020F0502020204030204" pitchFamily="34" charset="0"/>
                        </a:rPr>
                        <a:t>A non-directional response</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Causes organisms to change the speed of their movement</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In favourable conditions movement is slow with many turns</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In unfavourable conditions movement is fast with few turns </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 </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2739562976"/>
                  </a:ext>
                </a:extLst>
              </a:tr>
              <a:tr h="550877">
                <a:tc>
                  <a:txBody>
                    <a:bodyPr/>
                    <a:lstStyle/>
                    <a:p>
                      <a:pPr>
                        <a:lnSpc>
                          <a:spcPct val="107000"/>
                        </a:lnSpc>
                        <a:spcAft>
                          <a:spcPts val="0"/>
                        </a:spcAft>
                      </a:pPr>
                      <a:r>
                        <a:rPr lang="en-GB" sz="1400" dirty="0">
                          <a:solidFill>
                            <a:srgbClr val="7030A0"/>
                          </a:solidFill>
                          <a:effectLst/>
                          <a:latin typeface="Calibri" panose="020F0502020204030204" pitchFamily="34" charset="0"/>
                          <a:cs typeface="Calibri" panose="020F0502020204030204" pitchFamily="34" charset="0"/>
                        </a:rPr>
                        <a:t>Tropism </a:t>
                      </a:r>
                      <a:endParaRPr lang="en-GB" sz="1100" dirty="0">
                        <a:solidFill>
                          <a:srgbClr val="7030A0"/>
                        </a:solidFill>
                        <a:effectLst/>
                        <a:latin typeface="Calibri" panose="020F0502020204030204" pitchFamily="34" charset="0"/>
                        <a:cs typeface="Calibri" panose="020F0502020204030204" pitchFamily="34" charset="0"/>
                      </a:endParaRPr>
                    </a:p>
                    <a:p>
                      <a:pPr>
                        <a:lnSpc>
                          <a:spcPct val="107000"/>
                        </a:lnSpc>
                        <a:spcAft>
                          <a:spcPts val="0"/>
                        </a:spcAft>
                      </a:pPr>
                      <a:r>
                        <a:rPr lang="en-GB" sz="1400" dirty="0">
                          <a:solidFill>
                            <a:srgbClr val="7030A0"/>
                          </a:solidFill>
                          <a:effectLst/>
                          <a:latin typeface="Calibri" panose="020F0502020204030204" pitchFamily="34" charset="0"/>
                          <a:cs typeface="Calibri" panose="020F0502020204030204" pitchFamily="34" charset="0"/>
                        </a:rPr>
                        <a:t>(Geo, photo)</a:t>
                      </a:r>
                      <a:endParaRPr lang="en-GB" sz="1100" dirty="0">
                        <a:solidFill>
                          <a:srgbClr val="7030A0"/>
                        </a:solidFill>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chemeClr val="accent4">
                        <a:lumMod val="20000"/>
                        <a:lumOff val="80000"/>
                      </a:schemeClr>
                    </a:solidFill>
                  </a:tcPr>
                </a:tc>
                <a:tc>
                  <a:txBody>
                    <a:bodyPr/>
                    <a:lstStyle/>
                    <a:p>
                      <a:pPr>
                        <a:lnSpc>
                          <a:spcPct val="115000"/>
                        </a:lnSpc>
                        <a:spcAft>
                          <a:spcPts val="0"/>
                        </a:spcAft>
                      </a:pPr>
                      <a:r>
                        <a:rPr lang="en-GB" sz="1400" dirty="0">
                          <a:effectLst/>
                          <a:latin typeface="Calibri" panose="020F0502020204030204" pitchFamily="34" charset="0"/>
                          <a:cs typeface="Calibri" panose="020F0502020204030204" pitchFamily="34" charset="0"/>
                        </a:rPr>
                        <a:t>The growth of a plant in response to a directional stimulus</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Towards the stimulus is known as positive tropism</a:t>
                      </a:r>
                      <a:endParaRPr lang="en-GB" sz="1100" dirty="0">
                        <a:effectLst/>
                        <a:latin typeface="Calibri" panose="020F0502020204030204" pitchFamily="34" charset="0"/>
                        <a:cs typeface="Calibri" panose="020F0502020204030204" pitchFamily="34" charset="0"/>
                      </a:endParaRPr>
                    </a:p>
                    <a:p>
                      <a:pPr>
                        <a:lnSpc>
                          <a:spcPct val="115000"/>
                        </a:lnSpc>
                        <a:spcAft>
                          <a:spcPts val="0"/>
                        </a:spcAft>
                      </a:pPr>
                      <a:r>
                        <a:rPr lang="en-GB" sz="1400" dirty="0">
                          <a:effectLst/>
                          <a:latin typeface="Calibri" panose="020F0502020204030204" pitchFamily="34" charset="0"/>
                          <a:cs typeface="Calibri" panose="020F0502020204030204" pitchFamily="34" charset="0"/>
                        </a:rPr>
                        <a:t>Away from the stimulus is known as negative tropism </a:t>
                      </a:r>
                      <a:endParaRPr lang="en-GB" sz="1100" dirty="0">
                        <a:effectLst/>
                        <a:latin typeface="Calibri" panose="020F0502020204030204" pitchFamily="34" charset="0"/>
                        <a:ea typeface="Calibri" panose="020F0502020204030204" pitchFamily="34" charset="0"/>
                        <a:cs typeface="Calibri" panose="020F0502020204030204" pitchFamily="34" charset="0"/>
                      </a:endParaRPr>
                    </a:p>
                  </a:txBody>
                  <a:tcPr marL="61070" marR="61070" marT="0" marB="0">
                    <a:solidFill>
                      <a:srgbClr val="00B0F0"/>
                    </a:solidFill>
                  </a:tcPr>
                </a:tc>
                <a:extLst>
                  <a:ext uri="{0D108BD9-81ED-4DB2-BD59-A6C34878D82A}">
                    <a16:rowId xmlns:a16="http://schemas.microsoft.com/office/drawing/2014/main" val="3771299590"/>
                  </a:ext>
                </a:extLst>
              </a:tr>
            </a:tbl>
          </a:graphicData>
        </a:graphic>
      </p:graphicFrame>
      <p:sp>
        <p:nvSpPr>
          <p:cNvPr id="5" name="Rectangle 2">
            <a:extLst>
              <a:ext uri="{FF2B5EF4-FFF2-40B4-BE49-F238E27FC236}">
                <a16:creationId xmlns:a16="http://schemas.microsoft.com/office/drawing/2014/main" id="{B877012D-0D8D-4C4D-AD4B-38B6431A3CE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3">
            <a:extLst>
              <a:ext uri="{FF2B5EF4-FFF2-40B4-BE49-F238E27FC236}">
                <a16:creationId xmlns:a16="http://schemas.microsoft.com/office/drawing/2014/main" id="{10BB92CB-9CA9-401E-A960-1F861208536F}"/>
              </a:ext>
            </a:extLst>
          </p:cNvPr>
          <p:cNvSpPr>
            <a:spLocks noChangeArrowheads="1"/>
          </p:cNvSpPr>
          <p:nvPr/>
        </p:nvSpPr>
        <p:spPr bwMode="auto">
          <a:xfrm>
            <a:off x="83890" y="41701"/>
            <a:ext cx="107272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Outcome: </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Explain what is meant by taxes, </a:t>
            </a:r>
            <a:r>
              <a:rPr kumimoji="0" lang="en-GB" altLang="en-US" sz="16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kineses</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how they differ and how taxes &amp; </a:t>
            </a:r>
            <a:r>
              <a:rPr kumimoji="0" lang="en-GB" altLang="en-US" sz="16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kineses</a:t>
            </a: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aid survival.</a:t>
            </a:r>
            <a:endParaRPr kumimoji="0" lang="en-GB"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t>
            </a:r>
            <a:r>
              <a:rPr kumimoji="0" lang="en-GB" altLang="en-US" sz="160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xplain what is meant by phototropism and gravitropism, and by positive and negative tropisms and how this is caused by IAA</a:t>
            </a:r>
            <a:endParaRPr kumimoji="0" lang="en-GB" altLang="en-US" sz="2400" b="0" i="0" u="none" strike="noStrike" cap="none" normalizeH="0" baseline="0" dirty="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0DDBCBA1-4C1E-41C2-8D76-67539DD039DC}"/>
              </a:ext>
            </a:extLst>
          </p:cNvPr>
          <p:cNvPicPr>
            <a:picLocks noChangeAspect="1"/>
          </p:cNvPicPr>
          <p:nvPr/>
        </p:nvPicPr>
        <p:blipFill>
          <a:blip r:embed="rId3"/>
          <a:stretch>
            <a:fillRect/>
          </a:stretch>
        </p:blipFill>
        <p:spPr>
          <a:xfrm>
            <a:off x="83890" y="872698"/>
            <a:ext cx="419206" cy="419206"/>
          </a:xfrm>
          <a:prstGeom prst="rect">
            <a:avLst/>
          </a:prstGeom>
        </p:spPr>
      </p:pic>
      <p:sp>
        <p:nvSpPr>
          <p:cNvPr id="9" name="TextBox 8">
            <a:extLst>
              <a:ext uri="{FF2B5EF4-FFF2-40B4-BE49-F238E27FC236}">
                <a16:creationId xmlns:a16="http://schemas.microsoft.com/office/drawing/2014/main" id="{7961F38D-D298-478A-B682-626D641AC863}"/>
              </a:ext>
            </a:extLst>
          </p:cNvPr>
          <p:cNvSpPr txBox="1"/>
          <p:nvPr/>
        </p:nvSpPr>
        <p:spPr>
          <a:xfrm>
            <a:off x="7424257" y="3819332"/>
            <a:ext cx="4613945" cy="3139321"/>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In your exam you are given “novel” or “unknown” examples of behaviour in different organisms, you need to be able to identify the type of behaviour shown and then justify (provide evidence for) your answer from the information the question has given you.  </a:t>
            </a:r>
          </a:p>
          <a:p>
            <a:r>
              <a:rPr lang="en-GB" b="1" u="sng" dirty="0">
                <a:solidFill>
                  <a:srgbClr val="00B050"/>
                </a:solidFill>
                <a:latin typeface="Calibri" panose="020F0502020204030204" pitchFamily="34" charset="0"/>
                <a:cs typeface="Calibri" panose="020F0502020204030204" pitchFamily="34" charset="0"/>
              </a:rPr>
              <a:t>Do these images/descriptions show Kinesis or taxis? Can you work out if this is + or -?</a:t>
            </a:r>
          </a:p>
          <a:p>
            <a:r>
              <a:rPr lang="en-GB" b="1" u="sng" dirty="0">
                <a:solidFill>
                  <a:srgbClr val="00B050"/>
                </a:solidFill>
                <a:latin typeface="Calibri" panose="020F0502020204030204" pitchFamily="34" charset="0"/>
                <a:cs typeface="Calibri" panose="020F0502020204030204" pitchFamily="34" charset="0"/>
              </a:rPr>
              <a:t>Complete activity page 2-3 and APPLY your knowledge</a:t>
            </a:r>
          </a:p>
          <a:p>
            <a:endParaRPr lang="en-GB"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9BBA992E-8A06-421B-B0EA-A68AE014C7EC}"/>
              </a:ext>
            </a:extLst>
          </p:cNvPr>
          <p:cNvSpPr/>
          <p:nvPr/>
        </p:nvSpPr>
        <p:spPr>
          <a:xfrm>
            <a:off x="83890" y="100669"/>
            <a:ext cx="10855354" cy="7720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87492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33011" y="0"/>
            <a:ext cx="5887452" cy="2464008"/>
          </a:xfrm>
          <a:prstGeom prst="rect">
            <a:avLst/>
          </a:prstGeom>
          <a:ln w="38100">
            <a:solidFill>
              <a:srgbClr val="00B0F0"/>
            </a:solidFill>
          </a:ln>
        </p:spPr>
        <p:txBody>
          <a:bodyPr wrap="square">
            <a:spAutoFit/>
          </a:bodyPr>
          <a:lstStyle/>
          <a:p>
            <a:pPr>
              <a:lnSpc>
                <a:spcPct val="107000"/>
              </a:lnSpc>
              <a:spcAft>
                <a:spcPts val="800"/>
              </a:spcAft>
            </a:pPr>
            <a:r>
              <a:rPr lang="en-GB" sz="2000" b="1" u="sng" dirty="0">
                <a:latin typeface="Calibri" panose="020F0502020204030204" pitchFamily="34" charset="0"/>
                <a:ea typeface="Calibri" panose="020F0502020204030204" pitchFamily="34" charset="0"/>
                <a:cs typeface="Calibri" panose="020F0502020204030204" pitchFamily="34" charset="0"/>
              </a:rPr>
              <a:t>Define taxis:</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A </a:t>
            </a:r>
            <a:r>
              <a:rPr lang="en-GB" sz="2000" b="1" dirty="0">
                <a:latin typeface="Calibri" panose="020F0502020204030204" pitchFamily="34" charset="0"/>
                <a:ea typeface="Calibri" panose="020F0502020204030204" pitchFamily="34" charset="0"/>
                <a:cs typeface="Calibri" panose="020F0502020204030204" pitchFamily="34" charset="0"/>
              </a:rPr>
              <a:t>DIRECTIONAL</a:t>
            </a:r>
            <a:r>
              <a:rPr lang="en-GB" sz="2000" dirty="0">
                <a:latin typeface="Calibri" panose="020F0502020204030204" pitchFamily="34" charset="0"/>
                <a:ea typeface="Calibri" panose="020F0502020204030204" pitchFamily="34" charset="0"/>
                <a:cs typeface="Calibri" panose="020F0502020204030204" pitchFamily="34" charset="0"/>
              </a:rPr>
              <a:t> response.</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Towards the stimulus is known as </a:t>
            </a:r>
            <a:r>
              <a:rPr lang="en-GB" sz="2000" b="1" dirty="0">
                <a:latin typeface="Calibri" panose="020F0502020204030204" pitchFamily="34" charset="0"/>
                <a:ea typeface="Calibri" panose="020F0502020204030204" pitchFamily="34" charset="0"/>
                <a:cs typeface="Calibri" panose="020F0502020204030204" pitchFamily="34" charset="0"/>
              </a:rPr>
              <a:t>POSITIVE</a:t>
            </a:r>
            <a:r>
              <a:rPr lang="en-GB" sz="2000" dirty="0">
                <a:latin typeface="Calibri" panose="020F0502020204030204" pitchFamily="34" charset="0"/>
                <a:ea typeface="Calibri" panose="020F0502020204030204" pitchFamily="34" charset="0"/>
                <a:cs typeface="Calibri" panose="020F0502020204030204" pitchFamily="34" charset="0"/>
              </a:rPr>
              <a:t> taxis.</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Away from the stimulus is known as </a:t>
            </a:r>
            <a:r>
              <a:rPr lang="en-GB" sz="2000" b="1" dirty="0">
                <a:latin typeface="Calibri" panose="020F0502020204030204" pitchFamily="34" charset="0"/>
                <a:ea typeface="Calibri" panose="020F0502020204030204" pitchFamily="34" charset="0"/>
                <a:cs typeface="Calibri" panose="020F0502020204030204" pitchFamily="34" charset="0"/>
              </a:rPr>
              <a:t>NEGATIVE</a:t>
            </a:r>
            <a:r>
              <a:rPr lang="en-GB" sz="2000" dirty="0">
                <a:latin typeface="Calibri" panose="020F0502020204030204" pitchFamily="34" charset="0"/>
                <a:ea typeface="Calibri" panose="020F0502020204030204" pitchFamily="34" charset="0"/>
                <a:cs typeface="Calibri" panose="020F0502020204030204" pitchFamily="34" charset="0"/>
              </a:rPr>
              <a:t> taxis. </a:t>
            </a:r>
          </a:p>
          <a:p>
            <a:pPr>
              <a:lnSpc>
                <a:spcPct val="107000"/>
              </a:lnSpc>
              <a:spcAft>
                <a:spcPts val="800"/>
              </a:spcAft>
            </a:pPr>
            <a:r>
              <a:rPr lang="en-GB" sz="2000" i="1" dirty="0">
                <a:solidFill>
                  <a:srgbClr val="0070C0"/>
                </a:solidFill>
                <a:latin typeface="Calibri" panose="020F0502020204030204" pitchFamily="34" charset="0"/>
                <a:ea typeface="Calibri" panose="020F0502020204030204" pitchFamily="34" charset="0"/>
                <a:cs typeface="Calibri" panose="020F0502020204030204" pitchFamily="34" charset="0"/>
              </a:rPr>
              <a:t>Tip: In your exam always give an example of the </a:t>
            </a:r>
            <a:r>
              <a:rPr lang="en-GB" sz="2000" b="1" i="1" dirty="0">
                <a:solidFill>
                  <a:srgbClr val="0070C0"/>
                </a:solidFill>
                <a:latin typeface="Calibri" panose="020F0502020204030204" pitchFamily="34" charset="0"/>
                <a:ea typeface="Calibri" panose="020F0502020204030204" pitchFamily="34" charset="0"/>
                <a:cs typeface="Calibri" panose="020F0502020204030204" pitchFamily="34" charset="0"/>
              </a:rPr>
              <a:t>stimulus</a:t>
            </a:r>
            <a:r>
              <a:rPr lang="en-GB" sz="2000" i="1" dirty="0">
                <a:solidFill>
                  <a:srgbClr val="0070C0"/>
                </a:solidFill>
                <a:latin typeface="Calibri" panose="020F0502020204030204" pitchFamily="34" charset="0"/>
                <a:ea typeface="Calibri" panose="020F0502020204030204" pitchFamily="34" charset="0"/>
                <a:cs typeface="Calibri" panose="020F0502020204030204" pitchFamily="34" charset="0"/>
              </a:rPr>
              <a:t> the </a:t>
            </a:r>
            <a:r>
              <a:rPr lang="en-GB" sz="2000" b="1" i="1" dirty="0">
                <a:solidFill>
                  <a:srgbClr val="0070C0"/>
                </a:solidFill>
                <a:latin typeface="Calibri" panose="020F0502020204030204" pitchFamily="34" charset="0"/>
                <a:ea typeface="Calibri" panose="020F0502020204030204" pitchFamily="34" charset="0"/>
                <a:cs typeface="Calibri" panose="020F0502020204030204" pitchFamily="34" charset="0"/>
              </a:rPr>
              <a:t>organisms</a:t>
            </a:r>
            <a:r>
              <a:rPr lang="en-GB" sz="2000" i="1" dirty="0">
                <a:solidFill>
                  <a:srgbClr val="0070C0"/>
                </a:solidFill>
                <a:latin typeface="Calibri" panose="020F0502020204030204" pitchFamily="34" charset="0"/>
                <a:ea typeface="Calibri" panose="020F0502020204030204" pitchFamily="34" charset="0"/>
                <a:cs typeface="Calibri" panose="020F0502020204030204" pitchFamily="34" charset="0"/>
              </a:rPr>
              <a:t> is </a:t>
            </a:r>
            <a:r>
              <a:rPr lang="en-GB" sz="2000" b="1" i="1" dirty="0">
                <a:solidFill>
                  <a:srgbClr val="0070C0"/>
                </a:solidFill>
                <a:latin typeface="Calibri" panose="020F0502020204030204" pitchFamily="34" charset="0"/>
                <a:ea typeface="Calibri" panose="020F0502020204030204" pitchFamily="34" charset="0"/>
                <a:cs typeface="Calibri" panose="020F0502020204030204" pitchFamily="34" charset="0"/>
              </a:rPr>
              <a:t>moving</a:t>
            </a:r>
            <a:r>
              <a:rPr lang="en-GB" sz="2000" i="1" dirty="0">
                <a:solidFill>
                  <a:srgbClr val="0070C0"/>
                </a:solidFill>
                <a:latin typeface="Calibri" panose="020F0502020204030204" pitchFamily="34" charset="0"/>
                <a:ea typeface="Calibri" panose="020F0502020204030204" pitchFamily="34" charset="0"/>
                <a:cs typeface="Calibri" panose="020F0502020204030204" pitchFamily="34" charset="0"/>
              </a:rPr>
              <a:t> towards/away from. </a:t>
            </a:r>
            <a:endParaRPr lang="en-GB"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p:cNvPicPr>
            <a:picLocks noChangeAspect="1"/>
          </p:cNvPicPr>
          <p:nvPr/>
        </p:nvPicPr>
        <p:blipFill rotWithShape="1">
          <a:blip r:embed="rId2"/>
          <a:srcRect l="48841" t="5506"/>
          <a:stretch/>
        </p:blipFill>
        <p:spPr>
          <a:xfrm>
            <a:off x="-1" y="3080084"/>
            <a:ext cx="3180123" cy="3777916"/>
          </a:xfrm>
          <a:prstGeom prst="rect">
            <a:avLst/>
          </a:prstGeom>
        </p:spPr>
      </p:pic>
      <p:pic>
        <p:nvPicPr>
          <p:cNvPr id="4" name="Picture 3"/>
          <p:cNvPicPr>
            <a:picLocks noChangeAspect="1"/>
          </p:cNvPicPr>
          <p:nvPr/>
        </p:nvPicPr>
        <p:blipFill rotWithShape="1">
          <a:blip r:embed="rId3"/>
          <a:srcRect t="1" r="57802" b="-973"/>
          <a:stretch/>
        </p:blipFill>
        <p:spPr>
          <a:xfrm>
            <a:off x="635617" y="429356"/>
            <a:ext cx="1908886" cy="2105296"/>
          </a:xfrm>
          <a:prstGeom prst="rect">
            <a:avLst/>
          </a:prstGeom>
        </p:spPr>
      </p:pic>
      <p:pic>
        <p:nvPicPr>
          <p:cNvPr id="5" name="Picture 4"/>
          <p:cNvPicPr>
            <a:picLocks noChangeAspect="1"/>
          </p:cNvPicPr>
          <p:nvPr/>
        </p:nvPicPr>
        <p:blipFill>
          <a:blip r:embed="rId4"/>
          <a:stretch>
            <a:fillRect/>
          </a:stretch>
        </p:blipFill>
        <p:spPr>
          <a:xfrm>
            <a:off x="3320716" y="3908075"/>
            <a:ext cx="4678258" cy="1287743"/>
          </a:xfrm>
          <a:prstGeom prst="rect">
            <a:avLst/>
          </a:prstGeom>
        </p:spPr>
      </p:pic>
      <p:pic>
        <p:nvPicPr>
          <p:cNvPr id="7" name="Picture 6"/>
          <p:cNvPicPr>
            <a:picLocks noChangeAspect="1"/>
          </p:cNvPicPr>
          <p:nvPr/>
        </p:nvPicPr>
        <p:blipFill rotWithShape="1">
          <a:blip r:embed="rId5"/>
          <a:srcRect l="37168" t="57579" r="41078" b="38090"/>
          <a:stretch/>
        </p:blipFill>
        <p:spPr>
          <a:xfrm>
            <a:off x="3342798" y="5347633"/>
            <a:ext cx="4656176" cy="579340"/>
          </a:xfrm>
          <a:prstGeom prst="rect">
            <a:avLst/>
          </a:prstGeom>
        </p:spPr>
      </p:pic>
      <p:pic>
        <p:nvPicPr>
          <p:cNvPr id="6" name="Picture 5">
            <a:extLst>
              <a:ext uri="{FF2B5EF4-FFF2-40B4-BE49-F238E27FC236}">
                <a16:creationId xmlns:a16="http://schemas.microsoft.com/office/drawing/2014/main" id="{691C885D-AC7A-4E7D-AA1F-34EE85E46F4A}"/>
              </a:ext>
            </a:extLst>
          </p:cNvPr>
          <p:cNvPicPr>
            <a:picLocks noChangeAspect="1"/>
          </p:cNvPicPr>
          <p:nvPr/>
        </p:nvPicPr>
        <p:blipFill>
          <a:blip r:embed="rId6"/>
          <a:stretch>
            <a:fillRect/>
          </a:stretch>
        </p:blipFill>
        <p:spPr>
          <a:xfrm>
            <a:off x="9129712" y="3990549"/>
            <a:ext cx="1902117" cy="1956986"/>
          </a:xfrm>
          <a:prstGeom prst="rect">
            <a:avLst/>
          </a:prstGeom>
        </p:spPr>
      </p:pic>
      <p:sp>
        <p:nvSpPr>
          <p:cNvPr id="8" name="Rectangle 7">
            <a:extLst>
              <a:ext uri="{FF2B5EF4-FFF2-40B4-BE49-F238E27FC236}">
                <a16:creationId xmlns:a16="http://schemas.microsoft.com/office/drawing/2014/main" id="{20ADA142-72E8-45CA-B7D3-5F89B2C36BA7}"/>
              </a:ext>
            </a:extLst>
          </p:cNvPr>
          <p:cNvSpPr/>
          <p:nvPr/>
        </p:nvSpPr>
        <p:spPr>
          <a:xfrm>
            <a:off x="6929306" y="3908075"/>
            <a:ext cx="939567" cy="27803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B06DEE4-AE5A-4FA8-AD2B-36A43A094CEE}"/>
              </a:ext>
            </a:extLst>
          </p:cNvPr>
          <p:cNvSpPr/>
          <p:nvPr/>
        </p:nvSpPr>
        <p:spPr>
          <a:xfrm>
            <a:off x="5781412" y="4765150"/>
            <a:ext cx="1147894" cy="27803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7BC56CF-433A-45D2-88A3-23E3200C42CB}"/>
              </a:ext>
            </a:extLst>
          </p:cNvPr>
          <p:cNvSpPr/>
          <p:nvPr/>
        </p:nvSpPr>
        <p:spPr>
          <a:xfrm>
            <a:off x="7013197" y="5359475"/>
            <a:ext cx="985778" cy="278031"/>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295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7067" t="51644" r="41679" b="43223"/>
          <a:stretch/>
        </p:blipFill>
        <p:spPr>
          <a:xfrm>
            <a:off x="0" y="4555959"/>
            <a:ext cx="4782543" cy="721894"/>
          </a:xfrm>
          <a:prstGeom prst="rect">
            <a:avLst/>
          </a:prstGeom>
        </p:spPr>
      </p:pic>
      <p:pic>
        <p:nvPicPr>
          <p:cNvPr id="3" name="Picture 2"/>
          <p:cNvPicPr>
            <a:picLocks noChangeAspect="1"/>
          </p:cNvPicPr>
          <p:nvPr/>
        </p:nvPicPr>
        <p:blipFill rotWithShape="1">
          <a:blip r:embed="rId2"/>
          <a:srcRect l="37469" t="63995" r="39975" b="27022"/>
          <a:stretch/>
        </p:blipFill>
        <p:spPr>
          <a:xfrm>
            <a:off x="0" y="5374106"/>
            <a:ext cx="4834113" cy="1203158"/>
          </a:xfrm>
          <a:prstGeom prst="rect">
            <a:avLst/>
          </a:prstGeom>
        </p:spPr>
      </p:pic>
      <p:pic>
        <p:nvPicPr>
          <p:cNvPr id="5" name="Picture 4"/>
          <p:cNvPicPr>
            <a:picLocks noChangeAspect="1"/>
          </p:cNvPicPr>
          <p:nvPr/>
        </p:nvPicPr>
        <p:blipFill rotWithShape="1">
          <a:blip r:embed="rId3"/>
          <a:srcRect l="56817" t="59183" r="37369" b="29910"/>
          <a:stretch/>
        </p:blipFill>
        <p:spPr>
          <a:xfrm>
            <a:off x="10249016" y="2277979"/>
            <a:ext cx="1942985" cy="2277980"/>
          </a:xfrm>
          <a:prstGeom prst="rect">
            <a:avLst/>
          </a:prstGeom>
        </p:spPr>
      </p:pic>
      <p:pic>
        <p:nvPicPr>
          <p:cNvPr id="6" name="Picture 5"/>
          <p:cNvPicPr>
            <a:picLocks noChangeAspect="1"/>
          </p:cNvPicPr>
          <p:nvPr/>
        </p:nvPicPr>
        <p:blipFill rotWithShape="1">
          <a:blip r:embed="rId3"/>
          <a:srcRect l="36366" t="42822" r="53409" b="37449"/>
          <a:stretch/>
        </p:blipFill>
        <p:spPr>
          <a:xfrm>
            <a:off x="6648545" y="368970"/>
            <a:ext cx="3472134" cy="4186989"/>
          </a:xfrm>
          <a:prstGeom prst="rect">
            <a:avLst/>
          </a:prstGeom>
        </p:spPr>
      </p:pic>
      <p:sp>
        <p:nvSpPr>
          <p:cNvPr id="9" name="Rectangle 8"/>
          <p:cNvSpPr/>
          <p:nvPr/>
        </p:nvSpPr>
        <p:spPr>
          <a:xfrm>
            <a:off x="0" y="0"/>
            <a:ext cx="6096000" cy="3554563"/>
          </a:xfrm>
          <a:prstGeom prst="rect">
            <a:avLst/>
          </a:prstGeom>
          <a:ln w="57150">
            <a:solidFill>
              <a:schemeClr val="accent5"/>
            </a:solidFill>
          </a:ln>
        </p:spPr>
        <p:txBody>
          <a:bodyPr>
            <a:spAutoFit/>
          </a:bodyPr>
          <a:lstStyle/>
          <a:p>
            <a:pPr>
              <a:lnSpc>
                <a:spcPct val="107000"/>
              </a:lnSpc>
              <a:spcAft>
                <a:spcPts val="800"/>
              </a:spcAft>
            </a:pPr>
            <a:r>
              <a:rPr lang="en-GB" sz="2000" b="1" u="sng" dirty="0">
                <a:latin typeface="Calibri" panose="020F0502020204030204" pitchFamily="34" charset="0"/>
                <a:ea typeface="Calibri" panose="020F0502020204030204" pitchFamily="34" charset="0"/>
                <a:cs typeface="Calibri" panose="020F0502020204030204" pitchFamily="34" charset="0"/>
              </a:rPr>
              <a:t>Define kinesis:</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A </a:t>
            </a:r>
            <a:r>
              <a:rPr lang="en-GB" sz="2000" b="1" dirty="0">
                <a:latin typeface="Calibri" panose="020F0502020204030204" pitchFamily="34" charset="0"/>
                <a:ea typeface="Calibri" panose="020F0502020204030204" pitchFamily="34" charset="0"/>
                <a:cs typeface="Calibri" panose="020F0502020204030204" pitchFamily="34" charset="0"/>
              </a:rPr>
              <a:t>NON-DIRECTIONAL</a:t>
            </a:r>
            <a:r>
              <a:rPr lang="en-GB" sz="2000" dirty="0">
                <a:latin typeface="Calibri" panose="020F0502020204030204" pitchFamily="34" charset="0"/>
                <a:ea typeface="Calibri" panose="020F0502020204030204" pitchFamily="34" charset="0"/>
                <a:cs typeface="Calibri" panose="020F0502020204030204" pitchFamily="34" charset="0"/>
              </a:rPr>
              <a:t> response </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Causes organism to change the </a:t>
            </a:r>
            <a:r>
              <a:rPr lang="en-GB" sz="2000" b="1" dirty="0">
                <a:latin typeface="Calibri" panose="020F0502020204030204" pitchFamily="34" charset="0"/>
                <a:ea typeface="Calibri" panose="020F0502020204030204" pitchFamily="34" charset="0"/>
                <a:cs typeface="Calibri" panose="020F0502020204030204" pitchFamily="34" charset="0"/>
              </a:rPr>
              <a:t>SPEED</a:t>
            </a:r>
            <a:r>
              <a:rPr lang="en-GB" sz="2000" dirty="0">
                <a:latin typeface="Calibri" panose="020F0502020204030204" pitchFamily="34" charset="0"/>
                <a:ea typeface="Calibri" panose="020F0502020204030204" pitchFamily="34" charset="0"/>
                <a:cs typeface="Calibri" panose="020F0502020204030204" pitchFamily="34" charset="0"/>
              </a:rPr>
              <a:t> of movement</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In favourable conditions movement is </a:t>
            </a:r>
            <a:r>
              <a:rPr lang="en-GB" sz="2000" b="1" dirty="0">
                <a:latin typeface="Calibri" panose="020F0502020204030204" pitchFamily="34" charset="0"/>
                <a:ea typeface="Calibri" panose="020F0502020204030204" pitchFamily="34" charset="0"/>
                <a:cs typeface="Calibri" panose="020F0502020204030204" pitchFamily="34" charset="0"/>
              </a:rPr>
              <a:t>SLOW</a:t>
            </a:r>
            <a:r>
              <a:rPr lang="en-GB" sz="2000" dirty="0">
                <a:latin typeface="Calibri" panose="020F0502020204030204" pitchFamily="34" charset="0"/>
                <a:ea typeface="Calibri" panose="020F0502020204030204" pitchFamily="34" charset="0"/>
                <a:cs typeface="Calibri" panose="020F0502020204030204" pitchFamily="34" charset="0"/>
              </a:rPr>
              <a:t> with many </a:t>
            </a:r>
            <a:r>
              <a:rPr lang="en-GB" sz="2000" b="1" dirty="0">
                <a:latin typeface="Calibri" panose="020F0502020204030204" pitchFamily="34" charset="0"/>
                <a:ea typeface="Calibri" panose="020F0502020204030204" pitchFamily="34" charset="0"/>
                <a:cs typeface="Calibri" panose="020F0502020204030204" pitchFamily="34" charset="0"/>
              </a:rPr>
              <a:t>TURNS</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In unfavourable conditions movement is </a:t>
            </a:r>
            <a:r>
              <a:rPr lang="en-GB" sz="2000" b="1" dirty="0">
                <a:latin typeface="Calibri" panose="020F0502020204030204" pitchFamily="34" charset="0"/>
                <a:ea typeface="Calibri" panose="020F0502020204030204" pitchFamily="34" charset="0"/>
                <a:cs typeface="Calibri" panose="020F0502020204030204" pitchFamily="34" charset="0"/>
              </a:rPr>
              <a:t>FAST</a:t>
            </a:r>
            <a:r>
              <a:rPr lang="en-GB" sz="2000" dirty="0">
                <a:latin typeface="Calibri" panose="020F0502020204030204" pitchFamily="34" charset="0"/>
                <a:ea typeface="Calibri" panose="020F0502020204030204" pitchFamily="34" charset="0"/>
                <a:cs typeface="Calibri" panose="020F0502020204030204" pitchFamily="34" charset="0"/>
              </a:rPr>
              <a:t> with few </a:t>
            </a:r>
            <a:r>
              <a:rPr lang="en-GB" sz="2000" b="1" dirty="0">
                <a:latin typeface="Calibri" panose="020F0502020204030204" pitchFamily="34" charset="0"/>
                <a:ea typeface="Calibri" panose="020F0502020204030204" pitchFamily="34" charset="0"/>
                <a:cs typeface="Calibri" panose="020F0502020204030204" pitchFamily="34" charset="0"/>
              </a:rPr>
              <a:t>TURNS</a:t>
            </a:r>
          </a:p>
          <a:p>
            <a:pPr>
              <a:lnSpc>
                <a:spcPct val="107000"/>
              </a:lnSpc>
              <a:spcAft>
                <a:spcPts val="800"/>
              </a:spcAft>
            </a:pPr>
            <a:r>
              <a:rPr lang="en-GB" sz="2000" i="1" dirty="0">
                <a:solidFill>
                  <a:srgbClr val="00B050"/>
                </a:solidFill>
                <a:latin typeface="Calibri" panose="020F0502020204030204" pitchFamily="34" charset="0"/>
                <a:ea typeface="Calibri" panose="020F0502020204030204" pitchFamily="34" charset="0"/>
                <a:cs typeface="Calibri" panose="020F0502020204030204" pitchFamily="34" charset="0"/>
              </a:rPr>
              <a:t>Tip: In your exam always give an example of the </a:t>
            </a:r>
            <a:r>
              <a:rPr lang="en-GB" sz="2000" b="1" i="1" dirty="0">
                <a:solidFill>
                  <a:srgbClr val="00B050"/>
                </a:solidFill>
                <a:latin typeface="Calibri" panose="020F0502020204030204" pitchFamily="34" charset="0"/>
                <a:ea typeface="Calibri" panose="020F0502020204030204" pitchFamily="34" charset="0"/>
                <a:cs typeface="Calibri" panose="020F0502020204030204" pitchFamily="34" charset="0"/>
              </a:rPr>
              <a:t>stimulus</a:t>
            </a:r>
            <a:r>
              <a:rPr lang="en-GB" sz="2000" i="1" dirty="0">
                <a:solidFill>
                  <a:srgbClr val="00B050"/>
                </a:solidFill>
                <a:latin typeface="Calibri" panose="020F0502020204030204" pitchFamily="34" charset="0"/>
                <a:ea typeface="Calibri" panose="020F0502020204030204" pitchFamily="34" charset="0"/>
                <a:cs typeface="Calibri" panose="020F0502020204030204" pitchFamily="34" charset="0"/>
              </a:rPr>
              <a:t> the </a:t>
            </a:r>
            <a:r>
              <a:rPr lang="en-GB" sz="2000" b="1" i="1" dirty="0">
                <a:solidFill>
                  <a:srgbClr val="00B050"/>
                </a:solidFill>
                <a:latin typeface="Calibri" panose="020F0502020204030204" pitchFamily="34" charset="0"/>
                <a:ea typeface="Calibri" panose="020F0502020204030204" pitchFamily="34" charset="0"/>
                <a:cs typeface="Calibri" panose="020F0502020204030204" pitchFamily="34" charset="0"/>
              </a:rPr>
              <a:t>organisms</a:t>
            </a:r>
            <a:r>
              <a:rPr lang="en-GB" sz="2000" i="1" dirty="0">
                <a:solidFill>
                  <a:srgbClr val="00B050"/>
                </a:solidFill>
                <a:latin typeface="Calibri" panose="020F0502020204030204" pitchFamily="34" charset="0"/>
                <a:ea typeface="Calibri" panose="020F0502020204030204" pitchFamily="34" charset="0"/>
                <a:cs typeface="Calibri" panose="020F0502020204030204" pitchFamily="34" charset="0"/>
              </a:rPr>
              <a:t> is </a:t>
            </a:r>
            <a:r>
              <a:rPr lang="en-GB" sz="2000" b="1" i="1" dirty="0">
                <a:solidFill>
                  <a:srgbClr val="00B050"/>
                </a:solidFill>
                <a:latin typeface="Calibri" panose="020F0502020204030204" pitchFamily="34" charset="0"/>
                <a:ea typeface="Calibri" panose="020F0502020204030204" pitchFamily="34" charset="0"/>
                <a:cs typeface="Calibri" panose="020F0502020204030204" pitchFamily="34" charset="0"/>
              </a:rPr>
              <a:t>responding</a:t>
            </a:r>
            <a:r>
              <a:rPr lang="en-GB" sz="2000" i="1" dirty="0">
                <a:solidFill>
                  <a:srgbClr val="00B050"/>
                </a:solidFill>
                <a:latin typeface="Calibri" panose="020F0502020204030204" pitchFamily="34" charset="0"/>
                <a:ea typeface="Calibri" panose="020F0502020204030204" pitchFamily="34" charset="0"/>
                <a:cs typeface="Calibri" panose="020F0502020204030204" pitchFamily="34" charset="0"/>
              </a:rPr>
              <a:t> to</a:t>
            </a:r>
            <a:endPar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218676FD-5BAD-4665-B96A-262336650EFB}"/>
              </a:ext>
            </a:extLst>
          </p:cNvPr>
          <p:cNvSpPr/>
          <p:nvPr/>
        </p:nvSpPr>
        <p:spPr>
          <a:xfrm>
            <a:off x="3439486" y="4619719"/>
            <a:ext cx="1224793" cy="278031"/>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1493A9A2-697B-40F0-B2D2-D47CD0EA86DB}"/>
              </a:ext>
            </a:extLst>
          </p:cNvPr>
          <p:cNvSpPr/>
          <p:nvPr/>
        </p:nvSpPr>
        <p:spPr>
          <a:xfrm>
            <a:off x="0" y="6299233"/>
            <a:ext cx="1191237" cy="278031"/>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33558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384632" cy="6149056"/>
          </a:xfrm>
          <a:prstGeom prst="rect">
            <a:avLst/>
          </a:prstGeom>
        </p:spPr>
        <p:txBody>
          <a:bodyPr wrap="square">
            <a:spAutoFit/>
          </a:bodyPr>
          <a:lstStyle/>
          <a:p>
            <a:pPr>
              <a:lnSpc>
                <a:spcPct val="107000"/>
              </a:lnSpc>
              <a:spcAft>
                <a:spcPts val="800"/>
              </a:spcAft>
            </a:pPr>
            <a:r>
              <a:rPr lang="en-GB" b="1" u="sng" dirty="0">
                <a:latin typeface="Comic Sans MS" panose="030F0702030302020204" pitchFamily="66" charset="0"/>
                <a:ea typeface="Calibri" panose="020F0502020204030204" pitchFamily="34" charset="0"/>
                <a:cs typeface="Times New Roman" panose="02020603050405020304" pitchFamily="18" charset="0"/>
              </a:rPr>
              <a:t>Complete T/F quiz on page 4</a:t>
            </a: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t>If statement is false then you need to correct it. </a:t>
            </a:r>
          </a:p>
          <a:p>
            <a:pPr>
              <a:lnSpc>
                <a:spcPct val="107000"/>
              </a:lnSpc>
              <a:spcAft>
                <a:spcPts val="8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1. Taxis and kinesis are directional responses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 kinesis isn’t directional  </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2. Tropism can occur in plants and animals.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 plants only </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3. Movement towards a stimulus is known as “positive”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endParaRPr lang="en-GB"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4. Stimulus is a detectable change in internal environment.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 can be external too</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5. Stimuli are detected by receptors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endParaRPr lang="en-GB"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6. An effector is an organ that bring about a response to a stimulus </a:t>
            </a:r>
            <a:r>
              <a:rPr lang="en-GB" sz="2000" dirty="0">
                <a:solidFill>
                  <a:srgbClr val="7030A0"/>
                </a:solidFill>
                <a:latin typeface="Comic Sans MS" panose="030F0702030302020204" pitchFamily="66" charset="0"/>
                <a:ea typeface="Calibri" panose="020F0502020204030204" pitchFamily="34" charset="0"/>
                <a:cs typeface="Times New Roman" panose="02020603050405020304" pitchFamily="18" charset="0"/>
              </a:rPr>
              <a:t>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endParaRPr lang="en-GB"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7. Woodlice move slower in moist conditions, this is known as a positive kinesis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F-kinesis cant be +, not directional</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8. Plant shoots show negative phototropism 		</a:t>
            </a:r>
            <a:r>
              <a:rPr lang="en-GB" sz="2000" dirty="0">
                <a:solidFill>
                  <a:srgbClr val="00B050"/>
                </a:solidFill>
                <a:latin typeface="Comic Sans MS" panose="030F0702030302020204" pitchFamily="66" charset="0"/>
                <a:ea typeface="Calibri" panose="020F0502020204030204" pitchFamily="34" charset="0"/>
                <a:cs typeface="Times New Roman" panose="02020603050405020304" pitchFamily="18" charset="0"/>
              </a:rPr>
              <a:t>F- + phototropism </a:t>
            </a:r>
            <a:endParaRPr lang="en-GB" sz="20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9. Roots show geotropism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endParaRPr lang="en-GB" sz="20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000" dirty="0">
                <a:latin typeface="Comic Sans MS" panose="030F0702030302020204" pitchFamily="66" charset="0"/>
                <a:ea typeface="Calibri" panose="020F0502020204030204" pitchFamily="34" charset="0"/>
                <a:cs typeface="Times New Roman" panose="02020603050405020304" pitchFamily="18" charset="0"/>
              </a:rPr>
              <a:t>10. Receptors can be stimulated by hormones 		</a:t>
            </a:r>
            <a:r>
              <a:rPr lang="en-GB" sz="2000"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T</a:t>
            </a:r>
            <a:r>
              <a:rPr lang="en-GB" sz="2000" dirty="0">
                <a:latin typeface="Comic Sans MS" panose="030F0702030302020204" pitchFamily="66" charset="0"/>
                <a:ea typeface="Calibri" panose="020F0502020204030204" pitchFamily="34" charset="0"/>
                <a:cs typeface="Times New Roman" panose="02020603050405020304" pitchFamily="18" charset="0"/>
              </a:rPr>
              <a:t> </a:t>
            </a:r>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9491472" y="2871216"/>
            <a:ext cx="2414016" cy="1569660"/>
          </a:xfrm>
          <a:prstGeom prst="rect">
            <a:avLst/>
          </a:prstGeom>
          <a:solidFill>
            <a:schemeClr val="bg1"/>
          </a:solidFill>
          <a:ln w="28575">
            <a:solidFill>
              <a:srgbClr val="92D050"/>
            </a:solidFill>
          </a:ln>
        </p:spPr>
        <p:txBody>
          <a:bodyPr wrap="square" rtlCol="0">
            <a:spAutoFit/>
          </a:bodyPr>
          <a:lstStyle/>
          <a:p>
            <a:r>
              <a:rPr lang="en-GB" sz="2400" dirty="0"/>
              <a:t>There are some exam questions to practice with in the toy box</a:t>
            </a:r>
          </a:p>
        </p:txBody>
      </p:sp>
    </p:spTree>
    <p:extLst>
      <p:ext uri="{BB962C8B-B14F-4D97-AF65-F5344CB8AC3E}">
        <p14:creationId xmlns:p14="http://schemas.microsoft.com/office/powerpoint/2010/main" val="377502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fade">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8" end="8"/>
                                            </p:txEl>
                                          </p:spTgt>
                                        </p:tgtEl>
                                        <p:attrNameLst>
                                          <p:attrName>style.visibility</p:attrName>
                                        </p:attrNameLst>
                                      </p:cBhvr>
                                      <p:to>
                                        <p:strVal val="visible"/>
                                      </p:to>
                                    </p:set>
                                    <p:animEffect transition="in" filter="fade">
                                      <p:cBhvr>
                                        <p:cTn id="32" dur="500"/>
                                        <p:tgtEl>
                                          <p:spTgt spid="4">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animEffect transition="in" filter="fade">
                                      <p:cBhvr>
                                        <p:cTn id="37" dur="500"/>
                                        <p:tgtEl>
                                          <p:spTgt spid="4">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500"/>
                                        <p:tgtEl>
                                          <p:spTgt spid="4">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11" end="11"/>
                                            </p:txEl>
                                          </p:spTgt>
                                        </p:tgtEl>
                                        <p:attrNameLst>
                                          <p:attrName>style.visibility</p:attrName>
                                        </p:attrNameLst>
                                      </p:cBhvr>
                                      <p:to>
                                        <p:strVal val="visible"/>
                                      </p:to>
                                    </p:set>
                                    <p:animEffect transition="in" filter="fade">
                                      <p:cBhvr>
                                        <p:cTn id="47" dur="500"/>
                                        <p:tgtEl>
                                          <p:spTgt spid="4">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xEl>
                                              <p:pRg st="12" end="12"/>
                                            </p:txEl>
                                          </p:spTgt>
                                        </p:tgtEl>
                                        <p:attrNameLst>
                                          <p:attrName>style.visibility</p:attrName>
                                        </p:attrNameLst>
                                      </p:cBhvr>
                                      <p:to>
                                        <p:strVal val="visible"/>
                                      </p:to>
                                    </p:set>
                                    <p:animEffect transition="in" filter="fade">
                                      <p:cBhvr>
                                        <p:cTn id="52"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D1DA9CB-E50E-4CE0-AE1B-F0630963507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 name="Rectangle 3">
            <a:extLst>
              <a:ext uri="{FF2B5EF4-FFF2-40B4-BE49-F238E27FC236}">
                <a16:creationId xmlns:a16="http://schemas.microsoft.com/office/drawing/2014/main" id="{77FE59EE-A4EA-48D8-AF0D-B16E438479FD}"/>
              </a:ext>
            </a:extLst>
          </p:cNvPr>
          <p:cNvSpPr>
            <a:spLocks noChangeArrowheads="1"/>
          </p:cNvSpPr>
          <p:nvPr/>
        </p:nvSpPr>
        <p:spPr bwMode="auto">
          <a:xfrm>
            <a:off x="106260" y="134034"/>
            <a:ext cx="11979479" cy="64633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sng" strike="noStrike" cap="none" normalizeH="0" baseline="0" dirty="0" bmk="_Hlk23427083">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Outcome: </a:t>
            </a:r>
            <a:endParaRPr kumimoji="0" lang="en-GB" altLang="en-US" b="0" i="0" u="none" strike="noStrike" cap="none" normalizeH="0" baseline="0" dirty="0" bmk="_Hlk23427083">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bmk="_Hlk23427083">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Describe where IAA is produced and the effect different concentrations have on root/shoot growth.</a:t>
            </a:r>
            <a:endParaRPr kumimoji="0" lang="en-GB" altLang="en-US"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CBD2D161-A140-4B54-9EE9-FCC0E5082636}"/>
              </a:ext>
            </a:extLst>
          </p:cNvPr>
          <p:cNvSpPr/>
          <p:nvPr/>
        </p:nvSpPr>
        <p:spPr>
          <a:xfrm>
            <a:off x="106259" y="914399"/>
            <a:ext cx="11979479" cy="3025828"/>
          </a:xfrm>
          <a:prstGeom prst="rect">
            <a:avLst/>
          </a:prstGeom>
        </p:spPr>
        <p:txBody>
          <a:bodyPr wrap="square">
            <a:spAutoFit/>
          </a:bodyPr>
          <a:lstStyle/>
          <a:p>
            <a:pPr>
              <a:lnSpc>
                <a:spcPct val="107000"/>
              </a:lnSpc>
              <a:spcAft>
                <a:spcPts val="800"/>
              </a:spcAft>
            </a:pPr>
            <a:endParaRPr lang="en-GB" sz="2800" b="1" u="sng" dirty="0">
              <a:latin typeface="Calibri" panose="020F0502020204030204" pitchFamily="34" charset="0"/>
              <a:ea typeface="Calibri" panose="020F0502020204030204" pitchFamily="34" charset="0"/>
              <a:cs typeface="Times New Roman" panose="02020603050405020304" pitchFamily="18" charset="0"/>
            </a:endParaRPr>
          </a:p>
          <a:p>
            <a:r>
              <a:rPr lang="en-GB" dirty="0"/>
              <a:t>Kinesis, taxis and tropisms are responses to internal or external stimulus. You need to be able to describe the response and also be able to describe and explain how this how this response is brought about by a stimulus. </a:t>
            </a:r>
          </a:p>
          <a:p>
            <a:r>
              <a:rPr lang="en-GB" b="1" dirty="0"/>
              <a:t> </a:t>
            </a:r>
            <a:endParaRPr lang="en-GB" dirty="0"/>
          </a:p>
          <a:p>
            <a:r>
              <a:rPr lang="en-GB" sz="3200" b="1" u="sng" dirty="0"/>
              <a:t>Tropism</a:t>
            </a:r>
          </a:p>
          <a:p>
            <a:endParaRPr lang="en-GB" sz="3200" dirty="0"/>
          </a:p>
          <a:p>
            <a:r>
              <a:rPr lang="en-GB" dirty="0"/>
              <a:t>In plants the response is a tropism, this tropism is caused by a chemical called IAA. You need to be able to describe and apply your knowledge of how IAA causes tropism. </a:t>
            </a:r>
          </a:p>
        </p:txBody>
      </p:sp>
      <p:pic>
        <p:nvPicPr>
          <p:cNvPr id="3" name="Picture 2">
            <a:extLst>
              <a:ext uri="{FF2B5EF4-FFF2-40B4-BE49-F238E27FC236}">
                <a16:creationId xmlns:a16="http://schemas.microsoft.com/office/drawing/2014/main" id="{F9B86ED2-93FE-4509-8F28-C62C2BFF3C1E}"/>
              </a:ext>
            </a:extLst>
          </p:cNvPr>
          <p:cNvPicPr>
            <a:picLocks noChangeAspect="1"/>
          </p:cNvPicPr>
          <p:nvPr/>
        </p:nvPicPr>
        <p:blipFill rotWithShape="1">
          <a:blip r:embed="rId2"/>
          <a:srcRect t="18325" r="57932"/>
          <a:stretch/>
        </p:blipFill>
        <p:spPr>
          <a:xfrm>
            <a:off x="4985467" y="3697750"/>
            <a:ext cx="2456953" cy="2994416"/>
          </a:xfrm>
          <a:prstGeom prst="rect">
            <a:avLst/>
          </a:prstGeom>
        </p:spPr>
      </p:pic>
    </p:spTree>
    <p:extLst>
      <p:ext uri="{BB962C8B-B14F-4D97-AF65-F5344CB8AC3E}">
        <p14:creationId xmlns:p14="http://schemas.microsoft.com/office/powerpoint/2010/main" val="2353630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D1DA9CB-E50E-4CE0-AE1B-F0630963507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 name="Rectangle 3">
            <a:extLst>
              <a:ext uri="{FF2B5EF4-FFF2-40B4-BE49-F238E27FC236}">
                <a16:creationId xmlns:a16="http://schemas.microsoft.com/office/drawing/2014/main" id="{77FE59EE-A4EA-48D8-AF0D-B16E438479FD}"/>
              </a:ext>
            </a:extLst>
          </p:cNvPr>
          <p:cNvSpPr>
            <a:spLocks noChangeArrowheads="1"/>
          </p:cNvSpPr>
          <p:nvPr/>
        </p:nvSpPr>
        <p:spPr bwMode="auto">
          <a:xfrm>
            <a:off x="106260" y="134034"/>
            <a:ext cx="11979479" cy="64633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sng" strike="noStrike" cap="none" normalizeH="0" baseline="0" dirty="0" bmk="_Hlk23427083">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Outcome: </a:t>
            </a:r>
            <a:endParaRPr kumimoji="0" lang="en-GB" altLang="en-US" b="0" i="0" u="none" strike="noStrike" cap="none" normalizeH="0" baseline="0" dirty="0" bmk="_Hlk23427083">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bmk="_Hlk23427083">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Describe where IAA is produced and the effect different concentrations have on root/shoot growth.</a:t>
            </a:r>
            <a:endParaRPr kumimoji="0" lang="en-GB" altLang="en-US"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CBD2D161-A140-4B54-9EE9-FCC0E5082636}"/>
              </a:ext>
            </a:extLst>
          </p:cNvPr>
          <p:cNvSpPr/>
          <p:nvPr/>
        </p:nvSpPr>
        <p:spPr>
          <a:xfrm>
            <a:off x="106259" y="914399"/>
            <a:ext cx="11979479" cy="1235531"/>
          </a:xfrm>
          <a:prstGeom prst="rect">
            <a:avLst/>
          </a:prstGeom>
        </p:spPr>
        <p:txBody>
          <a:bodyPr wrap="square">
            <a:spAutoFit/>
          </a:bodyPr>
          <a:lstStyle/>
          <a:p>
            <a:pPr>
              <a:lnSpc>
                <a:spcPct val="107000"/>
              </a:lnSpc>
              <a:spcAft>
                <a:spcPts val="800"/>
              </a:spcAft>
            </a:pPr>
            <a:r>
              <a:rPr lang="en-GB" sz="2800" b="1" u="sng" dirty="0">
                <a:latin typeface="Calibri" panose="020F0502020204030204" pitchFamily="34" charset="0"/>
                <a:ea typeface="Calibri" panose="020F0502020204030204" pitchFamily="34" charset="0"/>
                <a:cs typeface="Times New Roman" panose="02020603050405020304" pitchFamily="18" charset="0"/>
              </a:rPr>
              <a:t>Tropism</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Calibri" panose="020F0502020204030204" pitchFamily="34" charset="0"/>
                <a:ea typeface="Calibri" panose="020F0502020204030204" pitchFamily="34" charset="0"/>
                <a:cs typeface="Times New Roman" panose="02020603050405020304" pitchFamily="18" charset="0"/>
              </a:rPr>
              <a:t>You must learn this table then apply the knowledge to data provided in the question. Read the information then add details to the diagrams on page 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03643466-568C-4E93-AED7-35E69DBE7D00}"/>
              </a:ext>
            </a:extLst>
          </p:cNvPr>
          <p:cNvGraphicFramePr>
            <a:graphicFrameLocks noGrp="1"/>
          </p:cNvGraphicFramePr>
          <p:nvPr>
            <p:extLst>
              <p:ext uri="{D42A27DB-BD31-4B8C-83A1-F6EECF244321}">
                <p14:modId xmlns:p14="http://schemas.microsoft.com/office/powerpoint/2010/main" val="2202670742"/>
              </p:ext>
            </p:extLst>
          </p:nvPr>
        </p:nvGraphicFramePr>
        <p:xfrm>
          <a:off x="1014422" y="2283964"/>
          <a:ext cx="9958378" cy="4385094"/>
        </p:xfrm>
        <a:graphic>
          <a:graphicData uri="http://schemas.openxmlformats.org/drawingml/2006/table">
            <a:tbl>
              <a:tblPr firstRow="1" firstCol="1" bandRow="1">
                <a:tableStyleId>{5C22544A-7EE6-4342-B048-85BDC9FD1C3A}</a:tableStyleId>
              </a:tblPr>
              <a:tblGrid>
                <a:gridCol w="4979189">
                  <a:extLst>
                    <a:ext uri="{9D8B030D-6E8A-4147-A177-3AD203B41FA5}">
                      <a16:colId xmlns:a16="http://schemas.microsoft.com/office/drawing/2014/main" val="3557493158"/>
                    </a:ext>
                  </a:extLst>
                </a:gridCol>
                <a:gridCol w="4979189">
                  <a:extLst>
                    <a:ext uri="{9D8B030D-6E8A-4147-A177-3AD203B41FA5}">
                      <a16:colId xmlns:a16="http://schemas.microsoft.com/office/drawing/2014/main" val="1067694448"/>
                    </a:ext>
                  </a:extLst>
                </a:gridCol>
              </a:tblGrid>
              <a:tr h="312192">
                <a:tc>
                  <a:txBody>
                    <a:bodyPr/>
                    <a:lstStyle/>
                    <a:p>
                      <a:pPr marL="457200">
                        <a:lnSpc>
                          <a:spcPct val="107000"/>
                        </a:lnSpc>
                        <a:spcAft>
                          <a:spcPts val="0"/>
                        </a:spcAft>
                        <a:tabLst>
                          <a:tab pos="1524000" algn="l"/>
                        </a:tabLst>
                      </a:pPr>
                      <a:r>
                        <a:rPr lang="en-GB" sz="1800" dirty="0">
                          <a:effectLst/>
                        </a:rPr>
                        <a:t>Phototropism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7000"/>
                        </a:lnSpc>
                        <a:spcAft>
                          <a:spcPts val="0"/>
                        </a:spcAft>
                        <a:tabLst>
                          <a:tab pos="1524000" algn="l"/>
                        </a:tabLst>
                      </a:pPr>
                      <a:r>
                        <a:rPr lang="en-GB" sz="1800">
                          <a:effectLst/>
                        </a:rPr>
                        <a:t>Gravitropism/Geotropism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extLst>
                  <a:ext uri="{0D108BD9-81ED-4DB2-BD59-A6C34878D82A}">
                    <a16:rowId xmlns:a16="http://schemas.microsoft.com/office/drawing/2014/main" val="1419080080"/>
                  </a:ext>
                </a:extLst>
              </a:tr>
              <a:tr h="4072902">
                <a:tc>
                  <a:txBody>
                    <a:bodyPr/>
                    <a:lstStyle/>
                    <a:p>
                      <a:pPr marL="342900" lvl="0" indent="-342900">
                        <a:lnSpc>
                          <a:spcPct val="150000"/>
                        </a:lnSpc>
                        <a:spcAft>
                          <a:spcPts val="0"/>
                        </a:spcAft>
                        <a:buFont typeface="+mj-lt"/>
                        <a:buAutoNum type="arabicPeriod"/>
                        <a:tabLst>
                          <a:tab pos="1524000" algn="l"/>
                        </a:tabLst>
                      </a:pPr>
                      <a:r>
                        <a:rPr lang="en-GB" sz="1800" dirty="0">
                          <a:effectLst/>
                        </a:rPr>
                        <a:t>Cell at shoot tip produce IAA</a:t>
                      </a:r>
                      <a:endParaRPr lang="en-GB" sz="1600" dirty="0">
                        <a:effectLst/>
                      </a:endParaRPr>
                    </a:p>
                    <a:p>
                      <a:pPr marL="342900" lvl="0" indent="-342900">
                        <a:lnSpc>
                          <a:spcPct val="150000"/>
                        </a:lnSpc>
                        <a:spcAft>
                          <a:spcPts val="0"/>
                        </a:spcAft>
                        <a:buFont typeface="+mj-lt"/>
                        <a:buAutoNum type="arabicPeriod"/>
                        <a:tabLst>
                          <a:tab pos="1524000" algn="l"/>
                        </a:tabLst>
                      </a:pPr>
                      <a:r>
                        <a:rPr lang="en-GB" sz="1800" dirty="0">
                          <a:effectLst/>
                        </a:rPr>
                        <a:t>IAA diffuses down all regions of shoot</a:t>
                      </a:r>
                      <a:endParaRPr lang="en-GB" sz="1600" dirty="0">
                        <a:effectLst/>
                      </a:endParaRPr>
                    </a:p>
                    <a:p>
                      <a:pPr marL="342900" lvl="0" indent="-342900">
                        <a:lnSpc>
                          <a:spcPct val="150000"/>
                        </a:lnSpc>
                        <a:spcAft>
                          <a:spcPts val="0"/>
                        </a:spcAft>
                        <a:buFont typeface="+mj-lt"/>
                        <a:buAutoNum type="arabicPeriod"/>
                        <a:tabLst>
                          <a:tab pos="1524000" algn="l"/>
                        </a:tabLst>
                      </a:pPr>
                      <a:r>
                        <a:rPr lang="en-GB" sz="1800" dirty="0">
                          <a:effectLst/>
                        </a:rPr>
                        <a:t>Direction of light affects diffusion of IAA. IAA diffuses away from light</a:t>
                      </a:r>
                      <a:endParaRPr lang="en-GB" sz="1600" dirty="0">
                        <a:effectLst/>
                      </a:endParaRPr>
                    </a:p>
                    <a:p>
                      <a:pPr marL="342900" lvl="0" indent="-342900">
                        <a:lnSpc>
                          <a:spcPct val="150000"/>
                        </a:lnSpc>
                        <a:spcAft>
                          <a:spcPts val="0"/>
                        </a:spcAft>
                        <a:buFont typeface="+mj-lt"/>
                        <a:buAutoNum type="arabicPeriod"/>
                        <a:tabLst>
                          <a:tab pos="1524000" algn="l"/>
                        </a:tabLst>
                      </a:pPr>
                      <a:r>
                        <a:rPr lang="en-GB" sz="1800" dirty="0">
                          <a:effectLst/>
                        </a:rPr>
                        <a:t>IAA concentration build up on shaded side of shoot. IAA causes cell elongation. </a:t>
                      </a:r>
                      <a:endParaRPr lang="en-GB" sz="1600" dirty="0">
                        <a:effectLst/>
                      </a:endParaRPr>
                    </a:p>
                    <a:p>
                      <a:pPr marL="342900" lvl="0" indent="-342900">
                        <a:lnSpc>
                          <a:spcPct val="150000"/>
                        </a:lnSpc>
                        <a:spcAft>
                          <a:spcPts val="0"/>
                        </a:spcAft>
                        <a:buFont typeface="+mj-lt"/>
                        <a:buAutoNum type="arabicPeriod"/>
                        <a:tabLst>
                          <a:tab pos="1524000" algn="l"/>
                        </a:tabLst>
                      </a:pPr>
                      <a:r>
                        <a:rPr lang="en-GB" sz="1800" dirty="0">
                          <a:effectLst/>
                        </a:rPr>
                        <a:t>Shaded side of shoot elongated faster than non-shaded side. Shoot tip bends towards light.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lvl="0" indent="-342900">
                        <a:lnSpc>
                          <a:spcPct val="150000"/>
                        </a:lnSpc>
                        <a:spcAft>
                          <a:spcPts val="0"/>
                        </a:spcAft>
                        <a:buFont typeface="+mj-lt"/>
                        <a:buAutoNum type="arabicPeriod"/>
                        <a:tabLst>
                          <a:tab pos="1524000" algn="l"/>
                        </a:tabLst>
                      </a:pPr>
                      <a:r>
                        <a:rPr lang="en-GB" sz="1800" dirty="0">
                          <a:effectLst/>
                        </a:rPr>
                        <a:t>Cell at root tip produced IAA</a:t>
                      </a:r>
                      <a:endParaRPr lang="en-GB" sz="1600" dirty="0">
                        <a:effectLst/>
                      </a:endParaRPr>
                    </a:p>
                    <a:p>
                      <a:pPr marL="342900" lvl="0" indent="-342900">
                        <a:lnSpc>
                          <a:spcPct val="150000"/>
                        </a:lnSpc>
                        <a:spcAft>
                          <a:spcPts val="0"/>
                        </a:spcAft>
                        <a:buFont typeface="+mj-lt"/>
                        <a:buAutoNum type="arabicPeriod"/>
                        <a:tabLst>
                          <a:tab pos="1524000" algn="l"/>
                        </a:tabLst>
                      </a:pPr>
                      <a:r>
                        <a:rPr lang="en-GB" sz="1800" dirty="0">
                          <a:effectLst/>
                        </a:rPr>
                        <a:t>IAA diffuses down all regions of root.</a:t>
                      </a:r>
                      <a:endParaRPr lang="en-GB" sz="1600" dirty="0">
                        <a:effectLst/>
                      </a:endParaRPr>
                    </a:p>
                    <a:p>
                      <a:pPr marL="342900" lvl="0" indent="-342900">
                        <a:lnSpc>
                          <a:spcPct val="150000"/>
                        </a:lnSpc>
                        <a:spcAft>
                          <a:spcPts val="0"/>
                        </a:spcAft>
                        <a:buFont typeface="+mj-lt"/>
                        <a:buAutoNum type="arabicPeriod"/>
                        <a:tabLst>
                          <a:tab pos="1524000" algn="l"/>
                        </a:tabLst>
                      </a:pPr>
                      <a:r>
                        <a:rPr lang="en-GB" sz="1800" dirty="0">
                          <a:effectLst/>
                        </a:rPr>
                        <a:t>Gravity causes movement of IAA from upper to lower side of root cells. </a:t>
                      </a:r>
                      <a:endParaRPr lang="en-GB" sz="1600" dirty="0">
                        <a:effectLst/>
                      </a:endParaRPr>
                    </a:p>
                    <a:p>
                      <a:pPr marL="342900" lvl="0" indent="-342900">
                        <a:lnSpc>
                          <a:spcPct val="150000"/>
                        </a:lnSpc>
                        <a:spcAft>
                          <a:spcPts val="0"/>
                        </a:spcAft>
                        <a:buFont typeface="+mj-lt"/>
                        <a:buAutoNum type="arabicPeriod"/>
                        <a:tabLst>
                          <a:tab pos="1524000" algn="l"/>
                        </a:tabLst>
                      </a:pPr>
                      <a:r>
                        <a:rPr lang="en-GB" sz="1800" dirty="0">
                          <a:effectLst/>
                        </a:rPr>
                        <a:t>IAA concentration build up on lower side of root. IAA inhibit cell elongation. </a:t>
                      </a:r>
                      <a:endParaRPr lang="en-GB" sz="1600" dirty="0">
                        <a:effectLst/>
                      </a:endParaRPr>
                    </a:p>
                    <a:p>
                      <a:pPr marL="342900" lvl="0" indent="-342900">
                        <a:lnSpc>
                          <a:spcPct val="150000"/>
                        </a:lnSpc>
                        <a:spcAft>
                          <a:spcPts val="0"/>
                        </a:spcAft>
                        <a:buFont typeface="+mj-lt"/>
                        <a:buAutoNum type="arabicPeriod"/>
                        <a:tabLst>
                          <a:tab pos="1524000" algn="l"/>
                        </a:tabLst>
                      </a:pPr>
                      <a:r>
                        <a:rPr lang="en-GB" sz="1800" dirty="0">
                          <a:effectLst/>
                        </a:rPr>
                        <a:t>Lower side of root elongates slower than upper side of root. Root tip bends downwards deeper into soil.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00B050"/>
                    </a:solidFill>
                  </a:tcPr>
                </a:tc>
                <a:extLst>
                  <a:ext uri="{0D108BD9-81ED-4DB2-BD59-A6C34878D82A}">
                    <a16:rowId xmlns:a16="http://schemas.microsoft.com/office/drawing/2014/main" val="4237470555"/>
                  </a:ext>
                </a:extLst>
              </a:tr>
            </a:tbl>
          </a:graphicData>
        </a:graphic>
      </p:graphicFrame>
      <p:pic>
        <p:nvPicPr>
          <p:cNvPr id="2052" name="Picture 29">
            <a:extLst>
              <a:ext uri="{FF2B5EF4-FFF2-40B4-BE49-F238E27FC236}">
                <a16:creationId xmlns:a16="http://schemas.microsoft.com/office/drawing/2014/main" id="{CEEC5FE9-C077-403A-8EB6-501DCA88041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68563" y="1826080"/>
            <a:ext cx="323850" cy="32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671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BEDDE57-FB94-4B82-BE94-3671FA03674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 name="Rectangle 3">
            <a:extLst>
              <a:ext uri="{FF2B5EF4-FFF2-40B4-BE49-F238E27FC236}">
                <a16:creationId xmlns:a16="http://schemas.microsoft.com/office/drawing/2014/main" id="{A31FAEEE-A1D7-494D-99CC-E60E8C3E4239}"/>
              </a:ext>
            </a:extLst>
          </p:cNvPr>
          <p:cNvSpPr>
            <a:spLocks noChangeArrowheads="1"/>
          </p:cNvSpPr>
          <p:nvPr/>
        </p:nvSpPr>
        <p:spPr bwMode="auto">
          <a:xfrm>
            <a:off x="209724" y="171690"/>
            <a:ext cx="11778144" cy="64633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Outcome:</a:t>
            </a:r>
            <a:endParaRPr kumimoji="0" lang="en-GB" altLang="en-US"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Apply knowledge of </a:t>
            </a:r>
            <a:r>
              <a:rPr kumimoji="0" lang="en-GB" altLang="en-US"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kineses</a:t>
            </a: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and IAA to draw and explain conclusions with appropriate stat tests.</a:t>
            </a:r>
            <a:endParaRPr kumimoji="0" lang="en-GB" altLang="en-US"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80CB56C5-6899-4E6E-9E67-9395222F681E}"/>
              </a:ext>
            </a:extLst>
          </p:cNvPr>
          <p:cNvPicPr>
            <a:picLocks noChangeAspect="1"/>
          </p:cNvPicPr>
          <p:nvPr/>
        </p:nvPicPr>
        <p:blipFill>
          <a:blip r:embed="rId2"/>
          <a:stretch>
            <a:fillRect/>
          </a:stretch>
        </p:blipFill>
        <p:spPr>
          <a:xfrm>
            <a:off x="1963024" y="1790557"/>
            <a:ext cx="8086987" cy="5078643"/>
          </a:xfrm>
          <a:prstGeom prst="rect">
            <a:avLst/>
          </a:prstGeom>
        </p:spPr>
      </p:pic>
      <p:sp>
        <p:nvSpPr>
          <p:cNvPr id="6" name="TextBox 5">
            <a:extLst>
              <a:ext uri="{FF2B5EF4-FFF2-40B4-BE49-F238E27FC236}">
                <a16:creationId xmlns:a16="http://schemas.microsoft.com/office/drawing/2014/main" id="{42CB27CA-4406-4B89-8370-78B5FE20CBF5}"/>
              </a:ext>
            </a:extLst>
          </p:cNvPr>
          <p:cNvSpPr txBox="1"/>
          <p:nvPr/>
        </p:nvSpPr>
        <p:spPr>
          <a:xfrm>
            <a:off x="209724" y="998290"/>
            <a:ext cx="11685865" cy="830997"/>
          </a:xfrm>
          <a:prstGeom prst="rect">
            <a:avLst/>
          </a:prstGeom>
          <a:noFill/>
        </p:spPr>
        <p:txBody>
          <a:bodyPr wrap="square" rtlCol="0">
            <a:spAutoFit/>
          </a:bodyPr>
          <a:lstStyle/>
          <a:p>
            <a:r>
              <a:rPr lang="en-GB" sz="2400" b="1" dirty="0">
                <a:solidFill>
                  <a:srgbClr val="00B050"/>
                </a:solidFill>
              </a:rPr>
              <a:t>Complete tropism application questions on page 6-7 and taxis, kinesis application questions on page 8-9 </a:t>
            </a:r>
          </a:p>
        </p:txBody>
      </p:sp>
    </p:spTree>
    <p:extLst>
      <p:ext uri="{BB962C8B-B14F-4D97-AF65-F5344CB8AC3E}">
        <p14:creationId xmlns:p14="http://schemas.microsoft.com/office/powerpoint/2010/main" val="2121640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94344A-D89B-42EC-9AA9-1CF3D8135A97}"/>
              </a:ext>
            </a:extLst>
          </p:cNvPr>
          <p:cNvPicPr>
            <a:picLocks noChangeAspect="1"/>
          </p:cNvPicPr>
          <p:nvPr/>
        </p:nvPicPr>
        <p:blipFill>
          <a:blip r:embed="rId2"/>
          <a:stretch>
            <a:fillRect/>
          </a:stretch>
        </p:blipFill>
        <p:spPr>
          <a:xfrm>
            <a:off x="104858" y="90650"/>
            <a:ext cx="8492464" cy="5334462"/>
          </a:xfrm>
          <a:prstGeom prst="rect">
            <a:avLst/>
          </a:prstGeom>
        </p:spPr>
      </p:pic>
      <p:pic>
        <p:nvPicPr>
          <p:cNvPr id="3" name="Picture 2">
            <a:extLst>
              <a:ext uri="{FF2B5EF4-FFF2-40B4-BE49-F238E27FC236}">
                <a16:creationId xmlns:a16="http://schemas.microsoft.com/office/drawing/2014/main" id="{326B4C47-46E7-4B55-9A7B-9306CD75D0E0}"/>
              </a:ext>
            </a:extLst>
          </p:cNvPr>
          <p:cNvPicPr>
            <a:picLocks noChangeAspect="1"/>
          </p:cNvPicPr>
          <p:nvPr/>
        </p:nvPicPr>
        <p:blipFill>
          <a:blip r:embed="rId3"/>
          <a:stretch>
            <a:fillRect/>
          </a:stretch>
        </p:blipFill>
        <p:spPr>
          <a:xfrm>
            <a:off x="4634273" y="2178494"/>
            <a:ext cx="7545350" cy="2552897"/>
          </a:xfrm>
          <a:prstGeom prst="rect">
            <a:avLst/>
          </a:prstGeom>
          <a:solidFill>
            <a:schemeClr val="bg1"/>
          </a:solidFill>
        </p:spPr>
      </p:pic>
    </p:spTree>
    <p:extLst>
      <p:ext uri="{BB962C8B-B14F-4D97-AF65-F5344CB8AC3E}">
        <p14:creationId xmlns:p14="http://schemas.microsoft.com/office/powerpoint/2010/main" val="307789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94344A-D89B-42EC-9AA9-1CF3D8135A97}"/>
              </a:ext>
            </a:extLst>
          </p:cNvPr>
          <p:cNvPicPr>
            <a:picLocks noChangeAspect="1"/>
          </p:cNvPicPr>
          <p:nvPr/>
        </p:nvPicPr>
        <p:blipFill>
          <a:blip r:embed="rId2"/>
          <a:stretch>
            <a:fillRect/>
          </a:stretch>
        </p:blipFill>
        <p:spPr>
          <a:xfrm>
            <a:off x="104858" y="90650"/>
            <a:ext cx="8492464" cy="5334462"/>
          </a:xfrm>
          <a:prstGeom prst="rect">
            <a:avLst/>
          </a:prstGeom>
        </p:spPr>
      </p:pic>
      <p:pic>
        <p:nvPicPr>
          <p:cNvPr id="4" name="Picture 3">
            <a:extLst>
              <a:ext uri="{FF2B5EF4-FFF2-40B4-BE49-F238E27FC236}">
                <a16:creationId xmlns:a16="http://schemas.microsoft.com/office/drawing/2014/main" id="{0E70F8D9-17E1-444C-AC8F-89E207243F10}"/>
              </a:ext>
            </a:extLst>
          </p:cNvPr>
          <p:cNvPicPr>
            <a:picLocks noChangeAspect="1"/>
          </p:cNvPicPr>
          <p:nvPr/>
        </p:nvPicPr>
        <p:blipFill>
          <a:blip r:embed="rId3"/>
          <a:stretch>
            <a:fillRect/>
          </a:stretch>
        </p:blipFill>
        <p:spPr>
          <a:xfrm>
            <a:off x="3870875" y="943050"/>
            <a:ext cx="8293034" cy="5071855"/>
          </a:xfrm>
          <a:prstGeom prst="rect">
            <a:avLst/>
          </a:prstGeom>
          <a:solidFill>
            <a:schemeClr val="bg1"/>
          </a:solidFill>
        </p:spPr>
      </p:pic>
      <p:sp>
        <p:nvSpPr>
          <p:cNvPr id="5" name="Rectangle 4">
            <a:extLst>
              <a:ext uri="{FF2B5EF4-FFF2-40B4-BE49-F238E27FC236}">
                <a16:creationId xmlns:a16="http://schemas.microsoft.com/office/drawing/2014/main" id="{5F00BB0C-0F26-439F-97D5-6763055655C0}"/>
              </a:ext>
            </a:extLst>
          </p:cNvPr>
          <p:cNvSpPr/>
          <p:nvPr/>
        </p:nvSpPr>
        <p:spPr>
          <a:xfrm>
            <a:off x="4549629" y="1447652"/>
            <a:ext cx="6096000" cy="2031325"/>
          </a:xfrm>
          <a:prstGeom prst="rect">
            <a:avLst/>
          </a:prstGeom>
          <a:solidFill>
            <a:schemeClr val="bg1"/>
          </a:solidFill>
        </p:spPr>
        <p:txBody>
          <a:bodyPr>
            <a:spAutoFit/>
          </a:bodyPr>
          <a:lstStyle/>
          <a:p>
            <a:pPr>
              <a:spcAft>
                <a:spcPts val="0"/>
              </a:spcAft>
            </a:pPr>
            <a:r>
              <a:rPr lang="en-GB" sz="1200" dirty="0">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en-GB" sz="1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(b)     1.      Grows sideways before starch grains form;</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1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2.      Bending starts when / as grains form;</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1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3.      More bending as grains increase in number; </a:t>
            </a:r>
            <a:r>
              <a:rPr lang="en-GB" sz="1400"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Ignore starch grain growth references</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1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4.      More elongation (of cells) / growth (of roots) downwards as starch grains increase / move;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1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5.      Bending starts before grains move down;</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1400" dirty="0">
                <a:solidFill>
                  <a:srgbClr val="7030A0"/>
                </a:solidFill>
                <a:latin typeface="Calibri" panose="020F0502020204030204" pitchFamily="34" charset="0"/>
                <a:ea typeface="Calibri" panose="020F0502020204030204" pitchFamily="34" charset="0"/>
                <a:cs typeface="Times New Roman" panose="02020603050405020304" pitchFamily="18" charset="0"/>
              </a:rPr>
              <a:t>6.      Could be related to vacuole; </a:t>
            </a:r>
            <a:r>
              <a:rPr lang="en-GB" sz="1400"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 Ignore references to nucleus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45F87B3F-FE62-4A08-860C-7983781F97A5}"/>
              </a:ext>
            </a:extLst>
          </p:cNvPr>
          <p:cNvPicPr>
            <a:picLocks noChangeAspect="1"/>
          </p:cNvPicPr>
          <p:nvPr/>
        </p:nvPicPr>
        <p:blipFill>
          <a:blip r:embed="rId4"/>
          <a:stretch>
            <a:fillRect/>
          </a:stretch>
        </p:blipFill>
        <p:spPr>
          <a:xfrm>
            <a:off x="4549629" y="5286740"/>
            <a:ext cx="7730557" cy="866537"/>
          </a:xfrm>
          <a:prstGeom prst="rect">
            <a:avLst/>
          </a:prstGeom>
          <a:solidFill>
            <a:schemeClr val="bg1"/>
          </a:solidFill>
        </p:spPr>
      </p:pic>
    </p:spTree>
    <p:extLst>
      <p:ext uri="{BB962C8B-B14F-4D97-AF65-F5344CB8AC3E}">
        <p14:creationId xmlns:p14="http://schemas.microsoft.com/office/powerpoint/2010/main" val="58579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D8271F-2746-4817-A4CF-735BA469ED2B}"/>
              </a:ext>
            </a:extLst>
          </p:cNvPr>
          <p:cNvPicPr>
            <a:picLocks noChangeAspect="1"/>
          </p:cNvPicPr>
          <p:nvPr/>
        </p:nvPicPr>
        <p:blipFill>
          <a:blip r:embed="rId2"/>
          <a:stretch>
            <a:fillRect/>
          </a:stretch>
        </p:blipFill>
        <p:spPr>
          <a:xfrm>
            <a:off x="146164" y="188793"/>
            <a:ext cx="11187364" cy="3846685"/>
          </a:xfrm>
          <a:prstGeom prst="rect">
            <a:avLst/>
          </a:prstGeom>
          <a:solidFill>
            <a:schemeClr val="bg1"/>
          </a:solidFill>
        </p:spPr>
      </p:pic>
      <p:sp>
        <p:nvSpPr>
          <p:cNvPr id="3" name="Rectangle 2">
            <a:extLst>
              <a:ext uri="{FF2B5EF4-FFF2-40B4-BE49-F238E27FC236}">
                <a16:creationId xmlns:a16="http://schemas.microsoft.com/office/drawing/2014/main" id="{BDC36C27-6A71-41E7-9D33-F293E9347627}"/>
              </a:ext>
            </a:extLst>
          </p:cNvPr>
          <p:cNvSpPr/>
          <p:nvPr/>
        </p:nvSpPr>
        <p:spPr>
          <a:xfrm>
            <a:off x="1270457" y="1001364"/>
            <a:ext cx="1027204" cy="375552"/>
          </a:xfrm>
          <a:prstGeom prst="rect">
            <a:avLst/>
          </a:prstGeom>
        </p:spPr>
        <p:txBody>
          <a:bodyPr wrap="none">
            <a:spAutoFit/>
          </a:bodyPr>
          <a:lstStyle/>
          <a:p>
            <a:pPr>
              <a:lnSpc>
                <a:spcPct val="107000"/>
              </a:lnSpc>
              <a:spcBef>
                <a:spcPts val="1200"/>
              </a:spcBef>
              <a:spcAft>
                <a:spcPts val="0"/>
              </a:spcAft>
            </a:pPr>
            <a:r>
              <a:rPr lang="en-US" dirty="0">
                <a:solidFill>
                  <a:srgbClr val="7030A0"/>
                </a:solidFill>
                <a:latin typeface="Calibri" panose="020F0502020204030204" pitchFamily="34" charset="0"/>
                <a:ea typeface="Calibri" panose="020F0502020204030204" pitchFamily="34" charset="0"/>
                <a:cs typeface="Calibri" panose="020F0502020204030204" pitchFamily="34" charset="0"/>
              </a:rPr>
              <a:t>Diffusion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1D2A2B7C-A479-4865-9BEC-D142A9B43723}"/>
              </a:ext>
            </a:extLst>
          </p:cNvPr>
          <p:cNvSpPr/>
          <p:nvPr/>
        </p:nvSpPr>
        <p:spPr>
          <a:xfrm>
            <a:off x="1068198" y="2546442"/>
            <a:ext cx="6096000" cy="1077218"/>
          </a:xfrm>
          <a:prstGeom prst="rect">
            <a:avLst/>
          </a:prstGeom>
          <a:solidFill>
            <a:schemeClr val="bg1"/>
          </a:solidFill>
        </p:spPr>
        <p:txBody>
          <a:bodyPr>
            <a:spAutoFit/>
          </a:bodyPr>
          <a:lstStyle/>
          <a:p>
            <a:pPr>
              <a:spcBef>
                <a:spcPts val="1200"/>
              </a:spcBef>
              <a:spcAft>
                <a:spcPts val="0"/>
              </a:spcAft>
            </a:pPr>
            <a:r>
              <a:rPr lang="en-GB" dirty="0">
                <a:solidFill>
                  <a:srgbClr val="7030A0"/>
                </a:solidFill>
                <a:latin typeface="Calibri" panose="020F0502020204030204" pitchFamily="34" charset="0"/>
                <a:ea typeface="Times New Roman" panose="02020603050405020304" pitchFamily="18" charset="0"/>
              </a:rPr>
              <a:t>(b)     1.      Causes plant to bend / grow towards light / positive phototropism;</a:t>
            </a:r>
            <a:endParaRPr lang="en-GB" dirty="0">
              <a:latin typeface="Times New Roman" panose="02020603050405020304" pitchFamily="18" charset="0"/>
              <a:ea typeface="Times New Roman" panose="02020603050405020304" pitchFamily="18" charset="0"/>
            </a:endParaRPr>
          </a:p>
          <a:p>
            <a:pPr>
              <a:spcBef>
                <a:spcPts val="1200"/>
              </a:spcBef>
              <a:spcAft>
                <a:spcPts val="0"/>
              </a:spcAft>
            </a:pPr>
            <a:r>
              <a:rPr lang="en-GB" dirty="0">
                <a:solidFill>
                  <a:srgbClr val="7030A0"/>
                </a:solidFill>
                <a:latin typeface="Calibri" panose="020F0502020204030204" pitchFamily="34" charset="0"/>
                <a:ea typeface="Times New Roman" panose="02020603050405020304" pitchFamily="18" charset="0"/>
              </a:rPr>
              <a:t>2.      (Light) required for photosynthesis;</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408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89FDE0-F8F0-4224-A24B-17E2BC46376B}"/>
              </a:ext>
            </a:extLst>
          </p:cNvPr>
          <p:cNvPicPr>
            <a:picLocks noChangeAspect="1"/>
          </p:cNvPicPr>
          <p:nvPr/>
        </p:nvPicPr>
        <p:blipFill>
          <a:blip r:embed="rId2"/>
          <a:stretch>
            <a:fillRect/>
          </a:stretch>
        </p:blipFill>
        <p:spPr>
          <a:xfrm>
            <a:off x="3053593" y="0"/>
            <a:ext cx="6573899" cy="6858000"/>
          </a:xfrm>
          <a:prstGeom prst="rect">
            <a:avLst/>
          </a:prstGeom>
          <a:solidFill>
            <a:schemeClr val="bg1"/>
          </a:solidFill>
        </p:spPr>
      </p:pic>
      <p:sp>
        <p:nvSpPr>
          <p:cNvPr id="4" name="Rectangle 3">
            <a:extLst>
              <a:ext uri="{FF2B5EF4-FFF2-40B4-BE49-F238E27FC236}">
                <a16:creationId xmlns:a16="http://schemas.microsoft.com/office/drawing/2014/main" id="{B6025BAE-D6CB-4FC5-BDEE-8A7429022274}"/>
              </a:ext>
            </a:extLst>
          </p:cNvPr>
          <p:cNvSpPr/>
          <p:nvPr/>
        </p:nvSpPr>
        <p:spPr>
          <a:xfrm>
            <a:off x="3368043" y="2809962"/>
            <a:ext cx="6096000" cy="4124206"/>
          </a:xfrm>
          <a:prstGeom prst="rect">
            <a:avLst/>
          </a:prstGeom>
        </p:spPr>
        <p:txBody>
          <a:bodyPr>
            <a:spAutoFit/>
          </a:bodyPr>
          <a:lstStyle/>
          <a:p>
            <a:pPr>
              <a:spcBef>
                <a:spcPts val="1200"/>
              </a:spcBef>
              <a:spcAft>
                <a:spcPts val="0"/>
              </a:spcAft>
            </a:pPr>
            <a:r>
              <a:rPr lang="en-GB" sz="1400" dirty="0">
                <a:solidFill>
                  <a:srgbClr val="7030A0"/>
                </a:solidFill>
                <a:latin typeface="+mj-lt"/>
                <a:ea typeface="Times New Roman" panose="02020603050405020304" pitchFamily="18" charset="0"/>
              </a:rPr>
              <a:t>1.      More kinetic energy / faster movement of molecules;</a:t>
            </a:r>
            <a:endParaRPr lang="en-GB" sz="1400" dirty="0">
              <a:latin typeface="+mj-lt"/>
              <a:ea typeface="Times New Roman" panose="02020603050405020304" pitchFamily="18" charset="0"/>
            </a:endParaRPr>
          </a:p>
          <a:p>
            <a:pPr>
              <a:spcBef>
                <a:spcPts val="1200"/>
              </a:spcBef>
              <a:spcAft>
                <a:spcPts val="0"/>
              </a:spcAft>
            </a:pPr>
            <a:r>
              <a:rPr lang="en-GB" sz="1400" dirty="0">
                <a:solidFill>
                  <a:srgbClr val="7030A0"/>
                </a:solidFill>
                <a:latin typeface="+mj-lt"/>
                <a:ea typeface="Times New Roman" panose="02020603050405020304" pitchFamily="18" charset="0"/>
              </a:rPr>
              <a:t>2.      More diffusion;</a:t>
            </a:r>
            <a:endParaRPr lang="en-GB" sz="1400" dirty="0">
              <a:latin typeface="+mj-lt"/>
              <a:ea typeface="Times New Roman" panose="02020603050405020304" pitchFamily="18" charset="0"/>
            </a:endParaRPr>
          </a:p>
          <a:p>
            <a:pPr>
              <a:spcBef>
                <a:spcPts val="300"/>
              </a:spcBef>
              <a:spcAft>
                <a:spcPts val="0"/>
              </a:spcAft>
            </a:pPr>
            <a:r>
              <a:rPr lang="en-GB" sz="1400" i="1" dirty="0">
                <a:solidFill>
                  <a:srgbClr val="7030A0"/>
                </a:solidFill>
                <a:latin typeface="+mj-lt"/>
                <a:ea typeface="Times New Roman" panose="02020603050405020304" pitchFamily="18" charset="0"/>
              </a:rPr>
              <a:t>Ignore references to opening stomata.</a:t>
            </a:r>
          </a:p>
          <a:p>
            <a:pPr>
              <a:spcBef>
                <a:spcPts val="300"/>
              </a:spcBef>
              <a:spcAft>
                <a:spcPts val="0"/>
              </a:spcAft>
            </a:pPr>
            <a:endParaRPr lang="en-GB" sz="1400" dirty="0">
              <a:latin typeface="+mj-lt"/>
              <a:ea typeface="Times New Roman" panose="02020603050405020304" pitchFamily="18" charset="0"/>
            </a:endParaRPr>
          </a:p>
          <a:p>
            <a:pPr>
              <a:spcBef>
                <a:spcPts val="1200"/>
              </a:spcBef>
              <a:spcAft>
                <a:spcPts val="0"/>
              </a:spcAft>
            </a:pPr>
            <a:endParaRPr lang="en-GB" sz="1400" dirty="0">
              <a:solidFill>
                <a:srgbClr val="7030A0"/>
              </a:solidFill>
              <a:latin typeface="+mj-lt"/>
              <a:ea typeface="Times New Roman" panose="02020603050405020304" pitchFamily="18" charset="0"/>
            </a:endParaRPr>
          </a:p>
          <a:p>
            <a:pPr>
              <a:spcBef>
                <a:spcPts val="1200"/>
              </a:spcBef>
              <a:spcAft>
                <a:spcPts val="0"/>
              </a:spcAft>
            </a:pPr>
            <a:endParaRPr lang="en-GB" sz="1400" dirty="0">
              <a:solidFill>
                <a:srgbClr val="7030A0"/>
              </a:solidFill>
              <a:latin typeface="+mj-lt"/>
              <a:ea typeface="Times New Roman" panose="02020603050405020304" pitchFamily="18" charset="0"/>
            </a:endParaRPr>
          </a:p>
          <a:p>
            <a:pPr>
              <a:spcBef>
                <a:spcPts val="1200"/>
              </a:spcBef>
              <a:spcAft>
                <a:spcPts val="0"/>
              </a:spcAft>
            </a:pPr>
            <a:r>
              <a:rPr lang="en-GB" sz="1400" dirty="0">
                <a:solidFill>
                  <a:srgbClr val="7030A0"/>
                </a:solidFill>
                <a:latin typeface="+mj-lt"/>
                <a:ea typeface="Times New Roman" panose="02020603050405020304" pitchFamily="18" charset="0"/>
              </a:rPr>
              <a:t>1.      Thick cuticle on upper surface / thin cuticle on lower surface / few stomata on upper surface / no stomata on upper surface;</a:t>
            </a:r>
            <a:endParaRPr lang="en-GB" sz="1400" dirty="0">
              <a:latin typeface="+mj-lt"/>
              <a:ea typeface="Times New Roman" panose="02020603050405020304" pitchFamily="18" charset="0"/>
            </a:endParaRPr>
          </a:p>
          <a:p>
            <a:pPr>
              <a:spcBef>
                <a:spcPts val="1200"/>
              </a:spcBef>
              <a:spcAft>
                <a:spcPts val="0"/>
              </a:spcAft>
            </a:pPr>
            <a:r>
              <a:rPr lang="en-GB" sz="1400" dirty="0">
                <a:solidFill>
                  <a:srgbClr val="7030A0"/>
                </a:solidFill>
                <a:latin typeface="+mj-lt"/>
                <a:ea typeface="Times New Roman" panose="02020603050405020304" pitchFamily="18" charset="0"/>
              </a:rPr>
              <a:t>2.      More diffusion / shorter diffusion pathway (on lower surface);</a:t>
            </a:r>
            <a:endParaRPr lang="en-GB" sz="1400" dirty="0">
              <a:latin typeface="+mj-lt"/>
              <a:ea typeface="Times New Roman" panose="02020603050405020304" pitchFamily="18" charset="0"/>
            </a:endParaRPr>
          </a:p>
          <a:p>
            <a:pPr>
              <a:spcBef>
                <a:spcPts val="300"/>
              </a:spcBef>
              <a:spcAft>
                <a:spcPts val="0"/>
              </a:spcAft>
            </a:pPr>
            <a:r>
              <a:rPr lang="en-GB" sz="1400" i="1" dirty="0">
                <a:solidFill>
                  <a:srgbClr val="7030A0"/>
                </a:solidFill>
                <a:latin typeface="+mj-lt"/>
                <a:ea typeface="Times New Roman" panose="02020603050405020304" pitchFamily="18" charset="0"/>
              </a:rPr>
              <a:t>1. Ignore cuticle only on upper surface. Ignore references to more or less waxy.</a:t>
            </a:r>
            <a:endParaRPr lang="en-GB" sz="1400" dirty="0">
              <a:latin typeface="+mj-lt"/>
              <a:ea typeface="Times New Roman" panose="02020603050405020304" pitchFamily="18" charset="0"/>
            </a:endParaRPr>
          </a:p>
          <a:p>
            <a:pPr>
              <a:spcBef>
                <a:spcPts val="1200"/>
              </a:spcBef>
              <a:spcAft>
                <a:spcPts val="0"/>
              </a:spcAft>
            </a:pPr>
            <a:endParaRPr lang="en-GB" sz="1400" dirty="0">
              <a:solidFill>
                <a:srgbClr val="7030A0"/>
              </a:solidFill>
              <a:latin typeface="+mj-lt"/>
              <a:ea typeface="Times New Roman" panose="02020603050405020304" pitchFamily="18" charset="0"/>
            </a:endParaRPr>
          </a:p>
          <a:p>
            <a:pPr>
              <a:spcBef>
                <a:spcPts val="1200"/>
              </a:spcBef>
              <a:spcAft>
                <a:spcPts val="0"/>
              </a:spcAft>
            </a:pPr>
            <a:r>
              <a:rPr lang="en-GB" sz="1400" dirty="0">
                <a:solidFill>
                  <a:srgbClr val="7030A0"/>
                </a:solidFill>
                <a:latin typeface="+mj-lt"/>
                <a:ea typeface="Times New Roman" panose="02020603050405020304" pitchFamily="18" charset="0"/>
              </a:rPr>
              <a:t>Different species have different (qualified) properties;</a:t>
            </a:r>
            <a:endParaRPr lang="en-GB" sz="1400" dirty="0">
              <a:latin typeface="+mj-lt"/>
              <a:ea typeface="Times New Roman" panose="02020603050405020304" pitchFamily="18" charset="0"/>
            </a:endParaRPr>
          </a:p>
          <a:p>
            <a:pPr>
              <a:spcBef>
                <a:spcPts val="300"/>
              </a:spcBef>
              <a:spcAft>
                <a:spcPts val="0"/>
              </a:spcAft>
            </a:pPr>
            <a:r>
              <a:rPr lang="en-GB" sz="1400" i="1" dirty="0" err="1">
                <a:solidFill>
                  <a:srgbClr val="7030A0"/>
                </a:solidFill>
                <a:latin typeface="+mj-lt"/>
                <a:ea typeface="Times New Roman" panose="02020603050405020304" pitchFamily="18" charset="0"/>
              </a:rPr>
              <a:t>Eg</a:t>
            </a:r>
            <a:r>
              <a:rPr lang="en-GB" sz="1400" i="1" dirty="0">
                <a:solidFill>
                  <a:srgbClr val="7030A0"/>
                </a:solidFill>
                <a:latin typeface="+mj-lt"/>
                <a:ea typeface="Times New Roman" panose="02020603050405020304" pitchFamily="18" charset="0"/>
              </a:rPr>
              <a:t> cuticle thickness</a:t>
            </a:r>
            <a:r>
              <a:rPr lang="en-GB" sz="1400" dirty="0">
                <a:latin typeface="+mj-lt"/>
                <a:ea typeface="Times New Roman" panose="02020603050405020304" pitchFamily="18" charset="0"/>
              </a:rPr>
              <a:t>, </a:t>
            </a:r>
            <a:r>
              <a:rPr lang="en-GB" sz="1400" i="1" dirty="0">
                <a:solidFill>
                  <a:srgbClr val="7030A0"/>
                </a:solidFill>
                <a:latin typeface="+mj-lt"/>
                <a:ea typeface="Times New Roman" panose="02020603050405020304" pitchFamily="18" charset="0"/>
              </a:rPr>
              <a:t>Leaf size</a:t>
            </a:r>
            <a:r>
              <a:rPr lang="en-GB" sz="1400" dirty="0">
                <a:latin typeface="+mj-lt"/>
                <a:ea typeface="Times New Roman" panose="02020603050405020304" pitchFamily="18" charset="0"/>
              </a:rPr>
              <a:t>, </a:t>
            </a:r>
            <a:r>
              <a:rPr lang="en-GB" sz="1400" i="1" dirty="0">
                <a:solidFill>
                  <a:srgbClr val="7030A0"/>
                </a:solidFill>
                <a:latin typeface="+mj-lt"/>
                <a:ea typeface="Times New Roman" panose="02020603050405020304" pitchFamily="18" charset="0"/>
              </a:rPr>
              <a:t>Number of stomata</a:t>
            </a:r>
            <a:endParaRPr lang="en-GB" sz="1400" dirty="0">
              <a:latin typeface="+mj-lt"/>
              <a:ea typeface="Times New Roman" panose="02020603050405020304" pitchFamily="18" charset="0"/>
            </a:endParaRPr>
          </a:p>
        </p:txBody>
      </p:sp>
    </p:spTree>
    <p:extLst>
      <p:ext uri="{BB962C8B-B14F-4D97-AF65-F5344CB8AC3E}">
        <p14:creationId xmlns:p14="http://schemas.microsoft.com/office/powerpoint/2010/main" val="20606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9EA4C6-539E-4239-A205-24DE05DC4F23}"/>
              </a:ext>
            </a:extLst>
          </p:cNvPr>
          <p:cNvPicPr>
            <a:picLocks noChangeAspect="1"/>
          </p:cNvPicPr>
          <p:nvPr/>
        </p:nvPicPr>
        <p:blipFill>
          <a:blip r:embed="rId2"/>
          <a:stretch>
            <a:fillRect/>
          </a:stretch>
        </p:blipFill>
        <p:spPr>
          <a:xfrm>
            <a:off x="0" y="0"/>
            <a:ext cx="5914949" cy="6858000"/>
          </a:xfrm>
          <a:prstGeom prst="rect">
            <a:avLst/>
          </a:prstGeom>
          <a:solidFill>
            <a:schemeClr val="bg1"/>
          </a:solidFill>
        </p:spPr>
      </p:pic>
      <p:pic>
        <p:nvPicPr>
          <p:cNvPr id="4" name="Picture 3">
            <a:extLst>
              <a:ext uri="{FF2B5EF4-FFF2-40B4-BE49-F238E27FC236}">
                <a16:creationId xmlns:a16="http://schemas.microsoft.com/office/drawing/2014/main" id="{3AE8D66C-90CE-4398-B187-456F3713D139}"/>
              </a:ext>
            </a:extLst>
          </p:cNvPr>
          <p:cNvPicPr>
            <a:picLocks noChangeAspect="1"/>
          </p:cNvPicPr>
          <p:nvPr/>
        </p:nvPicPr>
        <p:blipFill>
          <a:blip r:embed="rId3"/>
          <a:stretch>
            <a:fillRect/>
          </a:stretch>
        </p:blipFill>
        <p:spPr>
          <a:xfrm>
            <a:off x="5543835" y="1646107"/>
            <a:ext cx="6648165" cy="5211893"/>
          </a:xfrm>
          <a:prstGeom prst="rect">
            <a:avLst/>
          </a:prstGeom>
          <a:solidFill>
            <a:schemeClr val="bg1"/>
          </a:solidFill>
        </p:spPr>
      </p:pic>
      <p:sp>
        <p:nvSpPr>
          <p:cNvPr id="5" name="Rectangle 4">
            <a:extLst>
              <a:ext uri="{FF2B5EF4-FFF2-40B4-BE49-F238E27FC236}">
                <a16:creationId xmlns:a16="http://schemas.microsoft.com/office/drawing/2014/main" id="{2C2B7315-70C0-4EBE-B605-857D4532709E}"/>
              </a:ext>
            </a:extLst>
          </p:cNvPr>
          <p:cNvSpPr/>
          <p:nvPr/>
        </p:nvSpPr>
        <p:spPr>
          <a:xfrm>
            <a:off x="5914949" y="2028879"/>
            <a:ext cx="6096000" cy="892552"/>
          </a:xfrm>
          <a:prstGeom prst="rect">
            <a:avLst/>
          </a:prstGeom>
          <a:solidFill>
            <a:schemeClr val="bg1"/>
          </a:solidFill>
        </p:spPr>
        <p:txBody>
          <a:bodyPr>
            <a:spAutoFit/>
          </a:bodyPr>
          <a:lstStyle/>
          <a:p>
            <a:pPr>
              <a:spcBef>
                <a:spcPts val="1200"/>
              </a:spcBef>
              <a:spcAft>
                <a:spcPts val="0"/>
              </a:spcAft>
            </a:pPr>
            <a:r>
              <a:rPr lang="en-GB" sz="1400" dirty="0">
                <a:solidFill>
                  <a:srgbClr val="7030A0"/>
                </a:solidFill>
                <a:latin typeface="Calibri" panose="020F0502020204030204" pitchFamily="34" charset="0"/>
                <a:ea typeface="Times New Roman" panose="02020603050405020304" pitchFamily="18" charset="0"/>
              </a:rPr>
              <a:t>(a)     1.      (Taxis is) movement towards / away from a stimulus / a directional response / movement (to a stimulus);</a:t>
            </a:r>
            <a:endParaRPr lang="en-GB" sz="1400" dirty="0">
              <a:latin typeface="Times New Roman" panose="02020603050405020304" pitchFamily="18" charset="0"/>
              <a:ea typeface="Times New Roman" panose="02020603050405020304" pitchFamily="18" charset="0"/>
            </a:endParaRPr>
          </a:p>
          <a:p>
            <a:pPr>
              <a:spcBef>
                <a:spcPts val="1200"/>
              </a:spcBef>
              <a:spcAft>
                <a:spcPts val="0"/>
              </a:spcAft>
            </a:pPr>
            <a:r>
              <a:rPr lang="en-GB" sz="1400" dirty="0">
                <a:solidFill>
                  <a:srgbClr val="7030A0"/>
                </a:solidFill>
                <a:latin typeface="Calibri" panose="020F0502020204030204" pitchFamily="34" charset="0"/>
                <a:ea typeface="Times New Roman" panose="02020603050405020304" pitchFamily="18" charset="0"/>
              </a:rPr>
              <a:t>2.      (Move towards) temperature they were used to / cultured in;</a:t>
            </a:r>
            <a:endParaRPr lang="en-GB" sz="1400" dirty="0">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F9DCA464-244B-4B7B-8134-0A94358D7DDC}"/>
              </a:ext>
            </a:extLst>
          </p:cNvPr>
          <p:cNvSpPr/>
          <p:nvPr/>
        </p:nvSpPr>
        <p:spPr>
          <a:xfrm>
            <a:off x="6096000" y="3304203"/>
            <a:ext cx="6096000" cy="3447098"/>
          </a:xfrm>
          <a:prstGeom prst="rect">
            <a:avLst/>
          </a:prstGeom>
          <a:solidFill>
            <a:schemeClr val="bg1"/>
          </a:solidFill>
        </p:spPr>
        <p:txBody>
          <a:bodyPr>
            <a:spAutoFit/>
          </a:bodyPr>
          <a:lstStyle/>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2.      (Move towards) temperature they were used to / cultured in;</a:t>
            </a:r>
            <a:endParaRPr lang="en-GB" sz="1600" dirty="0">
              <a:latin typeface="Times New Roman" panose="02020603050405020304" pitchFamily="18" charset="0"/>
              <a:ea typeface="Times New Roman" panose="02020603050405020304" pitchFamily="18" charset="0"/>
            </a:endParaRPr>
          </a:p>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(b)     1.      Hungry, so seeking food / in absence of food respond to temperature;</a:t>
            </a:r>
            <a:endParaRPr lang="en-GB" sz="1600" dirty="0">
              <a:latin typeface="Times New Roman" panose="02020603050405020304" pitchFamily="18" charset="0"/>
              <a:ea typeface="Times New Roman" panose="02020603050405020304" pitchFamily="18" charset="0"/>
            </a:endParaRPr>
          </a:p>
          <a:p>
            <a:pPr>
              <a:spcBef>
                <a:spcPts val="300"/>
              </a:spcBef>
              <a:spcAft>
                <a:spcPts val="0"/>
              </a:spcAft>
            </a:pPr>
            <a:r>
              <a:rPr lang="en-GB" sz="1600" i="1" dirty="0">
                <a:solidFill>
                  <a:srgbClr val="7030A0"/>
                </a:solidFill>
                <a:latin typeface="Calibri" panose="020F0502020204030204" pitchFamily="34" charset="0"/>
                <a:ea typeface="Times New Roman" panose="02020603050405020304" pitchFamily="18" charset="0"/>
              </a:rPr>
              <a:t>Ignore references to temperature and enzymes</a:t>
            </a:r>
            <a:endParaRPr lang="en-GB" sz="1600" dirty="0">
              <a:latin typeface="Times New Roman" panose="02020603050405020304" pitchFamily="18" charset="0"/>
              <a:ea typeface="Times New Roman" panose="02020603050405020304" pitchFamily="18" charset="0"/>
            </a:endParaRPr>
          </a:p>
          <a:p>
            <a:pPr>
              <a:spcBef>
                <a:spcPts val="300"/>
              </a:spcBef>
              <a:spcAft>
                <a:spcPts val="0"/>
              </a:spcAft>
            </a:pPr>
            <a:r>
              <a:rPr lang="en-GB" sz="1600" i="1" dirty="0">
                <a:solidFill>
                  <a:srgbClr val="7030A0"/>
                </a:solidFill>
                <a:latin typeface="Calibri" panose="020F0502020204030204" pitchFamily="34" charset="0"/>
                <a:ea typeface="Times New Roman" panose="02020603050405020304" pitchFamily="18" charset="0"/>
              </a:rPr>
              <a:t>Must be stated not inferred from other statements</a:t>
            </a:r>
            <a:endParaRPr lang="en-GB" sz="1600" dirty="0">
              <a:latin typeface="Times New Roman" panose="02020603050405020304" pitchFamily="18" charset="0"/>
              <a:ea typeface="Times New Roman" panose="02020603050405020304" pitchFamily="18" charset="0"/>
            </a:endParaRPr>
          </a:p>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2.      Move towards temperature they were used to / cultured in;</a:t>
            </a:r>
            <a:endParaRPr lang="en-GB" sz="1600" dirty="0">
              <a:latin typeface="Times New Roman" panose="02020603050405020304" pitchFamily="18" charset="0"/>
              <a:ea typeface="Times New Roman" panose="02020603050405020304" pitchFamily="18" charset="0"/>
            </a:endParaRPr>
          </a:p>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3.      Associate (this temperature) with food;</a:t>
            </a:r>
            <a:endParaRPr lang="en-GB" sz="1600" dirty="0">
              <a:latin typeface="Times New Roman" panose="02020603050405020304" pitchFamily="18" charset="0"/>
              <a:ea typeface="Times New Roman" panose="02020603050405020304" pitchFamily="18" charset="0"/>
            </a:endParaRPr>
          </a:p>
          <a:p>
            <a:pPr>
              <a:spcBef>
                <a:spcPts val="300"/>
              </a:spcBef>
              <a:spcAft>
                <a:spcPts val="0"/>
              </a:spcAft>
            </a:pPr>
            <a:r>
              <a:rPr lang="en-GB" sz="1600" i="1" dirty="0">
                <a:solidFill>
                  <a:srgbClr val="7030A0"/>
                </a:solidFill>
                <a:latin typeface="Calibri" panose="020F0502020204030204" pitchFamily="34" charset="0"/>
                <a:ea typeface="Times New Roman" panose="02020603050405020304" pitchFamily="18" charset="0"/>
              </a:rPr>
              <a:t>Accept they think food is here</a:t>
            </a:r>
            <a:endParaRPr lang="en-GB" sz="1600" dirty="0">
              <a:latin typeface="Times New Roman" panose="02020603050405020304" pitchFamily="18" charset="0"/>
              <a:ea typeface="Times New Roman" panose="02020603050405020304" pitchFamily="18" charset="0"/>
            </a:endParaRPr>
          </a:p>
          <a:p>
            <a:pPr>
              <a:spcBef>
                <a:spcPts val="300"/>
              </a:spcBef>
              <a:spcAft>
                <a:spcPts val="0"/>
              </a:spcAft>
            </a:pPr>
            <a:r>
              <a:rPr lang="en-GB" sz="1600" i="1" dirty="0">
                <a:solidFill>
                  <a:srgbClr val="7030A0"/>
                </a:solidFill>
                <a:latin typeface="Calibri" panose="020F0502020204030204" pitchFamily="34" charset="0"/>
                <a:ea typeface="Times New Roman" panose="02020603050405020304" pitchFamily="18" charset="0"/>
              </a:rPr>
              <a:t>Stated not inferred</a:t>
            </a:r>
            <a:endParaRPr lang="en-GB" sz="1600" dirty="0">
              <a:latin typeface="Times New Roman" panose="02020603050405020304" pitchFamily="18" charset="0"/>
              <a:ea typeface="Times New Roman" panose="02020603050405020304" pitchFamily="18" charset="0"/>
            </a:endParaRPr>
          </a:p>
          <a:p>
            <a:pPr>
              <a:spcBef>
                <a:spcPts val="1200"/>
              </a:spcBef>
              <a:spcAft>
                <a:spcPts val="0"/>
              </a:spcAft>
            </a:pPr>
            <a:r>
              <a:rPr lang="en-GB" sz="1600" dirty="0">
                <a:solidFill>
                  <a:srgbClr val="7030A0"/>
                </a:solidFill>
                <a:latin typeface="Calibri" panose="020F0502020204030204" pitchFamily="34" charset="0"/>
                <a:ea typeface="Times New Roman" panose="02020603050405020304" pitchFamily="18" charset="0"/>
              </a:rPr>
              <a:t>4.      (Then) stay in this temperature;</a:t>
            </a:r>
            <a:endParaRPr lang="en-GB" sz="1600" dirty="0">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8DA942D0-CDD7-4DC2-AE26-E8C9F34B56CE}"/>
              </a:ext>
            </a:extLst>
          </p:cNvPr>
          <p:cNvSpPr/>
          <p:nvPr/>
        </p:nvSpPr>
        <p:spPr>
          <a:xfrm>
            <a:off x="5914949" y="4441954"/>
            <a:ext cx="6277051" cy="2416046"/>
          </a:xfrm>
          <a:prstGeom prst="rect">
            <a:avLst/>
          </a:prstGeom>
          <a:solidFill>
            <a:schemeClr val="bg1"/>
          </a:solidFill>
        </p:spPr>
        <p:txBody>
          <a:bodyPr wrap="square">
            <a:spAutoFit/>
          </a:bodyPr>
          <a:lstStyle/>
          <a:p>
            <a:pPr>
              <a:spcBef>
                <a:spcPts val="1200"/>
              </a:spcBef>
              <a:spcAft>
                <a:spcPts val="0"/>
              </a:spcAft>
            </a:pPr>
            <a:r>
              <a:rPr lang="en-GB" sz="1400" dirty="0">
                <a:solidFill>
                  <a:srgbClr val="00B050"/>
                </a:solidFill>
                <a:latin typeface="Calibri" panose="020F0502020204030204" pitchFamily="34" charset="0"/>
                <a:ea typeface="Times New Roman" panose="02020603050405020304" pitchFamily="18" charset="0"/>
              </a:rPr>
              <a:t>(c)     1.      (Dim) worms live in soil / dark / affected by bright light / dim light is like normal environment / what they are used to;</a:t>
            </a:r>
            <a:endParaRPr lang="en-GB" sz="1400" dirty="0">
              <a:solidFill>
                <a:srgbClr val="00B050"/>
              </a:solidFill>
              <a:latin typeface="Times New Roman" panose="02020603050405020304" pitchFamily="18" charset="0"/>
              <a:ea typeface="Times New Roman" panose="02020603050405020304" pitchFamily="18" charset="0"/>
            </a:endParaRPr>
          </a:p>
          <a:p>
            <a:pPr>
              <a:spcBef>
                <a:spcPts val="1200"/>
              </a:spcBef>
              <a:spcAft>
                <a:spcPts val="0"/>
              </a:spcAft>
            </a:pPr>
            <a:r>
              <a:rPr lang="en-GB" sz="1400" dirty="0">
                <a:solidFill>
                  <a:srgbClr val="00B050"/>
                </a:solidFill>
                <a:latin typeface="Calibri" panose="020F0502020204030204" pitchFamily="34" charset="0"/>
                <a:ea typeface="Times New Roman" panose="02020603050405020304" pitchFamily="18" charset="0"/>
              </a:rPr>
              <a:t>2.      (Even) because worms might move towards / away from bright light / to avoid creating light gradient / prevent worms showing phototaxis / all parts of surface exposed to same light;</a:t>
            </a:r>
            <a:endParaRPr lang="en-GB" sz="1400" dirty="0">
              <a:solidFill>
                <a:srgbClr val="00B050"/>
              </a:solidFill>
              <a:latin typeface="Times New Roman" panose="02020603050405020304" pitchFamily="18" charset="0"/>
              <a:ea typeface="Times New Roman" panose="02020603050405020304" pitchFamily="18" charset="0"/>
            </a:endParaRPr>
          </a:p>
          <a:p>
            <a:pPr>
              <a:spcBef>
                <a:spcPts val="300"/>
              </a:spcBef>
              <a:spcAft>
                <a:spcPts val="0"/>
              </a:spcAft>
            </a:pPr>
            <a:r>
              <a:rPr lang="en-GB" sz="1400" i="1" dirty="0">
                <a:solidFill>
                  <a:srgbClr val="00B050"/>
                </a:solidFill>
                <a:latin typeface="Calibri" panose="020F0502020204030204" pitchFamily="34" charset="0"/>
                <a:ea typeface="Times New Roman" panose="02020603050405020304" pitchFamily="18" charset="0"/>
              </a:rPr>
              <a:t>Accept to avoid kinesis due to light</a:t>
            </a:r>
            <a:endParaRPr lang="en-GB" sz="1400" dirty="0">
              <a:solidFill>
                <a:srgbClr val="00B050"/>
              </a:solidFill>
              <a:latin typeface="Times New Roman" panose="02020603050405020304" pitchFamily="18" charset="0"/>
              <a:ea typeface="Times New Roman" panose="02020603050405020304" pitchFamily="18" charset="0"/>
            </a:endParaRPr>
          </a:p>
          <a:p>
            <a:pPr>
              <a:spcBef>
                <a:spcPts val="1200"/>
              </a:spcBef>
              <a:spcAft>
                <a:spcPts val="0"/>
              </a:spcAft>
            </a:pPr>
            <a:r>
              <a:rPr lang="en-GB" sz="1400" dirty="0">
                <a:solidFill>
                  <a:srgbClr val="00B050"/>
                </a:solidFill>
                <a:latin typeface="Calibri" panose="020F0502020204030204" pitchFamily="34" charset="0"/>
                <a:ea typeface="Times New Roman" panose="02020603050405020304" pitchFamily="18" charset="0"/>
              </a:rPr>
              <a:t>3.      (Dim light) ensures heat from light not a variable / heat from lamp could kill / dry out worms;</a:t>
            </a:r>
            <a:endParaRPr lang="en-GB" sz="1400" dirty="0">
              <a:solidFill>
                <a:srgbClr val="00B050"/>
              </a:solidFill>
              <a:latin typeface="Times New Roman" panose="02020603050405020304" pitchFamily="18" charset="0"/>
              <a:ea typeface="Times New Roman" panose="02020603050405020304" pitchFamily="18" charset="0"/>
            </a:endParaRPr>
          </a:p>
          <a:p>
            <a:pPr>
              <a:spcBef>
                <a:spcPts val="300"/>
              </a:spcBef>
              <a:spcAft>
                <a:spcPts val="0"/>
              </a:spcAft>
            </a:pPr>
            <a:r>
              <a:rPr lang="en-GB" sz="1400" i="1" dirty="0">
                <a:solidFill>
                  <a:srgbClr val="00B050"/>
                </a:solidFill>
                <a:latin typeface="Calibri" panose="020F0502020204030204" pitchFamily="34" charset="0"/>
                <a:ea typeface="Times New Roman" panose="02020603050405020304" pitchFamily="18" charset="0"/>
              </a:rPr>
              <a:t>Not just to control variables / factors</a:t>
            </a:r>
            <a:endParaRPr lang="en-GB" sz="1400" dirty="0">
              <a:solidFill>
                <a:srgbClr val="00B05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2375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39BA20E-0430-43B6-9BCA-94CFD59843E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Rectangle 2">
            <a:extLst>
              <a:ext uri="{FF2B5EF4-FFF2-40B4-BE49-F238E27FC236}">
                <a16:creationId xmlns:a16="http://schemas.microsoft.com/office/drawing/2014/main" id="{CB5BD4C9-E2FB-4E66-882D-3CA4C90F761E}"/>
              </a:ext>
            </a:extLst>
          </p:cNvPr>
          <p:cNvSpPr/>
          <p:nvPr/>
        </p:nvSpPr>
        <p:spPr>
          <a:xfrm>
            <a:off x="-1" y="0"/>
            <a:ext cx="11759609" cy="159488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 name="Rectangle 3">
            <a:extLst>
              <a:ext uri="{FF2B5EF4-FFF2-40B4-BE49-F238E27FC236}">
                <a16:creationId xmlns:a16="http://schemas.microsoft.com/office/drawing/2014/main" id="{BF16F50C-4985-44F5-9551-E50D07BAC2BD}"/>
              </a:ext>
            </a:extLst>
          </p:cNvPr>
          <p:cNvSpPr>
            <a:spLocks noChangeArrowheads="1"/>
          </p:cNvSpPr>
          <p:nvPr/>
        </p:nvSpPr>
        <p:spPr bwMode="auto">
          <a:xfrm>
            <a:off x="-2" y="-94288"/>
            <a:ext cx="11887200" cy="458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sng"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Outcome:</a:t>
            </a:r>
            <a:endParaRPr kumimoji="0" lang="en-GB"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Explain the role of reflexes and why they are important.</a:t>
            </a:r>
            <a:endParaRPr kumimoji="0" lang="en-GB"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Explain the role of sensory, intermediate and motor neurones in a reflex arc and explain the sequence of events which bring about a reflex action.</a:t>
            </a:r>
            <a:endParaRPr kumimoji="0" lang="en-GB" altLang="en-US" sz="20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20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Explain the features of sensory reception which are common to all receptors.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mn-lt"/>
                <a:ea typeface="Calibri" panose="020F0502020204030204" pitchFamily="34" charset="0"/>
                <a:cs typeface="Times New Roman" panose="02020603050405020304" pitchFamily="18" charset="0"/>
              </a:rPr>
              <a:t>K</a:t>
            </a:r>
            <a:r>
              <a:rPr kumimoji="0" lang="en-GB" altLang="en-US" sz="2400" b="0" i="0" u="none" strike="noStrike" cap="none" normalizeH="0" baseline="0" dirty="0" bmk="">
                <a:ln>
                  <a:noFill/>
                </a:ln>
                <a:solidFill>
                  <a:schemeClr val="tx1"/>
                </a:solidFill>
                <a:effectLst/>
                <a:latin typeface="+mn-lt"/>
                <a:ea typeface="Calibri" panose="020F0502020204030204" pitchFamily="34" charset="0"/>
                <a:cs typeface="Times New Roman" panose="02020603050405020304" pitchFamily="18" charset="0"/>
              </a:rPr>
              <a:t>inesis, taxis and tropisms are responses to internal or external stimulus. You need to be able to describe the response and also be able to describe and explain how this how this response is brought about by a stimulus. You also need to be able to describe and explain how more complicated organisms have more complicated response systems. </a:t>
            </a:r>
            <a:endParaRPr kumimoji="0" lang="en-GB"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400" b="0" i="0" u="none" strike="noStrike" cap="none" normalizeH="0" baseline="0" dirty="0" bmk="_Hlk23440938">
              <a:ln>
                <a:noFill/>
              </a:ln>
              <a:solidFill>
                <a:schemeClr val="tx1"/>
              </a:solidFill>
              <a:effectLst/>
              <a:latin typeface="+mn-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bmk="_Hlk23440938">
                <a:ln>
                  <a:noFill/>
                </a:ln>
                <a:solidFill>
                  <a:schemeClr val="tx1"/>
                </a:solidFill>
                <a:effectLst/>
                <a:latin typeface="+mn-lt"/>
                <a:ea typeface="Calibri" panose="020F0502020204030204" pitchFamily="34" charset="0"/>
                <a:cs typeface="Times New Roman" panose="02020603050405020304" pitchFamily="18" charset="0"/>
              </a:rPr>
              <a:t>In organisms the responses are brought about by the nervous and hormonal system. You need to understand the gross structure of the nervous system. </a:t>
            </a:r>
            <a:endParaRPr kumimoji="0" lang="en-GB" altLang="en-US" sz="2400" b="0" i="0" u="none" strike="noStrike" cap="none" normalizeH="0" baseline="0" dirty="0">
              <a:ln>
                <a:noFill/>
              </a:ln>
              <a:solidFill>
                <a:schemeClr val="tx1"/>
              </a:solidFill>
              <a:effectLst/>
              <a:latin typeface="+mn-lt"/>
            </a:endParaRPr>
          </a:p>
        </p:txBody>
      </p:sp>
      <p:pic>
        <p:nvPicPr>
          <p:cNvPr id="5" name="Picture 4">
            <a:extLst>
              <a:ext uri="{FF2B5EF4-FFF2-40B4-BE49-F238E27FC236}">
                <a16:creationId xmlns:a16="http://schemas.microsoft.com/office/drawing/2014/main" id="{B7AB01AC-03B5-4B59-A6F7-C28601815DF4}"/>
              </a:ext>
            </a:extLst>
          </p:cNvPr>
          <p:cNvPicPr>
            <a:picLocks noChangeAspect="1"/>
          </p:cNvPicPr>
          <p:nvPr/>
        </p:nvPicPr>
        <p:blipFill rotWithShape="1">
          <a:blip r:embed="rId2"/>
          <a:srcRect l="11303" t="73675" r="55839" b="8496"/>
          <a:stretch/>
        </p:blipFill>
        <p:spPr>
          <a:xfrm>
            <a:off x="3391786" y="4585871"/>
            <a:ext cx="5161547" cy="1750475"/>
          </a:xfrm>
          <a:prstGeom prst="rect">
            <a:avLst/>
          </a:prstGeom>
        </p:spPr>
      </p:pic>
    </p:spTree>
    <p:extLst>
      <p:ext uri="{BB962C8B-B14F-4D97-AF65-F5344CB8AC3E}">
        <p14:creationId xmlns:p14="http://schemas.microsoft.com/office/powerpoint/2010/main" val="412019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39BA20E-0430-43B6-9BCA-94CFD59843E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TextBox 5">
            <a:extLst>
              <a:ext uri="{FF2B5EF4-FFF2-40B4-BE49-F238E27FC236}">
                <a16:creationId xmlns:a16="http://schemas.microsoft.com/office/drawing/2014/main" id="{B1F07CAF-73D8-4E21-9485-B182B2864155}"/>
              </a:ext>
            </a:extLst>
          </p:cNvPr>
          <p:cNvSpPr txBox="1"/>
          <p:nvPr/>
        </p:nvSpPr>
        <p:spPr>
          <a:xfrm>
            <a:off x="0" y="106326"/>
            <a:ext cx="11748977" cy="6186309"/>
          </a:xfrm>
          <a:prstGeom prst="rect">
            <a:avLst/>
          </a:prstGeom>
          <a:noFill/>
        </p:spPr>
        <p:txBody>
          <a:bodyPr wrap="square" rtlCol="0">
            <a:spAutoFit/>
          </a:bodyPr>
          <a:lstStyle/>
          <a:p>
            <a:pPr algn="ctr"/>
            <a:r>
              <a:rPr lang="en-GB" sz="3600" b="1" u="sng" dirty="0">
                <a:solidFill>
                  <a:srgbClr val="00B050"/>
                </a:solidFill>
              </a:rPr>
              <a:t>Structure of the nervous system</a:t>
            </a:r>
          </a:p>
          <a:p>
            <a:endParaRPr lang="en-GB" sz="3600" b="1" u="sng" dirty="0">
              <a:solidFill>
                <a:srgbClr val="00B050"/>
              </a:solidFill>
            </a:endParaRPr>
          </a:p>
          <a:p>
            <a:r>
              <a:rPr lang="en-GB" sz="3600" b="1" dirty="0">
                <a:solidFill>
                  <a:schemeClr val="accent5"/>
                </a:solidFill>
              </a:rPr>
              <a:t>Complete the table on page 10 by filling in the term</a:t>
            </a:r>
          </a:p>
          <a:p>
            <a:endParaRPr lang="en-GB" sz="3600" b="1" dirty="0">
              <a:solidFill>
                <a:schemeClr val="accent5"/>
              </a:solidFill>
            </a:endParaRPr>
          </a:p>
          <a:p>
            <a:r>
              <a:rPr lang="en-GB" sz="3600" b="1" dirty="0">
                <a:solidFill>
                  <a:schemeClr val="accent5"/>
                </a:solidFill>
              </a:rPr>
              <a:t>Add details from the definitions on page 10 to the diagrams on page 11. </a:t>
            </a:r>
            <a:r>
              <a:rPr lang="en-GB" sz="3600" b="1" i="1" dirty="0">
                <a:solidFill>
                  <a:schemeClr val="accent5"/>
                </a:solidFill>
              </a:rPr>
              <a:t>Helps your brain understand the definitions better by changing the form of the definition</a:t>
            </a:r>
          </a:p>
          <a:p>
            <a:endParaRPr lang="en-GB" sz="3600" b="1" dirty="0">
              <a:solidFill>
                <a:schemeClr val="accent5"/>
              </a:solidFill>
            </a:endParaRPr>
          </a:p>
          <a:p>
            <a:r>
              <a:rPr lang="en-GB" sz="3600" b="1" dirty="0">
                <a:solidFill>
                  <a:schemeClr val="accent5"/>
                </a:solidFill>
              </a:rPr>
              <a:t>Complete connecting sentences from page 10 in boxes on page 11. </a:t>
            </a:r>
            <a:r>
              <a:rPr lang="en-GB" sz="3600" b="1" i="1" dirty="0">
                <a:solidFill>
                  <a:schemeClr val="accent5"/>
                </a:solidFill>
              </a:rPr>
              <a:t>Develops your understanding of terms and connections</a:t>
            </a:r>
          </a:p>
        </p:txBody>
      </p:sp>
    </p:spTree>
    <p:extLst>
      <p:ext uri="{BB962C8B-B14F-4D97-AF65-F5344CB8AC3E}">
        <p14:creationId xmlns:p14="http://schemas.microsoft.com/office/powerpoint/2010/main" val="240114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4AB64A5-BD5E-44B1-8F00-066F2D47BA09}"/>
              </a:ext>
            </a:extLst>
          </p:cNvPr>
          <p:cNvGraphicFramePr>
            <a:graphicFrameLocks noGrp="1"/>
          </p:cNvGraphicFramePr>
          <p:nvPr>
            <p:extLst>
              <p:ext uri="{D42A27DB-BD31-4B8C-83A1-F6EECF244321}">
                <p14:modId xmlns:p14="http://schemas.microsoft.com/office/powerpoint/2010/main" val="3823852750"/>
              </p:ext>
            </p:extLst>
          </p:nvPr>
        </p:nvGraphicFramePr>
        <p:xfrm>
          <a:off x="0" y="0"/>
          <a:ext cx="7474688" cy="6888265"/>
        </p:xfrm>
        <a:graphic>
          <a:graphicData uri="http://schemas.openxmlformats.org/drawingml/2006/table">
            <a:tbl>
              <a:tblPr firstRow="1" firstCol="1" bandRow="1">
                <a:tableStyleId>{5C22544A-7EE6-4342-B048-85BDC9FD1C3A}</a:tableStyleId>
              </a:tblPr>
              <a:tblGrid>
                <a:gridCol w="2195712">
                  <a:extLst>
                    <a:ext uri="{9D8B030D-6E8A-4147-A177-3AD203B41FA5}">
                      <a16:colId xmlns:a16="http://schemas.microsoft.com/office/drawing/2014/main" val="2531254639"/>
                    </a:ext>
                  </a:extLst>
                </a:gridCol>
                <a:gridCol w="5278976">
                  <a:extLst>
                    <a:ext uri="{9D8B030D-6E8A-4147-A177-3AD203B41FA5}">
                      <a16:colId xmlns:a16="http://schemas.microsoft.com/office/drawing/2014/main" val="1605710755"/>
                    </a:ext>
                  </a:extLst>
                </a:gridCol>
              </a:tblGrid>
              <a:tr h="351552">
                <a:tc>
                  <a:txBody>
                    <a:bodyPr/>
                    <a:lstStyle/>
                    <a:p>
                      <a:pPr>
                        <a:lnSpc>
                          <a:spcPct val="107000"/>
                        </a:lnSpc>
                        <a:spcAft>
                          <a:spcPts val="0"/>
                        </a:spcAft>
                      </a:pPr>
                      <a:r>
                        <a:rPr lang="en-GB" sz="1600">
                          <a:solidFill>
                            <a:schemeClr val="tx1"/>
                          </a:solidFill>
                          <a:effectLst/>
                        </a:rPr>
                        <a:t>Term</a:t>
                      </a:r>
                      <a:endParaRPr lang="en-GB"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tc>
                  <a:txBody>
                    <a:bodyPr/>
                    <a:lstStyle/>
                    <a:p>
                      <a:pPr>
                        <a:lnSpc>
                          <a:spcPct val="107000"/>
                        </a:lnSpc>
                        <a:spcAft>
                          <a:spcPts val="0"/>
                        </a:spcAft>
                      </a:pPr>
                      <a:r>
                        <a:rPr lang="en-GB" sz="1600" dirty="0">
                          <a:solidFill>
                            <a:schemeClr val="tx1"/>
                          </a:solidFill>
                          <a:effectLst/>
                        </a:rPr>
                        <a:t>Definition </a:t>
                      </a:r>
                      <a:endParaRPr lang="en-GB"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3614412536"/>
                  </a:ext>
                </a:extLst>
              </a:tr>
              <a:tr h="680294">
                <a:tc>
                  <a:txBody>
                    <a:bodyPr/>
                    <a:lstStyle/>
                    <a:p>
                      <a:pPr>
                        <a:lnSpc>
                          <a:spcPct val="107000"/>
                        </a:lnSpc>
                        <a:spcAft>
                          <a:spcPts val="0"/>
                        </a:spcAft>
                      </a:pPr>
                      <a:r>
                        <a:rPr lang="en-GB" sz="1600">
                          <a:effectLst/>
                        </a:rPr>
                        <a:t>Motor neuron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tc>
                  <a:txBody>
                    <a:bodyPr/>
                    <a:lstStyle/>
                    <a:p>
                      <a:pPr>
                        <a:lnSpc>
                          <a:spcPct val="107000"/>
                        </a:lnSpc>
                        <a:spcAft>
                          <a:spcPts val="0"/>
                        </a:spcAft>
                      </a:pPr>
                      <a:r>
                        <a:rPr lang="en-GB" sz="1600" dirty="0">
                          <a:effectLst/>
                        </a:rPr>
                        <a:t>A neurone that transmits an action potential from the central nervous system to an effector </a:t>
                      </a:r>
                      <a:endParaRPr lang="en-GB" sz="1400" dirty="0">
                        <a:effectLst/>
                      </a:endParaRPr>
                    </a:p>
                  </a:txBody>
                  <a:tcPr marL="68580" marR="68580" marT="0" marB="0">
                    <a:solidFill>
                      <a:schemeClr val="accent4"/>
                    </a:solidFill>
                  </a:tcPr>
                </a:tc>
                <a:extLst>
                  <a:ext uri="{0D108BD9-81ED-4DB2-BD59-A6C34878D82A}">
                    <a16:rowId xmlns:a16="http://schemas.microsoft.com/office/drawing/2014/main" val="4241165892"/>
                  </a:ext>
                </a:extLst>
              </a:tr>
              <a:tr h="654341">
                <a:tc>
                  <a:txBody>
                    <a:bodyPr/>
                    <a:lstStyle/>
                    <a:p>
                      <a:pPr>
                        <a:lnSpc>
                          <a:spcPct val="107000"/>
                        </a:lnSpc>
                        <a:spcAft>
                          <a:spcPts val="0"/>
                        </a:spcAft>
                      </a:pPr>
                      <a:r>
                        <a:rPr lang="en-GB" sz="1600">
                          <a:effectLst/>
                        </a:rPr>
                        <a:t>Somatic NS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tc>
                  <a:txBody>
                    <a:bodyPr/>
                    <a:lstStyle/>
                    <a:p>
                      <a:pPr>
                        <a:lnSpc>
                          <a:spcPct val="107000"/>
                        </a:lnSpc>
                        <a:spcAft>
                          <a:spcPts val="0"/>
                        </a:spcAft>
                      </a:pPr>
                      <a:r>
                        <a:rPr lang="en-GB" sz="1600">
                          <a:effectLst/>
                        </a:rPr>
                        <a:t>Carries nerve impulses to body muscles which are under conscious control. </a:t>
                      </a:r>
                      <a:endParaRPr lang="en-GB" sz="1400">
                        <a:effectLst/>
                      </a:endParaRPr>
                    </a:p>
                    <a:p>
                      <a:pPr>
                        <a:lnSpc>
                          <a:spcPct val="107000"/>
                        </a:lnSpc>
                        <a:spcAft>
                          <a:spcPts val="0"/>
                        </a:spcAft>
                      </a:pPr>
                      <a:r>
                        <a:rPr lang="en-GB" sz="16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3046083413"/>
                  </a:ext>
                </a:extLst>
              </a:tr>
              <a:tr h="436871">
                <a:tc>
                  <a:txBody>
                    <a:bodyPr/>
                    <a:lstStyle/>
                    <a:p>
                      <a:pPr>
                        <a:lnSpc>
                          <a:spcPct val="107000"/>
                        </a:lnSpc>
                        <a:spcAft>
                          <a:spcPts val="0"/>
                        </a:spcAft>
                      </a:pPr>
                      <a:r>
                        <a:rPr lang="en-GB" sz="1600">
                          <a:effectLst/>
                        </a:rPr>
                        <a:t>Central NS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tc>
                  <a:txBody>
                    <a:bodyPr/>
                    <a:lstStyle/>
                    <a:p>
                      <a:pPr>
                        <a:lnSpc>
                          <a:spcPct val="107000"/>
                        </a:lnSpc>
                        <a:spcAft>
                          <a:spcPts val="0"/>
                        </a:spcAft>
                      </a:pPr>
                      <a:r>
                        <a:rPr lang="en-GB" sz="1600">
                          <a:effectLst/>
                        </a:rPr>
                        <a:t>Spinal cord and brain. </a:t>
                      </a:r>
                      <a:endParaRPr lang="en-GB" sz="1400">
                        <a:effectLst/>
                      </a:endParaRPr>
                    </a:p>
                    <a:p>
                      <a:pPr>
                        <a:lnSpc>
                          <a:spcPct val="107000"/>
                        </a:lnSpc>
                        <a:spcAft>
                          <a:spcPts val="0"/>
                        </a:spcAft>
                      </a:pPr>
                      <a:r>
                        <a:rPr lang="en-GB" sz="16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373836742"/>
                  </a:ext>
                </a:extLst>
              </a:tr>
              <a:tr h="673268">
                <a:tc>
                  <a:txBody>
                    <a:bodyPr/>
                    <a:lstStyle/>
                    <a:p>
                      <a:pPr>
                        <a:lnSpc>
                          <a:spcPct val="107000"/>
                        </a:lnSpc>
                        <a:spcAft>
                          <a:spcPts val="0"/>
                        </a:spcAft>
                      </a:pPr>
                      <a:r>
                        <a:rPr lang="en-GB" sz="1600">
                          <a:effectLst/>
                        </a:rPr>
                        <a:t>Sensory Neuron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tc>
                  <a:txBody>
                    <a:bodyPr/>
                    <a:lstStyle/>
                    <a:p>
                      <a:pPr>
                        <a:lnSpc>
                          <a:spcPct val="107000"/>
                        </a:lnSpc>
                        <a:spcAft>
                          <a:spcPts val="0"/>
                        </a:spcAft>
                      </a:pPr>
                      <a:r>
                        <a:rPr lang="en-GB" sz="1600">
                          <a:effectLst/>
                        </a:rPr>
                        <a:t>A neurone that transmits an action potential from a sensory receptor to the central nervous system </a:t>
                      </a:r>
                      <a:endParaRPr lang="en-GB" sz="1400">
                        <a:effectLst/>
                      </a:endParaRPr>
                    </a:p>
                    <a:p>
                      <a:pPr>
                        <a:lnSpc>
                          <a:spcPct val="107000"/>
                        </a:lnSpc>
                        <a:spcAft>
                          <a:spcPts val="0"/>
                        </a:spcAft>
                      </a:pPr>
                      <a:r>
                        <a:rPr lang="en-GB" sz="16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739602757"/>
                  </a:ext>
                </a:extLst>
              </a:tr>
              <a:tr h="631966">
                <a:tc>
                  <a:txBody>
                    <a:bodyPr/>
                    <a:lstStyle/>
                    <a:p>
                      <a:pPr>
                        <a:lnSpc>
                          <a:spcPct val="107000"/>
                        </a:lnSpc>
                        <a:spcAft>
                          <a:spcPts val="0"/>
                        </a:spcAft>
                      </a:pPr>
                      <a:r>
                        <a:rPr lang="en-GB" sz="1600">
                          <a:effectLst/>
                        </a:rPr>
                        <a:t>Reflex arc</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tc>
                  <a:txBody>
                    <a:bodyPr/>
                    <a:lstStyle/>
                    <a:p>
                      <a:pPr>
                        <a:lnSpc>
                          <a:spcPct val="107000"/>
                        </a:lnSpc>
                        <a:spcAft>
                          <a:spcPts val="0"/>
                        </a:spcAft>
                      </a:pPr>
                      <a:r>
                        <a:rPr lang="en-GB" sz="1600">
                          <a:effectLst/>
                        </a:rPr>
                        <a:t>Pathway of neurones involved in an involuntary response to sensory stimulus. </a:t>
                      </a:r>
                      <a:endParaRPr lang="en-GB" sz="1400">
                        <a:effectLst/>
                      </a:endParaRPr>
                    </a:p>
                    <a:p>
                      <a:pPr>
                        <a:lnSpc>
                          <a:spcPct val="107000"/>
                        </a:lnSpc>
                        <a:spcAft>
                          <a:spcPts val="0"/>
                        </a:spcAft>
                      </a:pPr>
                      <a:r>
                        <a:rPr lang="en-GB" sz="16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3714264365"/>
                  </a:ext>
                </a:extLst>
              </a:tr>
              <a:tr h="719332">
                <a:tc>
                  <a:txBody>
                    <a:bodyPr/>
                    <a:lstStyle/>
                    <a:p>
                      <a:pPr>
                        <a:lnSpc>
                          <a:spcPct val="107000"/>
                        </a:lnSpc>
                        <a:spcAft>
                          <a:spcPts val="0"/>
                        </a:spcAft>
                      </a:pPr>
                      <a:r>
                        <a:rPr lang="en-GB" sz="1600">
                          <a:effectLst/>
                        </a:rPr>
                        <a:t>Peripheral NS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tc>
                  <a:txBody>
                    <a:bodyPr/>
                    <a:lstStyle/>
                    <a:p>
                      <a:pPr>
                        <a:lnSpc>
                          <a:spcPct val="107000"/>
                        </a:lnSpc>
                        <a:spcAft>
                          <a:spcPts val="0"/>
                        </a:spcAft>
                      </a:pPr>
                      <a:r>
                        <a:rPr lang="en-GB" sz="1600">
                          <a:effectLst/>
                        </a:rPr>
                        <a:t>Neurones radiating out from the spinal cord to the rest of the body</a:t>
                      </a:r>
                      <a:endParaRPr lang="en-GB" sz="1400">
                        <a:effectLst/>
                      </a:endParaRPr>
                    </a:p>
                    <a:p>
                      <a:pPr>
                        <a:lnSpc>
                          <a:spcPct val="107000"/>
                        </a:lnSpc>
                        <a:spcAft>
                          <a:spcPts val="0"/>
                        </a:spcAft>
                      </a:pPr>
                      <a:r>
                        <a:rPr lang="en-GB" sz="1600">
                          <a:effectLst/>
                        </a:rPr>
                        <a:t> </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2850457905"/>
                  </a:ext>
                </a:extLst>
              </a:tr>
              <a:tr h="719332">
                <a:tc>
                  <a:txBody>
                    <a:bodyPr/>
                    <a:lstStyle/>
                    <a:p>
                      <a:pPr>
                        <a:lnSpc>
                          <a:spcPct val="107000"/>
                        </a:lnSpc>
                        <a:spcAft>
                          <a:spcPts val="0"/>
                        </a:spcAft>
                      </a:pPr>
                      <a:r>
                        <a:rPr lang="en-GB" sz="1600">
                          <a:effectLst/>
                        </a:rPr>
                        <a:t>Autonomic NS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tc>
                  <a:txBody>
                    <a:bodyPr/>
                    <a:lstStyle/>
                    <a:p>
                      <a:pPr>
                        <a:lnSpc>
                          <a:spcPct val="107000"/>
                        </a:lnSpc>
                        <a:spcAft>
                          <a:spcPts val="0"/>
                        </a:spcAft>
                      </a:pPr>
                      <a:r>
                        <a:rPr lang="en-GB" sz="1600" dirty="0">
                          <a:effectLst/>
                        </a:rPr>
                        <a:t>Carries nerve impulses to glands, smooth or cardiac muscles which are not under conscious control, involuntary.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57373733"/>
                  </a:ext>
                </a:extLst>
              </a:tr>
              <a:tr h="719332">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Sympathetic NS</a:t>
                      </a:r>
                    </a:p>
                  </a:txBody>
                  <a:tcPr marL="68580" marR="68580" marT="0" marB="0">
                    <a:solidFill>
                      <a:schemeClr val="accent4"/>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600" dirty="0">
                          <a:effectLst/>
                        </a:rPr>
                        <a:t>Increases heart rate by sending more impulses to excite the SAN</a:t>
                      </a:r>
                    </a:p>
                    <a:p>
                      <a:pPr>
                        <a:lnSpc>
                          <a:spcPct val="107000"/>
                        </a:lnSpc>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3698446448"/>
                  </a:ext>
                </a:extLst>
              </a:tr>
              <a:tr h="719332">
                <a:tc>
                  <a:txBody>
                    <a:bodyPr/>
                    <a:lstStyle/>
                    <a:p>
                      <a:pPr>
                        <a:lnSpc>
                          <a:spcPct val="107000"/>
                        </a:lnSpc>
                        <a:spcAft>
                          <a:spcPts val="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Parasympathetic NS</a:t>
                      </a:r>
                    </a:p>
                  </a:txBody>
                  <a:tcPr marL="68580" marR="68580" marT="0" marB="0">
                    <a:solidFill>
                      <a:schemeClr val="accent4"/>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600" dirty="0">
                          <a:effectLst/>
                        </a:rPr>
                        <a:t>Decreases heart rate by sending more impulses to inhibit the SAN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solidFill>
                  </a:tcPr>
                </a:tc>
                <a:extLst>
                  <a:ext uri="{0D108BD9-81ED-4DB2-BD59-A6C34878D82A}">
                    <a16:rowId xmlns:a16="http://schemas.microsoft.com/office/drawing/2014/main" val="2062261497"/>
                  </a:ext>
                </a:extLst>
              </a:tr>
            </a:tbl>
          </a:graphicData>
        </a:graphic>
      </p:graphicFrame>
      <p:pic>
        <p:nvPicPr>
          <p:cNvPr id="3" name="Picture 2">
            <a:extLst>
              <a:ext uri="{FF2B5EF4-FFF2-40B4-BE49-F238E27FC236}">
                <a16:creationId xmlns:a16="http://schemas.microsoft.com/office/drawing/2014/main" id="{C35E585E-52EB-4FCD-A677-9164F953A746}"/>
              </a:ext>
            </a:extLst>
          </p:cNvPr>
          <p:cNvPicPr>
            <a:picLocks noChangeAspect="1"/>
          </p:cNvPicPr>
          <p:nvPr/>
        </p:nvPicPr>
        <p:blipFill>
          <a:blip r:embed="rId2"/>
          <a:stretch>
            <a:fillRect/>
          </a:stretch>
        </p:blipFill>
        <p:spPr>
          <a:xfrm>
            <a:off x="7465911" y="2248110"/>
            <a:ext cx="4726089" cy="2413591"/>
          </a:xfrm>
          <a:prstGeom prst="rect">
            <a:avLst/>
          </a:prstGeom>
        </p:spPr>
      </p:pic>
    </p:spTree>
    <p:extLst>
      <p:ext uri="{BB962C8B-B14F-4D97-AF65-F5344CB8AC3E}">
        <p14:creationId xmlns:p14="http://schemas.microsoft.com/office/powerpoint/2010/main" val="1949914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5E0A826-E3FF-45ED-BB17-215DCF464187}"/>
              </a:ext>
            </a:extLst>
          </p:cNvPr>
          <p:cNvPicPr>
            <a:picLocks noChangeAspect="1"/>
          </p:cNvPicPr>
          <p:nvPr/>
        </p:nvPicPr>
        <p:blipFill rotWithShape="1">
          <a:blip r:embed="rId2"/>
          <a:srcRect t="8785"/>
          <a:stretch/>
        </p:blipFill>
        <p:spPr>
          <a:xfrm>
            <a:off x="400856" y="1414130"/>
            <a:ext cx="11151916" cy="4082901"/>
          </a:xfrm>
          <a:prstGeom prst="rect">
            <a:avLst/>
          </a:prstGeom>
        </p:spPr>
      </p:pic>
      <p:sp>
        <p:nvSpPr>
          <p:cNvPr id="3" name="TextBox 2">
            <a:extLst>
              <a:ext uri="{FF2B5EF4-FFF2-40B4-BE49-F238E27FC236}">
                <a16:creationId xmlns:a16="http://schemas.microsoft.com/office/drawing/2014/main" id="{CDD0BA3A-532E-486D-B895-AF540839ED14}"/>
              </a:ext>
            </a:extLst>
          </p:cNvPr>
          <p:cNvSpPr txBox="1"/>
          <p:nvPr/>
        </p:nvSpPr>
        <p:spPr>
          <a:xfrm>
            <a:off x="400856" y="318977"/>
            <a:ext cx="10967981" cy="769441"/>
          </a:xfrm>
          <a:prstGeom prst="rect">
            <a:avLst/>
          </a:prstGeom>
          <a:noFill/>
        </p:spPr>
        <p:txBody>
          <a:bodyPr wrap="square" rtlCol="0">
            <a:spAutoFit/>
          </a:bodyPr>
          <a:lstStyle/>
          <a:p>
            <a:r>
              <a:rPr lang="en-GB" sz="4400" dirty="0"/>
              <a:t>Some sentence examples:</a:t>
            </a:r>
          </a:p>
        </p:txBody>
      </p:sp>
    </p:spTree>
    <p:extLst>
      <p:ext uri="{BB962C8B-B14F-4D97-AF65-F5344CB8AC3E}">
        <p14:creationId xmlns:p14="http://schemas.microsoft.com/office/powerpoint/2010/main" val="3760616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64085" t="17519" r="20727" b="63353"/>
          <a:stretch/>
        </p:blipFill>
        <p:spPr>
          <a:xfrm>
            <a:off x="2397964" y="3922511"/>
            <a:ext cx="3403023" cy="2678619"/>
          </a:xfrm>
          <a:prstGeom prst="rect">
            <a:avLst/>
          </a:prstGeom>
        </p:spPr>
      </p:pic>
      <p:sp>
        <p:nvSpPr>
          <p:cNvPr id="3" name="Rectangle 2">
            <a:extLst>
              <a:ext uri="{FF2B5EF4-FFF2-40B4-BE49-F238E27FC236}">
                <a16:creationId xmlns:a16="http://schemas.microsoft.com/office/drawing/2014/main" id="{6ACD6704-7848-4174-9DD2-AD1F1EAD0111}"/>
              </a:ext>
            </a:extLst>
          </p:cNvPr>
          <p:cNvSpPr/>
          <p:nvPr/>
        </p:nvSpPr>
        <p:spPr>
          <a:xfrm>
            <a:off x="61938" y="0"/>
            <a:ext cx="2521459" cy="769441"/>
          </a:xfrm>
          <a:prstGeom prst="rect">
            <a:avLst/>
          </a:prstGeom>
        </p:spPr>
        <p:txBody>
          <a:bodyPr wrap="none">
            <a:spAutoFit/>
          </a:bodyPr>
          <a:lstStyle/>
          <a:p>
            <a:pPr algn="ctr"/>
            <a:r>
              <a:rPr lang="en-GB" sz="4400" b="1" u="sng" dirty="0">
                <a:solidFill>
                  <a:srgbClr val="00B050"/>
                </a:solidFill>
              </a:rPr>
              <a:t>Reflex Arc</a:t>
            </a:r>
          </a:p>
        </p:txBody>
      </p:sp>
      <p:sp>
        <p:nvSpPr>
          <p:cNvPr id="8" name="Rectangle 2">
            <a:extLst>
              <a:ext uri="{FF2B5EF4-FFF2-40B4-BE49-F238E27FC236}">
                <a16:creationId xmlns:a16="http://schemas.microsoft.com/office/drawing/2014/main" id="{127127B5-36A2-473E-B172-6B641B2AAEBA}"/>
              </a:ext>
            </a:extLst>
          </p:cNvPr>
          <p:cNvSpPr>
            <a:spLocks noChangeArrowheads="1"/>
          </p:cNvSpPr>
          <p:nvPr/>
        </p:nvSpPr>
        <p:spPr bwMode="auto">
          <a:xfrm>
            <a:off x="61938" y="769441"/>
            <a:ext cx="5877468"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en-GB"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Features/importance of a reflex arc:</a:t>
            </a:r>
          </a:p>
          <a:p>
            <a:pPr lvl="0" defTabSz="914400" eaLnBrk="0" fontAlgn="base" hangingPunct="0">
              <a:spcBef>
                <a:spcPct val="0"/>
              </a:spcBef>
              <a:spcAft>
                <a:spcPct val="0"/>
              </a:spcAft>
            </a:pPr>
            <a:r>
              <a:rPr kumimoji="0" lang="en-GB"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342900" lvl="0" indent="-342900" defTabSz="914400" eaLnBrk="0" fontAlgn="base" hangingPunct="0">
              <a:spcBef>
                <a:spcPct val="0"/>
              </a:spcBef>
              <a:spcAft>
                <a:spcPct val="0"/>
              </a:spcAft>
              <a:buFont typeface="Wingdings" panose="05000000000000000000" pitchFamily="2" charset="2"/>
              <a:buChar char="ü"/>
            </a:pPr>
            <a:r>
              <a:rPr lang="en-GB" altLang="en-US" sz="2000" dirty="0">
                <a:latin typeface="+mj-lt"/>
                <a:ea typeface="Calibri" panose="020F0502020204030204" pitchFamily="34" charset="0"/>
                <a:cs typeface="Times New Roman" panose="02020603050405020304" pitchFamily="18" charset="0"/>
              </a:rPr>
              <a:t>Rapid</a:t>
            </a:r>
            <a:endParaRPr lang="en-GB" altLang="en-US" sz="2000" dirty="0">
              <a:latin typeface="+mj-lt"/>
            </a:endParaRPr>
          </a:p>
          <a:p>
            <a:pPr marL="342900" lvl="0" indent="-342900" defTabSz="914400" eaLnBrk="0" fontAlgn="base" hangingPunct="0">
              <a:spcBef>
                <a:spcPct val="0"/>
              </a:spcBef>
              <a:spcAft>
                <a:spcPct val="0"/>
              </a:spcAft>
              <a:buFont typeface="Wingdings" panose="05000000000000000000" pitchFamily="2" charset="2"/>
              <a:buChar char="ü"/>
            </a:pPr>
            <a:r>
              <a:rPr lang="en-GB" altLang="en-US" sz="2000" dirty="0">
                <a:latin typeface="+mj-lt"/>
                <a:ea typeface="Calibri" panose="020F0502020204030204" pitchFamily="34" charset="0"/>
                <a:cs typeface="Times New Roman" panose="02020603050405020304" pitchFamily="18" charset="0"/>
              </a:rPr>
              <a:t>Protect body tissues</a:t>
            </a:r>
            <a:endParaRPr lang="en-GB" altLang="en-US" sz="2000" dirty="0">
              <a:latin typeface="+mj-lt"/>
            </a:endParaRPr>
          </a:p>
          <a:p>
            <a:pPr marL="342900" lvl="0" indent="-342900" defTabSz="914400" eaLnBrk="0" fontAlgn="base" hangingPunct="0">
              <a:spcBef>
                <a:spcPct val="0"/>
              </a:spcBef>
              <a:spcAft>
                <a:spcPct val="0"/>
              </a:spcAft>
              <a:buFont typeface="Wingdings" panose="05000000000000000000" pitchFamily="2" charset="2"/>
              <a:buChar char="ü"/>
            </a:pPr>
            <a:r>
              <a:rPr lang="en-GB" altLang="en-US" sz="2000" dirty="0">
                <a:latin typeface="+mj-lt"/>
                <a:ea typeface="Calibri" panose="020F0502020204030204" pitchFamily="34" charset="0"/>
                <a:cs typeface="Times New Roman" panose="02020603050405020304" pitchFamily="18" charset="0"/>
              </a:rPr>
              <a:t>Doesn’t need to be learnt/involuntary</a:t>
            </a:r>
            <a:endParaRPr lang="en-GB" altLang="en-US" sz="2000" dirty="0">
              <a:latin typeface="+mj-lt"/>
            </a:endParaRPr>
          </a:p>
          <a:p>
            <a:pPr marL="342900" lvl="0" indent="-342900" defTabSz="914400" eaLnBrk="0" fontAlgn="base" hangingPunct="0">
              <a:spcBef>
                <a:spcPct val="0"/>
              </a:spcBef>
              <a:spcAft>
                <a:spcPct val="0"/>
              </a:spcAft>
              <a:buFont typeface="Wingdings" panose="05000000000000000000" pitchFamily="2" charset="2"/>
              <a:buChar char="ü"/>
            </a:pPr>
            <a:r>
              <a:rPr lang="en-GB" altLang="en-US" sz="2000" dirty="0">
                <a:latin typeface="+mj-lt"/>
                <a:ea typeface="Calibri" panose="020F0502020204030204" pitchFamily="34" charset="0"/>
                <a:cs typeface="Times New Roman" panose="02020603050405020304" pitchFamily="18" charset="0"/>
              </a:rPr>
              <a:t>Help escape predators/find food sources</a:t>
            </a:r>
            <a:endParaRPr lang="en-GB" altLang="en-US" sz="2000" dirty="0">
              <a:latin typeface="+mj-lt"/>
            </a:endParaRPr>
          </a:p>
          <a:p>
            <a:pPr marL="342900" lvl="0" indent="-342900" defTabSz="914400" eaLnBrk="0" fontAlgn="base" hangingPunct="0">
              <a:spcBef>
                <a:spcPct val="0"/>
              </a:spcBef>
              <a:spcAft>
                <a:spcPct val="0"/>
              </a:spcAft>
              <a:buFont typeface="Wingdings" panose="05000000000000000000" pitchFamily="2" charset="2"/>
              <a:buChar char="ü"/>
            </a:pPr>
            <a:r>
              <a:rPr lang="en-GB" altLang="en-US" sz="2000" dirty="0">
                <a:latin typeface="+mj-lt"/>
                <a:ea typeface="Calibri" panose="020F0502020204030204" pitchFamily="34" charset="0"/>
                <a:cs typeface="Times New Roman" panose="02020603050405020304" pitchFamily="18" charset="0"/>
              </a:rPr>
              <a:t>Enables homeostasis </a:t>
            </a:r>
            <a:endParaRPr lang="en-GB" altLang="en-US" sz="2000" dirty="0">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2000" b="0" i="0" u="none" strike="noStrike" cap="none" normalizeH="0" baseline="0" dirty="0">
              <a:ln>
                <a:noFill/>
              </a:ln>
              <a:solidFill>
                <a:schemeClr val="tx1"/>
              </a:solidFill>
              <a:effectLst/>
              <a:latin typeface="+mj-lt"/>
            </a:endParaRPr>
          </a:p>
        </p:txBody>
      </p:sp>
      <p:pic>
        <p:nvPicPr>
          <p:cNvPr id="1025" name="Picture 229">
            <a:extLst>
              <a:ext uri="{FF2B5EF4-FFF2-40B4-BE49-F238E27FC236}">
                <a16:creationId xmlns:a16="http://schemas.microsoft.com/office/drawing/2014/main" id="{AE31B0D0-14AF-410B-9356-5DFF15A8E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7551" y="769441"/>
            <a:ext cx="323850" cy="3238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FCA986E-004E-4F63-93AF-DF8B9E12E5C2}"/>
              </a:ext>
            </a:extLst>
          </p:cNvPr>
          <p:cNvSpPr txBox="1"/>
          <p:nvPr/>
        </p:nvSpPr>
        <p:spPr>
          <a:xfrm>
            <a:off x="5317638" y="1892889"/>
            <a:ext cx="4193831" cy="738664"/>
          </a:xfrm>
          <a:prstGeom prst="rect">
            <a:avLst/>
          </a:prstGeom>
          <a:solidFill>
            <a:srgbClr val="92D050"/>
          </a:solidFill>
        </p:spPr>
        <p:txBody>
          <a:bodyPr wrap="square" rtlCol="0">
            <a:spAutoFit/>
          </a:bodyPr>
          <a:lstStyle/>
          <a:p>
            <a:pPr algn="ctr"/>
            <a:r>
              <a:rPr lang="en-GB" sz="1400" b="1" dirty="0"/>
              <a:t>On other mark schemes the wording might be slightly different or including other points, these are points common to all available mark schemes</a:t>
            </a:r>
          </a:p>
        </p:txBody>
      </p:sp>
      <p:cxnSp>
        <p:nvCxnSpPr>
          <p:cNvPr id="12" name="Straight Connector 11">
            <a:extLst>
              <a:ext uri="{FF2B5EF4-FFF2-40B4-BE49-F238E27FC236}">
                <a16:creationId xmlns:a16="http://schemas.microsoft.com/office/drawing/2014/main" id="{3D26ACAF-D1CD-4AF8-B4DF-A7C46AF18686}"/>
              </a:ext>
            </a:extLst>
          </p:cNvPr>
          <p:cNvCxnSpPr/>
          <p:nvPr/>
        </p:nvCxnSpPr>
        <p:spPr>
          <a:xfrm flipH="1">
            <a:off x="183348" y="4477996"/>
            <a:ext cx="337558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18B03DB-8214-4FE5-AE39-C27F677C7136}"/>
              </a:ext>
            </a:extLst>
          </p:cNvPr>
          <p:cNvCxnSpPr>
            <a:cxnSpLocks/>
          </p:cNvCxnSpPr>
          <p:nvPr/>
        </p:nvCxnSpPr>
        <p:spPr>
          <a:xfrm>
            <a:off x="5114271" y="4307080"/>
            <a:ext cx="25407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3FEF8E-E221-4701-8AC6-2BA81FAFDA33}"/>
              </a:ext>
            </a:extLst>
          </p:cNvPr>
          <p:cNvCxnSpPr/>
          <p:nvPr/>
        </p:nvCxnSpPr>
        <p:spPr>
          <a:xfrm flipH="1">
            <a:off x="183348" y="5725682"/>
            <a:ext cx="26150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B341CFF-06DC-4263-84FC-0BD68AB912EA}"/>
              </a:ext>
            </a:extLst>
          </p:cNvPr>
          <p:cNvCxnSpPr>
            <a:cxnSpLocks/>
          </p:cNvCxnSpPr>
          <p:nvPr/>
        </p:nvCxnSpPr>
        <p:spPr>
          <a:xfrm>
            <a:off x="3627303" y="5261820"/>
            <a:ext cx="335174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6E93288-5434-4FFF-8462-1AB160AAAAE8}"/>
              </a:ext>
            </a:extLst>
          </p:cNvPr>
          <p:cNvCxnSpPr/>
          <p:nvPr/>
        </p:nvCxnSpPr>
        <p:spPr>
          <a:xfrm>
            <a:off x="4099475" y="5879506"/>
            <a:ext cx="45100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EA4F0E5-AABB-4741-A632-A3C926647CD9}"/>
              </a:ext>
            </a:extLst>
          </p:cNvPr>
          <p:cNvCxnSpPr>
            <a:cxnSpLocks/>
          </p:cNvCxnSpPr>
          <p:nvPr/>
        </p:nvCxnSpPr>
        <p:spPr>
          <a:xfrm>
            <a:off x="4473337" y="6264067"/>
            <a:ext cx="204943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0F7F54A-8018-448F-8E05-2F8262FEAB59}"/>
              </a:ext>
            </a:extLst>
          </p:cNvPr>
          <p:cNvSpPr txBox="1"/>
          <p:nvPr/>
        </p:nvSpPr>
        <p:spPr>
          <a:xfrm>
            <a:off x="476472" y="4076344"/>
            <a:ext cx="1772280" cy="369332"/>
          </a:xfrm>
          <a:prstGeom prst="rect">
            <a:avLst/>
          </a:prstGeom>
          <a:noFill/>
        </p:spPr>
        <p:txBody>
          <a:bodyPr wrap="none" rtlCol="0">
            <a:spAutoFit/>
          </a:bodyPr>
          <a:lstStyle/>
          <a:p>
            <a:r>
              <a:rPr lang="en-GB" dirty="0"/>
              <a:t>Sensory neurone</a:t>
            </a:r>
          </a:p>
        </p:txBody>
      </p:sp>
      <p:sp>
        <p:nvSpPr>
          <p:cNvPr id="24" name="TextBox 23">
            <a:extLst>
              <a:ext uri="{FF2B5EF4-FFF2-40B4-BE49-F238E27FC236}">
                <a16:creationId xmlns:a16="http://schemas.microsoft.com/office/drawing/2014/main" id="{0313C534-5D55-4EA7-82D4-331C1DD0FEC7}"/>
              </a:ext>
            </a:extLst>
          </p:cNvPr>
          <p:cNvSpPr txBox="1"/>
          <p:nvPr/>
        </p:nvSpPr>
        <p:spPr>
          <a:xfrm>
            <a:off x="721028" y="5401270"/>
            <a:ext cx="1539652" cy="369332"/>
          </a:xfrm>
          <a:prstGeom prst="rect">
            <a:avLst/>
          </a:prstGeom>
          <a:noFill/>
        </p:spPr>
        <p:txBody>
          <a:bodyPr wrap="none" rtlCol="0">
            <a:spAutoFit/>
          </a:bodyPr>
          <a:lstStyle/>
          <a:p>
            <a:r>
              <a:rPr lang="en-GB" dirty="0"/>
              <a:t>Motor Neuron</a:t>
            </a:r>
          </a:p>
        </p:txBody>
      </p:sp>
      <p:sp>
        <p:nvSpPr>
          <p:cNvPr id="25" name="TextBox 24">
            <a:extLst>
              <a:ext uri="{FF2B5EF4-FFF2-40B4-BE49-F238E27FC236}">
                <a16:creationId xmlns:a16="http://schemas.microsoft.com/office/drawing/2014/main" id="{6D2717BC-849C-4441-A5F1-ADAD75A918C9}"/>
              </a:ext>
            </a:extLst>
          </p:cNvPr>
          <p:cNvSpPr txBox="1"/>
          <p:nvPr/>
        </p:nvSpPr>
        <p:spPr>
          <a:xfrm>
            <a:off x="5771077" y="3947778"/>
            <a:ext cx="1883977" cy="369332"/>
          </a:xfrm>
          <a:prstGeom prst="rect">
            <a:avLst/>
          </a:prstGeom>
          <a:noFill/>
        </p:spPr>
        <p:txBody>
          <a:bodyPr wrap="none" rtlCol="0">
            <a:spAutoFit/>
          </a:bodyPr>
          <a:lstStyle/>
          <a:p>
            <a:r>
              <a:rPr lang="en-GB" dirty="0"/>
              <a:t>Stimulus/receptor</a:t>
            </a:r>
          </a:p>
        </p:txBody>
      </p:sp>
      <p:sp>
        <p:nvSpPr>
          <p:cNvPr id="26" name="TextBox 25">
            <a:extLst>
              <a:ext uri="{FF2B5EF4-FFF2-40B4-BE49-F238E27FC236}">
                <a16:creationId xmlns:a16="http://schemas.microsoft.com/office/drawing/2014/main" id="{F255FF8D-D2AF-4AB4-A28A-49C2741F2452}"/>
              </a:ext>
            </a:extLst>
          </p:cNvPr>
          <p:cNvSpPr txBox="1"/>
          <p:nvPr/>
        </p:nvSpPr>
        <p:spPr>
          <a:xfrm>
            <a:off x="6066493" y="4911968"/>
            <a:ext cx="912558" cy="369332"/>
          </a:xfrm>
          <a:prstGeom prst="rect">
            <a:avLst/>
          </a:prstGeom>
          <a:noFill/>
        </p:spPr>
        <p:txBody>
          <a:bodyPr wrap="none" rtlCol="0">
            <a:spAutoFit/>
          </a:bodyPr>
          <a:lstStyle/>
          <a:p>
            <a:r>
              <a:rPr lang="en-GB" dirty="0"/>
              <a:t>Effector</a:t>
            </a:r>
          </a:p>
        </p:txBody>
      </p:sp>
      <p:sp>
        <p:nvSpPr>
          <p:cNvPr id="29" name="TextBox 28">
            <a:extLst>
              <a:ext uri="{FF2B5EF4-FFF2-40B4-BE49-F238E27FC236}">
                <a16:creationId xmlns:a16="http://schemas.microsoft.com/office/drawing/2014/main" id="{B122D89B-C321-4D0E-8E31-6E0E24FCE549}"/>
              </a:ext>
            </a:extLst>
          </p:cNvPr>
          <p:cNvSpPr txBox="1"/>
          <p:nvPr/>
        </p:nvSpPr>
        <p:spPr>
          <a:xfrm>
            <a:off x="6635423" y="5541016"/>
            <a:ext cx="1909882" cy="369332"/>
          </a:xfrm>
          <a:prstGeom prst="rect">
            <a:avLst/>
          </a:prstGeom>
          <a:noFill/>
        </p:spPr>
        <p:txBody>
          <a:bodyPr wrap="none" rtlCol="0">
            <a:spAutoFit/>
          </a:bodyPr>
          <a:lstStyle/>
          <a:p>
            <a:r>
              <a:rPr lang="en-GB" dirty="0"/>
              <a:t>Inter/relay neuron</a:t>
            </a:r>
          </a:p>
        </p:txBody>
      </p:sp>
      <p:sp>
        <p:nvSpPr>
          <p:cNvPr id="30" name="TextBox 29">
            <a:extLst>
              <a:ext uri="{FF2B5EF4-FFF2-40B4-BE49-F238E27FC236}">
                <a16:creationId xmlns:a16="http://schemas.microsoft.com/office/drawing/2014/main" id="{6A99D81D-6EC9-4E07-A84B-2D1EE008F1C5}"/>
              </a:ext>
            </a:extLst>
          </p:cNvPr>
          <p:cNvSpPr txBox="1"/>
          <p:nvPr/>
        </p:nvSpPr>
        <p:spPr>
          <a:xfrm>
            <a:off x="5328296" y="5910348"/>
            <a:ext cx="1219949" cy="369332"/>
          </a:xfrm>
          <a:prstGeom prst="rect">
            <a:avLst/>
          </a:prstGeom>
          <a:noFill/>
        </p:spPr>
        <p:txBody>
          <a:bodyPr wrap="none" rtlCol="0">
            <a:spAutoFit/>
          </a:bodyPr>
          <a:lstStyle/>
          <a:p>
            <a:r>
              <a:rPr lang="en-GB" dirty="0"/>
              <a:t>Spinal cord</a:t>
            </a:r>
          </a:p>
        </p:txBody>
      </p:sp>
      <p:sp>
        <p:nvSpPr>
          <p:cNvPr id="1024" name="TextBox 1023">
            <a:extLst>
              <a:ext uri="{FF2B5EF4-FFF2-40B4-BE49-F238E27FC236}">
                <a16:creationId xmlns:a16="http://schemas.microsoft.com/office/drawing/2014/main" id="{AA8EBE2F-4C80-4E61-9CF2-79B5B75C10B7}"/>
              </a:ext>
            </a:extLst>
          </p:cNvPr>
          <p:cNvSpPr txBox="1"/>
          <p:nvPr/>
        </p:nvSpPr>
        <p:spPr>
          <a:xfrm>
            <a:off x="9224798" y="4340687"/>
            <a:ext cx="2967202" cy="1384995"/>
          </a:xfrm>
          <a:prstGeom prst="rect">
            <a:avLst/>
          </a:prstGeom>
          <a:noFill/>
        </p:spPr>
        <p:txBody>
          <a:bodyPr wrap="square" rtlCol="0">
            <a:spAutoFit/>
          </a:bodyPr>
          <a:lstStyle/>
          <a:p>
            <a:pPr algn="ctr"/>
            <a:r>
              <a:rPr lang="en-GB" sz="2800" b="1" dirty="0"/>
              <a:t>Complete exam question on page 12 in booklet</a:t>
            </a:r>
          </a:p>
        </p:txBody>
      </p:sp>
    </p:spTree>
    <p:extLst>
      <p:ext uri="{BB962C8B-B14F-4D97-AF65-F5344CB8AC3E}">
        <p14:creationId xmlns:p14="http://schemas.microsoft.com/office/powerpoint/2010/main" val="3521398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20401"/>
            <a:ext cx="7185579" cy="4992462"/>
          </a:xfrm>
          <a:prstGeom prst="rect">
            <a:avLst/>
          </a:prstGeom>
        </p:spPr>
      </p:pic>
      <p:pic>
        <p:nvPicPr>
          <p:cNvPr id="4" name="Picture 3"/>
          <p:cNvPicPr>
            <a:picLocks noChangeAspect="1"/>
          </p:cNvPicPr>
          <p:nvPr/>
        </p:nvPicPr>
        <p:blipFill>
          <a:blip r:embed="rId3"/>
          <a:stretch>
            <a:fillRect/>
          </a:stretch>
        </p:blipFill>
        <p:spPr>
          <a:xfrm>
            <a:off x="5365551" y="4778878"/>
            <a:ext cx="6826449" cy="2079122"/>
          </a:xfrm>
          <a:prstGeom prst="rect">
            <a:avLst/>
          </a:prstGeom>
        </p:spPr>
      </p:pic>
      <p:sp>
        <p:nvSpPr>
          <p:cNvPr id="5" name="Freeform: Shape 4">
            <a:extLst>
              <a:ext uri="{FF2B5EF4-FFF2-40B4-BE49-F238E27FC236}">
                <a16:creationId xmlns:a16="http://schemas.microsoft.com/office/drawing/2014/main" id="{9C14D4CB-8A80-479D-B9AB-947F2BEB7F5D}"/>
              </a:ext>
            </a:extLst>
          </p:cNvPr>
          <p:cNvSpPr/>
          <p:nvPr/>
        </p:nvSpPr>
        <p:spPr>
          <a:xfrm>
            <a:off x="2076628" y="2418460"/>
            <a:ext cx="1939895" cy="880217"/>
          </a:xfrm>
          <a:custGeom>
            <a:avLst/>
            <a:gdLst>
              <a:gd name="connsiteX0" fmla="*/ 0 w 1939895"/>
              <a:gd name="connsiteY0" fmla="*/ 880217 h 880217"/>
              <a:gd name="connsiteX1" fmla="*/ 68366 w 1939895"/>
              <a:gd name="connsiteY1" fmla="*/ 854579 h 880217"/>
              <a:gd name="connsiteX2" fmla="*/ 102550 w 1939895"/>
              <a:gd name="connsiteY2" fmla="*/ 846033 h 880217"/>
              <a:gd name="connsiteX3" fmla="*/ 179462 w 1939895"/>
              <a:gd name="connsiteY3" fmla="*/ 820396 h 880217"/>
              <a:gd name="connsiteX4" fmla="*/ 205099 w 1939895"/>
              <a:gd name="connsiteY4" fmla="*/ 811850 h 880217"/>
              <a:gd name="connsiteX5" fmla="*/ 239282 w 1939895"/>
              <a:gd name="connsiteY5" fmla="*/ 803304 h 880217"/>
              <a:gd name="connsiteX6" fmla="*/ 290557 w 1939895"/>
              <a:gd name="connsiteY6" fmla="*/ 777667 h 880217"/>
              <a:gd name="connsiteX7" fmla="*/ 324740 w 1939895"/>
              <a:gd name="connsiteY7" fmla="*/ 760576 h 880217"/>
              <a:gd name="connsiteX8" fmla="*/ 376015 w 1939895"/>
              <a:gd name="connsiteY8" fmla="*/ 743484 h 880217"/>
              <a:gd name="connsiteX9" fmla="*/ 444381 w 1939895"/>
              <a:gd name="connsiteY9" fmla="*/ 717847 h 880217"/>
              <a:gd name="connsiteX10" fmla="*/ 504202 w 1939895"/>
              <a:gd name="connsiteY10" fmla="*/ 683663 h 880217"/>
              <a:gd name="connsiteX11" fmla="*/ 555477 w 1939895"/>
              <a:gd name="connsiteY11" fmla="*/ 649480 h 880217"/>
              <a:gd name="connsiteX12" fmla="*/ 581114 w 1939895"/>
              <a:gd name="connsiteY12" fmla="*/ 640934 h 880217"/>
              <a:gd name="connsiteX13" fmla="*/ 606751 w 1939895"/>
              <a:gd name="connsiteY13" fmla="*/ 623843 h 880217"/>
              <a:gd name="connsiteX14" fmla="*/ 675118 w 1939895"/>
              <a:gd name="connsiteY14" fmla="*/ 606751 h 880217"/>
              <a:gd name="connsiteX15" fmla="*/ 760576 w 1939895"/>
              <a:gd name="connsiteY15" fmla="*/ 564022 h 880217"/>
              <a:gd name="connsiteX16" fmla="*/ 786213 w 1939895"/>
              <a:gd name="connsiteY16" fmla="*/ 546931 h 880217"/>
              <a:gd name="connsiteX17" fmla="*/ 811851 w 1939895"/>
              <a:gd name="connsiteY17" fmla="*/ 538385 h 880217"/>
              <a:gd name="connsiteX18" fmla="*/ 863125 w 1939895"/>
              <a:gd name="connsiteY18" fmla="*/ 504202 h 880217"/>
              <a:gd name="connsiteX19" fmla="*/ 888763 w 1939895"/>
              <a:gd name="connsiteY19" fmla="*/ 487110 h 880217"/>
              <a:gd name="connsiteX20" fmla="*/ 905854 w 1939895"/>
              <a:gd name="connsiteY20" fmla="*/ 461473 h 880217"/>
              <a:gd name="connsiteX21" fmla="*/ 931492 w 1939895"/>
              <a:gd name="connsiteY21" fmla="*/ 444381 h 880217"/>
              <a:gd name="connsiteX22" fmla="*/ 965675 w 1939895"/>
              <a:gd name="connsiteY22" fmla="*/ 393106 h 880217"/>
              <a:gd name="connsiteX23" fmla="*/ 1016950 w 1939895"/>
              <a:gd name="connsiteY23" fmla="*/ 316194 h 880217"/>
              <a:gd name="connsiteX24" fmla="*/ 1059679 w 1939895"/>
              <a:gd name="connsiteY24" fmla="*/ 256374 h 880217"/>
              <a:gd name="connsiteX25" fmla="*/ 1085316 w 1939895"/>
              <a:gd name="connsiteY25" fmla="*/ 239282 h 880217"/>
              <a:gd name="connsiteX26" fmla="*/ 1119499 w 1939895"/>
              <a:gd name="connsiteY26" fmla="*/ 188007 h 880217"/>
              <a:gd name="connsiteX27" fmla="*/ 1196411 w 1939895"/>
              <a:gd name="connsiteY27" fmla="*/ 145278 h 880217"/>
              <a:gd name="connsiteX28" fmla="*/ 1222049 w 1939895"/>
              <a:gd name="connsiteY28" fmla="*/ 128187 h 880217"/>
              <a:gd name="connsiteX29" fmla="*/ 1307507 w 1939895"/>
              <a:gd name="connsiteY29" fmla="*/ 102549 h 880217"/>
              <a:gd name="connsiteX30" fmla="*/ 1333144 w 1939895"/>
              <a:gd name="connsiteY30" fmla="*/ 94004 h 880217"/>
              <a:gd name="connsiteX31" fmla="*/ 1469877 w 1939895"/>
              <a:gd name="connsiteY31" fmla="*/ 85458 h 880217"/>
              <a:gd name="connsiteX32" fmla="*/ 1572426 w 1939895"/>
              <a:gd name="connsiteY32" fmla="*/ 68366 h 880217"/>
              <a:gd name="connsiteX33" fmla="*/ 1606609 w 1939895"/>
              <a:gd name="connsiteY33" fmla="*/ 59820 h 880217"/>
              <a:gd name="connsiteX34" fmla="*/ 1640793 w 1939895"/>
              <a:gd name="connsiteY34" fmla="*/ 42729 h 880217"/>
              <a:gd name="connsiteX35" fmla="*/ 1692067 w 1939895"/>
              <a:gd name="connsiteY35" fmla="*/ 25637 h 880217"/>
              <a:gd name="connsiteX36" fmla="*/ 1717705 w 1939895"/>
              <a:gd name="connsiteY36" fmla="*/ 17091 h 880217"/>
              <a:gd name="connsiteX37" fmla="*/ 1777525 w 1939895"/>
              <a:gd name="connsiteY37" fmla="*/ 0 h 880217"/>
              <a:gd name="connsiteX38" fmla="*/ 1854437 w 1939895"/>
              <a:gd name="connsiteY38" fmla="*/ 8546 h 880217"/>
              <a:gd name="connsiteX39" fmla="*/ 1905712 w 1939895"/>
              <a:gd name="connsiteY39" fmla="*/ 42729 h 880217"/>
              <a:gd name="connsiteX40" fmla="*/ 1939895 w 1939895"/>
              <a:gd name="connsiteY40" fmla="*/ 68366 h 880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939895" h="880217">
                <a:moveTo>
                  <a:pt x="0" y="880217"/>
                </a:moveTo>
                <a:cubicBezTo>
                  <a:pt x="22571" y="871188"/>
                  <a:pt x="44924" y="861277"/>
                  <a:pt x="68366" y="854579"/>
                </a:cubicBezTo>
                <a:cubicBezTo>
                  <a:pt x="79659" y="851352"/>
                  <a:pt x="91300" y="849408"/>
                  <a:pt x="102550" y="846033"/>
                </a:cubicBezTo>
                <a:cubicBezTo>
                  <a:pt x="102557" y="846031"/>
                  <a:pt x="166641" y="824670"/>
                  <a:pt x="179462" y="820396"/>
                </a:cubicBezTo>
                <a:cubicBezTo>
                  <a:pt x="188008" y="817547"/>
                  <a:pt x="196360" y="814035"/>
                  <a:pt x="205099" y="811850"/>
                </a:cubicBezTo>
                <a:lnTo>
                  <a:pt x="239282" y="803304"/>
                </a:lnTo>
                <a:cubicBezTo>
                  <a:pt x="288551" y="770460"/>
                  <a:pt x="241024" y="798895"/>
                  <a:pt x="290557" y="777667"/>
                </a:cubicBezTo>
                <a:cubicBezTo>
                  <a:pt x="302266" y="772649"/>
                  <a:pt x="312912" y="765307"/>
                  <a:pt x="324740" y="760576"/>
                </a:cubicBezTo>
                <a:cubicBezTo>
                  <a:pt x="341468" y="753885"/>
                  <a:pt x="359901" y="751541"/>
                  <a:pt x="376015" y="743484"/>
                </a:cubicBezTo>
                <a:cubicBezTo>
                  <a:pt x="420703" y="721139"/>
                  <a:pt x="397839" y="729481"/>
                  <a:pt x="444381" y="717847"/>
                </a:cubicBezTo>
                <a:cubicBezTo>
                  <a:pt x="533064" y="658725"/>
                  <a:pt x="395784" y="748714"/>
                  <a:pt x="504202" y="683663"/>
                </a:cubicBezTo>
                <a:cubicBezTo>
                  <a:pt x="521816" y="673094"/>
                  <a:pt x="535990" y="655976"/>
                  <a:pt x="555477" y="649480"/>
                </a:cubicBezTo>
                <a:cubicBezTo>
                  <a:pt x="564023" y="646631"/>
                  <a:pt x="573057" y="644962"/>
                  <a:pt x="581114" y="640934"/>
                </a:cubicBezTo>
                <a:cubicBezTo>
                  <a:pt x="590300" y="636341"/>
                  <a:pt x="597099" y="627353"/>
                  <a:pt x="606751" y="623843"/>
                </a:cubicBezTo>
                <a:cubicBezTo>
                  <a:pt x="628827" y="615815"/>
                  <a:pt x="675118" y="606751"/>
                  <a:pt x="675118" y="606751"/>
                </a:cubicBezTo>
                <a:cubicBezTo>
                  <a:pt x="736165" y="566053"/>
                  <a:pt x="706465" y="577550"/>
                  <a:pt x="760576" y="564022"/>
                </a:cubicBezTo>
                <a:cubicBezTo>
                  <a:pt x="769122" y="558325"/>
                  <a:pt x="777027" y="551524"/>
                  <a:pt x="786213" y="546931"/>
                </a:cubicBezTo>
                <a:cubicBezTo>
                  <a:pt x="794270" y="542902"/>
                  <a:pt x="803976" y="542760"/>
                  <a:pt x="811851" y="538385"/>
                </a:cubicBezTo>
                <a:cubicBezTo>
                  <a:pt x="829807" y="528409"/>
                  <a:pt x="846034" y="515596"/>
                  <a:pt x="863125" y="504202"/>
                </a:cubicBezTo>
                <a:lnTo>
                  <a:pt x="888763" y="487110"/>
                </a:lnTo>
                <a:cubicBezTo>
                  <a:pt x="894460" y="478564"/>
                  <a:pt x="898592" y="468735"/>
                  <a:pt x="905854" y="461473"/>
                </a:cubicBezTo>
                <a:cubicBezTo>
                  <a:pt x="913117" y="454210"/>
                  <a:pt x="924728" y="452111"/>
                  <a:pt x="931492" y="444381"/>
                </a:cubicBezTo>
                <a:cubicBezTo>
                  <a:pt x="945019" y="428922"/>
                  <a:pt x="954281" y="410198"/>
                  <a:pt x="965675" y="393106"/>
                </a:cubicBezTo>
                <a:lnTo>
                  <a:pt x="1016950" y="316194"/>
                </a:lnTo>
                <a:cubicBezTo>
                  <a:pt x="1026657" y="301633"/>
                  <a:pt x="1049075" y="266978"/>
                  <a:pt x="1059679" y="256374"/>
                </a:cubicBezTo>
                <a:cubicBezTo>
                  <a:pt x="1066942" y="249111"/>
                  <a:pt x="1076770" y="244979"/>
                  <a:pt x="1085316" y="239282"/>
                </a:cubicBezTo>
                <a:cubicBezTo>
                  <a:pt x="1096710" y="222190"/>
                  <a:pt x="1100012" y="194503"/>
                  <a:pt x="1119499" y="188007"/>
                </a:cubicBezTo>
                <a:cubicBezTo>
                  <a:pt x="1164624" y="172965"/>
                  <a:pt x="1137639" y="184458"/>
                  <a:pt x="1196411" y="145278"/>
                </a:cubicBezTo>
                <a:cubicBezTo>
                  <a:pt x="1204957" y="139581"/>
                  <a:pt x="1212305" y="131435"/>
                  <a:pt x="1222049" y="128187"/>
                </a:cubicBezTo>
                <a:cubicBezTo>
                  <a:pt x="1343847" y="87586"/>
                  <a:pt x="1217132" y="128369"/>
                  <a:pt x="1307507" y="102549"/>
                </a:cubicBezTo>
                <a:cubicBezTo>
                  <a:pt x="1316168" y="100074"/>
                  <a:pt x="1324186" y="94947"/>
                  <a:pt x="1333144" y="94004"/>
                </a:cubicBezTo>
                <a:cubicBezTo>
                  <a:pt x="1378560" y="89224"/>
                  <a:pt x="1424299" y="88307"/>
                  <a:pt x="1469877" y="85458"/>
                </a:cubicBezTo>
                <a:cubicBezTo>
                  <a:pt x="1519815" y="78324"/>
                  <a:pt x="1527441" y="78363"/>
                  <a:pt x="1572426" y="68366"/>
                </a:cubicBezTo>
                <a:cubicBezTo>
                  <a:pt x="1583891" y="65818"/>
                  <a:pt x="1595612" y="63944"/>
                  <a:pt x="1606609" y="59820"/>
                </a:cubicBezTo>
                <a:cubicBezTo>
                  <a:pt x="1618537" y="55347"/>
                  <a:pt x="1628965" y="47460"/>
                  <a:pt x="1640793" y="42729"/>
                </a:cubicBezTo>
                <a:cubicBezTo>
                  <a:pt x="1657520" y="36038"/>
                  <a:pt x="1674976" y="31334"/>
                  <a:pt x="1692067" y="25637"/>
                </a:cubicBezTo>
                <a:cubicBezTo>
                  <a:pt x="1700613" y="22788"/>
                  <a:pt x="1708966" y="19276"/>
                  <a:pt x="1717705" y="17091"/>
                </a:cubicBezTo>
                <a:cubicBezTo>
                  <a:pt x="1760627" y="6361"/>
                  <a:pt x="1740746" y="12260"/>
                  <a:pt x="1777525" y="0"/>
                </a:cubicBezTo>
                <a:cubicBezTo>
                  <a:pt x="1803162" y="2849"/>
                  <a:pt x="1829966" y="389"/>
                  <a:pt x="1854437" y="8546"/>
                </a:cubicBezTo>
                <a:cubicBezTo>
                  <a:pt x="1873924" y="15042"/>
                  <a:pt x="1905712" y="42729"/>
                  <a:pt x="1905712" y="42729"/>
                </a:cubicBezTo>
                <a:cubicBezTo>
                  <a:pt x="1925964" y="73106"/>
                  <a:pt x="1912533" y="68366"/>
                  <a:pt x="1939895" y="6836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2296F194-6D98-4540-AF63-838C035E03BC}"/>
              </a:ext>
            </a:extLst>
          </p:cNvPr>
          <p:cNvSpPr/>
          <p:nvPr/>
        </p:nvSpPr>
        <p:spPr>
          <a:xfrm>
            <a:off x="4025069" y="2503918"/>
            <a:ext cx="153824" cy="572568"/>
          </a:xfrm>
          <a:custGeom>
            <a:avLst/>
            <a:gdLst>
              <a:gd name="connsiteX0" fmla="*/ 8546 w 153824"/>
              <a:gd name="connsiteY0" fmla="*/ 0 h 572568"/>
              <a:gd name="connsiteX1" fmla="*/ 42729 w 153824"/>
              <a:gd name="connsiteY1" fmla="*/ 42729 h 572568"/>
              <a:gd name="connsiteX2" fmla="*/ 68367 w 153824"/>
              <a:gd name="connsiteY2" fmla="*/ 59820 h 572568"/>
              <a:gd name="connsiteX3" fmla="*/ 76912 w 153824"/>
              <a:gd name="connsiteY3" fmla="*/ 85458 h 572568"/>
              <a:gd name="connsiteX4" fmla="*/ 102550 w 153824"/>
              <a:gd name="connsiteY4" fmla="*/ 111095 h 572568"/>
              <a:gd name="connsiteX5" fmla="*/ 136733 w 153824"/>
              <a:gd name="connsiteY5" fmla="*/ 213645 h 572568"/>
              <a:gd name="connsiteX6" fmla="*/ 145279 w 153824"/>
              <a:gd name="connsiteY6" fmla="*/ 239282 h 572568"/>
              <a:gd name="connsiteX7" fmla="*/ 153824 w 153824"/>
              <a:gd name="connsiteY7" fmla="*/ 264919 h 572568"/>
              <a:gd name="connsiteX8" fmla="*/ 145279 w 153824"/>
              <a:gd name="connsiteY8" fmla="*/ 367469 h 572568"/>
              <a:gd name="connsiteX9" fmla="*/ 94004 w 153824"/>
              <a:gd name="connsiteY9" fmla="*/ 470018 h 572568"/>
              <a:gd name="connsiteX10" fmla="*/ 51275 w 153824"/>
              <a:gd name="connsiteY10" fmla="*/ 512747 h 572568"/>
              <a:gd name="connsiteX11" fmla="*/ 34183 w 153824"/>
              <a:gd name="connsiteY11" fmla="*/ 538385 h 572568"/>
              <a:gd name="connsiteX12" fmla="*/ 0 w 153824"/>
              <a:gd name="connsiteY12" fmla="*/ 572568 h 57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3824" h="572568">
                <a:moveTo>
                  <a:pt x="8546" y="0"/>
                </a:moveTo>
                <a:cubicBezTo>
                  <a:pt x="19940" y="14243"/>
                  <a:pt x="29831" y="29832"/>
                  <a:pt x="42729" y="42729"/>
                </a:cubicBezTo>
                <a:cubicBezTo>
                  <a:pt x="49992" y="49992"/>
                  <a:pt x="61951" y="51800"/>
                  <a:pt x="68367" y="59820"/>
                </a:cubicBezTo>
                <a:cubicBezTo>
                  <a:pt x="73994" y="66854"/>
                  <a:pt x="71915" y="77963"/>
                  <a:pt x="76912" y="85458"/>
                </a:cubicBezTo>
                <a:cubicBezTo>
                  <a:pt x="83616" y="95514"/>
                  <a:pt x="94004" y="102549"/>
                  <a:pt x="102550" y="111095"/>
                </a:cubicBezTo>
                <a:lnTo>
                  <a:pt x="136733" y="213645"/>
                </a:lnTo>
                <a:lnTo>
                  <a:pt x="145279" y="239282"/>
                </a:lnTo>
                <a:lnTo>
                  <a:pt x="153824" y="264919"/>
                </a:lnTo>
                <a:cubicBezTo>
                  <a:pt x="150976" y="299102"/>
                  <a:pt x="150918" y="333634"/>
                  <a:pt x="145279" y="367469"/>
                </a:cubicBezTo>
                <a:cubicBezTo>
                  <a:pt x="137417" y="414643"/>
                  <a:pt x="120251" y="430648"/>
                  <a:pt x="94004" y="470018"/>
                </a:cubicBezTo>
                <a:cubicBezTo>
                  <a:pt x="71215" y="504202"/>
                  <a:pt x="85458" y="489959"/>
                  <a:pt x="51275" y="512747"/>
                </a:cubicBezTo>
                <a:cubicBezTo>
                  <a:pt x="45578" y="521293"/>
                  <a:pt x="41446" y="531122"/>
                  <a:pt x="34183" y="538385"/>
                </a:cubicBezTo>
                <a:cubicBezTo>
                  <a:pt x="-7067" y="579635"/>
                  <a:pt x="19535" y="533498"/>
                  <a:pt x="0" y="572568"/>
                </a:cubicBezTo>
              </a:path>
            </a:pathLst>
          </a:cu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5C39C586-9FE2-474C-9DBC-A0ACE0C1C3BA}"/>
              </a:ext>
            </a:extLst>
          </p:cNvPr>
          <p:cNvSpPr/>
          <p:nvPr/>
        </p:nvSpPr>
        <p:spPr>
          <a:xfrm>
            <a:off x="2324456" y="3056490"/>
            <a:ext cx="1657884" cy="310553"/>
          </a:xfrm>
          <a:custGeom>
            <a:avLst/>
            <a:gdLst>
              <a:gd name="connsiteX0" fmla="*/ 1657884 w 1657884"/>
              <a:gd name="connsiteY0" fmla="*/ 37088 h 310553"/>
              <a:gd name="connsiteX1" fmla="*/ 1486968 w 1657884"/>
              <a:gd name="connsiteY1" fmla="*/ 19996 h 310553"/>
              <a:gd name="connsiteX2" fmla="*/ 1162228 w 1657884"/>
              <a:gd name="connsiteY2" fmla="*/ 11450 h 310553"/>
              <a:gd name="connsiteX3" fmla="*/ 1059679 w 1657884"/>
              <a:gd name="connsiteY3" fmla="*/ 2904 h 310553"/>
              <a:gd name="connsiteX4" fmla="*/ 435836 w 1657884"/>
              <a:gd name="connsiteY4" fmla="*/ 19996 h 310553"/>
              <a:gd name="connsiteX5" fmla="*/ 410198 w 1657884"/>
              <a:gd name="connsiteY5" fmla="*/ 28542 h 310553"/>
              <a:gd name="connsiteX6" fmla="*/ 316194 w 1657884"/>
              <a:gd name="connsiteY6" fmla="*/ 45633 h 310553"/>
              <a:gd name="connsiteX7" fmla="*/ 290557 w 1657884"/>
              <a:gd name="connsiteY7" fmla="*/ 54179 h 310553"/>
              <a:gd name="connsiteX8" fmla="*/ 264920 w 1657884"/>
              <a:gd name="connsiteY8" fmla="*/ 71271 h 310553"/>
              <a:gd name="connsiteX9" fmla="*/ 213645 w 1657884"/>
              <a:gd name="connsiteY9" fmla="*/ 88362 h 310553"/>
              <a:gd name="connsiteX10" fmla="*/ 188008 w 1657884"/>
              <a:gd name="connsiteY10" fmla="*/ 105454 h 310553"/>
              <a:gd name="connsiteX11" fmla="*/ 162370 w 1657884"/>
              <a:gd name="connsiteY11" fmla="*/ 114000 h 310553"/>
              <a:gd name="connsiteX12" fmla="*/ 85458 w 1657884"/>
              <a:gd name="connsiteY12" fmla="*/ 156729 h 310553"/>
              <a:gd name="connsiteX13" fmla="*/ 34183 w 1657884"/>
              <a:gd name="connsiteY13" fmla="*/ 233641 h 310553"/>
              <a:gd name="connsiteX14" fmla="*/ 17092 w 1657884"/>
              <a:gd name="connsiteY14" fmla="*/ 259278 h 310553"/>
              <a:gd name="connsiteX15" fmla="*/ 0 w 1657884"/>
              <a:gd name="connsiteY15" fmla="*/ 310553 h 31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57884" h="310553">
                <a:moveTo>
                  <a:pt x="1657884" y="37088"/>
                </a:moveTo>
                <a:cubicBezTo>
                  <a:pt x="1581791" y="21869"/>
                  <a:pt x="1604209" y="24420"/>
                  <a:pt x="1486968" y="19996"/>
                </a:cubicBezTo>
                <a:cubicBezTo>
                  <a:pt x="1378761" y="15913"/>
                  <a:pt x="1270475" y="14299"/>
                  <a:pt x="1162228" y="11450"/>
                </a:cubicBezTo>
                <a:cubicBezTo>
                  <a:pt x="1128045" y="8601"/>
                  <a:pt x="1093980" y="2904"/>
                  <a:pt x="1059679" y="2904"/>
                </a:cubicBezTo>
                <a:cubicBezTo>
                  <a:pt x="552431" y="2904"/>
                  <a:pt x="679124" y="-10416"/>
                  <a:pt x="435836" y="19996"/>
                </a:cubicBezTo>
                <a:cubicBezTo>
                  <a:pt x="427290" y="22845"/>
                  <a:pt x="418937" y="26357"/>
                  <a:pt x="410198" y="28542"/>
                </a:cubicBezTo>
                <a:cubicBezTo>
                  <a:pt x="386301" y="34516"/>
                  <a:pt x="339063" y="41822"/>
                  <a:pt x="316194" y="45633"/>
                </a:cubicBezTo>
                <a:cubicBezTo>
                  <a:pt x="307648" y="48482"/>
                  <a:pt x="298614" y="50150"/>
                  <a:pt x="290557" y="54179"/>
                </a:cubicBezTo>
                <a:cubicBezTo>
                  <a:pt x="281371" y="58772"/>
                  <a:pt x="274306" y="67100"/>
                  <a:pt x="264920" y="71271"/>
                </a:cubicBezTo>
                <a:cubicBezTo>
                  <a:pt x="248457" y="78588"/>
                  <a:pt x="213645" y="88362"/>
                  <a:pt x="213645" y="88362"/>
                </a:cubicBezTo>
                <a:cubicBezTo>
                  <a:pt x="205099" y="94059"/>
                  <a:pt x="197194" y="100861"/>
                  <a:pt x="188008" y="105454"/>
                </a:cubicBezTo>
                <a:cubicBezTo>
                  <a:pt x="179951" y="109483"/>
                  <a:pt x="170245" y="109625"/>
                  <a:pt x="162370" y="114000"/>
                </a:cubicBezTo>
                <a:cubicBezTo>
                  <a:pt x="74213" y="162976"/>
                  <a:pt x="143469" y="137391"/>
                  <a:pt x="85458" y="156729"/>
                </a:cubicBezTo>
                <a:lnTo>
                  <a:pt x="34183" y="233641"/>
                </a:lnTo>
                <a:cubicBezTo>
                  <a:pt x="28486" y="242187"/>
                  <a:pt x="20340" y="249535"/>
                  <a:pt x="17092" y="259278"/>
                </a:cubicBezTo>
                <a:lnTo>
                  <a:pt x="0" y="310553"/>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00285FB-46A9-4F6C-A395-ADF1EB045153}"/>
              </a:ext>
            </a:extLst>
          </p:cNvPr>
          <p:cNvSpPr txBox="1"/>
          <p:nvPr/>
        </p:nvSpPr>
        <p:spPr>
          <a:xfrm>
            <a:off x="1496024" y="2429416"/>
            <a:ext cx="1656864" cy="369332"/>
          </a:xfrm>
          <a:prstGeom prst="rect">
            <a:avLst/>
          </a:prstGeom>
          <a:noFill/>
        </p:spPr>
        <p:txBody>
          <a:bodyPr wrap="none" rtlCol="0">
            <a:spAutoFit/>
          </a:bodyPr>
          <a:lstStyle/>
          <a:p>
            <a:r>
              <a:rPr lang="en-GB" dirty="0">
                <a:solidFill>
                  <a:srgbClr val="00B0F0"/>
                </a:solidFill>
              </a:rPr>
              <a:t>Sensory neuron</a:t>
            </a:r>
          </a:p>
        </p:txBody>
      </p:sp>
      <p:sp>
        <p:nvSpPr>
          <p:cNvPr id="9" name="TextBox 8">
            <a:extLst>
              <a:ext uri="{FF2B5EF4-FFF2-40B4-BE49-F238E27FC236}">
                <a16:creationId xmlns:a16="http://schemas.microsoft.com/office/drawing/2014/main" id="{B48588C5-5168-4F13-9B9C-E78CB1742D20}"/>
              </a:ext>
            </a:extLst>
          </p:cNvPr>
          <p:cNvSpPr txBox="1"/>
          <p:nvPr/>
        </p:nvSpPr>
        <p:spPr>
          <a:xfrm>
            <a:off x="4187439" y="2503918"/>
            <a:ext cx="1909882" cy="369332"/>
          </a:xfrm>
          <a:prstGeom prst="rect">
            <a:avLst/>
          </a:prstGeom>
          <a:noFill/>
        </p:spPr>
        <p:txBody>
          <a:bodyPr wrap="none" rtlCol="0">
            <a:spAutoFit/>
          </a:bodyPr>
          <a:lstStyle/>
          <a:p>
            <a:r>
              <a:rPr lang="en-GB" dirty="0">
                <a:solidFill>
                  <a:srgbClr val="7030A0"/>
                </a:solidFill>
              </a:rPr>
              <a:t>Inter/relay neuron</a:t>
            </a:r>
          </a:p>
        </p:txBody>
      </p:sp>
      <p:sp>
        <p:nvSpPr>
          <p:cNvPr id="10" name="TextBox 9">
            <a:extLst>
              <a:ext uri="{FF2B5EF4-FFF2-40B4-BE49-F238E27FC236}">
                <a16:creationId xmlns:a16="http://schemas.microsoft.com/office/drawing/2014/main" id="{AFC475A3-E2D3-4525-AF87-B1E6A54987CD}"/>
              </a:ext>
            </a:extLst>
          </p:cNvPr>
          <p:cNvSpPr txBox="1"/>
          <p:nvPr/>
        </p:nvSpPr>
        <p:spPr>
          <a:xfrm>
            <a:off x="3431238" y="3087399"/>
            <a:ext cx="1512402" cy="369332"/>
          </a:xfrm>
          <a:prstGeom prst="rect">
            <a:avLst/>
          </a:prstGeom>
          <a:noFill/>
        </p:spPr>
        <p:txBody>
          <a:bodyPr wrap="none" rtlCol="0">
            <a:spAutoFit/>
          </a:bodyPr>
          <a:lstStyle/>
          <a:p>
            <a:r>
              <a:rPr lang="en-GB" dirty="0">
                <a:solidFill>
                  <a:srgbClr val="FF0000"/>
                </a:solidFill>
              </a:rPr>
              <a:t>Motor neuron</a:t>
            </a:r>
          </a:p>
        </p:txBody>
      </p:sp>
      <p:sp>
        <p:nvSpPr>
          <p:cNvPr id="11" name="TextBox 10">
            <a:extLst>
              <a:ext uri="{FF2B5EF4-FFF2-40B4-BE49-F238E27FC236}">
                <a16:creationId xmlns:a16="http://schemas.microsoft.com/office/drawing/2014/main" id="{D0481B28-7B4C-4C88-877F-9B5E1E3F2028}"/>
              </a:ext>
            </a:extLst>
          </p:cNvPr>
          <p:cNvSpPr txBox="1"/>
          <p:nvPr/>
        </p:nvSpPr>
        <p:spPr>
          <a:xfrm>
            <a:off x="2926934" y="3511280"/>
            <a:ext cx="1897186" cy="369332"/>
          </a:xfrm>
          <a:prstGeom prst="rect">
            <a:avLst/>
          </a:prstGeom>
          <a:noFill/>
        </p:spPr>
        <p:txBody>
          <a:bodyPr wrap="none" rtlCol="0">
            <a:spAutoFit/>
          </a:bodyPr>
          <a:lstStyle/>
          <a:p>
            <a:r>
              <a:rPr lang="en-GB" dirty="0"/>
              <a:t>Muscle is effector </a:t>
            </a:r>
          </a:p>
        </p:txBody>
      </p:sp>
    </p:spTree>
    <p:extLst>
      <p:ext uri="{BB962C8B-B14F-4D97-AF65-F5344CB8AC3E}">
        <p14:creationId xmlns:p14="http://schemas.microsoft.com/office/powerpoint/2010/main" val="385875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73710" y="-140815"/>
            <a:ext cx="7218290" cy="6998815"/>
          </a:xfrm>
          <a:prstGeom prst="rect">
            <a:avLst/>
          </a:prstGeom>
        </p:spPr>
      </p:pic>
      <p:sp>
        <p:nvSpPr>
          <p:cNvPr id="3"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TextBox 5"/>
          <p:cNvSpPr txBox="1"/>
          <p:nvPr/>
        </p:nvSpPr>
        <p:spPr>
          <a:xfrm>
            <a:off x="519691" y="3844365"/>
            <a:ext cx="3934327" cy="2492990"/>
          </a:xfrm>
          <a:prstGeom prst="rect">
            <a:avLst/>
          </a:prstGeom>
          <a:noFill/>
        </p:spPr>
        <p:txBody>
          <a:bodyPr wrap="square" rtlCol="0">
            <a:spAutoFit/>
          </a:bodyPr>
          <a:lstStyle/>
          <a:p>
            <a:pPr algn="ctr"/>
            <a:r>
              <a:rPr lang="en-GB" sz="3200" b="1" dirty="0">
                <a:solidFill>
                  <a:srgbClr val="00B050"/>
                </a:solidFill>
              </a:rPr>
              <a:t>Have you tried the receptor sort card activity?</a:t>
            </a:r>
          </a:p>
          <a:p>
            <a:pPr algn="ctr"/>
            <a:r>
              <a:rPr lang="en-GB" sz="2000" i="1" dirty="0">
                <a:solidFill>
                  <a:srgbClr val="00B050"/>
                </a:solidFill>
              </a:rPr>
              <a:t>This is not in your booklet as there are only some of these receptors that we will learn about</a:t>
            </a:r>
          </a:p>
        </p:txBody>
      </p:sp>
      <p:sp>
        <p:nvSpPr>
          <p:cNvPr id="4" name="Rectangle 3"/>
          <p:cNvSpPr/>
          <p:nvPr/>
        </p:nvSpPr>
        <p:spPr>
          <a:xfrm>
            <a:off x="7744968" y="722376"/>
            <a:ext cx="4160520" cy="594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CD80ECFE-7528-4D32-A82E-49EF9E39F634}"/>
              </a:ext>
            </a:extLst>
          </p:cNvPr>
          <p:cNvPicPr>
            <a:picLocks noChangeAspect="1"/>
          </p:cNvPicPr>
          <p:nvPr/>
        </p:nvPicPr>
        <p:blipFill rotWithShape="1">
          <a:blip r:embed="rId3"/>
          <a:srcRect t="18288" r="25802" b="35172"/>
          <a:stretch/>
        </p:blipFill>
        <p:spPr>
          <a:xfrm>
            <a:off x="0" y="1067229"/>
            <a:ext cx="4973710" cy="2167107"/>
          </a:xfrm>
          <a:prstGeom prst="rect">
            <a:avLst/>
          </a:prstGeom>
        </p:spPr>
      </p:pic>
      <p:sp>
        <p:nvSpPr>
          <p:cNvPr id="8" name="TextBox 7">
            <a:extLst>
              <a:ext uri="{FF2B5EF4-FFF2-40B4-BE49-F238E27FC236}">
                <a16:creationId xmlns:a16="http://schemas.microsoft.com/office/drawing/2014/main" id="{66995E7F-B893-46D3-B4A7-94501ECCE745}"/>
              </a:ext>
            </a:extLst>
          </p:cNvPr>
          <p:cNvSpPr txBox="1"/>
          <p:nvPr/>
        </p:nvSpPr>
        <p:spPr>
          <a:xfrm>
            <a:off x="133743" y="143899"/>
            <a:ext cx="4706224" cy="923330"/>
          </a:xfrm>
          <a:prstGeom prst="rect">
            <a:avLst/>
          </a:prstGeom>
          <a:noFill/>
        </p:spPr>
        <p:txBody>
          <a:bodyPr wrap="square" rtlCol="0">
            <a:spAutoFit/>
          </a:bodyPr>
          <a:lstStyle/>
          <a:p>
            <a:r>
              <a:rPr lang="en-GB" dirty="0"/>
              <a:t>At the beginning of all responses is a receptor. Your body has lots of different types of </a:t>
            </a:r>
            <a:r>
              <a:rPr lang="en-GB" b="1" u="sng" dirty="0">
                <a:solidFill>
                  <a:schemeClr val="accent5"/>
                </a:solidFill>
              </a:rPr>
              <a:t>receptors</a:t>
            </a:r>
            <a:r>
              <a:rPr lang="en-GB" dirty="0"/>
              <a:t>.</a:t>
            </a:r>
          </a:p>
        </p:txBody>
      </p:sp>
      <p:sp>
        <p:nvSpPr>
          <p:cNvPr id="9" name="Rectangle 8">
            <a:extLst>
              <a:ext uri="{FF2B5EF4-FFF2-40B4-BE49-F238E27FC236}">
                <a16:creationId xmlns:a16="http://schemas.microsoft.com/office/drawing/2014/main" id="{6C3D44ED-BE18-43A5-A813-824CAB046EF4}"/>
              </a:ext>
            </a:extLst>
          </p:cNvPr>
          <p:cNvSpPr/>
          <p:nvPr/>
        </p:nvSpPr>
        <p:spPr>
          <a:xfrm>
            <a:off x="662731" y="2457974"/>
            <a:ext cx="587230" cy="35233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Arrow Connector 10">
            <a:extLst>
              <a:ext uri="{FF2B5EF4-FFF2-40B4-BE49-F238E27FC236}">
                <a16:creationId xmlns:a16="http://schemas.microsoft.com/office/drawing/2014/main" id="{80D8D3CA-E0A4-4238-929F-D4F7CD296E6F}"/>
              </a:ext>
            </a:extLst>
          </p:cNvPr>
          <p:cNvCxnSpPr/>
          <p:nvPr/>
        </p:nvCxnSpPr>
        <p:spPr>
          <a:xfrm>
            <a:off x="720973" y="989901"/>
            <a:ext cx="92759" cy="1409332"/>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185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73710" y="-140815"/>
            <a:ext cx="7218290" cy="6998815"/>
          </a:xfrm>
          <a:prstGeom prst="rect">
            <a:avLst/>
          </a:prstGeom>
        </p:spPr>
      </p:pic>
      <p:sp>
        <p:nvSpPr>
          <p:cNvPr id="3"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TextBox 5"/>
          <p:cNvSpPr txBox="1"/>
          <p:nvPr/>
        </p:nvSpPr>
        <p:spPr>
          <a:xfrm>
            <a:off x="95993" y="1132229"/>
            <a:ext cx="4781725" cy="5050742"/>
          </a:xfrm>
          <a:prstGeom prst="rect">
            <a:avLst/>
          </a:prstGeom>
          <a:noFill/>
        </p:spPr>
        <p:txBody>
          <a:bodyPr wrap="square" rtlCol="0">
            <a:spAutoFit/>
          </a:bodyPr>
          <a:lstStyle/>
          <a:p>
            <a:r>
              <a:rPr lang="en-GB" sz="1600" dirty="0">
                <a:latin typeface="+mj-lt"/>
              </a:rPr>
              <a:t>All RECEPTORS have 2 common feature: </a:t>
            </a:r>
          </a:p>
          <a:p>
            <a:endParaRPr lang="en-GB" sz="1400" dirty="0">
              <a:latin typeface="+mj-lt"/>
            </a:endParaRPr>
          </a:p>
          <a:p>
            <a:pPr marL="285750" lvl="0" indent="-285750">
              <a:lnSpc>
                <a:spcPct val="150000"/>
              </a:lnSpc>
              <a:buFont typeface="Wingdings" panose="05000000000000000000" pitchFamily="2" charset="2"/>
              <a:buChar char="ü"/>
            </a:pPr>
            <a:r>
              <a:rPr lang="en-GB" b="1" dirty="0">
                <a:solidFill>
                  <a:srgbClr val="00B0F0"/>
                </a:solidFill>
                <a:latin typeface="+mj-lt"/>
              </a:rPr>
              <a:t>Specific to a single type of stimulus</a:t>
            </a:r>
            <a:endParaRPr lang="en-GB" dirty="0">
              <a:solidFill>
                <a:srgbClr val="00B0F0"/>
              </a:solidFill>
              <a:latin typeface="+mj-lt"/>
            </a:endParaRPr>
          </a:p>
          <a:p>
            <a:pPr marL="285750" lvl="0" indent="-285750">
              <a:lnSpc>
                <a:spcPct val="150000"/>
              </a:lnSpc>
              <a:buFont typeface="Wingdings" panose="05000000000000000000" pitchFamily="2" charset="2"/>
              <a:buChar char="ü"/>
            </a:pPr>
            <a:r>
              <a:rPr lang="en-GB" b="1" dirty="0">
                <a:solidFill>
                  <a:srgbClr val="00B0F0"/>
                </a:solidFill>
                <a:latin typeface="+mj-lt"/>
              </a:rPr>
              <a:t>Produces a generator potential by acting as a transducer. </a:t>
            </a:r>
          </a:p>
          <a:p>
            <a:pPr marL="285750" lvl="0" indent="-285750">
              <a:lnSpc>
                <a:spcPct val="150000"/>
              </a:lnSpc>
              <a:buFont typeface="Wingdings" panose="05000000000000000000" pitchFamily="2" charset="2"/>
              <a:buChar char="ü"/>
            </a:pPr>
            <a:endParaRPr lang="en-GB" b="1" dirty="0">
              <a:solidFill>
                <a:schemeClr val="accent1">
                  <a:lumMod val="75000"/>
                </a:schemeClr>
              </a:solidFill>
              <a:latin typeface="+mj-lt"/>
            </a:endParaRPr>
          </a:p>
          <a:p>
            <a:r>
              <a:rPr lang="en-GB" dirty="0">
                <a:latin typeface="+mj-lt"/>
              </a:rPr>
              <a:t>From the nerves booklet can you remember the definitions: </a:t>
            </a:r>
          </a:p>
          <a:p>
            <a:endParaRPr lang="en-GB" dirty="0">
              <a:latin typeface="+mj-lt"/>
            </a:endParaRPr>
          </a:p>
          <a:p>
            <a:r>
              <a:rPr lang="en-GB" dirty="0">
                <a:latin typeface="+mj-lt"/>
              </a:rPr>
              <a:t>Transducer: </a:t>
            </a:r>
            <a:r>
              <a:rPr lang="en-GB" b="1" dirty="0">
                <a:solidFill>
                  <a:schemeClr val="accent2"/>
                </a:solidFill>
                <a:latin typeface="+mj-lt"/>
              </a:rPr>
              <a:t>Converts between different forms of energy</a:t>
            </a:r>
          </a:p>
          <a:p>
            <a:endParaRPr lang="en-GB" dirty="0">
              <a:latin typeface="+mj-lt"/>
            </a:endParaRPr>
          </a:p>
          <a:p>
            <a:r>
              <a:rPr lang="en-GB" dirty="0">
                <a:latin typeface="+mj-lt"/>
              </a:rPr>
              <a:t>Generator potential: </a:t>
            </a:r>
            <a:r>
              <a:rPr lang="en-GB" b="1" dirty="0">
                <a:solidFill>
                  <a:srgbClr val="00B050"/>
                </a:solidFill>
                <a:latin typeface="+mj-lt"/>
              </a:rPr>
              <a:t>depolarisation of the membrane of a receptor cell as a result of stimulus till threshold is reached. </a:t>
            </a:r>
          </a:p>
          <a:p>
            <a:pPr lvl="0">
              <a:lnSpc>
                <a:spcPct val="150000"/>
              </a:lnSpc>
            </a:pPr>
            <a:endParaRPr lang="en-GB" dirty="0">
              <a:latin typeface="+mj-lt"/>
            </a:endParaRPr>
          </a:p>
        </p:txBody>
      </p:sp>
      <p:pic>
        <p:nvPicPr>
          <p:cNvPr id="4" name="Picture 3">
            <a:extLst>
              <a:ext uri="{FF2B5EF4-FFF2-40B4-BE49-F238E27FC236}">
                <a16:creationId xmlns:a16="http://schemas.microsoft.com/office/drawing/2014/main" id="{EFD1B2E3-78E7-4EF7-8206-8D8A0ABDB625}"/>
              </a:ext>
            </a:extLst>
          </p:cNvPr>
          <p:cNvPicPr>
            <a:picLocks noChangeAspect="1"/>
          </p:cNvPicPr>
          <p:nvPr/>
        </p:nvPicPr>
        <p:blipFill>
          <a:blip r:embed="rId3"/>
          <a:stretch>
            <a:fillRect/>
          </a:stretch>
        </p:blipFill>
        <p:spPr>
          <a:xfrm>
            <a:off x="3493246" y="1249890"/>
            <a:ext cx="323116" cy="323116"/>
          </a:xfrm>
          <a:prstGeom prst="rect">
            <a:avLst/>
          </a:prstGeom>
        </p:spPr>
      </p:pic>
      <p:pic>
        <p:nvPicPr>
          <p:cNvPr id="7" name="Picture 6">
            <a:extLst>
              <a:ext uri="{FF2B5EF4-FFF2-40B4-BE49-F238E27FC236}">
                <a16:creationId xmlns:a16="http://schemas.microsoft.com/office/drawing/2014/main" id="{2E7A7444-08F1-449A-89E9-0D26F189221D}"/>
              </a:ext>
            </a:extLst>
          </p:cNvPr>
          <p:cNvPicPr>
            <a:picLocks noChangeAspect="1"/>
          </p:cNvPicPr>
          <p:nvPr/>
        </p:nvPicPr>
        <p:blipFill>
          <a:blip r:embed="rId3"/>
          <a:stretch>
            <a:fillRect/>
          </a:stretch>
        </p:blipFill>
        <p:spPr>
          <a:xfrm>
            <a:off x="1270163" y="3562876"/>
            <a:ext cx="323116" cy="323116"/>
          </a:xfrm>
          <a:prstGeom prst="rect">
            <a:avLst/>
          </a:prstGeom>
        </p:spPr>
      </p:pic>
    </p:spTree>
    <p:extLst>
      <p:ext uri="{BB962C8B-B14F-4D97-AF65-F5344CB8AC3E}">
        <p14:creationId xmlns:p14="http://schemas.microsoft.com/office/powerpoint/2010/main" val="209938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7759" y="159391"/>
            <a:ext cx="3549316" cy="1077218"/>
          </a:xfrm>
          <a:prstGeom prst="rect">
            <a:avLst/>
          </a:prstGeom>
          <a:noFill/>
          <a:ln w="38100">
            <a:solidFill>
              <a:srgbClr val="00B050"/>
            </a:solidFill>
          </a:ln>
        </p:spPr>
        <p:txBody>
          <a:bodyPr wrap="square" rtlCol="0">
            <a:spAutoFit/>
          </a:bodyPr>
          <a:lstStyle/>
          <a:p>
            <a:pPr algn="ctr"/>
            <a:r>
              <a:rPr lang="en-GB" sz="3200" dirty="0"/>
              <a:t>Nervous system recap activities. </a:t>
            </a:r>
          </a:p>
        </p:txBody>
      </p:sp>
      <p:sp>
        <p:nvSpPr>
          <p:cNvPr id="3" name="TextBox 2">
            <a:extLst>
              <a:ext uri="{FF2B5EF4-FFF2-40B4-BE49-F238E27FC236}">
                <a16:creationId xmlns:a16="http://schemas.microsoft.com/office/drawing/2014/main" id="{5EB2AAB1-5E6B-4BDC-A6DB-4E4F4DCDD4F2}"/>
              </a:ext>
            </a:extLst>
          </p:cNvPr>
          <p:cNvSpPr txBox="1"/>
          <p:nvPr/>
        </p:nvSpPr>
        <p:spPr>
          <a:xfrm>
            <a:off x="4404219" y="159391"/>
            <a:ext cx="7659149" cy="4893647"/>
          </a:xfrm>
          <a:prstGeom prst="rect">
            <a:avLst/>
          </a:prstGeom>
          <a:noFill/>
        </p:spPr>
        <p:txBody>
          <a:bodyPr wrap="square" rtlCol="0">
            <a:spAutoFit/>
          </a:bodyPr>
          <a:lstStyle/>
          <a:p>
            <a:r>
              <a:rPr lang="en-GB" sz="2400" dirty="0"/>
              <a:t>From memory can you write out mark scheme perfect answers for the action potential stages below on spare paper.  </a:t>
            </a:r>
          </a:p>
          <a:p>
            <a:endParaRPr lang="en-GB" sz="2400" dirty="0"/>
          </a:p>
          <a:p>
            <a:r>
              <a:rPr lang="en-GB" sz="2400" b="1" dirty="0">
                <a:solidFill>
                  <a:srgbClr val="00B0F0"/>
                </a:solidFill>
              </a:rPr>
              <a:t>Depolarisation (3 marks)</a:t>
            </a:r>
          </a:p>
          <a:p>
            <a:endParaRPr lang="en-GB" sz="2400" b="1" dirty="0"/>
          </a:p>
          <a:p>
            <a:endParaRPr lang="en-GB" sz="2400" b="1" dirty="0"/>
          </a:p>
          <a:p>
            <a:endParaRPr lang="en-GB" sz="2400" b="1" dirty="0"/>
          </a:p>
          <a:p>
            <a:r>
              <a:rPr lang="en-GB" sz="2400" b="1" dirty="0">
                <a:solidFill>
                  <a:schemeClr val="accent2"/>
                </a:solidFill>
              </a:rPr>
              <a:t>Repolarisation (3 marks)</a:t>
            </a:r>
          </a:p>
          <a:p>
            <a:endParaRPr lang="en-GB" sz="2400" b="1" dirty="0"/>
          </a:p>
          <a:p>
            <a:endParaRPr lang="en-GB" sz="2400" b="1" dirty="0"/>
          </a:p>
          <a:p>
            <a:endParaRPr lang="en-GB" sz="2400" b="1" dirty="0"/>
          </a:p>
          <a:p>
            <a:r>
              <a:rPr lang="en-GB" sz="2400" b="1" dirty="0">
                <a:solidFill>
                  <a:schemeClr val="tx2"/>
                </a:solidFill>
              </a:rPr>
              <a:t>Hyperpolarisation (3 marks)</a:t>
            </a:r>
          </a:p>
        </p:txBody>
      </p:sp>
      <p:sp>
        <p:nvSpPr>
          <p:cNvPr id="5" name="TextBox 4">
            <a:extLst>
              <a:ext uri="{FF2B5EF4-FFF2-40B4-BE49-F238E27FC236}">
                <a16:creationId xmlns:a16="http://schemas.microsoft.com/office/drawing/2014/main" id="{671DC334-73FF-4565-8356-B8DA20229958}"/>
              </a:ext>
            </a:extLst>
          </p:cNvPr>
          <p:cNvSpPr txBox="1"/>
          <p:nvPr/>
        </p:nvSpPr>
        <p:spPr>
          <a:xfrm>
            <a:off x="4790114" y="2072081"/>
            <a:ext cx="7273254" cy="3693319"/>
          </a:xfrm>
          <a:prstGeom prst="rect">
            <a:avLst/>
          </a:prstGeom>
          <a:noFill/>
        </p:spPr>
        <p:txBody>
          <a:bodyPr wrap="square" rtlCol="0">
            <a:spAutoFit/>
          </a:bodyPr>
          <a:lstStyle/>
          <a:p>
            <a:r>
              <a:rPr lang="en-GB" dirty="0"/>
              <a:t>Na+ channel open. Some Na+ diffuse into cell </a:t>
            </a:r>
          </a:p>
          <a:p>
            <a:r>
              <a:rPr lang="en-GB" dirty="0"/>
              <a:t>Threshold potential is reached, more Na+ channels open</a:t>
            </a:r>
          </a:p>
          <a:p>
            <a:r>
              <a:rPr lang="en-GB" dirty="0"/>
              <a:t>Membrane is depolarised, less negative inside cell than outside cell </a:t>
            </a:r>
          </a:p>
          <a:p>
            <a:endParaRPr lang="en-GB" dirty="0"/>
          </a:p>
          <a:p>
            <a:endParaRPr lang="en-GB" dirty="0"/>
          </a:p>
          <a:p>
            <a:r>
              <a:rPr lang="en-GB" dirty="0"/>
              <a:t>Na+ channel close, K+ channel open, K+ diffuses out of cell </a:t>
            </a:r>
          </a:p>
          <a:p>
            <a:r>
              <a:rPr lang="en-GB" dirty="0"/>
              <a:t>Membrane is repolarised, more negative inside cell than outside cell </a:t>
            </a:r>
          </a:p>
          <a:p>
            <a:r>
              <a:rPr lang="en-GB" dirty="0"/>
              <a:t>More K+ channels open causing inside cell to become more negative. </a:t>
            </a:r>
          </a:p>
          <a:p>
            <a:endParaRPr lang="en-GB" dirty="0"/>
          </a:p>
          <a:p>
            <a:endParaRPr lang="en-GB" dirty="0"/>
          </a:p>
          <a:p>
            <a:r>
              <a:rPr lang="en-GB" dirty="0"/>
              <a:t>K+ channels close,</a:t>
            </a:r>
          </a:p>
          <a:p>
            <a:r>
              <a:rPr lang="en-GB" dirty="0"/>
              <a:t>Na+/K+ pump actively transport 3 Na+ out of cell and 2 K+ into cell </a:t>
            </a:r>
          </a:p>
          <a:p>
            <a:r>
              <a:rPr lang="en-GB" dirty="0"/>
              <a:t>Re-establish concentration gradient back to resting potential. </a:t>
            </a:r>
          </a:p>
        </p:txBody>
      </p:sp>
      <p:pic>
        <p:nvPicPr>
          <p:cNvPr id="6" name="Picture 5">
            <a:extLst>
              <a:ext uri="{FF2B5EF4-FFF2-40B4-BE49-F238E27FC236}">
                <a16:creationId xmlns:a16="http://schemas.microsoft.com/office/drawing/2014/main" id="{FC9C5843-4A02-424C-BE9A-004C70FDDDE2}"/>
              </a:ext>
            </a:extLst>
          </p:cNvPr>
          <p:cNvPicPr>
            <a:picLocks noChangeAspect="1"/>
          </p:cNvPicPr>
          <p:nvPr/>
        </p:nvPicPr>
        <p:blipFill>
          <a:blip r:embed="rId2"/>
          <a:stretch>
            <a:fillRect/>
          </a:stretch>
        </p:blipFill>
        <p:spPr>
          <a:xfrm>
            <a:off x="323611" y="2324247"/>
            <a:ext cx="4017612" cy="2517866"/>
          </a:xfrm>
          <a:prstGeom prst="rect">
            <a:avLst/>
          </a:prstGeom>
        </p:spPr>
      </p:pic>
    </p:spTree>
    <p:extLst>
      <p:ext uri="{BB962C8B-B14F-4D97-AF65-F5344CB8AC3E}">
        <p14:creationId xmlns:p14="http://schemas.microsoft.com/office/powerpoint/2010/main" val="216367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p:cNvPicPr>
            <a:picLocks noChangeAspect="1" noChangeArrowheads="1"/>
          </p:cNvPicPr>
          <p:nvPr/>
        </p:nvPicPr>
        <p:blipFill>
          <a:blip r:embed="rId2">
            <a:extLst>
              <a:ext uri="{28A0092B-C50C-407E-A947-70E740481C1C}">
                <a14:useLocalDpi xmlns:a14="http://schemas.microsoft.com/office/drawing/2010/main" val="0"/>
              </a:ext>
            </a:extLst>
          </a:blip>
          <a:srcRect l="12517" t="3275" r="12616" b="7674"/>
          <a:stretch>
            <a:fillRect/>
          </a:stretch>
        </p:blipFill>
        <p:spPr bwMode="auto">
          <a:xfrm>
            <a:off x="6893599" y="2141620"/>
            <a:ext cx="5298401" cy="4716380"/>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41620"/>
            <a:ext cx="6281457" cy="47163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p:cNvSpPr>
            <a:spLocks noChangeArrowheads="1"/>
          </p:cNvSpPr>
          <p:nvPr/>
        </p:nvSpPr>
        <p:spPr bwMode="auto">
          <a:xfrm>
            <a:off x="288758" y="348965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BA02F7C0-DB11-48EF-8D3F-2D259B43A5F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8">
            <a:extLst>
              <a:ext uri="{FF2B5EF4-FFF2-40B4-BE49-F238E27FC236}">
                <a16:creationId xmlns:a16="http://schemas.microsoft.com/office/drawing/2014/main" id="{A35B3FE4-0909-4A74-8CEF-1EE4C9CEE3E0}"/>
              </a:ext>
            </a:extLst>
          </p:cNvPr>
          <p:cNvSpPr/>
          <p:nvPr/>
        </p:nvSpPr>
        <p:spPr>
          <a:xfrm>
            <a:off x="39148" y="63817"/>
            <a:ext cx="11982276" cy="78676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 name="Rectangle 3">
            <a:extLst>
              <a:ext uri="{FF2B5EF4-FFF2-40B4-BE49-F238E27FC236}">
                <a16:creationId xmlns:a16="http://schemas.microsoft.com/office/drawing/2014/main" id="{0DD872FF-C8C2-470E-ADCC-750C79BD4027}"/>
              </a:ext>
            </a:extLst>
          </p:cNvPr>
          <p:cNvSpPr>
            <a:spLocks noChangeArrowheads="1"/>
          </p:cNvSpPr>
          <p:nvPr/>
        </p:nvSpPr>
        <p:spPr bwMode="auto">
          <a:xfrm>
            <a:off x="39148" y="0"/>
            <a:ext cx="1211370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Outcome: </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Describe the structure of a Pacinian corpuscle and explain the stimulus which Pacinian corpuscles respond to produces a generator potential in a response to a specific stimulus.</a:t>
            </a:r>
            <a:endParaRPr kumimoji="0" lang="en-GB" altLang="en-US" sz="28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BDCC56C1-5882-4BEB-9A5E-8595C37CF8E3}"/>
              </a:ext>
            </a:extLst>
          </p:cNvPr>
          <p:cNvSpPr txBox="1"/>
          <p:nvPr/>
        </p:nvSpPr>
        <p:spPr>
          <a:xfrm>
            <a:off x="141214" y="1482073"/>
            <a:ext cx="11778143" cy="646331"/>
          </a:xfrm>
          <a:prstGeom prst="rect">
            <a:avLst/>
          </a:prstGeom>
          <a:noFill/>
        </p:spPr>
        <p:txBody>
          <a:bodyPr wrap="square" rtlCol="0">
            <a:spAutoFit/>
          </a:bodyPr>
          <a:lstStyle/>
          <a:p>
            <a:r>
              <a:rPr lang="en-GB" dirty="0"/>
              <a:t>Pacinian corpuscle are found in the skin and are a type of pressure receptor. The images below compare different pressure receptors found in the body </a:t>
            </a:r>
          </a:p>
        </p:txBody>
      </p:sp>
    </p:spTree>
    <p:extLst>
      <p:ext uri="{BB962C8B-B14F-4D97-AF65-F5344CB8AC3E}">
        <p14:creationId xmlns:p14="http://schemas.microsoft.com/office/powerpoint/2010/main" val="446999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226512" y="2379892"/>
            <a:ext cx="4535817" cy="2627604"/>
          </a:xfrm>
          <a:prstGeom prst="rect">
            <a:avLst/>
          </a:prstGeom>
        </p:spPr>
      </p:pic>
      <p:pic>
        <p:nvPicPr>
          <p:cNvPr id="8" name="Picture 7"/>
          <p:cNvPicPr>
            <a:picLocks noChangeAspect="1"/>
          </p:cNvPicPr>
          <p:nvPr/>
        </p:nvPicPr>
        <p:blipFill rotWithShape="1">
          <a:blip r:embed="rId3"/>
          <a:srcRect l="11455" t="51324" r="74335" b="45212"/>
          <a:stretch/>
        </p:blipFill>
        <p:spPr>
          <a:xfrm>
            <a:off x="7279106" y="1965970"/>
            <a:ext cx="2273968" cy="346505"/>
          </a:xfrm>
          <a:prstGeom prst="rect">
            <a:avLst/>
          </a:prstGeom>
        </p:spPr>
      </p:pic>
      <p:cxnSp>
        <p:nvCxnSpPr>
          <p:cNvPr id="10" name="Straight Arrow Connector 9"/>
          <p:cNvCxnSpPr/>
          <p:nvPr/>
        </p:nvCxnSpPr>
        <p:spPr>
          <a:xfrm flipH="1">
            <a:off x="6990347" y="2237874"/>
            <a:ext cx="661737" cy="80611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1" name="Picture 10"/>
          <p:cNvPicPr>
            <a:picLocks noChangeAspect="1"/>
          </p:cNvPicPr>
          <p:nvPr/>
        </p:nvPicPr>
        <p:blipFill rotWithShape="1">
          <a:blip r:embed="rId4"/>
          <a:srcRect l="924" t="35904" r="76907" b="35903"/>
          <a:stretch/>
        </p:blipFill>
        <p:spPr>
          <a:xfrm>
            <a:off x="1792705" y="4162928"/>
            <a:ext cx="1106906" cy="264694"/>
          </a:xfrm>
          <a:prstGeom prst="rect">
            <a:avLst/>
          </a:prstGeom>
        </p:spPr>
      </p:pic>
      <p:cxnSp>
        <p:nvCxnSpPr>
          <p:cNvPr id="13" name="Straight Arrow Connector 12"/>
          <p:cNvCxnSpPr>
            <a:stCxn id="11" idx="3"/>
          </p:cNvCxnSpPr>
          <p:nvPr/>
        </p:nvCxnSpPr>
        <p:spPr>
          <a:xfrm flipV="1">
            <a:off x="2899611" y="3693694"/>
            <a:ext cx="854242" cy="60158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4" name="Picture 13"/>
          <p:cNvPicPr>
            <a:picLocks noChangeAspect="1"/>
          </p:cNvPicPr>
          <p:nvPr/>
        </p:nvPicPr>
        <p:blipFill rotWithShape="1">
          <a:blip r:embed="rId4"/>
          <a:srcRect l="682" t="64097" r="74981" b="3866"/>
          <a:stretch/>
        </p:blipFill>
        <p:spPr>
          <a:xfrm>
            <a:off x="3326732" y="2117623"/>
            <a:ext cx="1215189" cy="300790"/>
          </a:xfrm>
          <a:prstGeom prst="rect">
            <a:avLst/>
          </a:prstGeom>
        </p:spPr>
      </p:pic>
      <p:cxnSp>
        <p:nvCxnSpPr>
          <p:cNvPr id="16" name="Straight Arrow Connector 15"/>
          <p:cNvCxnSpPr>
            <a:stCxn id="14" idx="2"/>
          </p:cNvCxnSpPr>
          <p:nvPr/>
        </p:nvCxnSpPr>
        <p:spPr>
          <a:xfrm flipH="1">
            <a:off x="3898232" y="2418413"/>
            <a:ext cx="36095" cy="114293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7" name="Picture 16"/>
          <p:cNvPicPr>
            <a:picLocks noChangeAspect="1"/>
          </p:cNvPicPr>
          <p:nvPr/>
        </p:nvPicPr>
        <p:blipFill rotWithShape="1">
          <a:blip r:embed="rId4"/>
          <a:srcRect l="57068" t="5148" r="27992" b="67940"/>
          <a:stretch/>
        </p:blipFill>
        <p:spPr>
          <a:xfrm>
            <a:off x="3188368" y="5104992"/>
            <a:ext cx="745958" cy="252663"/>
          </a:xfrm>
          <a:prstGeom prst="rect">
            <a:avLst/>
          </a:prstGeom>
        </p:spPr>
      </p:pic>
      <p:cxnSp>
        <p:nvCxnSpPr>
          <p:cNvPr id="19" name="Straight Arrow Connector 18"/>
          <p:cNvCxnSpPr>
            <a:stCxn id="17" idx="3"/>
          </p:cNvCxnSpPr>
          <p:nvPr/>
        </p:nvCxnSpPr>
        <p:spPr>
          <a:xfrm flipV="1">
            <a:off x="3934326" y="4556442"/>
            <a:ext cx="806116" cy="67488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21" name="Picture 20"/>
          <p:cNvPicPr>
            <a:picLocks noChangeAspect="1"/>
          </p:cNvPicPr>
          <p:nvPr/>
        </p:nvPicPr>
        <p:blipFill rotWithShape="1">
          <a:blip r:embed="rId4"/>
          <a:srcRect l="50080" t="33341" r="16907" b="35903"/>
          <a:stretch/>
        </p:blipFill>
        <p:spPr>
          <a:xfrm>
            <a:off x="8089230" y="3604700"/>
            <a:ext cx="1648326" cy="288758"/>
          </a:xfrm>
          <a:prstGeom prst="rect">
            <a:avLst/>
          </a:prstGeom>
        </p:spPr>
      </p:pic>
      <p:cxnSp>
        <p:nvCxnSpPr>
          <p:cNvPr id="23" name="Straight Arrow Connector 22"/>
          <p:cNvCxnSpPr>
            <a:stCxn id="21" idx="1"/>
          </p:cNvCxnSpPr>
          <p:nvPr/>
        </p:nvCxnSpPr>
        <p:spPr>
          <a:xfrm flipH="1" flipV="1">
            <a:off x="6990347" y="3693694"/>
            <a:ext cx="1098883" cy="5538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24" name="Picture 23"/>
          <p:cNvPicPr>
            <a:picLocks noChangeAspect="1"/>
          </p:cNvPicPr>
          <p:nvPr/>
        </p:nvPicPr>
        <p:blipFill rotWithShape="1">
          <a:blip r:embed="rId4"/>
          <a:srcRect l="49357" t="61534" r="4136" b="3866"/>
          <a:stretch/>
        </p:blipFill>
        <p:spPr>
          <a:xfrm>
            <a:off x="6928182" y="4987087"/>
            <a:ext cx="2322095" cy="324853"/>
          </a:xfrm>
          <a:prstGeom prst="rect">
            <a:avLst/>
          </a:prstGeom>
        </p:spPr>
      </p:pic>
      <p:cxnSp>
        <p:nvCxnSpPr>
          <p:cNvPr id="26" name="Straight Arrow Connector 25"/>
          <p:cNvCxnSpPr>
            <a:stCxn id="24" idx="1"/>
          </p:cNvCxnSpPr>
          <p:nvPr/>
        </p:nvCxnSpPr>
        <p:spPr>
          <a:xfrm flipH="1" flipV="1">
            <a:off x="6460958" y="3803221"/>
            <a:ext cx="467224" cy="134629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 name="Rectangle 1">
            <a:extLst>
              <a:ext uri="{FF2B5EF4-FFF2-40B4-BE49-F238E27FC236}">
                <a16:creationId xmlns:a16="http://schemas.microsoft.com/office/drawing/2014/main" id="{18346803-50AD-4887-A17C-D2C31E7AB489}"/>
              </a:ext>
            </a:extLst>
          </p:cNvPr>
          <p:cNvSpPr/>
          <p:nvPr/>
        </p:nvSpPr>
        <p:spPr>
          <a:xfrm>
            <a:off x="201887" y="96364"/>
            <a:ext cx="11990113" cy="1469826"/>
          </a:xfrm>
          <a:prstGeom prst="rect">
            <a:avLst/>
          </a:prstGeom>
          <a:solidFill>
            <a:schemeClr val="bg2"/>
          </a:solidFill>
        </p:spPr>
        <p:txBody>
          <a:bodyPr wrap="square">
            <a:spAutoFit/>
          </a:bodyPr>
          <a:lstStyle/>
          <a:p>
            <a:pPr>
              <a:lnSpc>
                <a:spcPct val="107000"/>
              </a:lnSpc>
              <a:spcAft>
                <a:spcPts val="800"/>
              </a:spcAft>
            </a:pPr>
            <a:r>
              <a:rPr lang="en-GB" dirty="0">
                <a:latin typeface="Calibri" panose="020F0502020204030204" pitchFamily="34" charset="0"/>
                <a:ea typeface="Calibri" panose="020F0502020204030204" pitchFamily="34" charset="0"/>
                <a:cs typeface="Calibri" panose="020F0502020204030204" pitchFamily="34" charset="0"/>
              </a:rPr>
              <a:t>The image below is a hand drawing of what the Pacinian corpuscle looks like. </a:t>
            </a:r>
            <a:r>
              <a:rPr lang="en-GB" dirty="0">
                <a:solidFill>
                  <a:srgbClr val="00B050"/>
                </a:solidFill>
                <a:latin typeface="Calibri" panose="020F0502020204030204" pitchFamily="34" charset="0"/>
                <a:ea typeface="Calibri" panose="020F0502020204030204" pitchFamily="34" charset="0"/>
                <a:cs typeface="Calibri" panose="020F0502020204030204" pitchFamily="34" charset="0"/>
              </a:rPr>
              <a:t>Read page 337-338 </a:t>
            </a:r>
            <a:r>
              <a:rPr lang="en-GB" dirty="0">
                <a:latin typeface="Calibri" panose="020F0502020204030204" pitchFamily="34" charset="0"/>
                <a:ea typeface="Calibri" panose="020F0502020204030204" pitchFamily="34" charset="0"/>
                <a:cs typeface="Calibri" panose="020F0502020204030204" pitchFamily="34" charset="0"/>
              </a:rPr>
              <a:t>in the textbook and add the following labels. </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Calibri" panose="020F0502020204030204" pitchFamily="34" charset="0"/>
                <a:ea typeface="Calibri" panose="020F0502020204030204" pitchFamily="34" charset="0"/>
                <a:cs typeface="Calibri" panose="020F0502020204030204" pitchFamily="34" charset="0"/>
              </a:rPr>
              <a:t>Layers of connective tissue/lamella		Capsule 						Blood capillaries</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Calibri" panose="020F0502020204030204" pitchFamily="34" charset="0"/>
                <a:ea typeface="Calibri" panose="020F0502020204030204" pitchFamily="34" charset="0"/>
                <a:cs typeface="Calibri" panose="020F0502020204030204" pitchFamily="34" charset="0"/>
              </a:rPr>
              <a:t>Neurone ending (sensory) 				Stretch-mediated Na+ channels 	Dendron/neurone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696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85043324"/>
              </p:ext>
            </p:extLst>
          </p:nvPr>
        </p:nvGraphicFramePr>
        <p:xfrm>
          <a:off x="2020863" y="2609530"/>
          <a:ext cx="7865049" cy="1144643"/>
        </p:xfrm>
        <a:graphic>
          <a:graphicData uri="http://schemas.openxmlformats.org/drawingml/2006/table">
            <a:tbl>
              <a:tblPr firstRow="1" firstCol="1" bandRow="1"/>
              <a:tblGrid>
                <a:gridCol w="7865049">
                  <a:extLst>
                    <a:ext uri="{9D8B030D-6E8A-4147-A177-3AD203B41FA5}">
                      <a16:colId xmlns:a16="http://schemas.microsoft.com/office/drawing/2014/main" val="1552993964"/>
                    </a:ext>
                  </a:extLst>
                </a:gridCol>
              </a:tblGrid>
              <a:tr h="277804">
                <a:tc>
                  <a:txBody>
                    <a:bodyPr/>
                    <a:lstStyle/>
                    <a:p>
                      <a:pPr>
                        <a:lnSpc>
                          <a:spcPct val="107000"/>
                        </a:lnSpc>
                        <a:spcAft>
                          <a:spcPts val="0"/>
                        </a:spcAft>
                      </a:pPr>
                      <a:r>
                        <a:rPr lang="en-GB" sz="1400" dirty="0">
                          <a:effectLst/>
                          <a:latin typeface="Comic Sans MS" panose="030F0702030302020204" pitchFamily="66" charset="0"/>
                          <a:ea typeface="Calibri" panose="020F0502020204030204" pitchFamily="34" charset="0"/>
                          <a:cs typeface="Times New Roman" panose="02020603050405020304" pitchFamily="18" charset="0"/>
                        </a:rPr>
                        <a:t>Statement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2361424"/>
                  </a:ext>
                </a:extLst>
              </a:tr>
              <a:tr h="833411">
                <a:tc>
                  <a:txBody>
                    <a:bodyPr/>
                    <a:lstStyle/>
                    <a:p>
                      <a:pPr>
                        <a:lnSpc>
                          <a:spcPct val="107000"/>
                        </a:lnSpc>
                        <a:spcAft>
                          <a:spcPts val="0"/>
                        </a:spcAft>
                      </a:pPr>
                      <a:r>
                        <a:rPr lang="en-GB" sz="1800" dirty="0">
                          <a:effectLst/>
                          <a:latin typeface="Comic Sans MS" panose="030F0702030302020204" pitchFamily="66" charset="0"/>
                          <a:ea typeface="Calibri" panose="020F0502020204030204" pitchFamily="34" charset="0"/>
                          <a:cs typeface="Times New Roman" panose="02020603050405020304" pitchFamily="18" charset="0"/>
                        </a:rPr>
                        <a:t>At rest stretch mediated sodium ion channels in the Pacinian </a:t>
                      </a:r>
                      <a:r>
                        <a:rPr lang="en-GB" sz="1800" dirty="0" err="1">
                          <a:effectLst/>
                          <a:latin typeface="Comic Sans MS" panose="030F0702030302020204" pitchFamily="66" charset="0"/>
                          <a:ea typeface="Calibri" panose="020F0502020204030204" pitchFamily="34" charset="0"/>
                          <a:cs typeface="Times New Roman" panose="02020603050405020304" pitchFamily="18" charset="0"/>
                        </a:rPr>
                        <a:t>Corpsule</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are closed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800" dirty="0">
                          <a:effectLst/>
                          <a:latin typeface="Comic Sans MS" panose="030F0702030302020204" pitchFamily="66"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582023"/>
                  </a:ext>
                </a:extLst>
              </a:tr>
            </a:tbl>
          </a:graphicData>
        </a:graphic>
      </p:graphicFrame>
      <p:sp>
        <p:nvSpPr>
          <p:cNvPr id="5" name="Rectangle 4"/>
          <p:cNvSpPr/>
          <p:nvPr/>
        </p:nvSpPr>
        <p:spPr>
          <a:xfrm>
            <a:off x="0" y="201336"/>
            <a:ext cx="12105314" cy="2357633"/>
          </a:xfrm>
          <a:prstGeom prst="rect">
            <a:avLst/>
          </a:prstGeom>
        </p:spPr>
        <p:txBody>
          <a:bodyPr wrap="square">
            <a:spAutoFit/>
          </a:bodyPr>
          <a:lstStyle/>
          <a:p>
            <a:pPr>
              <a:lnSpc>
                <a:spcPct val="107000"/>
              </a:lnSpc>
              <a:spcAft>
                <a:spcPts val="800"/>
              </a:spcAft>
            </a:pPr>
            <a:r>
              <a:rPr lang="en-GB" sz="2400" b="1" dirty="0">
                <a:solidFill>
                  <a:schemeClr val="accent5"/>
                </a:solidFill>
                <a:ea typeface="Calibri" panose="020F0502020204030204" pitchFamily="34" charset="0"/>
                <a:cs typeface="Times New Roman" panose="02020603050405020304" pitchFamily="18" charset="0"/>
              </a:rPr>
              <a:t>Apply your knowledge of how neurones work. </a:t>
            </a:r>
          </a:p>
          <a:p>
            <a:pPr>
              <a:lnSpc>
                <a:spcPct val="107000"/>
              </a:lnSpc>
              <a:spcAft>
                <a:spcPts val="800"/>
              </a:spcAft>
            </a:pPr>
            <a:r>
              <a:rPr lang="en-GB" sz="2400" b="1" dirty="0">
                <a:solidFill>
                  <a:schemeClr val="accent5"/>
                </a:solidFill>
                <a:ea typeface="Calibri" panose="020F0502020204030204" pitchFamily="34" charset="0"/>
                <a:cs typeface="Times New Roman" panose="02020603050405020304" pitchFamily="18" charset="0"/>
              </a:rPr>
              <a:t>The first sentence has been given to you and you can use page 337-338 in the textbook. Can you produce a description of how the Pacinian Corpuscle works? </a:t>
            </a:r>
          </a:p>
          <a:p>
            <a:pPr>
              <a:lnSpc>
                <a:spcPct val="107000"/>
              </a:lnSpc>
              <a:spcAft>
                <a:spcPts val="800"/>
              </a:spcAft>
            </a:pPr>
            <a:r>
              <a:rPr lang="en-GB" sz="2400" b="1" dirty="0">
                <a:solidFill>
                  <a:schemeClr val="accent5"/>
                </a:solidFill>
                <a:ea typeface="Calibri" panose="020F0502020204030204" pitchFamily="34" charset="0"/>
                <a:cs typeface="Times New Roman" panose="02020603050405020304" pitchFamily="18" charset="0"/>
              </a:rPr>
              <a:t>Can you condense it to 60-70 words?</a:t>
            </a:r>
          </a:p>
          <a:p>
            <a:pPr>
              <a:lnSpc>
                <a:spcPct val="107000"/>
              </a:lnSpc>
              <a:spcAft>
                <a:spcPts val="800"/>
              </a:spcAft>
            </a:pPr>
            <a:r>
              <a:rPr lang="en-GB" sz="2400" b="1" dirty="0">
                <a:solidFill>
                  <a:schemeClr val="accent5"/>
                </a:solidFill>
                <a:ea typeface="Calibri" panose="020F0502020204030204" pitchFamily="34" charset="0"/>
                <a:cs typeface="Times New Roman" panose="02020603050405020304" pitchFamily="18" charset="0"/>
              </a:rPr>
              <a:t>We will compare this to a mark scheme perfect answer </a:t>
            </a:r>
            <a:endParaRPr lang="en-GB" sz="2400" dirty="0">
              <a:solidFill>
                <a:schemeClr val="accent5"/>
              </a:solidFill>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F8635117-945E-47E3-A482-D66656AC839E}"/>
              </a:ext>
            </a:extLst>
          </p:cNvPr>
          <p:cNvSpPr txBox="1"/>
          <p:nvPr/>
        </p:nvSpPr>
        <p:spPr>
          <a:xfrm>
            <a:off x="60121" y="4068661"/>
            <a:ext cx="11786532" cy="954107"/>
          </a:xfrm>
          <a:prstGeom prst="rect">
            <a:avLst/>
          </a:prstGeom>
          <a:noFill/>
        </p:spPr>
        <p:txBody>
          <a:bodyPr wrap="square" rtlCol="0">
            <a:spAutoFit/>
          </a:bodyPr>
          <a:lstStyle/>
          <a:p>
            <a:r>
              <a:rPr lang="en-GB" sz="2800" b="1" dirty="0">
                <a:solidFill>
                  <a:schemeClr val="accent2"/>
                </a:solidFill>
              </a:rPr>
              <a:t>Check your description against the answer on page 14 in your booklet.</a:t>
            </a:r>
          </a:p>
          <a:p>
            <a:r>
              <a:rPr lang="en-GB" sz="2800" b="1" dirty="0">
                <a:solidFill>
                  <a:schemeClr val="accent2"/>
                </a:solidFill>
              </a:rPr>
              <a:t>How did you do? Did you include the key terms? Was it too brief, to long?</a:t>
            </a:r>
          </a:p>
        </p:txBody>
      </p:sp>
    </p:spTree>
    <p:extLst>
      <p:ext uri="{BB962C8B-B14F-4D97-AF65-F5344CB8AC3E}">
        <p14:creationId xmlns:p14="http://schemas.microsoft.com/office/powerpoint/2010/main" val="4279255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288D05A0-CE04-4B2A-9B57-58BD5D93D144}"/>
              </a:ext>
            </a:extLst>
          </p:cNvPr>
          <p:cNvGraphicFramePr>
            <a:graphicFrameLocks noGrp="1"/>
          </p:cNvGraphicFramePr>
          <p:nvPr>
            <p:extLst>
              <p:ext uri="{D42A27DB-BD31-4B8C-83A1-F6EECF244321}">
                <p14:modId xmlns:p14="http://schemas.microsoft.com/office/powerpoint/2010/main" val="1131285652"/>
              </p:ext>
            </p:extLst>
          </p:nvPr>
        </p:nvGraphicFramePr>
        <p:xfrm>
          <a:off x="135631" y="510452"/>
          <a:ext cx="11877404" cy="5923905"/>
        </p:xfrm>
        <a:graphic>
          <a:graphicData uri="http://schemas.openxmlformats.org/drawingml/2006/table">
            <a:tbl>
              <a:tblPr firstRow="1" firstCol="1" bandRow="1">
                <a:tableStyleId>{5C22544A-7EE6-4342-B048-85BDC9FD1C3A}</a:tableStyleId>
              </a:tblPr>
              <a:tblGrid>
                <a:gridCol w="11877404">
                  <a:extLst>
                    <a:ext uri="{9D8B030D-6E8A-4147-A177-3AD203B41FA5}">
                      <a16:colId xmlns:a16="http://schemas.microsoft.com/office/drawing/2014/main" val="1089017837"/>
                    </a:ext>
                  </a:extLst>
                </a:gridCol>
              </a:tblGrid>
              <a:tr h="495792">
                <a:tc>
                  <a:txBody>
                    <a:bodyPr/>
                    <a:lstStyle/>
                    <a:p>
                      <a:pPr>
                        <a:lnSpc>
                          <a:spcPct val="105000"/>
                        </a:lnSpc>
                        <a:spcAft>
                          <a:spcPts val="0"/>
                        </a:spcAft>
                      </a:pPr>
                      <a:r>
                        <a:rPr lang="en-GB" sz="2400" kern="1200">
                          <a:solidFill>
                            <a:schemeClr val="accent2"/>
                          </a:solidFill>
                          <a:effectLst/>
                        </a:rPr>
                        <a:t>Description </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3102279721"/>
                  </a:ext>
                </a:extLst>
              </a:tr>
              <a:tr h="754466">
                <a:tc>
                  <a:txBody>
                    <a:bodyPr/>
                    <a:lstStyle/>
                    <a:p>
                      <a:pPr>
                        <a:lnSpc>
                          <a:spcPct val="105000"/>
                        </a:lnSpc>
                        <a:spcAft>
                          <a:spcPts val="0"/>
                        </a:spcAft>
                      </a:pPr>
                      <a:r>
                        <a:rPr lang="en-GB" sz="2400" kern="1200">
                          <a:solidFill>
                            <a:schemeClr val="accent2"/>
                          </a:solidFill>
                          <a:effectLst/>
                        </a:rPr>
                        <a:t>At rest stretch mediated Na+ channels in the Pacinian Corpuscle are closed. </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4131619625"/>
                  </a:ext>
                </a:extLst>
              </a:tr>
              <a:tr h="707312">
                <a:tc>
                  <a:txBody>
                    <a:bodyPr/>
                    <a:lstStyle/>
                    <a:p>
                      <a:pPr>
                        <a:lnSpc>
                          <a:spcPct val="105000"/>
                        </a:lnSpc>
                        <a:spcAft>
                          <a:spcPts val="0"/>
                        </a:spcAft>
                      </a:pPr>
                      <a:r>
                        <a:rPr lang="en-GB" sz="2400" kern="1200">
                          <a:solidFill>
                            <a:schemeClr val="accent2"/>
                          </a:solidFill>
                          <a:effectLst/>
                        </a:rPr>
                        <a:t>Pressure applied to corpuscle. </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2806060219"/>
                  </a:ext>
                </a:extLst>
              </a:tr>
              <a:tr h="718090">
                <a:tc>
                  <a:txBody>
                    <a:bodyPr/>
                    <a:lstStyle/>
                    <a:p>
                      <a:pPr>
                        <a:lnSpc>
                          <a:spcPct val="105000"/>
                        </a:lnSpc>
                        <a:spcAft>
                          <a:spcPts val="0"/>
                        </a:spcAft>
                      </a:pPr>
                      <a:r>
                        <a:rPr lang="en-GB" sz="2400" kern="1200" dirty="0">
                          <a:solidFill>
                            <a:schemeClr val="accent2"/>
                          </a:solidFill>
                          <a:effectLst/>
                        </a:rPr>
                        <a:t>Lamella become DEFORMED. </a:t>
                      </a:r>
                      <a:endParaRPr lang="en-GB" sz="20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3541511549"/>
                  </a:ext>
                </a:extLst>
              </a:tr>
              <a:tr h="710006">
                <a:tc>
                  <a:txBody>
                    <a:bodyPr/>
                    <a:lstStyle/>
                    <a:p>
                      <a:pPr>
                        <a:lnSpc>
                          <a:spcPct val="105000"/>
                        </a:lnSpc>
                        <a:spcAft>
                          <a:spcPts val="0"/>
                        </a:spcAft>
                      </a:pPr>
                      <a:r>
                        <a:rPr lang="en-GB" sz="2400" kern="1200">
                          <a:solidFill>
                            <a:schemeClr val="accent2"/>
                          </a:solidFill>
                          <a:effectLst/>
                        </a:rPr>
                        <a:t>Membrane around neurone stretches.</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4063938079"/>
                  </a:ext>
                </a:extLst>
              </a:tr>
              <a:tr h="720784">
                <a:tc>
                  <a:txBody>
                    <a:bodyPr/>
                    <a:lstStyle/>
                    <a:p>
                      <a:pPr>
                        <a:lnSpc>
                          <a:spcPct val="105000"/>
                        </a:lnSpc>
                        <a:spcAft>
                          <a:spcPts val="0"/>
                        </a:spcAft>
                      </a:pPr>
                      <a:r>
                        <a:rPr lang="en-GB" sz="2400" kern="1200" dirty="0">
                          <a:solidFill>
                            <a:schemeClr val="accent2"/>
                          </a:solidFill>
                          <a:effectLst/>
                        </a:rPr>
                        <a:t>Causes the stretch-mediated Na+ channels to open. </a:t>
                      </a:r>
                      <a:endParaRPr lang="en-GB" sz="20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3104195696"/>
                  </a:ext>
                </a:extLst>
              </a:tr>
              <a:tr h="712701">
                <a:tc>
                  <a:txBody>
                    <a:bodyPr/>
                    <a:lstStyle/>
                    <a:p>
                      <a:pPr>
                        <a:lnSpc>
                          <a:spcPct val="105000"/>
                        </a:lnSpc>
                        <a:spcAft>
                          <a:spcPts val="0"/>
                        </a:spcAft>
                      </a:pPr>
                      <a:r>
                        <a:rPr lang="en-GB" sz="2400" kern="1200">
                          <a:solidFill>
                            <a:schemeClr val="accent2"/>
                          </a:solidFill>
                          <a:effectLst/>
                        </a:rPr>
                        <a:t>Na+ diffuses into neurone down concentration gradient.</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1327271769"/>
                  </a:ext>
                </a:extLst>
              </a:tr>
              <a:tr h="1104754">
                <a:tc>
                  <a:txBody>
                    <a:bodyPr/>
                    <a:lstStyle/>
                    <a:p>
                      <a:pPr>
                        <a:lnSpc>
                          <a:spcPct val="105000"/>
                        </a:lnSpc>
                        <a:spcAft>
                          <a:spcPts val="0"/>
                        </a:spcAft>
                      </a:pPr>
                      <a:r>
                        <a:rPr lang="en-GB" sz="2400" kern="1200" dirty="0">
                          <a:solidFill>
                            <a:schemeClr val="accent2"/>
                          </a:solidFill>
                          <a:effectLst/>
                        </a:rPr>
                        <a:t>Produces generator potential. If generator potential is sufficient an action potential passes along the sensory neurone. Greater pressure opens more Na+ channels</a:t>
                      </a:r>
                      <a:endParaRPr lang="en-GB" sz="20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2145400362"/>
                  </a:ext>
                </a:extLst>
              </a:tr>
            </a:tbl>
          </a:graphicData>
        </a:graphic>
      </p:graphicFrame>
      <p:pic>
        <p:nvPicPr>
          <p:cNvPr id="3073" name="Picture 239">
            <a:extLst>
              <a:ext uri="{FF2B5EF4-FFF2-40B4-BE49-F238E27FC236}">
                <a16:creationId xmlns:a16="http://schemas.microsoft.com/office/drawing/2014/main" id="{C0443334-8D34-4460-AB4D-CD0BB5EFA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8699" y="510452"/>
            <a:ext cx="488835" cy="487838"/>
          </a:xfrm>
          <a:prstGeom prst="rect">
            <a:avLst/>
          </a:prstGeom>
          <a:solidFill>
            <a:schemeClr val="bg1"/>
          </a:solidFill>
        </p:spPr>
      </p:pic>
    </p:spTree>
    <p:extLst>
      <p:ext uri="{BB962C8B-B14F-4D97-AF65-F5344CB8AC3E}">
        <p14:creationId xmlns:p14="http://schemas.microsoft.com/office/powerpoint/2010/main" val="2141723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C03E8E-008E-4F3C-9EF2-4159B79423B1}"/>
              </a:ext>
            </a:extLst>
          </p:cNvPr>
          <p:cNvPicPr>
            <a:picLocks noChangeAspect="1"/>
          </p:cNvPicPr>
          <p:nvPr/>
        </p:nvPicPr>
        <p:blipFill>
          <a:blip r:embed="rId2"/>
          <a:stretch>
            <a:fillRect/>
          </a:stretch>
        </p:blipFill>
        <p:spPr>
          <a:xfrm>
            <a:off x="5043477" y="2124270"/>
            <a:ext cx="4891099" cy="2609460"/>
          </a:xfrm>
          <a:prstGeom prst="rect">
            <a:avLst/>
          </a:prstGeom>
        </p:spPr>
      </p:pic>
      <p:pic>
        <p:nvPicPr>
          <p:cNvPr id="4" name="Picture 3">
            <a:extLst>
              <a:ext uri="{FF2B5EF4-FFF2-40B4-BE49-F238E27FC236}">
                <a16:creationId xmlns:a16="http://schemas.microsoft.com/office/drawing/2014/main" id="{E8EDC6F8-A298-4659-B200-AA8D7A4186A8}"/>
              </a:ext>
            </a:extLst>
          </p:cNvPr>
          <p:cNvPicPr>
            <a:picLocks noChangeAspect="1"/>
          </p:cNvPicPr>
          <p:nvPr/>
        </p:nvPicPr>
        <p:blipFill>
          <a:blip r:embed="rId3"/>
          <a:stretch>
            <a:fillRect/>
          </a:stretch>
        </p:blipFill>
        <p:spPr>
          <a:xfrm>
            <a:off x="1791486" y="2124270"/>
            <a:ext cx="3251991" cy="2609460"/>
          </a:xfrm>
          <a:prstGeom prst="rect">
            <a:avLst/>
          </a:prstGeom>
        </p:spPr>
      </p:pic>
      <p:sp>
        <p:nvSpPr>
          <p:cNvPr id="5" name="Rectangle 4">
            <a:extLst>
              <a:ext uri="{FF2B5EF4-FFF2-40B4-BE49-F238E27FC236}">
                <a16:creationId xmlns:a16="http://schemas.microsoft.com/office/drawing/2014/main" id="{C122C112-299F-494A-AFFE-828493987983}"/>
              </a:ext>
            </a:extLst>
          </p:cNvPr>
          <p:cNvSpPr/>
          <p:nvPr/>
        </p:nvSpPr>
        <p:spPr>
          <a:xfrm>
            <a:off x="195744" y="181173"/>
            <a:ext cx="11876014" cy="1362937"/>
          </a:xfrm>
          <a:prstGeom prst="rect">
            <a:avLst/>
          </a:prstGeom>
        </p:spPr>
        <p:txBody>
          <a:bodyPr wrap="square">
            <a:spAutoFit/>
          </a:bodyPr>
          <a:lstStyle/>
          <a:p>
            <a:pPr>
              <a:lnSpc>
                <a:spcPct val="107000"/>
              </a:lnSpc>
              <a:spcAft>
                <a:spcPts val="800"/>
              </a:spcAft>
            </a:pPr>
            <a:r>
              <a:rPr lang="en-GB" sz="2400" dirty="0">
                <a:latin typeface="Calibri" panose="020F0502020204030204" pitchFamily="34" charset="0"/>
                <a:ea typeface="Calibri" panose="020F0502020204030204" pitchFamily="34" charset="0"/>
                <a:cs typeface="Calibri" panose="020F0502020204030204" pitchFamily="34" charset="0"/>
              </a:rPr>
              <a:t>Not all images in the exam will be the same. You will need to be able to identify the corpuscle from any image. You have 2 additional images below.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solidFill>
                  <a:schemeClr val="accent2"/>
                </a:solidFill>
                <a:latin typeface="Calibri" panose="020F0502020204030204" pitchFamily="34" charset="0"/>
                <a:ea typeface="Calibri" panose="020F0502020204030204" pitchFamily="34" charset="0"/>
                <a:cs typeface="Calibri" panose="020F0502020204030204" pitchFamily="34" charset="0"/>
              </a:rPr>
              <a:t>Describe 2 features that would identify these are the Pacinian corpuscle. </a:t>
            </a:r>
            <a:endParaRPr lang="en-GB" sz="20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Box 254">
            <a:extLst>
              <a:ext uri="{FF2B5EF4-FFF2-40B4-BE49-F238E27FC236}">
                <a16:creationId xmlns:a16="http://schemas.microsoft.com/office/drawing/2014/main" id="{106037F1-D69D-4646-987A-824BD5EEC38A}"/>
              </a:ext>
            </a:extLst>
          </p:cNvPr>
          <p:cNvSpPr txBox="1"/>
          <p:nvPr/>
        </p:nvSpPr>
        <p:spPr>
          <a:xfrm>
            <a:off x="2610790" y="4856556"/>
            <a:ext cx="1109345" cy="123317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2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Transverse section.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Lamella around central axon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Box 255">
            <a:extLst>
              <a:ext uri="{FF2B5EF4-FFF2-40B4-BE49-F238E27FC236}">
                <a16:creationId xmlns:a16="http://schemas.microsoft.com/office/drawing/2014/main" id="{3BA5B9BD-109B-4C67-8669-78240444C905}"/>
              </a:ext>
            </a:extLst>
          </p:cNvPr>
          <p:cNvSpPr txBox="1"/>
          <p:nvPr/>
        </p:nvSpPr>
        <p:spPr>
          <a:xfrm>
            <a:off x="7834300" y="4912436"/>
            <a:ext cx="1109345" cy="123317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2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Longitudinal  section.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Oval shaped with layered lamella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992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531" y="120045"/>
            <a:ext cx="9884565" cy="5849807"/>
          </a:xfrm>
          <a:prstGeom prst="rect">
            <a:avLst/>
          </a:prstGeom>
        </p:spPr>
        <p:txBody>
          <a:bodyPr wrap="square">
            <a:spAutoFit/>
          </a:bodyPr>
          <a:lstStyle/>
          <a:p>
            <a:pPr>
              <a:lnSpc>
                <a:spcPct val="107000"/>
              </a:lnSpc>
              <a:spcAft>
                <a:spcPts val="800"/>
              </a:spcAft>
            </a:pPr>
            <a:r>
              <a:rPr lang="en-GB" b="1" u="sng" dirty="0">
                <a:latin typeface="+mj-lt"/>
                <a:ea typeface="Calibri" panose="020F0502020204030204" pitchFamily="34" charset="0"/>
                <a:cs typeface="Times New Roman" panose="02020603050405020304" pitchFamily="18" charset="0"/>
              </a:rPr>
              <a:t>Activity: T/F quiz. </a:t>
            </a:r>
            <a:r>
              <a:rPr lang="en-GB" dirty="0">
                <a:latin typeface="+mj-lt"/>
                <a:ea typeface="Calibri" panose="020F0502020204030204" pitchFamily="34" charset="0"/>
                <a:cs typeface="Times New Roman" panose="02020603050405020304" pitchFamily="18" charset="0"/>
              </a:rPr>
              <a:t>If the answer is false can you correct it?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mj-lt"/>
                <a:ea typeface="Calibri" panose="020F0502020204030204" pitchFamily="34" charset="0"/>
                <a:cs typeface="Times New Roman" panose="02020603050405020304" pitchFamily="18" charset="0"/>
              </a:rPr>
              <a:t>Receptors can be triggered by multiple stimuli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mj-lt"/>
                <a:ea typeface="Calibri" panose="020F0502020204030204" pitchFamily="34" charset="0"/>
                <a:cs typeface="Times New Roman" panose="02020603050405020304" pitchFamily="18" charset="0"/>
              </a:rPr>
              <a:t>Receptors are transducers so are able to convert electrical energy into chemical energy.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mj-lt"/>
                <a:ea typeface="Calibri" panose="020F0502020204030204" pitchFamily="34" charset="0"/>
                <a:cs typeface="Times New Roman" panose="02020603050405020304" pitchFamily="18" charset="0"/>
              </a:rPr>
              <a:t>The generator potential means an action potential will always be the same size even if the strength of the stimulus is different.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mj-lt"/>
                <a:ea typeface="Calibri" panose="020F0502020204030204" pitchFamily="34" charset="0"/>
                <a:cs typeface="Times New Roman" panose="02020603050405020304" pitchFamily="18" charset="0"/>
              </a:rPr>
              <a:t>Strength of stimulus is detected by frequency of action potential. Weak stimuli produce a large number of action potentials, strong stimuli produce a small number of action potentials.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mj-lt"/>
                <a:ea typeface="Calibri" panose="020F0502020204030204" pitchFamily="34" charset="0"/>
                <a:cs typeface="Times New Roman" panose="02020603050405020304" pitchFamily="18" charset="0"/>
              </a:rPr>
              <a:t>Potassium ions channels open during depolarisation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mj-lt"/>
                <a:ea typeface="Calibri" panose="020F0502020204030204" pitchFamily="34" charset="0"/>
                <a:cs typeface="Times New Roman" panose="02020603050405020304" pitchFamily="18" charset="0"/>
              </a:rPr>
              <a:t>The resting potential is maintained by the sodium/potassium pump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mj-lt"/>
                <a:ea typeface="Calibri" panose="020F0502020204030204" pitchFamily="34" charset="0"/>
                <a:cs typeface="Times New Roman" panose="02020603050405020304" pitchFamily="18" charset="0"/>
              </a:rPr>
              <a:t>Sodium ions open when the Pacinian corpuscle is stimulated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mj-lt"/>
                <a:ea typeface="Calibri" panose="020F0502020204030204" pitchFamily="34" charset="0"/>
                <a:cs typeface="Times New Roman" panose="02020603050405020304" pitchFamily="18" charset="0"/>
              </a:rPr>
              <a:t>Pacinian corpuscles can be found in tendons and ligaments to inform the body which joints are changing direction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0"/>
              </a:spcAft>
              <a:buFont typeface="+mj-lt"/>
              <a:buAutoNum type="arabicPeriod"/>
            </a:pPr>
            <a:r>
              <a:rPr lang="en-GB" dirty="0">
                <a:latin typeface="+mj-lt"/>
                <a:ea typeface="Calibri" panose="020F0502020204030204" pitchFamily="34" charset="0"/>
                <a:cs typeface="Times New Roman" panose="02020603050405020304" pitchFamily="18" charset="0"/>
              </a:rPr>
              <a:t>Sodium and potassium ions cannot diffuse through the membrane because they are polar </a:t>
            </a:r>
            <a:endParaRPr lang="en-GB" sz="2400" dirty="0">
              <a:latin typeface="+mj-lt"/>
              <a:ea typeface="Calibri" panose="020F0502020204030204" pitchFamily="34" charset="0"/>
              <a:cs typeface="Times New Roman" panose="02020603050405020304" pitchFamily="18" charset="0"/>
            </a:endParaRPr>
          </a:p>
          <a:p>
            <a:pPr marL="342900" lvl="0" indent="-342900">
              <a:lnSpc>
                <a:spcPct val="150000"/>
              </a:lnSpc>
              <a:spcAft>
                <a:spcPts val="800"/>
              </a:spcAft>
              <a:buFont typeface="+mj-lt"/>
              <a:buAutoNum type="arabicPeriod"/>
            </a:pPr>
            <a:r>
              <a:rPr lang="en-GB" dirty="0">
                <a:latin typeface="+mj-lt"/>
                <a:ea typeface="Calibri" panose="020F0502020204030204" pitchFamily="34" charset="0"/>
                <a:cs typeface="Times New Roman" panose="02020603050405020304" pitchFamily="18" charset="0"/>
              </a:rPr>
              <a:t>Pacinian corpuscles are able to transduce mechanical energy into electrical energy. </a:t>
            </a:r>
            <a:endParaRPr lang="en-GB" sz="2400" dirty="0">
              <a:effectLst/>
              <a:latin typeface="+mj-lt"/>
              <a:ea typeface="Calibri" panose="020F0502020204030204" pitchFamily="34" charset="0"/>
              <a:cs typeface="Times New Roman" panose="02020603050405020304" pitchFamily="18" charset="0"/>
            </a:endParaRPr>
          </a:p>
        </p:txBody>
      </p:sp>
      <p:sp>
        <p:nvSpPr>
          <p:cNvPr id="7" name="TextBox 6"/>
          <p:cNvSpPr txBox="1"/>
          <p:nvPr/>
        </p:nvSpPr>
        <p:spPr>
          <a:xfrm>
            <a:off x="4704186" y="612844"/>
            <a:ext cx="8053863" cy="5632311"/>
          </a:xfrm>
          <a:prstGeom prst="rect">
            <a:avLst/>
          </a:prstGeom>
          <a:noFill/>
        </p:spPr>
        <p:txBody>
          <a:bodyPr wrap="square" rtlCol="0">
            <a:spAutoFit/>
          </a:bodyPr>
          <a:lstStyle/>
          <a:p>
            <a:r>
              <a:rPr lang="en-GB" dirty="0">
                <a:solidFill>
                  <a:schemeClr val="accent5"/>
                </a:solidFill>
              </a:rPr>
              <a:t>F – specific stimuli</a:t>
            </a:r>
          </a:p>
          <a:p>
            <a:r>
              <a:rPr lang="en-GB" dirty="0">
                <a:solidFill>
                  <a:schemeClr val="accent5"/>
                </a:solidFill>
              </a:rPr>
              <a:t>									F – can be different forms of energy</a:t>
            </a:r>
          </a:p>
          <a:p>
            <a:endParaRPr lang="en-GB" dirty="0">
              <a:solidFill>
                <a:schemeClr val="accent5"/>
              </a:solidFill>
            </a:endParaRPr>
          </a:p>
          <a:p>
            <a:r>
              <a:rPr lang="en-GB" dirty="0">
                <a:solidFill>
                  <a:schemeClr val="accent5"/>
                </a:solidFill>
              </a:rPr>
              <a:t>		</a:t>
            </a:r>
          </a:p>
          <a:p>
            <a:r>
              <a:rPr lang="en-GB" dirty="0">
                <a:solidFill>
                  <a:schemeClr val="accent5"/>
                </a:solidFill>
              </a:rPr>
              <a:t>F- Description of an action potential</a:t>
            </a:r>
          </a:p>
          <a:p>
            <a:endParaRPr lang="en-GB" dirty="0">
              <a:solidFill>
                <a:schemeClr val="accent5"/>
              </a:solidFill>
            </a:endParaRPr>
          </a:p>
          <a:p>
            <a:endParaRPr lang="en-GB" dirty="0">
              <a:solidFill>
                <a:schemeClr val="accent5"/>
              </a:solidFill>
            </a:endParaRPr>
          </a:p>
          <a:p>
            <a:r>
              <a:rPr lang="en-GB" dirty="0">
                <a:solidFill>
                  <a:schemeClr val="accent5"/>
                </a:solidFill>
              </a:rPr>
              <a:t>									F- Wrong way round.</a:t>
            </a:r>
          </a:p>
          <a:p>
            <a:endParaRPr lang="en-GB" dirty="0">
              <a:solidFill>
                <a:schemeClr val="accent5"/>
              </a:solidFill>
            </a:endParaRPr>
          </a:p>
          <a:p>
            <a:r>
              <a:rPr lang="en-GB" dirty="0">
                <a:solidFill>
                  <a:schemeClr val="accent5"/>
                </a:solidFill>
              </a:rPr>
              <a:t>		F- Na+ channels</a:t>
            </a:r>
          </a:p>
          <a:p>
            <a:r>
              <a:rPr lang="en-GB" dirty="0">
                <a:solidFill>
                  <a:schemeClr val="accent5"/>
                </a:solidFill>
              </a:rPr>
              <a:t>					</a:t>
            </a:r>
            <a:r>
              <a:rPr lang="en-GB" dirty="0">
                <a:solidFill>
                  <a:schemeClr val="accent2"/>
                </a:solidFill>
              </a:rPr>
              <a:t>T</a:t>
            </a:r>
          </a:p>
          <a:p>
            <a:endParaRPr lang="en-GB" dirty="0">
              <a:solidFill>
                <a:schemeClr val="accent5"/>
              </a:solidFill>
            </a:endParaRPr>
          </a:p>
          <a:p>
            <a:r>
              <a:rPr lang="en-GB" dirty="0">
                <a:solidFill>
                  <a:schemeClr val="accent5"/>
                </a:solidFill>
              </a:rPr>
              <a:t>			F- Stretch mediated Na+ channels open</a:t>
            </a:r>
          </a:p>
          <a:p>
            <a:endParaRPr lang="en-GB" dirty="0">
              <a:solidFill>
                <a:schemeClr val="accent5"/>
              </a:solidFill>
            </a:endParaRPr>
          </a:p>
          <a:p>
            <a:endParaRPr lang="en-GB" dirty="0">
              <a:solidFill>
                <a:schemeClr val="accent5"/>
              </a:solidFill>
            </a:endParaRPr>
          </a:p>
          <a:p>
            <a:r>
              <a:rPr lang="en-GB" dirty="0">
                <a:solidFill>
                  <a:schemeClr val="accent2"/>
                </a:solidFill>
              </a:rPr>
              <a:t>T</a:t>
            </a:r>
          </a:p>
          <a:p>
            <a:endParaRPr lang="en-GB" dirty="0">
              <a:solidFill>
                <a:schemeClr val="accent5"/>
              </a:solidFill>
            </a:endParaRPr>
          </a:p>
          <a:p>
            <a:r>
              <a:rPr lang="en-GB" dirty="0">
                <a:solidFill>
                  <a:schemeClr val="accent5"/>
                </a:solidFill>
              </a:rPr>
              <a:t>									</a:t>
            </a:r>
            <a:r>
              <a:rPr lang="en-GB" dirty="0">
                <a:solidFill>
                  <a:schemeClr val="accent2"/>
                </a:solidFill>
              </a:rPr>
              <a:t>T</a:t>
            </a:r>
          </a:p>
          <a:p>
            <a:endParaRPr lang="en-GB" dirty="0">
              <a:solidFill>
                <a:schemeClr val="accent2"/>
              </a:solidFill>
            </a:endParaRPr>
          </a:p>
          <a:p>
            <a:r>
              <a:rPr lang="en-GB" dirty="0">
                <a:solidFill>
                  <a:schemeClr val="accent2"/>
                </a:solidFill>
              </a:rPr>
              <a:t>								T</a:t>
            </a:r>
          </a:p>
        </p:txBody>
      </p:sp>
    </p:spTree>
    <p:extLst>
      <p:ext uri="{BB962C8B-B14F-4D97-AF65-F5344CB8AC3E}">
        <p14:creationId xmlns:p14="http://schemas.microsoft.com/office/powerpoint/2010/main" val="217777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3E83C1-751E-460A-A675-3C8B78CDA873}"/>
              </a:ext>
            </a:extLst>
          </p:cNvPr>
          <p:cNvPicPr>
            <a:picLocks noChangeAspect="1"/>
          </p:cNvPicPr>
          <p:nvPr/>
        </p:nvPicPr>
        <p:blipFill>
          <a:blip r:embed="rId2"/>
          <a:stretch>
            <a:fillRect/>
          </a:stretch>
        </p:blipFill>
        <p:spPr>
          <a:xfrm>
            <a:off x="6956998" y="0"/>
            <a:ext cx="5235002" cy="6858000"/>
          </a:xfrm>
          <a:prstGeom prst="rect">
            <a:avLst/>
          </a:prstGeom>
          <a:solidFill>
            <a:schemeClr val="bg1"/>
          </a:solidFill>
        </p:spPr>
      </p:pic>
      <p:sp>
        <p:nvSpPr>
          <p:cNvPr id="3" name="TextBox 2">
            <a:extLst>
              <a:ext uri="{FF2B5EF4-FFF2-40B4-BE49-F238E27FC236}">
                <a16:creationId xmlns:a16="http://schemas.microsoft.com/office/drawing/2014/main" id="{79DE1D5B-755E-40A9-A0A3-8684990AEF54}"/>
              </a:ext>
            </a:extLst>
          </p:cNvPr>
          <p:cNvSpPr txBox="1"/>
          <p:nvPr/>
        </p:nvSpPr>
        <p:spPr>
          <a:xfrm>
            <a:off x="134224" y="2056887"/>
            <a:ext cx="6638216" cy="3416320"/>
          </a:xfrm>
          <a:prstGeom prst="rect">
            <a:avLst/>
          </a:prstGeom>
          <a:noFill/>
        </p:spPr>
        <p:txBody>
          <a:bodyPr wrap="square" rtlCol="0">
            <a:spAutoFit/>
          </a:bodyPr>
          <a:lstStyle/>
          <a:p>
            <a:pPr algn="ctr"/>
            <a:r>
              <a:rPr lang="en-GB" sz="3600" dirty="0">
                <a:solidFill>
                  <a:schemeClr val="accent2"/>
                </a:solidFill>
              </a:rPr>
              <a:t>Apply your knowledge to the exam question on page 15 in your booklet. </a:t>
            </a:r>
          </a:p>
          <a:p>
            <a:pPr algn="ctr"/>
            <a:r>
              <a:rPr lang="en-GB" sz="3600" dirty="0">
                <a:solidFill>
                  <a:schemeClr val="accent2"/>
                </a:solidFill>
              </a:rPr>
              <a:t>How much can you answer without having to look at your notes?</a:t>
            </a:r>
          </a:p>
        </p:txBody>
      </p:sp>
    </p:spTree>
    <p:extLst>
      <p:ext uri="{BB962C8B-B14F-4D97-AF65-F5344CB8AC3E}">
        <p14:creationId xmlns:p14="http://schemas.microsoft.com/office/powerpoint/2010/main" val="875860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3E83C1-751E-460A-A675-3C8B78CDA873}"/>
              </a:ext>
            </a:extLst>
          </p:cNvPr>
          <p:cNvPicPr>
            <a:picLocks noChangeAspect="1"/>
          </p:cNvPicPr>
          <p:nvPr/>
        </p:nvPicPr>
        <p:blipFill>
          <a:blip r:embed="rId2"/>
          <a:stretch>
            <a:fillRect/>
          </a:stretch>
        </p:blipFill>
        <p:spPr>
          <a:xfrm>
            <a:off x="0" y="0"/>
            <a:ext cx="5235002" cy="6858000"/>
          </a:xfrm>
          <a:prstGeom prst="rect">
            <a:avLst/>
          </a:prstGeom>
          <a:solidFill>
            <a:schemeClr val="bg1"/>
          </a:solidFill>
        </p:spPr>
      </p:pic>
      <p:sp>
        <p:nvSpPr>
          <p:cNvPr id="5" name="Rectangle 4">
            <a:extLst>
              <a:ext uri="{FF2B5EF4-FFF2-40B4-BE49-F238E27FC236}">
                <a16:creationId xmlns:a16="http://schemas.microsoft.com/office/drawing/2014/main" id="{BE53475B-86F9-4DDE-901F-C1898FA8C8D4}"/>
              </a:ext>
            </a:extLst>
          </p:cNvPr>
          <p:cNvSpPr/>
          <p:nvPr/>
        </p:nvSpPr>
        <p:spPr>
          <a:xfrm>
            <a:off x="557912" y="3870765"/>
            <a:ext cx="8435086" cy="754053"/>
          </a:xfrm>
          <a:prstGeom prst="rect">
            <a:avLst/>
          </a:prstGeom>
          <a:solidFill>
            <a:schemeClr val="bg1"/>
          </a:solidFill>
        </p:spPr>
        <p:txBody>
          <a:bodyPr wrap="square">
            <a:spAutoFit/>
          </a:bodyPr>
          <a:lstStyle/>
          <a:p>
            <a:pPr marL="1080135" marR="360045" indent="-720090">
              <a:spcBef>
                <a:spcPts val="1200"/>
              </a:spcBef>
            </a:pPr>
            <a:r>
              <a:rPr lang="en-GB" sz="1600" dirty="0">
                <a:solidFill>
                  <a:srgbClr val="7030A0"/>
                </a:solidFill>
                <a:latin typeface="+mj-lt"/>
              </a:rPr>
              <a:t>1.      Membrane more permeable to potassium ions and less permeable to sodium ions;</a:t>
            </a:r>
          </a:p>
          <a:p>
            <a:r>
              <a:rPr lang="en-GB" sz="1600" dirty="0">
                <a:solidFill>
                  <a:srgbClr val="7030A0"/>
                </a:solidFill>
                <a:latin typeface="+mj-lt"/>
              </a:rPr>
              <a:t>2.      Sodium ions actively transported / pumped out and potassium ions in.</a:t>
            </a:r>
          </a:p>
          <a:p>
            <a:pPr>
              <a:spcAft>
                <a:spcPts val="0"/>
              </a:spcAft>
            </a:pPr>
            <a:endParaRPr lang="en-GB" sz="1100" b="1" dirty="0">
              <a:solidFill>
                <a:srgbClr val="7030A0"/>
              </a:solidFill>
              <a:latin typeface="+mj-lt"/>
            </a:endParaRPr>
          </a:p>
        </p:txBody>
      </p:sp>
      <p:sp>
        <p:nvSpPr>
          <p:cNvPr id="6" name="Rectangle 5">
            <a:extLst>
              <a:ext uri="{FF2B5EF4-FFF2-40B4-BE49-F238E27FC236}">
                <a16:creationId xmlns:a16="http://schemas.microsoft.com/office/drawing/2014/main" id="{1FF76A5A-9A84-45CA-AD76-5788F2A7EABE}"/>
              </a:ext>
            </a:extLst>
          </p:cNvPr>
          <p:cNvSpPr/>
          <p:nvPr/>
        </p:nvSpPr>
        <p:spPr>
          <a:xfrm>
            <a:off x="557912" y="5054513"/>
            <a:ext cx="8435086" cy="830997"/>
          </a:xfrm>
          <a:prstGeom prst="rect">
            <a:avLst/>
          </a:prstGeom>
          <a:solidFill>
            <a:schemeClr val="bg1"/>
          </a:solidFill>
        </p:spPr>
        <p:txBody>
          <a:bodyPr wrap="square">
            <a:spAutoFit/>
          </a:bodyPr>
          <a:lstStyle/>
          <a:p>
            <a:pPr marL="1080135" indent="-720090">
              <a:spcBef>
                <a:spcPts val="1200"/>
              </a:spcBef>
            </a:pPr>
            <a:r>
              <a:rPr lang="en-GB" sz="1600" dirty="0">
                <a:solidFill>
                  <a:srgbClr val="7030A0"/>
                </a:solidFill>
                <a:latin typeface="+mj-lt"/>
              </a:rPr>
              <a:t>1.      (Pressure causes) membrane / lamellae to become deformed / stretched;</a:t>
            </a:r>
          </a:p>
          <a:p>
            <a:r>
              <a:rPr lang="en-GB" sz="1600" dirty="0">
                <a:solidFill>
                  <a:srgbClr val="7030A0"/>
                </a:solidFill>
                <a:latin typeface="+mj-lt"/>
              </a:rPr>
              <a:t>2.      Sodium ion channels in membrane open and sodium ions move in;</a:t>
            </a:r>
          </a:p>
          <a:p>
            <a:r>
              <a:rPr lang="en-GB" sz="1600" dirty="0">
                <a:solidFill>
                  <a:srgbClr val="7030A0"/>
                </a:solidFill>
                <a:latin typeface="+mj-lt"/>
              </a:rPr>
              <a:t>3.      Greater pressure more channels open / sodium ions enter.</a:t>
            </a:r>
          </a:p>
        </p:txBody>
      </p:sp>
      <p:sp>
        <p:nvSpPr>
          <p:cNvPr id="7" name="Rectangle 6">
            <a:extLst>
              <a:ext uri="{FF2B5EF4-FFF2-40B4-BE49-F238E27FC236}">
                <a16:creationId xmlns:a16="http://schemas.microsoft.com/office/drawing/2014/main" id="{C37CDD16-FD13-4D09-A362-B2CDDF074CE1}"/>
              </a:ext>
            </a:extLst>
          </p:cNvPr>
          <p:cNvSpPr/>
          <p:nvPr/>
        </p:nvSpPr>
        <p:spPr>
          <a:xfrm>
            <a:off x="557912" y="6273225"/>
            <a:ext cx="8435085" cy="584775"/>
          </a:xfrm>
          <a:prstGeom prst="rect">
            <a:avLst/>
          </a:prstGeom>
          <a:solidFill>
            <a:schemeClr val="bg1"/>
          </a:solidFill>
        </p:spPr>
        <p:txBody>
          <a:bodyPr wrap="square">
            <a:spAutoFit/>
          </a:bodyPr>
          <a:lstStyle/>
          <a:p>
            <a:pPr marL="1080135" indent="-720090">
              <a:spcBef>
                <a:spcPts val="1200"/>
              </a:spcBef>
            </a:pPr>
            <a:r>
              <a:rPr lang="en-GB" sz="1600" dirty="0">
                <a:solidFill>
                  <a:srgbClr val="7030A0"/>
                </a:solidFill>
                <a:latin typeface="+mj-lt"/>
              </a:rPr>
              <a:t>1.      Threshold has been reached;</a:t>
            </a:r>
          </a:p>
          <a:p>
            <a:r>
              <a:rPr lang="en-GB" sz="1600" dirty="0">
                <a:solidFill>
                  <a:srgbClr val="7030A0"/>
                </a:solidFill>
                <a:latin typeface="+mj-lt"/>
              </a:rPr>
              <a:t>2.      (Threshold or above) causes maximal response / all or nothing principle.</a:t>
            </a:r>
          </a:p>
        </p:txBody>
      </p:sp>
    </p:spTree>
    <p:extLst>
      <p:ext uri="{BB962C8B-B14F-4D97-AF65-F5344CB8AC3E}">
        <p14:creationId xmlns:p14="http://schemas.microsoft.com/office/powerpoint/2010/main" val="241593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medskul.com/gallery/data/538/Pacinian_corpuscl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7545" y="332656"/>
            <a:ext cx="6768752" cy="440108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23623" y="5013176"/>
            <a:ext cx="7920880" cy="1446550"/>
          </a:xfrm>
          <a:prstGeom prst="rect">
            <a:avLst/>
          </a:prstGeom>
        </p:spPr>
        <p:txBody>
          <a:bodyPr wrap="square">
            <a:spAutoFit/>
          </a:bodyPr>
          <a:lstStyle/>
          <a:p>
            <a:pPr marL="457200" indent="-457200">
              <a:buFont typeface="Arial" panose="020B0604020202020204" pitchFamily="34" charset="0"/>
              <a:buChar char="•"/>
            </a:pPr>
            <a:r>
              <a:rPr lang="en-GB" sz="4400" dirty="0">
                <a:latin typeface="Comic Sans MS" panose="030F0702030302020204" pitchFamily="66" charset="0"/>
              </a:rPr>
              <a:t>Recognise this receptor?</a:t>
            </a:r>
          </a:p>
          <a:p>
            <a:pPr marL="457200" indent="-457200">
              <a:buFont typeface="Arial" panose="020B0604020202020204" pitchFamily="34" charset="0"/>
              <a:buChar char="•"/>
            </a:pPr>
            <a:r>
              <a:rPr lang="en-GB" sz="4400" dirty="0">
                <a:latin typeface="Comic Sans MS" panose="030F0702030302020204" pitchFamily="66" charset="0"/>
              </a:rPr>
              <a:t>Remember how it works?</a:t>
            </a:r>
          </a:p>
        </p:txBody>
      </p:sp>
      <p:sp>
        <p:nvSpPr>
          <p:cNvPr id="4" name="TextBox 3"/>
          <p:cNvSpPr txBox="1"/>
          <p:nvPr/>
        </p:nvSpPr>
        <p:spPr>
          <a:xfrm>
            <a:off x="1703512" y="476672"/>
            <a:ext cx="1944216" cy="523220"/>
          </a:xfrm>
          <a:prstGeom prst="rect">
            <a:avLst/>
          </a:prstGeom>
          <a:noFill/>
        </p:spPr>
        <p:txBody>
          <a:bodyPr wrap="square" rtlCol="0">
            <a:spAutoFit/>
          </a:bodyPr>
          <a:lstStyle/>
          <a:p>
            <a:r>
              <a:rPr lang="en-GB" sz="2800" b="1" dirty="0">
                <a:latin typeface="Comic Sans MS" panose="030F0702030302020204" pitchFamily="66" charset="0"/>
              </a:rPr>
              <a:t>Starter</a:t>
            </a:r>
          </a:p>
        </p:txBody>
      </p:sp>
    </p:spTree>
    <p:extLst>
      <p:ext uri="{BB962C8B-B14F-4D97-AF65-F5344CB8AC3E}">
        <p14:creationId xmlns:p14="http://schemas.microsoft.com/office/powerpoint/2010/main" val="83564231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288D05A0-CE04-4B2A-9B57-58BD5D93D144}"/>
              </a:ext>
            </a:extLst>
          </p:cNvPr>
          <p:cNvGraphicFramePr>
            <a:graphicFrameLocks noGrp="1"/>
          </p:cNvGraphicFramePr>
          <p:nvPr/>
        </p:nvGraphicFramePr>
        <p:xfrm>
          <a:off x="135631" y="510452"/>
          <a:ext cx="11877404" cy="5923905"/>
        </p:xfrm>
        <a:graphic>
          <a:graphicData uri="http://schemas.openxmlformats.org/drawingml/2006/table">
            <a:tbl>
              <a:tblPr firstRow="1" firstCol="1" bandRow="1">
                <a:tableStyleId>{5C22544A-7EE6-4342-B048-85BDC9FD1C3A}</a:tableStyleId>
              </a:tblPr>
              <a:tblGrid>
                <a:gridCol w="11877404">
                  <a:extLst>
                    <a:ext uri="{9D8B030D-6E8A-4147-A177-3AD203B41FA5}">
                      <a16:colId xmlns:a16="http://schemas.microsoft.com/office/drawing/2014/main" val="1089017837"/>
                    </a:ext>
                  </a:extLst>
                </a:gridCol>
              </a:tblGrid>
              <a:tr h="495792">
                <a:tc>
                  <a:txBody>
                    <a:bodyPr/>
                    <a:lstStyle/>
                    <a:p>
                      <a:pPr>
                        <a:lnSpc>
                          <a:spcPct val="105000"/>
                        </a:lnSpc>
                        <a:spcAft>
                          <a:spcPts val="0"/>
                        </a:spcAft>
                      </a:pPr>
                      <a:r>
                        <a:rPr lang="en-GB" sz="2400" kern="1200">
                          <a:solidFill>
                            <a:schemeClr val="accent2"/>
                          </a:solidFill>
                          <a:effectLst/>
                        </a:rPr>
                        <a:t>Description </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3102279721"/>
                  </a:ext>
                </a:extLst>
              </a:tr>
              <a:tr h="754466">
                <a:tc>
                  <a:txBody>
                    <a:bodyPr/>
                    <a:lstStyle/>
                    <a:p>
                      <a:pPr>
                        <a:lnSpc>
                          <a:spcPct val="105000"/>
                        </a:lnSpc>
                        <a:spcAft>
                          <a:spcPts val="0"/>
                        </a:spcAft>
                      </a:pPr>
                      <a:r>
                        <a:rPr lang="en-GB" sz="2400" kern="1200">
                          <a:solidFill>
                            <a:schemeClr val="accent2"/>
                          </a:solidFill>
                          <a:effectLst/>
                        </a:rPr>
                        <a:t>At rest stretch mediated Na+ channels in the Pacinian Corpuscle are closed. </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4131619625"/>
                  </a:ext>
                </a:extLst>
              </a:tr>
              <a:tr h="707312">
                <a:tc>
                  <a:txBody>
                    <a:bodyPr/>
                    <a:lstStyle/>
                    <a:p>
                      <a:pPr>
                        <a:lnSpc>
                          <a:spcPct val="105000"/>
                        </a:lnSpc>
                        <a:spcAft>
                          <a:spcPts val="0"/>
                        </a:spcAft>
                      </a:pPr>
                      <a:r>
                        <a:rPr lang="en-GB" sz="2400" kern="1200">
                          <a:solidFill>
                            <a:schemeClr val="accent2"/>
                          </a:solidFill>
                          <a:effectLst/>
                        </a:rPr>
                        <a:t>Pressure applied to corpuscle. </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2806060219"/>
                  </a:ext>
                </a:extLst>
              </a:tr>
              <a:tr h="718090">
                <a:tc>
                  <a:txBody>
                    <a:bodyPr/>
                    <a:lstStyle/>
                    <a:p>
                      <a:pPr>
                        <a:lnSpc>
                          <a:spcPct val="105000"/>
                        </a:lnSpc>
                        <a:spcAft>
                          <a:spcPts val="0"/>
                        </a:spcAft>
                      </a:pPr>
                      <a:r>
                        <a:rPr lang="en-GB" sz="2400" kern="1200" dirty="0">
                          <a:solidFill>
                            <a:schemeClr val="accent2"/>
                          </a:solidFill>
                          <a:effectLst/>
                        </a:rPr>
                        <a:t>Lamella become DEFORMED. </a:t>
                      </a:r>
                      <a:endParaRPr lang="en-GB" sz="20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3541511549"/>
                  </a:ext>
                </a:extLst>
              </a:tr>
              <a:tr h="710006">
                <a:tc>
                  <a:txBody>
                    <a:bodyPr/>
                    <a:lstStyle/>
                    <a:p>
                      <a:pPr>
                        <a:lnSpc>
                          <a:spcPct val="105000"/>
                        </a:lnSpc>
                        <a:spcAft>
                          <a:spcPts val="0"/>
                        </a:spcAft>
                      </a:pPr>
                      <a:r>
                        <a:rPr lang="en-GB" sz="2400" kern="1200">
                          <a:solidFill>
                            <a:schemeClr val="accent2"/>
                          </a:solidFill>
                          <a:effectLst/>
                        </a:rPr>
                        <a:t>Membrane around neurone stretches.</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4063938079"/>
                  </a:ext>
                </a:extLst>
              </a:tr>
              <a:tr h="720784">
                <a:tc>
                  <a:txBody>
                    <a:bodyPr/>
                    <a:lstStyle/>
                    <a:p>
                      <a:pPr>
                        <a:lnSpc>
                          <a:spcPct val="105000"/>
                        </a:lnSpc>
                        <a:spcAft>
                          <a:spcPts val="0"/>
                        </a:spcAft>
                      </a:pPr>
                      <a:r>
                        <a:rPr lang="en-GB" sz="2400" kern="1200" dirty="0">
                          <a:solidFill>
                            <a:schemeClr val="accent2"/>
                          </a:solidFill>
                          <a:effectLst/>
                        </a:rPr>
                        <a:t>Causes the stretch-mediated Na+ channels to open. </a:t>
                      </a:r>
                      <a:endParaRPr lang="en-GB" sz="20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3104195696"/>
                  </a:ext>
                </a:extLst>
              </a:tr>
              <a:tr h="712701">
                <a:tc>
                  <a:txBody>
                    <a:bodyPr/>
                    <a:lstStyle/>
                    <a:p>
                      <a:pPr>
                        <a:lnSpc>
                          <a:spcPct val="105000"/>
                        </a:lnSpc>
                        <a:spcAft>
                          <a:spcPts val="0"/>
                        </a:spcAft>
                      </a:pPr>
                      <a:r>
                        <a:rPr lang="en-GB" sz="2400" kern="1200">
                          <a:solidFill>
                            <a:schemeClr val="accent2"/>
                          </a:solidFill>
                          <a:effectLst/>
                        </a:rPr>
                        <a:t>Na+ diffuses into neurone down concentration gradient.</a:t>
                      </a:r>
                      <a:endParaRPr lang="en-GB" sz="200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1327271769"/>
                  </a:ext>
                </a:extLst>
              </a:tr>
              <a:tr h="1104754">
                <a:tc>
                  <a:txBody>
                    <a:bodyPr/>
                    <a:lstStyle/>
                    <a:p>
                      <a:pPr>
                        <a:lnSpc>
                          <a:spcPct val="105000"/>
                        </a:lnSpc>
                        <a:spcAft>
                          <a:spcPts val="0"/>
                        </a:spcAft>
                      </a:pPr>
                      <a:r>
                        <a:rPr lang="en-GB" sz="2400" kern="1200" dirty="0">
                          <a:solidFill>
                            <a:schemeClr val="accent2"/>
                          </a:solidFill>
                          <a:effectLst/>
                        </a:rPr>
                        <a:t>Produces generator potential. If generator potential is sufficient an action potential passes along the sensory neurone. Greater pressure opens more Na+ channels</a:t>
                      </a:r>
                      <a:endParaRPr lang="en-GB" sz="20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solidFill>
                      <a:schemeClr val="bg1"/>
                    </a:solidFill>
                  </a:tcPr>
                </a:tc>
                <a:extLst>
                  <a:ext uri="{0D108BD9-81ED-4DB2-BD59-A6C34878D82A}">
                    <a16:rowId xmlns:a16="http://schemas.microsoft.com/office/drawing/2014/main" val="2145400362"/>
                  </a:ext>
                </a:extLst>
              </a:tr>
            </a:tbl>
          </a:graphicData>
        </a:graphic>
      </p:graphicFrame>
      <p:pic>
        <p:nvPicPr>
          <p:cNvPr id="3073" name="Picture 239">
            <a:extLst>
              <a:ext uri="{FF2B5EF4-FFF2-40B4-BE49-F238E27FC236}">
                <a16:creationId xmlns:a16="http://schemas.microsoft.com/office/drawing/2014/main" id="{C0443334-8D34-4460-AB4D-CD0BB5EFA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8699" y="510452"/>
            <a:ext cx="488835" cy="487838"/>
          </a:xfrm>
          <a:prstGeom prst="rect">
            <a:avLst/>
          </a:prstGeom>
          <a:solidFill>
            <a:schemeClr val="bg1"/>
          </a:solidFill>
        </p:spPr>
      </p:pic>
    </p:spTree>
    <p:extLst>
      <p:ext uri="{BB962C8B-B14F-4D97-AF65-F5344CB8AC3E}">
        <p14:creationId xmlns:p14="http://schemas.microsoft.com/office/powerpoint/2010/main" val="3650397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93846" y="70379"/>
            <a:ext cx="9165265" cy="369332"/>
          </a:xfrm>
          <a:prstGeom prst="rect">
            <a:avLst/>
          </a:prstGeom>
          <a:noFill/>
        </p:spPr>
        <p:txBody>
          <a:bodyPr wrap="square" rtlCol="0">
            <a:spAutoFit/>
          </a:bodyPr>
          <a:lstStyle/>
          <a:p>
            <a:r>
              <a:rPr lang="en-GB" dirty="0">
                <a:hlinkClick r:id="rId2"/>
              </a:rPr>
              <a:t>https://learn.genetics.utah.edu/content/senses/seeapp/</a:t>
            </a:r>
            <a:r>
              <a:rPr lang="en-GB" dirty="0"/>
              <a:t> </a:t>
            </a:r>
          </a:p>
        </p:txBody>
      </p:sp>
      <p:pic>
        <p:nvPicPr>
          <p:cNvPr id="3" name="Picture 2">
            <a:extLst>
              <a:ext uri="{FF2B5EF4-FFF2-40B4-BE49-F238E27FC236}">
                <a16:creationId xmlns:a16="http://schemas.microsoft.com/office/drawing/2014/main" id="{E8895F0F-4009-4C49-9DB6-C9393D1F1EBA}"/>
              </a:ext>
            </a:extLst>
          </p:cNvPr>
          <p:cNvPicPr>
            <a:picLocks noChangeAspect="1"/>
          </p:cNvPicPr>
          <p:nvPr/>
        </p:nvPicPr>
        <p:blipFill>
          <a:blip r:embed="rId3"/>
          <a:stretch>
            <a:fillRect/>
          </a:stretch>
        </p:blipFill>
        <p:spPr>
          <a:xfrm>
            <a:off x="828937" y="3160517"/>
            <a:ext cx="10534126" cy="3240004"/>
          </a:xfrm>
          <a:prstGeom prst="rect">
            <a:avLst/>
          </a:prstGeom>
        </p:spPr>
      </p:pic>
      <p:sp>
        <p:nvSpPr>
          <p:cNvPr id="4" name="TextBox 3">
            <a:extLst>
              <a:ext uri="{FF2B5EF4-FFF2-40B4-BE49-F238E27FC236}">
                <a16:creationId xmlns:a16="http://schemas.microsoft.com/office/drawing/2014/main" id="{BDEB070A-EEA7-428C-AA66-2F63619E7584}"/>
              </a:ext>
            </a:extLst>
          </p:cNvPr>
          <p:cNvSpPr txBox="1"/>
          <p:nvPr/>
        </p:nvSpPr>
        <p:spPr>
          <a:xfrm>
            <a:off x="184558" y="645952"/>
            <a:ext cx="11694253" cy="2308324"/>
          </a:xfrm>
          <a:prstGeom prst="rect">
            <a:avLst/>
          </a:prstGeom>
          <a:noFill/>
        </p:spPr>
        <p:txBody>
          <a:bodyPr wrap="square" rtlCol="0">
            <a:spAutoFit/>
          </a:bodyPr>
          <a:lstStyle/>
          <a:p>
            <a:r>
              <a:rPr lang="en-GB" dirty="0"/>
              <a:t>Photoreceptors in the retina of the eye detect light energy and transduce this into chemical energy to send impulses to the brain to be interrupted into images. </a:t>
            </a:r>
          </a:p>
          <a:p>
            <a:endParaRPr lang="en-GB" dirty="0"/>
          </a:p>
          <a:p>
            <a:r>
              <a:rPr lang="en-GB" dirty="0"/>
              <a:t>There are two types of photoreceptor </a:t>
            </a:r>
          </a:p>
          <a:p>
            <a:r>
              <a:rPr lang="en-GB" dirty="0"/>
              <a:t>Rods: Detect light intensity using pigment called Rhodopsin</a:t>
            </a:r>
          </a:p>
          <a:p>
            <a:r>
              <a:rPr lang="en-GB" dirty="0"/>
              <a:t>Cones: Detect light colour using pigment called </a:t>
            </a:r>
            <a:r>
              <a:rPr lang="en-GB" dirty="0" err="1"/>
              <a:t>Iodopsin</a:t>
            </a:r>
            <a:r>
              <a:rPr lang="en-GB" dirty="0"/>
              <a:t>. </a:t>
            </a:r>
          </a:p>
          <a:p>
            <a:endParaRPr lang="en-GB" dirty="0"/>
          </a:p>
          <a:p>
            <a:r>
              <a:rPr lang="en-GB" dirty="0"/>
              <a:t>You need to understand, describe and explain how the photoreceptors work. </a:t>
            </a:r>
          </a:p>
        </p:txBody>
      </p:sp>
    </p:spTree>
    <p:extLst>
      <p:ext uri="{BB962C8B-B14F-4D97-AF65-F5344CB8AC3E}">
        <p14:creationId xmlns:p14="http://schemas.microsoft.com/office/powerpoint/2010/main" val="3345478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B4BCA4-5B53-46E9-8935-9DA68EABC120}"/>
              </a:ext>
            </a:extLst>
          </p:cNvPr>
          <p:cNvSpPr txBox="1"/>
          <p:nvPr/>
        </p:nvSpPr>
        <p:spPr>
          <a:xfrm>
            <a:off x="117446" y="151002"/>
            <a:ext cx="11836866" cy="3200876"/>
          </a:xfrm>
          <a:prstGeom prst="rect">
            <a:avLst/>
          </a:prstGeom>
          <a:noFill/>
        </p:spPr>
        <p:txBody>
          <a:bodyPr wrap="square" rtlCol="0">
            <a:spAutoFit/>
          </a:bodyPr>
          <a:lstStyle/>
          <a:p>
            <a:r>
              <a:rPr lang="en-GB" sz="2800" b="1" u="sng" dirty="0"/>
              <a:t>Eye structure.</a:t>
            </a:r>
          </a:p>
          <a:p>
            <a:r>
              <a:rPr lang="en-GB" b="1" dirty="0">
                <a:solidFill>
                  <a:srgbClr val="FF0000"/>
                </a:solidFill>
              </a:rPr>
              <a:t>You do not need to be able to label the diagram of an eye but it is important to understand its structure. </a:t>
            </a:r>
          </a:p>
          <a:p>
            <a:endParaRPr lang="en-GB" dirty="0"/>
          </a:p>
          <a:p>
            <a:r>
              <a:rPr lang="en-GB" sz="2400" b="1" dirty="0">
                <a:solidFill>
                  <a:srgbClr val="00B050"/>
                </a:solidFill>
              </a:rPr>
              <a:t>Skill practice: Comprehension skills- paper 2</a:t>
            </a:r>
          </a:p>
          <a:p>
            <a:endParaRPr lang="en-GB" sz="2400" b="1" dirty="0">
              <a:solidFill>
                <a:srgbClr val="00B050"/>
              </a:solidFill>
            </a:endParaRPr>
          </a:p>
          <a:p>
            <a:r>
              <a:rPr lang="en-GB" dirty="0"/>
              <a:t>Read the information on the next slide which describes the pathway of light through the structure of the eye. Use this and the labels provided on page 16 to label the diagram of the eye on page 16. </a:t>
            </a:r>
          </a:p>
          <a:p>
            <a:endParaRPr lang="en-GB" dirty="0"/>
          </a:p>
          <a:p>
            <a:r>
              <a:rPr lang="en-GB" dirty="0"/>
              <a:t>Use the labelled diagram and the comprehension to apply your knowledge to the quick fire questions on page 17. These are not exam questions so you do not need to learn them. </a:t>
            </a:r>
          </a:p>
        </p:txBody>
      </p:sp>
      <p:pic>
        <p:nvPicPr>
          <p:cNvPr id="3" name="Picture 2">
            <a:extLst>
              <a:ext uri="{FF2B5EF4-FFF2-40B4-BE49-F238E27FC236}">
                <a16:creationId xmlns:a16="http://schemas.microsoft.com/office/drawing/2014/main" id="{53F9A70B-250C-4FC0-BAAD-2FC81F4D63AB}"/>
              </a:ext>
            </a:extLst>
          </p:cNvPr>
          <p:cNvPicPr>
            <a:picLocks noChangeAspect="1"/>
          </p:cNvPicPr>
          <p:nvPr/>
        </p:nvPicPr>
        <p:blipFill rotWithShape="1">
          <a:blip r:embed="rId2"/>
          <a:srcRect l="5662" t="22662" r="5906" b="20828"/>
          <a:stretch/>
        </p:blipFill>
        <p:spPr>
          <a:xfrm>
            <a:off x="2801922" y="3351878"/>
            <a:ext cx="7000722" cy="3355120"/>
          </a:xfrm>
          <a:prstGeom prst="rect">
            <a:avLst/>
          </a:prstGeom>
        </p:spPr>
      </p:pic>
    </p:spTree>
    <p:extLst>
      <p:ext uri="{BB962C8B-B14F-4D97-AF65-F5344CB8AC3E}">
        <p14:creationId xmlns:p14="http://schemas.microsoft.com/office/powerpoint/2010/main" val="2674303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B977D4-D906-4700-869F-535783CBF0B6}"/>
              </a:ext>
            </a:extLst>
          </p:cNvPr>
          <p:cNvSpPr txBox="1"/>
          <p:nvPr/>
        </p:nvSpPr>
        <p:spPr>
          <a:xfrm>
            <a:off x="58723" y="117446"/>
            <a:ext cx="12038202" cy="3970318"/>
          </a:xfrm>
          <a:prstGeom prst="rect">
            <a:avLst/>
          </a:prstGeom>
          <a:noFill/>
        </p:spPr>
        <p:txBody>
          <a:bodyPr wrap="square" rtlCol="0">
            <a:spAutoFit/>
          </a:bodyPr>
          <a:lstStyle/>
          <a:p>
            <a:r>
              <a:rPr lang="en-GB" b="1" u="sng" dirty="0"/>
              <a:t>Comprehension: Pathway of light through the structure of the eye. </a:t>
            </a:r>
          </a:p>
          <a:p>
            <a:endParaRPr lang="en-GB" dirty="0"/>
          </a:p>
          <a:p>
            <a:r>
              <a:rPr lang="en-GB" dirty="0"/>
              <a:t>Light enters the eye through the Cornea, a clear curved layer at the front of the eye. This layer is used to help focus light onto the Retina where the photoreceptors are found. The light then passes through the Pupil. The Pupil is the black hole in the centre of the coloured Iris directly behind the Cornea. The Iris uses Ciliary muscles to change the size of the Pupil and control the amount of light entering the eye and hitting the Retina. If the Pupil is dilated, more light is able to pass into the eye and hits the Retina. If the Pupil is constricted, less light is able to pass into the eye and hits the Retina. The light then hits the lens which is directly behind the Pupil. The Lens changes shape using Ciliary muscles to focus light onto the Retina. To focus on objects nearby the Lens will be thicker, to focus on objects in the distance the lens will be thinner. Finally light passes through clear Aqueous </a:t>
            </a:r>
            <a:r>
              <a:rPr lang="en-GB" dirty="0" err="1"/>
              <a:t>humors</a:t>
            </a:r>
            <a:r>
              <a:rPr lang="en-GB" dirty="0"/>
              <a:t> and hits the Retina, this is where the photoreceptors are located. The Retina has Rod and Cones cells. The Cones are clustered in a region directly opposite the Lens called the Fovea, this is a dip in the Retina. The Rods are clustered around the Fovea and across the Retina, there are many more Rods than Cones. All the photoreceptors pass impulses to neurones which join into the Optic nerve. Where the Optic nerve leaves the eye is known as the blind spot as there are no photoreceptors here. </a:t>
            </a:r>
          </a:p>
        </p:txBody>
      </p:sp>
      <p:pic>
        <p:nvPicPr>
          <p:cNvPr id="3" name="Picture 2">
            <a:extLst>
              <a:ext uri="{FF2B5EF4-FFF2-40B4-BE49-F238E27FC236}">
                <a16:creationId xmlns:a16="http://schemas.microsoft.com/office/drawing/2014/main" id="{635156D9-A50B-409A-8FA9-943D2F452D61}"/>
              </a:ext>
            </a:extLst>
          </p:cNvPr>
          <p:cNvPicPr>
            <a:picLocks noChangeAspect="1"/>
          </p:cNvPicPr>
          <p:nvPr/>
        </p:nvPicPr>
        <p:blipFill>
          <a:blip r:embed="rId2"/>
          <a:stretch>
            <a:fillRect/>
          </a:stretch>
        </p:blipFill>
        <p:spPr>
          <a:xfrm>
            <a:off x="5014082" y="3872982"/>
            <a:ext cx="4733925" cy="2819400"/>
          </a:xfrm>
          <a:prstGeom prst="rect">
            <a:avLst/>
          </a:prstGeom>
        </p:spPr>
      </p:pic>
      <p:sp>
        <p:nvSpPr>
          <p:cNvPr id="4" name="Rectangle 3">
            <a:extLst>
              <a:ext uri="{FF2B5EF4-FFF2-40B4-BE49-F238E27FC236}">
                <a16:creationId xmlns:a16="http://schemas.microsoft.com/office/drawing/2014/main" id="{A0EE067A-C83D-4189-85E6-546BD739A8BF}"/>
              </a:ext>
            </a:extLst>
          </p:cNvPr>
          <p:cNvSpPr/>
          <p:nvPr/>
        </p:nvSpPr>
        <p:spPr>
          <a:xfrm>
            <a:off x="5370483" y="4825832"/>
            <a:ext cx="620785" cy="2097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FF2B5EF4-FFF2-40B4-BE49-F238E27FC236}">
                <a16:creationId xmlns:a16="http://schemas.microsoft.com/office/drawing/2014/main" id="{898C5257-A455-471E-8611-8A225D352251}"/>
              </a:ext>
            </a:extLst>
          </p:cNvPr>
          <p:cNvPicPr>
            <a:picLocks noChangeAspect="1"/>
          </p:cNvPicPr>
          <p:nvPr/>
        </p:nvPicPr>
        <p:blipFill>
          <a:blip r:embed="rId3"/>
          <a:stretch>
            <a:fillRect/>
          </a:stretch>
        </p:blipFill>
        <p:spPr>
          <a:xfrm>
            <a:off x="5370483" y="5189352"/>
            <a:ext cx="640135" cy="225572"/>
          </a:xfrm>
          <a:prstGeom prst="rect">
            <a:avLst/>
          </a:prstGeom>
        </p:spPr>
      </p:pic>
      <p:pic>
        <p:nvPicPr>
          <p:cNvPr id="7" name="Picture 6">
            <a:extLst>
              <a:ext uri="{FF2B5EF4-FFF2-40B4-BE49-F238E27FC236}">
                <a16:creationId xmlns:a16="http://schemas.microsoft.com/office/drawing/2014/main" id="{7830D7D8-A2B4-4A0E-8197-0A4E9F42C74C}"/>
              </a:ext>
            </a:extLst>
          </p:cNvPr>
          <p:cNvPicPr>
            <a:picLocks noChangeAspect="1"/>
          </p:cNvPicPr>
          <p:nvPr/>
        </p:nvPicPr>
        <p:blipFill>
          <a:blip r:embed="rId3"/>
          <a:stretch>
            <a:fillRect/>
          </a:stretch>
        </p:blipFill>
        <p:spPr>
          <a:xfrm>
            <a:off x="5370482" y="5455934"/>
            <a:ext cx="640135" cy="225572"/>
          </a:xfrm>
          <a:prstGeom prst="rect">
            <a:avLst/>
          </a:prstGeom>
        </p:spPr>
      </p:pic>
      <p:pic>
        <p:nvPicPr>
          <p:cNvPr id="8" name="Picture 7">
            <a:extLst>
              <a:ext uri="{FF2B5EF4-FFF2-40B4-BE49-F238E27FC236}">
                <a16:creationId xmlns:a16="http://schemas.microsoft.com/office/drawing/2014/main" id="{F89292E5-7311-439E-8E62-FA6BA9EDC709}"/>
              </a:ext>
            </a:extLst>
          </p:cNvPr>
          <p:cNvPicPr>
            <a:picLocks noChangeAspect="1"/>
          </p:cNvPicPr>
          <p:nvPr/>
        </p:nvPicPr>
        <p:blipFill>
          <a:blip r:embed="rId3"/>
          <a:stretch>
            <a:fillRect/>
          </a:stretch>
        </p:blipFill>
        <p:spPr>
          <a:xfrm>
            <a:off x="5671200" y="6226326"/>
            <a:ext cx="640135" cy="225572"/>
          </a:xfrm>
          <a:prstGeom prst="rect">
            <a:avLst/>
          </a:prstGeom>
        </p:spPr>
      </p:pic>
      <p:pic>
        <p:nvPicPr>
          <p:cNvPr id="9" name="Picture 8">
            <a:extLst>
              <a:ext uri="{FF2B5EF4-FFF2-40B4-BE49-F238E27FC236}">
                <a16:creationId xmlns:a16="http://schemas.microsoft.com/office/drawing/2014/main" id="{5D56C86F-0F7F-40D3-A755-B9CDE8648880}"/>
              </a:ext>
            </a:extLst>
          </p:cNvPr>
          <p:cNvPicPr>
            <a:picLocks noChangeAspect="1"/>
          </p:cNvPicPr>
          <p:nvPr/>
        </p:nvPicPr>
        <p:blipFill>
          <a:blip r:embed="rId3"/>
          <a:stretch>
            <a:fillRect/>
          </a:stretch>
        </p:blipFill>
        <p:spPr>
          <a:xfrm>
            <a:off x="8948499" y="4522191"/>
            <a:ext cx="640135" cy="225572"/>
          </a:xfrm>
          <a:prstGeom prst="rect">
            <a:avLst/>
          </a:prstGeom>
        </p:spPr>
      </p:pic>
      <p:pic>
        <p:nvPicPr>
          <p:cNvPr id="10" name="Picture 9">
            <a:extLst>
              <a:ext uri="{FF2B5EF4-FFF2-40B4-BE49-F238E27FC236}">
                <a16:creationId xmlns:a16="http://schemas.microsoft.com/office/drawing/2014/main" id="{D758F3C0-A881-427F-8FED-6AEA6F1826D4}"/>
              </a:ext>
            </a:extLst>
          </p:cNvPr>
          <p:cNvPicPr>
            <a:picLocks noChangeAspect="1"/>
          </p:cNvPicPr>
          <p:nvPr/>
        </p:nvPicPr>
        <p:blipFill>
          <a:blip r:embed="rId3"/>
          <a:stretch>
            <a:fillRect/>
          </a:stretch>
        </p:blipFill>
        <p:spPr>
          <a:xfrm>
            <a:off x="8948499" y="5140415"/>
            <a:ext cx="640135" cy="225572"/>
          </a:xfrm>
          <a:prstGeom prst="rect">
            <a:avLst/>
          </a:prstGeom>
        </p:spPr>
      </p:pic>
      <p:pic>
        <p:nvPicPr>
          <p:cNvPr id="11" name="Picture 10">
            <a:extLst>
              <a:ext uri="{FF2B5EF4-FFF2-40B4-BE49-F238E27FC236}">
                <a16:creationId xmlns:a16="http://schemas.microsoft.com/office/drawing/2014/main" id="{0A266879-CBC3-449A-BE65-4D7D0F27783F}"/>
              </a:ext>
            </a:extLst>
          </p:cNvPr>
          <p:cNvPicPr>
            <a:picLocks noChangeAspect="1"/>
          </p:cNvPicPr>
          <p:nvPr/>
        </p:nvPicPr>
        <p:blipFill>
          <a:blip r:embed="rId3"/>
          <a:stretch>
            <a:fillRect/>
          </a:stretch>
        </p:blipFill>
        <p:spPr>
          <a:xfrm>
            <a:off x="8399135" y="6257785"/>
            <a:ext cx="640135" cy="225572"/>
          </a:xfrm>
          <a:prstGeom prst="rect">
            <a:avLst/>
          </a:prstGeom>
        </p:spPr>
      </p:pic>
      <p:sp>
        <p:nvSpPr>
          <p:cNvPr id="13" name="TextBox 12">
            <a:extLst>
              <a:ext uri="{FF2B5EF4-FFF2-40B4-BE49-F238E27FC236}">
                <a16:creationId xmlns:a16="http://schemas.microsoft.com/office/drawing/2014/main" id="{525034D5-D95D-4173-AA19-656E97682154}"/>
              </a:ext>
            </a:extLst>
          </p:cNvPr>
          <p:cNvSpPr txBox="1"/>
          <p:nvPr/>
        </p:nvSpPr>
        <p:spPr>
          <a:xfrm>
            <a:off x="9748007" y="3872982"/>
            <a:ext cx="2385270" cy="2031325"/>
          </a:xfrm>
          <a:prstGeom prst="rect">
            <a:avLst/>
          </a:prstGeom>
          <a:solidFill>
            <a:schemeClr val="accent4">
              <a:lumMod val="40000"/>
              <a:lumOff val="60000"/>
            </a:schemeClr>
          </a:solidFill>
        </p:spPr>
        <p:txBody>
          <a:bodyPr wrap="square" rtlCol="0">
            <a:spAutoFit/>
          </a:bodyPr>
          <a:lstStyle/>
          <a:p>
            <a:r>
              <a:rPr lang="en-GB" dirty="0"/>
              <a:t>In your exam it is important to highlight the key information in the comprehension. </a:t>
            </a:r>
          </a:p>
          <a:p>
            <a:r>
              <a:rPr lang="en-GB" dirty="0"/>
              <a:t>What do you think you should be highlighting in this comprehension?</a:t>
            </a:r>
          </a:p>
        </p:txBody>
      </p:sp>
      <p:pic>
        <p:nvPicPr>
          <p:cNvPr id="5" name="Picture 4">
            <a:extLst>
              <a:ext uri="{FF2B5EF4-FFF2-40B4-BE49-F238E27FC236}">
                <a16:creationId xmlns:a16="http://schemas.microsoft.com/office/drawing/2014/main" id="{5B375238-A361-4332-816E-5453A57751BE}"/>
              </a:ext>
            </a:extLst>
          </p:cNvPr>
          <p:cNvPicPr>
            <a:picLocks noChangeAspect="1"/>
          </p:cNvPicPr>
          <p:nvPr/>
        </p:nvPicPr>
        <p:blipFill rotWithShape="1">
          <a:blip r:embed="rId4"/>
          <a:srcRect l="7006" r="37743" b="21739"/>
          <a:stretch/>
        </p:blipFill>
        <p:spPr>
          <a:xfrm>
            <a:off x="32948" y="4107632"/>
            <a:ext cx="4898731" cy="2433349"/>
          </a:xfrm>
          <a:prstGeom prst="rect">
            <a:avLst/>
          </a:prstGeom>
        </p:spPr>
      </p:pic>
    </p:spTree>
    <p:extLst>
      <p:ext uri="{BB962C8B-B14F-4D97-AF65-F5344CB8AC3E}">
        <p14:creationId xmlns:p14="http://schemas.microsoft.com/office/powerpoint/2010/main" val="2427903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B977D4-D906-4700-869F-535783CBF0B6}"/>
              </a:ext>
            </a:extLst>
          </p:cNvPr>
          <p:cNvSpPr txBox="1"/>
          <p:nvPr/>
        </p:nvSpPr>
        <p:spPr>
          <a:xfrm>
            <a:off x="58723" y="117446"/>
            <a:ext cx="12038202" cy="3970318"/>
          </a:xfrm>
          <a:prstGeom prst="rect">
            <a:avLst/>
          </a:prstGeom>
          <a:noFill/>
        </p:spPr>
        <p:txBody>
          <a:bodyPr wrap="square" rtlCol="0">
            <a:spAutoFit/>
          </a:bodyPr>
          <a:lstStyle/>
          <a:p>
            <a:r>
              <a:rPr lang="en-GB" b="1" u="sng" dirty="0"/>
              <a:t>Comprehension: Pathway of light through the structure of the eye. </a:t>
            </a:r>
          </a:p>
          <a:p>
            <a:endParaRPr lang="en-GB" dirty="0"/>
          </a:p>
          <a:p>
            <a:r>
              <a:rPr lang="en-GB" dirty="0"/>
              <a:t>Light enters the eye through the </a:t>
            </a:r>
            <a:r>
              <a:rPr lang="en-GB" b="1" dirty="0">
                <a:solidFill>
                  <a:srgbClr val="00B050"/>
                </a:solidFill>
              </a:rPr>
              <a:t>Cornea, </a:t>
            </a:r>
            <a:r>
              <a:rPr lang="en-GB" dirty="0"/>
              <a:t>a clear curved layer at the front of the eye. This layer is used to </a:t>
            </a:r>
            <a:r>
              <a:rPr lang="en-GB" b="1" dirty="0">
                <a:solidFill>
                  <a:srgbClr val="00B0F0"/>
                </a:solidFill>
              </a:rPr>
              <a:t>help focus light </a:t>
            </a:r>
            <a:r>
              <a:rPr lang="en-GB" dirty="0"/>
              <a:t>onto the </a:t>
            </a:r>
            <a:r>
              <a:rPr lang="en-GB" b="1" dirty="0">
                <a:solidFill>
                  <a:srgbClr val="00B050"/>
                </a:solidFill>
              </a:rPr>
              <a:t>Retina</a:t>
            </a:r>
            <a:r>
              <a:rPr lang="en-GB" dirty="0"/>
              <a:t> where the photoreceptors are found. The light then passes through the </a:t>
            </a:r>
            <a:r>
              <a:rPr lang="en-GB" b="1" dirty="0">
                <a:solidFill>
                  <a:srgbClr val="00B050"/>
                </a:solidFill>
              </a:rPr>
              <a:t>Pupil</a:t>
            </a:r>
            <a:r>
              <a:rPr lang="en-GB" dirty="0"/>
              <a:t>. The </a:t>
            </a:r>
            <a:r>
              <a:rPr lang="en-GB" b="1" dirty="0">
                <a:solidFill>
                  <a:srgbClr val="00B050"/>
                </a:solidFill>
              </a:rPr>
              <a:t>Pupil</a:t>
            </a:r>
            <a:r>
              <a:rPr lang="en-GB" dirty="0"/>
              <a:t> is the black hole in the centre of the coloured </a:t>
            </a:r>
            <a:r>
              <a:rPr lang="en-GB" b="1" dirty="0">
                <a:solidFill>
                  <a:srgbClr val="00B050"/>
                </a:solidFill>
              </a:rPr>
              <a:t>Iris</a:t>
            </a:r>
            <a:r>
              <a:rPr lang="en-GB" dirty="0"/>
              <a:t> directly behind the </a:t>
            </a:r>
            <a:r>
              <a:rPr lang="en-GB" b="1" dirty="0">
                <a:solidFill>
                  <a:srgbClr val="00B050"/>
                </a:solidFill>
              </a:rPr>
              <a:t>Cornea</a:t>
            </a:r>
            <a:r>
              <a:rPr lang="en-GB" dirty="0"/>
              <a:t>. The </a:t>
            </a:r>
            <a:r>
              <a:rPr lang="en-GB" b="1" dirty="0">
                <a:solidFill>
                  <a:srgbClr val="00B050"/>
                </a:solidFill>
              </a:rPr>
              <a:t>Iris</a:t>
            </a:r>
            <a:r>
              <a:rPr lang="en-GB" dirty="0"/>
              <a:t> uses </a:t>
            </a:r>
            <a:r>
              <a:rPr lang="en-GB" b="1" dirty="0">
                <a:solidFill>
                  <a:srgbClr val="00B050"/>
                </a:solidFill>
              </a:rPr>
              <a:t>Ciliary muscles </a:t>
            </a:r>
            <a:r>
              <a:rPr lang="en-GB" dirty="0"/>
              <a:t>to </a:t>
            </a:r>
            <a:r>
              <a:rPr lang="en-GB" b="1" dirty="0">
                <a:solidFill>
                  <a:srgbClr val="00B0F0"/>
                </a:solidFill>
              </a:rPr>
              <a:t>change the size </a:t>
            </a:r>
            <a:r>
              <a:rPr lang="en-GB" dirty="0"/>
              <a:t>of the </a:t>
            </a:r>
            <a:r>
              <a:rPr lang="en-GB" b="1" dirty="0">
                <a:solidFill>
                  <a:srgbClr val="00B050"/>
                </a:solidFill>
              </a:rPr>
              <a:t>Pupil</a:t>
            </a:r>
            <a:r>
              <a:rPr lang="en-GB" dirty="0"/>
              <a:t> and control the </a:t>
            </a:r>
            <a:r>
              <a:rPr lang="en-GB" b="1" dirty="0">
                <a:solidFill>
                  <a:srgbClr val="00B0F0"/>
                </a:solidFill>
              </a:rPr>
              <a:t>amount of light </a:t>
            </a:r>
            <a:r>
              <a:rPr lang="en-GB" dirty="0"/>
              <a:t>entering the eye and hitting the </a:t>
            </a:r>
            <a:r>
              <a:rPr lang="en-GB" b="1" dirty="0">
                <a:solidFill>
                  <a:srgbClr val="00B050"/>
                </a:solidFill>
              </a:rPr>
              <a:t>Retina</a:t>
            </a:r>
            <a:r>
              <a:rPr lang="en-GB" dirty="0"/>
              <a:t>. If the </a:t>
            </a:r>
            <a:r>
              <a:rPr lang="en-GB" b="1" dirty="0">
                <a:solidFill>
                  <a:srgbClr val="00B050"/>
                </a:solidFill>
              </a:rPr>
              <a:t>Pupil</a:t>
            </a:r>
            <a:r>
              <a:rPr lang="en-GB" dirty="0"/>
              <a:t> is </a:t>
            </a:r>
            <a:r>
              <a:rPr lang="en-GB" b="1" dirty="0">
                <a:solidFill>
                  <a:srgbClr val="00B0F0"/>
                </a:solidFill>
              </a:rPr>
              <a:t>dilated</a:t>
            </a:r>
            <a:r>
              <a:rPr lang="en-GB" dirty="0"/>
              <a:t>, </a:t>
            </a:r>
            <a:r>
              <a:rPr lang="en-GB" b="1" dirty="0">
                <a:solidFill>
                  <a:srgbClr val="00B0F0"/>
                </a:solidFill>
              </a:rPr>
              <a:t>more light </a:t>
            </a:r>
            <a:r>
              <a:rPr lang="en-GB" dirty="0"/>
              <a:t>is able to pass into the eye and hits the </a:t>
            </a:r>
            <a:r>
              <a:rPr lang="en-GB" b="1" dirty="0">
                <a:solidFill>
                  <a:srgbClr val="00B050"/>
                </a:solidFill>
              </a:rPr>
              <a:t>Retina</a:t>
            </a:r>
            <a:r>
              <a:rPr lang="en-GB" dirty="0"/>
              <a:t>. If the </a:t>
            </a:r>
            <a:r>
              <a:rPr lang="en-GB" b="1" dirty="0">
                <a:solidFill>
                  <a:srgbClr val="00B050"/>
                </a:solidFill>
              </a:rPr>
              <a:t>Pupil</a:t>
            </a:r>
            <a:r>
              <a:rPr lang="en-GB" dirty="0"/>
              <a:t> is </a:t>
            </a:r>
            <a:r>
              <a:rPr lang="en-GB" b="1" dirty="0">
                <a:solidFill>
                  <a:srgbClr val="00B0F0"/>
                </a:solidFill>
              </a:rPr>
              <a:t>constricted</a:t>
            </a:r>
            <a:r>
              <a:rPr lang="en-GB" dirty="0"/>
              <a:t>, </a:t>
            </a:r>
            <a:r>
              <a:rPr lang="en-GB" b="1" dirty="0">
                <a:solidFill>
                  <a:srgbClr val="00B0F0"/>
                </a:solidFill>
              </a:rPr>
              <a:t>less light </a:t>
            </a:r>
            <a:r>
              <a:rPr lang="en-GB" dirty="0"/>
              <a:t>is able to pass into the eye and hits the </a:t>
            </a:r>
            <a:r>
              <a:rPr lang="en-GB" b="1" dirty="0">
                <a:solidFill>
                  <a:srgbClr val="00B050"/>
                </a:solidFill>
              </a:rPr>
              <a:t>Retina</a:t>
            </a:r>
            <a:r>
              <a:rPr lang="en-GB" dirty="0"/>
              <a:t>. The light then hits the </a:t>
            </a:r>
            <a:r>
              <a:rPr lang="en-GB" b="1" dirty="0">
                <a:solidFill>
                  <a:srgbClr val="00B050"/>
                </a:solidFill>
              </a:rPr>
              <a:t>lens</a:t>
            </a:r>
            <a:r>
              <a:rPr lang="en-GB" dirty="0"/>
              <a:t> which is directly behind the </a:t>
            </a:r>
            <a:r>
              <a:rPr lang="en-GB" b="1" dirty="0">
                <a:solidFill>
                  <a:srgbClr val="00B050"/>
                </a:solidFill>
              </a:rPr>
              <a:t>Pupil</a:t>
            </a:r>
            <a:r>
              <a:rPr lang="en-GB" dirty="0"/>
              <a:t>. The </a:t>
            </a:r>
            <a:r>
              <a:rPr lang="en-GB" b="1" dirty="0">
                <a:solidFill>
                  <a:srgbClr val="00B050"/>
                </a:solidFill>
              </a:rPr>
              <a:t>Lens</a:t>
            </a:r>
            <a:r>
              <a:rPr lang="en-GB" dirty="0"/>
              <a:t> </a:t>
            </a:r>
            <a:r>
              <a:rPr lang="en-GB" b="1" dirty="0">
                <a:solidFill>
                  <a:srgbClr val="00B0F0"/>
                </a:solidFill>
              </a:rPr>
              <a:t>changes shape </a:t>
            </a:r>
            <a:r>
              <a:rPr lang="en-GB" dirty="0"/>
              <a:t>using </a:t>
            </a:r>
            <a:r>
              <a:rPr lang="en-GB" b="1" dirty="0">
                <a:solidFill>
                  <a:srgbClr val="00B050"/>
                </a:solidFill>
              </a:rPr>
              <a:t>Ciliary muscles </a:t>
            </a:r>
            <a:r>
              <a:rPr lang="en-GB" dirty="0"/>
              <a:t>to </a:t>
            </a:r>
            <a:r>
              <a:rPr lang="en-GB" b="1" dirty="0">
                <a:solidFill>
                  <a:srgbClr val="00B0F0"/>
                </a:solidFill>
              </a:rPr>
              <a:t>focus light </a:t>
            </a:r>
            <a:r>
              <a:rPr lang="en-GB" dirty="0"/>
              <a:t>onto the </a:t>
            </a:r>
            <a:r>
              <a:rPr lang="en-GB" b="1" dirty="0">
                <a:solidFill>
                  <a:srgbClr val="00B050"/>
                </a:solidFill>
              </a:rPr>
              <a:t>Retina</a:t>
            </a:r>
            <a:r>
              <a:rPr lang="en-GB" dirty="0"/>
              <a:t>. To focus on objects </a:t>
            </a:r>
            <a:r>
              <a:rPr lang="en-GB" b="1" dirty="0">
                <a:solidFill>
                  <a:srgbClr val="00B0F0"/>
                </a:solidFill>
              </a:rPr>
              <a:t>nearby</a:t>
            </a:r>
            <a:r>
              <a:rPr lang="en-GB" dirty="0"/>
              <a:t> the </a:t>
            </a:r>
            <a:r>
              <a:rPr lang="en-GB" b="1" dirty="0">
                <a:solidFill>
                  <a:srgbClr val="00B050"/>
                </a:solidFill>
              </a:rPr>
              <a:t>Lens</a:t>
            </a:r>
            <a:r>
              <a:rPr lang="en-GB" dirty="0"/>
              <a:t> will be </a:t>
            </a:r>
            <a:r>
              <a:rPr lang="en-GB" b="1" dirty="0">
                <a:solidFill>
                  <a:srgbClr val="00B0F0"/>
                </a:solidFill>
              </a:rPr>
              <a:t>thicker</a:t>
            </a:r>
            <a:r>
              <a:rPr lang="en-GB" dirty="0"/>
              <a:t>, to focus on objects in the </a:t>
            </a:r>
            <a:r>
              <a:rPr lang="en-GB" b="1" dirty="0">
                <a:solidFill>
                  <a:srgbClr val="00B0F0"/>
                </a:solidFill>
              </a:rPr>
              <a:t>distance</a:t>
            </a:r>
            <a:r>
              <a:rPr lang="en-GB" dirty="0"/>
              <a:t> the </a:t>
            </a:r>
            <a:r>
              <a:rPr lang="en-GB" b="1" dirty="0">
                <a:solidFill>
                  <a:srgbClr val="00B050"/>
                </a:solidFill>
              </a:rPr>
              <a:t>lens </a:t>
            </a:r>
            <a:r>
              <a:rPr lang="en-GB" dirty="0"/>
              <a:t>will be </a:t>
            </a:r>
            <a:r>
              <a:rPr lang="en-GB" b="1" dirty="0">
                <a:solidFill>
                  <a:srgbClr val="00B0F0"/>
                </a:solidFill>
              </a:rPr>
              <a:t>thinner</a:t>
            </a:r>
            <a:r>
              <a:rPr lang="en-GB" dirty="0"/>
              <a:t>. Finally light passes through clear </a:t>
            </a:r>
            <a:r>
              <a:rPr lang="en-GB" b="1" dirty="0">
                <a:solidFill>
                  <a:srgbClr val="00B050"/>
                </a:solidFill>
              </a:rPr>
              <a:t>Aqueous </a:t>
            </a:r>
            <a:r>
              <a:rPr lang="en-GB" b="1" dirty="0" err="1">
                <a:solidFill>
                  <a:srgbClr val="00B050"/>
                </a:solidFill>
              </a:rPr>
              <a:t>humors</a:t>
            </a:r>
            <a:r>
              <a:rPr lang="en-GB" b="1" dirty="0">
                <a:solidFill>
                  <a:srgbClr val="00B050"/>
                </a:solidFill>
              </a:rPr>
              <a:t> </a:t>
            </a:r>
            <a:r>
              <a:rPr lang="en-GB" dirty="0"/>
              <a:t>and hits the </a:t>
            </a:r>
            <a:r>
              <a:rPr lang="en-GB" b="1" dirty="0">
                <a:solidFill>
                  <a:srgbClr val="00B050"/>
                </a:solidFill>
              </a:rPr>
              <a:t>Retina</a:t>
            </a:r>
            <a:r>
              <a:rPr lang="en-GB" dirty="0"/>
              <a:t>, this is where the photoreceptors are located. The </a:t>
            </a:r>
            <a:r>
              <a:rPr lang="en-GB" b="1" dirty="0">
                <a:solidFill>
                  <a:srgbClr val="00B050"/>
                </a:solidFill>
              </a:rPr>
              <a:t>Retina</a:t>
            </a:r>
            <a:r>
              <a:rPr lang="en-GB" dirty="0"/>
              <a:t> has</a:t>
            </a:r>
            <a:r>
              <a:rPr lang="en-GB" b="1" dirty="0">
                <a:solidFill>
                  <a:srgbClr val="00B050"/>
                </a:solidFill>
              </a:rPr>
              <a:t> Rod </a:t>
            </a:r>
            <a:r>
              <a:rPr lang="en-GB" dirty="0"/>
              <a:t>and </a:t>
            </a:r>
            <a:r>
              <a:rPr lang="en-GB" b="1" dirty="0">
                <a:solidFill>
                  <a:srgbClr val="00B050"/>
                </a:solidFill>
              </a:rPr>
              <a:t>Cones</a:t>
            </a:r>
            <a:r>
              <a:rPr lang="en-GB" dirty="0"/>
              <a:t> cells. The </a:t>
            </a:r>
            <a:r>
              <a:rPr lang="en-GB" b="1" dirty="0">
                <a:solidFill>
                  <a:srgbClr val="00B050"/>
                </a:solidFill>
              </a:rPr>
              <a:t>Cones</a:t>
            </a:r>
            <a:r>
              <a:rPr lang="en-GB" dirty="0"/>
              <a:t> are </a:t>
            </a:r>
            <a:r>
              <a:rPr lang="en-GB" b="1" dirty="0">
                <a:solidFill>
                  <a:srgbClr val="00B0F0"/>
                </a:solidFill>
              </a:rPr>
              <a:t>clustered</a:t>
            </a:r>
            <a:r>
              <a:rPr lang="en-GB" dirty="0"/>
              <a:t> in a region directly opposite the </a:t>
            </a:r>
            <a:r>
              <a:rPr lang="en-GB" b="1" dirty="0">
                <a:solidFill>
                  <a:srgbClr val="00B050"/>
                </a:solidFill>
              </a:rPr>
              <a:t>Lens</a:t>
            </a:r>
            <a:r>
              <a:rPr lang="en-GB" dirty="0"/>
              <a:t> called the </a:t>
            </a:r>
            <a:r>
              <a:rPr lang="en-GB" b="1" dirty="0">
                <a:solidFill>
                  <a:srgbClr val="00B050"/>
                </a:solidFill>
              </a:rPr>
              <a:t>Fovea</a:t>
            </a:r>
            <a:r>
              <a:rPr lang="en-GB" dirty="0"/>
              <a:t>, this is a dip in the </a:t>
            </a:r>
            <a:r>
              <a:rPr lang="en-GB" b="1" dirty="0">
                <a:solidFill>
                  <a:srgbClr val="00B050"/>
                </a:solidFill>
              </a:rPr>
              <a:t>Retina</a:t>
            </a:r>
            <a:r>
              <a:rPr lang="en-GB" dirty="0"/>
              <a:t>. The </a:t>
            </a:r>
            <a:r>
              <a:rPr lang="en-GB" b="1" dirty="0">
                <a:solidFill>
                  <a:srgbClr val="00B050"/>
                </a:solidFill>
              </a:rPr>
              <a:t>Rods</a:t>
            </a:r>
            <a:r>
              <a:rPr lang="en-GB" dirty="0"/>
              <a:t> are </a:t>
            </a:r>
            <a:r>
              <a:rPr lang="en-GB" b="1" dirty="0">
                <a:solidFill>
                  <a:srgbClr val="00B0F0"/>
                </a:solidFill>
              </a:rPr>
              <a:t>clustered </a:t>
            </a:r>
            <a:r>
              <a:rPr lang="en-GB" dirty="0"/>
              <a:t>around the </a:t>
            </a:r>
            <a:r>
              <a:rPr lang="en-GB" b="1" dirty="0">
                <a:solidFill>
                  <a:srgbClr val="00B050"/>
                </a:solidFill>
              </a:rPr>
              <a:t>Fovea</a:t>
            </a:r>
            <a:r>
              <a:rPr lang="en-GB" dirty="0"/>
              <a:t> and across the</a:t>
            </a:r>
            <a:r>
              <a:rPr lang="en-GB" b="1" dirty="0">
                <a:solidFill>
                  <a:srgbClr val="00B050"/>
                </a:solidFill>
              </a:rPr>
              <a:t> Retina</a:t>
            </a:r>
            <a:r>
              <a:rPr lang="en-GB" dirty="0"/>
              <a:t>, there are many more </a:t>
            </a:r>
            <a:r>
              <a:rPr lang="en-GB" b="1" dirty="0">
                <a:solidFill>
                  <a:srgbClr val="00B050"/>
                </a:solidFill>
              </a:rPr>
              <a:t>Rods</a:t>
            </a:r>
            <a:r>
              <a:rPr lang="en-GB" dirty="0"/>
              <a:t> than </a:t>
            </a:r>
            <a:r>
              <a:rPr lang="en-GB" b="1" dirty="0">
                <a:solidFill>
                  <a:srgbClr val="00B050"/>
                </a:solidFill>
              </a:rPr>
              <a:t>Cones</a:t>
            </a:r>
            <a:r>
              <a:rPr lang="en-GB" dirty="0"/>
              <a:t>. All the photoreceptors </a:t>
            </a:r>
            <a:r>
              <a:rPr lang="en-GB" b="1" dirty="0">
                <a:solidFill>
                  <a:srgbClr val="00B0F0"/>
                </a:solidFill>
              </a:rPr>
              <a:t>pass impulses </a:t>
            </a:r>
            <a:r>
              <a:rPr lang="en-GB" dirty="0"/>
              <a:t>to neurones which join into the </a:t>
            </a:r>
            <a:r>
              <a:rPr lang="en-GB" b="1" dirty="0">
                <a:solidFill>
                  <a:srgbClr val="00B050"/>
                </a:solidFill>
              </a:rPr>
              <a:t>Optic nerve</a:t>
            </a:r>
            <a:r>
              <a:rPr lang="en-GB" dirty="0"/>
              <a:t>. Where the </a:t>
            </a:r>
            <a:r>
              <a:rPr lang="en-GB" b="1" dirty="0">
                <a:solidFill>
                  <a:srgbClr val="00B050"/>
                </a:solidFill>
              </a:rPr>
              <a:t>Optic nerve </a:t>
            </a:r>
            <a:r>
              <a:rPr lang="en-GB" dirty="0"/>
              <a:t>leaves the eye is known as the </a:t>
            </a:r>
            <a:r>
              <a:rPr lang="en-GB" b="1" dirty="0">
                <a:solidFill>
                  <a:srgbClr val="00B0F0"/>
                </a:solidFill>
              </a:rPr>
              <a:t>blind spot </a:t>
            </a:r>
            <a:r>
              <a:rPr lang="en-GB" dirty="0"/>
              <a:t>as there are no photoreceptors here. </a:t>
            </a:r>
          </a:p>
        </p:txBody>
      </p:sp>
      <p:pic>
        <p:nvPicPr>
          <p:cNvPr id="12" name="Picture 11">
            <a:extLst>
              <a:ext uri="{FF2B5EF4-FFF2-40B4-BE49-F238E27FC236}">
                <a16:creationId xmlns:a16="http://schemas.microsoft.com/office/drawing/2014/main" id="{C2601A23-7C78-48B4-8E3E-9792D5A01BFF}"/>
              </a:ext>
            </a:extLst>
          </p:cNvPr>
          <p:cNvPicPr>
            <a:picLocks noChangeAspect="1"/>
          </p:cNvPicPr>
          <p:nvPr/>
        </p:nvPicPr>
        <p:blipFill>
          <a:blip r:embed="rId2"/>
          <a:stretch>
            <a:fillRect/>
          </a:stretch>
        </p:blipFill>
        <p:spPr>
          <a:xfrm>
            <a:off x="5014082" y="3872982"/>
            <a:ext cx="4733925" cy="2819400"/>
          </a:xfrm>
          <a:prstGeom prst="rect">
            <a:avLst/>
          </a:prstGeom>
        </p:spPr>
      </p:pic>
      <p:sp>
        <p:nvSpPr>
          <p:cNvPr id="14" name="Rectangle 13">
            <a:extLst>
              <a:ext uri="{FF2B5EF4-FFF2-40B4-BE49-F238E27FC236}">
                <a16:creationId xmlns:a16="http://schemas.microsoft.com/office/drawing/2014/main" id="{0641CD15-F83A-48F5-A939-646A74E35EBD}"/>
              </a:ext>
            </a:extLst>
          </p:cNvPr>
          <p:cNvSpPr/>
          <p:nvPr/>
        </p:nvSpPr>
        <p:spPr>
          <a:xfrm>
            <a:off x="5370483" y="4825832"/>
            <a:ext cx="620785" cy="2097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a:extLst>
              <a:ext uri="{FF2B5EF4-FFF2-40B4-BE49-F238E27FC236}">
                <a16:creationId xmlns:a16="http://schemas.microsoft.com/office/drawing/2014/main" id="{449563E7-8555-43E7-AC18-4AF4FF267505}"/>
              </a:ext>
            </a:extLst>
          </p:cNvPr>
          <p:cNvPicPr>
            <a:picLocks noChangeAspect="1"/>
          </p:cNvPicPr>
          <p:nvPr/>
        </p:nvPicPr>
        <p:blipFill>
          <a:blip r:embed="rId3"/>
          <a:stretch>
            <a:fillRect/>
          </a:stretch>
        </p:blipFill>
        <p:spPr>
          <a:xfrm>
            <a:off x="5370483" y="5189352"/>
            <a:ext cx="640135" cy="225572"/>
          </a:xfrm>
          <a:prstGeom prst="rect">
            <a:avLst/>
          </a:prstGeom>
        </p:spPr>
      </p:pic>
      <p:pic>
        <p:nvPicPr>
          <p:cNvPr id="16" name="Picture 15">
            <a:extLst>
              <a:ext uri="{FF2B5EF4-FFF2-40B4-BE49-F238E27FC236}">
                <a16:creationId xmlns:a16="http://schemas.microsoft.com/office/drawing/2014/main" id="{7F08B288-9DFF-4243-A451-F52A08D65E56}"/>
              </a:ext>
            </a:extLst>
          </p:cNvPr>
          <p:cNvPicPr>
            <a:picLocks noChangeAspect="1"/>
          </p:cNvPicPr>
          <p:nvPr/>
        </p:nvPicPr>
        <p:blipFill>
          <a:blip r:embed="rId3"/>
          <a:stretch>
            <a:fillRect/>
          </a:stretch>
        </p:blipFill>
        <p:spPr>
          <a:xfrm>
            <a:off x="5370482" y="5455934"/>
            <a:ext cx="640135" cy="225572"/>
          </a:xfrm>
          <a:prstGeom prst="rect">
            <a:avLst/>
          </a:prstGeom>
        </p:spPr>
      </p:pic>
      <p:pic>
        <p:nvPicPr>
          <p:cNvPr id="17" name="Picture 16">
            <a:extLst>
              <a:ext uri="{FF2B5EF4-FFF2-40B4-BE49-F238E27FC236}">
                <a16:creationId xmlns:a16="http://schemas.microsoft.com/office/drawing/2014/main" id="{D99E4F94-73AF-443F-870C-00BB76C2347B}"/>
              </a:ext>
            </a:extLst>
          </p:cNvPr>
          <p:cNvPicPr>
            <a:picLocks noChangeAspect="1"/>
          </p:cNvPicPr>
          <p:nvPr/>
        </p:nvPicPr>
        <p:blipFill>
          <a:blip r:embed="rId3"/>
          <a:stretch>
            <a:fillRect/>
          </a:stretch>
        </p:blipFill>
        <p:spPr>
          <a:xfrm>
            <a:off x="5671200" y="6226326"/>
            <a:ext cx="640135" cy="225572"/>
          </a:xfrm>
          <a:prstGeom prst="rect">
            <a:avLst/>
          </a:prstGeom>
        </p:spPr>
      </p:pic>
      <p:pic>
        <p:nvPicPr>
          <p:cNvPr id="18" name="Picture 17">
            <a:extLst>
              <a:ext uri="{FF2B5EF4-FFF2-40B4-BE49-F238E27FC236}">
                <a16:creationId xmlns:a16="http://schemas.microsoft.com/office/drawing/2014/main" id="{2C5B94FE-C478-4AFF-9389-9F921EF485A6}"/>
              </a:ext>
            </a:extLst>
          </p:cNvPr>
          <p:cNvPicPr>
            <a:picLocks noChangeAspect="1"/>
          </p:cNvPicPr>
          <p:nvPr/>
        </p:nvPicPr>
        <p:blipFill>
          <a:blip r:embed="rId3"/>
          <a:stretch>
            <a:fillRect/>
          </a:stretch>
        </p:blipFill>
        <p:spPr>
          <a:xfrm>
            <a:off x="8948499" y="4522191"/>
            <a:ext cx="640135" cy="225572"/>
          </a:xfrm>
          <a:prstGeom prst="rect">
            <a:avLst/>
          </a:prstGeom>
        </p:spPr>
      </p:pic>
      <p:pic>
        <p:nvPicPr>
          <p:cNvPr id="19" name="Picture 18">
            <a:extLst>
              <a:ext uri="{FF2B5EF4-FFF2-40B4-BE49-F238E27FC236}">
                <a16:creationId xmlns:a16="http://schemas.microsoft.com/office/drawing/2014/main" id="{E0091C71-73C0-4019-A5C4-1CAAC04D3CD9}"/>
              </a:ext>
            </a:extLst>
          </p:cNvPr>
          <p:cNvPicPr>
            <a:picLocks noChangeAspect="1"/>
          </p:cNvPicPr>
          <p:nvPr/>
        </p:nvPicPr>
        <p:blipFill>
          <a:blip r:embed="rId3"/>
          <a:stretch>
            <a:fillRect/>
          </a:stretch>
        </p:blipFill>
        <p:spPr>
          <a:xfrm>
            <a:off x="8948499" y="5140415"/>
            <a:ext cx="640135" cy="225572"/>
          </a:xfrm>
          <a:prstGeom prst="rect">
            <a:avLst/>
          </a:prstGeom>
        </p:spPr>
      </p:pic>
      <p:pic>
        <p:nvPicPr>
          <p:cNvPr id="20" name="Picture 19">
            <a:extLst>
              <a:ext uri="{FF2B5EF4-FFF2-40B4-BE49-F238E27FC236}">
                <a16:creationId xmlns:a16="http://schemas.microsoft.com/office/drawing/2014/main" id="{35963FD2-602C-421D-963D-2C7FBB92A40D}"/>
              </a:ext>
            </a:extLst>
          </p:cNvPr>
          <p:cNvPicPr>
            <a:picLocks noChangeAspect="1"/>
          </p:cNvPicPr>
          <p:nvPr/>
        </p:nvPicPr>
        <p:blipFill>
          <a:blip r:embed="rId3"/>
          <a:stretch>
            <a:fillRect/>
          </a:stretch>
        </p:blipFill>
        <p:spPr>
          <a:xfrm>
            <a:off x="8399135" y="6257785"/>
            <a:ext cx="640135" cy="225572"/>
          </a:xfrm>
          <a:prstGeom prst="rect">
            <a:avLst/>
          </a:prstGeom>
        </p:spPr>
      </p:pic>
      <p:sp>
        <p:nvSpPr>
          <p:cNvPr id="21" name="TextBox 20">
            <a:extLst>
              <a:ext uri="{FF2B5EF4-FFF2-40B4-BE49-F238E27FC236}">
                <a16:creationId xmlns:a16="http://schemas.microsoft.com/office/drawing/2014/main" id="{1DB0625F-0934-4E8F-BEA5-DA303CC87FA4}"/>
              </a:ext>
            </a:extLst>
          </p:cNvPr>
          <p:cNvSpPr txBox="1"/>
          <p:nvPr/>
        </p:nvSpPr>
        <p:spPr>
          <a:xfrm>
            <a:off x="9748007" y="3872982"/>
            <a:ext cx="2385270" cy="2031325"/>
          </a:xfrm>
          <a:prstGeom prst="rect">
            <a:avLst/>
          </a:prstGeom>
          <a:solidFill>
            <a:schemeClr val="accent4">
              <a:lumMod val="40000"/>
              <a:lumOff val="60000"/>
            </a:schemeClr>
          </a:solidFill>
        </p:spPr>
        <p:txBody>
          <a:bodyPr wrap="square" rtlCol="0">
            <a:spAutoFit/>
          </a:bodyPr>
          <a:lstStyle/>
          <a:p>
            <a:r>
              <a:rPr lang="en-GB" dirty="0"/>
              <a:t>In your exam it is important to highlight the key information in the comprehension. </a:t>
            </a:r>
          </a:p>
          <a:p>
            <a:r>
              <a:rPr lang="en-GB" dirty="0"/>
              <a:t>What do you think you should be highlighting in this comprehension?</a:t>
            </a:r>
          </a:p>
        </p:txBody>
      </p:sp>
      <p:pic>
        <p:nvPicPr>
          <p:cNvPr id="22" name="Picture 21">
            <a:extLst>
              <a:ext uri="{FF2B5EF4-FFF2-40B4-BE49-F238E27FC236}">
                <a16:creationId xmlns:a16="http://schemas.microsoft.com/office/drawing/2014/main" id="{90656C9C-4382-4EC5-A8F4-0FB56006C12A}"/>
              </a:ext>
            </a:extLst>
          </p:cNvPr>
          <p:cNvPicPr>
            <a:picLocks noChangeAspect="1"/>
          </p:cNvPicPr>
          <p:nvPr/>
        </p:nvPicPr>
        <p:blipFill rotWithShape="1">
          <a:blip r:embed="rId4"/>
          <a:srcRect l="7006" r="37743" b="21739"/>
          <a:stretch/>
        </p:blipFill>
        <p:spPr>
          <a:xfrm>
            <a:off x="32948" y="4107632"/>
            <a:ext cx="4898731" cy="2433349"/>
          </a:xfrm>
          <a:prstGeom prst="rect">
            <a:avLst/>
          </a:prstGeom>
        </p:spPr>
      </p:pic>
    </p:spTree>
    <p:extLst>
      <p:ext uri="{BB962C8B-B14F-4D97-AF65-F5344CB8AC3E}">
        <p14:creationId xmlns:p14="http://schemas.microsoft.com/office/powerpoint/2010/main" val="16239957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B977D4-D906-4700-869F-535783CBF0B6}"/>
              </a:ext>
            </a:extLst>
          </p:cNvPr>
          <p:cNvSpPr txBox="1"/>
          <p:nvPr/>
        </p:nvSpPr>
        <p:spPr>
          <a:xfrm>
            <a:off x="58723" y="117446"/>
            <a:ext cx="12038202" cy="3970318"/>
          </a:xfrm>
          <a:prstGeom prst="rect">
            <a:avLst/>
          </a:prstGeom>
          <a:noFill/>
        </p:spPr>
        <p:txBody>
          <a:bodyPr wrap="square" rtlCol="0">
            <a:spAutoFit/>
          </a:bodyPr>
          <a:lstStyle/>
          <a:p>
            <a:r>
              <a:rPr lang="en-GB" b="1" u="sng" dirty="0"/>
              <a:t>Comprehension: Pathway of light through the structure of the eye. </a:t>
            </a:r>
          </a:p>
          <a:p>
            <a:endParaRPr lang="en-GB" dirty="0"/>
          </a:p>
          <a:p>
            <a:r>
              <a:rPr lang="en-GB" dirty="0"/>
              <a:t>Light enters the eye through the </a:t>
            </a:r>
            <a:r>
              <a:rPr lang="en-GB" b="1" dirty="0">
                <a:solidFill>
                  <a:srgbClr val="00B050"/>
                </a:solidFill>
              </a:rPr>
              <a:t>Cornea, </a:t>
            </a:r>
            <a:r>
              <a:rPr lang="en-GB" dirty="0"/>
              <a:t>a clear curved layer at the front of the eye. This layer is used to </a:t>
            </a:r>
            <a:r>
              <a:rPr lang="en-GB" b="1" dirty="0">
                <a:solidFill>
                  <a:srgbClr val="00B0F0"/>
                </a:solidFill>
              </a:rPr>
              <a:t>help focus light </a:t>
            </a:r>
            <a:r>
              <a:rPr lang="en-GB" dirty="0"/>
              <a:t>onto the </a:t>
            </a:r>
            <a:r>
              <a:rPr lang="en-GB" b="1" dirty="0">
                <a:solidFill>
                  <a:srgbClr val="00B050"/>
                </a:solidFill>
              </a:rPr>
              <a:t>Retina</a:t>
            </a:r>
            <a:r>
              <a:rPr lang="en-GB" dirty="0"/>
              <a:t> where the photoreceptors are found. The light then passes through the </a:t>
            </a:r>
            <a:r>
              <a:rPr lang="en-GB" b="1" dirty="0">
                <a:solidFill>
                  <a:srgbClr val="00B050"/>
                </a:solidFill>
              </a:rPr>
              <a:t>Pupil</a:t>
            </a:r>
            <a:r>
              <a:rPr lang="en-GB" dirty="0"/>
              <a:t>. The </a:t>
            </a:r>
            <a:r>
              <a:rPr lang="en-GB" b="1" dirty="0">
                <a:solidFill>
                  <a:srgbClr val="00B050"/>
                </a:solidFill>
              </a:rPr>
              <a:t>Pupil</a:t>
            </a:r>
            <a:r>
              <a:rPr lang="en-GB" dirty="0"/>
              <a:t> is the black hole in the centre of the coloured </a:t>
            </a:r>
            <a:r>
              <a:rPr lang="en-GB" b="1" dirty="0">
                <a:solidFill>
                  <a:srgbClr val="00B050"/>
                </a:solidFill>
              </a:rPr>
              <a:t>Iris</a:t>
            </a:r>
            <a:r>
              <a:rPr lang="en-GB" dirty="0"/>
              <a:t> directly behind the </a:t>
            </a:r>
            <a:r>
              <a:rPr lang="en-GB" b="1" dirty="0">
                <a:solidFill>
                  <a:srgbClr val="00B050"/>
                </a:solidFill>
              </a:rPr>
              <a:t>Cornea</a:t>
            </a:r>
            <a:r>
              <a:rPr lang="en-GB" dirty="0"/>
              <a:t>. The </a:t>
            </a:r>
            <a:r>
              <a:rPr lang="en-GB" b="1" dirty="0">
                <a:solidFill>
                  <a:srgbClr val="00B050"/>
                </a:solidFill>
              </a:rPr>
              <a:t>Iris</a:t>
            </a:r>
            <a:r>
              <a:rPr lang="en-GB" dirty="0"/>
              <a:t> uses </a:t>
            </a:r>
            <a:r>
              <a:rPr lang="en-GB" b="1" dirty="0">
                <a:solidFill>
                  <a:srgbClr val="00B050"/>
                </a:solidFill>
              </a:rPr>
              <a:t>Ciliary muscles </a:t>
            </a:r>
            <a:r>
              <a:rPr lang="en-GB" dirty="0"/>
              <a:t>to </a:t>
            </a:r>
            <a:r>
              <a:rPr lang="en-GB" b="1" dirty="0">
                <a:solidFill>
                  <a:srgbClr val="00B0F0"/>
                </a:solidFill>
              </a:rPr>
              <a:t>change the size </a:t>
            </a:r>
            <a:r>
              <a:rPr lang="en-GB" dirty="0"/>
              <a:t>of the </a:t>
            </a:r>
            <a:r>
              <a:rPr lang="en-GB" b="1" dirty="0">
                <a:solidFill>
                  <a:srgbClr val="00B050"/>
                </a:solidFill>
              </a:rPr>
              <a:t>Pupil</a:t>
            </a:r>
            <a:r>
              <a:rPr lang="en-GB" dirty="0"/>
              <a:t> and control the </a:t>
            </a:r>
            <a:r>
              <a:rPr lang="en-GB" b="1" dirty="0">
                <a:solidFill>
                  <a:srgbClr val="00B0F0"/>
                </a:solidFill>
              </a:rPr>
              <a:t>amount of light </a:t>
            </a:r>
            <a:r>
              <a:rPr lang="en-GB" dirty="0"/>
              <a:t>entering the eye and hitting the </a:t>
            </a:r>
            <a:r>
              <a:rPr lang="en-GB" b="1" dirty="0">
                <a:solidFill>
                  <a:srgbClr val="00B050"/>
                </a:solidFill>
              </a:rPr>
              <a:t>Retina</a:t>
            </a:r>
            <a:r>
              <a:rPr lang="en-GB" dirty="0"/>
              <a:t>. If the </a:t>
            </a:r>
            <a:r>
              <a:rPr lang="en-GB" b="1" dirty="0">
                <a:solidFill>
                  <a:srgbClr val="00B050"/>
                </a:solidFill>
              </a:rPr>
              <a:t>Pupil</a:t>
            </a:r>
            <a:r>
              <a:rPr lang="en-GB" dirty="0"/>
              <a:t> is </a:t>
            </a:r>
            <a:r>
              <a:rPr lang="en-GB" b="1" dirty="0">
                <a:solidFill>
                  <a:srgbClr val="00B0F0"/>
                </a:solidFill>
              </a:rPr>
              <a:t>dilated</a:t>
            </a:r>
            <a:r>
              <a:rPr lang="en-GB" dirty="0"/>
              <a:t>, </a:t>
            </a:r>
            <a:r>
              <a:rPr lang="en-GB" b="1" dirty="0">
                <a:solidFill>
                  <a:srgbClr val="00B0F0"/>
                </a:solidFill>
              </a:rPr>
              <a:t>more light </a:t>
            </a:r>
            <a:r>
              <a:rPr lang="en-GB" dirty="0"/>
              <a:t>is able to pass into the eye and hits the </a:t>
            </a:r>
            <a:r>
              <a:rPr lang="en-GB" b="1" dirty="0">
                <a:solidFill>
                  <a:srgbClr val="00B050"/>
                </a:solidFill>
              </a:rPr>
              <a:t>Retina</a:t>
            </a:r>
            <a:r>
              <a:rPr lang="en-GB" dirty="0"/>
              <a:t>. If the </a:t>
            </a:r>
            <a:r>
              <a:rPr lang="en-GB" b="1" dirty="0">
                <a:solidFill>
                  <a:srgbClr val="00B050"/>
                </a:solidFill>
              </a:rPr>
              <a:t>Pupil</a:t>
            </a:r>
            <a:r>
              <a:rPr lang="en-GB" dirty="0"/>
              <a:t> is </a:t>
            </a:r>
            <a:r>
              <a:rPr lang="en-GB" b="1" dirty="0">
                <a:solidFill>
                  <a:srgbClr val="00B0F0"/>
                </a:solidFill>
              </a:rPr>
              <a:t>constricted</a:t>
            </a:r>
            <a:r>
              <a:rPr lang="en-GB" dirty="0"/>
              <a:t>, </a:t>
            </a:r>
            <a:r>
              <a:rPr lang="en-GB" b="1" dirty="0">
                <a:solidFill>
                  <a:srgbClr val="00B0F0"/>
                </a:solidFill>
              </a:rPr>
              <a:t>less light </a:t>
            </a:r>
            <a:r>
              <a:rPr lang="en-GB" dirty="0"/>
              <a:t>is able to pass into the eye and hits the </a:t>
            </a:r>
            <a:r>
              <a:rPr lang="en-GB" b="1" dirty="0">
                <a:solidFill>
                  <a:srgbClr val="00B050"/>
                </a:solidFill>
              </a:rPr>
              <a:t>Retina</a:t>
            </a:r>
            <a:r>
              <a:rPr lang="en-GB" dirty="0"/>
              <a:t>. The light then hits the </a:t>
            </a:r>
            <a:r>
              <a:rPr lang="en-GB" b="1" dirty="0">
                <a:solidFill>
                  <a:srgbClr val="00B050"/>
                </a:solidFill>
              </a:rPr>
              <a:t>lens</a:t>
            </a:r>
            <a:r>
              <a:rPr lang="en-GB" dirty="0"/>
              <a:t> which is directly behind the </a:t>
            </a:r>
            <a:r>
              <a:rPr lang="en-GB" b="1" dirty="0">
                <a:solidFill>
                  <a:srgbClr val="00B050"/>
                </a:solidFill>
              </a:rPr>
              <a:t>Pupil</a:t>
            </a:r>
            <a:r>
              <a:rPr lang="en-GB" dirty="0"/>
              <a:t>. The </a:t>
            </a:r>
            <a:r>
              <a:rPr lang="en-GB" b="1" dirty="0">
                <a:solidFill>
                  <a:srgbClr val="00B050"/>
                </a:solidFill>
              </a:rPr>
              <a:t>Lens</a:t>
            </a:r>
            <a:r>
              <a:rPr lang="en-GB" dirty="0"/>
              <a:t> </a:t>
            </a:r>
            <a:r>
              <a:rPr lang="en-GB" b="1" dirty="0">
                <a:solidFill>
                  <a:srgbClr val="00B0F0"/>
                </a:solidFill>
              </a:rPr>
              <a:t>changes shape </a:t>
            </a:r>
            <a:r>
              <a:rPr lang="en-GB" dirty="0"/>
              <a:t>using </a:t>
            </a:r>
            <a:r>
              <a:rPr lang="en-GB" b="1" dirty="0">
                <a:solidFill>
                  <a:srgbClr val="00B050"/>
                </a:solidFill>
              </a:rPr>
              <a:t>Ciliary muscles </a:t>
            </a:r>
            <a:r>
              <a:rPr lang="en-GB" dirty="0"/>
              <a:t>to </a:t>
            </a:r>
            <a:r>
              <a:rPr lang="en-GB" b="1" dirty="0">
                <a:solidFill>
                  <a:srgbClr val="00B0F0"/>
                </a:solidFill>
              </a:rPr>
              <a:t>focus light </a:t>
            </a:r>
            <a:r>
              <a:rPr lang="en-GB" dirty="0"/>
              <a:t>onto the </a:t>
            </a:r>
            <a:r>
              <a:rPr lang="en-GB" b="1" dirty="0">
                <a:solidFill>
                  <a:srgbClr val="00B050"/>
                </a:solidFill>
              </a:rPr>
              <a:t>Retina</a:t>
            </a:r>
            <a:r>
              <a:rPr lang="en-GB" dirty="0"/>
              <a:t>. To focus on objects </a:t>
            </a:r>
            <a:r>
              <a:rPr lang="en-GB" b="1" dirty="0">
                <a:solidFill>
                  <a:srgbClr val="00B0F0"/>
                </a:solidFill>
              </a:rPr>
              <a:t>nearby</a:t>
            </a:r>
            <a:r>
              <a:rPr lang="en-GB" dirty="0"/>
              <a:t> the </a:t>
            </a:r>
            <a:r>
              <a:rPr lang="en-GB" b="1" dirty="0">
                <a:solidFill>
                  <a:srgbClr val="00B050"/>
                </a:solidFill>
              </a:rPr>
              <a:t>Lens</a:t>
            </a:r>
            <a:r>
              <a:rPr lang="en-GB" dirty="0"/>
              <a:t> will be </a:t>
            </a:r>
            <a:r>
              <a:rPr lang="en-GB" b="1" dirty="0">
                <a:solidFill>
                  <a:srgbClr val="00B0F0"/>
                </a:solidFill>
              </a:rPr>
              <a:t>thicker</a:t>
            </a:r>
            <a:r>
              <a:rPr lang="en-GB" dirty="0"/>
              <a:t>, to focus on objects in the </a:t>
            </a:r>
            <a:r>
              <a:rPr lang="en-GB" b="1" dirty="0">
                <a:solidFill>
                  <a:srgbClr val="00B0F0"/>
                </a:solidFill>
              </a:rPr>
              <a:t>distance</a:t>
            </a:r>
            <a:r>
              <a:rPr lang="en-GB" dirty="0"/>
              <a:t> the </a:t>
            </a:r>
            <a:r>
              <a:rPr lang="en-GB" b="1" dirty="0">
                <a:solidFill>
                  <a:srgbClr val="00B050"/>
                </a:solidFill>
              </a:rPr>
              <a:t>lens </a:t>
            </a:r>
            <a:r>
              <a:rPr lang="en-GB" dirty="0"/>
              <a:t>will be </a:t>
            </a:r>
            <a:r>
              <a:rPr lang="en-GB" b="1" dirty="0">
                <a:solidFill>
                  <a:srgbClr val="00B0F0"/>
                </a:solidFill>
              </a:rPr>
              <a:t>thinner</a:t>
            </a:r>
            <a:r>
              <a:rPr lang="en-GB" dirty="0"/>
              <a:t>. Finally light passes through clear </a:t>
            </a:r>
            <a:r>
              <a:rPr lang="en-GB" b="1" dirty="0">
                <a:solidFill>
                  <a:srgbClr val="00B050"/>
                </a:solidFill>
              </a:rPr>
              <a:t>Aqueous </a:t>
            </a:r>
            <a:r>
              <a:rPr lang="en-GB" b="1" dirty="0" err="1">
                <a:solidFill>
                  <a:srgbClr val="00B050"/>
                </a:solidFill>
              </a:rPr>
              <a:t>humors</a:t>
            </a:r>
            <a:r>
              <a:rPr lang="en-GB" b="1" dirty="0">
                <a:solidFill>
                  <a:srgbClr val="00B050"/>
                </a:solidFill>
              </a:rPr>
              <a:t> </a:t>
            </a:r>
            <a:r>
              <a:rPr lang="en-GB" dirty="0"/>
              <a:t>and hits the </a:t>
            </a:r>
            <a:r>
              <a:rPr lang="en-GB" b="1" dirty="0">
                <a:solidFill>
                  <a:srgbClr val="00B050"/>
                </a:solidFill>
              </a:rPr>
              <a:t>Retina</a:t>
            </a:r>
            <a:r>
              <a:rPr lang="en-GB" dirty="0"/>
              <a:t>, this is where the photoreceptors are located. The </a:t>
            </a:r>
            <a:r>
              <a:rPr lang="en-GB" b="1" dirty="0">
                <a:solidFill>
                  <a:srgbClr val="00B050"/>
                </a:solidFill>
              </a:rPr>
              <a:t>Retina</a:t>
            </a:r>
            <a:r>
              <a:rPr lang="en-GB" dirty="0"/>
              <a:t> has</a:t>
            </a:r>
            <a:r>
              <a:rPr lang="en-GB" b="1" dirty="0">
                <a:solidFill>
                  <a:srgbClr val="00B050"/>
                </a:solidFill>
              </a:rPr>
              <a:t> Rod </a:t>
            </a:r>
            <a:r>
              <a:rPr lang="en-GB" dirty="0"/>
              <a:t>and </a:t>
            </a:r>
            <a:r>
              <a:rPr lang="en-GB" b="1" dirty="0">
                <a:solidFill>
                  <a:srgbClr val="00B050"/>
                </a:solidFill>
              </a:rPr>
              <a:t>Cones</a:t>
            </a:r>
            <a:r>
              <a:rPr lang="en-GB" dirty="0"/>
              <a:t> cells. The </a:t>
            </a:r>
            <a:r>
              <a:rPr lang="en-GB" b="1" dirty="0">
                <a:solidFill>
                  <a:srgbClr val="00B050"/>
                </a:solidFill>
              </a:rPr>
              <a:t>Cones</a:t>
            </a:r>
            <a:r>
              <a:rPr lang="en-GB" dirty="0"/>
              <a:t> are </a:t>
            </a:r>
            <a:r>
              <a:rPr lang="en-GB" b="1" dirty="0">
                <a:solidFill>
                  <a:srgbClr val="00B0F0"/>
                </a:solidFill>
              </a:rPr>
              <a:t>clustered</a:t>
            </a:r>
            <a:r>
              <a:rPr lang="en-GB" dirty="0"/>
              <a:t> in a region directly opposite the </a:t>
            </a:r>
            <a:r>
              <a:rPr lang="en-GB" b="1" dirty="0">
                <a:solidFill>
                  <a:srgbClr val="00B050"/>
                </a:solidFill>
              </a:rPr>
              <a:t>Lens</a:t>
            </a:r>
            <a:r>
              <a:rPr lang="en-GB" dirty="0"/>
              <a:t> called the </a:t>
            </a:r>
            <a:r>
              <a:rPr lang="en-GB" b="1" dirty="0">
                <a:solidFill>
                  <a:srgbClr val="00B050"/>
                </a:solidFill>
              </a:rPr>
              <a:t>Fovea</a:t>
            </a:r>
            <a:r>
              <a:rPr lang="en-GB" dirty="0"/>
              <a:t>, this is a dip in the </a:t>
            </a:r>
            <a:r>
              <a:rPr lang="en-GB" b="1" dirty="0">
                <a:solidFill>
                  <a:srgbClr val="00B050"/>
                </a:solidFill>
              </a:rPr>
              <a:t>Retina</a:t>
            </a:r>
            <a:r>
              <a:rPr lang="en-GB" dirty="0"/>
              <a:t>. The </a:t>
            </a:r>
            <a:r>
              <a:rPr lang="en-GB" b="1" dirty="0">
                <a:solidFill>
                  <a:srgbClr val="00B050"/>
                </a:solidFill>
              </a:rPr>
              <a:t>Rods</a:t>
            </a:r>
            <a:r>
              <a:rPr lang="en-GB" dirty="0"/>
              <a:t> are </a:t>
            </a:r>
            <a:r>
              <a:rPr lang="en-GB" b="1" dirty="0">
                <a:solidFill>
                  <a:srgbClr val="00B0F0"/>
                </a:solidFill>
              </a:rPr>
              <a:t>clustered </a:t>
            </a:r>
            <a:r>
              <a:rPr lang="en-GB" dirty="0"/>
              <a:t>around the </a:t>
            </a:r>
            <a:r>
              <a:rPr lang="en-GB" b="1" dirty="0">
                <a:solidFill>
                  <a:srgbClr val="00B050"/>
                </a:solidFill>
              </a:rPr>
              <a:t>Fovea</a:t>
            </a:r>
            <a:r>
              <a:rPr lang="en-GB" dirty="0"/>
              <a:t> and across the</a:t>
            </a:r>
            <a:r>
              <a:rPr lang="en-GB" b="1" dirty="0">
                <a:solidFill>
                  <a:srgbClr val="00B050"/>
                </a:solidFill>
              </a:rPr>
              <a:t> Retina</a:t>
            </a:r>
            <a:r>
              <a:rPr lang="en-GB" dirty="0"/>
              <a:t>, there are many more </a:t>
            </a:r>
            <a:r>
              <a:rPr lang="en-GB" b="1" dirty="0">
                <a:solidFill>
                  <a:srgbClr val="00B050"/>
                </a:solidFill>
              </a:rPr>
              <a:t>Rods</a:t>
            </a:r>
            <a:r>
              <a:rPr lang="en-GB" dirty="0"/>
              <a:t> than </a:t>
            </a:r>
            <a:r>
              <a:rPr lang="en-GB" b="1" dirty="0">
                <a:solidFill>
                  <a:srgbClr val="00B050"/>
                </a:solidFill>
              </a:rPr>
              <a:t>Cones</a:t>
            </a:r>
            <a:r>
              <a:rPr lang="en-GB" dirty="0"/>
              <a:t>. All the photoreceptors </a:t>
            </a:r>
            <a:r>
              <a:rPr lang="en-GB" b="1" dirty="0">
                <a:solidFill>
                  <a:srgbClr val="00B0F0"/>
                </a:solidFill>
              </a:rPr>
              <a:t>pass impulses </a:t>
            </a:r>
            <a:r>
              <a:rPr lang="en-GB" dirty="0"/>
              <a:t>to neurones which join into the </a:t>
            </a:r>
            <a:r>
              <a:rPr lang="en-GB" b="1" dirty="0">
                <a:solidFill>
                  <a:srgbClr val="00B050"/>
                </a:solidFill>
              </a:rPr>
              <a:t>Optic nerve</a:t>
            </a:r>
            <a:r>
              <a:rPr lang="en-GB" dirty="0"/>
              <a:t>. Where the </a:t>
            </a:r>
            <a:r>
              <a:rPr lang="en-GB" b="1" dirty="0">
                <a:solidFill>
                  <a:srgbClr val="00B050"/>
                </a:solidFill>
              </a:rPr>
              <a:t>Optic nerve </a:t>
            </a:r>
            <a:r>
              <a:rPr lang="en-GB" dirty="0"/>
              <a:t>leaves the eye is known as the </a:t>
            </a:r>
            <a:r>
              <a:rPr lang="en-GB" b="1" dirty="0">
                <a:solidFill>
                  <a:srgbClr val="00B0F0"/>
                </a:solidFill>
              </a:rPr>
              <a:t>blind spot </a:t>
            </a:r>
            <a:r>
              <a:rPr lang="en-GB" dirty="0"/>
              <a:t>as there are no photoreceptors here. </a:t>
            </a:r>
          </a:p>
        </p:txBody>
      </p:sp>
      <p:pic>
        <p:nvPicPr>
          <p:cNvPr id="12" name="Picture 11">
            <a:extLst>
              <a:ext uri="{FF2B5EF4-FFF2-40B4-BE49-F238E27FC236}">
                <a16:creationId xmlns:a16="http://schemas.microsoft.com/office/drawing/2014/main" id="{61A1998E-6053-440A-BAE1-C9738F2E2219}"/>
              </a:ext>
            </a:extLst>
          </p:cNvPr>
          <p:cNvPicPr>
            <a:picLocks noChangeAspect="1"/>
          </p:cNvPicPr>
          <p:nvPr/>
        </p:nvPicPr>
        <p:blipFill>
          <a:blip r:embed="rId2"/>
          <a:stretch>
            <a:fillRect/>
          </a:stretch>
        </p:blipFill>
        <p:spPr>
          <a:xfrm>
            <a:off x="5014082" y="3872982"/>
            <a:ext cx="4733925" cy="2819400"/>
          </a:xfrm>
          <a:prstGeom prst="rect">
            <a:avLst/>
          </a:prstGeom>
        </p:spPr>
      </p:pic>
      <p:sp>
        <p:nvSpPr>
          <p:cNvPr id="21" name="TextBox 20">
            <a:extLst>
              <a:ext uri="{FF2B5EF4-FFF2-40B4-BE49-F238E27FC236}">
                <a16:creationId xmlns:a16="http://schemas.microsoft.com/office/drawing/2014/main" id="{AC190C2E-D4C3-4004-AEA6-8D6FD04E9A74}"/>
              </a:ext>
            </a:extLst>
          </p:cNvPr>
          <p:cNvSpPr txBox="1"/>
          <p:nvPr/>
        </p:nvSpPr>
        <p:spPr>
          <a:xfrm>
            <a:off x="9748007" y="3872982"/>
            <a:ext cx="2385270" cy="2031325"/>
          </a:xfrm>
          <a:prstGeom prst="rect">
            <a:avLst/>
          </a:prstGeom>
          <a:solidFill>
            <a:schemeClr val="accent4">
              <a:lumMod val="40000"/>
              <a:lumOff val="60000"/>
            </a:schemeClr>
          </a:solidFill>
        </p:spPr>
        <p:txBody>
          <a:bodyPr wrap="square" rtlCol="0">
            <a:spAutoFit/>
          </a:bodyPr>
          <a:lstStyle/>
          <a:p>
            <a:r>
              <a:rPr lang="en-GB" dirty="0"/>
              <a:t>In your exam it is important to highlight the key information in the comprehension. </a:t>
            </a:r>
          </a:p>
          <a:p>
            <a:r>
              <a:rPr lang="en-GB" dirty="0"/>
              <a:t>What do you think you should be highlighting in this comprehension?</a:t>
            </a:r>
          </a:p>
        </p:txBody>
      </p:sp>
      <p:pic>
        <p:nvPicPr>
          <p:cNvPr id="22" name="Picture 21">
            <a:extLst>
              <a:ext uri="{FF2B5EF4-FFF2-40B4-BE49-F238E27FC236}">
                <a16:creationId xmlns:a16="http://schemas.microsoft.com/office/drawing/2014/main" id="{EB7B667A-8D92-40A1-9757-2EC8C1F2B39F}"/>
              </a:ext>
            </a:extLst>
          </p:cNvPr>
          <p:cNvPicPr>
            <a:picLocks noChangeAspect="1"/>
          </p:cNvPicPr>
          <p:nvPr/>
        </p:nvPicPr>
        <p:blipFill rotWithShape="1">
          <a:blip r:embed="rId3"/>
          <a:srcRect l="7006" r="37743" b="21739"/>
          <a:stretch/>
        </p:blipFill>
        <p:spPr>
          <a:xfrm>
            <a:off x="32948" y="4107632"/>
            <a:ext cx="4898731" cy="2433349"/>
          </a:xfrm>
          <a:prstGeom prst="rect">
            <a:avLst/>
          </a:prstGeom>
        </p:spPr>
      </p:pic>
    </p:spTree>
    <p:extLst>
      <p:ext uri="{BB962C8B-B14F-4D97-AF65-F5344CB8AC3E}">
        <p14:creationId xmlns:p14="http://schemas.microsoft.com/office/powerpoint/2010/main" val="2305907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D9AE31-7054-4DD6-87B5-29C41A92D32F}"/>
              </a:ext>
            </a:extLst>
          </p:cNvPr>
          <p:cNvSpPr/>
          <p:nvPr/>
        </p:nvSpPr>
        <p:spPr>
          <a:xfrm>
            <a:off x="0" y="72941"/>
            <a:ext cx="12192000" cy="6512680"/>
          </a:xfrm>
          <a:prstGeom prst="rect">
            <a:avLst/>
          </a:prstGeom>
        </p:spPr>
        <p:txBody>
          <a:bodyPr wrap="square">
            <a:spAutoFit/>
          </a:bodyPr>
          <a:lstStyle/>
          <a:p>
            <a:pPr lvl="0">
              <a:lnSpc>
                <a:spcPct val="150000"/>
              </a:lnSpc>
              <a:spcAft>
                <a:spcPts val="0"/>
              </a:spcAft>
            </a:pPr>
            <a:r>
              <a:rPr lang="en-GB" dirty="0">
                <a:latin typeface="Calibri" panose="020F0502020204030204" pitchFamily="34" charset="0"/>
                <a:ea typeface="Calibri" panose="020F0502020204030204" pitchFamily="34" charset="0"/>
                <a:cs typeface="Calibri" panose="020F0502020204030204" pitchFamily="34" charset="0"/>
              </a:rPr>
              <a:t>Describe the appearance of the pupil and lens when you are driving at night. Explain your answer. </a:t>
            </a:r>
          </a:p>
          <a:p>
            <a:pPr lvl="0">
              <a:lnSpc>
                <a:spcPct val="150000"/>
              </a:lnSpc>
              <a:spcAft>
                <a:spcPts val="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50000"/>
              </a:lnSpc>
              <a:spcAft>
                <a:spcPts val="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50000"/>
              </a:lnSpc>
              <a:spcAft>
                <a:spcPts val="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50000"/>
              </a:lnSpc>
              <a:spcAft>
                <a:spcPts val="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50000"/>
              </a:lnSpc>
              <a:spcAft>
                <a:spcPts val="0"/>
              </a:spcAft>
            </a:pPr>
            <a:endParaRPr lang="en-GB" dirty="0">
              <a:latin typeface="Calibri" panose="020F0502020204030204" pitchFamily="34" charset="0"/>
              <a:ea typeface="Calibri" panose="020F0502020204030204" pitchFamily="34" charset="0"/>
              <a:cs typeface="Calibri" panose="020F0502020204030204" pitchFamily="34" charset="0"/>
            </a:endParaRPr>
          </a:p>
          <a:p>
            <a:pPr lvl="0">
              <a:lnSpc>
                <a:spcPct val="150000"/>
              </a:lnSpc>
              <a:spcAft>
                <a:spcPts val="0"/>
              </a:spcAft>
            </a:pPr>
            <a:r>
              <a:rPr lang="en-GB" dirty="0">
                <a:latin typeface="Calibri" panose="020F0502020204030204" pitchFamily="34" charset="0"/>
                <a:ea typeface="Calibri" panose="020F0502020204030204" pitchFamily="34" charset="0"/>
                <a:cs typeface="Calibri" panose="020F0502020204030204" pitchFamily="34" charset="0"/>
              </a:rPr>
              <a:t>The aqueous </a:t>
            </a:r>
            <a:r>
              <a:rPr lang="en-GB" dirty="0" err="1">
                <a:latin typeface="Calibri" panose="020F0502020204030204" pitchFamily="34" charset="0"/>
                <a:ea typeface="Calibri" panose="020F0502020204030204" pitchFamily="34" charset="0"/>
                <a:cs typeface="Calibri" panose="020F0502020204030204" pitchFamily="34" charset="0"/>
              </a:rPr>
              <a:t>humor</a:t>
            </a:r>
            <a:r>
              <a:rPr lang="en-GB" dirty="0">
                <a:latin typeface="Calibri" panose="020F0502020204030204" pitchFamily="34" charset="0"/>
                <a:ea typeface="Calibri" panose="020F0502020204030204" pitchFamily="34" charset="0"/>
                <a:cs typeface="Calibri" panose="020F0502020204030204" pitchFamily="34" charset="0"/>
              </a:rPr>
              <a:t> is a transparent jelly like substance. Suggest why. </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lvl="0">
              <a:lnSpc>
                <a:spcPct val="150000"/>
              </a:lnSpc>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Transparent to let maximum light through to the Retina</a:t>
            </a:r>
          </a:p>
          <a:p>
            <a:pPr lvl="0">
              <a:lnSpc>
                <a:spcPct val="150000"/>
              </a:lnSpc>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Jelly to maintain pressure/eye shape/eye structure/protect retina against mechanical damage</a:t>
            </a:r>
          </a:p>
          <a:p>
            <a:pPr lvl="0">
              <a:lnSpc>
                <a:spcPct val="150000"/>
              </a:lnSpc>
              <a:spcAft>
                <a:spcPts val="0"/>
              </a:spcAft>
            </a:pPr>
            <a:endParaRPr lang="en-GB" dirty="0">
              <a:latin typeface="Calibri" panose="020F0502020204030204" pitchFamily="34" charset="0"/>
              <a:ea typeface="Calibri" panose="020F0502020204030204" pitchFamily="34" charset="0"/>
              <a:cs typeface="Calibri" panose="020F0502020204030204" pitchFamily="34" charset="0"/>
            </a:endParaRPr>
          </a:p>
          <a:p>
            <a:pPr lvl="0">
              <a:lnSpc>
                <a:spcPct val="150000"/>
              </a:lnSpc>
              <a:spcAft>
                <a:spcPts val="0"/>
              </a:spcAft>
            </a:pPr>
            <a:r>
              <a:rPr lang="en-GB" dirty="0">
                <a:latin typeface="Calibri" panose="020F0502020204030204" pitchFamily="34" charset="0"/>
                <a:ea typeface="Calibri" panose="020F0502020204030204" pitchFamily="34" charset="0"/>
                <a:cs typeface="Calibri" panose="020F0502020204030204" pitchFamily="34" charset="0"/>
              </a:rPr>
              <a:t>Cones are clustered in the Fovea and are used to detect colour vision. Suggest why the cones are located directly behind the lens.</a:t>
            </a:r>
          </a:p>
          <a:p>
            <a:pPr lvl="0">
              <a:lnSpc>
                <a:spcPct val="150000"/>
              </a:lnSpc>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Colour vision is mostly used in the day </a:t>
            </a:r>
          </a:p>
          <a:p>
            <a:pPr lvl="0">
              <a:lnSpc>
                <a:spcPct val="150000"/>
              </a:lnSpc>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More light in the day to pupil will be smaller </a:t>
            </a:r>
          </a:p>
          <a:p>
            <a:pPr lvl="0">
              <a:lnSpc>
                <a:spcPct val="150000"/>
              </a:lnSpc>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Light more focused </a:t>
            </a:r>
          </a:p>
          <a:p>
            <a:pPr lvl="0">
              <a:lnSpc>
                <a:spcPct val="150000"/>
              </a:lnSpc>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Fovea is directly where the light is focused on the Retina. </a:t>
            </a:r>
          </a:p>
          <a:p>
            <a:pPr lvl="0">
              <a:lnSpc>
                <a:spcPct val="150000"/>
              </a:lnSpc>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X= Fovea			Y= Blindspot/ Optic Nerve. </a:t>
            </a:r>
            <a:endParaRPr lang="en-GB"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A2150571-DA2E-44DB-9E8E-BF6477D1EA04}"/>
              </a:ext>
            </a:extLst>
          </p:cNvPr>
          <p:cNvGraphicFramePr>
            <a:graphicFrameLocks noGrp="1"/>
          </p:cNvGraphicFramePr>
          <p:nvPr>
            <p:extLst>
              <p:ext uri="{D42A27DB-BD31-4B8C-83A1-F6EECF244321}">
                <p14:modId xmlns:p14="http://schemas.microsoft.com/office/powerpoint/2010/main" val="988310010"/>
              </p:ext>
            </p:extLst>
          </p:nvPr>
        </p:nvGraphicFramePr>
        <p:xfrm>
          <a:off x="127699" y="618998"/>
          <a:ext cx="8128000" cy="13817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02623420"/>
                    </a:ext>
                  </a:extLst>
                </a:gridCol>
                <a:gridCol w="4064000">
                  <a:extLst>
                    <a:ext uri="{9D8B030D-6E8A-4147-A177-3AD203B41FA5}">
                      <a16:colId xmlns:a16="http://schemas.microsoft.com/office/drawing/2014/main" val="3499657650"/>
                    </a:ext>
                  </a:extLst>
                </a:gridCol>
              </a:tblGrid>
              <a:tr h="370840">
                <a:tc>
                  <a:txBody>
                    <a:bodyPr/>
                    <a:lstStyle/>
                    <a:p>
                      <a:r>
                        <a:rPr lang="en-GB" dirty="0"/>
                        <a:t>Describe</a:t>
                      </a:r>
                    </a:p>
                  </a:txBody>
                  <a:tcPr/>
                </a:tc>
                <a:tc>
                  <a:txBody>
                    <a:bodyPr/>
                    <a:lstStyle/>
                    <a:p>
                      <a:r>
                        <a:rPr lang="en-GB" dirty="0"/>
                        <a:t>Explain </a:t>
                      </a:r>
                    </a:p>
                  </a:txBody>
                  <a:tcPr/>
                </a:tc>
                <a:extLst>
                  <a:ext uri="{0D108BD9-81ED-4DB2-BD59-A6C34878D82A}">
                    <a16:rowId xmlns:a16="http://schemas.microsoft.com/office/drawing/2014/main" val="1932571443"/>
                  </a:ext>
                </a:extLst>
              </a:tr>
              <a:tr h="370840">
                <a:tc>
                  <a:txBody>
                    <a:bodyPr/>
                    <a:lstStyle/>
                    <a:p>
                      <a:r>
                        <a:rPr lang="en-GB" dirty="0">
                          <a:solidFill>
                            <a:srgbClr val="7030A0"/>
                          </a:solidFill>
                        </a:rPr>
                        <a:t>Pupil will be larger/bigger</a:t>
                      </a:r>
                    </a:p>
                  </a:txBody>
                  <a:tcPr/>
                </a:tc>
                <a:tc>
                  <a:txBody>
                    <a:bodyPr/>
                    <a:lstStyle/>
                    <a:p>
                      <a:r>
                        <a:rPr lang="en-GB" dirty="0">
                          <a:solidFill>
                            <a:srgbClr val="7030A0"/>
                          </a:solidFill>
                        </a:rPr>
                        <a:t>Allow more light to pass into retina as there is less light in the dark.</a:t>
                      </a:r>
                    </a:p>
                  </a:txBody>
                  <a:tcPr/>
                </a:tc>
                <a:extLst>
                  <a:ext uri="{0D108BD9-81ED-4DB2-BD59-A6C34878D82A}">
                    <a16:rowId xmlns:a16="http://schemas.microsoft.com/office/drawing/2014/main" val="2248363058"/>
                  </a:ext>
                </a:extLst>
              </a:tr>
              <a:tr h="370840">
                <a:tc>
                  <a:txBody>
                    <a:bodyPr/>
                    <a:lstStyle/>
                    <a:p>
                      <a:r>
                        <a:rPr lang="en-GB" dirty="0">
                          <a:solidFill>
                            <a:srgbClr val="7030A0"/>
                          </a:solidFill>
                        </a:rPr>
                        <a:t>Lens will be thinner</a:t>
                      </a:r>
                    </a:p>
                  </a:txBody>
                  <a:tcPr/>
                </a:tc>
                <a:tc>
                  <a:txBody>
                    <a:bodyPr/>
                    <a:lstStyle/>
                    <a:p>
                      <a:r>
                        <a:rPr lang="en-GB" dirty="0">
                          <a:solidFill>
                            <a:srgbClr val="7030A0"/>
                          </a:solidFill>
                        </a:rPr>
                        <a:t>To focus on objects in the distance </a:t>
                      </a:r>
                    </a:p>
                  </a:txBody>
                  <a:tcPr/>
                </a:tc>
                <a:extLst>
                  <a:ext uri="{0D108BD9-81ED-4DB2-BD59-A6C34878D82A}">
                    <a16:rowId xmlns:a16="http://schemas.microsoft.com/office/drawing/2014/main" val="2429071358"/>
                  </a:ext>
                </a:extLst>
              </a:tr>
            </a:tbl>
          </a:graphicData>
        </a:graphic>
      </p:graphicFrame>
    </p:spTree>
    <p:extLst>
      <p:ext uri="{BB962C8B-B14F-4D97-AF65-F5344CB8AC3E}">
        <p14:creationId xmlns:p14="http://schemas.microsoft.com/office/powerpoint/2010/main" val="171640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endParaRPr lang="en-US" altLang="en-US"/>
          </a:p>
        </p:txBody>
      </p:sp>
      <p:sp>
        <p:nvSpPr>
          <p:cNvPr id="5123" name="Rectangle 3"/>
          <p:cNvSpPr>
            <a:spLocks noGrp="1" noChangeArrowheads="1"/>
          </p:cNvSpPr>
          <p:nvPr>
            <p:ph idx="1"/>
          </p:nvPr>
        </p:nvSpPr>
        <p:spPr/>
        <p:txBody>
          <a:bodyPr/>
          <a:lstStyle/>
          <a:p>
            <a:endParaRPr lang="en-US" altLang="en-US"/>
          </a:p>
        </p:txBody>
      </p:sp>
      <p:pic>
        <p:nvPicPr>
          <p:cNvPr id="5125" name="Picture 5" descr="reti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1" y="228600"/>
            <a:ext cx="10011833" cy="4572000"/>
          </a:xfrm>
          <a:prstGeom prst="rect">
            <a:avLst/>
          </a:prstGeom>
          <a:noFill/>
          <a:extLst>
            <a:ext uri="{909E8E84-426E-40DD-AFC4-6F175D3DCCD1}">
              <a14:hiddenFill xmlns:a14="http://schemas.microsoft.com/office/drawing/2010/main">
                <a:solidFill>
                  <a:srgbClr val="FFFFFF"/>
                </a:solidFill>
              </a14:hiddenFill>
            </a:ext>
          </a:extLst>
        </p:spPr>
      </p:pic>
      <p:sp>
        <p:nvSpPr>
          <p:cNvPr id="5126" name="Text Box 6"/>
          <p:cNvSpPr txBox="1">
            <a:spLocks noChangeArrowheads="1"/>
          </p:cNvSpPr>
          <p:nvPr/>
        </p:nvSpPr>
        <p:spPr bwMode="auto">
          <a:xfrm>
            <a:off x="1930400" y="5029201"/>
            <a:ext cx="7010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latin typeface="Comic Sans MS" pitchFamily="66" charset="0"/>
              </a:rPr>
              <a:t>Where is the optic nerve and blind spot on this photograph?</a:t>
            </a:r>
          </a:p>
        </p:txBody>
      </p:sp>
      <p:sp>
        <p:nvSpPr>
          <p:cNvPr id="5128" name="AutoShape 8"/>
          <p:cNvSpPr>
            <a:spLocks noChangeArrowheads="1"/>
          </p:cNvSpPr>
          <p:nvPr/>
        </p:nvSpPr>
        <p:spPr bwMode="auto">
          <a:xfrm>
            <a:off x="2235200" y="2667000"/>
            <a:ext cx="25400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31" name="Text Box 11"/>
          <p:cNvSpPr txBox="1">
            <a:spLocks noChangeArrowheads="1"/>
          </p:cNvSpPr>
          <p:nvPr/>
        </p:nvSpPr>
        <p:spPr bwMode="auto">
          <a:xfrm>
            <a:off x="2032000" y="5943600"/>
            <a:ext cx="8026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latin typeface="Comic Sans MS" pitchFamily="66" charset="0"/>
              </a:rPr>
              <a:t>Why is there a good blood supply?</a:t>
            </a:r>
          </a:p>
        </p:txBody>
      </p:sp>
    </p:spTree>
    <p:extLst>
      <p:ext uri="{BB962C8B-B14F-4D97-AF65-F5344CB8AC3E}">
        <p14:creationId xmlns:p14="http://schemas.microsoft.com/office/powerpoint/2010/main" val="8999841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128"/>
                                        </p:tgtEl>
                                        <p:attrNameLst>
                                          <p:attrName>style.visibility</p:attrName>
                                        </p:attrNameLst>
                                      </p:cBhvr>
                                      <p:to>
                                        <p:strVal val="visible"/>
                                      </p:to>
                                    </p:set>
                                    <p:anim calcmode="lin" valueType="num">
                                      <p:cBhvr>
                                        <p:cTn id="7" dur="1000" fill="hold"/>
                                        <p:tgtEl>
                                          <p:spTgt spid="5128"/>
                                        </p:tgtEl>
                                        <p:attrNameLst>
                                          <p:attrName>ppt_w</p:attrName>
                                        </p:attrNameLst>
                                      </p:cBhvr>
                                      <p:tavLst>
                                        <p:tav tm="0">
                                          <p:val>
                                            <p:fltVal val="0"/>
                                          </p:val>
                                        </p:tav>
                                        <p:tav tm="100000">
                                          <p:val>
                                            <p:strVal val="#ppt_w"/>
                                          </p:val>
                                        </p:tav>
                                      </p:tavLst>
                                    </p:anim>
                                    <p:anim calcmode="lin" valueType="num">
                                      <p:cBhvr>
                                        <p:cTn id="8" dur="1000" fill="hold"/>
                                        <p:tgtEl>
                                          <p:spTgt spid="5128"/>
                                        </p:tgtEl>
                                        <p:attrNameLst>
                                          <p:attrName>ppt_h</p:attrName>
                                        </p:attrNameLst>
                                      </p:cBhvr>
                                      <p:tavLst>
                                        <p:tav tm="0">
                                          <p:val>
                                            <p:fltVal val="0"/>
                                          </p:val>
                                        </p:tav>
                                        <p:tav tm="100000">
                                          <p:val>
                                            <p:strVal val="#ppt_h"/>
                                          </p:val>
                                        </p:tav>
                                      </p:tavLst>
                                    </p:anim>
                                    <p:anim calcmode="lin" valueType="num">
                                      <p:cBhvr>
                                        <p:cTn id="9" dur="1000" fill="hold"/>
                                        <p:tgtEl>
                                          <p:spTgt spid="512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12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5131"/>
                                        </p:tgtEl>
                                        <p:attrNameLst>
                                          <p:attrName>style.visibility</p:attrName>
                                        </p:attrNameLst>
                                      </p:cBhvr>
                                      <p:to>
                                        <p:strVal val="visible"/>
                                      </p:to>
                                    </p:set>
                                    <p:anim calcmode="lin" valueType="num">
                                      <p:cBhvr>
                                        <p:cTn id="15" dur="1000" fill="hold"/>
                                        <p:tgtEl>
                                          <p:spTgt spid="5131"/>
                                        </p:tgtEl>
                                        <p:attrNameLst>
                                          <p:attrName>ppt_w</p:attrName>
                                        </p:attrNameLst>
                                      </p:cBhvr>
                                      <p:tavLst>
                                        <p:tav tm="0">
                                          <p:val>
                                            <p:fltVal val="0"/>
                                          </p:val>
                                        </p:tav>
                                        <p:tav tm="100000">
                                          <p:val>
                                            <p:strVal val="#ppt_w"/>
                                          </p:val>
                                        </p:tav>
                                      </p:tavLst>
                                    </p:anim>
                                    <p:anim calcmode="lin" valueType="num">
                                      <p:cBhvr>
                                        <p:cTn id="16" dur="1000" fill="hold"/>
                                        <p:tgtEl>
                                          <p:spTgt spid="5131"/>
                                        </p:tgtEl>
                                        <p:attrNameLst>
                                          <p:attrName>ppt_h</p:attrName>
                                        </p:attrNameLst>
                                      </p:cBhvr>
                                      <p:tavLst>
                                        <p:tav tm="0">
                                          <p:val>
                                            <p:fltVal val="0"/>
                                          </p:val>
                                        </p:tav>
                                        <p:tav tm="100000">
                                          <p:val>
                                            <p:strVal val="#ppt_h"/>
                                          </p:val>
                                        </p:tav>
                                      </p:tavLst>
                                    </p:anim>
                                    <p:anim calcmode="lin" valueType="num">
                                      <p:cBhvr>
                                        <p:cTn id="17" dur="1000" fill="hold"/>
                                        <p:tgtEl>
                                          <p:spTgt spid="5131"/>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13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animBg="1"/>
      <p:bldP spid="5131"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My Documents\My Pictures\backdrops\eyepa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61175"/>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D:\My Documents\SEMimages\Miscellaneous\microscopedrawings\lilycloseu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985" y="709613"/>
            <a:ext cx="6038849" cy="3397250"/>
          </a:xfrm>
          <a:prstGeom prst="rect">
            <a:avLst/>
          </a:prstGeom>
          <a:noFill/>
          <a:extLst>
            <a:ext uri="{909E8E84-426E-40DD-AFC4-6F175D3DCCD1}">
              <a14:hiddenFill xmlns:a14="http://schemas.microsoft.com/office/drawing/2010/main">
                <a:solidFill>
                  <a:srgbClr val="FFFFFF"/>
                </a:solidFill>
              </a14:hiddenFill>
            </a:ext>
          </a:extLst>
        </p:spPr>
      </p:pic>
      <p:pic>
        <p:nvPicPr>
          <p:cNvPr id="27653" name="Picture 5" descr="D:\My Documents\SEMimages\Miscellaneous\microscopedrawings\lilycloseupgre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7100" y="709614"/>
            <a:ext cx="6013451" cy="3398837"/>
          </a:xfrm>
          <a:prstGeom prst="rect">
            <a:avLst/>
          </a:prstGeom>
          <a:noFill/>
          <a:extLst>
            <a:ext uri="{909E8E84-426E-40DD-AFC4-6F175D3DCCD1}">
              <a14:hiddenFill xmlns:a14="http://schemas.microsoft.com/office/drawing/2010/main">
                <a:solidFill>
                  <a:srgbClr val="FFFFFF"/>
                </a:solidFill>
              </a14:hiddenFill>
            </a:ext>
          </a:extLst>
        </p:spPr>
      </p:pic>
      <p:grpSp>
        <p:nvGrpSpPr>
          <p:cNvPr id="27658" name="Group 10"/>
          <p:cNvGrpSpPr>
            <a:grpSpLocks/>
          </p:cNvGrpSpPr>
          <p:nvPr/>
        </p:nvGrpSpPr>
        <p:grpSpPr bwMode="auto">
          <a:xfrm>
            <a:off x="338667" y="4089401"/>
            <a:ext cx="11514667" cy="1598613"/>
            <a:chOff x="160" y="2576"/>
            <a:chExt cx="5440" cy="1007"/>
          </a:xfrm>
        </p:grpSpPr>
        <p:sp>
          <p:nvSpPr>
            <p:cNvPr id="27655" name="Text Box 7"/>
            <p:cNvSpPr txBox="1">
              <a:spLocks noChangeArrowheads="1"/>
            </p:cNvSpPr>
            <p:nvPr/>
          </p:nvSpPr>
          <p:spPr bwMode="auto">
            <a:xfrm>
              <a:off x="160" y="2576"/>
              <a:ext cx="2633" cy="1006"/>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38100">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5000"/>
                </a:lnSpc>
              </a:pPr>
              <a:r>
                <a:rPr lang="en-GB" altLang="en-US" sz="3200" b="1">
                  <a:solidFill>
                    <a:srgbClr val="A50021"/>
                  </a:solidFill>
                </a:rPr>
                <a:t>Cones</a:t>
              </a:r>
            </a:p>
            <a:p>
              <a:pPr>
                <a:lnSpc>
                  <a:spcPct val="85000"/>
                </a:lnSpc>
                <a:buFontTx/>
                <a:buChar char="•"/>
              </a:pPr>
              <a:r>
                <a:rPr lang="en-GB" altLang="en-US" sz="2800" b="1">
                  <a:solidFill>
                    <a:srgbClr val="000066"/>
                  </a:solidFill>
                </a:rPr>
                <a:t> Discrimination of colour</a:t>
              </a:r>
            </a:p>
            <a:p>
              <a:pPr>
                <a:lnSpc>
                  <a:spcPct val="85000"/>
                </a:lnSpc>
                <a:buFontTx/>
                <a:buChar char="•"/>
              </a:pPr>
              <a:r>
                <a:rPr lang="en-GB" altLang="en-US" sz="2800" b="1">
                  <a:solidFill>
                    <a:srgbClr val="000066"/>
                  </a:solidFill>
                </a:rPr>
                <a:t> Good visual acuity</a:t>
              </a:r>
            </a:p>
            <a:p>
              <a:pPr>
                <a:lnSpc>
                  <a:spcPct val="85000"/>
                </a:lnSpc>
                <a:buFontTx/>
                <a:buChar char="•"/>
              </a:pPr>
              <a:r>
                <a:rPr lang="en-GB" altLang="en-US" sz="2800" b="1">
                  <a:solidFill>
                    <a:srgbClr val="000066"/>
                  </a:solidFill>
                </a:rPr>
                <a:t> Poor sensitivity</a:t>
              </a:r>
              <a:endParaRPr lang="en-GB" altLang="en-US" sz="2800" b="1" i="1">
                <a:solidFill>
                  <a:srgbClr val="000066"/>
                </a:solidFill>
              </a:endParaRPr>
            </a:p>
          </p:txBody>
        </p:sp>
        <p:sp>
          <p:nvSpPr>
            <p:cNvPr id="27656" name="Text Box 8"/>
            <p:cNvSpPr txBox="1">
              <a:spLocks noChangeArrowheads="1"/>
            </p:cNvSpPr>
            <p:nvPr/>
          </p:nvSpPr>
          <p:spPr bwMode="auto">
            <a:xfrm>
              <a:off x="2967" y="2577"/>
              <a:ext cx="2633" cy="1006"/>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38100">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5000"/>
                </a:lnSpc>
              </a:pPr>
              <a:r>
                <a:rPr lang="en-GB" altLang="en-US" sz="3200" b="1">
                  <a:solidFill>
                    <a:srgbClr val="A50021"/>
                  </a:solidFill>
                </a:rPr>
                <a:t>Rods</a:t>
              </a:r>
            </a:p>
            <a:p>
              <a:pPr>
                <a:lnSpc>
                  <a:spcPct val="85000"/>
                </a:lnSpc>
                <a:buFontTx/>
                <a:buChar char="•"/>
              </a:pPr>
              <a:r>
                <a:rPr lang="en-GB" altLang="en-US" sz="2800" b="1">
                  <a:solidFill>
                    <a:srgbClr val="000066"/>
                  </a:solidFill>
                </a:rPr>
                <a:t> Monochromatic vision</a:t>
              </a:r>
            </a:p>
            <a:p>
              <a:pPr>
                <a:lnSpc>
                  <a:spcPct val="85000"/>
                </a:lnSpc>
                <a:buFontTx/>
                <a:buChar char="•"/>
              </a:pPr>
              <a:r>
                <a:rPr lang="en-GB" altLang="en-US" sz="2800" b="1">
                  <a:solidFill>
                    <a:srgbClr val="000066"/>
                  </a:solidFill>
                </a:rPr>
                <a:t> Poor visual acuity</a:t>
              </a:r>
            </a:p>
            <a:p>
              <a:pPr>
                <a:lnSpc>
                  <a:spcPct val="85000"/>
                </a:lnSpc>
                <a:buFontTx/>
                <a:buChar char="•"/>
              </a:pPr>
              <a:r>
                <a:rPr lang="en-GB" altLang="en-US" sz="2800" b="1">
                  <a:solidFill>
                    <a:srgbClr val="000066"/>
                  </a:solidFill>
                </a:rPr>
                <a:t> Good sensitivity</a:t>
              </a:r>
              <a:endParaRPr lang="en-GB" altLang="en-US" sz="2800" b="1" i="1">
                <a:solidFill>
                  <a:srgbClr val="000066"/>
                </a:solidFill>
              </a:endParaRPr>
            </a:p>
          </p:txBody>
        </p:sp>
      </p:grpSp>
      <p:sp>
        <p:nvSpPr>
          <p:cNvPr id="27651" name="Text Box 3"/>
          <p:cNvSpPr txBox="1">
            <a:spLocks noChangeArrowheads="1"/>
          </p:cNvSpPr>
          <p:nvPr/>
        </p:nvSpPr>
        <p:spPr bwMode="auto">
          <a:xfrm>
            <a:off x="3304563" y="128588"/>
            <a:ext cx="5580759" cy="510909"/>
          </a:xfrm>
          <a:prstGeom prst="rect">
            <a:avLst/>
          </a:prstGeom>
          <a:solidFill>
            <a:srgbClr val="FFFFCC"/>
          </a:solidFill>
          <a:ln w="38100">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85000"/>
              </a:lnSpc>
            </a:pPr>
            <a:r>
              <a:rPr lang="en-GB" altLang="en-US" sz="3200" b="1">
                <a:solidFill>
                  <a:srgbClr val="000066"/>
                </a:solidFill>
              </a:rPr>
              <a:t>Visual Acuity and Sensitivity</a:t>
            </a:r>
          </a:p>
        </p:txBody>
      </p:sp>
      <p:pic>
        <p:nvPicPr>
          <p:cNvPr id="27659" name="Picture 11" descr="D:\My Documents\My Pictures\backdrops\NEXTX.gif">
            <a:hlinkClick r:id="" action="ppaction://hlinkshowjump?jump=nextslide" highlightClick="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15701" y="6456364"/>
            <a:ext cx="876300" cy="420687"/>
          </a:xfrm>
          <a:prstGeom prst="rect">
            <a:avLst/>
          </a:prstGeom>
          <a:noFill/>
          <a:extLst>
            <a:ext uri="{909E8E84-426E-40DD-AFC4-6F175D3DCCD1}">
              <a14:hiddenFill xmlns:a14="http://schemas.microsoft.com/office/drawing/2010/main">
                <a:solidFill>
                  <a:srgbClr val="FFFFFF"/>
                </a:solidFill>
              </a14:hiddenFill>
            </a:ext>
          </a:extLst>
        </p:spPr>
      </p:pic>
      <p:sp>
        <p:nvSpPr>
          <p:cNvPr id="27660" name="Text Box 12"/>
          <p:cNvSpPr txBox="1">
            <a:spLocks noChangeArrowheads="1"/>
          </p:cNvSpPr>
          <p:nvPr/>
        </p:nvSpPr>
        <p:spPr bwMode="auto">
          <a:xfrm>
            <a:off x="670985" y="5616576"/>
            <a:ext cx="10850033" cy="111601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38100">
                <a:solidFill>
                  <a:srgbClr val="00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80000"/>
              </a:lnSpc>
            </a:pPr>
            <a:r>
              <a:rPr lang="en-GB" altLang="en-US" sz="2800" b="1">
                <a:solidFill>
                  <a:srgbClr val="000066"/>
                </a:solidFill>
              </a:rPr>
              <a:t>Retinal convergence, summation and amplification are the features that explain these different characteristics of rods and cones</a:t>
            </a:r>
            <a:endParaRPr lang="en-GB" altLang="en-US" sz="2800" b="1" i="1">
              <a:solidFill>
                <a:srgbClr val="000066"/>
              </a:solidFill>
            </a:endParaRPr>
          </a:p>
        </p:txBody>
      </p:sp>
    </p:spTree>
    <p:extLst>
      <p:ext uri="{BB962C8B-B14F-4D97-AF65-F5344CB8AC3E}">
        <p14:creationId xmlns:p14="http://schemas.microsoft.com/office/powerpoint/2010/main" val="1063501138"/>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27660"/>
                                        </p:tgtEl>
                                        <p:attrNameLst>
                                          <p:attrName>style.visibility</p:attrName>
                                        </p:attrNameLst>
                                      </p:cBhvr>
                                      <p:to>
                                        <p:strVal val="visible"/>
                                      </p:to>
                                    </p:set>
                                    <p:animEffect transition="in" filter="blinds(vertical)">
                                      <p:cBhvr>
                                        <p:cTn id="7" dur="500"/>
                                        <p:tgtEl>
                                          <p:spTgt spid="276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499"/>
                                          </p:stCondLst>
                                        </p:cTn>
                                        <p:tgtEl>
                                          <p:spTgt spid="276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0"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6882D8-44B3-4F2A-B42D-42801A249728}"/>
              </a:ext>
            </a:extLst>
          </p:cNvPr>
          <p:cNvSpPr txBox="1"/>
          <p:nvPr/>
        </p:nvSpPr>
        <p:spPr>
          <a:xfrm>
            <a:off x="0" y="134224"/>
            <a:ext cx="5729681" cy="646331"/>
          </a:xfrm>
          <a:prstGeom prst="rect">
            <a:avLst/>
          </a:prstGeom>
          <a:noFill/>
        </p:spPr>
        <p:txBody>
          <a:bodyPr wrap="square" rtlCol="0">
            <a:spAutoFit/>
          </a:bodyPr>
          <a:lstStyle/>
          <a:p>
            <a:r>
              <a:rPr lang="en-GB" sz="3600" b="1" u="sng" dirty="0"/>
              <a:t>Photoreceptors: </a:t>
            </a:r>
          </a:p>
        </p:txBody>
      </p:sp>
      <p:sp>
        <p:nvSpPr>
          <p:cNvPr id="3" name="TextBox 2">
            <a:extLst>
              <a:ext uri="{FF2B5EF4-FFF2-40B4-BE49-F238E27FC236}">
                <a16:creationId xmlns:a16="http://schemas.microsoft.com/office/drawing/2014/main" id="{1DBE066E-EE15-4BC7-8489-803469D934E4}"/>
              </a:ext>
            </a:extLst>
          </p:cNvPr>
          <p:cNvSpPr txBox="1"/>
          <p:nvPr/>
        </p:nvSpPr>
        <p:spPr>
          <a:xfrm>
            <a:off x="226502" y="780555"/>
            <a:ext cx="4823671" cy="3416320"/>
          </a:xfrm>
          <a:prstGeom prst="rect">
            <a:avLst/>
          </a:prstGeom>
          <a:solidFill>
            <a:schemeClr val="accent4">
              <a:lumMod val="40000"/>
              <a:lumOff val="60000"/>
            </a:schemeClr>
          </a:solidFill>
        </p:spPr>
        <p:txBody>
          <a:bodyPr wrap="square" rtlCol="0">
            <a:spAutoFit/>
          </a:bodyPr>
          <a:lstStyle/>
          <a:p>
            <a:r>
              <a:rPr lang="en-GB" b="1" dirty="0"/>
              <a:t>How do the pigments work?</a:t>
            </a:r>
          </a:p>
          <a:p>
            <a:endParaRPr lang="en-GB" dirty="0"/>
          </a:p>
          <a:p>
            <a:r>
              <a:rPr lang="en-GB" dirty="0" err="1"/>
              <a:t>Iodopsin</a:t>
            </a:r>
            <a:r>
              <a:rPr lang="en-GB" dirty="0"/>
              <a:t>/Rhodopsin 			Opsin + Retinal </a:t>
            </a:r>
          </a:p>
          <a:p>
            <a:endParaRPr lang="en-GB" dirty="0"/>
          </a:p>
          <a:p>
            <a:r>
              <a:rPr lang="en-GB" b="1" dirty="0"/>
              <a:t>Light energy</a:t>
            </a:r>
            <a:r>
              <a:rPr lang="en-GB" dirty="0"/>
              <a:t> converts the pigment into opsin and retinal. When there is </a:t>
            </a:r>
            <a:r>
              <a:rPr lang="en-GB" b="1" dirty="0"/>
              <a:t>no light </a:t>
            </a:r>
            <a:r>
              <a:rPr lang="en-GB" dirty="0"/>
              <a:t>this reaction is </a:t>
            </a:r>
            <a:r>
              <a:rPr lang="en-GB" b="1" dirty="0"/>
              <a:t>reversed</a:t>
            </a:r>
            <a:r>
              <a:rPr lang="en-GB" dirty="0"/>
              <a:t>. When the pigment is converted the Rod/Cone is said to be </a:t>
            </a:r>
            <a:r>
              <a:rPr lang="en-GB" b="1" dirty="0"/>
              <a:t>bleached</a:t>
            </a:r>
            <a:r>
              <a:rPr lang="en-GB" dirty="0"/>
              <a:t> until the pigment is reformed. </a:t>
            </a:r>
          </a:p>
          <a:p>
            <a:r>
              <a:rPr lang="en-GB" b="1" dirty="0"/>
              <a:t>Rhodopsin</a:t>
            </a:r>
            <a:r>
              <a:rPr lang="en-GB" dirty="0"/>
              <a:t> is very sensitive to </a:t>
            </a:r>
            <a:r>
              <a:rPr lang="en-GB" b="1" dirty="0"/>
              <a:t>all wavelength </a:t>
            </a:r>
            <a:r>
              <a:rPr lang="en-GB" dirty="0"/>
              <a:t>of light so is </a:t>
            </a:r>
            <a:r>
              <a:rPr lang="en-GB" b="1" dirty="0"/>
              <a:t>bleached</a:t>
            </a:r>
            <a:r>
              <a:rPr lang="en-GB" dirty="0"/>
              <a:t> during the </a:t>
            </a:r>
            <a:r>
              <a:rPr lang="en-GB" b="1" dirty="0"/>
              <a:t>day</a:t>
            </a:r>
            <a:r>
              <a:rPr lang="en-GB" dirty="0"/>
              <a:t> but </a:t>
            </a:r>
            <a:r>
              <a:rPr lang="en-GB" b="1" dirty="0"/>
              <a:t>effective</a:t>
            </a:r>
            <a:r>
              <a:rPr lang="en-GB" dirty="0"/>
              <a:t> in </a:t>
            </a:r>
            <a:r>
              <a:rPr lang="en-GB" b="1" dirty="0"/>
              <a:t>low light intensity </a:t>
            </a:r>
            <a:r>
              <a:rPr lang="en-GB" dirty="0"/>
              <a:t>at night </a:t>
            </a:r>
          </a:p>
        </p:txBody>
      </p:sp>
      <p:sp>
        <p:nvSpPr>
          <p:cNvPr id="4" name="TextBox 3">
            <a:extLst>
              <a:ext uri="{FF2B5EF4-FFF2-40B4-BE49-F238E27FC236}">
                <a16:creationId xmlns:a16="http://schemas.microsoft.com/office/drawing/2014/main" id="{43EDC3F9-C1FA-41AB-92E1-65ED1E858700}"/>
              </a:ext>
            </a:extLst>
          </p:cNvPr>
          <p:cNvSpPr txBox="1"/>
          <p:nvPr/>
        </p:nvSpPr>
        <p:spPr>
          <a:xfrm>
            <a:off x="8517623" y="4021614"/>
            <a:ext cx="3674377" cy="923330"/>
          </a:xfrm>
          <a:prstGeom prst="rect">
            <a:avLst/>
          </a:prstGeom>
          <a:solidFill>
            <a:srgbClr val="00B050"/>
          </a:solidFill>
        </p:spPr>
        <p:txBody>
          <a:bodyPr wrap="square" rtlCol="0">
            <a:spAutoFit/>
          </a:bodyPr>
          <a:lstStyle/>
          <a:p>
            <a:r>
              <a:rPr lang="en-GB" b="1" dirty="0">
                <a:solidFill>
                  <a:schemeClr val="bg1"/>
                </a:solidFill>
              </a:rPr>
              <a:t>What are the pigments made of?</a:t>
            </a:r>
          </a:p>
          <a:p>
            <a:endParaRPr lang="en-GB" dirty="0">
              <a:solidFill>
                <a:schemeClr val="bg1"/>
              </a:solidFill>
            </a:endParaRPr>
          </a:p>
          <a:p>
            <a:r>
              <a:rPr lang="en-GB" dirty="0">
                <a:solidFill>
                  <a:schemeClr val="bg1"/>
                </a:solidFill>
              </a:rPr>
              <a:t>Rhodopsin and </a:t>
            </a:r>
            <a:r>
              <a:rPr lang="en-GB" dirty="0" err="1">
                <a:solidFill>
                  <a:schemeClr val="bg1"/>
                </a:solidFill>
              </a:rPr>
              <a:t>Iodopsin</a:t>
            </a:r>
            <a:r>
              <a:rPr lang="en-GB" dirty="0">
                <a:solidFill>
                  <a:schemeClr val="bg1"/>
                </a:solidFill>
              </a:rPr>
              <a:t> are proteins </a:t>
            </a:r>
          </a:p>
        </p:txBody>
      </p:sp>
      <p:pic>
        <p:nvPicPr>
          <p:cNvPr id="5" name="Picture 4">
            <a:extLst>
              <a:ext uri="{FF2B5EF4-FFF2-40B4-BE49-F238E27FC236}">
                <a16:creationId xmlns:a16="http://schemas.microsoft.com/office/drawing/2014/main" id="{4A71DAA2-1FB3-4ACA-A113-4801ED998DB8}"/>
              </a:ext>
            </a:extLst>
          </p:cNvPr>
          <p:cNvPicPr>
            <a:picLocks noChangeAspect="1"/>
          </p:cNvPicPr>
          <p:nvPr/>
        </p:nvPicPr>
        <p:blipFill rotWithShape="1">
          <a:blip r:embed="rId2"/>
          <a:srcRect l="17329" t="50000" r="42223" b="9319"/>
          <a:stretch/>
        </p:blipFill>
        <p:spPr>
          <a:xfrm>
            <a:off x="9075489" y="4928889"/>
            <a:ext cx="2457975" cy="1856064"/>
          </a:xfrm>
          <a:prstGeom prst="rect">
            <a:avLst/>
          </a:prstGeom>
          <a:ln w="38100">
            <a:solidFill>
              <a:srgbClr val="00B050"/>
            </a:solidFill>
          </a:ln>
        </p:spPr>
      </p:pic>
      <p:sp>
        <p:nvSpPr>
          <p:cNvPr id="6" name="TextBox 5">
            <a:extLst>
              <a:ext uri="{FF2B5EF4-FFF2-40B4-BE49-F238E27FC236}">
                <a16:creationId xmlns:a16="http://schemas.microsoft.com/office/drawing/2014/main" id="{D2926381-F3E1-49BE-94DF-9F6FF23FA5F2}"/>
              </a:ext>
            </a:extLst>
          </p:cNvPr>
          <p:cNvSpPr txBox="1"/>
          <p:nvPr/>
        </p:nvSpPr>
        <p:spPr>
          <a:xfrm>
            <a:off x="0" y="4483279"/>
            <a:ext cx="4823671" cy="2308324"/>
          </a:xfrm>
          <a:prstGeom prst="rect">
            <a:avLst/>
          </a:prstGeom>
          <a:solidFill>
            <a:schemeClr val="accent5">
              <a:lumMod val="40000"/>
              <a:lumOff val="60000"/>
            </a:schemeClr>
          </a:solidFill>
        </p:spPr>
        <p:txBody>
          <a:bodyPr wrap="square" rtlCol="0">
            <a:spAutoFit/>
          </a:bodyPr>
          <a:lstStyle/>
          <a:p>
            <a:r>
              <a:rPr lang="en-GB" b="1" dirty="0"/>
              <a:t>How do the pigments detect colour?</a:t>
            </a:r>
          </a:p>
          <a:p>
            <a:endParaRPr lang="en-GB" dirty="0"/>
          </a:p>
          <a:p>
            <a:r>
              <a:rPr lang="en-GB" dirty="0"/>
              <a:t>There are </a:t>
            </a:r>
            <a:r>
              <a:rPr lang="en-GB" b="1" dirty="0"/>
              <a:t>3 </a:t>
            </a:r>
            <a:r>
              <a:rPr lang="en-GB" b="1" dirty="0" err="1"/>
              <a:t>Iodopsin</a:t>
            </a:r>
            <a:r>
              <a:rPr lang="en-GB" b="1" dirty="0"/>
              <a:t> </a:t>
            </a:r>
            <a:r>
              <a:rPr lang="en-GB" dirty="0"/>
              <a:t>pigment</a:t>
            </a:r>
          </a:p>
          <a:p>
            <a:r>
              <a:rPr lang="en-GB" b="1" dirty="0"/>
              <a:t>Red</a:t>
            </a:r>
            <a:r>
              <a:rPr lang="en-GB" dirty="0"/>
              <a:t> Cones</a:t>
            </a:r>
          </a:p>
          <a:p>
            <a:r>
              <a:rPr lang="en-GB" b="1" dirty="0"/>
              <a:t>Blue</a:t>
            </a:r>
            <a:r>
              <a:rPr lang="en-GB" dirty="0"/>
              <a:t> Cones </a:t>
            </a:r>
          </a:p>
          <a:p>
            <a:r>
              <a:rPr lang="en-GB" b="1" dirty="0"/>
              <a:t>Green</a:t>
            </a:r>
            <a:r>
              <a:rPr lang="en-GB" dirty="0"/>
              <a:t> cones </a:t>
            </a:r>
          </a:p>
          <a:p>
            <a:r>
              <a:rPr lang="en-GB" dirty="0"/>
              <a:t>Each pigment is </a:t>
            </a:r>
            <a:r>
              <a:rPr lang="en-GB" b="1" dirty="0"/>
              <a:t>sensitive</a:t>
            </a:r>
            <a:r>
              <a:rPr lang="en-GB" dirty="0"/>
              <a:t> to </a:t>
            </a:r>
            <a:r>
              <a:rPr lang="en-GB" b="1" dirty="0"/>
              <a:t>different wavelength </a:t>
            </a:r>
            <a:r>
              <a:rPr lang="en-GB" dirty="0"/>
              <a:t>of light. </a:t>
            </a:r>
          </a:p>
        </p:txBody>
      </p:sp>
      <p:pic>
        <p:nvPicPr>
          <p:cNvPr id="1026" name="Picture 2" descr="Image result for iodopsin pigments graph">
            <a:extLst>
              <a:ext uri="{FF2B5EF4-FFF2-40B4-BE49-F238E27FC236}">
                <a16:creationId xmlns:a16="http://schemas.microsoft.com/office/drawing/2014/main" id="{05C08105-A85E-49FF-8661-CA74C713EC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3671" y="4483279"/>
            <a:ext cx="3642809" cy="2301674"/>
          </a:xfrm>
          <a:prstGeom prst="rect">
            <a:avLst/>
          </a:prstGeom>
          <a:noFill/>
          <a:ln w="38100">
            <a:solidFill>
              <a:schemeClr val="accent5">
                <a:lumMod val="40000"/>
                <a:lumOff val="60000"/>
              </a:schemeClr>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40B923E-115D-4C10-BEF8-A2E24109812E}"/>
              </a:ext>
            </a:extLst>
          </p:cNvPr>
          <p:cNvPicPr>
            <a:picLocks noChangeAspect="1"/>
          </p:cNvPicPr>
          <p:nvPr/>
        </p:nvPicPr>
        <p:blipFill>
          <a:blip r:embed="rId4"/>
          <a:stretch>
            <a:fillRect/>
          </a:stretch>
        </p:blipFill>
        <p:spPr>
          <a:xfrm>
            <a:off x="5191505" y="1243832"/>
            <a:ext cx="3030699" cy="1521025"/>
          </a:xfrm>
          <a:prstGeom prst="rect">
            <a:avLst/>
          </a:prstGeom>
          <a:ln w="38100">
            <a:solidFill>
              <a:schemeClr val="accent3">
                <a:lumMod val="40000"/>
                <a:lumOff val="60000"/>
              </a:schemeClr>
            </a:solidFill>
          </a:ln>
        </p:spPr>
      </p:pic>
      <p:sp>
        <p:nvSpPr>
          <p:cNvPr id="9" name="TextBox 8">
            <a:extLst>
              <a:ext uri="{FF2B5EF4-FFF2-40B4-BE49-F238E27FC236}">
                <a16:creationId xmlns:a16="http://schemas.microsoft.com/office/drawing/2014/main" id="{04A0579A-6DD8-4A85-B81E-FA5C9B562D98}"/>
              </a:ext>
            </a:extLst>
          </p:cNvPr>
          <p:cNvSpPr txBox="1"/>
          <p:nvPr/>
        </p:nvSpPr>
        <p:spPr>
          <a:xfrm>
            <a:off x="8246377" y="73047"/>
            <a:ext cx="3945622" cy="3862596"/>
          </a:xfrm>
          <a:prstGeom prst="rect">
            <a:avLst/>
          </a:prstGeom>
          <a:solidFill>
            <a:schemeClr val="accent3">
              <a:lumMod val="40000"/>
              <a:lumOff val="60000"/>
            </a:schemeClr>
          </a:solidFill>
        </p:spPr>
        <p:txBody>
          <a:bodyPr wrap="square" rtlCol="0">
            <a:spAutoFit/>
          </a:bodyPr>
          <a:lstStyle/>
          <a:p>
            <a:r>
              <a:rPr lang="en-GB" sz="1750" b="1" dirty="0"/>
              <a:t>Visual acuity?</a:t>
            </a:r>
          </a:p>
          <a:p>
            <a:r>
              <a:rPr lang="en-GB" sz="1750" b="1" dirty="0"/>
              <a:t>Rods</a:t>
            </a:r>
            <a:r>
              <a:rPr lang="en-GB" sz="1750" dirty="0"/>
              <a:t> have a </a:t>
            </a:r>
            <a:r>
              <a:rPr lang="en-GB" sz="1750" b="1" dirty="0"/>
              <a:t>low visual acuity</a:t>
            </a:r>
            <a:r>
              <a:rPr lang="en-GB" sz="1750" dirty="0"/>
              <a:t>, </a:t>
            </a:r>
            <a:r>
              <a:rPr lang="en-GB" sz="1750" b="1" dirty="0"/>
              <a:t>many rods </a:t>
            </a:r>
            <a:r>
              <a:rPr lang="en-GB" sz="1750" dirty="0"/>
              <a:t>synapse onto </a:t>
            </a:r>
            <a:r>
              <a:rPr lang="en-GB" sz="1750" b="1" dirty="0"/>
              <a:t>1 bipolar </a:t>
            </a:r>
            <a:r>
              <a:rPr lang="en-GB" sz="1750" dirty="0"/>
              <a:t>cell so many rods need to be stimulated to produce </a:t>
            </a:r>
            <a:r>
              <a:rPr lang="en-GB" sz="1750" b="1" dirty="0"/>
              <a:t>1 action potential</a:t>
            </a:r>
            <a:r>
              <a:rPr lang="en-GB" sz="1750" dirty="0"/>
              <a:t> in 1 bipolar cell. </a:t>
            </a:r>
            <a:r>
              <a:rPr lang="en-GB" sz="1750" b="1" dirty="0"/>
              <a:t>Not able to distinguish between different </a:t>
            </a:r>
            <a:r>
              <a:rPr lang="en-GB" sz="1750" dirty="0"/>
              <a:t>points of light. </a:t>
            </a:r>
          </a:p>
          <a:p>
            <a:r>
              <a:rPr lang="en-GB" sz="1750" dirty="0"/>
              <a:t>Each </a:t>
            </a:r>
            <a:r>
              <a:rPr lang="en-GB" sz="1750" b="1" dirty="0"/>
              <a:t>Cone</a:t>
            </a:r>
            <a:r>
              <a:rPr lang="en-GB" sz="1750" dirty="0"/>
              <a:t> is synapsed onto </a:t>
            </a:r>
            <a:r>
              <a:rPr lang="en-GB" sz="1750" b="1" dirty="0"/>
              <a:t>1 bipolar </a:t>
            </a:r>
            <a:r>
              <a:rPr lang="en-GB" sz="1750" dirty="0"/>
              <a:t>cell so only 1 Cone needs to be stimulated to produce an </a:t>
            </a:r>
            <a:r>
              <a:rPr lang="en-GB" sz="1750" b="1" dirty="0"/>
              <a:t>action potential in 1 bipolar </a:t>
            </a:r>
            <a:r>
              <a:rPr lang="en-GB" sz="1750" dirty="0"/>
              <a:t>cell. </a:t>
            </a:r>
            <a:r>
              <a:rPr lang="en-GB" sz="1750" b="1" dirty="0"/>
              <a:t>Able to distinguish between separate points</a:t>
            </a:r>
            <a:r>
              <a:rPr lang="en-GB" sz="1750" dirty="0"/>
              <a:t> of light and </a:t>
            </a:r>
            <a:r>
              <a:rPr lang="en-GB" sz="1750" b="1" dirty="0"/>
              <a:t>different wavelength</a:t>
            </a:r>
            <a:r>
              <a:rPr lang="en-GB" sz="1750" dirty="0"/>
              <a:t> stimulate different cones so are able to </a:t>
            </a:r>
            <a:r>
              <a:rPr lang="en-GB" sz="1750" b="1" dirty="0"/>
              <a:t>identify colour </a:t>
            </a:r>
            <a:r>
              <a:rPr lang="en-GB" sz="1750" dirty="0"/>
              <a:t>of light. </a:t>
            </a:r>
          </a:p>
        </p:txBody>
      </p:sp>
      <p:sp>
        <p:nvSpPr>
          <p:cNvPr id="10" name="Rectangle 9">
            <a:extLst>
              <a:ext uri="{FF2B5EF4-FFF2-40B4-BE49-F238E27FC236}">
                <a16:creationId xmlns:a16="http://schemas.microsoft.com/office/drawing/2014/main" id="{88B6A766-A23C-43E4-923A-6238EB1A48E8}"/>
              </a:ext>
            </a:extLst>
          </p:cNvPr>
          <p:cNvSpPr/>
          <p:nvPr/>
        </p:nvSpPr>
        <p:spPr>
          <a:xfrm>
            <a:off x="5830349" y="1786855"/>
            <a:ext cx="2189527" cy="51172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29269BA-2B6E-430F-B69B-95ACA070DBC8}"/>
              </a:ext>
            </a:extLst>
          </p:cNvPr>
          <p:cNvSpPr/>
          <p:nvPr/>
        </p:nvSpPr>
        <p:spPr>
          <a:xfrm>
            <a:off x="5830348" y="2374721"/>
            <a:ext cx="2189527" cy="27620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77F326D7-3AD1-4070-83F9-C44750936307}"/>
              </a:ext>
            </a:extLst>
          </p:cNvPr>
          <p:cNvCxnSpPr/>
          <p:nvPr/>
        </p:nvCxnSpPr>
        <p:spPr>
          <a:xfrm>
            <a:off x="2239861" y="1392572"/>
            <a:ext cx="12751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CC288AE-3137-4EE9-83E6-72E50C46712F}"/>
              </a:ext>
            </a:extLst>
          </p:cNvPr>
          <p:cNvCxnSpPr/>
          <p:nvPr/>
        </p:nvCxnSpPr>
        <p:spPr>
          <a:xfrm flipH="1">
            <a:off x="2197916" y="1560352"/>
            <a:ext cx="128351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2301FA0-FADF-4C9C-9BCF-8F818E8EE2E8}"/>
              </a:ext>
            </a:extLst>
          </p:cNvPr>
          <p:cNvPicPr>
            <a:picLocks noChangeAspect="1"/>
          </p:cNvPicPr>
          <p:nvPr/>
        </p:nvPicPr>
        <p:blipFill>
          <a:blip r:embed="rId5"/>
          <a:stretch>
            <a:fillRect/>
          </a:stretch>
        </p:blipFill>
        <p:spPr>
          <a:xfrm>
            <a:off x="3240642" y="31458"/>
            <a:ext cx="646331" cy="646331"/>
          </a:xfrm>
          <a:prstGeom prst="rect">
            <a:avLst/>
          </a:prstGeom>
        </p:spPr>
      </p:pic>
    </p:spTree>
    <p:extLst>
      <p:ext uri="{BB962C8B-B14F-4D97-AF65-F5344CB8AC3E}">
        <p14:creationId xmlns:p14="http://schemas.microsoft.com/office/powerpoint/2010/main" val="2621655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6882D8-44B3-4F2A-B42D-42801A249728}"/>
              </a:ext>
            </a:extLst>
          </p:cNvPr>
          <p:cNvSpPr txBox="1"/>
          <p:nvPr/>
        </p:nvSpPr>
        <p:spPr>
          <a:xfrm>
            <a:off x="0" y="134224"/>
            <a:ext cx="5729681" cy="646331"/>
          </a:xfrm>
          <a:prstGeom prst="rect">
            <a:avLst/>
          </a:prstGeom>
          <a:noFill/>
        </p:spPr>
        <p:txBody>
          <a:bodyPr wrap="square" rtlCol="0">
            <a:spAutoFit/>
          </a:bodyPr>
          <a:lstStyle/>
          <a:p>
            <a:r>
              <a:rPr lang="en-GB" sz="3600" b="1" u="sng" dirty="0"/>
              <a:t>Photoreceptors: </a:t>
            </a:r>
          </a:p>
        </p:txBody>
      </p:sp>
      <p:pic>
        <p:nvPicPr>
          <p:cNvPr id="8" name="Picture 7">
            <a:extLst>
              <a:ext uri="{FF2B5EF4-FFF2-40B4-BE49-F238E27FC236}">
                <a16:creationId xmlns:a16="http://schemas.microsoft.com/office/drawing/2014/main" id="{940B923E-115D-4C10-BEF8-A2E24109812E}"/>
              </a:ext>
            </a:extLst>
          </p:cNvPr>
          <p:cNvPicPr>
            <a:picLocks noChangeAspect="1"/>
          </p:cNvPicPr>
          <p:nvPr/>
        </p:nvPicPr>
        <p:blipFill>
          <a:blip r:embed="rId2"/>
          <a:stretch>
            <a:fillRect/>
          </a:stretch>
        </p:blipFill>
        <p:spPr>
          <a:xfrm>
            <a:off x="426559" y="1303968"/>
            <a:ext cx="3030699" cy="1521025"/>
          </a:xfrm>
          <a:prstGeom prst="rect">
            <a:avLst/>
          </a:prstGeom>
          <a:ln w="38100">
            <a:solidFill>
              <a:schemeClr val="accent3">
                <a:lumMod val="40000"/>
                <a:lumOff val="60000"/>
              </a:schemeClr>
            </a:solidFill>
          </a:ln>
        </p:spPr>
      </p:pic>
      <p:sp>
        <p:nvSpPr>
          <p:cNvPr id="10" name="Rectangle 9">
            <a:extLst>
              <a:ext uri="{FF2B5EF4-FFF2-40B4-BE49-F238E27FC236}">
                <a16:creationId xmlns:a16="http://schemas.microsoft.com/office/drawing/2014/main" id="{88B6A766-A23C-43E4-923A-6238EB1A48E8}"/>
              </a:ext>
            </a:extLst>
          </p:cNvPr>
          <p:cNvSpPr/>
          <p:nvPr/>
        </p:nvSpPr>
        <p:spPr>
          <a:xfrm>
            <a:off x="1065403" y="1846991"/>
            <a:ext cx="2189527" cy="51172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29269BA-2B6E-430F-B69B-95ACA070DBC8}"/>
              </a:ext>
            </a:extLst>
          </p:cNvPr>
          <p:cNvSpPr/>
          <p:nvPr/>
        </p:nvSpPr>
        <p:spPr>
          <a:xfrm>
            <a:off x="1065402" y="2434857"/>
            <a:ext cx="2189527" cy="276200"/>
          </a:xfrm>
          <a:prstGeom prst="rect">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57427772-71EC-4D0F-A2C0-03D6742F48AB}"/>
              </a:ext>
            </a:extLst>
          </p:cNvPr>
          <p:cNvSpPr txBox="1"/>
          <p:nvPr/>
        </p:nvSpPr>
        <p:spPr>
          <a:xfrm>
            <a:off x="906544" y="1951589"/>
            <a:ext cx="324128" cy="369332"/>
          </a:xfrm>
          <a:prstGeom prst="rect">
            <a:avLst/>
          </a:prstGeom>
          <a:solidFill>
            <a:schemeClr val="bg1"/>
          </a:solidFill>
        </p:spPr>
        <p:txBody>
          <a:bodyPr wrap="none" rtlCol="0">
            <a:spAutoFit/>
          </a:bodyPr>
          <a:lstStyle/>
          <a:p>
            <a:r>
              <a:rPr lang="en-GB" b="1" dirty="0"/>
              <a:t>A</a:t>
            </a:r>
          </a:p>
        </p:txBody>
      </p:sp>
      <p:cxnSp>
        <p:nvCxnSpPr>
          <p:cNvPr id="14" name="Straight Arrow Connector 13">
            <a:extLst>
              <a:ext uri="{FF2B5EF4-FFF2-40B4-BE49-F238E27FC236}">
                <a16:creationId xmlns:a16="http://schemas.microsoft.com/office/drawing/2014/main" id="{6C57206E-B3FB-4513-9121-336F6E70FCDD}"/>
              </a:ext>
            </a:extLst>
          </p:cNvPr>
          <p:cNvCxnSpPr>
            <a:cxnSpLocks/>
          </p:cNvCxnSpPr>
          <p:nvPr/>
        </p:nvCxnSpPr>
        <p:spPr>
          <a:xfrm>
            <a:off x="1065402" y="2136255"/>
            <a:ext cx="369116" cy="7586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A30BE7D-F613-4C49-867E-CA67621E912D}"/>
              </a:ext>
            </a:extLst>
          </p:cNvPr>
          <p:cNvSpPr txBox="1"/>
          <p:nvPr/>
        </p:nvSpPr>
        <p:spPr>
          <a:xfrm>
            <a:off x="906544" y="1951589"/>
            <a:ext cx="317716" cy="369332"/>
          </a:xfrm>
          <a:prstGeom prst="rect">
            <a:avLst/>
          </a:prstGeom>
          <a:solidFill>
            <a:schemeClr val="bg1"/>
          </a:solidFill>
        </p:spPr>
        <p:txBody>
          <a:bodyPr wrap="none" rtlCol="0">
            <a:spAutoFit/>
          </a:bodyPr>
          <a:lstStyle/>
          <a:p>
            <a:r>
              <a:rPr lang="en-GB" dirty="0"/>
              <a:t>A</a:t>
            </a:r>
          </a:p>
        </p:txBody>
      </p:sp>
      <p:sp>
        <p:nvSpPr>
          <p:cNvPr id="18" name="TextBox 17">
            <a:extLst>
              <a:ext uri="{FF2B5EF4-FFF2-40B4-BE49-F238E27FC236}">
                <a16:creationId xmlns:a16="http://schemas.microsoft.com/office/drawing/2014/main" id="{7DA320A2-62AB-4DBD-AF58-990A55C3820E}"/>
              </a:ext>
            </a:extLst>
          </p:cNvPr>
          <p:cNvSpPr txBox="1"/>
          <p:nvPr/>
        </p:nvSpPr>
        <p:spPr>
          <a:xfrm>
            <a:off x="723053" y="2372715"/>
            <a:ext cx="309700" cy="369332"/>
          </a:xfrm>
          <a:prstGeom prst="rect">
            <a:avLst/>
          </a:prstGeom>
          <a:solidFill>
            <a:schemeClr val="bg1"/>
          </a:solidFill>
        </p:spPr>
        <p:txBody>
          <a:bodyPr wrap="none" rtlCol="0">
            <a:spAutoFit/>
          </a:bodyPr>
          <a:lstStyle/>
          <a:p>
            <a:r>
              <a:rPr lang="en-GB" dirty="0"/>
              <a:t>B</a:t>
            </a:r>
          </a:p>
        </p:txBody>
      </p:sp>
      <p:sp>
        <p:nvSpPr>
          <p:cNvPr id="16" name="TextBox 15">
            <a:extLst>
              <a:ext uri="{FF2B5EF4-FFF2-40B4-BE49-F238E27FC236}">
                <a16:creationId xmlns:a16="http://schemas.microsoft.com/office/drawing/2014/main" id="{93D560B7-7935-4ED9-9805-BAD2C91A9D70}"/>
              </a:ext>
            </a:extLst>
          </p:cNvPr>
          <p:cNvSpPr txBox="1"/>
          <p:nvPr/>
        </p:nvSpPr>
        <p:spPr>
          <a:xfrm>
            <a:off x="3489907" y="1091465"/>
            <a:ext cx="7953331" cy="5632311"/>
          </a:xfrm>
          <a:prstGeom prst="rect">
            <a:avLst/>
          </a:prstGeom>
          <a:noFill/>
        </p:spPr>
        <p:txBody>
          <a:bodyPr wrap="none" rtlCol="0">
            <a:spAutoFit/>
          </a:bodyPr>
          <a:lstStyle/>
          <a:p>
            <a:r>
              <a:rPr lang="en-GB" dirty="0"/>
              <a:t>These questions are based on exam questions </a:t>
            </a:r>
          </a:p>
          <a:p>
            <a:r>
              <a:rPr lang="en-GB" dirty="0"/>
              <a:t>Which rods would need to be stimulated to cause an action potential in bipolar A?</a:t>
            </a:r>
          </a:p>
          <a:p>
            <a:endParaRPr lang="en-GB" dirty="0"/>
          </a:p>
          <a:p>
            <a:endParaRPr lang="en-GB" dirty="0"/>
          </a:p>
          <a:p>
            <a:endParaRPr lang="en-GB" dirty="0"/>
          </a:p>
          <a:p>
            <a:r>
              <a:rPr lang="en-GB" dirty="0"/>
              <a:t>Which Cone would need to be stimulated to cause an action potential in bipolar B?</a:t>
            </a:r>
          </a:p>
          <a:p>
            <a:endParaRPr lang="en-GB" dirty="0"/>
          </a:p>
          <a:p>
            <a:endParaRPr lang="en-GB" dirty="0"/>
          </a:p>
          <a:p>
            <a:endParaRPr lang="en-GB" dirty="0"/>
          </a:p>
          <a:p>
            <a:endParaRPr lang="en-GB" dirty="0"/>
          </a:p>
          <a:p>
            <a:endParaRPr lang="en-GB" dirty="0"/>
          </a:p>
          <a:p>
            <a:r>
              <a:rPr lang="en-GB" dirty="0"/>
              <a:t>	These questions are not in your booklet, have a go on spare paper. </a:t>
            </a:r>
          </a:p>
          <a:p>
            <a:endParaRPr lang="en-GB" dirty="0"/>
          </a:p>
          <a:p>
            <a:r>
              <a:rPr lang="en-GB" dirty="0"/>
              <a:t>	Which Cone(s) need to be stimulated to see yellow?</a:t>
            </a:r>
          </a:p>
          <a:p>
            <a:endParaRPr lang="en-GB" dirty="0"/>
          </a:p>
          <a:p>
            <a:endParaRPr lang="en-GB" dirty="0"/>
          </a:p>
          <a:p>
            <a:r>
              <a:rPr lang="en-GB" dirty="0"/>
              <a:t>	Which Cone(s) need to be stimulated to see light blue?</a:t>
            </a:r>
          </a:p>
          <a:p>
            <a:endParaRPr lang="en-GB" dirty="0"/>
          </a:p>
          <a:p>
            <a:endParaRPr lang="en-GB" dirty="0"/>
          </a:p>
          <a:p>
            <a:r>
              <a:rPr lang="en-GB" dirty="0"/>
              <a:t>	Suggest how you detect orange light. </a:t>
            </a:r>
          </a:p>
        </p:txBody>
      </p:sp>
      <p:sp>
        <p:nvSpPr>
          <p:cNvPr id="19" name="TextBox 18">
            <a:extLst>
              <a:ext uri="{FF2B5EF4-FFF2-40B4-BE49-F238E27FC236}">
                <a16:creationId xmlns:a16="http://schemas.microsoft.com/office/drawing/2014/main" id="{DFD8E17D-0C3A-4EAC-BC5C-7093A504149C}"/>
              </a:ext>
            </a:extLst>
          </p:cNvPr>
          <p:cNvSpPr txBox="1"/>
          <p:nvPr/>
        </p:nvSpPr>
        <p:spPr>
          <a:xfrm>
            <a:off x="3616117" y="1632346"/>
            <a:ext cx="8237989" cy="5355312"/>
          </a:xfrm>
          <a:prstGeom prst="rect">
            <a:avLst/>
          </a:prstGeom>
          <a:noFill/>
        </p:spPr>
        <p:txBody>
          <a:bodyPr wrap="square" rtlCol="0">
            <a:spAutoFit/>
          </a:bodyPr>
          <a:lstStyle/>
          <a:p>
            <a:r>
              <a:rPr lang="en-GB" b="1" dirty="0">
                <a:solidFill>
                  <a:srgbClr val="00B050"/>
                </a:solidFill>
              </a:rPr>
              <a:t>3,4,5 </a:t>
            </a:r>
          </a:p>
          <a:p>
            <a:r>
              <a:rPr lang="en-GB" b="1" dirty="0">
                <a:solidFill>
                  <a:srgbClr val="00B050"/>
                </a:solidFill>
              </a:rPr>
              <a:t>Low visual acuity</a:t>
            </a:r>
          </a:p>
          <a:p>
            <a:endParaRPr lang="en-GB" b="1" dirty="0">
              <a:solidFill>
                <a:srgbClr val="00B050"/>
              </a:solidFill>
            </a:endParaRPr>
          </a:p>
          <a:p>
            <a:endParaRPr lang="en-GB" b="1" dirty="0">
              <a:solidFill>
                <a:srgbClr val="00B050"/>
              </a:solidFill>
            </a:endParaRPr>
          </a:p>
          <a:p>
            <a:r>
              <a:rPr lang="en-GB" b="1" dirty="0">
                <a:solidFill>
                  <a:srgbClr val="00B050"/>
                </a:solidFill>
              </a:rPr>
              <a:t>7 only</a:t>
            </a:r>
          </a:p>
          <a:p>
            <a:r>
              <a:rPr lang="en-GB" b="1" dirty="0">
                <a:solidFill>
                  <a:srgbClr val="00B050"/>
                </a:solidFill>
              </a:rPr>
              <a:t>High visual acuity.</a:t>
            </a:r>
          </a:p>
          <a:p>
            <a:endParaRPr lang="en-GB" b="1" dirty="0">
              <a:solidFill>
                <a:srgbClr val="00B050"/>
              </a:solidFill>
            </a:endParaRPr>
          </a:p>
          <a:p>
            <a:endParaRPr lang="en-GB" b="1" dirty="0">
              <a:solidFill>
                <a:srgbClr val="00B050"/>
              </a:solidFill>
            </a:endParaRPr>
          </a:p>
          <a:p>
            <a:endParaRPr lang="en-GB" b="1" dirty="0">
              <a:solidFill>
                <a:srgbClr val="00B050"/>
              </a:solidFill>
            </a:endParaRPr>
          </a:p>
          <a:p>
            <a:endParaRPr lang="en-GB" b="1" dirty="0">
              <a:solidFill>
                <a:srgbClr val="00B050"/>
              </a:solidFill>
            </a:endParaRPr>
          </a:p>
          <a:p>
            <a:endParaRPr lang="en-GB" b="1" dirty="0">
              <a:solidFill>
                <a:srgbClr val="00B050"/>
              </a:solidFill>
            </a:endParaRPr>
          </a:p>
          <a:p>
            <a:r>
              <a:rPr lang="en-GB" b="1" dirty="0">
                <a:solidFill>
                  <a:srgbClr val="00B050"/>
                </a:solidFill>
              </a:rPr>
              <a:t>	</a:t>
            </a:r>
          </a:p>
          <a:p>
            <a:r>
              <a:rPr lang="en-GB" b="1" dirty="0">
                <a:solidFill>
                  <a:srgbClr val="00B050"/>
                </a:solidFill>
              </a:rPr>
              <a:t>	Green and Red</a:t>
            </a:r>
          </a:p>
          <a:p>
            <a:endParaRPr lang="en-GB" b="1" dirty="0">
              <a:solidFill>
                <a:srgbClr val="00B050"/>
              </a:solidFill>
            </a:endParaRPr>
          </a:p>
          <a:p>
            <a:endParaRPr lang="en-GB" b="1" dirty="0">
              <a:solidFill>
                <a:srgbClr val="00B050"/>
              </a:solidFill>
            </a:endParaRPr>
          </a:p>
          <a:p>
            <a:r>
              <a:rPr lang="en-GB" b="1" dirty="0">
                <a:solidFill>
                  <a:srgbClr val="00B050"/>
                </a:solidFill>
              </a:rPr>
              <a:t>	Blue and Green</a:t>
            </a:r>
          </a:p>
          <a:p>
            <a:endParaRPr lang="en-GB" b="1" dirty="0">
              <a:solidFill>
                <a:srgbClr val="00B050"/>
              </a:solidFill>
            </a:endParaRPr>
          </a:p>
          <a:p>
            <a:r>
              <a:rPr lang="en-GB" b="1" dirty="0">
                <a:solidFill>
                  <a:srgbClr val="00B050"/>
                </a:solidFill>
              </a:rPr>
              <a:t>	</a:t>
            </a:r>
          </a:p>
          <a:p>
            <a:r>
              <a:rPr lang="en-GB" b="1" dirty="0">
                <a:solidFill>
                  <a:srgbClr val="00B050"/>
                </a:solidFill>
              </a:rPr>
              <a:t>	More red than green cones stimulated. </a:t>
            </a:r>
          </a:p>
        </p:txBody>
      </p:sp>
      <p:pic>
        <p:nvPicPr>
          <p:cNvPr id="20" name="Picture 19">
            <a:extLst>
              <a:ext uri="{FF2B5EF4-FFF2-40B4-BE49-F238E27FC236}">
                <a16:creationId xmlns:a16="http://schemas.microsoft.com/office/drawing/2014/main" id="{CEF3E645-9EA0-4130-A6FE-7DEAC0F51C05}"/>
              </a:ext>
            </a:extLst>
          </p:cNvPr>
          <p:cNvPicPr>
            <a:picLocks noChangeAspect="1"/>
          </p:cNvPicPr>
          <p:nvPr/>
        </p:nvPicPr>
        <p:blipFill>
          <a:blip r:embed="rId3"/>
          <a:stretch>
            <a:fillRect/>
          </a:stretch>
        </p:blipFill>
        <p:spPr>
          <a:xfrm>
            <a:off x="82467" y="4310002"/>
            <a:ext cx="3718882" cy="2377646"/>
          </a:xfrm>
          <a:prstGeom prst="rect">
            <a:avLst/>
          </a:prstGeom>
        </p:spPr>
      </p:pic>
    </p:spTree>
    <p:extLst>
      <p:ext uri="{BB962C8B-B14F-4D97-AF65-F5344CB8AC3E}">
        <p14:creationId xmlns:p14="http://schemas.microsoft.com/office/powerpoint/2010/main" val="402661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4247" y="624469"/>
            <a:ext cx="7870868" cy="5241072"/>
          </a:xfrm>
          <a:prstGeom prst="rect">
            <a:avLst/>
          </a:prstGeom>
        </p:spPr>
      </p:pic>
      <p:sp>
        <p:nvSpPr>
          <p:cNvPr id="3" name="TextBox 2">
            <a:extLst>
              <a:ext uri="{FF2B5EF4-FFF2-40B4-BE49-F238E27FC236}">
                <a16:creationId xmlns:a16="http://schemas.microsoft.com/office/drawing/2014/main" id="{CCFB08E1-8147-44CD-8AC5-22A0B91E08A0}"/>
              </a:ext>
            </a:extLst>
          </p:cNvPr>
          <p:cNvSpPr txBox="1"/>
          <p:nvPr/>
        </p:nvSpPr>
        <p:spPr>
          <a:xfrm>
            <a:off x="143531" y="167780"/>
            <a:ext cx="3481431" cy="646331"/>
          </a:xfrm>
          <a:prstGeom prst="rect">
            <a:avLst/>
          </a:prstGeom>
          <a:noFill/>
        </p:spPr>
        <p:txBody>
          <a:bodyPr wrap="square" rtlCol="0">
            <a:spAutoFit/>
          </a:bodyPr>
          <a:lstStyle/>
          <a:p>
            <a:r>
              <a:rPr lang="en-GB" b="1" dirty="0"/>
              <a:t>Use page 19 as a revision poster for Rods and cones. </a:t>
            </a:r>
          </a:p>
        </p:txBody>
      </p:sp>
      <p:sp>
        <p:nvSpPr>
          <p:cNvPr id="4" name="TextBox 3">
            <a:extLst>
              <a:ext uri="{FF2B5EF4-FFF2-40B4-BE49-F238E27FC236}">
                <a16:creationId xmlns:a16="http://schemas.microsoft.com/office/drawing/2014/main" id="{52EFFF5B-9172-4E72-ACD8-6C179F50E89F}"/>
              </a:ext>
            </a:extLst>
          </p:cNvPr>
          <p:cNvSpPr txBox="1"/>
          <p:nvPr/>
        </p:nvSpPr>
        <p:spPr>
          <a:xfrm>
            <a:off x="143531" y="6043889"/>
            <a:ext cx="3481431" cy="646331"/>
          </a:xfrm>
          <a:prstGeom prst="rect">
            <a:avLst/>
          </a:prstGeom>
          <a:noFill/>
        </p:spPr>
        <p:txBody>
          <a:bodyPr wrap="square" rtlCol="0">
            <a:spAutoFit/>
          </a:bodyPr>
          <a:lstStyle/>
          <a:p>
            <a:r>
              <a:rPr lang="en-GB" b="1" dirty="0"/>
              <a:t>Complete exam questions page 20 in booklet. </a:t>
            </a:r>
          </a:p>
        </p:txBody>
      </p:sp>
    </p:spTree>
    <p:extLst>
      <p:ext uri="{BB962C8B-B14F-4D97-AF65-F5344CB8AC3E}">
        <p14:creationId xmlns:p14="http://schemas.microsoft.com/office/powerpoint/2010/main" val="30496000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A9EC62-5C38-4717-B5B2-E2ECF7829F42}"/>
              </a:ext>
            </a:extLst>
          </p:cNvPr>
          <p:cNvPicPr>
            <a:picLocks noChangeAspect="1"/>
          </p:cNvPicPr>
          <p:nvPr/>
        </p:nvPicPr>
        <p:blipFill>
          <a:blip r:embed="rId2"/>
          <a:stretch>
            <a:fillRect/>
          </a:stretch>
        </p:blipFill>
        <p:spPr>
          <a:xfrm>
            <a:off x="0" y="0"/>
            <a:ext cx="5160165" cy="6858000"/>
          </a:xfrm>
          <a:prstGeom prst="rect">
            <a:avLst/>
          </a:prstGeom>
          <a:solidFill>
            <a:schemeClr val="bg1"/>
          </a:solidFill>
        </p:spPr>
      </p:pic>
      <p:pic>
        <p:nvPicPr>
          <p:cNvPr id="5" name="Picture 4">
            <a:extLst>
              <a:ext uri="{FF2B5EF4-FFF2-40B4-BE49-F238E27FC236}">
                <a16:creationId xmlns:a16="http://schemas.microsoft.com/office/drawing/2014/main" id="{C0D47B82-DA6B-4D48-AD7C-DC0E52EAF2A4}"/>
              </a:ext>
            </a:extLst>
          </p:cNvPr>
          <p:cNvPicPr>
            <a:picLocks noChangeAspect="1"/>
          </p:cNvPicPr>
          <p:nvPr/>
        </p:nvPicPr>
        <p:blipFill>
          <a:blip r:embed="rId3"/>
          <a:stretch>
            <a:fillRect/>
          </a:stretch>
        </p:blipFill>
        <p:spPr>
          <a:xfrm>
            <a:off x="6790897" y="0"/>
            <a:ext cx="5401103" cy="6858000"/>
          </a:xfrm>
          <a:prstGeom prst="rect">
            <a:avLst/>
          </a:prstGeom>
          <a:solidFill>
            <a:schemeClr val="bg1"/>
          </a:solidFill>
        </p:spPr>
      </p:pic>
    </p:spTree>
    <p:extLst>
      <p:ext uri="{BB962C8B-B14F-4D97-AF65-F5344CB8AC3E}">
        <p14:creationId xmlns:p14="http://schemas.microsoft.com/office/powerpoint/2010/main" val="6932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15FF86-53B6-4713-94A0-CDC3F52669C0}"/>
              </a:ext>
            </a:extLst>
          </p:cNvPr>
          <p:cNvPicPr>
            <a:picLocks noChangeAspect="1"/>
          </p:cNvPicPr>
          <p:nvPr/>
        </p:nvPicPr>
        <p:blipFill>
          <a:blip r:embed="rId2"/>
          <a:stretch>
            <a:fillRect/>
          </a:stretch>
        </p:blipFill>
        <p:spPr>
          <a:xfrm>
            <a:off x="0" y="0"/>
            <a:ext cx="5666714" cy="6858000"/>
          </a:xfrm>
          <a:prstGeom prst="rect">
            <a:avLst/>
          </a:prstGeom>
          <a:solidFill>
            <a:schemeClr val="bg1"/>
          </a:solidFill>
        </p:spPr>
      </p:pic>
      <p:pic>
        <p:nvPicPr>
          <p:cNvPr id="3" name="Picture 2">
            <a:extLst>
              <a:ext uri="{FF2B5EF4-FFF2-40B4-BE49-F238E27FC236}">
                <a16:creationId xmlns:a16="http://schemas.microsoft.com/office/drawing/2014/main" id="{E98A67C0-4E1A-4FE0-8B16-581CC16C9F82}"/>
              </a:ext>
            </a:extLst>
          </p:cNvPr>
          <p:cNvPicPr>
            <a:picLocks noChangeAspect="1"/>
          </p:cNvPicPr>
          <p:nvPr/>
        </p:nvPicPr>
        <p:blipFill>
          <a:blip r:embed="rId3"/>
          <a:stretch>
            <a:fillRect/>
          </a:stretch>
        </p:blipFill>
        <p:spPr>
          <a:xfrm>
            <a:off x="5872676" y="0"/>
            <a:ext cx="6319324" cy="6858000"/>
          </a:xfrm>
          <a:prstGeom prst="rect">
            <a:avLst/>
          </a:prstGeom>
          <a:solidFill>
            <a:schemeClr val="bg1"/>
          </a:solidFill>
        </p:spPr>
      </p:pic>
    </p:spTree>
    <p:extLst>
      <p:ext uri="{BB962C8B-B14F-4D97-AF65-F5344CB8AC3E}">
        <p14:creationId xmlns:p14="http://schemas.microsoft.com/office/powerpoint/2010/main" val="132587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29DA32-CBA3-46C5-8AF9-ED04FCB7A3A4}"/>
              </a:ext>
            </a:extLst>
          </p:cNvPr>
          <p:cNvPicPr>
            <a:picLocks noChangeAspect="1"/>
          </p:cNvPicPr>
          <p:nvPr/>
        </p:nvPicPr>
        <p:blipFill>
          <a:blip r:embed="rId2"/>
          <a:stretch>
            <a:fillRect/>
          </a:stretch>
        </p:blipFill>
        <p:spPr>
          <a:xfrm>
            <a:off x="126042" y="91666"/>
            <a:ext cx="7856075" cy="1435130"/>
          </a:xfrm>
          <a:prstGeom prst="rect">
            <a:avLst/>
          </a:prstGeom>
          <a:solidFill>
            <a:schemeClr val="bg1"/>
          </a:solidFill>
        </p:spPr>
      </p:pic>
      <p:sp>
        <p:nvSpPr>
          <p:cNvPr id="4" name="TextBox 3">
            <a:extLst>
              <a:ext uri="{FF2B5EF4-FFF2-40B4-BE49-F238E27FC236}">
                <a16:creationId xmlns:a16="http://schemas.microsoft.com/office/drawing/2014/main" id="{52A830F9-E178-4228-BDF5-629B4DF0F609}"/>
              </a:ext>
            </a:extLst>
          </p:cNvPr>
          <p:cNvSpPr txBox="1"/>
          <p:nvPr/>
        </p:nvSpPr>
        <p:spPr>
          <a:xfrm>
            <a:off x="126042" y="1753299"/>
            <a:ext cx="11148968" cy="4154984"/>
          </a:xfrm>
          <a:prstGeom prst="rect">
            <a:avLst/>
          </a:prstGeom>
          <a:noFill/>
        </p:spPr>
        <p:txBody>
          <a:bodyPr wrap="square" rtlCol="0">
            <a:spAutoFit/>
          </a:bodyPr>
          <a:lstStyle/>
          <a:p>
            <a:r>
              <a:rPr lang="en-GB" sz="2400" dirty="0"/>
              <a:t>Memory task:</a:t>
            </a:r>
          </a:p>
          <a:p>
            <a:r>
              <a:rPr lang="en-GB" sz="2400" dirty="0"/>
              <a:t>From Year 1 write out the cardiac cycle- Atrial systole, ventricular systole and diastole. </a:t>
            </a:r>
          </a:p>
          <a:p>
            <a:endParaRPr lang="en-GB" sz="2400" dirty="0"/>
          </a:p>
          <a:p>
            <a:endParaRPr lang="en-GB" sz="2400" dirty="0"/>
          </a:p>
          <a:p>
            <a:r>
              <a:rPr lang="en-GB" sz="2400" dirty="0"/>
              <a:t>Use the mnemonic below to help you:</a:t>
            </a:r>
          </a:p>
          <a:p>
            <a:r>
              <a:rPr lang="en-GB" sz="2400" dirty="0">
                <a:solidFill>
                  <a:srgbClr val="0070C0"/>
                </a:solidFill>
              </a:rPr>
              <a:t>My</a:t>
            </a:r>
            <a:r>
              <a:rPr lang="en-GB" sz="2400" dirty="0"/>
              <a:t> 				</a:t>
            </a:r>
            <a:r>
              <a:rPr lang="en-GB" sz="2400" dirty="0">
                <a:solidFill>
                  <a:srgbClr val="00B050"/>
                </a:solidFill>
              </a:rPr>
              <a:t>Muscle</a:t>
            </a:r>
          </a:p>
          <a:p>
            <a:r>
              <a:rPr lang="en-GB" sz="2400" dirty="0">
                <a:solidFill>
                  <a:srgbClr val="0070C0"/>
                </a:solidFill>
              </a:rPr>
              <a:t>Parents are</a:t>
            </a:r>
            <a:r>
              <a:rPr lang="en-GB" sz="2400" dirty="0"/>
              <a:t>		</a:t>
            </a:r>
            <a:r>
              <a:rPr lang="en-GB" sz="2400" dirty="0">
                <a:solidFill>
                  <a:srgbClr val="00B050"/>
                </a:solidFill>
              </a:rPr>
              <a:t>Pressure</a:t>
            </a:r>
          </a:p>
          <a:p>
            <a:r>
              <a:rPr lang="en-GB" sz="2400" dirty="0">
                <a:solidFill>
                  <a:srgbClr val="0070C0"/>
                </a:solidFill>
              </a:rPr>
              <a:t>Very </a:t>
            </a:r>
            <a:r>
              <a:rPr lang="en-GB" sz="2400" dirty="0"/>
              <a:t>				</a:t>
            </a:r>
            <a:r>
              <a:rPr lang="en-GB" sz="2400" dirty="0">
                <a:solidFill>
                  <a:srgbClr val="00B050"/>
                </a:solidFill>
              </a:rPr>
              <a:t>Valves</a:t>
            </a:r>
          </a:p>
          <a:p>
            <a:r>
              <a:rPr lang="en-GB" sz="2400" dirty="0">
                <a:solidFill>
                  <a:srgbClr val="0070C0"/>
                </a:solidFill>
              </a:rPr>
              <a:t>Delightful</a:t>
            </a:r>
            <a:r>
              <a:rPr lang="en-GB" sz="2400" dirty="0"/>
              <a:t> 			</a:t>
            </a:r>
            <a:r>
              <a:rPr lang="en-GB" sz="2400" dirty="0">
                <a:solidFill>
                  <a:srgbClr val="00B050"/>
                </a:solidFill>
              </a:rPr>
              <a:t>Direction</a:t>
            </a:r>
            <a:r>
              <a:rPr lang="en-GB" sz="2400" dirty="0"/>
              <a:t> </a:t>
            </a:r>
          </a:p>
          <a:p>
            <a:endParaRPr lang="en-GB" sz="2400" dirty="0"/>
          </a:p>
          <a:p>
            <a:r>
              <a:rPr lang="en-GB" sz="2400" dirty="0"/>
              <a:t>Fill in the cardiac cycle section of the table on page 22 in your booklet. </a:t>
            </a:r>
          </a:p>
        </p:txBody>
      </p:sp>
    </p:spTree>
    <p:extLst>
      <p:ext uri="{BB962C8B-B14F-4D97-AF65-F5344CB8AC3E}">
        <p14:creationId xmlns:p14="http://schemas.microsoft.com/office/powerpoint/2010/main" val="38290902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835079-1AE7-4566-81A1-C9A6B585C2EC}"/>
              </a:ext>
            </a:extLst>
          </p:cNvPr>
          <p:cNvPicPr>
            <a:picLocks noChangeAspect="1"/>
          </p:cNvPicPr>
          <p:nvPr/>
        </p:nvPicPr>
        <p:blipFill>
          <a:blip r:embed="rId2"/>
          <a:stretch>
            <a:fillRect/>
          </a:stretch>
        </p:blipFill>
        <p:spPr>
          <a:xfrm>
            <a:off x="202035" y="1083184"/>
            <a:ext cx="6567880" cy="5466032"/>
          </a:xfrm>
          <a:prstGeom prst="rect">
            <a:avLst/>
          </a:prstGeom>
        </p:spPr>
      </p:pic>
      <p:sp>
        <p:nvSpPr>
          <p:cNvPr id="3" name="TextBox 2">
            <a:extLst>
              <a:ext uri="{FF2B5EF4-FFF2-40B4-BE49-F238E27FC236}">
                <a16:creationId xmlns:a16="http://schemas.microsoft.com/office/drawing/2014/main" id="{6774066A-BB4C-4F9C-A98E-562717F66F44}"/>
              </a:ext>
            </a:extLst>
          </p:cNvPr>
          <p:cNvSpPr txBox="1"/>
          <p:nvPr/>
        </p:nvSpPr>
        <p:spPr>
          <a:xfrm>
            <a:off x="151002" y="142613"/>
            <a:ext cx="11677475" cy="923330"/>
          </a:xfrm>
          <a:prstGeom prst="rect">
            <a:avLst/>
          </a:prstGeom>
          <a:noFill/>
        </p:spPr>
        <p:txBody>
          <a:bodyPr wrap="square" rtlCol="0">
            <a:spAutoFit/>
          </a:bodyPr>
          <a:lstStyle/>
          <a:p>
            <a:r>
              <a:rPr lang="en-GB" b="1" u="sng" dirty="0"/>
              <a:t>On whiteboards</a:t>
            </a:r>
          </a:p>
          <a:p>
            <a:r>
              <a:rPr lang="en-GB" dirty="0"/>
              <a:t>Can you work out how the electrical control of the heart works? The first statement has been done for you, follow the arrows looking carefully at the labels and complete the description. Check against the next slide. </a:t>
            </a:r>
          </a:p>
        </p:txBody>
      </p:sp>
      <p:sp>
        <p:nvSpPr>
          <p:cNvPr id="5" name="TextBox 4">
            <a:extLst>
              <a:ext uri="{FF2B5EF4-FFF2-40B4-BE49-F238E27FC236}">
                <a16:creationId xmlns:a16="http://schemas.microsoft.com/office/drawing/2014/main" id="{D4415C43-9087-437F-8EDC-0B0665F98BDC}"/>
              </a:ext>
            </a:extLst>
          </p:cNvPr>
          <p:cNvSpPr txBox="1"/>
          <p:nvPr/>
        </p:nvSpPr>
        <p:spPr>
          <a:xfrm>
            <a:off x="6870583" y="1277043"/>
            <a:ext cx="5119382" cy="5078313"/>
          </a:xfrm>
          <a:prstGeom prst="rect">
            <a:avLst/>
          </a:prstGeom>
          <a:noFill/>
        </p:spPr>
        <p:txBody>
          <a:bodyPr wrap="square" rtlCol="0">
            <a:spAutoFit/>
          </a:bodyPr>
          <a:lstStyle/>
          <a:p>
            <a:r>
              <a:rPr lang="en-GB" b="1" u="sng" dirty="0"/>
              <a:t>Atrial Systole: </a:t>
            </a:r>
          </a:p>
          <a:p>
            <a:pPr marL="285750" indent="-285750">
              <a:buFont typeface="Wingdings" panose="05000000000000000000" pitchFamily="2" charset="2"/>
              <a:buChar char="ü"/>
            </a:pPr>
            <a:r>
              <a:rPr lang="en-GB" dirty="0"/>
              <a:t>SAN sends wave of excitation across both atria causing muscle to contract</a:t>
            </a:r>
          </a:p>
          <a:p>
            <a:pPr marL="285750" indent="-285750">
              <a:buFont typeface="Wingdings" panose="05000000000000000000" pitchFamily="2" charset="2"/>
              <a:buChar char="ü"/>
            </a:pPr>
            <a:r>
              <a:rPr lang="en-GB" dirty="0"/>
              <a:t>Non-conductive tissue stops excitation passing into ventricles </a:t>
            </a:r>
          </a:p>
          <a:p>
            <a:pPr marL="285750" indent="-285750">
              <a:buFont typeface="Wingdings" panose="05000000000000000000" pitchFamily="2" charset="2"/>
              <a:buChar char="ü"/>
            </a:pPr>
            <a:r>
              <a:rPr lang="en-GB" dirty="0"/>
              <a:t>Wave of excitation picked up by AVN and delays excitation to allow atria to fully empty</a:t>
            </a:r>
          </a:p>
          <a:p>
            <a:endParaRPr lang="en-GB" dirty="0"/>
          </a:p>
          <a:p>
            <a:r>
              <a:rPr lang="en-GB" b="1" u="sng" dirty="0"/>
              <a:t>Ventricular systole:</a:t>
            </a:r>
          </a:p>
          <a:p>
            <a:pPr marL="285750" indent="-285750">
              <a:buFont typeface="Wingdings" panose="05000000000000000000" pitchFamily="2" charset="2"/>
              <a:buChar char="ü"/>
            </a:pPr>
            <a:r>
              <a:rPr lang="en-GB" dirty="0"/>
              <a:t>AVN sends wave down </a:t>
            </a:r>
            <a:r>
              <a:rPr lang="en-GB" dirty="0" err="1"/>
              <a:t>Purkyne</a:t>
            </a:r>
            <a:r>
              <a:rPr lang="en-GB" dirty="0"/>
              <a:t> fibres to apex of the heart </a:t>
            </a:r>
          </a:p>
          <a:p>
            <a:pPr marL="285750" indent="-285750">
              <a:buFont typeface="Wingdings" panose="05000000000000000000" pitchFamily="2" charset="2"/>
              <a:buChar char="ü"/>
            </a:pPr>
            <a:r>
              <a:rPr lang="en-GB" dirty="0"/>
              <a:t>Wave of excitation is released by both side of the ventricles from the apex upwards causing ventricles to contract </a:t>
            </a:r>
          </a:p>
          <a:p>
            <a:endParaRPr lang="en-GB" dirty="0"/>
          </a:p>
          <a:p>
            <a:r>
              <a:rPr lang="en-GB" b="1" u="sng" dirty="0"/>
              <a:t>Diastole:</a:t>
            </a:r>
          </a:p>
          <a:p>
            <a:pPr marL="285750" indent="-285750">
              <a:buFont typeface="Wingdings" panose="05000000000000000000" pitchFamily="2" charset="2"/>
              <a:buChar char="ü"/>
            </a:pPr>
            <a:r>
              <a:rPr lang="en-GB" dirty="0"/>
              <a:t>Wave of excitation dissipates into the chest cavity, muscle relaxes </a:t>
            </a:r>
          </a:p>
        </p:txBody>
      </p:sp>
    </p:spTree>
    <p:extLst>
      <p:ext uri="{BB962C8B-B14F-4D97-AF65-F5344CB8AC3E}">
        <p14:creationId xmlns:p14="http://schemas.microsoft.com/office/powerpoint/2010/main" val="74832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6835079-1AE7-4566-81A1-C9A6B585C2EC}"/>
              </a:ext>
            </a:extLst>
          </p:cNvPr>
          <p:cNvPicPr>
            <a:picLocks noChangeAspect="1"/>
          </p:cNvPicPr>
          <p:nvPr/>
        </p:nvPicPr>
        <p:blipFill>
          <a:blip r:embed="rId2"/>
          <a:stretch>
            <a:fillRect/>
          </a:stretch>
        </p:blipFill>
        <p:spPr>
          <a:xfrm>
            <a:off x="202035" y="1083184"/>
            <a:ext cx="6567880" cy="5466032"/>
          </a:xfrm>
          <a:prstGeom prst="rect">
            <a:avLst/>
          </a:prstGeom>
        </p:spPr>
      </p:pic>
      <p:sp>
        <p:nvSpPr>
          <p:cNvPr id="3" name="TextBox 2">
            <a:extLst>
              <a:ext uri="{FF2B5EF4-FFF2-40B4-BE49-F238E27FC236}">
                <a16:creationId xmlns:a16="http://schemas.microsoft.com/office/drawing/2014/main" id="{6774066A-BB4C-4F9C-A98E-562717F66F44}"/>
              </a:ext>
            </a:extLst>
          </p:cNvPr>
          <p:cNvSpPr txBox="1"/>
          <p:nvPr/>
        </p:nvSpPr>
        <p:spPr>
          <a:xfrm>
            <a:off x="151002" y="142613"/>
            <a:ext cx="11677475" cy="369332"/>
          </a:xfrm>
          <a:prstGeom prst="rect">
            <a:avLst/>
          </a:prstGeom>
          <a:noFill/>
        </p:spPr>
        <p:txBody>
          <a:bodyPr wrap="square" rtlCol="0">
            <a:spAutoFit/>
          </a:bodyPr>
          <a:lstStyle/>
          <a:p>
            <a:r>
              <a:rPr lang="en-GB" dirty="0"/>
              <a:t>Fill in the rest of the table in your booklet. </a:t>
            </a:r>
          </a:p>
        </p:txBody>
      </p:sp>
      <p:sp>
        <p:nvSpPr>
          <p:cNvPr id="4" name="TextBox 3">
            <a:extLst>
              <a:ext uri="{FF2B5EF4-FFF2-40B4-BE49-F238E27FC236}">
                <a16:creationId xmlns:a16="http://schemas.microsoft.com/office/drawing/2014/main" id="{039E2694-55A7-421B-AA5C-145201287F99}"/>
              </a:ext>
            </a:extLst>
          </p:cNvPr>
          <p:cNvSpPr txBox="1"/>
          <p:nvPr/>
        </p:nvSpPr>
        <p:spPr>
          <a:xfrm>
            <a:off x="6870583" y="1083184"/>
            <a:ext cx="5119382" cy="5078313"/>
          </a:xfrm>
          <a:prstGeom prst="rect">
            <a:avLst/>
          </a:prstGeom>
          <a:noFill/>
        </p:spPr>
        <p:txBody>
          <a:bodyPr wrap="square" rtlCol="0">
            <a:spAutoFit/>
          </a:bodyPr>
          <a:lstStyle/>
          <a:p>
            <a:r>
              <a:rPr lang="en-GB" b="1" u="sng" dirty="0"/>
              <a:t>Atrial Systole: </a:t>
            </a:r>
          </a:p>
          <a:p>
            <a:pPr marL="285750" indent="-285750">
              <a:buFont typeface="Wingdings" panose="05000000000000000000" pitchFamily="2" charset="2"/>
              <a:buChar char="ü"/>
            </a:pPr>
            <a:r>
              <a:rPr lang="en-GB" dirty="0"/>
              <a:t>SAN sends wave of excitation across both atria causing muscle to contract</a:t>
            </a:r>
          </a:p>
          <a:p>
            <a:pPr marL="285750" indent="-285750">
              <a:buFont typeface="Wingdings" panose="05000000000000000000" pitchFamily="2" charset="2"/>
              <a:buChar char="ü"/>
            </a:pPr>
            <a:r>
              <a:rPr lang="en-GB" dirty="0"/>
              <a:t>Non-conductive tissue stops excitation passing into ventricles </a:t>
            </a:r>
          </a:p>
          <a:p>
            <a:pPr marL="285750" indent="-285750">
              <a:buFont typeface="Wingdings" panose="05000000000000000000" pitchFamily="2" charset="2"/>
              <a:buChar char="ü"/>
            </a:pPr>
            <a:r>
              <a:rPr lang="en-GB" dirty="0"/>
              <a:t>Wave of excitation picked up by AVN and delays excitation to allow atria to fully empty</a:t>
            </a:r>
          </a:p>
          <a:p>
            <a:endParaRPr lang="en-GB" dirty="0"/>
          </a:p>
          <a:p>
            <a:r>
              <a:rPr lang="en-GB" b="1" u="sng" dirty="0"/>
              <a:t>Ventricular systole:</a:t>
            </a:r>
          </a:p>
          <a:p>
            <a:pPr marL="285750" indent="-285750">
              <a:buFont typeface="Wingdings" panose="05000000000000000000" pitchFamily="2" charset="2"/>
              <a:buChar char="ü"/>
            </a:pPr>
            <a:r>
              <a:rPr lang="en-GB" dirty="0"/>
              <a:t>AVN sends wave down </a:t>
            </a:r>
            <a:r>
              <a:rPr lang="en-GB" dirty="0" err="1"/>
              <a:t>Purkyne</a:t>
            </a:r>
            <a:r>
              <a:rPr lang="en-GB" dirty="0"/>
              <a:t> fibres to apex of the heart </a:t>
            </a:r>
          </a:p>
          <a:p>
            <a:pPr marL="285750" indent="-285750">
              <a:buFont typeface="Wingdings" panose="05000000000000000000" pitchFamily="2" charset="2"/>
              <a:buChar char="ü"/>
            </a:pPr>
            <a:r>
              <a:rPr lang="en-GB" dirty="0"/>
              <a:t>Wave of excitation is released by both side of the ventricles from the apex upwards causing ventricles to contract </a:t>
            </a:r>
          </a:p>
          <a:p>
            <a:endParaRPr lang="en-GB" dirty="0"/>
          </a:p>
          <a:p>
            <a:r>
              <a:rPr lang="en-GB" b="1" u="sng" dirty="0"/>
              <a:t>Diastole:</a:t>
            </a:r>
          </a:p>
          <a:p>
            <a:pPr marL="285750" indent="-285750">
              <a:buFont typeface="Wingdings" panose="05000000000000000000" pitchFamily="2" charset="2"/>
              <a:buChar char="ü"/>
            </a:pPr>
            <a:r>
              <a:rPr lang="en-GB" dirty="0"/>
              <a:t>Wave of excitation dissipates into the chest cavity, muscle relaxes </a:t>
            </a:r>
          </a:p>
        </p:txBody>
      </p:sp>
      <p:pic>
        <p:nvPicPr>
          <p:cNvPr id="5" name="Picture 4">
            <a:extLst>
              <a:ext uri="{FF2B5EF4-FFF2-40B4-BE49-F238E27FC236}">
                <a16:creationId xmlns:a16="http://schemas.microsoft.com/office/drawing/2014/main" id="{7BB8FAEE-BA9B-4CD3-A429-3BB07739B009}"/>
              </a:ext>
            </a:extLst>
          </p:cNvPr>
          <p:cNvPicPr>
            <a:picLocks noChangeAspect="1"/>
          </p:cNvPicPr>
          <p:nvPr/>
        </p:nvPicPr>
        <p:blipFill>
          <a:blip r:embed="rId3"/>
          <a:stretch>
            <a:fillRect/>
          </a:stretch>
        </p:blipFill>
        <p:spPr>
          <a:xfrm>
            <a:off x="8307746" y="808840"/>
            <a:ext cx="600510" cy="600510"/>
          </a:xfrm>
          <a:prstGeom prst="rect">
            <a:avLst/>
          </a:prstGeom>
        </p:spPr>
      </p:pic>
    </p:spTree>
    <p:extLst>
      <p:ext uri="{BB962C8B-B14F-4D97-AF65-F5344CB8AC3E}">
        <p14:creationId xmlns:p14="http://schemas.microsoft.com/office/powerpoint/2010/main" val="244621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p:nvPr/>
        </p:nvPicPr>
        <p:blipFill rotWithShape="1">
          <a:blip r:embed="rId2"/>
          <a:srcRect l="29081" r="17428"/>
          <a:stretch/>
        </p:blipFill>
        <p:spPr>
          <a:xfrm>
            <a:off x="1937122" y="167209"/>
            <a:ext cx="2424609" cy="3167988"/>
          </a:xfrm>
          <a:prstGeom prst="rect">
            <a:avLst/>
          </a:prstGeom>
        </p:spPr>
      </p:pic>
      <p:sp>
        <p:nvSpPr>
          <p:cNvPr id="16" name="TextBox 15"/>
          <p:cNvSpPr txBox="1"/>
          <p:nvPr/>
        </p:nvSpPr>
        <p:spPr>
          <a:xfrm>
            <a:off x="384859" y="0"/>
            <a:ext cx="1827994" cy="369332"/>
          </a:xfrm>
          <a:prstGeom prst="rect">
            <a:avLst/>
          </a:prstGeom>
          <a:noFill/>
        </p:spPr>
        <p:txBody>
          <a:bodyPr wrap="none" rtlCol="0">
            <a:spAutoFit/>
          </a:bodyPr>
          <a:lstStyle/>
          <a:p>
            <a:r>
              <a:rPr lang="en-US" dirty="0"/>
              <a:t>Sino-atrial node</a:t>
            </a:r>
          </a:p>
        </p:txBody>
      </p:sp>
      <p:sp>
        <p:nvSpPr>
          <p:cNvPr id="17" name="TextBox 16"/>
          <p:cNvSpPr txBox="1"/>
          <p:nvPr/>
        </p:nvSpPr>
        <p:spPr>
          <a:xfrm>
            <a:off x="0" y="602902"/>
            <a:ext cx="2118789" cy="369332"/>
          </a:xfrm>
          <a:prstGeom prst="rect">
            <a:avLst/>
          </a:prstGeom>
          <a:noFill/>
        </p:spPr>
        <p:txBody>
          <a:bodyPr wrap="none" rtlCol="0">
            <a:spAutoFit/>
          </a:bodyPr>
          <a:lstStyle/>
          <a:p>
            <a:r>
              <a:rPr lang="en-US" dirty="0"/>
              <a:t>Wave of excitation</a:t>
            </a:r>
          </a:p>
        </p:txBody>
      </p:sp>
      <p:sp>
        <p:nvSpPr>
          <p:cNvPr id="18" name="TextBox 17"/>
          <p:cNvSpPr txBox="1"/>
          <p:nvPr/>
        </p:nvSpPr>
        <p:spPr>
          <a:xfrm>
            <a:off x="102629" y="1026215"/>
            <a:ext cx="1911464" cy="646331"/>
          </a:xfrm>
          <a:prstGeom prst="rect">
            <a:avLst/>
          </a:prstGeom>
          <a:noFill/>
        </p:spPr>
        <p:txBody>
          <a:bodyPr wrap="square" rtlCol="0">
            <a:spAutoFit/>
          </a:bodyPr>
          <a:lstStyle/>
          <a:p>
            <a:r>
              <a:rPr lang="en-US" dirty="0" err="1"/>
              <a:t>Atrio</a:t>
            </a:r>
            <a:r>
              <a:rPr lang="en-US" dirty="0"/>
              <a:t>-ventricular node</a:t>
            </a:r>
          </a:p>
        </p:txBody>
      </p:sp>
      <p:sp>
        <p:nvSpPr>
          <p:cNvPr id="19" name="TextBox 18"/>
          <p:cNvSpPr txBox="1"/>
          <p:nvPr/>
        </p:nvSpPr>
        <p:spPr>
          <a:xfrm>
            <a:off x="372030" y="1706081"/>
            <a:ext cx="1642134" cy="369332"/>
          </a:xfrm>
          <a:prstGeom prst="rect">
            <a:avLst/>
          </a:prstGeom>
          <a:noFill/>
        </p:spPr>
        <p:txBody>
          <a:bodyPr wrap="none" rtlCol="0">
            <a:spAutoFit/>
          </a:bodyPr>
          <a:lstStyle/>
          <a:p>
            <a:r>
              <a:rPr lang="en-US" dirty="0"/>
              <a:t>Bundles of His</a:t>
            </a:r>
          </a:p>
        </p:txBody>
      </p:sp>
      <p:sp>
        <p:nvSpPr>
          <p:cNvPr id="20" name="TextBox 19"/>
          <p:cNvSpPr txBox="1"/>
          <p:nvPr/>
        </p:nvSpPr>
        <p:spPr>
          <a:xfrm>
            <a:off x="346373" y="2591192"/>
            <a:ext cx="1584280" cy="369332"/>
          </a:xfrm>
          <a:prstGeom prst="rect">
            <a:avLst/>
          </a:prstGeom>
          <a:noFill/>
        </p:spPr>
        <p:txBody>
          <a:bodyPr wrap="none" rtlCol="0">
            <a:spAutoFit/>
          </a:bodyPr>
          <a:lstStyle/>
          <a:p>
            <a:r>
              <a:rPr lang="en-US" dirty="0" err="1"/>
              <a:t>Purkyne</a:t>
            </a:r>
            <a:r>
              <a:rPr lang="en-US" dirty="0"/>
              <a:t> </a:t>
            </a:r>
            <a:r>
              <a:rPr lang="en-US" dirty="0" err="1"/>
              <a:t>fibres</a:t>
            </a:r>
            <a:r>
              <a:rPr lang="en-US" dirty="0"/>
              <a:t> </a:t>
            </a:r>
          </a:p>
        </p:txBody>
      </p:sp>
      <p:sp>
        <p:nvSpPr>
          <p:cNvPr id="21" name="TextBox 20"/>
          <p:cNvSpPr txBox="1"/>
          <p:nvPr/>
        </p:nvSpPr>
        <p:spPr>
          <a:xfrm>
            <a:off x="4348902" y="641384"/>
            <a:ext cx="885617" cy="369332"/>
          </a:xfrm>
          <a:prstGeom prst="rect">
            <a:avLst/>
          </a:prstGeom>
          <a:noFill/>
        </p:spPr>
        <p:txBody>
          <a:bodyPr wrap="none" rtlCol="0">
            <a:spAutoFit/>
          </a:bodyPr>
          <a:lstStyle/>
          <a:p>
            <a:r>
              <a:rPr lang="en-US" dirty="0"/>
              <a:t>Atrium </a:t>
            </a:r>
          </a:p>
        </p:txBody>
      </p:sp>
      <p:sp>
        <p:nvSpPr>
          <p:cNvPr id="22" name="TextBox 21"/>
          <p:cNvSpPr txBox="1"/>
          <p:nvPr/>
        </p:nvSpPr>
        <p:spPr>
          <a:xfrm>
            <a:off x="4297589" y="1616288"/>
            <a:ext cx="1112729" cy="369332"/>
          </a:xfrm>
          <a:prstGeom prst="rect">
            <a:avLst/>
          </a:prstGeom>
          <a:noFill/>
        </p:spPr>
        <p:txBody>
          <a:bodyPr wrap="none" rtlCol="0">
            <a:spAutoFit/>
          </a:bodyPr>
          <a:lstStyle/>
          <a:p>
            <a:r>
              <a:rPr lang="en-US" dirty="0"/>
              <a:t>Ventricle </a:t>
            </a:r>
          </a:p>
        </p:txBody>
      </p:sp>
      <p:sp>
        <p:nvSpPr>
          <p:cNvPr id="2" name="Rectangle 1"/>
          <p:cNvSpPr/>
          <p:nvPr/>
        </p:nvSpPr>
        <p:spPr>
          <a:xfrm>
            <a:off x="0" y="3178531"/>
            <a:ext cx="12192000" cy="3679469"/>
          </a:xfrm>
          <a:prstGeom prst="rect">
            <a:avLst/>
          </a:prstGeom>
        </p:spPr>
        <p:txBody>
          <a:bodyPr wrap="square">
            <a:spAutoFit/>
          </a:bodyPr>
          <a:lstStyle/>
          <a:p>
            <a:pPr>
              <a:lnSpc>
                <a:spcPct val="130000"/>
              </a:lnSpc>
            </a:pPr>
            <a:r>
              <a:rPr lang="en-GB" dirty="0"/>
              <a:t>A wave of </a:t>
            </a:r>
            <a:r>
              <a:rPr lang="en-GB" strike="sngStrike" dirty="0"/>
              <a:t>photo </a:t>
            </a:r>
            <a:r>
              <a:rPr lang="en-GB" dirty="0"/>
              <a:t>excitation spreads from the </a:t>
            </a:r>
            <a:r>
              <a:rPr lang="en-GB" strike="sngStrike" dirty="0" err="1"/>
              <a:t>sinal</a:t>
            </a:r>
            <a:r>
              <a:rPr lang="en-GB" b="1" dirty="0">
                <a:solidFill>
                  <a:srgbClr val="660066"/>
                </a:solidFill>
              </a:rPr>
              <a:t> SINO</a:t>
            </a:r>
            <a:r>
              <a:rPr lang="en-GB" dirty="0"/>
              <a:t>-atrial node found on the top of the </a:t>
            </a:r>
            <a:r>
              <a:rPr lang="en-GB" strike="sngStrike" dirty="0"/>
              <a:t>left </a:t>
            </a:r>
            <a:r>
              <a:rPr lang="en-GB" b="1" dirty="0">
                <a:solidFill>
                  <a:srgbClr val="660066"/>
                </a:solidFill>
              </a:rPr>
              <a:t>RIGHT</a:t>
            </a:r>
            <a:r>
              <a:rPr lang="en-GB" dirty="0"/>
              <a:t> atrium, the excitations spreads across both atria causing contraction. (3 mistakes)</a:t>
            </a:r>
          </a:p>
          <a:p>
            <a:pPr>
              <a:lnSpc>
                <a:spcPct val="130000"/>
              </a:lnSpc>
            </a:pPr>
            <a:endParaRPr lang="en-GB" dirty="0"/>
          </a:p>
          <a:p>
            <a:pPr>
              <a:lnSpc>
                <a:spcPct val="130000"/>
              </a:lnSpc>
            </a:pPr>
            <a:r>
              <a:rPr lang="en-GB" dirty="0"/>
              <a:t>A layer of non-conductive tissue between the ventricles prevents the excitation. The excitation is picked up by the </a:t>
            </a:r>
            <a:r>
              <a:rPr lang="en-GB" dirty="0" err="1"/>
              <a:t>atrioventicular</a:t>
            </a:r>
            <a:r>
              <a:rPr lang="en-GB" dirty="0"/>
              <a:t> </a:t>
            </a:r>
            <a:r>
              <a:rPr lang="en-GB" strike="sngStrike" dirty="0"/>
              <a:t>valve</a:t>
            </a:r>
            <a:r>
              <a:rPr lang="en-GB" dirty="0"/>
              <a:t> </a:t>
            </a:r>
            <a:r>
              <a:rPr lang="en-GB" b="1" dirty="0">
                <a:solidFill>
                  <a:srgbClr val="660066"/>
                </a:solidFill>
              </a:rPr>
              <a:t>NODE</a:t>
            </a:r>
            <a:r>
              <a:rPr lang="en-GB" dirty="0"/>
              <a:t> which passes the excitation down the septum between the </a:t>
            </a:r>
            <a:r>
              <a:rPr lang="en-GB" strike="sngStrike" dirty="0"/>
              <a:t>atria</a:t>
            </a:r>
            <a:r>
              <a:rPr lang="en-GB" dirty="0"/>
              <a:t> </a:t>
            </a:r>
            <a:r>
              <a:rPr lang="en-GB" b="1" dirty="0">
                <a:solidFill>
                  <a:srgbClr val="660066"/>
                </a:solidFill>
              </a:rPr>
              <a:t>VENTRICLES</a:t>
            </a:r>
            <a:r>
              <a:rPr lang="en-GB" dirty="0"/>
              <a:t> to the </a:t>
            </a:r>
            <a:r>
              <a:rPr lang="en-GB" strike="sngStrike" dirty="0" err="1"/>
              <a:t>purky</a:t>
            </a:r>
            <a:r>
              <a:rPr lang="en-GB" dirty="0"/>
              <a:t> </a:t>
            </a:r>
            <a:r>
              <a:rPr lang="en-GB" b="1" dirty="0">
                <a:solidFill>
                  <a:srgbClr val="660066"/>
                </a:solidFill>
              </a:rPr>
              <a:t>PURKINJE</a:t>
            </a:r>
            <a:r>
              <a:rPr lang="en-GB" dirty="0"/>
              <a:t> tissues, collectively known as the bundles of His which carry the excitation down to the apex of heart (3 mistakes). </a:t>
            </a:r>
          </a:p>
          <a:p>
            <a:pPr>
              <a:lnSpc>
                <a:spcPct val="130000"/>
              </a:lnSpc>
            </a:pPr>
            <a:endParaRPr lang="en-GB" dirty="0"/>
          </a:p>
          <a:p>
            <a:pPr>
              <a:lnSpc>
                <a:spcPct val="130000"/>
              </a:lnSpc>
            </a:pPr>
            <a:r>
              <a:rPr lang="en-GB" dirty="0"/>
              <a:t>The bundles of His release the excitation into the ventricular muscle on the </a:t>
            </a:r>
            <a:r>
              <a:rPr lang="en-GB" strike="sngStrike" dirty="0"/>
              <a:t>left</a:t>
            </a:r>
            <a:r>
              <a:rPr lang="en-GB" dirty="0"/>
              <a:t> </a:t>
            </a:r>
            <a:r>
              <a:rPr lang="en-GB" b="1" dirty="0">
                <a:solidFill>
                  <a:srgbClr val="660066"/>
                </a:solidFill>
              </a:rPr>
              <a:t>BOTH </a:t>
            </a:r>
            <a:r>
              <a:rPr lang="en-GB" dirty="0"/>
              <a:t>side of the heart </a:t>
            </a:r>
            <a:r>
              <a:rPr lang="en-GB" strike="sngStrike" dirty="0"/>
              <a:t>first</a:t>
            </a:r>
            <a:r>
              <a:rPr lang="en-GB" dirty="0"/>
              <a:t>, this causes the ventricles to contract from the </a:t>
            </a:r>
            <a:r>
              <a:rPr lang="en-GB" b="1" strike="sngStrike" dirty="0"/>
              <a:t>top</a:t>
            </a:r>
            <a:r>
              <a:rPr lang="en-GB" dirty="0"/>
              <a:t> </a:t>
            </a:r>
            <a:r>
              <a:rPr lang="en-GB" b="1" dirty="0">
                <a:solidFill>
                  <a:srgbClr val="660066"/>
                </a:solidFill>
              </a:rPr>
              <a:t>BOTTOM</a:t>
            </a:r>
            <a:r>
              <a:rPr lang="en-GB" dirty="0"/>
              <a:t> upwards out of heart through </a:t>
            </a:r>
            <a:r>
              <a:rPr lang="en-GB" strike="sngStrike" dirty="0"/>
              <a:t>veins</a:t>
            </a:r>
            <a:r>
              <a:rPr lang="en-GB" dirty="0"/>
              <a:t> </a:t>
            </a:r>
            <a:r>
              <a:rPr lang="en-GB" b="1" dirty="0">
                <a:solidFill>
                  <a:srgbClr val="660066"/>
                </a:solidFill>
              </a:rPr>
              <a:t>ARTERIES</a:t>
            </a:r>
            <a:r>
              <a:rPr lang="en-GB" dirty="0"/>
              <a:t>. (3 mistakes). </a:t>
            </a:r>
          </a:p>
        </p:txBody>
      </p:sp>
      <p:sp>
        <p:nvSpPr>
          <p:cNvPr id="4" name="TextBox 3">
            <a:extLst>
              <a:ext uri="{FF2B5EF4-FFF2-40B4-BE49-F238E27FC236}">
                <a16:creationId xmlns:a16="http://schemas.microsoft.com/office/drawing/2014/main" id="{0C970F41-D039-41C3-B08B-34B05E52AE12}"/>
              </a:ext>
            </a:extLst>
          </p:cNvPr>
          <p:cNvSpPr txBox="1"/>
          <p:nvPr/>
        </p:nvSpPr>
        <p:spPr>
          <a:xfrm>
            <a:off x="5410318" y="266529"/>
            <a:ext cx="6149711" cy="1384995"/>
          </a:xfrm>
          <a:prstGeom prst="rect">
            <a:avLst/>
          </a:prstGeom>
          <a:solidFill>
            <a:srgbClr val="00B0F0"/>
          </a:solidFill>
        </p:spPr>
        <p:txBody>
          <a:bodyPr wrap="square" rtlCol="0">
            <a:spAutoFit/>
          </a:bodyPr>
          <a:lstStyle/>
          <a:p>
            <a:r>
              <a:rPr lang="en-GB" sz="2800" dirty="0"/>
              <a:t>Whiteboards</a:t>
            </a:r>
          </a:p>
          <a:p>
            <a:r>
              <a:rPr lang="en-GB" sz="2800" dirty="0"/>
              <a:t>Without looking at your notes can you identify the mistakes below.</a:t>
            </a:r>
          </a:p>
        </p:txBody>
      </p:sp>
    </p:spTree>
    <p:extLst>
      <p:ext uri="{BB962C8B-B14F-4D97-AF65-F5344CB8AC3E}">
        <p14:creationId xmlns:p14="http://schemas.microsoft.com/office/powerpoint/2010/main" val="14560588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77715"/>
            <a:ext cx="9280305" cy="4801314"/>
          </a:xfrm>
          <a:prstGeom prst="rect">
            <a:avLst/>
          </a:prstGeom>
        </p:spPr>
        <p:txBody>
          <a:bodyPr wrap="square">
            <a:spAutoFit/>
          </a:bodyPr>
          <a:lstStyle/>
          <a:p>
            <a:r>
              <a:rPr lang="en-GB" b="1" dirty="0"/>
              <a:t>Maths activity: Year 1 recap. </a:t>
            </a:r>
          </a:p>
          <a:p>
            <a:r>
              <a:rPr lang="en-GB" b="1" dirty="0"/>
              <a:t>Complete question on page 22 of booklet. </a:t>
            </a:r>
          </a:p>
          <a:p>
            <a:endParaRPr lang="en-GB" dirty="0"/>
          </a:p>
          <a:p>
            <a:r>
              <a:rPr lang="en-GB" dirty="0"/>
              <a:t>Cardiac output = Stroke volume X heart rate. 						        </a:t>
            </a:r>
          </a:p>
          <a:p>
            <a:endParaRPr lang="en-GB" dirty="0"/>
          </a:p>
          <a:p>
            <a:pPr marL="342900" indent="-342900">
              <a:buAutoNum type="arabicPeriod"/>
            </a:pPr>
            <a:r>
              <a:rPr lang="en-GB" dirty="0"/>
              <a:t>Rearrange the equation to work out the stroke volume. </a:t>
            </a:r>
          </a:p>
          <a:p>
            <a:pPr marL="342900" lvl="0" indent="-342900">
              <a:buFont typeface="+mj-lt"/>
              <a:buAutoNum type="arabicPeriod"/>
            </a:pPr>
            <a:endParaRPr lang="en-GB" dirty="0"/>
          </a:p>
          <a:p>
            <a:pPr marL="342900" lvl="0" indent="-342900">
              <a:buFont typeface="+mj-lt"/>
              <a:buAutoNum type="arabicPeriod"/>
            </a:pPr>
            <a:r>
              <a:rPr lang="en-GB" dirty="0"/>
              <a:t>If the stroke </a:t>
            </a:r>
            <a:r>
              <a:rPr lang="en-GB" dirty="0" err="1"/>
              <a:t>vol</a:t>
            </a:r>
            <a:r>
              <a:rPr lang="en-GB" dirty="0"/>
              <a:t> = 61cm</a:t>
            </a:r>
            <a:r>
              <a:rPr lang="en-GB" baseline="30000" dirty="0"/>
              <a:t>3</a:t>
            </a:r>
            <a:r>
              <a:rPr lang="en-GB" dirty="0"/>
              <a:t> and the heart rate = 79 beats per minute, what is the cardiac output?</a:t>
            </a:r>
          </a:p>
          <a:p>
            <a:pPr marL="342900" lvl="0" indent="-342900">
              <a:buFont typeface="+mj-lt"/>
              <a:buAutoNum type="arabicPeriod"/>
            </a:pPr>
            <a:endParaRPr lang="en-GB" dirty="0"/>
          </a:p>
          <a:p>
            <a:pPr marL="342900" lvl="0" indent="-342900">
              <a:buFont typeface="+mj-lt"/>
              <a:buAutoNum type="arabicPeriod"/>
            </a:pPr>
            <a:r>
              <a:rPr lang="en-GB" dirty="0"/>
              <a:t>If the heart rate = 75bpm and cardiac output is 5175cm</a:t>
            </a:r>
            <a:r>
              <a:rPr lang="en-GB" baseline="30000" dirty="0"/>
              <a:t>3</a:t>
            </a:r>
            <a:r>
              <a:rPr lang="en-GB" dirty="0"/>
              <a:t> per min what is the stroke volume?</a:t>
            </a:r>
          </a:p>
          <a:p>
            <a:pPr marL="342900" lvl="0" indent="-342900">
              <a:buFont typeface="+mj-lt"/>
              <a:buAutoNum type="arabicPeriod"/>
            </a:pPr>
            <a:endParaRPr lang="en-GB" dirty="0"/>
          </a:p>
          <a:p>
            <a:pPr marL="342900" lvl="0" indent="-342900">
              <a:buFont typeface="+mj-lt"/>
              <a:buAutoNum type="arabicPeriod"/>
            </a:pPr>
            <a:r>
              <a:rPr lang="en-GB" dirty="0"/>
              <a:t>If stroke volume is 0.071L and cardiac output is 5538cm</a:t>
            </a:r>
            <a:r>
              <a:rPr lang="en-GB" baseline="30000" dirty="0"/>
              <a:t>3</a:t>
            </a:r>
            <a:r>
              <a:rPr lang="en-GB" dirty="0"/>
              <a:t> per min, what is the heart rate?</a:t>
            </a:r>
          </a:p>
          <a:p>
            <a:pPr marL="342900" lvl="0" indent="-342900">
              <a:buFont typeface="+mj-lt"/>
              <a:buAutoNum type="arabicPeriod"/>
            </a:pPr>
            <a:endParaRPr lang="en-GB" dirty="0"/>
          </a:p>
          <a:p>
            <a:pPr marL="342900" lvl="0" indent="-342900">
              <a:buFont typeface="+mj-lt"/>
              <a:buAutoNum type="arabicPeriod"/>
            </a:pPr>
            <a:r>
              <a:rPr lang="en-GB" dirty="0"/>
              <a:t>If the heart rate is 74bpm and cardiac output is 5402cm</a:t>
            </a:r>
            <a:r>
              <a:rPr lang="en-GB" baseline="30000" dirty="0"/>
              <a:t>3</a:t>
            </a:r>
            <a:r>
              <a:rPr lang="en-GB" dirty="0"/>
              <a:t> per min what is the stroke volume in L? </a:t>
            </a:r>
          </a:p>
          <a:p>
            <a:pPr marL="342900" lvl="0" indent="-342900">
              <a:buFont typeface="+mj-lt"/>
              <a:buAutoNum type="arabicPeriod"/>
            </a:pPr>
            <a:endParaRPr lang="en-GB" dirty="0"/>
          </a:p>
          <a:p>
            <a:pPr marL="342900" lvl="0" indent="-342900">
              <a:buFont typeface="+mj-lt"/>
              <a:buAutoNum type="arabicPeriod"/>
            </a:pPr>
            <a:endParaRPr lang="en-GB" dirty="0"/>
          </a:p>
        </p:txBody>
      </p:sp>
      <p:sp>
        <p:nvSpPr>
          <p:cNvPr id="11" name="TextBox 10"/>
          <p:cNvSpPr txBox="1"/>
          <p:nvPr/>
        </p:nvSpPr>
        <p:spPr>
          <a:xfrm>
            <a:off x="9280305" y="1394008"/>
            <a:ext cx="2737307" cy="3693319"/>
          </a:xfrm>
          <a:prstGeom prst="rect">
            <a:avLst/>
          </a:prstGeom>
          <a:solidFill>
            <a:srgbClr val="FFFFFF"/>
          </a:solidFill>
        </p:spPr>
        <p:txBody>
          <a:bodyPr wrap="square" rtlCol="0">
            <a:spAutoFit/>
          </a:bodyPr>
          <a:lstStyle/>
          <a:p>
            <a:r>
              <a:rPr lang="en-US" b="1" dirty="0">
                <a:solidFill>
                  <a:srgbClr val="660066"/>
                </a:solidFill>
              </a:rPr>
              <a:t>SV = CO/HR</a:t>
            </a:r>
          </a:p>
          <a:p>
            <a:endParaRPr lang="en-US" b="1" dirty="0">
              <a:solidFill>
                <a:srgbClr val="660066"/>
              </a:solidFill>
            </a:endParaRPr>
          </a:p>
          <a:p>
            <a:endParaRPr lang="en-US" b="1" dirty="0">
              <a:solidFill>
                <a:srgbClr val="660066"/>
              </a:solidFill>
            </a:endParaRPr>
          </a:p>
          <a:p>
            <a:r>
              <a:rPr lang="en-US" b="1" dirty="0">
                <a:solidFill>
                  <a:srgbClr val="660066"/>
                </a:solidFill>
              </a:rPr>
              <a:t>61 X 79 = 4819 cm</a:t>
            </a:r>
            <a:r>
              <a:rPr lang="en-US" b="1" baseline="30000" dirty="0">
                <a:solidFill>
                  <a:srgbClr val="660066"/>
                </a:solidFill>
              </a:rPr>
              <a:t>3</a:t>
            </a:r>
            <a:r>
              <a:rPr lang="en-US" b="1" dirty="0">
                <a:solidFill>
                  <a:srgbClr val="660066"/>
                </a:solidFill>
              </a:rPr>
              <a:t>/min</a:t>
            </a:r>
          </a:p>
          <a:p>
            <a:endParaRPr lang="en-US" b="1" dirty="0">
              <a:solidFill>
                <a:srgbClr val="660066"/>
              </a:solidFill>
            </a:endParaRPr>
          </a:p>
          <a:p>
            <a:r>
              <a:rPr lang="en-US" b="1" dirty="0">
                <a:solidFill>
                  <a:srgbClr val="660066"/>
                </a:solidFill>
              </a:rPr>
              <a:t>5175/75 = 69cm</a:t>
            </a:r>
            <a:r>
              <a:rPr lang="en-US" b="1" baseline="30000" dirty="0">
                <a:solidFill>
                  <a:srgbClr val="660066"/>
                </a:solidFill>
              </a:rPr>
              <a:t>3</a:t>
            </a:r>
            <a:endParaRPr lang="en-US" b="1" dirty="0">
              <a:solidFill>
                <a:srgbClr val="660066"/>
              </a:solidFill>
            </a:endParaRPr>
          </a:p>
          <a:p>
            <a:endParaRPr lang="en-US" b="1" dirty="0">
              <a:solidFill>
                <a:srgbClr val="660066"/>
              </a:solidFill>
            </a:endParaRPr>
          </a:p>
          <a:p>
            <a:endParaRPr lang="en-US" b="1" dirty="0">
              <a:solidFill>
                <a:srgbClr val="660066"/>
              </a:solidFill>
            </a:endParaRPr>
          </a:p>
          <a:p>
            <a:r>
              <a:rPr lang="en-US" b="1" dirty="0">
                <a:solidFill>
                  <a:srgbClr val="660066"/>
                </a:solidFill>
              </a:rPr>
              <a:t>5538/71=78bpm</a:t>
            </a:r>
          </a:p>
          <a:p>
            <a:endParaRPr lang="en-US" b="1" dirty="0">
              <a:solidFill>
                <a:srgbClr val="660066"/>
              </a:solidFill>
            </a:endParaRPr>
          </a:p>
          <a:p>
            <a:endParaRPr lang="en-US" b="1" dirty="0">
              <a:solidFill>
                <a:srgbClr val="660066"/>
              </a:solidFill>
            </a:endParaRPr>
          </a:p>
          <a:p>
            <a:r>
              <a:rPr lang="en-US" b="1" dirty="0">
                <a:solidFill>
                  <a:srgbClr val="660066"/>
                </a:solidFill>
              </a:rPr>
              <a:t>5402/74=73cm</a:t>
            </a:r>
            <a:r>
              <a:rPr lang="en-US" b="1" baseline="30000" dirty="0">
                <a:solidFill>
                  <a:srgbClr val="660066"/>
                </a:solidFill>
              </a:rPr>
              <a:t>3</a:t>
            </a:r>
            <a:r>
              <a:rPr lang="en-US" b="1" dirty="0">
                <a:solidFill>
                  <a:srgbClr val="660066"/>
                </a:solidFill>
              </a:rPr>
              <a:t> /1000</a:t>
            </a:r>
          </a:p>
          <a:p>
            <a:r>
              <a:rPr lang="en-US" b="1" dirty="0">
                <a:solidFill>
                  <a:srgbClr val="660066"/>
                </a:solidFill>
              </a:rPr>
              <a:t>=0.073l</a:t>
            </a:r>
          </a:p>
        </p:txBody>
      </p:sp>
      <p:sp>
        <p:nvSpPr>
          <p:cNvPr id="2" name="TextBox 1">
            <a:extLst>
              <a:ext uri="{FF2B5EF4-FFF2-40B4-BE49-F238E27FC236}">
                <a16:creationId xmlns:a16="http://schemas.microsoft.com/office/drawing/2014/main" id="{56EE6A55-D057-4F63-A424-7484F7F349E5}"/>
              </a:ext>
            </a:extLst>
          </p:cNvPr>
          <p:cNvSpPr txBox="1"/>
          <p:nvPr/>
        </p:nvSpPr>
        <p:spPr>
          <a:xfrm>
            <a:off x="234892" y="4865615"/>
            <a:ext cx="8682605" cy="1077218"/>
          </a:xfrm>
          <a:prstGeom prst="rect">
            <a:avLst/>
          </a:prstGeom>
          <a:noFill/>
        </p:spPr>
        <p:txBody>
          <a:bodyPr wrap="square" rtlCol="0">
            <a:spAutoFit/>
          </a:bodyPr>
          <a:lstStyle/>
          <a:p>
            <a:pPr algn="ctr"/>
            <a:r>
              <a:rPr lang="en-GB" sz="3200" b="1" dirty="0">
                <a:solidFill>
                  <a:srgbClr val="0070C0"/>
                </a:solidFill>
              </a:rPr>
              <a:t>Complete exam question page 23-24 in your booklet. </a:t>
            </a:r>
          </a:p>
        </p:txBody>
      </p:sp>
    </p:spTree>
    <p:extLst>
      <p:ext uri="{BB962C8B-B14F-4D97-AF65-F5344CB8AC3E}">
        <p14:creationId xmlns:p14="http://schemas.microsoft.com/office/powerpoint/2010/main" val="101854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748A96-A8FF-4BB2-B6DE-DC024EB01EA5}"/>
              </a:ext>
            </a:extLst>
          </p:cNvPr>
          <p:cNvPicPr>
            <a:picLocks noChangeAspect="1"/>
          </p:cNvPicPr>
          <p:nvPr/>
        </p:nvPicPr>
        <p:blipFill>
          <a:blip r:embed="rId2"/>
          <a:stretch>
            <a:fillRect/>
          </a:stretch>
        </p:blipFill>
        <p:spPr>
          <a:xfrm>
            <a:off x="0" y="0"/>
            <a:ext cx="5644295" cy="6858000"/>
          </a:xfrm>
          <a:prstGeom prst="rect">
            <a:avLst/>
          </a:prstGeom>
          <a:solidFill>
            <a:schemeClr val="bg1"/>
          </a:solidFill>
        </p:spPr>
      </p:pic>
      <p:pic>
        <p:nvPicPr>
          <p:cNvPr id="3" name="Picture 2">
            <a:extLst>
              <a:ext uri="{FF2B5EF4-FFF2-40B4-BE49-F238E27FC236}">
                <a16:creationId xmlns:a16="http://schemas.microsoft.com/office/drawing/2014/main" id="{88E7FE28-AB51-4378-B2F8-89DF56198D13}"/>
              </a:ext>
            </a:extLst>
          </p:cNvPr>
          <p:cNvPicPr>
            <a:picLocks noChangeAspect="1"/>
          </p:cNvPicPr>
          <p:nvPr/>
        </p:nvPicPr>
        <p:blipFill>
          <a:blip r:embed="rId3"/>
          <a:stretch>
            <a:fillRect/>
          </a:stretch>
        </p:blipFill>
        <p:spPr>
          <a:xfrm>
            <a:off x="5896577" y="0"/>
            <a:ext cx="6295423" cy="6858000"/>
          </a:xfrm>
          <a:prstGeom prst="rect">
            <a:avLst/>
          </a:prstGeom>
          <a:solidFill>
            <a:schemeClr val="bg1"/>
          </a:solidFill>
        </p:spPr>
      </p:pic>
    </p:spTree>
    <p:extLst>
      <p:ext uri="{BB962C8B-B14F-4D97-AF65-F5344CB8AC3E}">
        <p14:creationId xmlns:p14="http://schemas.microsoft.com/office/powerpoint/2010/main" val="403047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7652A5-B0A0-46B4-9F20-8BFAC281D091}"/>
              </a:ext>
            </a:extLst>
          </p:cNvPr>
          <p:cNvPicPr>
            <a:picLocks noChangeAspect="1"/>
          </p:cNvPicPr>
          <p:nvPr/>
        </p:nvPicPr>
        <p:blipFill>
          <a:blip r:embed="rId2"/>
          <a:stretch>
            <a:fillRect/>
          </a:stretch>
        </p:blipFill>
        <p:spPr>
          <a:xfrm>
            <a:off x="1" y="0"/>
            <a:ext cx="5867958" cy="5668909"/>
          </a:xfrm>
          <a:prstGeom prst="rect">
            <a:avLst/>
          </a:prstGeom>
          <a:solidFill>
            <a:schemeClr val="bg1"/>
          </a:solidFill>
        </p:spPr>
      </p:pic>
      <p:pic>
        <p:nvPicPr>
          <p:cNvPr id="3" name="Picture 2">
            <a:extLst>
              <a:ext uri="{FF2B5EF4-FFF2-40B4-BE49-F238E27FC236}">
                <a16:creationId xmlns:a16="http://schemas.microsoft.com/office/drawing/2014/main" id="{0C8F3EA2-063C-4DF3-A84D-20705CA09634}"/>
              </a:ext>
            </a:extLst>
          </p:cNvPr>
          <p:cNvPicPr>
            <a:picLocks noChangeAspect="1"/>
          </p:cNvPicPr>
          <p:nvPr/>
        </p:nvPicPr>
        <p:blipFill>
          <a:blip r:embed="rId3"/>
          <a:stretch>
            <a:fillRect/>
          </a:stretch>
        </p:blipFill>
        <p:spPr>
          <a:xfrm>
            <a:off x="5867959" y="0"/>
            <a:ext cx="6647158" cy="6710138"/>
          </a:xfrm>
          <a:prstGeom prst="rect">
            <a:avLst/>
          </a:prstGeom>
          <a:solidFill>
            <a:schemeClr val="bg1"/>
          </a:solidFill>
        </p:spPr>
      </p:pic>
    </p:spTree>
    <p:extLst>
      <p:ext uri="{BB962C8B-B14F-4D97-AF65-F5344CB8AC3E}">
        <p14:creationId xmlns:p14="http://schemas.microsoft.com/office/powerpoint/2010/main" val="426107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a:srcRect l="2327" t="4787" r="43497" b="9591"/>
          <a:stretch/>
        </p:blipFill>
        <p:spPr bwMode="auto">
          <a:xfrm>
            <a:off x="1095625" y="1956392"/>
            <a:ext cx="5100638" cy="4305542"/>
          </a:xfrm>
          <a:prstGeom prst="rect">
            <a:avLst/>
          </a:prstGeom>
          <a:ln>
            <a:noFill/>
          </a:ln>
          <a:extLst>
            <a:ext uri="{53640926-AAD7-44D8-BBD7-CCE9431645EC}">
              <a14:shadowObscured xmlns:a14="http://schemas.microsoft.com/office/drawing/2010/main"/>
            </a:ext>
          </a:extLst>
        </p:spPr>
      </p:pic>
      <p:sp>
        <p:nvSpPr>
          <p:cNvPr id="2" name="TextBox 1"/>
          <p:cNvSpPr txBox="1"/>
          <p:nvPr/>
        </p:nvSpPr>
        <p:spPr>
          <a:xfrm>
            <a:off x="6295775" y="2991854"/>
            <a:ext cx="4800600" cy="1384995"/>
          </a:xfrm>
          <a:prstGeom prst="rect">
            <a:avLst/>
          </a:prstGeom>
          <a:noFill/>
        </p:spPr>
        <p:txBody>
          <a:bodyPr wrap="square" rtlCol="0">
            <a:spAutoFit/>
          </a:bodyPr>
          <a:lstStyle/>
          <a:p>
            <a:pPr algn="ctr"/>
            <a:r>
              <a:rPr lang="en-GB" sz="2800" b="1" dirty="0">
                <a:solidFill>
                  <a:schemeClr val="accent2">
                    <a:lumMod val="75000"/>
                  </a:schemeClr>
                </a:solidFill>
              </a:rPr>
              <a:t>Use page 342-343 to complete the diagrams on page 25 in your booklet</a:t>
            </a:r>
          </a:p>
        </p:txBody>
      </p:sp>
      <p:pic>
        <p:nvPicPr>
          <p:cNvPr id="6" name="Picture 5">
            <a:extLst>
              <a:ext uri="{FF2B5EF4-FFF2-40B4-BE49-F238E27FC236}">
                <a16:creationId xmlns:a16="http://schemas.microsoft.com/office/drawing/2014/main" id="{D93C287F-A800-4B85-AE4C-6B322FE2BD35}"/>
              </a:ext>
            </a:extLst>
          </p:cNvPr>
          <p:cNvPicPr>
            <a:picLocks noChangeAspect="1"/>
          </p:cNvPicPr>
          <p:nvPr/>
        </p:nvPicPr>
        <p:blipFill>
          <a:blip r:embed="rId3"/>
          <a:stretch>
            <a:fillRect/>
          </a:stretch>
        </p:blipFill>
        <p:spPr>
          <a:xfrm>
            <a:off x="0" y="0"/>
            <a:ext cx="6935900" cy="1466797"/>
          </a:xfrm>
          <a:prstGeom prst="rect">
            <a:avLst/>
          </a:prstGeom>
          <a:solidFill>
            <a:schemeClr val="bg1"/>
          </a:solidFill>
        </p:spPr>
      </p:pic>
    </p:spTree>
    <p:extLst>
      <p:ext uri="{BB962C8B-B14F-4D97-AF65-F5344CB8AC3E}">
        <p14:creationId xmlns:p14="http://schemas.microsoft.com/office/powerpoint/2010/main" val="6311161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a:srcRect l="2327" t="4787" r="43497" b="9591"/>
          <a:stretch/>
        </p:blipFill>
        <p:spPr bwMode="auto">
          <a:xfrm>
            <a:off x="115988" y="2576150"/>
            <a:ext cx="4380510" cy="3454507"/>
          </a:xfrm>
          <a:prstGeom prst="rect">
            <a:avLst/>
          </a:prstGeom>
          <a:ln>
            <a:noFill/>
          </a:ln>
          <a:extLst>
            <a:ext uri="{53640926-AAD7-44D8-BBD7-CCE9431645EC}">
              <a14:shadowObscured xmlns:a14="http://schemas.microsoft.com/office/drawing/2010/main"/>
            </a:ext>
          </a:extLst>
        </p:spPr>
      </p:pic>
      <p:graphicFrame>
        <p:nvGraphicFramePr>
          <p:cNvPr id="6" name="Table 5">
            <a:extLst>
              <a:ext uri="{FF2B5EF4-FFF2-40B4-BE49-F238E27FC236}">
                <a16:creationId xmlns:a16="http://schemas.microsoft.com/office/drawing/2014/main" id="{49A458C6-5F89-4829-9A8D-375912E62132}"/>
              </a:ext>
            </a:extLst>
          </p:cNvPr>
          <p:cNvGraphicFramePr>
            <a:graphicFrameLocks noGrp="1"/>
          </p:cNvGraphicFramePr>
          <p:nvPr>
            <p:extLst>
              <p:ext uri="{D42A27DB-BD31-4B8C-83A1-F6EECF244321}">
                <p14:modId xmlns:p14="http://schemas.microsoft.com/office/powerpoint/2010/main" val="3373166687"/>
              </p:ext>
            </p:extLst>
          </p:nvPr>
        </p:nvGraphicFramePr>
        <p:xfrm>
          <a:off x="4496498" y="1"/>
          <a:ext cx="7695502" cy="6051549"/>
        </p:xfrm>
        <a:graphic>
          <a:graphicData uri="http://schemas.openxmlformats.org/drawingml/2006/table">
            <a:tbl>
              <a:tblPr firstRow="1" firstCol="1" bandRow="1">
                <a:tableStyleId>{2D5ABB26-0587-4C30-8999-92F81FD0307C}</a:tableStyleId>
              </a:tblPr>
              <a:tblGrid>
                <a:gridCol w="1561769">
                  <a:extLst>
                    <a:ext uri="{9D8B030D-6E8A-4147-A177-3AD203B41FA5}">
                      <a16:colId xmlns:a16="http://schemas.microsoft.com/office/drawing/2014/main" val="1168815787"/>
                    </a:ext>
                  </a:extLst>
                </a:gridCol>
                <a:gridCol w="2294814">
                  <a:extLst>
                    <a:ext uri="{9D8B030D-6E8A-4147-A177-3AD203B41FA5}">
                      <a16:colId xmlns:a16="http://schemas.microsoft.com/office/drawing/2014/main" val="2714858207"/>
                    </a:ext>
                  </a:extLst>
                </a:gridCol>
                <a:gridCol w="3838919">
                  <a:extLst>
                    <a:ext uri="{9D8B030D-6E8A-4147-A177-3AD203B41FA5}">
                      <a16:colId xmlns:a16="http://schemas.microsoft.com/office/drawing/2014/main" val="2139958436"/>
                    </a:ext>
                  </a:extLst>
                </a:gridCol>
              </a:tblGrid>
              <a:tr h="501140">
                <a:tc>
                  <a:txBody>
                    <a:bodyPr/>
                    <a:lstStyle/>
                    <a:p>
                      <a:pPr>
                        <a:lnSpc>
                          <a:spcPct val="107000"/>
                        </a:lnSpc>
                        <a:spcAft>
                          <a:spcPts val="0"/>
                        </a:spcAft>
                      </a:pPr>
                      <a:r>
                        <a:rPr lang="en-GB" sz="1800" b="1" dirty="0">
                          <a:effectLst/>
                        </a:rPr>
                        <a:t>Factor</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nSpc>
                          <a:spcPct val="107000"/>
                        </a:lnSpc>
                        <a:spcAft>
                          <a:spcPts val="0"/>
                        </a:spcAft>
                      </a:pPr>
                      <a:r>
                        <a:rPr lang="en-GB" sz="1800" b="1" dirty="0">
                          <a:effectLst/>
                        </a:rPr>
                        <a:t>Receptor and location </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nSpc>
                          <a:spcPct val="107000"/>
                        </a:lnSpc>
                        <a:spcAft>
                          <a:spcPts val="0"/>
                        </a:spcAft>
                      </a:pPr>
                      <a:r>
                        <a:rPr lang="en-GB" sz="1800" b="1" dirty="0">
                          <a:effectLst/>
                        </a:rPr>
                        <a:t>Effect on heart rate </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396282292"/>
                  </a:ext>
                </a:extLst>
              </a:tr>
              <a:tr h="2340263">
                <a:tc>
                  <a:txBody>
                    <a:bodyPr/>
                    <a:lstStyle/>
                    <a:p>
                      <a:pPr>
                        <a:lnSpc>
                          <a:spcPct val="107000"/>
                        </a:lnSpc>
                        <a:spcAft>
                          <a:spcPts val="0"/>
                        </a:spcAft>
                      </a:pPr>
                      <a:r>
                        <a:rPr lang="en-GB" sz="1800">
                          <a:effectLst/>
                        </a:rPr>
                        <a:t>Rise in blood pressure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n-GB" sz="1800" dirty="0">
                          <a:effectLst/>
                        </a:rPr>
                        <a:t>Pressure/</a:t>
                      </a:r>
                      <a:r>
                        <a:rPr lang="en-GB" sz="1800" dirty="0" err="1">
                          <a:effectLst/>
                        </a:rPr>
                        <a:t>Baro</a:t>
                      </a:r>
                      <a:r>
                        <a:rPr lang="en-GB" sz="1800" dirty="0">
                          <a:effectLst/>
                        </a:rPr>
                        <a:t> receptors in Aorta</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marL="342900" lvl="0" indent="-342900">
                        <a:lnSpc>
                          <a:spcPct val="107000"/>
                        </a:lnSpc>
                        <a:spcAft>
                          <a:spcPts val="0"/>
                        </a:spcAft>
                        <a:buFont typeface="Wingdings" panose="05000000000000000000" pitchFamily="2" charset="2"/>
                        <a:buChar char=""/>
                      </a:pPr>
                      <a:r>
                        <a:rPr lang="en-GB" sz="1800" dirty="0">
                          <a:effectLst/>
                        </a:rPr>
                        <a:t>Increased impulse from baroreceptor to Medulla Oblongata </a:t>
                      </a:r>
                      <a:endParaRPr lang="en-GB" sz="1600" dirty="0">
                        <a:effectLst/>
                      </a:endParaRPr>
                    </a:p>
                    <a:p>
                      <a:pPr marL="342900" lvl="0" indent="-342900">
                        <a:lnSpc>
                          <a:spcPct val="107000"/>
                        </a:lnSpc>
                        <a:spcAft>
                          <a:spcPts val="0"/>
                        </a:spcAft>
                        <a:buFont typeface="Wingdings" panose="05000000000000000000" pitchFamily="2" charset="2"/>
                        <a:buChar char=""/>
                      </a:pPr>
                      <a:r>
                        <a:rPr lang="en-GB" sz="1800" dirty="0">
                          <a:effectLst/>
                        </a:rPr>
                        <a:t>Increased impulse via </a:t>
                      </a:r>
                      <a:r>
                        <a:rPr lang="en-GB" sz="1800" dirty="0" err="1">
                          <a:effectLst/>
                        </a:rPr>
                        <a:t>parasympethic</a:t>
                      </a:r>
                      <a:r>
                        <a:rPr lang="en-GB" sz="1800" dirty="0">
                          <a:effectLst/>
                        </a:rPr>
                        <a:t> NS to SAN</a:t>
                      </a:r>
                      <a:endParaRPr lang="en-GB" sz="1600" dirty="0">
                        <a:effectLst/>
                      </a:endParaRPr>
                    </a:p>
                    <a:p>
                      <a:pPr marL="342900" lvl="0" indent="-342900">
                        <a:lnSpc>
                          <a:spcPct val="107000"/>
                        </a:lnSpc>
                        <a:spcAft>
                          <a:spcPts val="0"/>
                        </a:spcAft>
                        <a:buFont typeface="Wingdings" panose="05000000000000000000" pitchFamily="2" charset="2"/>
                        <a:buChar char=""/>
                      </a:pPr>
                      <a:r>
                        <a:rPr lang="en-GB" sz="1800" dirty="0">
                          <a:effectLst/>
                        </a:rPr>
                        <a:t>Parasympathetic is inhibitory so reduces impulses from SAN</a:t>
                      </a:r>
                      <a:endParaRPr lang="en-GB" sz="1600" dirty="0">
                        <a:effectLst/>
                      </a:endParaRPr>
                    </a:p>
                    <a:p>
                      <a:pPr marL="342900" lvl="0" indent="-342900">
                        <a:lnSpc>
                          <a:spcPct val="107000"/>
                        </a:lnSpc>
                        <a:spcAft>
                          <a:spcPts val="0"/>
                        </a:spcAft>
                        <a:buFont typeface="Wingdings" panose="05000000000000000000" pitchFamily="2" charset="2"/>
                        <a:buChar char=""/>
                      </a:pPr>
                      <a:r>
                        <a:rPr lang="en-GB" sz="1800" dirty="0">
                          <a:effectLst/>
                        </a:rPr>
                        <a:t>Less impulses arrive to AVN </a:t>
                      </a:r>
                      <a:endParaRPr lang="en-GB" sz="1600" dirty="0">
                        <a:effectLst/>
                      </a:endParaRPr>
                    </a:p>
                    <a:p>
                      <a:pPr marL="342900" lvl="0" indent="-342900">
                        <a:lnSpc>
                          <a:spcPct val="107000"/>
                        </a:lnSpc>
                        <a:spcAft>
                          <a:spcPts val="0"/>
                        </a:spcAft>
                        <a:buFont typeface="Wingdings" panose="05000000000000000000" pitchFamily="2" charset="2"/>
                        <a:buChar char=""/>
                      </a:pPr>
                      <a:r>
                        <a:rPr lang="en-GB" sz="1800" dirty="0">
                          <a:effectLst/>
                        </a:rPr>
                        <a:t>Heart rate reduces </a:t>
                      </a:r>
                      <a:endParaRPr lang="en-GB" sz="1600" dirty="0">
                        <a:effectLst/>
                      </a:endParaRPr>
                    </a:p>
                    <a:p>
                      <a:pPr>
                        <a:lnSpc>
                          <a:spcPct val="107000"/>
                        </a:lnSpc>
                        <a:spcAft>
                          <a:spcPts val="0"/>
                        </a:spcAft>
                      </a:pPr>
                      <a:r>
                        <a:rPr lang="en-GB" sz="18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837093016"/>
                  </a:ext>
                </a:extLst>
              </a:tr>
              <a:tr h="2551353">
                <a:tc>
                  <a:txBody>
                    <a:bodyPr/>
                    <a:lstStyle/>
                    <a:p>
                      <a:pPr>
                        <a:lnSpc>
                          <a:spcPct val="107000"/>
                        </a:lnSpc>
                        <a:spcAft>
                          <a:spcPts val="0"/>
                        </a:spcAft>
                      </a:pPr>
                      <a:r>
                        <a:rPr lang="en-GB" sz="1800" dirty="0">
                          <a:effectLst/>
                        </a:rPr>
                        <a:t>Rise in Carbon dioxide concentration/ increase in acidity of the blood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nSpc>
                          <a:spcPct val="107000"/>
                        </a:lnSpc>
                        <a:spcAft>
                          <a:spcPts val="0"/>
                        </a:spcAft>
                      </a:pPr>
                      <a:r>
                        <a:rPr lang="en-GB" sz="1800">
                          <a:effectLst/>
                        </a:rPr>
                        <a:t>Chemoreceptors in Aorta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342900" lvl="0" indent="-342900">
                        <a:lnSpc>
                          <a:spcPct val="107000"/>
                        </a:lnSpc>
                        <a:spcAft>
                          <a:spcPts val="0"/>
                        </a:spcAft>
                        <a:buFont typeface="Wingdings" panose="05000000000000000000" pitchFamily="2" charset="2"/>
                        <a:buChar char=""/>
                      </a:pPr>
                      <a:r>
                        <a:rPr lang="en-GB" sz="1800" dirty="0">
                          <a:effectLst/>
                        </a:rPr>
                        <a:t>Increased impulses from Chemoreceptor to Medulla Oblongata </a:t>
                      </a:r>
                      <a:endParaRPr lang="en-GB" sz="1600" dirty="0">
                        <a:effectLst/>
                      </a:endParaRPr>
                    </a:p>
                    <a:p>
                      <a:pPr marL="342900" lvl="0" indent="-342900">
                        <a:lnSpc>
                          <a:spcPct val="107000"/>
                        </a:lnSpc>
                        <a:spcAft>
                          <a:spcPts val="0"/>
                        </a:spcAft>
                        <a:buFont typeface="Wingdings" panose="05000000000000000000" pitchFamily="2" charset="2"/>
                        <a:buChar char=""/>
                      </a:pPr>
                      <a:r>
                        <a:rPr lang="en-GB" sz="1800" dirty="0">
                          <a:effectLst/>
                        </a:rPr>
                        <a:t>Increased impulses via sympathetic NS to SAN</a:t>
                      </a:r>
                      <a:endParaRPr lang="en-GB" sz="1600" dirty="0">
                        <a:effectLst/>
                      </a:endParaRPr>
                    </a:p>
                    <a:p>
                      <a:pPr marL="342900" lvl="0" indent="-342900">
                        <a:lnSpc>
                          <a:spcPct val="107000"/>
                        </a:lnSpc>
                        <a:spcAft>
                          <a:spcPts val="0"/>
                        </a:spcAft>
                        <a:buFont typeface="Wingdings" panose="05000000000000000000" pitchFamily="2" charset="2"/>
                        <a:buChar char=""/>
                      </a:pPr>
                      <a:r>
                        <a:rPr lang="en-GB" sz="1800" dirty="0">
                          <a:effectLst/>
                        </a:rPr>
                        <a:t>Sympathetic is excitatory so increases impulses from SAN</a:t>
                      </a:r>
                      <a:endParaRPr lang="en-GB" sz="1600" dirty="0">
                        <a:effectLst/>
                      </a:endParaRPr>
                    </a:p>
                    <a:p>
                      <a:pPr marL="342900" lvl="0" indent="-342900">
                        <a:lnSpc>
                          <a:spcPct val="107000"/>
                        </a:lnSpc>
                        <a:spcAft>
                          <a:spcPts val="0"/>
                        </a:spcAft>
                        <a:buFont typeface="Wingdings" panose="05000000000000000000" pitchFamily="2" charset="2"/>
                        <a:buChar char=""/>
                      </a:pPr>
                      <a:r>
                        <a:rPr lang="en-GB" sz="1800" dirty="0">
                          <a:effectLst/>
                        </a:rPr>
                        <a:t>More impulses arrive to AVN </a:t>
                      </a:r>
                      <a:endParaRPr lang="en-GB" sz="1600" dirty="0">
                        <a:effectLst/>
                      </a:endParaRPr>
                    </a:p>
                    <a:p>
                      <a:pPr marL="342900" lvl="0" indent="-342900">
                        <a:lnSpc>
                          <a:spcPct val="107000"/>
                        </a:lnSpc>
                        <a:spcAft>
                          <a:spcPts val="0"/>
                        </a:spcAft>
                        <a:buFont typeface="Wingdings" panose="05000000000000000000" pitchFamily="2" charset="2"/>
                        <a:buChar char=""/>
                      </a:pPr>
                      <a:r>
                        <a:rPr lang="en-GB" sz="1800" dirty="0">
                          <a:effectLst/>
                        </a:rPr>
                        <a:t>Heart rate increases. </a:t>
                      </a:r>
                      <a:endParaRPr lang="en-GB" sz="1600" dirty="0">
                        <a:effectLst/>
                      </a:endParaRPr>
                    </a:p>
                    <a:p>
                      <a:pPr>
                        <a:lnSpc>
                          <a:spcPct val="107000"/>
                        </a:lnSpc>
                        <a:spcAft>
                          <a:spcPts val="0"/>
                        </a:spcAft>
                      </a:pPr>
                      <a:endParaRPr lang="en-GB" sz="1800" dirty="0">
                        <a:effectLs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976106403"/>
                  </a:ext>
                </a:extLst>
              </a:tr>
            </a:tbl>
          </a:graphicData>
        </a:graphic>
      </p:graphicFrame>
      <p:sp>
        <p:nvSpPr>
          <p:cNvPr id="7" name="TextBox 6">
            <a:extLst>
              <a:ext uri="{FF2B5EF4-FFF2-40B4-BE49-F238E27FC236}">
                <a16:creationId xmlns:a16="http://schemas.microsoft.com/office/drawing/2014/main" id="{F06518A0-2AD1-4BC2-BC1F-7909C7CF0CE3}"/>
              </a:ext>
            </a:extLst>
          </p:cNvPr>
          <p:cNvSpPr txBox="1"/>
          <p:nvPr/>
        </p:nvSpPr>
        <p:spPr>
          <a:xfrm>
            <a:off x="729842" y="5992982"/>
            <a:ext cx="10419127" cy="707886"/>
          </a:xfrm>
          <a:prstGeom prst="rect">
            <a:avLst/>
          </a:prstGeom>
          <a:solidFill>
            <a:srgbClr val="00B0F0"/>
          </a:solidFill>
        </p:spPr>
        <p:txBody>
          <a:bodyPr wrap="square" rtlCol="0">
            <a:spAutoFit/>
          </a:bodyPr>
          <a:lstStyle/>
          <a:p>
            <a:pPr algn="ctr"/>
            <a:r>
              <a:rPr lang="en-GB" sz="2000" b="1" dirty="0">
                <a:solidFill>
                  <a:schemeClr val="bg1"/>
                </a:solidFill>
              </a:rPr>
              <a:t>Remember to read the question carefully, you may need to talk about decreased heart rate or decreased carbon dioxide concentration. </a:t>
            </a:r>
          </a:p>
        </p:txBody>
      </p:sp>
      <p:sp>
        <p:nvSpPr>
          <p:cNvPr id="8" name="TextBox 7">
            <a:extLst>
              <a:ext uri="{FF2B5EF4-FFF2-40B4-BE49-F238E27FC236}">
                <a16:creationId xmlns:a16="http://schemas.microsoft.com/office/drawing/2014/main" id="{1C60E8DF-2B19-4300-B67A-8263A64BFDD0}"/>
              </a:ext>
            </a:extLst>
          </p:cNvPr>
          <p:cNvSpPr txBox="1"/>
          <p:nvPr/>
        </p:nvSpPr>
        <p:spPr>
          <a:xfrm>
            <a:off x="236350" y="117731"/>
            <a:ext cx="4117536" cy="2308324"/>
          </a:xfrm>
          <a:prstGeom prst="rect">
            <a:avLst/>
          </a:prstGeom>
          <a:noFill/>
        </p:spPr>
        <p:txBody>
          <a:bodyPr wrap="square" rtlCol="0">
            <a:spAutoFit/>
          </a:bodyPr>
          <a:lstStyle/>
          <a:p>
            <a:r>
              <a:rPr lang="en-GB" b="1" dirty="0"/>
              <a:t>Complete the table on page 25 in your booklet. </a:t>
            </a:r>
          </a:p>
          <a:p>
            <a:endParaRPr lang="en-GB" b="1" dirty="0"/>
          </a:p>
          <a:p>
            <a:r>
              <a:rPr lang="en-GB" b="1" dirty="0"/>
              <a:t>Complete the revision poster on page 26 </a:t>
            </a:r>
          </a:p>
          <a:p>
            <a:endParaRPr lang="en-GB" b="1" dirty="0"/>
          </a:p>
          <a:p>
            <a:r>
              <a:rPr lang="en-GB" b="1" dirty="0"/>
              <a:t>Complete the exam questions on page 27. How much can you do without looking at your notes?</a:t>
            </a:r>
          </a:p>
        </p:txBody>
      </p:sp>
    </p:spTree>
    <p:extLst>
      <p:ext uri="{BB962C8B-B14F-4D97-AF65-F5344CB8AC3E}">
        <p14:creationId xmlns:p14="http://schemas.microsoft.com/office/powerpoint/2010/main" val="542123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18158D-E3BB-4505-B4F1-77353160AC7B}"/>
              </a:ext>
            </a:extLst>
          </p:cNvPr>
          <p:cNvPicPr>
            <a:picLocks noChangeAspect="1"/>
          </p:cNvPicPr>
          <p:nvPr/>
        </p:nvPicPr>
        <p:blipFill>
          <a:blip r:embed="rId2"/>
          <a:stretch>
            <a:fillRect/>
          </a:stretch>
        </p:blipFill>
        <p:spPr>
          <a:xfrm>
            <a:off x="0" y="0"/>
            <a:ext cx="6006516" cy="6858000"/>
          </a:xfrm>
          <a:prstGeom prst="rect">
            <a:avLst/>
          </a:prstGeom>
          <a:solidFill>
            <a:schemeClr val="bg1"/>
          </a:solidFill>
        </p:spPr>
      </p:pic>
      <p:pic>
        <p:nvPicPr>
          <p:cNvPr id="4" name="Picture 3">
            <a:extLst>
              <a:ext uri="{FF2B5EF4-FFF2-40B4-BE49-F238E27FC236}">
                <a16:creationId xmlns:a16="http://schemas.microsoft.com/office/drawing/2014/main" id="{87366FC4-FCFD-4926-9F84-ED0F94CC19EB}"/>
              </a:ext>
            </a:extLst>
          </p:cNvPr>
          <p:cNvPicPr>
            <a:picLocks noChangeAspect="1"/>
          </p:cNvPicPr>
          <p:nvPr/>
        </p:nvPicPr>
        <p:blipFill>
          <a:blip r:embed="rId3"/>
          <a:stretch>
            <a:fillRect/>
          </a:stretch>
        </p:blipFill>
        <p:spPr>
          <a:xfrm>
            <a:off x="7065388" y="0"/>
            <a:ext cx="5126612" cy="6858000"/>
          </a:xfrm>
          <a:prstGeom prst="rect">
            <a:avLst/>
          </a:prstGeom>
          <a:solidFill>
            <a:schemeClr val="bg1"/>
          </a:solidFill>
        </p:spPr>
      </p:pic>
    </p:spTree>
    <p:extLst>
      <p:ext uri="{BB962C8B-B14F-4D97-AF65-F5344CB8AC3E}">
        <p14:creationId xmlns:p14="http://schemas.microsoft.com/office/powerpoint/2010/main" val="201970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B10C02-A183-4943-A225-38009B350A56}"/>
              </a:ext>
            </a:extLst>
          </p:cNvPr>
          <p:cNvPicPr>
            <a:picLocks noChangeAspect="1"/>
          </p:cNvPicPr>
          <p:nvPr/>
        </p:nvPicPr>
        <p:blipFill>
          <a:blip r:embed="rId2"/>
          <a:stretch>
            <a:fillRect/>
          </a:stretch>
        </p:blipFill>
        <p:spPr>
          <a:xfrm>
            <a:off x="0" y="0"/>
            <a:ext cx="6647158" cy="6650797"/>
          </a:xfrm>
          <a:prstGeom prst="rect">
            <a:avLst/>
          </a:prstGeom>
          <a:solidFill>
            <a:schemeClr val="bg1"/>
          </a:solidFill>
        </p:spPr>
      </p:pic>
      <p:pic>
        <p:nvPicPr>
          <p:cNvPr id="3" name="Picture 2">
            <a:extLst>
              <a:ext uri="{FF2B5EF4-FFF2-40B4-BE49-F238E27FC236}">
                <a16:creationId xmlns:a16="http://schemas.microsoft.com/office/drawing/2014/main" id="{A09A2E6E-79C1-48E7-BD4E-82A6104DA98C}"/>
              </a:ext>
            </a:extLst>
          </p:cNvPr>
          <p:cNvPicPr>
            <a:picLocks noChangeAspect="1"/>
          </p:cNvPicPr>
          <p:nvPr/>
        </p:nvPicPr>
        <p:blipFill>
          <a:blip r:embed="rId3"/>
          <a:stretch>
            <a:fillRect/>
          </a:stretch>
        </p:blipFill>
        <p:spPr>
          <a:xfrm>
            <a:off x="6096000" y="1212761"/>
            <a:ext cx="6187976" cy="4029805"/>
          </a:xfrm>
          <a:prstGeom prst="rect">
            <a:avLst/>
          </a:prstGeom>
        </p:spPr>
      </p:pic>
    </p:spTree>
    <p:extLst>
      <p:ext uri="{BB962C8B-B14F-4D97-AF65-F5344CB8AC3E}">
        <p14:creationId xmlns:p14="http://schemas.microsoft.com/office/powerpoint/2010/main" val="357560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2039</TotalTime>
  <Words>4335</Words>
  <Application>Microsoft Office PowerPoint</Application>
  <PresentationFormat>Widescreen</PresentationFormat>
  <Paragraphs>558</Paragraphs>
  <Slides>59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59</vt:i4>
      </vt:variant>
    </vt:vector>
  </HeadingPairs>
  <TitlesOfParts>
    <vt:vector size="68" baseType="lpstr">
      <vt:lpstr>MS PGothic</vt:lpstr>
      <vt:lpstr>Arial</vt:lpstr>
      <vt:lpstr>Calibri</vt:lpstr>
      <vt:lpstr>Comic Sans MS</vt:lpstr>
      <vt:lpstr>Times New Roman</vt:lpstr>
      <vt:lpstr>Tw Cen MT</vt:lpstr>
      <vt:lpstr>Wingdings</vt:lpstr>
      <vt:lpstr>Wingdings 3</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Carmel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Edgell</dc:creator>
  <cp:lastModifiedBy>Kim Edgell</cp:lastModifiedBy>
  <cp:revision>137</cp:revision>
  <dcterms:created xsi:type="dcterms:W3CDTF">2017-02-06T10:36:55Z</dcterms:created>
  <dcterms:modified xsi:type="dcterms:W3CDTF">2019-11-03T17:24:28Z</dcterms:modified>
</cp:coreProperties>
</file>