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89"/>
  </p:notesMasterIdLst>
  <p:sldIdLst>
    <p:sldId id="404" r:id="rId2"/>
    <p:sldId id="405" r:id="rId3"/>
    <p:sldId id="406" r:id="rId4"/>
    <p:sldId id="408" r:id="rId5"/>
    <p:sldId id="409" r:id="rId6"/>
    <p:sldId id="410" r:id="rId7"/>
    <p:sldId id="411" r:id="rId8"/>
    <p:sldId id="412" r:id="rId9"/>
    <p:sldId id="413" r:id="rId10"/>
    <p:sldId id="415" r:id="rId11"/>
    <p:sldId id="417" r:id="rId12"/>
    <p:sldId id="265" r:id="rId13"/>
    <p:sldId id="474" r:id="rId14"/>
    <p:sldId id="283" r:id="rId15"/>
    <p:sldId id="274" r:id="rId16"/>
    <p:sldId id="257" r:id="rId17"/>
    <p:sldId id="258" r:id="rId18"/>
    <p:sldId id="259" r:id="rId19"/>
    <p:sldId id="260" r:id="rId20"/>
    <p:sldId id="261" r:id="rId21"/>
    <p:sldId id="278" r:id="rId22"/>
    <p:sldId id="263" r:id="rId23"/>
    <p:sldId id="266" r:id="rId24"/>
    <p:sldId id="281" r:id="rId25"/>
    <p:sldId id="282" r:id="rId26"/>
    <p:sldId id="418" r:id="rId27"/>
    <p:sldId id="419" r:id="rId28"/>
    <p:sldId id="420" r:id="rId29"/>
    <p:sldId id="421" r:id="rId30"/>
    <p:sldId id="422" r:id="rId31"/>
    <p:sldId id="279" r:id="rId32"/>
    <p:sldId id="423" r:id="rId33"/>
    <p:sldId id="264" r:id="rId34"/>
    <p:sldId id="475" r:id="rId35"/>
    <p:sldId id="262" r:id="rId36"/>
    <p:sldId id="424" r:id="rId37"/>
    <p:sldId id="425" r:id="rId38"/>
    <p:sldId id="269" r:id="rId39"/>
    <p:sldId id="477" r:id="rId40"/>
    <p:sldId id="478" r:id="rId41"/>
    <p:sldId id="427" r:id="rId42"/>
    <p:sldId id="428" r:id="rId43"/>
    <p:sldId id="429" r:id="rId44"/>
    <p:sldId id="430" r:id="rId45"/>
    <p:sldId id="431" r:id="rId46"/>
    <p:sldId id="432" r:id="rId47"/>
    <p:sldId id="433" r:id="rId48"/>
    <p:sldId id="434" r:id="rId49"/>
    <p:sldId id="439" r:id="rId50"/>
    <p:sldId id="476" r:id="rId51"/>
    <p:sldId id="440" r:id="rId52"/>
    <p:sldId id="267" r:id="rId53"/>
    <p:sldId id="437" r:id="rId54"/>
    <p:sldId id="436" r:id="rId55"/>
    <p:sldId id="446" r:id="rId56"/>
    <p:sldId id="447" r:id="rId57"/>
    <p:sldId id="448" r:id="rId58"/>
    <p:sldId id="449" r:id="rId59"/>
    <p:sldId id="488" r:id="rId60"/>
    <p:sldId id="489" r:id="rId61"/>
    <p:sldId id="490" r:id="rId62"/>
    <p:sldId id="438" r:id="rId63"/>
    <p:sldId id="442" r:id="rId64"/>
    <p:sldId id="443" r:id="rId65"/>
    <p:sldId id="276" r:id="rId66"/>
    <p:sldId id="444" r:id="rId67"/>
    <p:sldId id="445" r:id="rId68"/>
    <p:sldId id="460" r:id="rId69"/>
    <p:sldId id="461" r:id="rId70"/>
    <p:sldId id="462" r:id="rId71"/>
    <p:sldId id="463" r:id="rId72"/>
    <p:sldId id="465" r:id="rId73"/>
    <p:sldId id="464" r:id="rId74"/>
    <p:sldId id="468" r:id="rId75"/>
    <p:sldId id="469" r:id="rId76"/>
    <p:sldId id="470" r:id="rId77"/>
    <p:sldId id="471" r:id="rId78"/>
    <p:sldId id="472" r:id="rId79"/>
    <p:sldId id="473" r:id="rId80"/>
    <p:sldId id="482" r:id="rId81"/>
    <p:sldId id="480" r:id="rId82"/>
    <p:sldId id="481" r:id="rId83"/>
    <p:sldId id="483" r:id="rId84"/>
    <p:sldId id="484" r:id="rId85"/>
    <p:sldId id="485" r:id="rId86"/>
    <p:sldId id="486" r:id="rId87"/>
    <p:sldId id="487" r:id="rId8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99"/>
    <p:restoredTop sz="95915"/>
  </p:normalViewPr>
  <p:slideViewPr>
    <p:cSldViewPr snapToGrid="0" snapToObjects="1">
      <p:cViewPr varScale="1">
        <p:scale>
          <a:sx n="69" d="100"/>
          <a:sy n="69" d="100"/>
        </p:scale>
        <p:origin x="8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A34F30-C5CC-F140-BAF1-8AD9ECEA11E5}" type="datetimeFigureOut">
              <a:rPr lang="en-US" smtClean="0"/>
              <a:t>12/9/2020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14A3B0-E805-B248-87DA-9BCFCC7F42E0}" type="slidenum">
              <a:rPr lang="en-US" smtClean="0"/>
              <a:t>‹#›</a:t>
            </a:fld>
            <a:endParaRPr lang="en-US"/>
          </a:p>
        </p:txBody>
      </p:sp>
    </p:spTree>
    <p:extLst>
      <p:ext uri="{BB962C8B-B14F-4D97-AF65-F5344CB8AC3E}">
        <p14:creationId xmlns:p14="http://schemas.microsoft.com/office/powerpoint/2010/main" val="200228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a:extLst>
              <a:ext uri="{FF2B5EF4-FFF2-40B4-BE49-F238E27FC236}">
                <a16:creationId xmlns:a16="http://schemas.microsoft.com/office/drawing/2014/main" id="{2BF94C63-2435-4240-A4A8-5A0D3EA62DEA}"/>
              </a:ext>
            </a:extLst>
          </p:cNvPr>
          <p:cNvSpPr>
            <a:spLocks noGrp="1" noRot="1" noChangeAspect="1" noChangeArrowheads="1" noTextEdit="1"/>
          </p:cNvSpPr>
          <p:nvPr>
            <p:ph type="sldImg"/>
          </p:nvPr>
        </p:nvSpPr>
        <p:spPr>
          <a:ln/>
        </p:spPr>
      </p:sp>
      <p:sp>
        <p:nvSpPr>
          <p:cNvPr id="89090" name="Notes Placeholder 2">
            <a:extLst>
              <a:ext uri="{FF2B5EF4-FFF2-40B4-BE49-F238E27FC236}">
                <a16:creationId xmlns:a16="http://schemas.microsoft.com/office/drawing/2014/main" id="{72699A4C-00B7-6E44-8AF3-8B17CC8A5EC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89091" name="Slide Number Placeholder 3">
            <a:extLst>
              <a:ext uri="{FF2B5EF4-FFF2-40B4-BE49-F238E27FC236}">
                <a16:creationId xmlns:a16="http://schemas.microsoft.com/office/drawing/2014/main" id="{5E87469F-96C4-0644-8802-681A21F9AEB9}"/>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Century Gothic" panose="020B0502020202020204" pitchFamily="34" charset="0"/>
              </a:defRPr>
            </a:lvl1pPr>
            <a:lvl2pPr marL="742950" indent="-285750" defTabSz="931863">
              <a:defRPr sz="2400">
                <a:solidFill>
                  <a:schemeClr val="tx1"/>
                </a:solidFill>
                <a:latin typeface="Century Gothic" panose="020B0502020202020204" pitchFamily="34" charset="0"/>
              </a:defRPr>
            </a:lvl2pPr>
            <a:lvl3pPr marL="1143000" indent="-228600" defTabSz="931863">
              <a:defRPr sz="2400">
                <a:solidFill>
                  <a:schemeClr val="tx1"/>
                </a:solidFill>
                <a:latin typeface="Century Gothic" panose="020B0502020202020204" pitchFamily="34" charset="0"/>
              </a:defRPr>
            </a:lvl3pPr>
            <a:lvl4pPr marL="1600200" indent="-228600" defTabSz="931863">
              <a:defRPr sz="2400">
                <a:solidFill>
                  <a:schemeClr val="tx1"/>
                </a:solidFill>
                <a:latin typeface="Century Gothic" panose="020B0502020202020204" pitchFamily="34" charset="0"/>
              </a:defRPr>
            </a:lvl4pPr>
            <a:lvl5pPr marL="2057400" indent="-228600" defTabSz="931863">
              <a:defRPr sz="2400">
                <a:solidFill>
                  <a:schemeClr val="tx1"/>
                </a:solidFill>
                <a:latin typeface="Century Gothic" panose="020B0502020202020204" pitchFamily="34" charset="0"/>
              </a:defRPr>
            </a:lvl5pPr>
            <a:lvl6pPr marL="2514600" indent="-228600" defTabSz="931863" eaLnBrk="0" fontAlgn="base" hangingPunct="0">
              <a:spcBef>
                <a:spcPct val="0"/>
              </a:spcBef>
              <a:spcAft>
                <a:spcPct val="0"/>
              </a:spcAft>
              <a:defRPr sz="2400">
                <a:solidFill>
                  <a:schemeClr val="tx1"/>
                </a:solidFill>
                <a:latin typeface="Century Gothic" panose="020B0502020202020204" pitchFamily="34" charset="0"/>
              </a:defRPr>
            </a:lvl6pPr>
            <a:lvl7pPr marL="2971800" indent="-228600" defTabSz="931863" eaLnBrk="0" fontAlgn="base" hangingPunct="0">
              <a:spcBef>
                <a:spcPct val="0"/>
              </a:spcBef>
              <a:spcAft>
                <a:spcPct val="0"/>
              </a:spcAft>
              <a:defRPr sz="2400">
                <a:solidFill>
                  <a:schemeClr val="tx1"/>
                </a:solidFill>
                <a:latin typeface="Century Gothic" panose="020B0502020202020204" pitchFamily="34" charset="0"/>
              </a:defRPr>
            </a:lvl7pPr>
            <a:lvl8pPr marL="3429000" indent="-228600" defTabSz="931863" eaLnBrk="0" fontAlgn="base" hangingPunct="0">
              <a:spcBef>
                <a:spcPct val="0"/>
              </a:spcBef>
              <a:spcAft>
                <a:spcPct val="0"/>
              </a:spcAft>
              <a:defRPr sz="2400">
                <a:solidFill>
                  <a:schemeClr val="tx1"/>
                </a:solidFill>
                <a:latin typeface="Century Gothic" panose="020B0502020202020204" pitchFamily="34" charset="0"/>
              </a:defRPr>
            </a:lvl8pPr>
            <a:lvl9pPr marL="3886200" indent="-228600" defTabSz="931863" eaLnBrk="0" fontAlgn="base" hangingPunct="0">
              <a:spcBef>
                <a:spcPct val="0"/>
              </a:spcBef>
              <a:spcAft>
                <a:spcPct val="0"/>
              </a:spcAft>
              <a:defRPr sz="2400">
                <a:solidFill>
                  <a:schemeClr val="tx1"/>
                </a:solidFill>
                <a:latin typeface="Century Gothic" panose="020B0502020202020204" pitchFamily="34" charset="0"/>
              </a:defRPr>
            </a:lvl9pPr>
          </a:lstStyle>
          <a:p>
            <a:fld id="{548D6472-95A5-3041-BD32-454333FA2952}" type="slidenum">
              <a:rPr lang="en-GB" altLang="en-US" sz="1200" smtClean="0">
                <a:latin typeface="Arial" panose="020B0604020202020204" pitchFamily="34" charset="0"/>
              </a:rPr>
              <a:pPr/>
              <a:t>8</a:t>
            </a:fld>
            <a:endParaRPr lang="en-GB" altLang="en-US" sz="1200">
              <a:latin typeface="Arial" panose="020B0604020202020204" pitchFamily="34" charset="0"/>
            </a:endParaRPr>
          </a:p>
        </p:txBody>
      </p:sp>
    </p:spTree>
    <p:extLst>
      <p:ext uri="{BB962C8B-B14F-4D97-AF65-F5344CB8AC3E}">
        <p14:creationId xmlns:p14="http://schemas.microsoft.com/office/powerpoint/2010/main" val="1050221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1DCF0B-BA00-416F-932E-564F21A5CA37}"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64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92B9F-B766-774E-9AEF-9862E8EEAF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33D6383-3830-6342-961B-2D086FD1E5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981277-4996-1742-80A3-6C3CF534BEE6}"/>
              </a:ext>
            </a:extLst>
          </p:cNvPr>
          <p:cNvSpPr>
            <a:spLocks noGrp="1"/>
          </p:cNvSpPr>
          <p:nvPr>
            <p:ph type="dt" sz="half" idx="10"/>
          </p:nvPr>
        </p:nvSpPr>
        <p:spPr/>
        <p:txBody>
          <a:bodyPr/>
          <a:lstStyle/>
          <a:p>
            <a:fld id="{85D1ABDF-CAE4-5F40-8306-8AF7A3EF9570}" type="datetimeFigureOut">
              <a:rPr lang="en-US" smtClean="0"/>
              <a:t>12/9/2020</a:t>
            </a:fld>
            <a:endParaRPr lang="en-US"/>
          </a:p>
        </p:txBody>
      </p:sp>
      <p:sp>
        <p:nvSpPr>
          <p:cNvPr id="5" name="Footer Placeholder 4">
            <a:extLst>
              <a:ext uri="{FF2B5EF4-FFF2-40B4-BE49-F238E27FC236}">
                <a16:creationId xmlns:a16="http://schemas.microsoft.com/office/drawing/2014/main" id="{491B8D42-F011-7347-A4A9-6443FDCE01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0FF1F9-52AF-EF45-B6CD-7CAD3BE5DF67}"/>
              </a:ext>
            </a:extLst>
          </p:cNvPr>
          <p:cNvSpPr>
            <a:spLocks noGrp="1"/>
          </p:cNvSpPr>
          <p:nvPr>
            <p:ph type="sldNum" sz="quarter" idx="12"/>
          </p:nvPr>
        </p:nvSpPr>
        <p:spPr/>
        <p:txBody>
          <a:bodyPr/>
          <a:lstStyle/>
          <a:p>
            <a:fld id="{E2C465B8-6BD6-D844-B0AE-9D926FD6F186}" type="slidenum">
              <a:rPr lang="en-US" smtClean="0"/>
              <a:t>‹#›</a:t>
            </a:fld>
            <a:endParaRPr lang="en-US"/>
          </a:p>
        </p:txBody>
      </p:sp>
    </p:spTree>
    <p:extLst>
      <p:ext uri="{BB962C8B-B14F-4D97-AF65-F5344CB8AC3E}">
        <p14:creationId xmlns:p14="http://schemas.microsoft.com/office/powerpoint/2010/main" val="2202842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37646-DE77-2F4E-B87D-D223F429D4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C3DEF2-7B4A-D742-9038-225DF11A0D2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4D45D6-8C2D-DC40-A389-04FA403D726B}"/>
              </a:ext>
            </a:extLst>
          </p:cNvPr>
          <p:cNvSpPr>
            <a:spLocks noGrp="1"/>
          </p:cNvSpPr>
          <p:nvPr>
            <p:ph type="dt" sz="half" idx="10"/>
          </p:nvPr>
        </p:nvSpPr>
        <p:spPr/>
        <p:txBody>
          <a:bodyPr/>
          <a:lstStyle/>
          <a:p>
            <a:fld id="{85D1ABDF-CAE4-5F40-8306-8AF7A3EF9570}" type="datetimeFigureOut">
              <a:rPr lang="en-US" smtClean="0"/>
              <a:t>12/9/2020</a:t>
            </a:fld>
            <a:endParaRPr lang="en-US"/>
          </a:p>
        </p:txBody>
      </p:sp>
      <p:sp>
        <p:nvSpPr>
          <p:cNvPr id="5" name="Footer Placeholder 4">
            <a:extLst>
              <a:ext uri="{FF2B5EF4-FFF2-40B4-BE49-F238E27FC236}">
                <a16:creationId xmlns:a16="http://schemas.microsoft.com/office/drawing/2014/main" id="{1F9DE921-5364-1249-BECB-032CB9240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51A7EE-C243-534D-9953-690C2415699F}"/>
              </a:ext>
            </a:extLst>
          </p:cNvPr>
          <p:cNvSpPr>
            <a:spLocks noGrp="1"/>
          </p:cNvSpPr>
          <p:nvPr>
            <p:ph type="sldNum" sz="quarter" idx="12"/>
          </p:nvPr>
        </p:nvSpPr>
        <p:spPr/>
        <p:txBody>
          <a:bodyPr/>
          <a:lstStyle/>
          <a:p>
            <a:fld id="{E2C465B8-6BD6-D844-B0AE-9D926FD6F186}" type="slidenum">
              <a:rPr lang="en-US" smtClean="0"/>
              <a:t>‹#›</a:t>
            </a:fld>
            <a:endParaRPr lang="en-US"/>
          </a:p>
        </p:txBody>
      </p:sp>
    </p:spTree>
    <p:extLst>
      <p:ext uri="{BB962C8B-B14F-4D97-AF65-F5344CB8AC3E}">
        <p14:creationId xmlns:p14="http://schemas.microsoft.com/office/powerpoint/2010/main" val="3340327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E82CC-892B-3946-9F71-73406C5AE6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C50D5B-F49D-164B-9158-E595A7B5B0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AB93D6E-E4E4-114B-A45C-3A1AFB9D452F}"/>
              </a:ext>
            </a:extLst>
          </p:cNvPr>
          <p:cNvSpPr>
            <a:spLocks noGrp="1"/>
          </p:cNvSpPr>
          <p:nvPr>
            <p:ph type="dt" sz="half" idx="10"/>
          </p:nvPr>
        </p:nvSpPr>
        <p:spPr/>
        <p:txBody>
          <a:bodyPr/>
          <a:lstStyle/>
          <a:p>
            <a:fld id="{85D1ABDF-CAE4-5F40-8306-8AF7A3EF9570}" type="datetimeFigureOut">
              <a:rPr lang="en-US" smtClean="0"/>
              <a:t>12/9/2020</a:t>
            </a:fld>
            <a:endParaRPr lang="en-US"/>
          </a:p>
        </p:txBody>
      </p:sp>
      <p:sp>
        <p:nvSpPr>
          <p:cNvPr id="5" name="Footer Placeholder 4">
            <a:extLst>
              <a:ext uri="{FF2B5EF4-FFF2-40B4-BE49-F238E27FC236}">
                <a16:creationId xmlns:a16="http://schemas.microsoft.com/office/drawing/2014/main" id="{CDB2A732-1A19-4647-9DB2-8D04D3F0EE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C590D2-12E6-404C-9D3D-0D8AE1AF2643}"/>
              </a:ext>
            </a:extLst>
          </p:cNvPr>
          <p:cNvSpPr>
            <a:spLocks noGrp="1"/>
          </p:cNvSpPr>
          <p:nvPr>
            <p:ph type="sldNum" sz="quarter" idx="12"/>
          </p:nvPr>
        </p:nvSpPr>
        <p:spPr/>
        <p:txBody>
          <a:bodyPr/>
          <a:lstStyle/>
          <a:p>
            <a:fld id="{E2C465B8-6BD6-D844-B0AE-9D926FD6F186}" type="slidenum">
              <a:rPr lang="en-US" smtClean="0"/>
              <a:t>‹#›</a:t>
            </a:fld>
            <a:endParaRPr lang="en-US"/>
          </a:p>
        </p:txBody>
      </p:sp>
    </p:spTree>
    <p:extLst>
      <p:ext uri="{BB962C8B-B14F-4D97-AF65-F5344CB8AC3E}">
        <p14:creationId xmlns:p14="http://schemas.microsoft.com/office/powerpoint/2010/main" val="3394735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FC457-50B3-2B46-9DD5-B7848E3D09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066A0C-8B0D-6144-B914-00CD420C6C4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C456F1-BB37-9A4C-8BA6-754C62E5579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594E1E8-B0C1-F641-8FB5-A695820562EF}"/>
              </a:ext>
            </a:extLst>
          </p:cNvPr>
          <p:cNvSpPr>
            <a:spLocks noGrp="1"/>
          </p:cNvSpPr>
          <p:nvPr>
            <p:ph type="dt" sz="half" idx="10"/>
          </p:nvPr>
        </p:nvSpPr>
        <p:spPr/>
        <p:txBody>
          <a:bodyPr/>
          <a:lstStyle/>
          <a:p>
            <a:fld id="{85D1ABDF-CAE4-5F40-8306-8AF7A3EF9570}" type="datetimeFigureOut">
              <a:rPr lang="en-US" smtClean="0"/>
              <a:t>12/9/2020</a:t>
            </a:fld>
            <a:endParaRPr lang="en-US"/>
          </a:p>
        </p:txBody>
      </p:sp>
      <p:sp>
        <p:nvSpPr>
          <p:cNvPr id="6" name="Footer Placeholder 5">
            <a:extLst>
              <a:ext uri="{FF2B5EF4-FFF2-40B4-BE49-F238E27FC236}">
                <a16:creationId xmlns:a16="http://schemas.microsoft.com/office/drawing/2014/main" id="{C5D0F818-29FA-594C-80B7-F380173C1B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691E41-4896-B747-804B-085CF9BC7C1A}"/>
              </a:ext>
            </a:extLst>
          </p:cNvPr>
          <p:cNvSpPr>
            <a:spLocks noGrp="1"/>
          </p:cNvSpPr>
          <p:nvPr>
            <p:ph type="sldNum" sz="quarter" idx="12"/>
          </p:nvPr>
        </p:nvSpPr>
        <p:spPr/>
        <p:txBody>
          <a:bodyPr/>
          <a:lstStyle/>
          <a:p>
            <a:fld id="{E2C465B8-6BD6-D844-B0AE-9D926FD6F186}" type="slidenum">
              <a:rPr lang="en-US" smtClean="0"/>
              <a:t>‹#›</a:t>
            </a:fld>
            <a:endParaRPr lang="en-US"/>
          </a:p>
        </p:txBody>
      </p:sp>
    </p:spTree>
    <p:extLst>
      <p:ext uri="{BB962C8B-B14F-4D97-AF65-F5344CB8AC3E}">
        <p14:creationId xmlns:p14="http://schemas.microsoft.com/office/powerpoint/2010/main" val="812364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2D498-E46E-C845-B56F-3A4D62DAE86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2BC02C-19DF-934F-8677-97D0109E1F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C9EDBA0-60A4-104A-899B-D089D4465A1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BB1A01-1BFE-7A45-88C5-2836CFE428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2DEAD40-EB6E-2246-A9AF-17FD7917CAE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EDB6D2-7846-AB43-B8B6-C97242A4BC49}"/>
              </a:ext>
            </a:extLst>
          </p:cNvPr>
          <p:cNvSpPr>
            <a:spLocks noGrp="1"/>
          </p:cNvSpPr>
          <p:nvPr>
            <p:ph type="dt" sz="half" idx="10"/>
          </p:nvPr>
        </p:nvSpPr>
        <p:spPr/>
        <p:txBody>
          <a:bodyPr/>
          <a:lstStyle/>
          <a:p>
            <a:fld id="{85D1ABDF-CAE4-5F40-8306-8AF7A3EF9570}" type="datetimeFigureOut">
              <a:rPr lang="en-US" smtClean="0"/>
              <a:t>12/9/2020</a:t>
            </a:fld>
            <a:endParaRPr lang="en-US"/>
          </a:p>
        </p:txBody>
      </p:sp>
      <p:sp>
        <p:nvSpPr>
          <p:cNvPr id="8" name="Footer Placeholder 7">
            <a:extLst>
              <a:ext uri="{FF2B5EF4-FFF2-40B4-BE49-F238E27FC236}">
                <a16:creationId xmlns:a16="http://schemas.microsoft.com/office/drawing/2014/main" id="{C0903668-8A2F-5545-8885-7DD07EC7030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9A2495-7363-E947-9C44-2479FD664903}"/>
              </a:ext>
            </a:extLst>
          </p:cNvPr>
          <p:cNvSpPr>
            <a:spLocks noGrp="1"/>
          </p:cNvSpPr>
          <p:nvPr>
            <p:ph type="sldNum" sz="quarter" idx="12"/>
          </p:nvPr>
        </p:nvSpPr>
        <p:spPr/>
        <p:txBody>
          <a:bodyPr/>
          <a:lstStyle/>
          <a:p>
            <a:fld id="{E2C465B8-6BD6-D844-B0AE-9D926FD6F186}" type="slidenum">
              <a:rPr lang="en-US" smtClean="0"/>
              <a:t>‹#›</a:t>
            </a:fld>
            <a:endParaRPr lang="en-US"/>
          </a:p>
        </p:txBody>
      </p:sp>
    </p:spTree>
    <p:extLst>
      <p:ext uri="{BB962C8B-B14F-4D97-AF65-F5344CB8AC3E}">
        <p14:creationId xmlns:p14="http://schemas.microsoft.com/office/powerpoint/2010/main" val="190140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EC3DF-4404-9E4F-BBBA-2834ECE622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B53CEA-F20E-8F49-8D2E-093DBDE8B8FA}"/>
              </a:ext>
            </a:extLst>
          </p:cNvPr>
          <p:cNvSpPr>
            <a:spLocks noGrp="1"/>
          </p:cNvSpPr>
          <p:nvPr>
            <p:ph type="dt" sz="half" idx="10"/>
          </p:nvPr>
        </p:nvSpPr>
        <p:spPr/>
        <p:txBody>
          <a:bodyPr/>
          <a:lstStyle/>
          <a:p>
            <a:fld id="{85D1ABDF-CAE4-5F40-8306-8AF7A3EF9570}" type="datetimeFigureOut">
              <a:rPr lang="en-US" smtClean="0"/>
              <a:t>12/9/2020</a:t>
            </a:fld>
            <a:endParaRPr lang="en-US"/>
          </a:p>
        </p:txBody>
      </p:sp>
      <p:sp>
        <p:nvSpPr>
          <p:cNvPr id="4" name="Footer Placeholder 3">
            <a:extLst>
              <a:ext uri="{FF2B5EF4-FFF2-40B4-BE49-F238E27FC236}">
                <a16:creationId xmlns:a16="http://schemas.microsoft.com/office/drawing/2014/main" id="{166223BB-A3D5-B545-9834-1A0F884026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939F02-465B-2D46-A915-A980BB3F5166}"/>
              </a:ext>
            </a:extLst>
          </p:cNvPr>
          <p:cNvSpPr>
            <a:spLocks noGrp="1"/>
          </p:cNvSpPr>
          <p:nvPr>
            <p:ph type="sldNum" sz="quarter" idx="12"/>
          </p:nvPr>
        </p:nvSpPr>
        <p:spPr/>
        <p:txBody>
          <a:bodyPr/>
          <a:lstStyle/>
          <a:p>
            <a:fld id="{E2C465B8-6BD6-D844-B0AE-9D926FD6F186}" type="slidenum">
              <a:rPr lang="en-US" smtClean="0"/>
              <a:t>‹#›</a:t>
            </a:fld>
            <a:endParaRPr lang="en-US"/>
          </a:p>
        </p:txBody>
      </p:sp>
    </p:spTree>
    <p:extLst>
      <p:ext uri="{BB962C8B-B14F-4D97-AF65-F5344CB8AC3E}">
        <p14:creationId xmlns:p14="http://schemas.microsoft.com/office/powerpoint/2010/main" val="50121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ED64FD-4ABC-5D4F-8DC7-9BDFC7ECFC26}"/>
              </a:ext>
            </a:extLst>
          </p:cNvPr>
          <p:cNvSpPr>
            <a:spLocks noGrp="1"/>
          </p:cNvSpPr>
          <p:nvPr>
            <p:ph type="dt" sz="half" idx="10"/>
          </p:nvPr>
        </p:nvSpPr>
        <p:spPr/>
        <p:txBody>
          <a:bodyPr/>
          <a:lstStyle/>
          <a:p>
            <a:fld id="{85D1ABDF-CAE4-5F40-8306-8AF7A3EF9570}" type="datetimeFigureOut">
              <a:rPr lang="en-US" smtClean="0"/>
              <a:t>12/9/2020</a:t>
            </a:fld>
            <a:endParaRPr lang="en-US"/>
          </a:p>
        </p:txBody>
      </p:sp>
      <p:sp>
        <p:nvSpPr>
          <p:cNvPr id="3" name="Footer Placeholder 2">
            <a:extLst>
              <a:ext uri="{FF2B5EF4-FFF2-40B4-BE49-F238E27FC236}">
                <a16:creationId xmlns:a16="http://schemas.microsoft.com/office/drawing/2014/main" id="{8B3E1404-257E-C44F-BDBB-48DC8BB981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DBB2474-0376-6F4E-8F92-E58390C83188}"/>
              </a:ext>
            </a:extLst>
          </p:cNvPr>
          <p:cNvSpPr>
            <a:spLocks noGrp="1"/>
          </p:cNvSpPr>
          <p:nvPr>
            <p:ph type="sldNum" sz="quarter" idx="12"/>
          </p:nvPr>
        </p:nvSpPr>
        <p:spPr/>
        <p:txBody>
          <a:bodyPr/>
          <a:lstStyle/>
          <a:p>
            <a:fld id="{E2C465B8-6BD6-D844-B0AE-9D926FD6F186}" type="slidenum">
              <a:rPr lang="en-US" smtClean="0"/>
              <a:t>‹#›</a:t>
            </a:fld>
            <a:endParaRPr lang="en-US"/>
          </a:p>
        </p:txBody>
      </p:sp>
    </p:spTree>
    <p:extLst>
      <p:ext uri="{BB962C8B-B14F-4D97-AF65-F5344CB8AC3E}">
        <p14:creationId xmlns:p14="http://schemas.microsoft.com/office/powerpoint/2010/main" val="2206496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25730-5250-7349-8D3D-CD2EB44DC5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0BD9F3-7D4F-0446-AF2E-D579D24083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FBAC44-CBDD-4844-9869-7483818828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D77C276-4D73-274B-BAE5-54162C3149BA}"/>
              </a:ext>
            </a:extLst>
          </p:cNvPr>
          <p:cNvSpPr>
            <a:spLocks noGrp="1"/>
          </p:cNvSpPr>
          <p:nvPr>
            <p:ph type="dt" sz="half" idx="10"/>
          </p:nvPr>
        </p:nvSpPr>
        <p:spPr/>
        <p:txBody>
          <a:bodyPr/>
          <a:lstStyle/>
          <a:p>
            <a:fld id="{85D1ABDF-CAE4-5F40-8306-8AF7A3EF9570}" type="datetimeFigureOut">
              <a:rPr lang="en-US" smtClean="0"/>
              <a:t>12/9/2020</a:t>
            </a:fld>
            <a:endParaRPr lang="en-US"/>
          </a:p>
        </p:txBody>
      </p:sp>
      <p:sp>
        <p:nvSpPr>
          <p:cNvPr id="6" name="Footer Placeholder 5">
            <a:extLst>
              <a:ext uri="{FF2B5EF4-FFF2-40B4-BE49-F238E27FC236}">
                <a16:creationId xmlns:a16="http://schemas.microsoft.com/office/drawing/2014/main" id="{5515ED5F-7AF6-2A4E-967C-368D0BCDDC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33742B-7005-604D-A172-CFD3E4BFA642}"/>
              </a:ext>
            </a:extLst>
          </p:cNvPr>
          <p:cNvSpPr>
            <a:spLocks noGrp="1"/>
          </p:cNvSpPr>
          <p:nvPr>
            <p:ph type="sldNum" sz="quarter" idx="12"/>
          </p:nvPr>
        </p:nvSpPr>
        <p:spPr/>
        <p:txBody>
          <a:bodyPr/>
          <a:lstStyle/>
          <a:p>
            <a:fld id="{E2C465B8-6BD6-D844-B0AE-9D926FD6F186}" type="slidenum">
              <a:rPr lang="en-US" smtClean="0"/>
              <a:t>‹#›</a:t>
            </a:fld>
            <a:endParaRPr lang="en-US"/>
          </a:p>
        </p:txBody>
      </p:sp>
    </p:spTree>
    <p:extLst>
      <p:ext uri="{BB962C8B-B14F-4D97-AF65-F5344CB8AC3E}">
        <p14:creationId xmlns:p14="http://schemas.microsoft.com/office/powerpoint/2010/main" val="2122211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630EF-8BF6-7E4B-B2A7-EF6F6F38BC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380741-41D8-A64C-9F81-73ECEEB7F0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F6EE06-9811-D04D-98C1-90FB2087FB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0823210-7271-C245-A030-FA6E7AA809EE}"/>
              </a:ext>
            </a:extLst>
          </p:cNvPr>
          <p:cNvSpPr>
            <a:spLocks noGrp="1"/>
          </p:cNvSpPr>
          <p:nvPr>
            <p:ph type="dt" sz="half" idx="10"/>
          </p:nvPr>
        </p:nvSpPr>
        <p:spPr/>
        <p:txBody>
          <a:bodyPr/>
          <a:lstStyle/>
          <a:p>
            <a:fld id="{85D1ABDF-CAE4-5F40-8306-8AF7A3EF9570}" type="datetimeFigureOut">
              <a:rPr lang="en-US" smtClean="0"/>
              <a:t>12/9/2020</a:t>
            </a:fld>
            <a:endParaRPr lang="en-US"/>
          </a:p>
        </p:txBody>
      </p:sp>
      <p:sp>
        <p:nvSpPr>
          <p:cNvPr id="6" name="Footer Placeholder 5">
            <a:extLst>
              <a:ext uri="{FF2B5EF4-FFF2-40B4-BE49-F238E27FC236}">
                <a16:creationId xmlns:a16="http://schemas.microsoft.com/office/drawing/2014/main" id="{84C1D6B3-0DE7-994A-89BB-A044604E2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D468A4-4B96-FE4C-8B4D-A0A6B5A9267A}"/>
              </a:ext>
            </a:extLst>
          </p:cNvPr>
          <p:cNvSpPr>
            <a:spLocks noGrp="1"/>
          </p:cNvSpPr>
          <p:nvPr>
            <p:ph type="sldNum" sz="quarter" idx="12"/>
          </p:nvPr>
        </p:nvSpPr>
        <p:spPr/>
        <p:txBody>
          <a:bodyPr/>
          <a:lstStyle/>
          <a:p>
            <a:fld id="{E2C465B8-6BD6-D844-B0AE-9D926FD6F186}" type="slidenum">
              <a:rPr lang="en-US" smtClean="0"/>
              <a:t>‹#›</a:t>
            </a:fld>
            <a:endParaRPr lang="en-US"/>
          </a:p>
        </p:txBody>
      </p:sp>
    </p:spTree>
    <p:extLst>
      <p:ext uri="{BB962C8B-B14F-4D97-AF65-F5344CB8AC3E}">
        <p14:creationId xmlns:p14="http://schemas.microsoft.com/office/powerpoint/2010/main" val="136954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1EA21-B5C8-6C4D-AAC5-9FE917B48A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587A24-3B1B-DE45-87BC-2AD14BF3264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5351E2-0856-964B-B408-8EFE667C63D4}"/>
              </a:ext>
            </a:extLst>
          </p:cNvPr>
          <p:cNvSpPr>
            <a:spLocks noGrp="1"/>
          </p:cNvSpPr>
          <p:nvPr>
            <p:ph type="dt" sz="half" idx="10"/>
          </p:nvPr>
        </p:nvSpPr>
        <p:spPr/>
        <p:txBody>
          <a:bodyPr/>
          <a:lstStyle/>
          <a:p>
            <a:fld id="{85D1ABDF-CAE4-5F40-8306-8AF7A3EF9570}" type="datetimeFigureOut">
              <a:rPr lang="en-US" smtClean="0"/>
              <a:t>12/9/2020</a:t>
            </a:fld>
            <a:endParaRPr lang="en-US"/>
          </a:p>
        </p:txBody>
      </p:sp>
      <p:sp>
        <p:nvSpPr>
          <p:cNvPr id="5" name="Footer Placeholder 4">
            <a:extLst>
              <a:ext uri="{FF2B5EF4-FFF2-40B4-BE49-F238E27FC236}">
                <a16:creationId xmlns:a16="http://schemas.microsoft.com/office/drawing/2014/main" id="{D6869475-0219-3145-8AC1-AC0B3AE414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04EBDA-A1A9-7445-9B49-F927680F8B65}"/>
              </a:ext>
            </a:extLst>
          </p:cNvPr>
          <p:cNvSpPr>
            <a:spLocks noGrp="1"/>
          </p:cNvSpPr>
          <p:nvPr>
            <p:ph type="sldNum" sz="quarter" idx="12"/>
          </p:nvPr>
        </p:nvSpPr>
        <p:spPr/>
        <p:txBody>
          <a:bodyPr/>
          <a:lstStyle/>
          <a:p>
            <a:fld id="{E2C465B8-6BD6-D844-B0AE-9D926FD6F186}" type="slidenum">
              <a:rPr lang="en-US" smtClean="0"/>
              <a:t>‹#›</a:t>
            </a:fld>
            <a:endParaRPr lang="en-US"/>
          </a:p>
        </p:txBody>
      </p:sp>
    </p:spTree>
    <p:extLst>
      <p:ext uri="{BB962C8B-B14F-4D97-AF65-F5344CB8AC3E}">
        <p14:creationId xmlns:p14="http://schemas.microsoft.com/office/powerpoint/2010/main" val="3128111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A917E6-28D2-F946-A08D-99E93DB401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448E21-02AF-0945-B575-2AC632E5FF1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75109D-D230-B94A-80C2-B4FAE59B22BF}"/>
              </a:ext>
            </a:extLst>
          </p:cNvPr>
          <p:cNvSpPr>
            <a:spLocks noGrp="1"/>
          </p:cNvSpPr>
          <p:nvPr>
            <p:ph type="dt" sz="half" idx="10"/>
          </p:nvPr>
        </p:nvSpPr>
        <p:spPr/>
        <p:txBody>
          <a:bodyPr/>
          <a:lstStyle/>
          <a:p>
            <a:fld id="{85D1ABDF-CAE4-5F40-8306-8AF7A3EF9570}" type="datetimeFigureOut">
              <a:rPr lang="en-US" smtClean="0"/>
              <a:t>12/9/2020</a:t>
            </a:fld>
            <a:endParaRPr lang="en-US"/>
          </a:p>
        </p:txBody>
      </p:sp>
      <p:sp>
        <p:nvSpPr>
          <p:cNvPr id="5" name="Footer Placeholder 4">
            <a:extLst>
              <a:ext uri="{FF2B5EF4-FFF2-40B4-BE49-F238E27FC236}">
                <a16:creationId xmlns:a16="http://schemas.microsoft.com/office/drawing/2014/main" id="{2D8324A6-7062-1A43-8AF7-D9077E750A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040097-4875-CB46-B115-9C4B675AD725}"/>
              </a:ext>
            </a:extLst>
          </p:cNvPr>
          <p:cNvSpPr>
            <a:spLocks noGrp="1"/>
          </p:cNvSpPr>
          <p:nvPr>
            <p:ph type="sldNum" sz="quarter" idx="12"/>
          </p:nvPr>
        </p:nvSpPr>
        <p:spPr/>
        <p:txBody>
          <a:bodyPr/>
          <a:lstStyle/>
          <a:p>
            <a:fld id="{E2C465B8-6BD6-D844-B0AE-9D926FD6F186}" type="slidenum">
              <a:rPr lang="en-US" smtClean="0"/>
              <a:t>‹#›</a:t>
            </a:fld>
            <a:endParaRPr lang="en-US"/>
          </a:p>
        </p:txBody>
      </p:sp>
    </p:spTree>
    <p:extLst>
      <p:ext uri="{BB962C8B-B14F-4D97-AF65-F5344CB8AC3E}">
        <p14:creationId xmlns:p14="http://schemas.microsoft.com/office/powerpoint/2010/main" val="574245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F2A03F-740C-A247-8966-F6E285AD21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29B52B-78FB-6A4E-A45A-E7D8253449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D940A6-C0C4-EE45-B594-7C799B3143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D1ABDF-CAE4-5F40-8306-8AF7A3EF9570}" type="datetimeFigureOut">
              <a:rPr lang="en-US" smtClean="0"/>
              <a:t>12/9/2020</a:t>
            </a:fld>
            <a:endParaRPr lang="en-US"/>
          </a:p>
        </p:txBody>
      </p:sp>
      <p:sp>
        <p:nvSpPr>
          <p:cNvPr id="5" name="Footer Placeholder 4">
            <a:extLst>
              <a:ext uri="{FF2B5EF4-FFF2-40B4-BE49-F238E27FC236}">
                <a16:creationId xmlns:a16="http://schemas.microsoft.com/office/drawing/2014/main" id="{1915ABBD-1DF5-D54A-BAA3-7BE12332C0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B81C749-4779-D842-A150-2896EEFBA4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C465B8-6BD6-D844-B0AE-9D926FD6F186}" type="slidenum">
              <a:rPr lang="en-US" smtClean="0"/>
              <a:t>‹#›</a:t>
            </a:fld>
            <a:endParaRPr lang="en-US"/>
          </a:p>
        </p:txBody>
      </p:sp>
    </p:spTree>
    <p:extLst>
      <p:ext uri="{BB962C8B-B14F-4D97-AF65-F5344CB8AC3E}">
        <p14:creationId xmlns:p14="http://schemas.microsoft.com/office/powerpoint/2010/main" val="37620735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7.png"/><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5.pn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emf"/><Relationship Id="rId1" Type="http://schemas.openxmlformats.org/officeDocument/2006/relationships/slideLayout" Target="../slideLayouts/slideLayout2.xml"/><Relationship Id="rId5" Type="http://schemas.openxmlformats.org/officeDocument/2006/relationships/image" Target="../media/image32.emf"/><Relationship Id="rId4" Type="http://schemas.openxmlformats.org/officeDocument/2006/relationships/image" Target="../media/image31.emf"/></Relationships>
</file>

<file path=ppt/slides/_rels/slide60.xml.rels><?xml version="1.0" encoding="UTF-8" standalone="yes"?>
<Relationships xmlns="http://schemas.openxmlformats.org/package/2006/relationships"><Relationship Id="rId3" Type="http://schemas.openxmlformats.org/officeDocument/2006/relationships/image" Target="../media/image34.emf"/><Relationship Id="rId7" Type="http://schemas.openxmlformats.org/officeDocument/2006/relationships/image" Target="../media/image38.emf"/><Relationship Id="rId2" Type="http://schemas.openxmlformats.org/officeDocument/2006/relationships/image" Target="../media/image33.emf"/><Relationship Id="rId1" Type="http://schemas.openxmlformats.org/officeDocument/2006/relationships/slideLayout" Target="../slideLayouts/slideLayout2.xml"/><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35.emf"/></Relationships>
</file>

<file path=ppt/slides/_rels/slide61.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64.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67.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a:extLst>
              <a:ext uri="{FF2B5EF4-FFF2-40B4-BE49-F238E27FC236}">
                <a16:creationId xmlns:a16="http://schemas.microsoft.com/office/drawing/2014/main" id="{6F4B4F49-752F-F041-B571-DA64475909D6}"/>
              </a:ext>
            </a:extLst>
          </p:cNvPr>
          <p:cNvSpPr>
            <a:spLocks noGrp="1" noChangeArrowheads="1"/>
          </p:cNvSpPr>
          <p:nvPr>
            <p:ph type="title"/>
          </p:nvPr>
        </p:nvSpPr>
        <p:spPr/>
        <p:txBody>
          <a:bodyPr/>
          <a:lstStyle/>
          <a:p>
            <a:r>
              <a:rPr lang="en-GB" altLang="en-US"/>
              <a:t>Whiteboards…</a:t>
            </a:r>
          </a:p>
        </p:txBody>
      </p:sp>
      <p:sp>
        <p:nvSpPr>
          <p:cNvPr id="3" name="Content Placeholder 2">
            <a:extLst>
              <a:ext uri="{FF2B5EF4-FFF2-40B4-BE49-F238E27FC236}">
                <a16:creationId xmlns:a16="http://schemas.microsoft.com/office/drawing/2014/main" id="{C653061E-59D8-D04F-B827-698F4654764B}"/>
              </a:ext>
            </a:extLst>
          </p:cNvPr>
          <p:cNvSpPr>
            <a:spLocks noGrp="1"/>
          </p:cNvSpPr>
          <p:nvPr>
            <p:ph idx="1"/>
          </p:nvPr>
        </p:nvSpPr>
        <p:spPr>
          <a:xfrm>
            <a:off x="838200" y="1423555"/>
            <a:ext cx="8229600" cy="5068888"/>
          </a:xfrm>
        </p:spPr>
        <p:txBody>
          <a:bodyPr>
            <a:normAutofit fontScale="92500"/>
          </a:bodyPr>
          <a:lstStyle/>
          <a:p>
            <a:pPr marL="0" indent="0">
              <a:buNone/>
              <a:defRPr/>
            </a:pPr>
            <a:r>
              <a:rPr lang="en-GB" sz="4000" b="1" u="sng" dirty="0"/>
              <a:t>ATP</a:t>
            </a:r>
          </a:p>
          <a:p>
            <a:pPr>
              <a:defRPr/>
            </a:pPr>
            <a:r>
              <a:rPr lang="en-GB" sz="4000" dirty="0"/>
              <a:t>Structure? (components 1 mark)</a:t>
            </a:r>
          </a:p>
          <a:p>
            <a:pPr>
              <a:defRPr/>
            </a:pPr>
            <a:r>
              <a:rPr lang="en-GB" sz="4000" dirty="0"/>
              <a:t>Equation for hydrolysis? (correct 1 marks, reverse and enzymes 1 mark)</a:t>
            </a:r>
          </a:p>
          <a:p>
            <a:pPr>
              <a:defRPr/>
            </a:pPr>
            <a:r>
              <a:rPr lang="en-GB" sz="4000" dirty="0"/>
              <a:t>What’s it used for? (3 examples 1 mark)</a:t>
            </a:r>
          </a:p>
          <a:p>
            <a:pPr>
              <a:defRPr/>
            </a:pPr>
            <a:r>
              <a:rPr lang="en-GB" sz="4000" dirty="0"/>
              <a:t>Why is it suitable as energy source? (2 examples 1 mark)</a:t>
            </a:r>
          </a:p>
          <a:p>
            <a:pPr>
              <a:defRPr/>
            </a:pPr>
            <a:r>
              <a:rPr lang="en-GB" sz="4000" dirty="0"/>
              <a:t>3 ways to synthesis? (1 mark for each)</a:t>
            </a:r>
          </a:p>
          <a:p>
            <a:pPr>
              <a:defRPr/>
            </a:pPr>
            <a:endParaRPr lang="en-GB" sz="4000" dirty="0"/>
          </a:p>
          <a:p>
            <a:pPr>
              <a:defRPr/>
            </a:pPr>
            <a:endParaRPr lang="en-GB" sz="4000" dirty="0"/>
          </a:p>
        </p:txBody>
      </p:sp>
      <p:sp>
        <p:nvSpPr>
          <p:cNvPr id="79875" name="TextBox 3">
            <a:extLst>
              <a:ext uri="{FF2B5EF4-FFF2-40B4-BE49-F238E27FC236}">
                <a16:creationId xmlns:a16="http://schemas.microsoft.com/office/drawing/2014/main" id="{237C996D-034F-3E4B-9F00-28651A6A210F}"/>
              </a:ext>
            </a:extLst>
          </p:cNvPr>
          <p:cNvSpPr txBox="1">
            <a:spLocks noChangeArrowheads="1"/>
          </p:cNvSpPr>
          <p:nvPr/>
        </p:nvSpPr>
        <p:spPr bwMode="auto">
          <a:xfrm>
            <a:off x="8472488" y="549275"/>
            <a:ext cx="1738312" cy="1322388"/>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defRPr>
            </a:lvl1pPr>
            <a:lvl2pPr marL="742950" indent="-285750">
              <a:spcBef>
                <a:spcPct val="20000"/>
              </a:spcBef>
              <a:buChar char="–"/>
              <a:defRPr sz="2800">
                <a:solidFill>
                  <a:schemeClr val="tx1"/>
                </a:solidFill>
                <a:latin typeface="Times" pitchFamily="2" charset="0"/>
              </a:defRPr>
            </a:lvl2pPr>
            <a:lvl3pPr marL="1143000" indent="-228600">
              <a:spcBef>
                <a:spcPct val="20000"/>
              </a:spcBef>
              <a:buChar char="•"/>
              <a:defRPr sz="2400">
                <a:solidFill>
                  <a:schemeClr val="tx1"/>
                </a:solidFill>
                <a:latin typeface="Times" pitchFamily="2" charset="0"/>
              </a:defRPr>
            </a:lvl3pPr>
            <a:lvl4pPr marL="1600200" indent="-228600">
              <a:spcBef>
                <a:spcPct val="20000"/>
              </a:spcBef>
              <a:buChar char="–"/>
              <a:defRPr sz="2000">
                <a:solidFill>
                  <a:schemeClr val="tx1"/>
                </a:solidFill>
                <a:latin typeface="Times" pitchFamily="2" charset="0"/>
              </a:defRPr>
            </a:lvl4pPr>
            <a:lvl5pPr marL="2057400" indent="-228600">
              <a:spcBef>
                <a:spcPct val="20000"/>
              </a:spcBef>
              <a:buChar char="»"/>
              <a:defRPr sz="2000">
                <a:solidFill>
                  <a:schemeClr val="tx1"/>
                </a:solidFill>
                <a:latin typeface="Times" pitchFamily="2" charset="0"/>
              </a:defRPr>
            </a:lvl5pPr>
            <a:lvl6pPr marL="2514600" indent="-228600" eaLnBrk="0" fontAlgn="base" hangingPunct="0">
              <a:spcBef>
                <a:spcPct val="20000"/>
              </a:spcBef>
              <a:spcAft>
                <a:spcPct val="0"/>
              </a:spcAft>
              <a:buChar char="»"/>
              <a:defRPr sz="2000">
                <a:solidFill>
                  <a:schemeClr val="tx1"/>
                </a:solidFill>
                <a:latin typeface="Times" pitchFamily="2" charset="0"/>
              </a:defRPr>
            </a:lvl6pPr>
            <a:lvl7pPr marL="2971800" indent="-228600" eaLnBrk="0" fontAlgn="base" hangingPunct="0">
              <a:spcBef>
                <a:spcPct val="20000"/>
              </a:spcBef>
              <a:spcAft>
                <a:spcPct val="0"/>
              </a:spcAft>
              <a:buChar char="»"/>
              <a:defRPr sz="2000">
                <a:solidFill>
                  <a:schemeClr val="tx1"/>
                </a:solidFill>
                <a:latin typeface="Times" pitchFamily="2" charset="0"/>
              </a:defRPr>
            </a:lvl7pPr>
            <a:lvl8pPr marL="3429000" indent="-228600" eaLnBrk="0" fontAlgn="base" hangingPunct="0">
              <a:spcBef>
                <a:spcPct val="20000"/>
              </a:spcBef>
              <a:spcAft>
                <a:spcPct val="0"/>
              </a:spcAft>
              <a:buChar char="»"/>
              <a:defRPr sz="2000">
                <a:solidFill>
                  <a:schemeClr val="tx1"/>
                </a:solidFill>
                <a:latin typeface="Times" pitchFamily="2" charset="0"/>
              </a:defRPr>
            </a:lvl8pPr>
            <a:lvl9pPr marL="3886200" indent="-228600" eaLnBrk="0" fontAlgn="base" hangingPunct="0">
              <a:spcBef>
                <a:spcPct val="20000"/>
              </a:spcBef>
              <a:spcAft>
                <a:spcPct val="0"/>
              </a:spcAft>
              <a:buChar char="»"/>
              <a:defRPr sz="2000">
                <a:solidFill>
                  <a:schemeClr val="tx1"/>
                </a:solidFill>
                <a:latin typeface="Times" pitchFamily="2" charset="0"/>
              </a:defRPr>
            </a:lvl9pPr>
          </a:lstStyle>
          <a:p>
            <a:pPr>
              <a:spcBef>
                <a:spcPct val="0"/>
              </a:spcBef>
              <a:buFontTx/>
              <a:buNone/>
            </a:pPr>
            <a:r>
              <a:rPr lang="en-GB" altLang="en-US" sz="4000">
                <a:latin typeface="Century Gothic" panose="020B0502020202020204" pitchFamily="34" charset="0"/>
              </a:rPr>
              <a:t>Score   /13</a:t>
            </a:r>
          </a:p>
        </p:txBody>
      </p:sp>
    </p:spTree>
    <p:extLst>
      <p:ext uri="{BB962C8B-B14F-4D97-AF65-F5344CB8AC3E}">
        <p14:creationId xmlns:p14="http://schemas.microsoft.com/office/powerpoint/2010/main" val="51064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a:extLst>
              <a:ext uri="{FF2B5EF4-FFF2-40B4-BE49-F238E27FC236}">
                <a16:creationId xmlns:a16="http://schemas.microsoft.com/office/drawing/2014/main" id="{DB0997B6-BCF6-C840-87CB-B9897BFBB18E}"/>
              </a:ext>
            </a:extLst>
          </p:cNvPr>
          <p:cNvSpPr>
            <a:spLocks noGrp="1" noChangeArrowheads="1"/>
          </p:cNvSpPr>
          <p:nvPr>
            <p:ph type="title"/>
          </p:nvPr>
        </p:nvSpPr>
        <p:spPr/>
        <p:txBody>
          <a:bodyPr/>
          <a:lstStyle/>
          <a:p>
            <a:r>
              <a:rPr lang="en-GB" altLang="en-US" dirty="0"/>
              <a:t>Structure of ATP</a:t>
            </a:r>
          </a:p>
        </p:txBody>
      </p:sp>
      <p:pic>
        <p:nvPicPr>
          <p:cNvPr id="80899" name="Picture 1">
            <a:extLst>
              <a:ext uri="{FF2B5EF4-FFF2-40B4-BE49-F238E27FC236}">
                <a16:creationId xmlns:a16="http://schemas.microsoft.com/office/drawing/2014/main" id="{D86F0218-5910-8D43-B08D-C2733EC231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115879" y="1707376"/>
            <a:ext cx="7436903"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4FE6194-4EBD-804B-9E3B-F16596732D95}"/>
              </a:ext>
            </a:extLst>
          </p:cNvPr>
          <p:cNvSpPr txBox="1">
            <a:spLocks noChangeArrowheads="1"/>
          </p:cNvSpPr>
          <p:nvPr/>
        </p:nvSpPr>
        <p:spPr bwMode="auto">
          <a:xfrm>
            <a:off x="6024562" y="1540201"/>
            <a:ext cx="3455988" cy="523220"/>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defRPr>
            </a:lvl1pPr>
            <a:lvl2pPr marL="742950" indent="-285750">
              <a:spcBef>
                <a:spcPct val="20000"/>
              </a:spcBef>
              <a:buChar char="–"/>
              <a:defRPr sz="2800">
                <a:solidFill>
                  <a:schemeClr val="tx1"/>
                </a:solidFill>
                <a:latin typeface="Times" pitchFamily="2" charset="0"/>
              </a:defRPr>
            </a:lvl2pPr>
            <a:lvl3pPr marL="1143000" indent="-228600">
              <a:spcBef>
                <a:spcPct val="20000"/>
              </a:spcBef>
              <a:buChar char="•"/>
              <a:defRPr sz="2400">
                <a:solidFill>
                  <a:schemeClr val="tx1"/>
                </a:solidFill>
                <a:latin typeface="Times" pitchFamily="2" charset="0"/>
              </a:defRPr>
            </a:lvl3pPr>
            <a:lvl4pPr marL="1600200" indent="-228600">
              <a:spcBef>
                <a:spcPct val="20000"/>
              </a:spcBef>
              <a:buChar char="–"/>
              <a:defRPr sz="2000">
                <a:solidFill>
                  <a:schemeClr val="tx1"/>
                </a:solidFill>
                <a:latin typeface="Times" pitchFamily="2" charset="0"/>
              </a:defRPr>
            </a:lvl4pPr>
            <a:lvl5pPr marL="2057400" indent="-228600">
              <a:spcBef>
                <a:spcPct val="20000"/>
              </a:spcBef>
              <a:buChar char="»"/>
              <a:defRPr sz="2000">
                <a:solidFill>
                  <a:schemeClr val="tx1"/>
                </a:solidFill>
                <a:latin typeface="Times" pitchFamily="2" charset="0"/>
              </a:defRPr>
            </a:lvl5pPr>
            <a:lvl6pPr marL="2514600" indent="-228600" eaLnBrk="0" fontAlgn="base" hangingPunct="0">
              <a:spcBef>
                <a:spcPct val="20000"/>
              </a:spcBef>
              <a:spcAft>
                <a:spcPct val="0"/>
              </a:spcAft>
              <a:buChar char="»"/>
              <a:defRPr sz="2000">
                <a:solidFill>
                  <a:schemeClr val="tx1"/>
                </a:solidFill>
                <a:latin typeface="Times" pitchFamily="2" charset="0"/>
              </a:defRPr>
            </a:lvl6pPr>
            <a:lvl7pPr marL="2971800" indent="-228600" eaLnBrk="0" fontAlgn="base" hangingPunct="0">
              <a:spcBef>
                <a:spcPct val="20000"/>
              </a:spcBef>
              <a:spcAft>
                <a:spcPct val="0"/>
              </a:spcAft>
              <a:buChar char="»"/>
              <a:defRPr sz="2000">
                <a:solidFill>
                  <a:schemeClr val="tx1"/>
                </a:solidFill>
                <a:latin typeface="Times" pitchFamily="2" charset="0"/>
              </a:defRPr>
            </a:lvl7pPr>
            <a:lvl8pPr marL="3429000" indent="-228600" eaLnBrk="0" fontAlgn="base" hangingPunct="0">
              <a:spcBef>
                <a:spcPct val="20000"/>
              </a:spcBef>
              <a:spcAft>
                <a:spcPct val="0"/>
              </a:spcAft>
              <a:buChar char="»"/>
              <a:defRPr sz="2000">
                <a:solidFill>
                  <a:schemeClr val="tx1"/>
                </a:solidFill>
                <a:latin typeface="Times" pitchFamily="2" charset="0"/>
              </a:defRPr>
            </a:lvl8pPr>
            <a:lvl9pPr marL="3886200" indent="-228600" eaLnBrk="0" fontAlgn="base" hangingPunct="0">
              <a:spcBef>
                <a:spcPct val="20000"/>
              </a:spcBef>
              <a:spcAft>
                <a:spcPct val="0"/>
              </a:spcAft>
              <a:buChar char="»"/>
              <a:defRPr sz="2000">
                <a:solidFill>
                  <a:schemeClr val="tx1"/>
                </a:solidFill>
                <a:latin typeface="Times" pitchFamily="2" charset="0"/>
              </a:defRPr>
            </a:lvl9pPr>
          </a:lstStyle>
          <a:p>
            <a:pPr algn="ctr">
              <a:spcBef>
                <a:spcPct val="0"/>
              </a:spcBef>
              <a:buFontTx/>
              <a:buNone/>
            </a:pPr>
            <a:r>
              <a:rPr lang="en-GB" altLang="en-US" sz="2800" dirty="0">
                <a:latin typeface="Calibri" panose="020F0502020204030204" pitchFamily="34" charset="0"/>
                <a:cs typeface="Calibri" panose="020F0502020204030204" pitchFamily="34" charset="0"/>
              </a:rPr>
              <a:t>3 </a:t>
            </a:r>
            <a:r>
              <a:rPr lang="en-GB" altLang="en-US" sz="2800" b="1" dirty="0">
                <a:latin typeface="Calibri" panose="020F0502020204030204" pitchFamily="34" charset="0"/>
                <a:cs typeface="Calibri" panose="020F0502020204030204" pitchFamily="34" charset="0"/>
              </a:rPr>
              <a:t>Phosphate</a:t>
            </a:r>
            <a:r>
              <a:rPr lang="en-GB" altLang="en-US" sz="2800" dirty="0">
                <a:latin typeface="Calibri" panose="020F0502020204030204" pitchFamily="34" charset="0"/>
                <a:cs typeface="Calibri" panose="020F0502020204030204" pitchFamily="34" charset="0"/>
              </a:rPr>
              <a:t> groups</a:t>
            </a:r>
          </a:p>
        </p:txBody>
      </p:sp>
      <p:sp>
        <p:nvSpPr>
          <p:cNvPr id="6" name="TextBox 5">
            <a:extLst>
              <a:ext uri="{FF2B5EF4-FFF2-40B4-BE49-F238E27FC236}">
                <a16:creationId xmlns:a16="http://schemas.microsoft.com/office/drawing/2014/main" id="{C7DE4A19-AB4A-3B41-89CC-3DE8A48EC6C1}"/>
              </a:ext>
            </a:extLst>
          </p:cNvPr>
          <p:cNvSpPr txBox="1">
            <a:spLocks noChangeArrowheads="1"/>
          </p:cNvSpPr>
          <p:nvPr/>
        </p:nvSpPr>
        <p:spPr bwMode="auto">
          <a:xfrm>
            <a:off x="3027326" y="5407063"/>
            <a:ext cx="3455988" cy="954087"/>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defRPr>
            </a:lvl1pPr>
            <a:lvl2pPr marL="742950" indent="-285750">
              <a:spcBef>
                <a:spcPct val="20000"/>
              </a:spcBef>
              <a:buChar char="–"/>
              <a:defRPr sz="2800">
                <a:solidFill>
                  <a:schemeClr val="tx1"/>
                </a:solidFill>
                <a:latin typeface="Times" pitchFamily="2" charset="0"/>
              </a:defRPr>
            </a:lvl2pPr>
            <a:lvl3pPr marL="1143000" indent="-228600">
              <a:spcBef>
                <a:spcPct val="20000"/>
              </a:spcBef>
              <a:buChar char="•"/>
              <a:defRPr sz="2400">
                <a:solidFill>
                  <a:schemeClr val="tx1"/>
                </a:solidFill>
                <a:latin typeface="Times" pitchFamily="2" charset="0"/>
              </a:defRPr>
            </a:lvl3pPr>
            <a:lvl4pPr marL="1600200" indent="-228600">
              <a:spcBef>
                <a:spcPct val="20000"/>
              </a:spcBef>
              <a:buChar char="–"/>
              <a:defRPr sz="2000">
                <a:solidFill>
                  <a:schemeClr val="tx1"/>
                </a:solidFill>
                <a:latin typeface="Times" pitchFamily="2" charset="0"/>
              </a:defRPr>
            </a:lvl4pPr>
            <a:lvl5pPr marL="2057400" indent="-228600">
              <a:spcBef>
                <a:spcPct val="20000"/>
              </a:spcBef>
              <a:buChar char="»"/>
              <a:defRPr sz="2000">
                <a:solidFill>
                  <a:schemeClr val="tx1"/>
                </a:solidFill>
                <a:latin typeface="Times" pitchFamily="2" charset="0"/>
              </a:defRPr>
            </a:lvl5pPr>
            <a:lvl6pPr marL="2514600" indent="-228600" eaLnBrk="0" fontAlgn="base" hangingPunct="0">
              <a:spcBef>
                <a:spcPct val="20000"/>
              </a:spcBef>
              <a:spcAft>
                <a:spcPct val="0"/>
              </a:spcAft>
              <a:buChar char="»"/>
              <a:defRPr sz="2000">
                <a:solidFill>
                  <a:schemeClr val="tx1"/>
                </a:solidFill>
                <a:latin typeface="Times" pitchFamily="2" charset="0"/>
              </a:defRPr>
            </a:lvl6pPr>
            <a:lvl7pPr marL="2971800" indent="-228600" eaLnBrk="0" fontAlgn="base" hangingPunct="0">
              <a:spcBef>
                <a:spcPct val="20000"/>
              </a:spcBef>
              <a:spcAft>
                <a:spcPct val="0"/>
              </a:spcAft>
              <a:buChar char="»"/>
              <a:defRPr sz="2000">
                <a:solidFill>
                  <a:schemeClr val="tx1"/>
                </a:solidFill>
                <a:latin typeface="Times" pitchFamily="2" charset="0"/>
              </a:defRPr>
            </a:lvl7pPr>
            <a:lvl8pPr marL="3429000" indent="-228600" eaLnBrk="0" fontAlgn="base" hangingPunct="0">
              <a:spcBef>
                <a:spcPct val="20000"/>
              </a:spcBef>
              <a:spcAft>
                <a:spcPct val="0"/>
              </a:spcAft>
              <a:buChar char="»"/>
              <a:defRPr sz="2000">
                <a:solidFill>
                  <a:schemeClr val="tx1"/>
                </a:solidFill>
                <a:latin typeface="Times" pitchFamily="2" charset="0"/>
              </a:defRPr>
            </a:lvl8pPr>
            <a:lvl9pPr marL="3886200" indent="-228600" eaLnBrk="0" fontAlgn="base" hangingPunct="0">
              <a:spcBef>
                <a:spcPct val="20000"/>
              </a:spcBef>
              <a:spcAft>
                <a:spcPct val="0"/>
              </a:spcAft>
              <a:buChar char="»"/>
              <a:defRPr sz="2000">
                <a:solidFill>
                  <a:schemeClr val="tx1"/>
                </a:solidFill>
                <a:latin typeface="Times" pitchFamily="2" charset="0"/>
              </a:defRPr>
            </a:lvl9pPr>
          </a:lstStyle>
          <a:p>
            <a:pPr algn="ctr">
              <a:spcBef>
                <a:spcPct val="0"/>
              </a:spcBef>
              <a:buFontTx/>
              <a:buNone/>
            </a:pPr>
            <a:r>
              <a:rPr lang="en-GB" altLang="en-US" sz="2800" b="1" dirty="0">
                <a:latin typeface="Calibri" panose="020F0502020204030204" pitchFamily="34" charset="0"/>
                <a:cs typeface="Calibri" panose="020F0502020204030204" pitchFamily="34" charset="0"/>
              </a:rPr>
              <a:t>Ribose</a:t>
            </a:r>
            <a:r>
              <a:rPr lang="en-GB" altLang="en-US" sz="2800" dirty="0">
                <a:latin typeface="Calibri" panose="020F0502020204030204" pitchFamily="34" charset="0"/>
                <a:cs typeface="Calibri" panose="020F0502020204030204" pitchFamily="34" charset="0"/>
              </a:rPr>
              <a:t> </a:t>
            </a:r>
          </a:p>
          <a:p>
            <a:pPr algn="ctr">
              <a:spcBef>
                <a:spcPct val="0"/>
              </a:spcBef>
              <a:buFontTx/>
              <a:buNone/>
            </a:pPr>
            <a:r>
              <a:rPr lang="en-GB" altLang="en-US" sz="2800" dirty="0">
                <a:latin typeface="Calibri" panose="020F0502020204030204" pitchFamily="34" charset="0"/>
                <a:cs typeface="Calibri" panose="020F0502020204030204" pitchFamily="34" charset="0"/>
              </a:rPr>
              <a:t>(pentose sugar)</a:t>
            </a:r>
          </a:p>
        </p:txBody>
      </p:sp>
      <p:sp>
        <p:nvSpPr>
          <p:cNvPr id="7" name="TextBox 6">
            <a:extLst>
              <a:ext uri="{FF2B5EF4-FFF2-40B4-BE49-F238E27FC236}">
                <a16:creationId xmlns:a16="http://schemas.microsoft.com/office/drawing/2014/main" id="{0DAE10F9-3B1D-844E-8638-C7D540B5AF27}"/>
              </a:ext>
            </a:extLst>
          </p:cNvPr>
          <p:cNvSpPr txBox="1">
            <a:spLocks noChangeArrowheads="1"/>
          </p:cNvSpPr>
          <p:nvPr/>
        </p:nvSpPr>
        <p:spPr bwMode="auto">
          <a:xfrm>
            <a:off x="41921" y="3702567"/>
            <a:ext cx="3455988" cy="954088"/>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defRPr>
            </a:lvl1pPr>
            <a:lvl2pPr marL="742950" indent="-285750">
              <a:spcBef>
                <a:spcPct val="20000"/>
              </a:spcBef>
              <a:buChar char="–"/>
              <a:defRPr sz="2800">
                <a:solidFill>
                  <a:schemeClr val="tx1"/>
                </a:solidFill>
                <a:latin typeface="Times" pitchFamily="2" charset="0"/>
              </a:defRPr>
            </a:lvl2pPr>
            <a:lvl3pPr marL="1143000" indent="-228600">
              <a:spcBef>
                <a:spcPct val="20000"/>
              </a:spcBef>
              <a:buChar char="•"/>
              <a:defRPr sz="2400">
                <a:solidFill>
                  <a:schemeClr val="tx1"/>
                </a:solidFill>
                <a:latin typeface="Times" pitchFamily="2" charset="0"/>
              </a:defRPr>
            </a:lvl3pPr>
            <a:lvl4pPr marL="1600200" indent="-228600">
              <a:spcBef>
                <a:spcPct val="20000"/>
              </a:spcBef>
              <a:buChar char="–"/>
              <a:defRPr sz="2000">
                <a:solidFill>
                  <a:schemeClr val="tx1"/>
                </a:solidFill>
                <a:latin typeface="Times" pitchFamily="2" charset="0"/>
              </a:defRPr>
            </a:lvl4pPr>
            <a:lvl5pPr marL="2057400" indent="-228600">
              <a:spcBef>
                <a:spcPct val="20000"/>
              </a:spcBef>
              <a:buChar char="»"/>
              <a:defRPr sz="2000">
                <a:solidFill>
                  <a:schemeClr val="tx1"/>
                </a:solidFill>
                <a:latin typeface="Times" pitchFamily="2" charset="0"/>
              </a:defRPr>
            </a:lvl5pPr>
            <a:lvl6pPr marL="2514600" indent="-228600" eaLnBrk="0" fontAlgn="base" hangingPunct="0">
              <a:spcBef>
                <a:spcPct val="20000"/>
              </a:spcBef>
              <a:spcAft>
                <a:spcPct val="0"/>
              </a:spcAft>
              <a:buChar char="»"/>
              <a:defRPr sz="2000">
                <a:solidFill>
                  <a:schemeClr val="tx1"/>
                </a:solidFill>
                <a:latin typeface="Times" pitchFamily="2" charset="0"/>
              </a:defRPr>
            </a:lvl6pPr>
            <a:lvl7pPr marL="2971800" indent="-228600" eaLnBrk="0" fontAlgn="base" hangingPunct="0">
              <a:spcBef>
                <a:spcPct val="20000"/>
              </a:spcBef>
              <a:spcAft>
                <a:spcPct val="0"/>
              </a:spcAft>
              <a:buChar char="»"/>
              <a:defRPr sz="2000">
                <a:solidFill>
                  <a:schemeClr val="tx1"/>
                </a:solidFill>
                <a:latin typeface="Times" pitchFamily="2" charset="0"/>
              </a:defRPr>
            </a:lvl7pPr>
            <a:lvl8pPr marL="3429000" indent="-228600" eaLnBrk="0" fontAlgn="base" hangingPunct="0">
              <a:spcBef>
                <a:spcPct val="20000"/>
              </a:spcBef>
              <a:spcAft>
                <a:spcPct val="0"/>
              </a:spcAft>
              <a:buChar char="»"/>
              <a:defRPr sz="2000">
                <a:solidFill>
                  <a:schemeClr val="tx1"/>
                </a:solidFill>
                <a:latin typeface="Times" pitchFamily="2" charset="0"/>
              </a:defRPr>
            </a:lvl8pPr>
            <a:lvl9pPr marL="3886200" indent="-228600" eaLnBrk="0" fontAlgn="base" hangingPunct="0">
              <a:spcBef>
                <a:spcPct val="20000"/>
              </a:spcBef>
              <a:spcAft>
                <a:spcPct val="0"/>
              </a:spcAft>
              <a:buChar char="»"/>
              <a:defRPr sz="2000">
                <a:solidFill>
                  <a:schemeClr val="tx1"/>
                </a:solidFill>
                <a:latin typeface="Times" pitchFamily="2" charset="0"/>
              </a:defRPr>
            </a:lvl9pPr>
          </a:lstStyle>
          <a:p>
            <a:pPr algn="ctr">
              <a:spcBef>
                <a:spcPct val="0"/>
              </a:spcBef>
              <a:buFontTx/>
              <a:buNone/>
            </a:pPr>
            <a:r>
              <a:rPr lang="en-GB" altLang="en-US" sz="2800" b="1" dirty="0">
                <a:latin typeface="Calibri" panose="020F0502020204030204" pitchFamily="34" charset="0"/>
                <a:cs typeface="Calibri" panose="020F0502020204030204" pitchFamily="34" charset="0"/>
              </a:rPr>
              <a:t>Adenine </a:t>
            </a:r>
          </a:p>
          <a:p>
            <a:pPr algn="ctr">
              <a:spcBef>
                <a:spcPct val="0"/>
              </a:spcBef>
              <a:buFontTx/>
              <a:buNone/>
            </a:pPr>
            <a:r>
              <a:rPr lang="en-GB" altLang="en-US" sz="2800" dirty="0">
                <a:latin typeface="Calibri" panose="020F0502020204030204" pitchFamily="34" charset="0"/>
                <a:cs typeface="Calibri" panose="020F0502020204030204" pitchFamily="34" charset="0"/>
              </a:rPr>
              <a:t>(nitrogenous base</a:t>
            </a:r>
            <a:r>
              <a:rPr lang="en-GB" altLang="en-US" sz="2800" dirty="0">
                <a:latin typeface="Century Gothic" panose="020B0502020202020204" pitchFamily="34" charset="0"/>
              </a:rPr>
              <a:t>)</a:t>
            </a:r>
          </a:p>
        </p:txBody>
      </p:sp>
      <p:sp>
        <p:nvSpPr>
          <p:cNvPr id="5" name="TextBox 4">
            <a:extLst>
              <a:ext uri="{FF2B5EF4-FFF2-40B4-BE49-F238E27FC236}">
                <a16:creationId xmlns:a16="http://schemas.microsoft.com/office/drawing/2014/main" id="{423533E6-DA41-5046-BAE5-50F02F48801E}"/>
              </a:ext>
            </a:extLst>
          </p:cNvPr>
          <p:cNvSpPr txBox="1"/>
          <p:nvPr/>
        </p:nvSpPr>
        <p:spPr>
          <a:xfrm>
            <a:off x="7032625" y="4489182"/>
            <a:ext cx="2447925" cy="1570037"/>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en-GB" sz="3200" dirty="0"/>
              <a:t>Energy stored, broken easily</a:t>
            </a:r>
          </a:p>
        </p:txBody>
      </p:sp>
      <p:cxnSp>
        <p:nvCxnSpPr>
          <p:cNvPr id="9" name="Straight Arrow Connector 8">
            <a:extLst>
              <a:ext uri="{FF2B5EF4-FFF2-40B4-BE49-F238E27FC236}">
                <a16:creationId xmlns:a16="http://schemas.microsoft.com/office/drawing/2014/main" id="{04CE8FB0-0420-2F42-B878-DFE38FDC923D}"/>
              </a:ext>
            </a:extLst>
          </p:cNvPr>
          <p:cNvCxnSpPr>
            <a:stCxn id="5" idx="0"/>
          </p:cNvCxnSpPr>
          <p:nvPr/>
        </p:nvCxnSpPr>
        <p:spPr>
          <a:xfrm flipV="1">
            <a:off x="8256588" y="3419207"/>
            <a:ext cx="71437" cy="1069975"/>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108517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a:extLst>
              <a:ext uri="{FF2B5EF4-FFF2-40B4-BE49-F238E27FC236}">
                <a16:creationId xmlns:a16="http://schemas.microsoft.com/office/drawing/2014/main" id="{B44A30D4-6468-804F-AB6C-AC3643F28600}"/>
              </a:ext>
            </a:extLst>
          </p:cNvPr>
          <p:cNvSpPr>
            <a:spLocks noGrp="1" noChangeArrowheads="1"/>
          </p:cNvSpPr>
          <p:nvPr>
            <p:ph type="title"/>
          </p:nvPr>
        </p:nvSpPr>
        <p:spPr/>
        <p:txBody>
          <a:bodyPr/>
          <a:lstStyle/>
          <a:p>
            <a:r>
              <a:rPr lang="en-GB" altLang="en-US"/>
              <a:t>Whiteboards…</a:t>
            </a:r>
          </a:p>
        </p:txBody>
      </p:sp>
      <p:sp>
        <p:nvSpPr>
          <p:cNvPr id="3" name="Content Placeholder 2">
            <a:extLst>
              <a:ext uri="{FF2B5EF4-FFF2-40B4-BE49-F238E27FC236}">
                <a16:creationId xmlns:a16="http://schemas.microsoft.com/office/drawing/2014/main" id="{69F30540-9F4E-D148-824E-1E537B1D7577}"/>
              </a:ext>
            </a:extLst>
          </p:cNvPr>
          <p:cNvSpPr>
            <a:spLocks noGrp="1"/>
          </p:cNvSpPr>
          <p:nvPr>
            <p:ph idx="1"/>
          </p:nvPr>
        </p:nvSpPr>
        <p:spPr>
          <a:xfrm>
            <a:off x="1981200" y="1600200"/>
            <a:ext cx="8229600" cy="5068888"/>
          </a:xfrm>
        </p:spPr>
        <p:txBody>
          <a:bodyPr>
            <a:normAutofit fontScale="92500"/>
          </a:bodyPr>
          <a:lstStyle/>
          <a:p>
            <a:pPr marL="0" indent="0">
              <a:buNone/>
              <a:defRPr/>
            </a:pPr>
            <a:r>
              <a:rPr lang="en-GB" sz="4000" b="1" u="sng" dirty="0"/>
              <a:t>ATP</a:t>
            </a:r>
          </a:p>
          <a:p>
            <a:pPr>
              <a:buFont typeface="Wingdings" panose="05000000000000000000" pitchFamily="2" charset="2"/>
              <a:buChar char="ü"/>
              <a:defRPr/>
            </a:pPr>
            <a:r>
              <a:rPr lang="en-GB" sz="4000" dirty="0">
                <a:solidFill>
                  <a:schemeClr val="bg1">
                    <a:lumMod val="50000"/>
                  </a:schemeClr>
                </a:solidFill>
              </a:rPr>
              <a:t>Structure? (components 1 mark)</a:t>
            </a:r>
          </a:p>
          <a:p>
            <a:pPr>
              <a:defRPr/>
            </a:pPr>
            <a:r>
              <a:rPr lang="en-GB" sz="4000" dirty="0"/>
              <a:t>Equation for hydrolysis? (correct 1 marks, reverse and enzymes 1 mark)</a:t>
            </a:r>
          </a:p>
          <a:p>
            <a:pPr>
              <a:defRPr/>
            </a:pPr>
            <a:r>
              <a:rPr lang="en-GB" sz="4000" dirty="0"/>
              <a:t>What’s it used for? (3 examples 1 mark)</a:t>
            </a:r>
          </a:p>
          <a:p>
            <a:pPr>
              <a:defRPr/>
            </a:pPr>
            <a:r>
              <a:rPr lang="en-GB" sz="4000" dirty="0"/>
              <a:t>Why is it suitable as energy source? (2 examples 1 mark)</a:t>
            </a:r>
          </a:p>
          <a:p>
            <a:pPr>
              <a:defRPr/>
            </a:pPr>
            <a:r>
              <a:rPr lang="en-GB" sz="4000" dirty="0"/>
              <a:t>3 ways to synthesis? (1 mark for each)</a:t>
            </a:r>
          </a:p>
          <a:p>
            <a:pPr>
              <a:defRPr/>
            </a:pPr>
            <a:endParaRPr lang="en-GB" sz="4000" dirty="0"/>
          </a:p>
          <a:p>
            <a:pPr>
              <a:defRPr/>
            </a:pPr>
            <a:endParaRPr lang="en-GB" sz="4000" dirty="0"/>
          </a:p>
        </p:txBody>
      </p:sp>
      <p:sp>
        <p:nvSpPr>
          <p:cNvPr id="81923" name="TextBox 3">
            <a:extLst>
              <a:ext uri="{FF2B5EF4-FFF2-40B4-BE49-F238E27FC236}">
                <a16:creationId xmlns:a16="http://schemas.microsoft.com/office/drawing/2014/main" id="{14A5BCFF-322A-2941-BE84-ED872DA87287}"/>
              </a:ext>
            </a:extLst>
          </p:cNvPr>
          <p:cNvSpPr txBox="1">
            <a:spLocks noChangeArrowheads="1"/>
          </p:cNvSpPr>
          <p:nvPr/>
        </p:nvSpPr>
        <p:spPr bwMode="auto">
          <a:xfrm>
            <a:off x="8472488" y="549275"/>
            <a:ext cx="1738312" cy="1322388"/>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defRPr>
            </a:lvl1pPr>
            <a:lvl2pPr marL="742950" indent="-285750">
              <a:spcBef>
                <a:spcPct val="20000"/>
              </a:spcBef>
              <a:buChar char="–"/>
              <a:defRPr sz="2800">
                <a:solidFill>
                  <a:schemeClr val="tx1"/>
                </a:solidFill>
                <a:latin typeface="Times" pitchFamily="2" charset="0"/>
              </a:defRPr>
            </a:lvl2pPr>
            <a:lvl3pPr marL="1143000" indent="-228600">
              <a:spcBef>
                <a:spcPct val="20000"/>
              </a:spcBef>
              <a:buChar char="•"/>
              <a:defRPr sz="2400">
                <a:solidFill>
                  <a:schemeClr val="tx1"/>
                </a:solidFill>
                <a:latin typeface="Times" pitchFamily="2" charset="0"/>
              </a:defRPr>
            </a:lvl3pPr>
            <a:lvl4pPr marL="1600200" indent="-228600">
              <a:spcBef>
                <a:spcPct val="20000"/>
              </a:spcBef>
              <a:buChar char="–"/>
              <a:defRPr sz="2000">
                <a:solidFill>
                  <a:schemeClr val="tx1"/>
                </a:solidFill>
                <a:latin typeface="Times" pitchFamily="2" charset="0"/>
              </a:defRPr>
            </a:lvl4pPr>
            <a:lvl5pPr marL="2057400" indent="-228600">
              <a:spcBef>
                <a:spcPct val="20000"/>
              </a:spcBef>
              <a:buChar char="»"/>
              <a:defRPr sz="2000">
                <a:solidFill>
                  <a:schemeClr val="tx1"/>
                </a:solidFill>
                <a:latin typeface="Times" pitchFamily="2" charset="0"/>
              </a:defRPr>
            </a:lvl5pPr>
            <a:lvl6pPr marL="2514600" indent="-228600" eaLnBrk="0" fontAlgn="base" hangingPunct="0">
              <a:spcBef>
                <a:spcPct val="20000"/>
              </a:spcBef>
              <a:spcAft>
                <a:spcPct val="0"/>
              </a:spcAft>
              <a:buChar char="»"/>
              <a:defRPr sz="2000">
                <a:solidFill>
                  <a:schemeClr val="tx1"/>
                </a:solidFill>
                <a:latin typeface="Times" pitchFamily="2" charset="0"/>
              </a:defRPr>
            </a:lvl6pPr>
            <a:lvl7pPr marL="2971800" indent="-228600" eaLnBrk="0" fontAlgn="base" hangingPunct="0">
              <a:spcBef>
                <a:spcPct val="20000"/>
              </a:spcBef>
              <a:spcAft>
                <a:spcPct val="0"/>
              </a:spcAft>
              <a:buChar char="»"/>
              <a:defRPr sz="2000">
                <a:solidFill>
                  <a:schemeClr val="tx1"/>
                </a:solidFill>
                <a:latin typeface="Times" pitchFamily="2" charset="0"/>
              </a:defRPr>
            </a:lvl7pPr>
            <a:lvl8pPr marL="3429000" indent="-228600" eaLnBrk="0" fontAlgn="base" hangingPunct="0">
              <a:spcBef>
                <a:spcPct val="20000"/>
              </a:spcBef>
              <a:spcAft>
                <a:spcPct val="0"/>
              </a:spcAft>
              <a:buChar char="»"/>
              <a:defRPr sz="2000">
                <a:solidFill>
                  <a:schemeClr val="tx1"/>
                </a:solidFill>
                <a:latin typeface="Times" pitchFamily="2" charset="0"/>
              </a:defRPr>
            </a:lvl8pPr>
            <a:lvl9pPr marL="3886200" indent="-228600" eaLnBrk="0" fontAlgn="base" hangingPunct="0">
              <a:spcBef>
                <a:spcPct val="20000"/>
              </a:spcBef>
              <a:spcAft>
                <a:spcPct val="0"/>
              </a:spcAft>
              <a:buChar char="»"/>
              <a:defRPr sz="2000">
                <a:solidFill>
                  <a:schemeClr val="tx1"/>
                </a:solidFill>
                <a:latin typeface="Times" pitchFamily="2" charset="0"/>
              </a:defRPr>
            </a:lvl9pPr>
          </a:lstStyle>
          <a:p>
            <a:pPr>
              <a:spcBef>
                <a:spcPct val="0"/>
              </a:spcBef>
              <a:buFontTx/>
              <a:buNone/>
            </a:pPr>
            <a:r>
              <a:rPr lang="en-GB" altLang="en-US" sz="4000">
                <a:latin typeface="Century Gothic" panose="020B0502020202020204" pitchFamily="34" charset="0"/>
              </a:rPr>
              <a:t>Score   /13</a:t>
            </a:r>
          </a:p>
        </p:txBody>
      </p:sp>
    </p:spTree>
    <p:extLst>
      <p:ext uri="{BB962C8B-B14F-4D97-AF65-F5344CB8AC3E}">
        <p14:creationId xmlns:p14="http://schemas.microsoft.com/office/powerpoint/2010/main" val="2877926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xplosion 2 10">
            <a:extLst>
              <a:ext uri="{FF2B5EF4-FFF2-40B4-BE49-F238E27FC236}">
                <a16:creationId xmlns:a16="http://schemas.microsoft.com/office/drawing/2014/main" id="{C0F3D05D-323E-3C4E-998B-129B24E489DB}"/>
              </a:ext>
            </a:extLst>
          </p:cNvPr>
          <p:cNvSpPr/>
          <p:nvPr/>
        </p:nvSpPr>
        <p:spPr>
          <a:xfrm>
            <a:off x="7409657" y="1666082"/>
            <a:ext cx="3049587" cy="2992437"/>
          </a:xfrm>
          <a:prstGeom prst="irregularSeal2">
            <a:avLst/>
          </a:prstGeom>
          <a:solidFill>
            <a:schemeClr val="bg2">
              <a:lumMod val="40000"/>
              <a:lumOff val="60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3973" name="Title 1">
            <a:extLst>
              <a:ext uri="{FF2B5EF4-FFF2-40B4-BE49-F238E27FC236}">
                <a16:creationId xmlns:a16="http://schemas.microsoft.com/office/drawing/2014/main" id="{3BA068B4-B996-0641-84E0-47C4676D6277}"/>
              </a:ext>
            </a:extLst>
          </p:cNvPr>
          <p:cNvSpPr>
            <a:spLocks noGrp="1" noChangeArrowheads="1"/>
          </p:cNvSpPr>
          <p:nvPr>
            <p:ph type="title"/>
          </p:nvPr>
        </p:nvSpPr>
        <p:spPr>
          <a:xfrm>
            <a:off x="1993900" y="-25400"/>
            <a:ext cx="8229600" cy="1143000"/>
          </a:xfrm>
        </p:spPr>
        <p:txBody>
          <a:bodyPr/>
          <a:lstStyle/>
          <a:p>
            <a:r>
              <a:rPr lang="en-GB" altLang="en-US"/>
              <a:t>Equation</a:t>
            </a:r>
          </a:p>
        </p:txBody>
      </p:sp>
      <p:sp>
        <p:nvSpPr>
          <p:cNvPr id="83974" name="Content Placeholder 2">
            <a:extLst>
              <a:ext uri="{FF2B5EF4-FFF2-40B4-BE49-F238E27FC236}">
                <a16:creationId xmlns:a16="http://schemas.microsoft.com/office/drawing/2014/main" id="{BE794BAC-899A-9347-96E1-94AE53A2F545}"/>
              </a:ext>
            </a:extLst>
          </p:cNvPr>
          <p:cNvSpPr>
            <a:spLocks noGrp="1" noChangeArrowheads="1"/>
          </p:cNvSpPr>
          <p:nvPr>
            <p:ph idx="1"/>
          </p:nvPr>
        </p:nvSpPr>
        <p:spPr>
          <a:xfrm>
            <a:off x="1981201" y="2708276"/>
            <a:ext cx="8569325" cy="4525963"/>
          </a:xfrm>
        </p:spPr>
        <p:txBody>
          <a:bodyPr/>
          <a:lstStyle/>
          <a:p>
            <a:pPr marL="0" indent="0">
              <a:buNone/>
            </a:pPr>
            <a:r>
              <a:rPr lang="en-GB" altLang="en-US" sz="4400"/>
              <a:t>ATP </a:t>
            </a:r>
            <a:r>
              <a:rPr lang="en-GB" altLang="en-US" sz="4400">
                <a:sym typeface="Wingdings" pitchFamily="2" charset="2"/>
              </a:rPr>
              <a:t>+ H</a:t>
            </a:r>
            <a:r>
              <a:rPr lang="en-GB" altLang="en-US" sz="4400" baseline="-25000">
                <a:sym typeface="Wingdings" pitchFamily="2" charset="2"/>
              </a:rPr>
              <a:t>2</a:t>
            </a:r>
            <a:r>
              <a:rPr lang="en-GB" altLang="en-US" sz="4400">
                <a:sym typeface="Wingdings" pitchFamily="2" charset="2"/>
              </a:rPr>
              <a:t>0  ADP + P</a:t>
            </a:r>
            <a:r>
              <a:rPr lang="en-GB" altLang="en-US" sz="4400" baseline="-25000">
                <a:sym typeface="Wingdings" pitchFamily="2" charset="2"/>
              </a:rPr>
              <a:t>i</a:t>
            </a:r>
            <a:r>
              <a:rPr lang="en-GB" altLang="en-US" sz="4400">
                <a:sym typeface="Wingdings" pitchFamily="2" charset="2"/>
              </a:rPr>
              <a:t>   (Energy)</a:t>
            </a:r>
          </a:p>
          <a:p>
            <a:pPr marL="0" indent="0">
              <a:buNone/>
            </a:pPr>
            <a:endParaRPr lang="en-GB" altLang="en-US" sz="4400"/>
          </a:p>
        </p:txBody>
      </p:sp>
      <p:sp>
        <p:nvSpPr>
          <p:cNvPr id="2" name="Curved Down Arrow 1">
            <a:extLst>
              <a:ext uri="{FF2B5EF4-FFF2-40B4-BE49-F238E27FC236}">
                <a16:creationId xmlns:a16="http://schemas.microsoft.com/office/drawing/2014/main" id="{B22D7518-9A66-0441-A364-2BD383A7C277}"/>
              </a:ext>
            </a:extLst>
          </p:cNvPr>
          <p:cNvSpPr/>
          <p:nvPr/>
        </p:nvSpPr>
        <p:spPr>
          <a:xfrm>
            <a:off x="2724150" y="1916114"/>
            <a:ext cx="3384550" cy="777875"/>
          </a:xfrm>
          <a:prstGeom prst="curved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3" name="TextBox 2">
            <a:extLst>
              <a:ext uri="{FF2B5EF4-FFF2-40B4-BE49-F238E27FC236}">
                <a16:creationId xmlns:a16="http://schemas.microsoft.com/office/drawing/2014/main" id="{2F225BFD-AA58-0F48-8F8C-B691E5DE3365}"/>
              </a:ext>
            </a:extLst>
          </p:cNvPr>
          <p:cNvSpPr txBox="1"/>
          <p:nvPr/>
        </p:nvSpPr>
        <p:spPr>
          <a:xfrm>
            <a:off x="2770188" y="1092201"/>
            <a:ext cx="3422650" cy="708025"/>
          </a:xfrm>
          <a:prstGeom prst="rect">
            <a:avLst/>
          </a:prstGeom>
          <a:noFill/>
        </p:spPr>
        <p:txBody>
          <a:bodyPr>
            <a:spAutoFit/>
          </a:bodyPr>
          <a:lstStyle/>
          <a:p>
            <a:pPr algn="ctr">
              <a:defRPr/>
            </a:pPr>
            <a:r>
              <a:rPr lang="en-GB" sz="2000" b="1" dirty="0"/>
              <a:t>Hydrolysis</a:t>
            </a:r>
          </a:p>
          <a:p>
            <a:pPr algn="ctr">
              <a:defRPr/>
            </a:pPr>
            <a:r>
              <a:rPr lang="en-GB" sz="2000" dirty="0"/>
              <a:t>ATP hydrolase (ATPase)</a:t>
            </a:r>
          </a:p>
        </p:txBody>
      </p:sp>
      <p:sp>
        <p:nvSpPr>
          <p:cNvPr id="4" name="Curved Down Arrow 3">
            <a:extLst>
              <a:ext uri="{FF2B5EF4-FFF2-40B4-BE49-F238E27FC236}">
                <a16:creationId xmlns:a16="http://schemas.microsoft.com/office/drawing/2014/main" id="{6DAAFFFC-CD7A-0B46-91A7-47F0BF5DAE0A}"/>
              </a:ext>
            </a:extLst>
          </p:cNvPr>
          <p:cNvSpPr/>
          <p:nvPr/>
        </p:nvSpPr>
        <p:spPr>
          <a:xfrm rot="10800000">
            <a:off x="3071813" y="3478213"/>
            <a:ext cx="3600450" cy="958850"/>
          </a:xfrm>
          <a:prstGeom prst="curvedDownArrow">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7" name="TextBox 6">
            <a:extLst>
              <a:ext uri="{FF2B5EF4-FFF2-40B4-BE49-F238E27FC236}">
                <a16:creationId xmlns:a16="http://schemas.microsoft.com/office/drawing/2014/main" id="{7198C3E1-5ED2-AD43-877C-C17FEE6743B8}"/>
              </a:ext>
            </a:extLst>
          </p:cNvPr>
          <p:cNvSpPr txBox="1"/>
          <p:nvPr/>
        </p:nvSpPr>
        <p:spPr>
          <a:xfrm>
            <a:off x="3017838" y="4545014"/>
            <a:ext cx="4013200" cy="1508125"/>
          </a:xfrm>
          <a:prstGeom prst="rect">
            <a:avLst/>
          </a:prstGeom>
          <a:noFill/>
        </p:spPr>
        <p:txBody>
          <a:bodyPr>
            <a:spAutoFit/>
          </a:bodyPr>
          <a:lstStyle/>
          <a:p>
            <a:pPr algn="ctr">
              <a:defRPr/>
            </a:pPr>
            <a:r>
              <a:rPr lang="en-GB" sz="2000" b="1" dirty="0">
                <a:latin typeface="+mj-lt"/>
              </a:rPr>
              <a:t>Condensation</a:t>
            </a:r>
          </a:p>
          <a:p>
            <a:pPr algn="ctr">
              <a:defRPr/>
            </a:pPr>
            <a:r>
              <a:rPr lang="en-GB" sz="2000" dirty="0">
                <a:latin typeface="+mj-lt"/>
              </a:rPr>
              <a:t>ATP synthase</a:t>
            </a:r>
          </a:p>
          <a:p>
            <a:pPr algn="ctr">
              <a:defRPr/>
            </a:pPr>
            <a:r>
              <a:rPr lang="en-GB" sz="2000" dirty="0">
                <a:latin typeface="+mj-lt"/>
              </a:rPr>
              <a:t>Input of energy from other reactions</a:t>
            </a:r>
          </a:p>
          <a:p>
            <a:pPr algn="ctr">
              <a:defRPr/>
            </a:pPr>
            <a:r>
              <a:rPr lang="en-GB" sz="3200" b="1" u="sng" dirty="0">
                <a:latin typeface="+mj-lt"/>
              </a:rPr>
              <a:t>Phosphorylation</a:t>
            </a:r>
          </a:p>
        </p:txBody>
      </p:sp>
      <p:sp>
        <p:nvSpPr>
          <p:cNvPr id="8" name="TextBox 7">
            <a:extLst>
              <a:ext uri="{FF2B5EF4-FFF2-40B4-BE49-F238E27FC236}">
                <a16:creationId xmlns:a16="http://schemas.microsoft.com/office/drawing/2014/main" id="{A8994011-7748-6248-A3BB-E1BFEB1BE861}"/>
              </a:ext>
            </a:extLst>
          </p:cNvPr>
          <p:cNvSpPr txBox="1"/>
          <p:nvPr/>
        </p:nvSpPr>
        <p:spPr>
          <a:xfrm>
            <a:off x="5688013" y="963614"/>
            <a:ext cx="2520950" cy="369887"/>
          </a:xfrm>
          <a:prstGeom prst="rect">
            <a:avLst/>
          </a:prstGeom>
          <a:noFill/>
        </p:spPr>
        <p:txBody>
          <a:bodyPr>
            <a:spAutoFit/>
          </a:bodyPr>
          <a:lstStyle/>
          <a:p>
            <a:pPr algn="ctr">
              <a:defRPr/>
            </a:pPr>
            <a:r>
              <a:rPr lang="en-GB" dirty="0">
                <a:latin typeface="+mj-lt"/>
              </a:rPr>
              <a:t>Inorganic phosphate</a:t>
            </a:r>
          </a:p>
        </p:txBody>
      </p:sp>
      <p:cxnSp>
        <p:nvCxnSpPr>
          <p:cNvPr id="10" name="Straight Arrow Connector 9">
            <a:extLst>
              <a:ext uri="{FF2B5EF4-FFF2-40B4-BE49-F238E27FC236}">
                <a16:creationId xmlns:a16="http://schemas.microsoft.com/office/drawing/2014/main" id="{121C3F45-F4A1-BC4A-B0AC-C53690870D3F}"/>
              </a:ext>
            </a:extLst>
          </p:cNvPr>
          <p:cNvCxnSpPr/>
          <p:nvPr/>
        </p:nvCxnSpPr>
        <p:spPr>
          <a:xfrm>
            <a:off x="6816725" y="1916114"/>
            <a:ext cx="0" cy="820737"/>
          </a:xfrm>
          <a:prstGeom prst="straightConnector1">
            <a:avLst/>
          </a:prstGeom>
          <a:ln w="76200">
            <a:solidFill>
              <a:srgbClr val="00FF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9C57CA5-B42F-6244-BF2F-30940FB9AC50}"/>
              </a:ext>
            </a:extLst>
          </p:cNvPr>
          <p:cNvSpPr txBox="1"/>
          <p:nvPr/>
        </p:nvSpPr>
        <p:spPr>
          <a:xfrm>
            <a:off x="7578725" y="4905376"/>
            <a:ext cx="2262188" cy="1077913"/>
          </a:xfrm>
          <a:prstGeom prst="rect">
            <a:avLst/>
          </a:prstGeom>
          <a:noFill/>
          <a:ln>
            <a:solidFill>
              <a:srgbClr val="FF0000"/>
            </a:solidFill>
          </a:ln>
        </p:spPr>
        <p:txBody>
          <a:bodyPr>
            <a:spAutoFit/>
          </a:bodyPr>
          <a:lstStyle/>
          <a:p>
            <a:pPr algn="ctr">
              <a:defRPr/>
            </a:pPr>
            <a:r>
              <a:rPr lang="en-GB" sz="3200" b="1" dirty="0"/>
              <a:t>For what????</a:t>
            </a:r>
          </a:p>
        </p:txBody>
      </p:sp>
      <p:cxnSp>
        <p:nvCxnSpPr>
          <p:cNvPr id="15" name="Straight Arrow Connector 14">
            <a:extLst>
              <a:ext uri="{FF2B5EF4-FFF2-40B4-BE49-F238E27FC236}">
                <a16:creationId xmlns:a16="http://schemas.microsoft.com/office/drawing/2014/main" id="{6964485F-B4F7-5B4C-BC2D-25FC5F1A7D57}"/>
              </a:ext>
            </a:extLst>
          </p:cNvPr>
          <p:cNvCxnSpPr>
            <a:cxnSpLocks/>
          </p:cNvCxnSpPr>
          <p:nvPr/>
        </p:nvCxnSpPr>
        <p:spPr>
          <a:xfrm>
            <a:off x="8934451" y="3478213"/>
            <a:ext cx="474663" cy="13462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67614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id="{1384624B-35BF-F94C-9AD7-958AA70BBEEC}"/>
              </a:ext>
            </a:extLst>
          </p:cNvPr>
          <p:cNvSpPr>
            <a:spLocks noGrp="1" noChangeArrowheads="1"/>
          </p:cNvSpPr>
          <p:nvPr>
            <p:ph type="title"/>
          </p:nvPr>
        </p:nvSpPr>
        <p:spPr/>
        <p:txBody>
          <a:bodyPr/>
          <a:lstStyle/>
          <a:p>
            <a:r>
              <a:rPr lang="en-GB" altLang="en-US"/>
              <a:t>Whiteboards…</a:t>
            </a:r>
          </a:p>
        </p:txBody>
      </p:sp>
      <p:sp>
        <p:nvSpPr>
          <p:cNvPr id="3" name="Content Placeholder 2">
            <a:extLst>
              <a:ext uri="{FF2B5EF4-FFF2-40B4-BE49-F238E27FC236}">
                <a16:creationId xmlns:a16="http://schemas.microsoft.com/office/drawing/2014/main" id="{8C484A93-F50B-864F-900F-CFE9E9E07174}"/>
              </a:ext>
            </a:extLst>
          </p:cNvPr>
          <p:cNvSpPr>
            <a:spLocks noGrp="1"/>
          </p:cNvSpPr>
          <p:nvPr>
            <p:ph idx="1"/>
          </p:nvPr>
        </p:nvSpPr>
        <p:spPr>
          <a:xfrm>
            <a:off x="1981200" y="1600200"/>
            <a:ext cx="8229600" cy="5068888"/>
          </a:xfrm>
        </p:spPr>
        <p:txBody>
          <a:bodyPr>
            <a:normAutofit fontScale="92500"/>
          </a:bodyPr>
          <a:lstStyle/>
          <a:p>
            <a:pPr marL="0" indent="0">
              <a:buNone/>
              <a:defRPr/>
            </a:pPr>
            <a:r>
              <a:rPr lang="en-GB" sz="4000" b="1" u="sng" dirty="0"/>
              <a:t>ATP</a:t>
            </a:r>
          </a:p>
          <a:p>
            <a:pPr>
              <a:buFont typeface="Wingdings" panose="05000000000000000000" pitchFamily="2" charset="2"/>
              <a:buChar char="ü"/>
              <a:defRPr/>
            </a:pPr>
            <a:r>
              <a:rPr lang="en-GB" sz="4000" dirty="0">
                <a:solidFill>
                  <a:schemeClr val="bg1">
                    <a:lumMod val="50000"/>
                  </a:schemeClr>
                </a:solidFill>
              </a:rPr>
              <a:t>Structure? (components 1 mark)</a:t>
            </a:r>
          </a:p>
          <a:p>
            <a:pPr>
              <a:buFont typeface="Wingdings" panose="05000000000000000000" pitchFamily="2" charset="2"/>
              <a:buChar char="ü"/>
              <a:defRPr/>
            </a:pPr>
            <a:r>
              <a:rPr lang="en-GB" sz="4000" dirty="0">
                <a:solidFill>
                  <a:schemeClr val="bg1">
                    <a:lumMod val="50000"/>
                  </a:schemeClr>
                </a:solidFill>
              </a:rPr>
              <a:t>Equation for hydrolysis? (correct 1 marks, reverse and enzymes 1 mark)</a:t>
            </a:r>
          </a:p>
          <a:p>
            <a:pPr>
              <a:defRPr/>
            </a:pPr>
            <a:r>
              <a:rPr lang="en-GB" sz="4000" dirty="0"/>
              <a:t>What’s it used for? (3 examples 1 mark)</a:t>
            </a:r>
          </a:p>
          <a:p>
            <a:pPr>
              <a:defRPr/>
            </a:pPr>
            <a:r>
              <a:rPr lang="en-GB" sz="4000" dirty="0"/>
              <a:t>Why is it suitable as energy source? (2 examples 1 mark)</a:t>
            </a:r>
          </a:p>
          <a:p>
            <a:pPr>
              <a:defRPr/>
            </a:pPr>
            <a:r>
              <a:rPr lang="en-GB" sz="4000" dirty="0"/>
              <a:t>3 ways to synthesis? (1 mark for each)</a:t>
            </a:r>
          </a:p>
          <a:p>
            <a:pPr>
              <a:defRPr/>
            </a:pPr>
            <a:endParaRPr lang="en-GB" sz="4000" dirty="0"/>
          </a:p>
          <a:p>
            <a:pPr>
              <a:defRPr/>
            </a:pPr>
            <a:endParaRPr lang="en-GB" sz="4000" dirty="0"/>
          </a:p>
        </p:txBody>
      </p:sp>
      <p:sp>
        <p:nvSpPr>
          <p:cNvPr id="84995" name="TextBox 3">
            <a:extLst>
              <a:ext uri="{FF2B5EF4-FFF2-40B4-BE49-F238E27FC236}">
                <a16:creationId xmlns:a16="http://schemas.microsoft.com/office/drawing/2014/main" id="{A704B935-9E96-DA44-8148-D19ECFAE7638}"/>
              </a:ext>
            </a:extLst>
          </p:cNvPr>
          <p:cNvSpPr txBox="1">
            <a:spLocks noChangeArrowheads="1"/>
          </p:cNvSpPr>
          <p:nvPr/>
        </p:nvSpPr>
        <p:spPr bwMode="auto">
          <a:xfrm>
            <a:off x="8472488" y="549275"/>
            <a:ext cx="1738312" cy="1322388"/>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defRPr>
            </a:lvl1pPr>
            <a:lvl2pPr marL="742950" indent="-285750">
              <a:spcBef>
                <a:spcPct val="20000"/>
              </a:spcBef>
              <a:buChar char="–"/>
              <a:defRPr sz="2800">
                <a:solidFill>
                  <a:schemeClr val="tx1"/>
                </a:solidFill>
                <a:latin typeface="Times" pitchFamily="2" charset="0"/>
              </a:defRPr>
            </a:lvl2pPr>
            <a:lvl3pPr marL="1143000" indent="-228600">
              <a:spcBef>
                <a:spcPct val="20000"/>
              </a:spcBef>
              <a:buChar char="•"/>
              <a:defRPr sz="2400">
                <a:solidFill>
                  <a:schemeClr val="tx1"/>
                </a:solidFill>
                <a:latin typeface="Times" pitchFamily="2" charset="0"/>
              </a:defRPr>
            </a:lvl3pPr>
            <a:lvl4pPr marL="1600200" indent="-228600">
              <a:spcBef>
                <a:spcPct val="20000"/>
              </a:spcBef>
              <a:buChar char="–"/>
              <a:defRPr sz="2000">
                <a:solidFill>
                  <a:schemeClr val="tx1"/>
                </a:solidFill>
                <a:latin typeface="Times" pitchFamily="2" charset="0"/>
              </a:defRPr>
            </a:lvl4pPr>
            <a:lvl5pPr marL="2057400" indent="-228600">
              <a:spcBef>
                <a:spcPct val="20000"/>
              </a:spcBef>
              <a:buChar char="»"/>
              <a:defRPr sz="2000">
                <a:solidFill>
                  <a:schemeClr val="tx1"/>
                </a:solidFill>
                <a:latin typeface="Times" pitchFamily="2" charset="0"/>
              </a:defRPr>
            </a:lvl5pPr>
            <a:lvl6pPr marL="2514600" indent="-228600" eaLnBrk="0" fontAlgn="base" hangingPunct="0">
              <a:spcBef>
                <a:spcPct val="20000"/>
              </a:spcBef>
              <a:spcAft>
                <a:spcPct val="0"/>
              </a:spcAft>
              <a:buChar char="»"/>
              <a:defRPr sz="2000">
                <a:solidFill>
                  <a:schemeClr val="tx1"/>
                </a:solidFill>
                <a:latin typeface="Times" pitchFamily="2" charset="0"/>
              </a:defRPr>
            </a:lvl6pPr>
            <a:lvl7pPr marL="2971800" indent="-228600" eaLnBrk="0" fontAlgn="base" hangingPunct="0">
              <a:spcBef>
                <a:spcPct val="20000"/>
              </a:spcBef>
              <a:spcAft>
                <a:spcPct val="0"/>
              </a:spcAft>
              <a:buChar char="»"/>
              <a:defRPr sz="2000">
                <a:solidFill>
                  <a:schemeClr val="tx1"/>
                </a:solidFill>
                <a:latin typeface="Times" pitchFamily="2" charset="0"/>
              </a:defRPr>
            </a:lvl7pPr>
            <a:lvl8pPr marL="3429000" indent="-228600" eaLnBrk="0" fontAlgn="base" hangingPunct="0">
              <a:spcBef>
                <a:spcPct val="20000"/>
              </a:spcBef>
              <a:spcAft>
                <a:spcPct val="0"/>
              </a:spcAft>
              <a:buChar char="»"/>
              <a:defRPr sz="2000">
                <a:solidFill>
                  <a:schemeClr val="tx1"/>
                </a:solidFill>
                <a:latin typeface="Times" pitchFamily="2" charset="0"/>
              </a:defRPr>
            </a:lvl8pPr>
            <a:lvl9pPr marL="3886200" indent="-228600" eaLnBrk="0" fontAlgn="base" hangingPunct="0">
              <a:spcBef>
                <a:spcPct val="20000"/>
              </a:spcBef>
              <a:spcAft>
                <a:spcPct val="0"/>
              </a:spcAft>
              <a:buChar char="»"/>
              <a:defRPr sz="2000">
                <a:solidFill>
                  <a:schemeClr val="tx1"/>
                </a:solidFill>
                <a:latin typeface="Times" pitchFamily="2" charset="0"/>
              </a:defRPr>
            </a:lvl9pPr>
          </a:lstStyle>
          <a:p>
            <a:pPr>
              <a:spcBef>
                <a:spcPct val="0"/>
              </a:spcBef>
              <a:buFontTx/>
              <a:buNone/>
            </a:pPr>
            <a:r>
              <a:rPr lang="en-GB" altLang="en-US" sz="4000">
                <a:latin typeface="Century Gothic" panose="020B0502020202020204" pitchFamily="34" charset="0"/>
              </a:rPr>
              <a:t>Score   /13</a:t>
            </a:r>
          </a:p>
        </p:txBody>
      </p:sp>
    </p:spTree>
    <p:extLst>
      <p:ext uri="{BB962C8B-B14F-4D97-AF65-F5344CB8AC3E}">
        <p14:creationId xmlns:p14="http://schemas.microsoft.com/office/powerpoint/2010/main" val="2805714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a:extLst>
              <a:ext uri="{FF2B5EF4-FFF2-40B4-BE49-F238E27FC236}">
                <a16:creationId xmlns:a16="http://schemas.microsoft.com/office/drawing/2014/main" id="{03C5626D-3C29-4E48-A614-32353FCA163C}"/>
              </a:ext>
            </a:extLst>
          </p:cNvPr>
          <p:cNvSpPr>
            <a:spLocks noGrp="1" noChangeArrowheads="1"/>
          </p:cNvSpPr>
          <p:nvPr>
            <p:ph type="title"/>
          </p:nvPr>
        </p:nvSpPr>
        <p:spPr>
          <a:xfrm>
            <a:off x="1919288" y="260350"/>
            <a:ext cx="8229600" cy="1143000"/>
          </a:xfrm>
        </p:spPr>
        <p:txBody>
          <a:bodyPr/>
          <a:lstStyle/>
          <a:p>
            <a:r>
              <a:rPr lang="en-GB" altLang="en-US"/>
              <a:t>What is the energy used for?</a:t>
            </a:r>
          </a:p>
        </p:txBody>
      </p:sp>
      <p:sp>
        <p:nvSpPr>
          <p:cNvPr id="11267" name="Content Placeholder 2">
            <a:extLst>
              <a:ext uri="{FF2B5EF4-FFF2-40B4-BE49-F238E27FC236}">
                <a16:creationId xmlns:a16="http://schemas.microsoft.com/office/drawing/2014/main" id="{00981DA3-7FF6-334B-AF03-E263497E67F1}"/>
              </a:ext>
            </a:extLst>
          </p:cNvPr>
          <p:cNvSpPr>
            <a:spLocks noGrp="1" noChangeArrowheads="1"/>
          </p:cNvSpPr>
          <p:nvPr>
            <p:ph idx="1"/>
          </p:nvPr>
        </p:nvSpPr>
        <p:spPr>
          <a:xfrm>
            <a:off x="2063750" y="1484313"/>
            <a:ext cx="8229600" cy="4525962"/>
          </a:xfrm>
        </p:spPr>
        <p:txBody>
          <a:bodyPr/>
          <a:lstStyle/>
          <a:p>
            <a:r>
              <a:rPr lang="en-GB" altLang="en-US" dirty="0"/>
              <a:t>Active transport</a:t>
            </a:r>
          </a:p>
          <a:p>
            <a:r>
              <a:rPr lang="en-GB" altLang="en-US" dirty="0"/>
              <a:t>Muscle contraction</a:t>
            </a:r>
          </a:p>
          <a:p>
            <a:r>
              <a:rPr lang="en-GB" altLang="en-US" dirty="0"/>
              <a:t>Synthesis of protein and DNA (anabolic reactions)</a:t>
            </a:r>
          </a:p>
          <a:p>
            <a:r>
              <a:rPr lang="en-GB" altLang="en-US" dirty="0"/>
              <a:t>Cell division </a:t>
            </a:r>
          </a:p>
          <a:p>
            <a:r>
              <a:rPr lang="en-GB" altLang="en-US" dirty="0"/>
              <a:t>Secretory activities (endo- and exocytosis)</a:t>
            </a:r>
          </a:p>
          <a:p>
            <a:r>
              <a:rPr lang="en-GB" altLang="en-US" dirty="0"/>
              <a:t>Activation of other molecules (phosphorylation of glucose)</a:t>
            </a:r>
          </a:p>
        </p:txBody>
      </p:sp>
    </p:spTree>
    <p:extLst>
      <p:ext uri="{BB962C8B-B14F-4D97-AF65-F5344CB8AC3E}">
        <p14:creationId xmlns:p14="http://schemas.microsoft.com/office/powerpoint/2010/main" val="20458683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267">
                                            <p:txEl>
                                              <p:pRg st="1" end="1"/>
                                            </p:txEl>
                                          </p:spTgt>
                                        </p:tgtEl>
                                        <p:attrNameLst>
                                          <p:attrName>style.visibility</p:attrName>
                                        </p:attrNameLst>
                                      </p:cBhvr>
                                      <p:to>
                                        <p:strVal val="visible"/>
                                      </p:to>
                                    </p:set>
                                    <p:anim calcmode="lin" valueType="num">
                                      <p:cBhvr additive="base">
                                        <p:cTn id="13"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267">
                                            <p:txEl>
                                              <p:pRg st="2" end="2"/>
                                            </p:txEl>
                                          </p:spTgt>
                                        </p:tgtEl>
                                        <p:attrNameLst>
                                          <p:attrName>style.visibility</p:attrName>
                                        </p:attrNameLst>
                                      </p:cBhvr>
                                      <p:to>
                                        <p:strVal val="visible"/>
                                      </p:to>
                                    </p:set>
                                    <p:anim calcmode="lin" valueType="num">
                                      <p:cBhvr additive="base">
                                        <p:cTn id="19"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267">
                                            <p:txEl>
                                              <p:pRg st="3" end="3"/>
                                            </p:txEl>
                                          </p:spTgt>
                                        </p:tgtEl>
                                        <p:attrNameLst>
                                          <p:attrName>style.visibility</p:attrName>
                                        </p:attrNameLst>
                                      </p:cBhvr>
                                      <p:to>
                                        <p:strVal val="visible"/>
                                      </p:to>
                                    </p:set>
                                    <p:anim calcmode="lin" valueType="num">
                                      <p:cBhvr additive="base">
                                        <p:cTn id="25" dur="5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2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267">
                                            <p:txEl>
                                              <p:pRg st="4" end="4"/>
                                            </p:txEl>
                                          </p:spTgt>
                                        </p:tgtEl>
                                        <p:attrNameLst>
                                          <p:attrName>style.visibility</p:attrName>
                                        </p:attrNameLst>
                                      </p:cBhvr>
                                      <p:to>
                                        <p:strVal val="visible"/>
                                      </p:to>
                                    </p:set>
                                    <p:anim calcmode="lin" valueType="num">
                                      <p:cBhvr additive="base">
                                        <p:cTn id="31" dur="5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267">
                                            <p:txEl>
                                              <p:pRg st="5" end="5"/>
                                            </p:txEl>
                                          </p:spTgt>
                                        </p:tgtEl>
                                        <p:attrNameLst>
                                          <p:attrName>style.visibility</p:attrName>
                                        </p:attrNameLst>
                                      </p:cBhvr>
                                      <p:to>
                                        <p:strVal val="visible"/>
                                      </p:to>
                                    </p:set>
                                    <p:anim calcmode="lin" valueType="num">
                                      <p:cBhvr additive="base">
                                        <p:cTn id="37" dur="500" fill="hold"/>
                                        <p:tgtEl>
                                          <p:spTgt spid="1126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26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36DC6880-9E66-7246-9CE4-60D965C12C1D}"/>
              </a:ext>
            </a:extLst>
          </p:cNvPr>
          <p:cNvSpPr>
            <a:spLocks noGrp="1" noChangeArrowheads="1"/>
          </p:cNvSpPr>
          <p:nvPr>
            <p:ph type="title"/>
          </p:nvPr>
        </p:nvSpPr>
        <p:spPr/>
        <p:txBody>
          <a:bodyPr/>
          <a:lstStyle/>
          <a:p>
            <a:r>
              <a:rPr lang="en-GB" altLang="en-US"/>
              <a:t>Whiteboards…</a:t>
            </a:r>
          </a:p>
        </p:txBody>
      </p:sp>
      <p:sp>
        <p:nvSpPr>
          <p:cNvPr id="3" name="Content Placeholder 2">
            <a:extLst>
              <a:ext uri="{FF2B5EF4-FFF2-40B4-BE49-F238E27FC236}">
                <a16:creationId xmlns:a16="http://schemas.microsoft.com/office/drawing/2014/main" id="{3DE0866C-331C-FD42-88BC-EA2411559700}"/>
              </a:ext>
            </a:extLst>
          </p:cNvPr>
          <p:cNvSpPr>
            <a:spLocks noGrp="1"/>
          </p:cNvSpPr>
          <p:nvPr>
            <p:ph idx="1"/>
          </p:nvPr>
        </p:nvSpPr>
        <p:spPr>
          <a:xfrm>
            <a:off x="1981200" y="1600200"/>
            <a:ext cx="8229600" cy="5068888"/>
          </a:xfrm>
        </p:spPr>
        <p:txBody>
          <a:bodyPr>
            <a:normAutofit fontScale="92500"/>
          </a:bodyPr>
          <a:lstStyle/>
          <a:p>
            <a:pPr marL="0" indent="0">
              <a:buNone/>
              <a:defRPr/>
            </a:pPr>
            <a:r>
              <a:rPr lang="en-GB" sz="4000" b="1" u="sng" dirty="0"/>
              <a:t>ATP</a:t>
            </a:r>
          </a:p>
          <a:p>
            <a:pPr>
              <a:buFont typeface="Wingdings" panose="05000000000000000000" pitchFamily="2" charset="2"/>
              <a:buChar char="ü"/>
              <a:defRPr/>
            </a:pPr>
            <a:r>
              <a:rPr lang="en-GB" sz="4000" dirty="0">
                <a:solidFill>
                  <a:schemeClr val="bg1">
                    <a:lumMod val="50000"/>
                  </a:schemeClr>
                </a:solidFill>
              </a:rPr>
              <a:t>Structure? (components 1 mark)</a:t>
            </a:r>
          </a:p>
          <a:p>
            <a:pPr>
              <a:buFont typeface="Wingdings" panose="05000000000000000000" pitchFamily="2" charset="2"/>
              <a:buChar char="ü"/>
              <a:defRPr/>
            </a:pPr>
            <a:r>
              <a:rPr lang="en-GB" sz="4000" dirty="0">
                <a:solidFill>
                  <a:schemeClr val="bg1">
                    <a:lumMod val="50000"/>
                  </a:schemeClr>
                </a:solidFill>
              </a:rPr>
              <a:t>Equation for hydrolysis? (correct 1 marks, reverse and enzymes 1 mark)</a:t>
            </a:r>
          </a:p>
          <a:p>
            <a:pPr>
              <a:buFont typeface="Wingdings" panose="05000000000000000000" pitchFamily="2" charset="2"/>
              <a:buChar char="ü"/>
              <a:defRPr/>
            </a:pPr>
            <a:r>
              <a:rPr lang="en-GB" sz="4000" dirty="0">
                <a:solidFill>
                  <a:schemeClr val="bg1">
                    <a:lumMod val="50000"/>
                  </a:schemeClr>
                </a:solidFill>
              </a:rPr>
              <a:t>What’s it used for? (3 examples 1 mark)</a:t>
            </a:r>
          </a:p>
          <a:p>
            <a:pPr>
              <a:defRPr/>
            </a:pPr>
            <a:r>
              <a:rPr lang="en-GB" sz="4000" dirty="0"/>
              <a:t>Why is it suitable as energy source? (2 examples 1 mark)</a:t>
            </a:r>
          </a:p>
          <a:p>
            <a:pPr>
              <a:defRPr/>
            </a:pPr>
            <a:r>
              <a:rPr lang="en-GB" sz="4000" dirty="0"/>
              <a:t>3 ways to synthesis? (1 mark for each)</a:t>
            </a:r>
          </a:p>
          <a:p>
            <a:pPr>
              <a:defRPr/>
            </a:pPr>
            <a:endParaRPr lang="en-GB" sz="4000" dirty="0"/>
          </a:p>
          <a:p>
            <a:pPr>
              <a:defRPr/>
            </a:pPr>
            <a:endParaRPr lang="en-GB" sz="4000" dirty="0"/>
          </a:p>
        </p:txBody>
      </p:sp>
      <p:sp>
        <p:nvSpPr>
          <p:cNvPr id="87043" name="TextBox 3">
            <a:extLst>
              <a:ext uri="{FF2B5EF4-FFF2-40B4-BE49-F238E27FC236}">
                <a16:creationId xmlns:a16="http://schemas.microsoft.com/office/drawing/2014/main" id="{C649C891-2B6A-E841-972F-BAE693099D00}"/>
              </a:ext>
            </a:extLst>
          </p:cNvPr>
          <p:cNvSpPr txBox="1">
            <a:spLocks noChangeArrowheads="1"/>
          </p:cNvSpPr>
          <p:nvPr/>
        </p:nvSpPr>
        <p:spPr bwMode="auto">
          <a:xfrm>
            <a:off x="8472488" y="549275"/>
            <a:ext cx="1738312" cy="1322388"/>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defRPr>
            </a:lvl1pPr>
            <a:lvl2pPr marL="742950" indent="-285750">
              <a:spcBef>
                <a:spcPct val="20000"/>
              </a:spcBef>
              <a:buChar char="–"/>
              <a:defRPr sz="2800">
                <a:solidFill>
                  <a:schemeClr val="tx1"/>
                </a:solidFill>
                <a:latin typeface="Times" pitchFamily="2" charset="0"/>
              </a:defRPr>
            </a:lvl2pPr>
            <a:lvl3pPr marL="1143000" indent="-228600">
              <a:spcBef>
                <a:spcPct val="20000"/>
              </a:spcBef>
              <a:buChar char="•"/>
              <a:defRPr sz="2400">
                <a:solidFill>
                  <a:schemeClr val="tx1"/>
                </a:solidFill>
                <a:latin typeface="Times" pitchFamily="2" charset="0"/>
              </a:defRPr>
            </a:lvl3pPr>
            <a:lvl4pPr marL="1600200" indent="-228600">
              <a:spcBef>
                <a:spcPct val="20000"/>
              </a:spcBef>
              <a:buChar char="–"/>
              <a:defRPr sz="2000">
                <a:solidFill>
                  <a:schemeClr val="tx1"/>
                </a:solidFill>
                <a:latin typeface="Times" pitchFamily="2" charset="0"/>
              </a:defRPr>
            </a:lvl4pPr>
            <a:lvl5pPr marL="2057400" indent="-228600">
              <a:spcBef>
                <a:spcPct val="20000"/>
              </a:spcBef>
              <a:buChar char="»"/>
              <a:defRPr sz="2000">
                <a:solidFill>
                  <a:schemeClr val="tx1"/>
                </a:solidFill>
                <a:latin typeface="Times" pitchFamily="2" charset="0"/>
              </a:defRPr>
            </a:lvl5pPr>
            <a:lvl6pPr marL="2514600" indent="-228600" eaLnBrk="0" fontAlgn="base" hangingPunct="0">
              <a:spcBef>
                <a:spcPct val="20000"/>
              </a:spcBef>
              <a:spcAft>
                <a:spcPct val="0"/>
              </a:spcAft>
              <a:buChar char="»"/>
              <a:defRPr sz="2000">
                <a:solidFill>
                  <a:schemeClr val="tx1"/>
                </a:solidFill>
                <a:latin typeface="Times" pitchFamily="2" charset="0"/>
              </a:defRPr>
            </a:lvl6pPr>
            <a:lvl7pPr marL="2971800" indent="-228600" eaLnBrk="0" fontAlgn="base" hangingPunct="0">
              <a:spcBef>
                <a:spcPct val="20000"/>
              </a:spcBef>
              <a:spcAft>
                <a:spcPct val="0"/>
              </a:spcAft>
              <a:buChar char="»"/>
              <a:defRPr sz="2000">
                <a:solidFill>
                  <a:schemeClr val="tx1"/>
                </a:solidFill>
                <a:latin typeface="Times" pitchFamily="2" charset="0"/>
              </a:defRPr>
            </a:lvl7pPr>
            <a:lvl8pPr marL="3429000" indent="-228600" eaLnBrk="0" fontAlgn="base" hangingPunct="0">
              <a:spcBef>
                <a:spcPct val="20000"/>
              </a:spcBef>
              <a:spcAft>
                <a:spcPct val="0"/>
              </a:spcAft>
              <a:buChar char="»"/>
              <a:defRPr sz="2000">
                <a:solidFill>
                  <a:schemeClr val="tx1"/>
                </a:solidFill>
                <a:latin typeface="Times" pitchFamily="2" charset="0"/>
              </a:defRPr>
            </a:lvl8pPr>
            <a:lvl9pPr marL="3886200" indent="-228600" eaLnBrk="0" fontAlgn="base" hangingPunct="0">
              <a:spcBef>
                <a:spcPct val="20000"/>
              </a:spcBef>
              <a:spcAft>
                <a:spcPct val="0"/>
              </a:spcAft>
              <a:buChar char="»"/>
              <a:defRPr sz="2000">
                <a:solidFill>
                  <a:schemeClr val="tx1"/>
                </a:solidFill>
                <a:latin typeface="Times" pitchFamily="2" charset="0"/>
              </a:defRPr>
            </a:lvl9pPr>
          </a:lstStyle>
          <a:p>
            <a:pPr>
              <a:spcBef>
                <a:spcPct val="0"/>
              </a:spcBef>
              <a:buFontTx/>
              <a:buNone/>
            </a:pPr>
            <a:r>
              <a:rPr lang="en-GB" altLang="en-US" sz="4000">
                <a:latin typeface="Century Gothic" panose="020B0502020202020204" pitchFamily="34" charset="0"/>
              </a:rPr>
              <a:t>Score   /8</a:t>
            </a:r>
          </a:p>
        </p:txBody>
      </p:sp>
    </p:spTree>
    <p:extLst>
      <p:ext uri="{BB962C8B-B14F-4D97-AF65-F5344CB8AC3E}">
        <p14:creationId xmlns:p14="http://schemas.microsoft.com/office/powerpoint/2010/main" val="3806086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a:extLst>
              <a:ext uri="{FF2B5EF4-FFF2-40B4-BE49-F238E27FC236}">
                <a16:creationId xmlns:a16="http://schemas.microsoft.com/office/drawing/2014/main" id="{F0A18894-C6AF-DB47-8A9D-FD9AB9894C9A}"/>
              </a:ext>
            </a:extLst>
          </p:cNvPr>
          <p:cNvSpPr>
            <a:spLocks noGrp="1" noChangeArrowheads="1"/>
          </p:cNvSpPr>
          <p:nvPr>
            <p:ph type="title"/>
          </p:nvPr>
        </p:nvSpPr>
        <p:spPr>
          <a:xfrm>
            <a:off x="1811339" y="261938"/>
            <a:ext cx="8569325" cy="1143000"/>
          </a:xfrm>
        </p:spPr>
        <p:txBody>
          <a:bodyPr/>
          <a:lstStyle/>
          <a:p>
            <a:r>
              <a:rPr lang="en-GB" altLang="en-US" sz="3600"/>
              <a:t>ATP is suitable as an energy source because…</a:t>
            </a:r>
          </a:p>
        </p:txBody>
      </p:sp>
      <p:sp>
        <p:nvSpPr>
          <p:cNvPr id="2" name="Rounded Rectangle 1">
            <a:extLst>
              <a:ext uri="{FF2B5EF4-FFF2-40B4-BE49-F238E27FC236}">
                <a16:creationId xmlns:a16="http://schemas.microsoft.com/office/drawing/2014/main" id="{6206ED7B-26AA-7649-850C-2B080A3971CA}"/>
              </a:ext>
            </a:extLst>
          </p:cNvPr>
          <p:cNvSpPr/>
          <p:nvPr/>
        </p:nvSpPr>
        <p:spPr>
          <a:xfrm>
            <a:off x="1981200" y="1196976"/>
            <a:ext cx="8229600" cy="2663825"/>
          </a:xfrm>
          <a:prstGeom prst="roundRect">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171" name="Content Placeholder 2">
            <a:extLst>
              <a:ext uri="{FF2B5EF4-FFF2-40B4-BE49-F238E27FC236}">
                <a16:creationId xmlns:a16="http://schemas.microsoft.com/office/drawing/2014/main" id="{D8633632-4483-C54F-BEF2-B5BD09D40ED6}"/>
              </a:ext>
            </a:extLst>
          </p:cNvPr>
          <p:cNvSpPr>
            <a:spLocks noGrp="1"/>
          </p:cNvSpPr>
          <p:nvPr>
            <p:ph idx="1"/>
          </p:nvPr>
        </p:nvSpPr>
        <p:spPr>
          <a:xfrm>
            <a:off x="1981200" y="1417638"/>
            <a:ext cx="8229600" cy="4525962"/>
          </a:xfrm>
        </p:spPr>
        <p:txBody>
          <a:bodyPr>
            <a:normAutofit lnSpcReduction="10000"/>
          </a:bodyPr>
          <a:lstStyle/>
          <a:p>
            <a:pPr>
              <a:defRPr/>
            </a:pPr>
            <a:r>
              <a:rPr lang="en-GB" altLang="en-US" b="1" u="sng" dirty="0"/>
              <a:t>Immediate</a:t>
            </a:r>
            <a:r>
              <a:rPr lang="en-GB" altLang="en-US" dirty="0"/>
              <a:t> source of energy but </a:t>
            </a:r>
            <a:r>
              <a:rPr lang="en-GB" altLang="en-US" b="1" u="sng" dirty="0"/>
              <a:t>cannot be stored</a:t>
            </a:r>
            <a:r>
              <a:rPr lang="en-GB" altLang="en-US" dirty="0"/>
              <a:t> so regularly re-synthesised</a:t>
            </a:r>
          </a:p>
          <a:p>
            <a:pPr>
              <a:defRPr/>
            </a:pPr>
            <a:r>
              <a:rPr lang="en-GB" altLang="en-US" dirty="0"/>
              <a:t>Broken down in </a:t>
            </a:r>
            <a:r>
              <a:rPr lang="en-GB" altLang="en-US" b="1" u="sng" dirty="0"/>
              <a:t>one step reaction</a:t>
            </a:r>
            <a:r>
              <a:rPr lang="en-GB" altLang="en-US" u="sng" dirty="0"/>
              <a:t> so energy released quickly</a:t>
            </a:r>
            <a:r>
              <a:rPr lang="en-GB" altLang="en-US" dirty="0"/>
              <a:t> </a:t>
            </a:r>
          </a:p>
          <a:p>
            <a:pPr>
              <a:defRPr/>
            </a:pPr>
            <a:r>
              <a:rPr lang="en-GB" altLang="en-US" dirty="0"/>
              <a:t>Releases </a:t>
            </a:r>
            <a:r>
              <a:rPr lang="en-GB" altLang="en-US" b="1" u="sng" dirty="0"/>
              <a:t>small suitable amounts</a:t>
            </a:r>
            <a:r>
              <a:rPr lang="en-GB" altLang="en-US" b="1" dirty="0"/>
              <a:t> </a:t>
            </a:r>
            <a:r>
              <a:rPr lang="en-GB" altLang="en-US" dirty="0"/>
              <a:t>of energy that can be managed </a:t>
            </a:r>
          </a:p>
          <a:p>
            <a:pPr>
              <a:defRPr/>
            </a:pPr>
            <a:r>
              <a:rPr lang="en-GB" altLang="en-US" dirty="0"/>
              <a:t>Can be </a:t>
            </a:r>
            <a:r>
              <a:rPr lang="en-GB" altLang="en-US" u="sng" dirty="0"/>
              <a:t>re-synthesized </a:t>
            </a:r>
            <a:r>
              <a:rPr lang="en-GB" altLang="en-US" dirty="0"/>
              <a:t>(made again)</a:t>
            </a:r>
          </a:p>
          <a:p>
            <a:pPr>
              <a:defRPr/>
            </a:pPr>
            <a:r>
              <a:rPr lang="en-GB" altLang="en-US" u="sng" dirty="0"/>
              <a:t>Soluble</a:t>
            </a:r>
            <a:r>
              <a:rPr lang="en-GB" altLang="en-US" dirty="0"/>
              <a:t> – so transported around the cell</a:t>
            </a:r>
          </a:p>
          <a:p>
            <a:pPr>
              <a:defRPr/>
            </a:pPr>
            <a:r>
              <a:rPr lang="en-GB" altLang="en-US" u="sng" dirty="0"/>
              <a:t>Can not leave the cell</a:t>
            </a:r>
          </a:p>
          <a:p>
            <a:pPr>
              <a:defRPr/>
            </a:pPr>
            <a:r>
              <a:rPr lang="en-GB" altLang="en-US" u="sng" dirty="0"/>
              <a:t>Activates other molecules </a:t>
            </a:r>
            <a:r>
              <a:rPr lang="en-GB" altLang="en-US" dirty="0"/>
              <a:t>making them more reactive</a:t>
            </a:r>
          </a:p>
        </p:txBody>
      </p:sp>
    </p:spTree>
    <p:extLst>
      <p:ext uri="{BB962C8B-B14F-4D97-AF65-F5344CB8AC3E}">
        <p14:creationId xmlns:p14="http://schemas.microsoft.com/office/powerpoint/2010/main" val="10594288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additive="base">
                                        <p:cTn id="7" dur="500" fill="hold"/>
                                        <p:tgtEl>
                                          <p:spTgt spid="71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171">
                                            <p:txEl>
                                              <p:pRg st="1" end="1"/>
                                            </p:txEl>
                                          </p:spTgt>
                                        </p:tgtEl>
                                        <p:attrNameLst>
                                          <p:attrName>style.visibility</p:attrName>
                                        </p:attrNameLst>
                                      </p:cBhvr>
                                      <p:to>
                                        <p:strVal val="visible"/>
                                      </p:to>
                                    </p:set>
                                    <p:anim calcmode="lin" valueType="num">
                                      <p:cBhvr additive="base">
                                        <p:cTn id="13" dur="500" fill="hold"/>
                                        <p:tgtEl>
                                          <p:spTgt spid="717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1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171">
                                            <p:txEl>
                                              <p:pRg st="2" end="2"/>
                                            </p:txEl>
                                          </p:spTgt>
                                        </p:tgtEl>
                                        <p:attrNameLst>
                                          <p:attrName>style.visibility</p:attrName>
                                        </p:attrNameLst>
                                      </p:cBhvr>
                                      <p:to>
                                        <p:strVal val="visible"/>
                                      </p:to>
                                    </p:set>
                                    <p:anim calcmode="lin" valueType="num">
                                      <p:cBhvr additive="base">
                                        <p:cTn id="19" dur="500" fill="hold"/>
                                        <p:tgtEl>
                                          <p:spTgt spid="717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171">
                                            <p:txEl>
                                              <p:pRg st="3" end="3"/>
                                            </p:txEl>
                                          </p:spTgt>
                                        </p:tgtEl>
                                        <p:attrNameLst>
                                          <p:attrName>style.visibility</p:attrName>
                                        </p:attrNameLst>
                                      </p:cBhvr>
                                      <p:to>
                                        <p:strVal val="visible"/>
                                      </p:to>
                                    </p:set>
                                    <p:anim calcmode="lin" valueType="num">
                                      <p:cBhvr additive="base">
                                        <p:cTn id="25" dur="500" fill="hold"/>
                                        <p:tgtEl>
                                          <p:spTgt spid="717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1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171">
                                            <p:txEl>
                                              <p:pRg st="4" end="4"/>
                                            </p:txEl>
                                          </p:spTgt>
                                        </p:tgtEl>
                                        <p:attrNameLst>
                                          <p:attrName>style.visibility</p:attrName>
                                        </p:attrNameLst>
                                      </p:cBhvr>
                                      <p:to>
                                        <p:strVal val="visible"/>
                                      </p:to>
                                    </p:set>
                                    <p:anim calcmode="lin" valueType="num">
                                      <p:cBhvr additive="base">
                                        <p:cTn id="31" dur="500" fill="hold"/>
                                        <p:tgtEl>
                                          <p:spTgt spid="717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17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171">
                                            <p:txEl>
                                              <p:pRg st="5" end="5"/>
                                            </p:txEl>
                                          </p:spTgt>
                                        </p:tgtEl>
                                        <p:attrNameLst>
                                          <p:attrName>style.visibility</p:attrName>
                                        </p:attrNameLst>
                                      </p:cBhvr>
                                      <p:to>
                                        <p:strVal val="visible"/>
                                      </p:to>
                                    </p:set>
                                    <p:anim calcmode="lin" valueType="num">
                                      <p:cBhvr additive="base">
                                        <p:cTn id="37" dur="500" fill="hold"/>
                                        <p:tgtEl>
                                          <p:spTgt spid="717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17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171">
                                            <p:txEl>
                                              <p:pRg st="6" end="6"/>
                                            </p:txEl>
                                          </p:spTgt>
                                        </p:tgtEl>
                                        <p:attrNameLst>
                                          <p:attrName>style.visibility</p:attrName>
                                        </p:attrNameLst>
                                      </p:cBhvr>
                                      <p:to>
                                        <p:strVal val="visible"/>
                                      </p:to>
                                    </p:set>
                                    <p:anim calcmode="lin" valueType="num">
                                      <p:cBhvr additive="base">
                                        <p:cTn id="43" dur="500" fill="hold"/>
                                        <p:tgtEl>
                                          <p:spTgt spid="7171">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17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17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a:extLst>
              <a:ext uri="{FF2B5EF4-FFF2-40B4-BE49-F238E27FC236}">
                <a16:creationId xmlns:a16="http://schemas.microsoft.com/office/drawing/2014/main" id="{CFF73527-3C5F-CD4F-B64F-BC3E82921833}"/>
              </a:ext>
            </a:extLst>
          </p:cNvPr>
          <p:cNvSpPr>
            <a:spLocks noGrp="1" noChangeArrowheads="1"/>
          </p:cNvSpPr>
          <p:nvPr>
            <p:ph type="title"/>
          </p:nvPr>
        </p:nvSpPr>
        <p:spPr/>
        <p:txBody>
          <a:bodyPr/>
          <a:lstStyle/>
          <a:p>
            <a:r>
              <a:rPr lang="en-GB" altLang="en-US"/>
              <a:t>Whiteboards…</a:t>
            </a:r>
          </a:p>
        </p:txBody>
      </p:sp>
      <p:sp>
        <p:nvSpPr>
          <p:cNvPr id="3" name="Content Placeholder 2">
            <a:extLst>
              <a:ext uri="{FF2B5EF4-FFF2-40B4-BE49-F238E27FC236}">
                <a16:creationId xmlns:a16="http://schemas.microsoft.com/office/drawing/2014/main" id="{435CA057-86CF-C24C-ACDA-EFC35F555122}"/>
              </a:ext>
            </a:extLst>
          </p:cNvPr>
          <p:cNvSpPr>
            <a:spLocks noGrp="1"/>
          </p:cNvSpPr>
          <p:nvPr>
            <p:ph idx="1"/>
          </p:nvPr>
        </p:nvSpPr>
        <p:spPr>
          <a:xfrm>
            <a:off x="1981200" y="1600200"/>
            <a:ext cx="8229600" cy="5068888"/>
          </a:xfrm>
        </p:spPr>
        <p:txBody>
          <a:bodyPr>
            <a:normAutofit fontScale="92500"/>
          </a:bodyPr>
          <a:lstStyle/>
          <a:p>
            <a:pPr marL="0" indent="0">
              <a:buNone/>
              <a:defRPr/>
            </a:pPr>
            <a:r>
              <a:rPr lang="en-GB" sz="4000" b="1" u="sng" dirty="0"/>
              <a:t>ATP</a:t>
            </a:r>
          </a:p>
          <a:p>
            <a:pPr>
              <a:buFont typeface="Wingdings" panose="05000000000000000000" pitchFamily="2" charset="2"/>
              <a:buChar char="ü"/>
              <a:defRPr/>
            </a:pPr>
            <a:r>
              <a:rPr lang="en-GB" sz="4000" dirty="0">
                <a:solidFill>
                  <a:schemeClr val="bg1">
                    <a:lumMod val="50000"/>
                  </a:schemeClr>
                </a:solidFill>
              </a:rPr>
              <a:t>Structure? (components 1 mark)</a:t>
            </a:r>
          </a:p>
          <a:p>
            <a:pPr>
              <a:buFont typeface="Wingdings" panose="05000000000000000000" pitchFamily="2" charset="2"/>
              <a:buChar char="ü"/>
              <a:defRPr/>
            </a:pPr>
            <a:r>
              <a:rPr lang="en-GB" sz="4000" dirty="0">
                <a:solidFill>
                  <a:schemeClr val="bg1">
                    <a:lumMod val="50000"/>
                  </a:schemeClr>
                </a:solidFill>
              </a:rPr>
              <a:t>Equation for hydrolysis? (correct 1 marks, reverse and enzymes 1 mark)</a:t>
            </a:r>
          </a:p>
          <a:p>
            <a:pPr>
              <a:buFont typeface="Wingdings" panose="05000000000000000000" pitchFamily="2" charset="2"/>
              <a:buChar char="ü"/>
              <a:defRPr/>
            </a:pPr>
            <a:r>
              <a:rPr lang="en-GB" sz="4000" dirty="0">
                <a:solidFill>
                  <a:schemeClr val="bg1">
                    <a:lumMod val="50000"/>
                  </a:schemeClr>
                </a:solidFill>
              </a:rPr>
              <a:t>What’s it used for? (3 examples 1 mark)</a:t>
            </a:r>
          </a:p>
          <a:p>
            <a:pPr>
              <a:buFont typeface="Wingdings" panose="05000000000000000000" pitchFamily="2" charset="2"/>
              <a:buChar char="ü"/>
              <a:defRPr/>
            </a:pPr>
            <a:r>
              <a:rPr lang="en-GB" sz="4000" dirty="0">
                <a:solidFill>
                  <a:schemeClr val="bg1">
                    <a:lumMod val="50000"/>
                  </a:schemeClr>
                </a:solidFill>
              </a:rPr>
              <a:t>Why is it suitable as energy source? (2 examples 1 mark)</a:t>
            </a:r>
          </a:p>
          <a:p>
            <a:pPr>
              <a:defRPr/>
            </a:pPr>
            <a:r>
              <a:rPr lang="en-GB" sz="4000" dirty="0"/>
              <a:t>3 ways to synthesis? (1 mark for each)</a:t>
            </a:r>
          </a:p>
          <a:p>
            <a:pPr>
              <a:defRPr/>
            </a:pPr>
            <a:endParaRPr lang="en-GB" sz="4000" dirty="0"/>
          </a:p>
          <a:p>
            <a:pPr>
              <a:defRPr/>
            </a:pPr>
            <a:endParaRPr lang="en-GB" sz="4000" dirty="0"/>
          </a:p>
        </p:txBody>
      </p:sp>
      <p:sp>
        <p:nvSpPr>
          <p:cNvPr id="90115" name="TextBox 3">
            <a:extLst>
              <a:ext uri="{FF2B5EF4-FFF2-40B4-BE49-F238E27FC236}">
                <a16:creationId xmlns:a16="http://schemas.microsoft.com/office/drawing/2014/main" id="{44844ADC-8901-6941-8E67-78602746DD70}"/>
              </a:ext>
            </a:extLst>
          </p:cNvPr>
          <p:cNvSpPr txBox="1">
            <a:spLocks noChangeArrowheads="1"/>
          </p:cNvSpPr>
          <p:nvPr/>
        </p:nvSpPr>
        <p:spPr bwMode="auto">
          <a:xfrm>
            <a:off x="8472488" y="549275"/>
            <a:ext cx="1738312" cy="1322388"/>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itchFamily="2" charset="0"/>
              </a:defRPr>
            </a:lvl1pPr>
            <a:lvl2pPr marL="742950" indent="-285750">
              <a:spcBef>
                <a:spcPct val="20000"/>
              </a:spcBef>
              <a:buChar char="–"/>
              <a:defRPr sz="2800">
                <a:solidFill>
                  <a:schemeClr val="tx1"/>
                </a:solidFill>
                <a:latin typeface="Times" pitchFamily="2" charset="0"/>
              </a:defRPr>
            </a:lvl2pPr>
            <a:lvl3pPr marL="1143000" indent="-228600">
              <a:spcBef>
                <a:spcPct val="20000"/>
              </a:spcBef>
              <a:buChar char="•"/>
              <a:defRPr sz="2400">
                <a:solidFill>
                  <a:schemeClr val="tx1"/>
                </a:solidFill>
                <a:latin typeface="Times" pitchFamily="2" charset="0"/>
              </a:defRPr>
            </a:lvl3pPr>
            <a:lvl4pPr marL="1600200" indent="-228600">
              <a:spcBef>
                <a:spcPct val="20000"/>
              </a:spcBef>
              <a:buChar char="–"/>
              <a:defRPr sz="2000">
                <a:solidFill>
                  <a:schemeClr val="tx1"/>
                </a:solidFill>
                <a:latin typeface="Times" pitchFamily="2" charset="0"/>
              </a:defRPr>
            </a:lvl4pPr>
            <a:lvl5pPr marL="2057400" indent="-228600">
              <a:spcBef>
                <a:spcPct val="20000"/>
              </a:spcBef>
              <a:buChar char="»"/>
              <a:defRPr sz="2000">
                <a:solidFill>
                  <a:schemeClr val="tx1"/>
                </a:solidFill>
                <a:latin typeface="Times" pitchFamily="2" charset="0"/>
              </a:defRPr>
            </a:lvl5pPr>
            <a:lvl6pPr marL="2514600" indent="-228600" eaLnBrk="0" fontAlgn="base" hangingPunct="0">
              <a:spcBef>
                <a:spcPct val="20000"/>
              </a:spcBef>
              <a:spcAft>
                <a:spcPct val="0"/>
              </a:spcAft>
              <a:buChar char="»"/>
              <a:defRPr sz="2000">
                <a:solidFill>
                  <a:schemeClr val="tx1"/>
                </a:solidFill>
                <a:latin typeface="Times" pitchFamily="2" charset="0"/>
              </a:defRPr>
            </a:lvl6pPr>
            <a:lvl7pPr marL="2971800" indent="-228600" eaLnBrk="0" fontAlgn="base" hangingPunct="0">
              <a:spcBef>
                <a:spcPct val="20000"/>
              </a:spcBef>
              <a:spcAft>
                <a:spcPct val="0"/>
              </a:spcAft>
              <a:buChar char="»"/>
              <a:defRPr sz="2000">
                <a:solidFill>
                  <a:schemeClr val="tx1"/>
                </a:solidFill>
                <a:latin typeface="Times" pitchFamily="2" charset="0"/>
              </a:defRPr>
            </a:lvl7pPr>
            <a:lvl8pPr marL="3429000" indent="-228600" eaLnBrk="0" fontAlgn="base" hangingPunct="0">
              <a:spcBef>
                <a:spcPct val="20000"/>
              </a:spcBef>
              <a:spcAft>
                <a:spcPct val="0"/>
              </a:spcAft>
              <a:buChar char="»"/>
              <a:defRPr sz="2000">
                <a:solidFill>
                  <a:schemeClr val="tx1"/>
                </a:solidFill>
                <a:latin typeface="Times" pitchFamily="2" charset="0"/>
              </a:defRPr>
            </a:lvl8pPr>
            <a:lvl9pPr marL="3886200" indent="-228600" eaLnBrk="0" fontAlgn="base" hangingPunct="0">
              <a:spcBef>
                <a:spcPct val="20000"/>
              </a:spcBef>
              <a:spcAft>
                <a:spcPct val="0"/>
              </a:spcAft>
              <a:buChar char="»"/>
              <a:defRPr sz="2000">
                <a:solidFill>
                  <a:schemeClr val="tx1"/>
                </a:solidFill>
                <a:latin typeface="Times" pitchFamily="2" charset="0"/>
              </a:defRPr>
            </a:lvl9pPr>
          </a:lstStyle>
          <a:p>
            <a:pPr>
              <a:spcBef>
                <a:spcPct val="0"/>
              </a:spcBef>
              <a:buFontTx/>
              <a:buNone/>
            </a:pPr>
            <a:r>
              <a:rPr lang="en-GB" altLang="en-US" sz="4000">
                <a:latin typeface="Century Gothic" panose="020B0502020202020204" pitchFamily="34" charset="0"/>
              </a:rPr>
              <a:t>Score   /13</a:t>
            </a:r>
          </a:p>
        </p:txBody>
      </p:sp>
    </p:spTree>
    <p:extLst>
      <p:ext uri="{BB962C8B-B14F-4D97-AF65-F5344CB8AC3E}">
        <p14:creationId xmlns:p14="http://schemas.microsoft.com/office/powerpoint/2010/main" val="1362959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a:extLst>
              <a:ext uri="{FF2B5EF4-FFF2-40B4-BE49-F238E27FC236}">
                <a16:creationId xmlns:a16="http://schemas.microsoft.com/office/drawing/2014/main" id="{BD518238-DA3D-1843-9EB6-F5DE2B03C08F}"/>
              </a:ext>
            </a:extLst>
          </p:cNvPr>
          <p:cNvSpPr>
            <a:spLocks noGrp="1" noChangeArrowheads="1"/>
          </p:cNvSpPr>
          <p:nvPr>
            <p:ph type="title"/>
          </p:nvPr>
        </p:nvSpPr>
        <p:spPr>
          <a:xfrm>
            <a:off x="1965325" y="177800"/>
            <a:ext cx="8229600" cy="1143000"/>
          </a:xfrm>
        </p:spPr>
        <p:txBody>
          <a:bodyPr/>
          <a:lstStyle/>
          <a:p>
            <a:r>
              <a:rPr lang="en-GB" altLang="en-US"/>
              <a:t>Phosphorylation…</a:t>
            </a:r>
          </a:p>
        </p:txBody>
      </p:sp>
      <p:sp>
        <p:nvSpPr>
          <p:cNvPr id="3" name="Content Placeholder 2">
            <a:extLst>
              <a:ext uri="{FF2B5EF4-FFF2-40B4-BE49-F238E27FC236}">
                <a16:creationId xmlns:a16="http://schemas.microsoft.com/office/drawing/2014/main" id="{6930FB39-E89D-B64E-AD5C-516B5A5F4735}"/>
              </a:ext>
            </a:extLst>
          </p:cNvPr>
          <p:cNvSpPr>
            <a:spLocks noGrp="1"/>
          </p:cNvSpPr>
          <p:nvPr>
            <p:ph idx="1"/>
          </p:nvPr>
        </p:nvSpPr>
        <p:spPr>
          <a:xfrm>
            <a:off x="2135560" y="1628801"/>
            <a:ext cx="8229600" cy="4525963"/>
          </a:xfrm>
          <a:ln>
            <a:miter lim="800000"/>
            <a:headEnd/>
            <a:tailEnd/>
          </a:ln>
          <a:extLst/>
        </p:spPr>
        <p:txBody>
          <a:bodyPr>
            <a:normAutofit/>
          </a:bodyPr>
          <a:lstStyle/>
          <a:p>
            <a:pPr>
              <a:defRPr/>
            </a:pPr>
            <a:r>
              <a:rPr lang="en-GB" b="1" dirty="0">
                <a:ln w="0"/>
                <a:effectLst>
                  <a:outerShdw blurRad="38100" dist="19050" dir="2700000" algn="tl" rotWithShape="0">
                    <a:schemeClr val="dk1">
                      <a:alpha val="40000"/>
                    </a:schemeClr>
                  </a:outerShdw>
                </a:effectLst>
              </a:rPr>
              <a:t>Substrate-level</a:t>
            </a:r>
            <a:r>
              <a:rPr lang="en-GB" dirty="0">
                <a:ln w="0"/>
                <a:effectLst>
                  <a:outerShdw blurRad="38100" dist="19050" dir="2700000" algn="tl" rotWithShape="0">
                    <a:schemeClr val="dk1">
                      <a:alpha val="40000"/>
                    </a:schemeClr>
                  </a:outerShdw>
                </a:effectLst>
              </a:rPr>
              <a:t> phosphorylation</a:t>
            </a:r>
          </a:p>
          <a:p>
            <a:pPr lvl="1">
              <a:defRPr/>
            </a:pPr>
            <a:r>
              <a:rPr lang="en-GB" dirty="0">
                <a:ln w="0"/>
                <a:effectLst>
                  <a:outerShdw blurRad="38100" dist="19050" dir="2700000" algn="tl" rotWithShape="0">
                    <a:schemeClr val="dk1">
                      <a:alpha val="40000"/>
                    </a:schemeClr>
                  </a:outerShdw>
                </a:effectLst>
              </a:rPr>
              <a:t>Phosphate </a:t>
            </a:r>
            <a:r>
              <a:rPr lang="en-GB" u="sng" dirty="0">
                <a:ln w="0"/>
                <a:effectLst>
                  <a:outerShdw blurRad="38100" dist="19050" dir="2700000" algn="tl" rotWithShape="0">
                    <a:schemeClr val="dk1">
                      <a:alpha val="40000"/>
                    </a:schemeClr>
                  </a:outerShdw>
                </a:effectLst>
              </a:rPr>
              <a:t>transferred</a:t>
            </a:r>
            <a:r>
              <a:rPr lang="en-GB" dirty="0">
                <a:ln w="0"/>
                <a:effectLst>
                  <a:outerShdw blurRad="38100" dist="19050" dir="2700000" algn="tl" rotWithShape="0">
                    <a:schemeClr val="dk1">
                      <a:alpha val="40000"/>
                    </a:schemeClr>
                  </a:outerShdw>
                </a:effectLst>
              </a:rPr>
              <a:t> from other molecules</a:t>
            </a:r>
          </a:p>
          <a:p>
            <a:pPr>
              <a:defRPr/>
            </a:pPr>
            <a:r>
              <a:rPr lang="en-GB" b="1" dirty="0">
                <a:ln w="0"/>
                <a:effectLst>
                  <a:outerShdw blurRad="38100" dist="19050" dir="2700000" algn="tl" rotWithShape="0">
                    <a:schemeClr val="dk1">
                      <a:alpha val="40000"/>
                    </a:schemeClr>
                  </a:outerShdw>
                </a:effectLst>
              </a:rPr>
              <a:t>Oxidative</a:t>
            </a:r>
            <a:r>
              <a:rPr lang="en-GB" dirty="0">
                <a:ln w="0"/>
                <a:effectLst>
                  <a:outerShdw blurRad="38100" dist="19050" dir="2700000" algn="tl" rotWithShape="0">
                    <a:schemeClr val="dk1">
                      <a:alpha val="40000"/>
                    </a:schemeClr>
                  </a:outerShdw>
                </a:effectLst>
              </a:rPr>
              <a:t> phosphorylation</a:t>
            </a:r>
          </a:p>
          <a:p>
            <a:pPr lvl="1">
              <a:defRPr/>
            </a:pPr>
            <a:r>
              <a:rPr lang="en-GB" dirty="0">
                <a:ln w="0"/>
                <a:effectLst>
                  <a:outerShdw blurRad="38100" dist="19050" dir="2700000" algn="tl" rotWithShape="0">
                    <a:schemeClr val="dk1">
                      <a:alpha val="40000"/>
                    </a:schemeClr>
                  </a:outerShdw>
                </a:effectLst>
              </a:rPr>
              <a:t>The energy of </a:t>
            </a:r>
            <a:r>
              <a:rPr lang="en-GB" u="sng" dirty="0">
                <a:ln w="0"/>
                <a:effectLst>
                  <a:outerShdw blurRad="38100" dist="19050" dir="2700000" algn="tl" rotWithShape="0">
                    <a:schemeClr val="dk1">
                      <a:alpha val="40000"/>
                    </a:schemeClr>
                  </a:outerShdw>
                </a:effectLst>
              </a:rPr>
              <a:t>oxidation reactions</a:t>
            </a:r>
            <a:r>
              <a:rPr lang="en-GB" dirty="0">
                <a:ln w="0"/>
                <a:effectLst>
                  <a:outerShdw blurRad="38100" dist="19050" dir="2700000" algn="tl" rotWithShape="0">
                    <a:schemeClr val="dk1">
                      <a:alpha val="40000"/>
                    </a:schemeClr>
                  </a:outerShdw>
                </a:effectLst>
              </a:rPr>
              <a:t> is linked to phosphorylation</a:t>
            </a:r>
          </a:p>
          <a:p>
            <a:pPr>
              <a:defRPr/>
            </a:pPr>
            <a:r>
              <a:rPr lang="en-GB" b="1" dirty="0">
                <a:ln w="0"/>
                <a:effectLst>
                  <a:outerShdw blurRad="38100" dist="19050" dir="2700000" algn="tl" rotWithShape="0">
                    <a:schemeClr val="dk1">
                      <a:alpha val="40000"/>
                    </a:schemeClr>
                  </a:outerShdw>
                </a:effectLst>
              </a:rPr>
              <a:t>Photo</a:t>
            </a:r>
            <a:r>
              <a:rPr lang="en-GB" dirty="0">
                <a:ln w="0"/>
                <a:effectLst>
                  <a:outerShdw blurRad="38100" dist="19050" dir="2700000" algn="tl" rotWithShape="0">
                    <a:schemeClr val="dk1">
                      <a:alpha val="40000"/>
                    </a:schemeClr>
                  </a:outerShdw>
                </a:effectLst>
              </a:rPr>
              <a:t>phosphorylation</a:t>
            </a:r>
          </a:p>
          <a:p>
            <a:pPr lvl="1">
              <a:defRPr/>
            </a:pPr>
            <a:r>
              <a:rPr lang="en-GB" dirty="0">
                <a:ln w="0"/>
                <a:effectLst>
                  <a:outerShdw blurRad="38100" dist="19050" dir="2700000" algn="tl" rotWithShape="0">
                    <a:schemeClr val="dk1">
                      <a:alpha val="40000"/>
                    </a:schemeClr>
                  </a:outerShdw>
                </a:effectLst>
              </a:rPr>
              <a:t>The energy of </a:t>
            </a:r>
            <a:r>
              <a:rPr lang="en-GB" u="sng" dirty="0">
                <a:ln w="0"/>
                <a:effectLst>
                  <a:outerShdw blurRad="38100" dist="19050" dir="2700000" algn="tl" rotWithShape="0">
                    <a:schemeClr val="dk1">
                      <a:alpha val="40000"/>
                    </a:schemeClr>
                  </a:outerShdw>
                </a:effectLst>
              </a:rPr>
              <a:t>light/photons</a:t>
            </a:r>
            <a:r>
              <a:rPr lang="en-GB" dirty="0">
                <a:ln w="0"/>
                <a:effectLst>
                  <a:outerShdw blurRad="38100" dist="19050" dir="2700000" algn="tl" rotWithShape="0">
                    <a:schemeClr val="dk1">
                      <a:alpha val="40000"/>
                    </a:schemeClr>
                  </a:outerShdw>
                </a:effectLst>
              </a:rPr>
              <a:t> linked to phosphorylation</a:t>
            </a:r>
            <a:endParaRPr lang="en-GB" sz="3200" dirty="0">
              <a:ln>
                <a:solidFill>
                  <a:schemeClr val="bg1"/>
                </a:solidFill>
              </a:ln>
            </a:endParaRPr>
          </a:p>
        </p:txBody>
      </p:sp>
    </p:spTree>
    <p:extLst>
      <p:ext uri="{BB962C8B-B14F-4D97-AF65-F5344CB8AC3E}">
        <p14:creationId xmlns:p14="http://schemas.microsoft.com/office/powerpoint/2010/main" val="1213073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5CE1-F87B-3F4C-A0F0-AAFDDE8F7F37}"/>
              </a:ext>
            </a:extLst>
          </p:cNvPr>
          <p:cNvSpPr>
            <a:spLocks noGrp="1"/>
          </p:cNvSpPr>
          <p:nvPr>
            <p:ph type="title"/>
          </p:nvPr>
        </p:nvSpPr>
        <p:spPr/>
        <p:txBody>
          <a:bodyPr/>
          <a:lstStyle/>
          <a:p>
            <a:r>
              <a:rPr lang="en-US" dirty="0"/>
              <a:t>Aerobic respiration </a:t>
            </a:r>
          </a:p>
        </p:txBody>
      </p:sp>
      <p:sp>
        <p:nvSpPr>
          <p:cNvPr id="3" name="Content Placeholder 2">
            <a:extLst>
              <a:ext uri="{FF2B5EF4-FFF2-40B4-BE49-F238E27FC236}">
                <a16:creationId xmlns:a16="http://schemas.microsoft.com/office/drawing/2014/main" id="{41D074B2-41CC-4B47-A7DB-4CD97309EE74}"/>
              </a:ext>
            </a:extLst>
          </p:cNvPr>
          <p:cNvSpPr>
            <a:spLocks noGrp="1"/>
          </p:cNvSpPr>
          <p:nvPr>
            <p:ph idx="1"/>
          </p:nvPr>
        </p:nvSpPr>
        <p:spPr/>
        <p:txBody>
          <a:bodyPr/>
          <a:lstStyle/>
          <a:p>
            <a:r>
              <a:rPr lang="en-US" b="1" dirty="0"/>
              <a:t>Mainly</a:t>
            </a:r>
            <a:r>
              <a:rPr lang="en-US" dirty="0"/>
              <a:t> carried out in the </a:t>
            </a:r>
            <a:r>
              <a:rPr lang="en-US" b="1" dirty="0"/>
              <a:t>mitochondria</a:t>
            </a:r>
            <a:r>
              <a:rPr lang="en-US" dirty="0"/>
              <a:t>.</a:t>
            </a:r>
          </a:p>
          <a:p>
            <a:r>
              <a:rPr lang="en-US" dirty="0"/>
              <a:t>Enzyme </a:t>
            </a:r>
            <a:r>
              <a:rPr lang="en-US" dirty="0" err="1"/>
              <a:t>catalysed</a:t>
            </a:r>
            <a:r>
              <a:rPr lang="en-US" dirty="0"/>
              <a:t> process.</a:t>
            </a:r>
          </a:p>
          <a:p>
            <a:r>
              <a:rPr lang="en-US" dirty="0"/>
              <a:t>During aerobic respiration glucose and oxygen react to produce carbon dioxide and water. </a:t>
            </a:r>
          </a:p>
          <a:p>
            <a:r>
              <a:rPr lang="en-US" dirty="0"/>
              <a:t>Energy is released in this process </a:t>
            </a:r>
            <a:r>
              <a:rPr lang="en-US" b="1" dirty="0"/>
              <a:t>in the form of ATP.</a:t>
            </a:r>
          </a:p>
        </p:txBody>
      </p:sp>
    </p:spTree>
    <p:extLst>
      <p:ext uri="{BB962C8B-B14F-4D97-AF65-F5344CB8AC3E}">
        <p14:creationId xmlns:p14="http://schemas.microsoft.com/office/powerpoint/2010/main" val="1384599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u="sng" dirty="0"/>
              <a:t>NAD – nicotinamide adenine dinucleotide</a:t>
            </a:r>
          </a:p>
        </p:txBody>
      </p:sp>
      <p:sp>
        <p:nvSpPr>
          <p:cNvPr id="3" name="Content Placeholder 2"/>
          <p:cNvSpPr>
            <a:spLocks noGrp="1"/>
          </p:cNvSpPr>
          <p:nvPr>
            <p:ph idx="1"/>
          </p:nvPr>
        </p:nvSpPr>
        <p:spPr/>
        <p:txBody>
          <a:bodyPr/>
          <a:lstStyle/>
          <a:p>
            <a:r>
              <a:rPr lang="en-GB" dirty="0"/>
              <a:t>This is </a:t>
            </a:r>
            <a:r>
              <a:rPr lang="en-GB"/>
              <a:t>a </a:t>
            </a:r>
            <a:r>
              <a:rPr lang="en-GB" b="1" u="sng"/>
              <a:t>co-enzyme</a:t>
            </a:r>
            <a:endParaRPr lang="en-GB" b="1" u="sng" dirty="0"/>
          </a:p>
          <a:p>
            <a:r>
              <a:rPr lang="en-GB" dirty="0"/>
              <a:t>It is </a:t>
            </a:r>
            <a:r>
              <a:rPr lang="en-GB" b="1" dirty="0"/>
              <a:t>not</a:t>
            </a:r>
            <a:r>
              <a:rPr lang="en-GB" b="1" dirty="0">
                <a:solidFill>
                  <a:srgbClr val="FF0000"/>
                </a:solidFill>
              </a:rPr>
              <a:t> </a:t>
            </a:r>
            <a:r>
              <a:rPr lang="en-GB" dirty="0"/>
              <a:t>an enzyme / protein itself.</a:t>
            </a:r>
            <a:endParaRPr lang="en-GB" b="1" u="sng" dirty="0">
              <a:solidFill>
                <a:srgbClr val="00B050"/>
              </a:solidFill>
            </a:endParaRPr>
          </a:p>
          <a:p>
            <a:r>
              <a:rPr lang="en-GB" dirty="0"/>
              <a:t>It binds (temporarily) to </a:t>
            </a:r>
            <a:r>
              <a:rPr lang="en-GB" u="sng" dirty="0"/>
              <a:t>dehydrogenase</a:t>
            </a:r>
            <a:r>
              <a:rPr lang="en-GB" dirty="0"/>
              <a:t> enzymes and acts as a carrier for hydrogen.</a:t>
            </a:r>
          </a:p>
        </p:txBody>
      </p:sp>
      <p:sp>
        <p:nvSpPr>
          <p:cNvPr id="4" name="TextBox 3"/>
          <p:cNvSpPr txBox="1"/>
          <p:nvPr/>
        </p:nvSpPr>
        <p:spPr>
          <a:xfrm>
            <a:off x="2351584" y="4508105"/>
            <a:ext cx="1656184" cy="769441"/>
          </a:xfrm>
          <a:prstGeom prst="rect">
            <a:avLst/>
          </a:prstGeom>
          <a:noFill/>
        </p:spPr>
        <p:txBody>
          <a:bodyPr wrap="square" rtlCol="0">
            <a:spAutoFit/>
          </a:bodyPr>
          <a:lstStyle/>
          <a:p>
            <a:r>
              <a:rPr lang="en-GB" sz="4400" dirty="0"/>
              <a:t>NAD</a:t>
            </a:r>
            <a:r>
              <a:rPr lang="en-GB" sz="4400" baseline="30000" dirty="0"/>
              <a:t>+</a:t>
            </a:r>
          </a:p>
        </p:txBody>
      </p:sp>
      <p:cxnSp>
        <p:nvCxnSpPr>
          <p:cNvPr id="6" name="Straight Arrow Connector 5"/>
          <p:cNvCxnSpPr/>
          <p:nvPr/>
        </p:nvCxnSpPr>
        <p:spPr>
          <a:xfrm>
            <a:off x="4151785" y="4908848"/>
            <a:ext cx="2323661"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724667" y="4531768"/>
            <a:ext cx="2736304" cy="646331"/>
          </a:xfrm>
          <a:prstGeom prst="rect">
            <a:avLst/>
          </a:prstGeom>
          <a:noFill/>
        </p:spPr>
        <p:txBody>
          <a:bodyPr wrap="square" rtlCol="0">
            <a:spAutoFit/>
          </a:bodyPr>
          <a:lstStyle/>
          <a:p>
            <a:r>
              <a:rPr lang="en-GB" sz="3600" dirty="0"/>
              <a:t>Reduced NAD</a:t>
            </a:r>
            <a:endParaRPr lang="en-GB" sz="3600" baseline="30000" dirty="0"/>
          </a:p>
        </p:txBody>
      </p:sp>
      <p:sp>
        <p:nvSpPr>
          <p:cNvPr id="8" name="TextBox 7"/>
          <p:cNvSpPr txBox="1"/>
          <p:nvPr/>
        </p:nvSpPr>
        <p:spPr>
          <a:xfrm>
            <a:off x="2495600" y="5301208"/>
            <a:ext cx="1656184" cy="369332"/>
          </a:xfrm>
          <a:prstGeom prst="rect">
            <a:avLst/>
          </a:prstGeom>
          <a:noFill/>
        </p:spPr>
        <p:txBody>
          <a:bodyPr wrap="square" rtlCol="0">
            <a:spAutoFit/>
          </a:bodyPr>
          <a:lstStyle/>
          <a:p>
            <a:r>
              <a:rPr lang="en-GB" dirty="0"/>
              <a:t>Normal</a:t>
            </a:r>
          </a:p>
        </p:txBody>
      </p:sp>
      <p:sp>
        <p:nvSpPr>
          <p:cNvPr id="9" name="TextBox 8"/>
          <p:cNvSpPr txBox="1"/>
          <p:nvPr/>
        </p:nvSpPr>
        <p:spPr>
          <a:xfrm>
            <a:off x="6724667" y="5208001"/>
            <a:ext cx="2736304" cy="646331"/>
          </a:xfrm>
          <a:prstGeom prst="rect">
            <a:avLst/>
          </a:prstGeom>
          <a:noFill/>
        </p:spPr>
        <p:txBody>
          <a:bodyPr wrap="square" rtlCol="0">
            <a:spAutoFit/>
          </a:bodyPr>
          <a:lstStyle/>
          <a:p>
            <a:r>
              <a:rPr lang="en-GB" dirty="0"/>
              <a:t>(NADH</a:t>
            </a:r>
            <a:r>
              <a:rPr lang="en-GB" baseline="30000" dirty="0"/>
              <a:t>+</a:t>
            </a:r>
            <a:r>
              <a:rPr lang="en-GB" dirty="0"/>
              <a:t> + H</a:t>
            </a:r>
            <a:r>
              <a:rPr lang="en-GB" baseline="30000" dirty="0"/>
              <a:t>+</a:t>
            </a:r>
            <a:r>
              <a:rPr lang="en-GB" dirty="0"/>
              <a:t> </a:t>
            </a:r>
            <a:r>
              <a:rPr lang="en-GB" dirty="0">
                <a:sym typeface="Wingdings" panose="05000000000000000000" pitchFamily="2" charset="2"/>
              </a:rPr>
              <a:t>- </a:t>
            </a:r>
            <a:r>
              <a:rPr lang="en-GB" dirty="0"/>
              <a:t>has gained electrons and hydrogen)</a:t>
            </a:r>
          </a:p>
        </p:txBody>
      </p:sp>
    </p:spTree>
    <p:extLst>
      <p:ext uri="{BB962C8B-B14F-4D97-AF65-F5344CB8AC3E}">
        <p14:creationId xmlns:p14="http://schemas.microsoft.com/office/powerpoint/2010/main" val="229258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barn(inVertical)">
                                      <p:cBhvr>
                                        <p:cTn id="33" dur="500"/>
                                        <p:tgtEl>
                                          <p:spTgt spid="7"/>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arn(inVertical)">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02C7F-E815-4F8E-94B3-2B8455898588}"/>
              </a:ext>
            </a:extLst>
          </p:cNvPr>
          <p:cNvSpPr>
            <a:spLocks noGrp="1"/>
          </p:cNvSpPr>
          <p:nvPr>
            <p:ph type="title"/>
          </p:nvPr>
        </p:nvSpPr>
        <p:spPr/>
        <p:txBody>
          <a:bodyPr/>
          <a:lstStyle/>
          <a:p>
            <a:r>
              <a:rPr lang="en-GB" b="1" dirty="0"/>
              <a:t>Reduction and oxidation</a:t>
            </a:r>
          </a:p>
        </p:txBody>
      </p:sp>
      <p:sp>
        <p:nvSpPr>
          <p:cNvPr id="3" name="Content Placeholder 2">
            <a:extLst>
              <a:ext uri="{FF2B5EF4-FFF2-40B4-BE49-F238E27FC236}">
                <a16:creationId xmlns:a16="http://schemas.microsoft.com/office/drawing/2014/main" id="{22CF841F-8F01-4A90-81BB-17AEB058EB0B}"/>
              </a:ext>
            </a:extLst>
          </p:cNvPr>
          <p:cNvSpPr>
            <a:spLocks noGrp="1"/>
          </p:cNvSpPr>
          <p:nvPr>
            <p:ph idx="1"/>
          </p:nvPr>
        </p:nvSpPr>
        <p:spPr/>
        <p:txBody>
          <a:bodyPr/>
          <a:lstStyle/>
          <a:p>
            <a:pPr marL="0" indent="0">
              <a:buNone/>
            </a:pPr>
            <a:r>
              <a:rPr lang="en-GB" dirty="0"/>
              <a:t>Reduction is: </a:t>
            </a:r>
            <a:r>
              <a:rPr lang="en-GB" dirty="0">
                <a:solidFill>
                  <a:srgbClr val="FF0000"/>
                </a:solidFill>
              </a:rPr>
              <a:t>gaining electrons/hydrogen</a:t>
            </a:r>
          </a:p>
          <a:p>
            <a:endParaRPr lang="en-GB" dirty="0"/>
          </a:p>
          <a:p>
            <a:pPr marL="0" indent="0">
              <a:buNone/>
            </a:pPr>
            <a:r>
              <a:rPr lang="en-GB" dirty="0"/>
              <a:t>Oxidation is: </a:t>
            </a:r>
            <a:r>
              <a:rPr lang="en-GB" dirty="0">
                <a:solidFill>
                  <a:srgbClr val="FF0000"/>
                </a:solidFill>
              </a:rPr>
              <a:t>losing electrons/hydrogen </a:t>
            </a:r>
          </a:p>
          <a:p>
            <a:pPr marL="0" indent="0">
              <a:buNone/>
            </a:pPr>
            <a:endParaRPr lang="en-GB" dirty="0"/>
          </a:p>
          <a:p>
            <a:pPr marL="0" indent="0">
              <a:buNone/>
            </a:pPr>
            <a:r>
              <a:rPr lang="en-US" dirty="0"/>
              <a:t>Because any loss of electrons by one substance must be accompanied by a gain in electrons by something else, oxidation and reduction always occur together.</a:t>
            </a:r>
            <a:endParaRPr lang="en-GB" dirty="0"/>
          </a:p>
        </p:txBody>
      </p:sp>
    </p:spTree>
    <p:extLst>
      <p:ext uri="{BB962C8B-B14F-4D97-AF65-F5344CB8AC3E}">
        <p14:creationId xmlns:p14="http://schemas.microsoft.com/office/powerpoint/2010/main" val="4278192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2024" y="457200"/>
            <a:ext cx="3898776" cy="1143000"/>
          </a:xfrm>
        </p:spPr>
        <p:txBody>
          <a:bodyPr>
            <a:normAutofit/>
          </a:bodyPr>
          <a:lstStyle/>
          <a:p>
            <a:r>
              <a:rPr lang="en-GB" b="1" u="sng" dirty="0"/>
              <a:t>Respiration</a:t>
            </a:r>
            <a:endParaRPr lang="en-GB" dirty="0"/>
          </a:p>
        </p:txBody>
      </p:sp>
      <p:pic>
        <p:nvPicPr>
          <p:cNvPr id="1026" name="Picture 2" descr="Image result for respiration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464" y="160337"/>
            <a:ext cx="4805872" cy="6593939"/>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Image result for respiration diagram difficult"/>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p:cNvPicPr>
            <a:picLocks noChangeAspect="1"/>
          </p:cNvPicPr>
          <p:nvPr/>
        </p:nvPicPr>
        <p:blipFill>
          <a:blip r:embed="rId3"/>
          <a:stretch>
            <a:fillRect/>
          </a:stretch>
        </p:blipFill>
        <p:spPr>
          <a:xfrm>
            <a:off x="5131672" y="1600200"/>
            <a:ext cx="5987432" cy="5134522"/>
          </a:xfrm>
          <a:prstGeom prst="rect">
            <a:avLst/>
          </a:prstGeom>
        </p:spPr>
      </p:pic>
    </p:spTree>
    <p:extLst>
      <p:ext uri="{BB962C8B-B14F-4D97-AF65-F5344CB8AC3E}">
        <p14:creationId xmlns:p14="http://schemas.microsoft.com/office/powerpoint/2010/main" val="3391930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6535317" y="679070"/>
            <a:ext cx="3783724" cy="5632311"/>
          </a:xfrm>
          <a:prstGeom prst="rect">
            <a:avLst/>
          </a:prstGeom>
          <a:noFill/>
        </p:spPr>
        <p:txBody>
          <a:bodyPr wrap="square" rtlCol="0">
            <a:spAutoFit/>
          </a:bodyPr>
          <a:lstStyle/>
          <a:p>
            <a:r>
              <a:rPr lang="en-GB" sz="4400" dirty="0"/>
              <a:t>The primary substrate for respiration is glucose (C</a:t>
            </a:r>
            <a:r>
              <a:rPr lang="en-GB" sz="4400" baseline="-25000" dirty="0"/>
              <a:t>6</a:t>
            </a:r>
            <a:r>
              <a:rPr lang="en-GB" sz="4400" dirty="0"/>
              <a:t>H</a:t>
            </a:r>
            <a:r>
              <a:rPr lang="en-GB" sz="4400" baseline="-25000" dirty="0"/>
              <a:t>12</a:t>
            </a:r>
            <a:r>
              <a:rPr lang="en-GB" sz="4400" dirty="0"/>
              <a:t>O</a:t>
            </a:r>
            <a:r>
              <a:rPr lang="en-GB" sz="4400" baseline="-25000" dirty="0"/>
              <a:t>6</a:t>
            </a:r>
            <a:r>
              <a:rPr lang="en-GB" sz="4400" dirty="0"/>
              <a:t>)</a:t>
            </a:r>
          </a:p>
          <a:p>
            <a:endParaRPr lang="en-GB" sz="4400" dirty="0">
              <a:solidFill>
                <a:srgbClr val="0070C0"/>
              </a:solidFill>
            </a:endParaRPr>
          </a:p>
          <a:p>
            <a:r>
              <a:rPr lang="en-GB" sz="3200" dirty="0"/>
              <a:t>Other substrates can be used. We will talk about these later.</a:t>
            </a:r>
          </a:p>
        </p:txBody>
      </p:sp>
      <p:pic>
        <p:nvPicPr>
          <p:cNvPr id="1026" name="Picture 2"/>
          <p:cNvPicPr>
            <a:picLocks noChangeAspect="1" noChangeArrowheads="1"/>
          </p:cNvPicPr>
          <p:nvPr/>
        </p:nvPicPr>
        <p:blipFill>
          <a:blip r:embed="rId2" cstate="print"/>
          <a:srcRect/>
          <a:stretch>
            <a:fillRect/>
          </a:stretch>
        </p:blipFill>
        <p:spPr bwMode="auto">
          <a:xfrm>
            <a:off x="1576204" y="107542"/>
            <a:ext cx="4724512" cy="6561352"/>
          </a:xfrm>
          <a:prstGeom prst="rect">
            <a:avLst/>
          </a:prstGeom>
          <a:noFill/>
          <a:ln w="9525">
            <a:noFill/>
            <a:miter lim="800000"/>
            <a:headEnd/>
            <a:tailEnd/>
          </a:ln>
        </p:spPr>
      </p:pic>
    </p:spTree>
    <p:extLst>
      <p:ext uri="{BB962C8B-B14F-4D97-AF65-F5344CB8AC3E}">
        <p14:creationId xmlns:p14="http://schemas.microsoft.com/office/powerpoint/2010/main" val="1279201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Aerobic Respiration – an overview</a:t>
            </a:r>
          </a:p>
        </p:txBody>
      </p:sp>
      <p:sp>
        <p:nvSpPr>
          <p:cNvPr id="3" name="Content Placeholder 2"/>
          <p:cNvSpPr>
            <a:spLocks noGrp="1"/>
          </p:cNvSpPr>
          <p:nvPr>
            <p:ph idx="1"/>
          </p:nvPr>
        </p:nvSpPr>
        <p:spPr>
          <a:xfrm>
            <a:off x="1919536" y="1628801"/>
            <a:ext cx="8229600" cy="4525963"/>
          </a:xfrm>
        </p:spPr>
        <p:txBody>
          <a:bodyPr>
            <a:normAutofit/>
          </a:bodyPr>
          <a:lstStyle/>
          <a:p>
            <a:pPr marL="0" indent="0">
              <a:buNone/>
            </a:pPr>
            <a:r>
              <a:rPr lang="en-GB" sz="2400" b="1" u="sng" dirty="0"/>
              <a:t>Metabolic pathway </a:t>
            </a:r>
            <a:r>
              <a:rPr lang="en-GB" sz="2400" dirty="0"/>
              <a:t>– series of reactions in which the products of one become the reactants of the next.</a:t>
            </a:r>
          </a:p>
          <a:p>
            <a:pPr marL="0" indent="0">
              <a:buNone/>
            </a:pPr>
            <a:r>
              <a:rPr lang="en-GB" sz="2400" dirty="0"/>
              <a:t>Controlled by a number of different </a:t>
            </a:r>
            <a:r>
              <a:rPr lang="en-GB" sz="2400" b="1" dirty="0">
                <a:solidFill>
                  <a:srgbClr val="7030A0"/>
                </a:solidFill>
              </a:rPr>
              <a:t>enzymes</a:t>
            </a:r>
            <a:r>
              <a:rPr lang="en-GB" sz="2400" dirty="0"/>
              <a:t> and </a:t>
            </a:r>
            <a:r>
              <a:rPr lang="en-GB" sz="2400" b="1" dirty="0">
                <a:solidFill>
                  <a:srgbClr val="00B050"/>
                </a:solidFill>
              </a:rPr>
              <a:t>intermediate molecules</a:t>
            </a:r>
            <a:r>
              <a:rPr lang="en-GB" sz="2400" dirty="0"/>
              <a:t>.</a:t>
            </a:r>
          </a:p>
        </p:txBody>
      </p:sp>
      <p:sp>
        <p:nvSpPr>
          <p:cNvPr id="4" name="Oval 3"/>
          <p:cNvSpPr/>
          <p:nvPr/>
        </p:nvSpPr>
        <p:spPr>
          <a:xfrm>
            <a:off x="2856654" y="4149080"/>
            <a:ext cx="1512168" cy="1512168"/>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Oval 4"/>
          <p:cNvSpPr/>
          <p:nvPr/>
        </p:nvSpPr>
        <p:spPr>
          <a:xfrm>
            <a:off x="5591944" y="4149080"/>
            <a:ext cx="1512168" cy="1512168"/>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Oval 5"/>
          <p:cNvSpPr/>
          <p:nvPr/>
        </p:nvSpPr>
        <p:spPr>
          <a:xfrm>
            <a:off x="7608168" y="4098267"/>
            <a:ext cx="1512168" cy="1512168"/>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p:cNvSpPr txBox="1"/>
          <p:nvPr/>
        </p:nvSpPr>
        <p:spPr>
          <a:xfrm>
            <a:off x="2927648" y="4623520"/>
            <a:ext cx="1440160" cy="461665"/>
          </a:xfrm>
          <a:prstGeom prst="rect">
            <a:avLst/>
          </a:prstGeom>
          <a:noFill/>
        </p:spPr>
        <p:txBody>
          <a:bodyPr wrap="square" rtlCol="0">
            <a:spAutoFit/>
          </a:bodyPr>
          <a:lstStyle/>
          <a:p>
            <a:r>
              <a:rPr lang="en-GB" sz="2400" b="1" dirty="0"/>
              <a:t>Glycolysis</a:t>
            </a:r>
          </a:p>
        </p:txBody>
      </p:sp>
      <p:sp>
        <p:nvSpPr>
          <p:cNvPr id="8" name="TextBox 7"/>
          <p:cNvSpPr txBox="1"/>
          <p:nvPr/>
        </p:nvSpPr>
        <p:spPr>
          <a:xfrm>
            <a:off x="5602153" y="4509121"/>
            <a:ext cx="1440160" cy="830997"/>
          </a:xfrm>
          <a:prstGeom prst="rect">
            <a:avLst/>
          </a:prstGeom>
          <a:noFill/>
        </p:spPr>
        <p:txBody>
          <a:bodyPr wrap="square" rtlCol="0">
            <a:spAutoFit/>
          </a:bodyPr>
          <a:lstStyle/>
          <a:p>
            <a:pPr algn="ctr"/>
            <a:r>
              <a:rPr lang="en-GB" sz="2400" b="1" dirty="0"/>
              <a:t>Krebs Cycle</a:t>
            </a:r>
          </a:p>
        </p:txBody>
      </p:sp>
      <p:sp>
        <p:nvSpPr>
          <p:cNvPr id="9" name="TextBox 8"/>
          <p:cNvSpPr txBox="1"/>
          <p:nvPr/>
        </p:nvSpPr>
        <p:spPr>
          <a:xfrm>
            <a:off x="7680176" y="4623520"/>
            <a:ext cx="1440160" cy="461665"/>
          </a:xfrm>
          <a:prstGeom prst="rect">
            <a:avLst/>
          </a:prstGeom>
          <a:noFill/>
        </p:spPr>
        <p:txBody>
          <a:bodyPr wrap="square" rtlCol="0">
            <a:spAutoFit/>
          </a:bodyPr>
          <a:lstStyle/>
          <a:p>
            <a:pPr algn="ctr"/>
            <a:r>
              <a:rPr lang="en-GB" sz="2400" b="1" dirty="0"/>
              <a:t>ETC</a:t>
            </a:r>
          </a:p>
        </p:txBody>
      </p:sp>
      <p:sp>
        <p:nvSpPr>
          <p:cNvPr id="10" name="TextBox 9"/>
          <p:cNvSpPr txBox="1"/>
          <p:nvPr/>
        </p:nvSpPr>
        <p:spPr>
          <a:xfrm>
            <a:off x="4295800" y="4521314"/>
            <a:ext cx="1440160" cy="707886"/>
          </a:xfrm>
          <a:prstGeom prst="rect">
            <a:avLst/>
          </a:prstGeom>
          <a:noFill/>
        </p:spPr>
        <p:txBody>
          <a:bodyPr wrap="square" rtlCol="0">
            <a:spAutoFit/>
          </a:bodyPr>
          <a:lstStyle/>
          <a:p>
            <a:pPr algn="ctr"/>
            <a:r>
              <a:rPr lang="en-GB" sz="2000" b="1" dirty="0"/>
              <a:t>Link Reaction</a:t>
            </a:r>
          </a:p>
        </p:txBody>
      </p:sp>
      <p:cxnSp>
        <p:nvCxnSpPr>
          <p:cNvPr id="12" name="Straight Arrow Connector 11"/>
          <p:cNvCxnSpPr/>
          <p:nvPr/>
        </p:nvCxnSpPr>
        <p:spPr>
          <a:xfrm>
            <a:off x="4439816" y="4875257"/>
            <a:ext cx="1080120"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7104112" y="4854351"/>
            <a:ext cx="467072"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279576" y="4924618"/>
            <a:ext cx="504056"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9192344" y="4857761"/>
            <a:ext cx="504056" cy="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775520" y="4534982"/>
            <a:ext cx="1224136" cy="369332"/>
          </a:xfrm>
          <a:prstGeom prst="rect">
            <a:avLst/>
          </a:prstGeom>
          <a:noFill/>
        </p:spPr>
        <p:txBody>
          <a:bodyPr wrap="square" rtlCol="0">
            <a:spAutoFit/>
          </a:bodyPr>
          <a:lstStyle/>
          <a:p>
            <a:r>
              <a:rPr lang="en-GB" dirty="0"/>
              <a:t>Reactants</a:t>
            </a:r>
          </a:p>
        </p:txBody>
      </p:sp>
      <p:sp>
        <p:nvSpPr>
          <p:cNvPr id="25" name="TextBox 24"/>
          <p:cNvSpPr txBox="1"/>
          <p:nvPr/>
        </p:nvSpPr>
        <p:spPr>
          <a:xfrm>
            <a:off x="9161647" y="4502716"/>
            <a:ext cx="1224136" cy="369332"/>
          </a:xfrm>
          <a:prstGeom prst="rect">
            <a:avLst/>
          </a:prstGeom>
          <a:noFill/>
        </p:spPr>
        <p:txBody>
          <a:bodyPr wrap="square" rtlCol="0">
            <a:spAutoFit/>
          </a:bodyPr>
          <a:lstStyle/>
          <a:p>
            <a:r>
              <a:rPr lang="en-GB" dirty="0"/>
              <a:t>Products</a:t>
            </a:r>
          </a:p>
        </p:txBody>
      </p:sp>
    </p:spTree>
    <p:extLst>
      <p:ext uri="{BB962C8B-B14F-4D97-AF65-F5344CB8AC3E}">
        <p14:creationId xmlns:p14="http://schemas.microsoft.com/office/powerpoint/2010/main" val="34078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500"/>
                                        <p:tgtEl>
                                          <p:spTgt spid="5"/>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barn(inVertical)">
                                      <p:cBhvr>
                                        <p:cTn id="44" dur="500"/>
                                        <p:tgtEl>
                                          <p:spTgt spid="6"/>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P spid="10" grpId="0"/>
      <p:bldP spid="22"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Stage 1: </a:t>
            </a:r>
            <a:r>
              <a:rPr lang="en-GB" dirty="0">
                <a:solidFill>
                  <a:srgbClr val="FF0000"/>
                </a:solidFill>
              </a:rPr>
              <a:t>Glyco</a:t>
            </a:r>
            <a:r>
              <a:rPr lang="en-GB" dirty="0">
                <a:solidFill>
                  <a:srgbClr val="00B050"/>
                </a:solidFill>
              </a:rPr>
              <a:t>lysis</a:t>
            </a:r>
          </a:p>
        </p:txBody>
      </p:sp>
      <p:sp>
        <p:nvSpPr>
          <p:cNvPr id="3" name="Content Placeholder 2"/>
          <p:cNvSpPr>
            <a:spLocks noGrp="1"/>
          </p:cNvSpPr>
          <p:nvPr>
            <p:ph idx="1"/>
          </p:nvPr>
        </p:nvSpPr>
        <p:spPr>
          <a:xfrm>
            <a:off x="207264" y="1418046"/>
            <a:ext cx="4258816" cy="4525963"/>
          </a:xfrm>
        </p:spPr>
        <p:txBody>
          <a:bodyPr>
            <a:normAutofit/>
          </a:bodyPr>
          <a:lstStyle/>
          <a:p>
            <a:pPr marL="0" indent="0">
              <a:buNone/>
            </a:pPr>
            <a:r>
              <a:rPr lang="en-GB" dirty="0" err="1">
                <a:solidFill>
                  <a:srgbClr val="FF0000"/>
                </a:solidFill>
              </a:rPr>
              <a:t>Glyco</a:t>
            </a:r>
            <a:r>
              <a:rPr lang="en-GB" dirty="0">
                <a:solidFill>
                  <a:srgbClr val="FF0000"/>
                </a:solidFill>
              </a:rPr>
              <a:t> </a:t>
            </a:r>
            <a:r>
              <a:rPr lang="en-GB" dirty="0"/>
              <a:t>= sugar</a:t>
            </a:r>
          </a:p>
          <a:p>
            <a:pPr marL="0" indent="0">
              <a:buNone/>
            </a:pPr>
            <a:r>
              <a:rPr lang="en-GB" dirty="0">
                <a:solidFill>
                  <a:srgbClr val="00B050"/>
                </a:solidFill>
              </a:rPr>
              <a:t>Lysis</a:t>
            </a:r>
            <a:r>
              <a:rPr lang="en-GB" dirty="0"/>
              <a:t> = splitting</a:t>
            </a:r>
          </a:p>
          <a:p>
            <a:pPr marL="0" indent="0">
              <a:buNone/>
            </a:pPr>
            <a:r>
              <a:rPr lang="en-GB" dirty="0"/>
              <a:t>Sugar Splitting!</a:t>
            </a:r>
          </a:p>
          <a:p>
            <a:pPr marL="0" indent="0">
              <a:buNone/>
            </a:pPr>
            <a:endParaRPr lang="en-GB" dirty="0"/>
          </a:p>
          <a:p>
            <a:pPr marL="0" indent="0">
              <a:buNone/>
            </a:pPr>
            <a:r>
              <a:rPr lang="en-GB" dirty="0"/>
              <a:t>Takes place in the </a:t>
            </a:r>
            <a:r>
              <a:rPr lang="en-GB" b="1" u="sng" dirty="0"/>
              <a:t>cytosol</a:t>
            </a:r>
            <a:r>
              <a:rPr lang="en-GB" b="1" u="sng" dirty="0">
                <a:solidFill>
                  <a:srgbClr val="7030A0"/>
                </a:solidFill>
              </a:rPr>
              <a:t> </a:t>
            </a:r>
            <a:r>
              <a:rPr lang="en-GB" dirty="0"/>
              <a:t>(fluid part of the cytoplasm) – not in the mitochondria!</a:t>
            </a:r>
          </a:p>
          <a:p>
            <a:pPr marL="0" indent="0">
              <a:buNone/>
            </a:pPr>
            <a:endParaRPr lang="en-GB" dirty="0"/>
          </a:p>
          <a:p>
            <a:pPr marL="0" indent="0">
              <a:buNone/>
            </a:pPr>
            <a:r>
              <a:rPr lang="en-GB" dirty="0"/>
              <a:t>Does not require oxygen!</a:t>
            </a:r>
          </a:p>
        </p:txBody>
      </p:sp>
      <p:pic>
        <p:nvPicPr>
          <p:cNvPr id="1026" name="Picture 2" descr="http://diagnosisdiet.com/wp-content/uploads/2013/01/cell-diagram-licensed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87736" y="1418045"/>
            <a:ext cx="5017577" cy="5017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904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63" y="22848"/>
            <a:ext cx="10515600" cy="1325563"/>
          </a:xfrm>
        </p:spPr>
        <p:txBody>
          <a:bodyPr/>
          <a:lstStyle/>
          <a:p>
            <a:r>
              <a:rPr lang="en-GB" u="sng" dirty="0"/>
              <a:t>Stage 1: Glycolysis</a:t>
            </a:r>
          </a:p>
        </p:txBody>
      </p:sp>
      <p:sp>
        <p:nvSpPr>
          <p:cNvPr id="3" name="Content Placeholder 2"/>
          <p:cNvSpPr>
            <a:spLocks noGrp="1"/>
          </p:cNvSpPr>
          <p:nvPr>
            <p:ph idx="1"/>
          </p:nvPr>
        </p:nvSpPr>
        <p:spPr>
          <a:xfrm>
            <a:off x="2053208" y="1296248"/>
            <a:ext cx="8003232" cy="5112568"/>
          </a:xfrm>
        </p:spPr>
        <p:txBody>
          <a:bodyPr>
            <a:noAutofit/>
          </a:bodyPr>
          <a:lstStyle/>
          <a:p>
            <a:r>
              <a:rPr lang="en-GB" dirty="0"/>
              <a:t>Glucose is </a:t>
            </a:r>
            <a:r>
              <a:rPr lang="en-GB" u="sng" dirty="0"/>
              <a:t>phosphorylated</a:t>
            </a:r>
            <a:r>
              <a:rPr lang="en-GB" dirty="0"/>
              <a:t> (uses ATP) into hexose bisphosphate.</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r>
              <a:rPr lang="en-GB" dirty="0"/>
              <a:t>Makes glucose </a:t>
            </a:r>
            <a:r>
              <a:rPr lang="en-GB" b="1" dirty="0"/>
              <a:t>more reactive </a:t>
            </a:r>
            <a:r>
              <a:rPr lang="en-GB" dirty="0"/>
              <a:t>for the next stages and prevents it from leaving the cell.</a:t>
            </a:r>
          </a:p>
        </p:txBody>
      </p:sp>
      <p:sp>
        <p:nvSpPr>
          <p:cNvPr id="5" name="Oval 4"/>
          <p:cNvSpPr/>
          <p:nvPr/>
        </p:nvSpPr>
        <p:spPr>
          <a:xfrm>
            <a:off x="2587826" y="3564500"/>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2821852" y="3573016"/>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3073423" y="3573016"/>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3325908" y="3573016"/>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3577479" y="3573016"/>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3829964" y="3573016"/>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2443810" y="4437112"/>
            <a:ext cx="1779983" cy="707886"/>
          </a:xfrm>
          <a:prstGeom prst="rect">
            <a:avLst/>
          </a:prstGeom>
          <a:noFill/>
        </p:spPr>
        <p:txBody>
          <a:bodyPr wrap="square" rtlCol="0">
            <a:spAutoFit/>
          </a:bodyPr>
          <a:lstStyle/>
          <a:p>
            <a:pPr algn="ctr"/>
            <a:r>
              <a:rPr lang="en-GB" sz="2000" dirty="0"/>
              <a:t>Glucose </a:t>
            </a:r>
          </a:p>
          <a:p>
            <a:pPr algn="ctr"/>
            <a:r>
              <a:rPr lang="en-GB" sz="2000" dirty="0"/>
              <a:t>(6 carbons)</a:t>
            </a:r>
          </a:p>
        </p:txBody>
      </p:sp>
      <p:cxnSp>
        <p:nvCxnSpPr>
          <p:cNvPr id="12" name="Straight Arrow Connector 11"/>
          <p:cNvCxnSpPr/>
          <p:nvPr/>
        </p:nvCxnSpPr>
        <p:spPr>
          <a:xfrm>
            <a:off x="4223792" y="3717032"/>
            <a:ext cx="3096344"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7662175" y="3564500"/>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7896201" y="3573016"/>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8147772" y="3573016"/>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8400257" y="3573016"/>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8651828" y="3573016"/>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8904313" y="3573016"/>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p:cNvSpPr/>
          <p:nvPr/>
        </p:nvSpPr>
        <p:spPr>
          <a:xfrm>
            <a:off x="7662175" y="3996548"/>
            <a:ext cx="252485" cy="288032"/>
          </a:xfrm>
          <a:prstGeom prst="ellipse">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a:t>
            </a:r>
          </a:p>
        </p:txBody>
      </p:sp>
      <p:sp>
        <p:nvSpPr>
          <p:cNvPr id="21" name="Oval 20"/>
          <p:cNvSpPr/>
          <p:nvPr/>
        </p:nvSpPr>
        <p:spPr>
          <a:xfrm>
            <a:off x="8921858" y="3996548"/>
            <a:ext cx="252485" cy="288032"/>
          </a:xfrm>
          <a:prstGeom prst="ellipse">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a:t>
            </a:r>
          </a:p>
        </p:txBody>
      </p:sp>
      <p:cxnSp>
        <p:nvCxnSpPr>
          <p:cNvPr id="22" name="Straight Connector 21"/>
          <p:cNvCxnSpPr>
            <a:stCxn id="14" idx="4"/>
            <a:endCxn id="20" idx="0"/>
          </p:cNvCxnSpPr>
          <p:nvPr/>
        </p:nvCxnSpPr>
        <p:spPr>
          <a:xfrm>
            <a:off x="7788416" y="3852532"/>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9030325" y="3852532"/>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617820" y="4284581"/>
            <a:ext cx="2130370" cy="1015663"/>
          </a:xfrm>
          <a:prstGeom prst="rect">
            <a:avLst/>
          </a:prstGeom>
          <a:noFill/>
        </p:spPr>
        <p:txBody>
          <a:bodyPr wrap="square" rtlCol="0">
            <a:spAutoFit/>
          </a:bodyPr>
          <a:lstStyle/>
          <a:p>
            <a:pPr algn="ctr"/>
            <a:r>
              <a:rPr lang="en-GB" sz="2000" dirty="0"/>
              <a:t>Hexose biphosphate (6 carbons)</a:t>
            </a:r>
          </a:p>
        </p:txBody>
      </p:sp>
      <p:pic>
        <p:nvPicPr>
          <p:cNvPr id="25"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6496400">
            <a:off x="5217053" y="2807041"/>
            <a:ext cx="765181" cy="1263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Oval 25"/>
          <p:cNvSpPr/>
          <p:nvPr/>
        </p:nvSpPr>
        <p:spPr>
          <a:xfrm>
            <a:off x="4671066" y="2881583"/>
            <a:ext cx="792088" cy="350887"/>
          </a:xfrm>
          <a:prstGeom prst="ellipse">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solidFill>
                  <a:schemeClr val="tx1"/>
                </a:solidFill>
              </a:rPr>
              <a:t>ATP</a:t>
            </a:r>
          </a:p>
        </p:txBody>
      </p:sp>
      <p:sp>
        <p:nvSpPr>
          <p:cNvPr id="27" name="Oval 26"/>
          <p:cNvSpPr/>
          <p:nvPr/>
        </p:nvSpPr>
        <p:spPr>
          <a:xfrm>
            <a:off x="5624965" y="2881582"/>
            <a:ext cx="792088" cy="350887"/>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solidFill>
                  <a:schemeClr val="tx1"/>
                </a:solidFill>
              </a:rPr>
              <a:t>ADP </a:t>
            </a:r>
          </a:p>
        </p:txBody>
      </p:sp>
      <p:sp>
        <p:nvSpPr>
          <p:cNvPr id="13" name="Oval 12"/>
          <p:cNvSpPr/>
          <p:nvPr/>
        </p:nvSpPr>
        <p:spPr>
          <a:xfrm>
            <a:off x="6613782" y="2890386"/>
            <a:ext cx="360040" cy="348104"/>
          </a:xfrm>
          <a:prstGeom prst="ellipse">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28" name="Rectangle 27"/>
          <p:cNvSpPr/>
          <p:nvPr/>
        </p:nvSpPr>
        <p:spPr>
          <a:xfrm>
            <a:off x="6541774" y="2878450"/>
            <a:ext cx="490330" cy="369332"/>
          </a:xfrm>
          <a:prstGeom prst="rect">
            <a:avLst/>
          </a:prstGeom>
        </p:spPr>
        <p:txBody>
          <a:bodyPr wrap="square">
            <a:spAutoFit/>
          </a:bodyPr>
          <a:lstStyle/>
          <a:p>
            <a:pPr algn="ctr"/>
            <a:r>
              <a:rPr lang="en-GB" b="1" dirty="0"/>
              <a:t>P</a:t>
            </a:r>
            <a:r>
              <a:rPr lang="en-GB" b="1" baseline="-25000" dirty="0"/>
              <a:t>i</a:t>
            </a:r>
          </a:p>
        </p:txBody>
      </p:sp>
      <p:sp>
        <p:nvSpPr>
          <p:cNvPr id="29" name="TextBox 28"/>
          <p:cNvSpPr txBox="1"/>
          <p:nvPr/>
        </p:nvSpPr>
        <p:spPr>
          <a:xfrm>
            <a:off x="6365344" y="2852936"/>
            <a:ext cx="378728" cy="400110"/>
          </a:xfrm>
          <a:prstGeom prst="rect">
            <a:avLst/>
          </a:prstGeom>
          <a:noFill/>
        </p:spPr>
        <p:txBody>
          <a:bodyPr wrap="square" rtlCol="0">
            <a:spAutoFit/>
          </a:bodyPr>
          <a:lstStyle/>
          <a:p>
            <a:r>
              <a:rPr lang="en-GB" sz="2000" b="1" dirty="0"/>
              <a:t>+</a:t>
            </a:r>
          </a:p>
        </p:txBody>
      </p:sp>
      <p:pic>
        <p:nvPicPr>
          <p:cNvPr id="31"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103600" flipV="1">
            <a:off x="5174719" y="3395018"/>
            <a:ext cx="765181" cy="1263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Oval 31"/>
          <p:cNvSpPr/>
          <p:nvPr/>
        </p:nvSpPr>
        <p:spPr>
          <a:xfrm>
            <a:off x="4671066" y="4209665"/>
            <a:ext cx="792088" cy="350887"/>
          </a:xfrm>
          <a:prstGeom prst="ellipse">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solidFill>
                  <a:schemeClr val="tx1"/>
                </a:solidFill>
              </a:rPr>
              <a:t>ATP</a:t>
            </a:r>
          </a:p>
        </p:txBody>
      </p:sp>
      <p:sp>
        <p:nvSpPr>
          <p:cNvPr id="33" name="Oval 32"/>
          <p:cNvSpPr/>
          <p:nvPr/>
        </p:nvSpPr>
        <p:spPr>
          <a:xfrm>
            <a:off x="5624965" y="4209664"/>
            <a:ext cx="792088" cy="350887"/>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solidFill>
                  <a:schemeClr val="tx1"/>
                </a:solidFill>
              </a:rPr>
              <a:t>ADP </a:t>
            </a:r>
          </a:p>
        </p:txBody>
      </p:sp>
      <p:sp>
        <p:nvSpPr>
          <p:cNvPr id="34" name="Oval 33"/>
          <p:cNvSpPr/>
          <p:nvPr/>
        </p:nvSpPr>
        <p:spPr>
          <a:xfrm>
            <a:off x="6613782" y="4218468"/>
            <a:ext cx="360040" cy="348104"/>
          </a:xfrm>
          <a:prstGeom prst="ellipse">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35" name="Rectangle 34"/>
          <p:cNvSpPr/>
          <p:nvPr/>
        </p:nvSpPr>
        <p:spPr>
          <a:xfrm>
            <a:off x="6541774" y="4206532"/>
            <a:ext cx="490330" cy="369332"/>
          </a:xfrm>
          <a:prstGeom prst="rect">
            <a:avLst/>
          </a:prstGeom>
        </p:spPr>
        <p:txBody>
          <a:bodyPr wrap="square">
            <a:spAutoFit/>
          </a:bodyPr>
          <a:lstStyle/>
          <a:p>
            <a:pPr algn="ctr"/>
            <a:r>
              <a:rPr lang="en-GB" b="1" dirty="0"/>
              <a:t>P</a:t>
            </a:r>
            <a:r>
              <a:rPr lang="en-GB" b="1" baseline="-25000" dirty="0"/>
              <a:t>i</a:t>
            </a:r>
          </a:p>
        </p:txBody>
      </p:sp>
      <p:sp>
        <p:nvSpPr>
          <p:cNvPr id="36" name="TextBox 35"/>
          <p:cNvSpPr txBox="1"/>
          <p:nvPr/>
        </p:nvSpPr>
        <p:spPr>
          <a:xfrm>
            <a:off x="6365344" y="4181018"/>
            <a:ext cx="378728" cy="400110"/>
          </a:xfrm>
          <a:prstGeom prst="rect">
            <a:avLst/>
          </a:prstGeom>
          <a:noFill/>
        </p:spPr>
        <p:txBody>
          <a:bodyPr wrap="square" rtlCol="0">
            <a:spAutoFit/>
          </a:bodyPr>
          <a:lstStyle/>
          <a:p>
            <a:r>
              <a:rPr lang="en-GB" sz="2000" b="1" dirty="0"/>
              <a:t>+</a:t>
            </a:r>
          </a:p>
        </p:txBody>
      </p:sp>
      <p:sp>
        <p:nvSpPr>
          <p:cNvPr id="11" name="TextBox 10"/>
          <p:cNvSpPr txBox="1"/>
          <p:nvPr/>
        </p:nvSpPr>
        <p:spPr>
          <a:xfrm>
            <a:off x="7464152" y="1916833"/>
            <a:ext cx="2592288" cy="1200329"/>
          </a:xfrm>
          <a:prstGeom prst="rect">
            <a:avLst/>
          </a:prstGeom>
          <a:solidFill>
            <a:srgbClr val="FFFF00"/>
          </a:solidFill>
          <a:ln>
            <a:solidFill>
              <a:schemeClr val="tx1"/>
            </a:solidFill>
          </a:ln>
        </p:spPr>
        <p:txBody>
          <a:bodyPr wrap="square" rtlCol="0">
            <a:spAutoFit/>
          </a:bodyPr>
          <a:lstStyle/>
          <a:p>
            <a:pPr algn="ctr"/>
            <a:r>
              <a:rPr lang="en-GB" sz="2400" dirty="0"/>
              <a:t>Known as the energy investment phase (ATP is used)</a:t>
            </a:r>
          </a:p>
        </p:txBody>
      </p:sp>
    </p:spTree>
    <p:extLst>
      <p:ext uri="{BB962C8B-B14F-4D97-AF65-F5344CB8AC3E}">
        <p14:creationId xmlns:p14="http://schemas.microsoft.com/office/powerpoint/2010/main" val="184138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down)">
                                      <p:cBhvr>
                                        <p:cTn id="35" dur="500"/>
                                        <p:tgtEl>
                                          <p:spTgt spid="26"/>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down)">
                                      <p:cBhvr>
                                        <p:cTn id="38" dur="500"/>
                                        <p:tgtEl>
                                          <p:spTgt spid="32"/>
                                        </p:tgtEl>
                                      </p:cBhvr>
                                    </p:animEffect>
                                  </p:childTnLst>
                                </p:cTn>
                              </p:par>
                            </p:childTnLst>
                          </p:cTn>
                        </p:par>
                        <p:par>
                          <p:cTn id="39" fill="hold">
                            <p:stCondLst>
                              <p:cond delay="500"/>
                            </p:stCondLst>
                            <p:childTnLst>
                              <p:par>
                                <p:cTn id="40" presetID="22" presetClass="entr" presetSubtype="8"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left)">
                                      <p:cBhvr>
                                        <p:cTn id="42" dur="500"/>
                                        <p:tgtEl>
                                          <p:spTgt spid="25"/>
                                        </p:tgtEl>
                                      </p:cBhvr>
                                    </p:animEffect>
                                  </p:childTnLst>
                                </p:cTn>
                              </p:par>
                              <p:par>
                                <p:cTn id="43" presetID="22" presetClass="entr" presetSubtype="8"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500"/>
                                        <p:tgtEl>
                                          <p:spTgt spid="31"/>
                                        </p:tgtEl>
                                      </p:cBhvr>
                                    </p:animEffect>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500"/>
                                        <p:tgtEl>
                                          <p:spTgt spid="3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500"/>
                                        <p:tgtEl>
                                          <p:spTgt spid="13"/>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500"/>
                                        <p:tgtEl>
                                          <p:spTgt spid="1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500"/>
                                        <p:tgtEl>
                                          <p:spTgt spid="1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fade">
                                      <p:cBhvr>
                                        <p:cTn id="81" dur="500"/>
                                        <p:tgtEl>
                                          <p:spTgt spid="1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500"/>
                                        <p:tgtEl>
                                          <p:spTgt spid="17"/>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500"/>
                                        <p:tgtEl>
                                          <p:spTgt spid="18"/>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fade">
                                      <p:cBhvr>
                                        <p:cTn id="90" dur="500"/>
                                        <p:tgtEl>
                                          <p:spTgt spid="19"/>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fade">
                                      <p:cBhvr>
                                        <p:cTn id="93" dur="500"/>
                                        <p:tgtEl>
                                          <p:spTgt spid="2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fade">
                                      <p:cBhvr>
                                        <p:cTn id="96" dur="500"/>
                                        <p:tgtEl>
                                          <p:spTgt spid="21"/>
                                        </p:tgtEl>
                                      </p:cBhvr>
                                    </p:animEffect>
                                  </p:childTnLst>
                                </p:cTn>
                              </p:par>
                              <p:par>
                                <p:cTn id="97" presetID="10" presetClass="entr" presetSubtype="0" fill="hold" nodeType="with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fade">
                                      <p:cBhvr>
                                        <p:cTn id="99" dur="500"/>
                                        <p:tgtEl>
                                          <p:spTgt spid="22"/>
                                        </p:tgtEl>
                                      </p:cBhvr>
                                    </p:animEffect>
                                  </p:childTnLst>
                                </p:cTn>
                              </p:par>
                              <p:par>
                                <p:cTn id="100" presetID="10" presetClass="entr" presetSubtype="0" fill="hold"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500"/>
                                        <p:tgtEl>
                                          <p:spTgt spid="23"/>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fade">
                                      <p:cBhvr>
                                        <p:cTn id="105" dur="500"/>
                                        <p:tgtEl>
                                          <p:spTgt spid="24"/>
                                        </p:tgtEl>
                                      </p:cBhvr>
                                    </p:animEffect>
                                  </p:childTnLst>
                                </p:cTn>
                              </p:par>
                            </p:childTnLst>
                          </p:cTn>
                        </p:par>
                      </p:childTnLst>
                    </p:cTn>
                  </p:par>
                  <p:par>
                    <p:cTn id="106" fill="hold">
                      <p:stCondLst>
                        <p:cond delay="indefinite"/>
                      </p:stCondLst>
                      <p:childTnLst>
                        <p:par>
                          <p:cTn id="107" fill="hold">
                            <p:stCondLst>
                              <p:cond delay="0"/>
                            </p:stCondLst>
                            <p:childTnLst>
                              <p:par>
                                <p:cTn id="108" presetID="16" presetClass="entr" presetSubtype="21" fill="hold" nodeType="clickEffect">
                                  <p:stCondLst>
                                    <p:cond delay="0"/>
                                  </p:stCondLst>
                                  <p:childTnLst>
                                    <p:set>
                                      <p:cBhvr>
                                        <p:cTn id="109" dur="1" fill="hold">
                                          <p:stCondLst>
                                            <p:cond delay="0"/>
                                          </p:stCondLst>
                                        </p:cTn>
                                        <p:tgtEl>
                                          <p:spTgt spid="3">
                                            <p:txEl>
                                              <p:pRg st="7" end="7"/>
                                            </p:txEl>
                                          </p:spTgt>
                                        </p:tgtEl>
                                        <p:attrNameLst>
                                          <p:attrName>style.visibility</p:attrName>
                                        </p:attrNameLst>
                                      </p:cBhvr>
                                      <p:to>
                                        <p:strVal val="visible"/>
                                      </p:to>
                                    </p:set>
                                    <p:animEffect transition="in" filter="barn(inVertical)">
                                      <p:cBhvr>
                                        <p:cTn id="110" dur="500"/>
                                        <p:tgtEl>
                                          <p:spTgt spid="3">
                                            <p:txEl>
                                              <p:pRg st="7" end="7"/>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16" presetClass="entr" presetSubtype="21" fill="hold" grpId="0" nodeType="clickEffect">
                                  <p:stCondLst>
                                    <p:cond delay="0"/>
                                  </p:stCondLst>
                                  <p:childTnLst>
                                    <p:set>
                                      <p:cBhvr>
                                        <p:cTn id="114" dur="1" fill="hold">
                                          <p:stCondLst>
                                            <p:cond delay="0"/>
                                          </p:stCondLst>
                                        </p:cTn>
                                        <p:tgtEl>
                                          <p:spTgt spid="11"/>
                                        </p:tgtEl>
                                        <p:attrNameLst>
                                          <p:attrName>style.visibility</p:attrName>
                                        </p:attrNameLst>
                                      </p:cBhvr>
                                      <p:to>
                                        <p:strVal val="visible"/>
                                      </p:to>
                                    </p:set>
                                    <p:animEffect transition="in" filter="barn(inVertical)">
                                      <p:cBhvr>
                                        <p:cTn id="1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4" grpId="0"/>
      <p:bldP spid="14" grpId="0" animBg="1"/>
      <p:bldP spid="15" grpId="0" animBg="1"/>
      <p:bldP spid="16" grpId="0" animBg="1"/>
      <p:bldP spid="17" grpId="0" animBg="1"/>
      <p:bldP spid="18" grpId="0" animBg="1"/>
      <p:bldP spid="19" grpId="0" animBg="1"/>
      <p:bldP spid="20" grpId="0" animBg="1"/>
      <p:bldP spid="21" grpId="0" animBg="1"/>
      <p:bldP spid="24" grpId="0"/>
      <p:bldP spid="26" grpId="0" animBg="1"/>
      <p:bldP spid="27" grpId="0" animBg="1"/>
      <p:bldP spid="13" grpId="0" animBg="1"/>
      <p:bldP spid="28" grpId="0"/>
      <p:bldP spid="29" grpId="0"/>
      <p:bldP spid="32" grpId="0" animBg="1"/>
      <p:bldP spid="33" grpId="0" animBg="1"/>
      <p:bldP spid="34" grpId="0" animBg="1"/>
      <p:bldP spid="35" grpId="0"/>
      <p:bldP spid="36" grpId="0"/>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Stage 1: Glycolysis</a:t>
            </a:r>
          </a:p>
        </p:txBody>
      </p:sp>
      <p:sp>
        <p:nvSpPr>
          <p:cNvPr id="3" name="Content Placeholder 2"/>
          <p:cNvSpPr>
            <a:spLocks noGrp="1"/>
          </p:cNvSpPr>
          <p:nvPr>
            <p:ph idx="1"/>
          </p:nvPr>
        </p:nvSpPr>
        <p:spPr>
          <a:xfrm>
            <a:off x="1981200" y="1600201"/>
            <a:ext cx="8003232" cy="4525963"/>
          </a:xfrm>
        </p:spPr>
        <p:txBody>
          <a:bodyPr/>
          <a:lstStyle/>
          <a:p>
            <a:r>
              <a:rPr lang="en-GB" dirty="0"/>
              <a:t>Hexose bisphosphate undergoes </a:t>
            </a:r>
            <a:r>
              <a:rPr lang="en-GB" u="sng" dirty="0"/>
              <a:t>lysis</a:t>
            </a:r>
            <a:r>
              <a:rPr lang="en-GB" dirty="0"/>
              <a:t> (splits) into 2 triose phosphate molecules.</a:t>
            </a:r>
          </a:p>
        </p:txBody>
      </p:sp>
      <p:sp>
        <p:nvSpPr>
          <p:cNvPr id="4" name="Oval 3"/>
          <p:cNvSpPr/>
          <p:nvPr/>
        </p:nvSpPr>
        <p:spPr>
          <a:xfrm>
            <a:off x="2909647" y="3853497"/>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3143673" y="3862013"/>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3395244" y="3862013"/>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3647729" y="3862013"/>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3899300" y="3862013"/>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4151785" y="3862013"/>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2909647" y="4285545"/>
            <a:ext cx="252485" cy="288032"/>
          </a:xfrm>
          <a:prstGeom prst="ellipse">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a:t>
            </a:r>
          </a:p>
        </p:txBody>
      </p:sp>
      <p:sp>
        <p:nvSpPr>
          <p:cNvPr id="11" name="Oval 10"/>
          <p:cNvSpPr/>
          <p:nvPr/>
        </p:nvSpPr>
        <p:spPr>
          <a:xfrm>
            <a:off x="4169330" y="4285545"/>
            <a:ext cx="252485" cy="288032"/>
          </a:xfrm>
          <a:prstGeom prst="ellipse">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a:t>
            </a:r>
          </a:p>
        </p:txBody>
      </p:sp>
      <p:cxnSp>
        <p:nvCxnSpPr>
          <p:cNvPr id="12" name="Straight Connector 11"/>
          <p:cNvCxnSpPr>
            <a:stCxn id="4" idx="4"/>
            <a:endCxn id="10" idx="0"/>
          </p:cNvCxnSpPr>
          <p:nvPr/>
        </p:nvCxnSpPr>
        <p:spPr>
          <a:xfrm>
            <a:off x="3035888" y="4141529"/>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277797" y="4141529"/>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865292" y="4573578"/>
            <a:ext cx="1646533" cy="1015663"/>
          </a:xfrm>
          <a:prstGeom prst="rect">
            <a:avLst/>
          </a:prstGeom>
          <a:noFill/>
        </p:spPr>
        <p:txBody>
          <a:bodyPr wrap="square" rtlCol="0">
            <a:spAutoFit/>
          </a:bodyPr>
          <a:lstStyle/>
          <a:p>
            <a:pPr algn="ctr"/>
            <a:r>
              <a:rPr lang="en-GB" sz="2000" dirty="0"/>
              <a:t>Hexose bisphosphate (6 carbons)</a:t>
            </a:r>
          </a:p>
        </p:txBody>
      </p:sp>
      <p:cxnSp>
        <p:nvCxnSpPr>
          <p:cNvPr id="15" name="Straight Arrow Connector 14"/>
          <p:cNvCxnSpPr/>
          <p:nvPr/>
        </p:nvCxnSpPr>
        <p:spPr>
          <a:xfrm flipV="1">
            <a:off x="4618213" y="3717032"/>
            <a:ext cx="1548172" cy="2940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621594" y="4235264"/>
            <a:ext cx="1474406" cy="41787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6474500" y="3356992"/>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p:nvPr/>
        </p:nvSpPr>
        <p:spPr>
          <a:xfrm>
            <a:off x="6708526" y="3365508"/>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p:cNvSpPr/>
          <p:nvPr/>
        </p:nvSpPr>
        <p:spPr>
          <a:xfrm>
            <a:off x="6960097" y="3365508"/>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p:cNvSpPr/>
          <p:nvPr/>
        </p:nvSpPr>
        <p:spPr>
          <a:xfrm>
            <a:off x="6474500" y="3789040"/>
            <a:ext cx="252485" cy="288032"/>
          </a:xfrm>
          <a:prstGeom prst="ellipse">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a:t>
            </a:r>
          </a:p>
        </p:txBody>
      </p:sp>
      <p:cxnSp>
        <p:nvCxnSpPr>
          <p:cNvPr id="24" name="Straight Connector 23"/>
          <p:cNvCxnSpPr>
            <a:stCxn id="20" idx="4"/>
            <a:endCxn id="23" idx="0"/>
          </p:cNvCxnSpPr>
          <p:nvPr/>
        </p:nvCxnSpPr>
        <p:spPr>
          <a:xfrm>
            <a:off x="6600741" y="3645024"/>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6470214" y="4661652"/>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6721785" y="4661652"/>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p:cNvSpPr/>
          <p:nvPr/>
        </p:nvSpPr>
        <p:spPr>
          <a:xfrm>
            <a:off x="6974270" y="4661652"/>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p:cNvSpPr/>
          <p:nvPr/>
        </p:nvSpPr>
        <p:spPr>
          <a:xfrm>
            <a:off x="6991815" y="5085184"/>
            <a:ext cx="252485" cy="288032"/>
          </a:xfrm>
          <a:prstGeom prst="ellipse">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a:t>
            </a:r>
          </a:p>
        </p:txBody>
      </p:sp>
      <p:cxnSp>
        <p:nvCxnSpPr>
          <p:cNvPr id="29" name="Straight Connector 28"/>
          <p:cNvCxnSpPr/>
          <p:nvPr/>
        </p:nvCxnSpPr>
        <p:spPr>
          <a:xfrm>
            <a:off x="7100282" y="4941168"/>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7320136" y="3153162"/>
            <a:ext cx="2520280" cy="707886"/>
          </a:xfrm>
          <a:prstGeom prst="rect">
            <a:avLst/>
          </a:prstGeom>
          <a:noFill/>
        </p:spPr>
        <p:txBody>
          <a:bodyPr wrap="square" rtlCol="0">
            <a:spAutoFit/>
          </a:bodyPr>
          <a:lstStyle/>
          <a:p>
            <a:pPr algn="ctr"/>
            <a:r>
              <a:rPr lang="en-GB" sz="2000" dirty="0"/>
              <a:t>Triose phosphate (3 carbons)</a:t>
            </a:r>
          </a:p>
        </p:txBody>
      </p:sp>
      <p:sp>
        <p:nvSpPr>
          <p:cNvPr id="31" name="TextBox 30"/>
          <p:cNvSpPr txBox="1"/>
          <p:nvPr/>
        </p:nvSpPr>
        <p:spPr>
          <a:xfrm>
            <a:off x="7320136" y="4593322"/>
            <a:ext cx="2520280" cy="707886"/>
          </a:xfrm>
          <a:prstGeom prst="rect">
            <a:avLst/>
          </a:prstGeom>
          <a:noFill/>
        </p:spPr>
        <p:txBody>
          <a:bodyPr wrap="square" rtlCol="0">
            <a:spAutoFit/>
          </a:bodyPr>
          <a:lstStyle/>
          <a:p>
            <a:pPr algn="ctr"/>
            <a:r>
              <a:rPr lang="en-GB" sz="2000" dirty="0"/>
              <a:t>Triose phosphate (3 carbons)</a:t>
            </a:r>
          </a:p>
        </p:txBody>
      </p:sp>
    </p:spTree>
    <p:extLst>
      <p:ext uri="{BB962C8B-B14F-4D97-AF65-F5344CB8AC3E}">
        <p14:creationId xmlns:p14="http://schemas.microsoft.com/office/powerpoint/2010/main" val="193092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par>
                                <p:cTn id="62" presetID="10" presetClass="entr" presetSubtype="0" fill="hold"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500"/>
                                        <p:tgtEl>
                                          <p:spTgt spid="28"/>
                                        </p:tgtEl>
                                      </p:cBhvr>
                                    </p:animEffect>
                                  </p:childTnLst>
                                </p:cTn>
                              </p:par>
                              <p:par>
                                <p:cTn id="77" presetID="10" presetClass="entr" presetSubtype="0"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500"/>
                                        <p:tgtEl>
                                          <p:spTgt spid="29"/>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500"/>
                                        <p:tgtEl>
                                          <p:spTgt spid="30"/>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4" grpId="0"/>
      <p:bldP spid="20" grpId="0" animBg="1"/>
      <p:bldP spid="21" grpId="0" animBg="1"/>
      <p:bldP spid="22" grpId="0" animBg="1"/>
      <p:bldP spid="23" grpId="0" animBg="1"/>
      <p:bldP spid="25" grpId="0" animBg="1"/>
      <p:bldP spid="26" grpId="0" animBg="1"/>
      <p:bldP spid="27" grpId="0" animBg="1"/>
      <p:bldP spid="28" grpId="0" animBg="1"/>
      <p:bldP spid="30" grpId="0"/>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4082"/>
          </a:xfrm>
        </p:spPr>
        <p:txBody>
          <a:bodyPr>
            <a:normAutofit fontScale="90000"/>
          </a:bodyPr>
          <a:lstStyle/>
          <a:p>
            <a:r>
              <a:rPr lang="en-GB" u="sng" dirty="0"/>
              <a:t>Glycolysis</a:t>
            </a:r>
          </a:p>
        </p:txBody>
      </p:sp>
      <p:sp>
        <p:nvSpPr>
          <p:cNvPr id="3" name="Content Placeholder 2"/>
          <p:cNvSpPr>
            <a:spLocks noGrp="1"/>
          </p:cNvSpPr>
          <p:nvPr>
            <p:ph idx="1"/>
          </p:nvPr>
        </p:nvSpPr>
        <p:spPr>
          <a:xfrm>
            <a:off x="1847528" y="1052736"/>
            <a:ext cx="8496944" cy="5472608"/>
          </a:xfrm>
        </p:spPr>
        <p:txBody>
          <a:bodyPr>
            <a:normAutofit lnSpcReduction="10000"/>
          </a:bodyPr>
          <a:lstStyle/>
          <a:p>
            <a:r>
              <a:rPr lang="en-GB" sz="2600" dirty="0"/>
              <a:t>ADP is phosphorylated by triose phosphate to become </a:t>
            </a:r>
            <a:r>
              <a:rPr lang="en-GB" sz="2600" b="1" u="sng" dirty="0"/>
              <a:t>ATP</a:t>
            </a:r>
          </a:p>
          <a:p>
            <a:r>
              <a:rPr lang="en-GB" sz="2600" dirty="0"/>
              <a:t>2 moles of </a:t>
            </a:r>
            <a:r>
              <a:rPr lang="en-GB" sz="2600" b="1" u="sng" dirty="0"/>
              <a:t>ATP</a:t>
            </a:r>
            <a:r>
              <a:rPr lang="en-GB" sz="2600" dirty="0"/>
              <a:t> are produced per mole of triose phosphate</a:t>
            </a:r>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pPr marL="0" indent="0">
              <a:buNone/>
            </a:pPr>
            <a:endParaRPr lang="en-GB" sz="2600" dirty="0"/>
          </a:p>
          <a:p>
            <a:r>
              <a:rPr lang="en-GB" sz="2600" dirty="0"/>
              <a:t>Dehydrogenase enzymes catalyse the removal of hydrogen from triose phosphate.</a:t>
            </a:r>
          </a:p>
          <a:p>
            <a:r>
              <a:rPr lang="en-GB" sz="2600" dirty="0"/>
              <a:t>NAD </a:t>
            </a:r>
            <a:r>
              <a:rPr lang="en-GB" sz="2600" u="sng" dirty="0"/>
              <a:t>oxidises</a:t>
            </a:r>
            <a:r>
              <a:rPr lang="en-GB" sz="2600" dirty="0"/>
              <a:t> triose phosphate into pyruvate.</a:t>
            </a:r>
          </a:p>
          <a:p>
            <a:r>
              <a:rPr lang="en-GB" sz="2600" dirty="0"/>
              <a:t>NAD is </a:t>
            </a:r>
            <a:r>
              <a:rPr lang="en-GB" sz="2600" u="sng" dirty="0"/>
              <a:t>reduced </a:t>
            </a:r>
            <a:r>
              <a:rPr lang="en-GB" sz="2600" dirty="0"/>
              <a:t>(has gained hydrogen)</a:t>
            </a:r>
          </a:p>
          <a:p>
            <a:pPr marL="0" indent="0">
              <a:buNone/>
            </a:pPr>
            <a:endParaRPr lang="en-GB" sz="2600" dirty="0"/>
          </a:p>
          <a:p>
            <a:endParaRPr lang="en-GB" sz="2600" dirty="0"/>
          </a:p>
          <a:p>
            <a:endParaRPr lang="en-GB" sz="2600" dirty="0"/>
          </a:p>
          <a:p>
            <a:endParaRPr lang="en-GB" sz="2600" dirty="0"/>
          </a:p>
          <a:p>
            <a:endParaRPr lang="en-GB" sz="2600" dirty="0"/>
          </a:p>
        </p:txBody>
      </p:sp>
      <p:sp>
        <p:nvSpPr>
          <p:cNvPr id="4" name="Oval 3"/>
          <p:cNvSpPr/>
          <p:nvPr/>
        </p:nvSpPr>
        <p:spPr>
          <a:xfrm>
            <a:off x="2063553" y="3099822"/>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2297579" y="3108338"/>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2549150" y="3108338"/>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2063553" y="3531870"/>
            <a:ext cx="252485" cy="288032"/>
          </a:xfrm>
          <a:prstGeom prst="ellipse">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a:t>
            </a:r>
          </a:p>
        </p:txBody>
      </p:sp>
      <p:cxnSp>
        <p:nvCxnSpPr>
          <p:cNvPr id="8" name="Straight Connector 7"/>
          <p:cNvCxnSpPr>
            <a:stCxn id="4" idx="4"/>
            <a:endCxn id="7" idx="0"/>
          </p:cNvCxnSpPr>
          <p:nvPr/>
        </p:nvCxnSpPr>
        <p:spPr>
          <a:xfrm>
            <a:off x="2189794" y="3387854"/>
            <a:ext cx="0" cy="1440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2999656" y="3387854"/>
            <a:ext cx="6120680" cy="851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9210804" y="3243838"/>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9444830" y="3252354"/>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9696401" y="3252354"/>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6496400">
            <a:off x="5702122" y="2457199"/>
            <a:ext cx="765181" cy="1263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Oval 23"/>
          <p:cNvSpPr/>
          <p:nvPr/>
        </p:nvSpPr>
        <p:spPr>
          <a:xfrm>
            <a:off x="5156135" y="2531741"/>
            <a:ext cx="792088" cy="350887"/>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solidFill>
                  <a:schemeClr val="tx1"/>
                </a:solidFill>
              </a:rPr>
              <a:t>ADP</a:t>
            </a:r>
          </a:p>
        </p:txBody>
      </p:sp>
      <p:sp>
        <p:nvSpPr>
          <p:cNvPr id="25" name="Oval 24"/>
          <p:cNvSpPr/>
          <p:nvPr/>
        </p:nvSpPr>
        <p:spPr>
          <a:xfrm>
            <a:off x="6110034" y="2531740"/>
            <a:ext cx="792088" cy="350887"/>
          </a:xfrm>
          <a:prstGeom prst="ellipse">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solidFill>
                  <a:schemeClr val="tx1"/>
                </a:solidFill>
              </a:rPr>
              <a:t>ATP</a:t>
            </a:r>
          </a:p>
        </p:txBody>
      </p:sp>
      <p:sp>
        <p:nvSpPr>
          <p:cNvPr id="26" name="Oval 25"/>
          <p:cNvSpPr/>
          <p:nvPr/>
        </p:nvSpPr>
        <p:spPr>
          <a:xfrm>
            <a:off x="5406118" y="2944995"/>
            <a:ext cx="252485" cy="288032"/>
          </a:xfrm>
          <a:prstGeom prst="ellipse">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a:t>
            </a:r>
          </a:p>
        </p:txBody>
      </p:sp>
      <p:pic>
        <p:nvPicPr>
          <p:cNvPr id="28"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6496400">
            <a:off x="7704312" y="2464481"/>
            <a:ext cx="765181" cy="1263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Oval 28"/>
          <p:cNvSpPr/>
          <p:nvPr/>
        </p:nvSpPr>
        <p:spPr>
          <a:xfrm>
            <a:off x="7158325" y="2539023"/>
            <a:ext cx="792088" cy="350887"/>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solidFill>
                  <a:schemeClr val="tx1"/>
                </a:solidFill>
              </a:rPr>
              <a:t>ADP</a:t>
            </a:r>
          </a:p>
        </p:txBody>
      </p:sp>
      <p:sp>
        <p:nvSpPr>
          <p:cNvPr id="30" name="Oval 29"/>
          <p:cNvSpPr/>
          <p:nvPr/>
        </p:nvSpPr>
        <p:spPr>
          <a:xfrm>
            <a:off x="8112224" y="2539022"/>
            <a:ext cx="792088" cy="350887"/>
          </a:xfrm>
          <a:prstGeom prst="ellipse">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solidFill>
                  <a:schemeClr val="tx1"/>
                </a:solidFill>
              </a:rPr>
              <a:t>ATP</a:t>
            </a:r>
          </a:p>
        </p:txBody>
      </p:sp>
      <p:sp>
        <p:nvSpPr>
          <p:cNvPr id="31" name="Oval 30"/>
          <p:cNvSpPr/>
          <p:nvPr/>
        </p:nvSpPr>
        <p:spPr>
          <a:xfrm>
            <a:off x="7408308" y="2952277"/>
            <a:ext cx="252485" cy="288032"/>
          </a:xfrm>
          <a:prstGeom prst="ellipse">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a:t>
            </a:r>
          </a:p>
        </p:txBody>
      </p:sp>
      <p:pic>
        <p:nvPicPr>
          <p:cNvPr id="32"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103600" flipV="1">
            <a:off x="3616003" y="2845687"/>
            <a:ext cx="765181" cy="1722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Oval 32"/>
          <p:cNvSpPr/>
          <p:nvPr/>
        </p:nvSpPr>
        <p:spPr>
          <a:xfrm>
            <a:off x="3012367" y="3870202"/>
            <a:ext cx="792088" cy="350887"/>
          </a:xfrm>
          <a:prstGeom prst="ellipse">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solidFill>
                  <a:schemeClr val="tx1"/>
                </a:solidFill>
              </a:rPr>
              <a:t>NAD</a:t>
            </a:r>
          </a:p>
        </p:txBody>
      </p:sp>
      <p:sp>
        <p:nvSpPr>
          <p:cNvPr id="34" name="Oval 33"/>
          <p:cNvSpPr/>
          <p:nvPr/>
        </p:nvSpPr>
        <p:spPr>
          <a:xfrm>
            <a:off x="4071099" y="3868616"/>
            <a:ext cx="1304977" cy="350887"/>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b="1" baseline="30000" dirty="0">
              <a:solidFill>
                <a:schemeClr val="tx1"/>
              </a:solidFill>
            </a:endParaRPr>
          </a:p>
        </p:txBody>
      </p:sp>
      <p:sp>
        <p:nvSpPr>
          <p:cNvPr id="35" name="Rectangle 34"/>
          <p:cNvSpPr/>
          <p:nvPr/>
        </p:nvSpPr>
        <p:spPr>
          <a:xfrm>
            <a:off x="4053106" y="3870201"/>
            <a:ext cx="1356653" cy="338554"/>
          </a:xfrm>
          <a:prstGeom prst="rect">
            <a:avLst/>
          </a:prstGeom>
        </p:spPr>
        <p:txBody>
          <a:bodyPr wrap="none">
            <a:spAutoFit/>
          </a:bodyPr>
          <a:lstStyle/>
          <a:p>
            <a:pPr algn="ctr"/>
            <a:r>
              <a:rPr lang="en-GB" sz="1600" b="1" dirty="0"/>
              <a:t>Reduced NAD</a:t>
            </a:r>
            <a:endParaRPr lang="en-GB" sz="1600" b="1" baseline="30000" dirty="0"/>
          </a:p>
        </p:txBody>
      </p:sp>
      <p:sp>
        <p:nvSpPr>
          <p:cNvPr id="9" name="TextBox 8"/>
          <p:cNvSpPr txBox="1"/>
          <p:nvPr/>
        </p:nvSpPr>
        <p:spPr>
          <a:xfrm>
            <a:off x="1631505" y="116633"/>
            <a:ext cx="2421601" cy="830997"/>
          </a:xfrm>
          <a:prstGeom prst="rect">
            <a:avLst/>
          </a:prstGeom>
          <a:solidFill>
            <a:srgbClr val="FFFF00"/>
          </a:solidFill>
          <a:ln>
            <a:solidFill>
              <a:schemeClr val="tx1"/>
            </a:solidFill>
          </a:ln>
        </p:spPr>
        <p:txBody>
          <a:bodyPr wrap="square" rtlCol="0">
            <a:spAutoFit/>
          </a:bodyPr>
          <a:lstStyle/>
          <a:p>
            <a:r>
              <a:rPr lang="en-GB" sz="2400" dirty="0"/>
              <a:t>Substrate level phosphorylation</a:t>
            </a:r>
          </a:p>
        </p:txBody>
      </p:sp>
    </p:spTree>
    <p:extLst>
      <p:ext uri="{BB962C8B-B14F-4D97-AF65-F5344CB8AC3E}">
        <p14:creationId xmlns:p14="http://schemas.microsoft.com/office/powerpoint/2010/main" val="279928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par>
                          <p:cTn id="25" fill="hold">
                            <p:stCondLst>
                              <p:cond delay="500"/>
                            </p:stCondLst>
                            <p:childTnLst>
                              <p:par>
                                <p:cTn id="26" presetID="22" presetClass="entr" presetSubtype="4"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p:stCondLst>
                              <p:cond delay="1000"/>
                            </p:stCondLst>
                            <p:childTnLst>
                              <p:par>
                                <p:cTn id="33" presetID="22" presetClass="entr" presetSubtype="8"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000"/>
                            </p:stCondLst>
                            <p:childTnLst>
                              <p:par>
                                <p:cTn id="41" presetID="22" presetClass="entr" presetSubtype="4"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down)">
                                      <p:cBhvr>
                                        <p:cTn id="43" dur="500"/>
                                        <p:tgtEl>
                                          <p:spTgt spid="2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childTnLst>
                          </p:cTn>
                        </p:par>
                        <p:par>
                          <p:cTn id="47" fill="hold">
                            <p:stCondLst>
                              <p:cond delay="2500"/>
                            </p:stCondLst>
                            <p:childTnLst>
                              <p:par>
                                <p:cTn id="48" presetID="22" presetClass="entr" presetSubtype="8" fill="hold" nodeType="after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childTnLst>
                          </p:cTn>
                        </p:par>
                        <p:par>
                          <p:cTn id="51" fill="hold">
                            <p:stCondLst>
                              <p:cond delay="3000"/>
                            </p:stCondLst>
                            <p:childTnLst>
                              <p:par>
                                <p:cTn id="52" presetID="10" presetClass="entr" presetSubtype="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nodeType="click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animEffect transition="in" filter="barn(inVertical)">
                                      <p:cBhvr>
                                        <p:cTn id="59" dur="500"/>
                                        <p:tgtEl>
                                          <p:spTgt spid="3">
                                            <p:txEl>
                                              <p:pRg st="8" end="8"/>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nodeType="clickEffect">
                                  <p:stCondLst>
                                    <p:cond delay="0"/>
                                  </p:stCondLst>
                                  <p:childTnLst>
                                    <p:set>
                                      <p:cBhvr>
                                        <p:cTn id="63" dur="1" fill="hold">
                                          <p:stCondLst>
                                            <p:cond delay="0"/>
                                          </p:stCondLst>
                                        </p:cTn>
                                        <p:tgtEl>
                                          <p:spTgt spid="3">
                                            <p:txEl>
                                              <p:pRg st="9" end="9"/>
                                            </p:txEl>
                                          </p:spTgt>
                                        </p:tgtEl>
                                        <p:attrNameLst>
                                          <p:attrName>style.visibility</p:attrName>
                                        </p:attrNameLst>
                                      </p:cBhvr>
                                      <p:to>
                                        <p:strVal val="visible"/>
                                      </p:to>
                                    </p:set>
                                    <p:animEffect transition="in" filter="barn(inVertical)">
                                      <p:cBhvr>
                                        <p:cTn id="64" dur="500"/>
                                        <p:tgtEl>
                                          <p:spTgt spid="3">
                                            <p:txEl>
                                              <p:pRg st="9" end="9"/>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wipe(down)">
                                      <p:cBhvr>
                                        <p:cTn id="69" dur="500"/>
                                        <p:tgtEl>
                                          <p:spTgt spid="33"/>
                                        </p:tgtEl>
                                      </p:cBhvr>
                                    </p:animEffect>
                                  </p:childTnLst>
                                </p:cTn>
                              </p:par>
                              <p:par>
                                <p:cTn id="70" presetID="22" presetClass="entr" presetSubtype="8"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wipe(left)">
                                      <p:cBhvr>
                                        <p:cTn id="72" dur="500"/>
                                        <p:tgtEl>
                                          <p:spTgt spid="32"/>
                                        </p:tgtEl>
                                      </p:cBhvr>
                                    </p:animEffect>
                                  </p:childTnLst>
                                </p:cTn>
                              </p:par>
                            </p:childTnLst>
                          </p:cTn>
                        </p:par>
                        <p:par>
                          <p:cTn id="73" fill="hold">
                            <p:stCondLst>
                              <p:cond delay="500"/>
                            </p:stCondLst>
                            <p:childTnLst>
                              <p:par>
                                <p:cTn id="74" presetID="16" presetClass="entr" presetSubtype="21" fill="hold" grpId="0" nodeType="after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barn(inVertical)">
                                      <p:cBhvr>
                                        <p:cTn id="76" dur="500"/>
                                        <p:tgtEl>
                                          <p:spTgt spid="34"/>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barn(inVertical)">
                                      <p:cBhvr>
                                        <p:cTn id="79" dur="500"/>
                                        <p:tgtEl>
                                          <p:spTgt spid="35"/>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500"/>
                                        <p:tgtEl>
                                          <p:spTgt spid="17"/>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500"/>
                                        <p:tgtEl>
                                          <p:spTgt spid="18"/>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fade">
                                      <p:cBhvr>
                                        <p:cTn id="90" dur="500"/>
                                        <p:tgtEl>
                                          <p:spTgt spid="19"/>
                                        </p:tgtEl>
                                      </p:cBhvr>
                                    </p:animEffect>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nodeType="clickEffect">
                                  <p:stCondLst>
                                    <p:cond delay="0"/>
                                  </p:stCondLst>
                                  <p:childTnLst>
                                    <p:set>
                                      <p:cBhvr>
                                        <p:cTn id="94" dur="1" fill="hold">
                                          <p:stCondLst>
                                            <p:cond delay="0"/>
                                          </p:stCondLst>
                                        </p:cTn>
                                        <p:tgtEl>
                                          <p:spTgt spid="3">
                                            <p:txEl>
                                              <p:pRg st="10" end="10"/>
                                            </p:txEl>
                                          </p:spTgt>
                                        </p:tgtEl>
                                        <p:attrNameLst>
                                          <p:attrName>style.visibility</p:attrName>
                                        </p:attrNameLst>
                                      </p:cBhvr>
                                      <p:to>
                                        <p:strVal val="visible"/>
                                      </p:to>
                                    </p:set>
                                    <p:animEffect transition="in" filter="barn(inVertical)">
                                      <p:cBhvr>
                                        <p:cTn id="9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4" grpId="0" animBg="1"/>
      <p:bldP spid="25" grpId="0" animBg="1"/>
      <p:bldP spid="26" grpId="0" animBg="1"/>
      <p:bldP spid="29" grpId="0" animBg="1"/>
      <p:bldP spid="30" grpId="0" animBg="1"/>
      <p:bldP spid="31" grpId="0" animBg="1"/>
      <p:bldP spid="33" grpId="0" animBg="1"/>
      <p:bldP spid="34" grpId="0" animBg="1"/>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4082"/>
          </a:xfrm>
        </p:spPr>
        <p:txBody>
          <a:bodyPr>
            <a:normAutofit fontScale="90000"/>
          </a:bodyPr>
          <a:lstStyle/>
          <a:p>
            <a:r>
              <a:rPr lang="en-GB" u="sng" dirty="0"/>
              <a:t>Glycolysis summary </a:t>
            </a:r>
          </a:p>
        </p:txBody>
      </p:sp>
      <p:pic>
        <p:nvPicPr>
          <p:cNvPr id="4" name="Picture 4"/>
          <p:cNvPicPr>
            <a:picLocks noChangeAspect="1" noChangeArrowheads="1"/>
          </p:cNvPicPr>
          <p:nvPr/>
        </p:nvPicPr>
        <p:blipFill rotWithShape="1">
          <a:blip r:embed="rId2"/>
          <a:srcRect r="44696"/>
          <a:stretch/>
        </p:blipFill>
        <p:spPr bwMode="auto">
          <a:xfrm>
            <a:off x="2279576" y="1029270"/>
            <a:ext cx="2697072" cy="5418137"/>
          </a:xfrm>
          <a:prstGeom prst="rect">
            <a:avLst/>
          </a:prstGeom>
          <a:noFill/>
          <a:ln w="9525">
            <a:noFill/>
            <a:miter lim="800000"/>
            <a:headEnd/>
            <a:tailEnd/>
          </a:ln>
        </p:spPr>
      </p:pic>
      <p:sp>
        <p:nvSpPr>
          <p:cNvPr id="5" name="TextBox 4"/>
          <p:cNvSpPr txBox="1"/>
          <p:nvPr/>
        </p:nvSpPr>
        <p:spPr>
          <a:xfrm>
            <a:off x="7968208" y="1628801"/>
            <a:ext cx="2232248" cy="1200329"/>
          </a:xfrm>
          <a:prstGeom prst="rect">
            <a:avLst/>
          </a:prstGeom>
          <a:noFill/>
        </p:spPr>
        <p:txBody>
          <a:bodyPr wrap="square" rtlCol="0">
            <a:spAutoFit/>
          </a:bodyPr>
          <a:lstStyle/>
          <a:p>
            <a:r>
              <a:rPr lang="en-GB" sz="2400" dirty="0">
                <a:solidFill>
                  <a:srgbClr val="FF0000"/>
                </a:solidFill>
              </a:rPr>
              <a:t>Phosphorylation and ATP hydrolysis.</a:t>
            </a:r>
          </a:p>
        </p:txBody>
      </p:sp>
      <p:sp>
        <p:nvSpPr>
          <p:cNvPr id="6" name="TextBox 5"/>
          <p:cNvSpPr txBox="1"/>
          <p:nvPr/>
        </p:nvSpPr>
        <p:spPr>
          <a:xfrm>
            <a:off x="7968208" y="3501009"/>
            <a:ext cx="2232248" cy="461665"/>
          </a:xfrm>
          <a:prstGeom prst="rect">
            <a:avLst/>
          </a:prstGeom>
          <a:noFill/>
        </p:spPr>
        <p:txBody>
          <a:bodyPr wrap="square" rtlCol="0">
            <a:spAutoFit/>
          </a:bodyPr>
          <a:lstStyle/>
          <a:p>
            <a:r>
              <a:rPr lang="en-GB" sz="2400" dirty="0">
                <a:solidFill>
                  <a:srgbClr val="FF0000"/>
                </a:solidFill>
              </a:rPr>
              <a:t>Lysis</a:t>
            </a:r>
          </a:p>
        </p:txBody>
      </p:sp>
      <p:sp>
        <p:nvSpPr>
          <p:cNvPr id="7" name="TextBox 6"/>
          <p:cNvSpPr txBox="1"/>
          <p:nvPr/>
        </p:nvSpPr>
        <p:spPr>
          <a:xfrm>
            <a:off x="7824192" y="4550099"/>
            <a:ext cx="2448272" cy="1938992"/>
          </a:xfrm>
          <a:prstGeom prst="rect">
            <a:avLst/>
          </a:prstGeom>
          <a:noFill/>
        </p:spPr>
        <p:txBody>
          <a:bodyPr wrap="square" rtlCol="0">
            <a:spAutoFit/>
          </a:bodyPr>
          <a:lstStyle/>
          <a:p>
            <a:r>
              <a:rPr lang="en-GB" sz="2400" dirty="0">
                <a:solidFill>
                  <a:srgbClr val="FF0000"/>
                </a:solidFill>
              </a:rPr>
              <a:t>Oxidation of triose phosphate. </a:t>
            </a:r>
          </a:p>
          <a:p>
            <a:r>
              <a:rPr lang="en-GB" sz="2400" dirty="0">
                <a:solidFill>
                  <a:srgbClr val="FF0000"/>
                </a:solidFill>
              </a:rPr>
              <a:t>Formation of reduced NAD.</a:t>
            </a:r>
          </a:p>
          <a:p>
            <a:r>
              <a:rPr lang="en-GB" sz="2400" dirty="0">
                <a:solidFill>
                  <a:srgbClr val="FF0000"/>
                </a:solidFill>
              </a:rPr>
              <a:t>ATP synthesis.</a:t>
            </a:r>
          </a:p>
        </p:txBody>
      </p:sp>
      <p:sp>
        <p:nvSpPr>
          <p:cNvPr id="8" name="TextBox 7"/>
          <p:cNvSpPr txBox="1"/>
          <p:nvPr/>
        </p:nvSpPr>
        <p:spPr>
          <a:xfrm>
            <a:off x="5003409" y="1397968"/>
            <a:ext cx="2232248" cy="461665"/>
          </a:xfrm>
          <a:prstGeom prst="rect">
            <a:avLst/>
          </a:prstGeom>
          <a:noFill/>
        </p:spPr>
        <p:txBody>
          <a:bodyPr wrap="square" rtlCol="0">
            <a:spAutoFit/>
          </a:bodyPr>
          <a:lstStyle/>
          <a:p>
            <a:r>
              <a:rPr lang="en-GB" sz="2400" dirty="0"/>
              <a:t>Glucose (6C)</a:t>
            </a:r>
          </a:p>
        </p:txBody>
      </p:sp>
      <p:sp>
        <p:nvSpPr>
          <p:cNvPr id="9" name="TextBox 8"/>
          <p:cNvSpPr txBox="1"/>
          <p:nvPr/>
        </p:nvSpPr>
        <p:spPr>
          <a:xfrm>
            <a:off x="5015880" y="2670012"/>
            <a:ext cx="2232248" cy="1200329"/>
          </a:xfrm>
          <a:prstGeom prst="rect">
            <a:avLst/>
          </a:prstGeom>
          <a:noFill/>
        </p:spPr>
        <p:txBody>
          <a:bodyPr wrap="square" rtlCol="0">
            <a:spAutoFit/>
          </a:bodyPr>
          <a:lstStyle/>
          <a:p>
            <a:r>
              <a:rPr lang="en-GB" sz="2400" dirty="0"/>
              <a:t>Hexose biphosphate (6C)</a:t>
            </a:r>
          </a:p>
        </p:txBody>
      </p:sp>
      <p:sp>
        <p:nvSpPr>
          <p:cNvPr id="10" name="TextBox 9"/>
          <p:cNvSpPr txBox="1"/>
          <p:nvPr/>
        </p:nvSpPr>
        <p:spPr>
          <a:xfrm>
            <a:off x="5015880" y="4110172"/>
            <a:ext cx="2232248" cy="830997"/>
          </a:xfrm>
          <a:prstGeom prst="rect">
            <a:avLst/>
          </a:prstGeom>
          <a:noFill/>
        </p:spPr>
        <p:txBody>
          <a:bodyPr wrap="square" rtlCol="0">
            <a:spAutoFit/>
          </a:bodyPr>
          <a:lstStyle/>
          <a:p>
            <a:r>
              <a:rPr lang="en-GB" sz="2400" dirty="0"/>
              <a:t>2 x triose phosphate (3C)</a:t>
            </a:r>
          </a:p>
        </p:txBody>
      </p:sp>
      <p:sp>
        <p:nvSpPr>
          <p:cNvPr id="11" name="TextBox 10"/>
          <p:cNvSpPr txBox="1"/>
          <p:nvPr/>
        </p:nvSpPr>
        <p:spPr>
          <a:xfrm>
            <a:off x="5015880" y="5949281"/>
            <a:ext cx="2232248" cy="461665"/>
          </a:xfrm>
          <a:prstGeom prst="rect">
            <a:avLst/>
          </a:prstGeom>
          <a:noFill/>
        </p:spPr>
        <p:txBody>
          <a:bodyPr wrap="square" rtlCol="0">
            <a:spAutoFit/>
          </a:bodyPr>
          <a:lstStyle/>
          <a:p>
            <a:r>
              <a:rPr lang="en-GB" sz="2400" dirty="0"/>
              <a:t>2 x pyruvate(3C)</a:t>
            </a:r>
          </a:p>
        </p:txBody>
      </p:sp>
      <p:cxnSp>
        <p:nvCxnSpPr>
          <p:cNvPr id="13" name="Straight Arrow Connector 12"/>
          <p:cNvCxnSpPr>
            <a:endCxn id="8" idx="1"/>
          </p:cNvCxnSpPr>
          <p:nvPr/>
        </p:nvCxnSpPr>
        <p:spPr>
          <a:xfrm>
            <a:off x="4727849" y="1628800"/>
            <a:ext cx="275561" cy="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884336" y="3140969"/>
            <a:ext cx="275561" cy="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727849" y="4581128"/>
            <a:ext cx="275561" cy="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727849" y="6165305"/>
            <a:ext cx="275561" cy="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Right Brace 16"/>
          <p:cNvSpPr/>
          <p:nvPr/>
        </p:nvSpPr>
        <p:spPr>
          <a:xfrm>
            <a:off x="7392144" y="1628799"/>
            <a:ext cx="288032" cy="120033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Right Brace 17"/>
          <p:cNvSpPr/>
          <p:nvPr/>
        </p:nvSpPr>
        <p:spPr>
          <a:xfrm>
            <a:off x="7400528" y="3236782"/>
            <a:ext cx="288032" cy="120033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Right Brace 18"/>
          <p:cNvSpPr/>
          <p:nvPr/>
        </p:nvSpPr>
        <p:spPr>
          <a:xfrm>
            <a:off x="7392144" y="4892966"/>
            <a:ext cx="288032" cy="120033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589914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inVertical)">
                                      <p:cBhvr>
                                        <p:cTn id="15" dur="500"/>
                                        <p:tgtEl>
                                          <p:spTgt spid="1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inVertical)">
                                      <p:cBhvr>
                                        <p:cTn id="23" dur="500"/>
                                        <p:tgtEl>
                                          <p:spTgt spid="19"/>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7" grpId="0" animBg="1"/>
      <p:bldP spid="18" grpId="0" animBg="1"/>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How many?</a:t>
            </a:r>
          </a:p>
        </p:txBody>
      </p:sp>
      <p:sp>
        <p:nvSpPr>
          <p:cNvPr id="3" name="Content Placeholder 2"/>
          <p:cNvSpPr>
            <a:spLocks noGrp="1"/>
          </p:cNvSpPr>
          <p:nvPr>
            <p:ph idx="1"/>
          </p:nvPr>
        </p:nvSpPr>
        <p:spPr>
          <a:xfrm>
            <a:off x="755073" y="1427628"/>
            <a:ext cx="8229600" cy="4525963"/>
          </a:xfrm>
        </p:spPr>
        <p:txBody>
          <a:bodyPr>
            <a:normAutofit/>
          </a:bodyPr>
          <a:lstStyle/>
          <a:p>
            <a:pPr marL="0" indent="0">
              <a:buNone/>
            </a:pPr>
            <a:r>
              <a:rPr lang="en-GB" dirty="0"/>
              <a:t>In the process of glycolysis, per 1 mole of glucose, how many…</a:t>
            </a:r>
          </a:p>
          <a:p>
            <a:pPr lvl="1"/>
            <a:endParaRPr lang="en-GB" dirty="0"/>
          </a:p>
          <a:p>
            <a:pPr marL="971550" lvl="1" indent="-514350">
              <a:buFont typeface="+mj-lt"/>
              <a:buAutoNum type="arabicParenR"/>
            </a:pPr>
            <a:r>
              <a:rPr lang="en-GB" dirty="0"/>
              <a:t>Net moles of ATP are produced?</a:t>
            </a:r>
          </a:p>
          <a:p>
            <a:pPr marL="971550" lvl="1" indent="-514350">
              <a:buFont typeface="+mj-lt"/>
              <a:buAutoNum type="arabicParenR"/>
            </a:pPr>
            <a:r>
              <a:rPr lang="en-GB" dirty="0"/>
              <a:t>Moles of NAD are reduced?</a:t>
            </a:r>
          </a:p>
          <a:p>
            <a:pPr marL="971550" lvl="1" indent="-514350">
              <a:buFont typeface="+mj-lt"/>
              <a:buAutoNum type="arabicParenR"/>
            </a:pPr>
            <a:r>
              <a:rPr lang="en-GB" dirty="0"/>
              <a:t>Moles of pyruvate are produced?</a:t>
            </a:r>
          </a:p>
          <a:p>
            <a:pPr marL="971550" lvl="1" indent="-514350">
              <a:buFont typeface="+mj-lt"/>
              <a:buAutoNum type="arabicParenR"/>
            </a:pPr>
            <a:r>
              <a:rPr lang="en-GB" dirty="0"/>
              <a:t>Moles of oxygen are required?</a:t>
            </a:r>
          </a:p>
          <a:p>
            <a:pPr marL="971550" lvl="1" indent="-514350">
              <a:buFont typeface="+mj-lt"/>
              <a:buAutoNum type="arabicParenR"/>
            </a:pPr>
            <a:r>
              <a:rPr lang="en-GB" dirty="0"/>
              <a:t>Moles of carbon dioxide are produced?</a:t>
            </a:r>
          </a:p>
          <a:p>
            <a:pPr marL="971550" lvl="1" indent="-514350">
              <a:buFont typeface="+mj-lt"/>
              <a:buAutoNum type="arabicParenR"/>
            </a:pPr>
            <a:r>
              <a:rPr lang="en-GB" dirty="0"/>
              <a:t>Moles of water are produced?</a:t>
            </a:r>
          </a:p>
        </p:txBody>
      </p:sp>
      <p:sp>
        <p:nvSpPr>
          <p:cNvPr id="4" name="TextBox 3"/>
          <p:cNvSpPr txBox="1"/>
          <p:nvPr/>
        </p:nvSpPr>
        <p:spPr>
          <a:xfrm>
            <a:off x="5852704" y="3002631"/>
            <a:ext cx="1296144" cy="523220"/>
          </a:xfrm>
          <a:prstGeom prst="rect">
            <a:avLst/>
          </a:prstGeom>
          <a:noFill/>
        </p:spPr>
        <p:txBody>
          <a:bodyPr wrap="square" rtlCol="0">
            <a:spAutoFit/>
          </a:bodyPr>
          <a:lstStyle/>
          <a:p>
            <a:r>
              <a:rPr lang="en-GB" sz="2800" dirty="0">
                <a:solidFill>
                  <a:srgbClr val="00B050"/>
                </a:solidFill>
              </a:rPr>
              <a:t>2</a:t>
            </a:r>
          </a:p>
        </p:txBody>
      </p:sp>
      <p:sp>
        <p:nvSpPr>
          <p:cNvPr id="5" name="TextBox 4"/>
          <p:cNvSpPr txBox="1"/>
          <p:nvPr/>
        </p:nvSpPr>
        <p:spPr>
          <a:xfrm>
            <a:off x="6014717" y="3371508"/>
            <a:ext cx="1296144" cy="523220"/>
          </a:xfrm>
          <a:prstGeom prst="rect">
            <a:avLst/>
          </a:prstGeom>
          <a:noFill/>
        </p:spPr>
        <p:txBody>
          <a:bodyPr wrap="square" rtlCol="0">
            <a:spAutoFit/>
          </a:bodyPr>
          <a:lstStyle/>
          <a:p>
            <a:r>
              <a:rPr lang="en-GB" sz="2800" dirty="0">
                <a:solidFill>
                  <a:srgbClr val="00B050"/>
                </a:solidFill>
              </a:rPr>
              <a:t>2</a:t>
            </a:r>
          </a:p>
        </p:txBody>
      </p:sp>
      <p:sp>
        <p:nvSpPr>
          <p:cNvPr id="6" name="TextBox 5"/>
          <p:cNvSpPr txBox="1"/>
          <p:nvPr/>
        </p:nvSpPr>
        <p:spPr>
          <a:xfrm>
            <a:off x="5902529" y="3822139"/>
            <a:ext cx="1296144" cy="523220"/>
          </a:xfrm>
          <a:prstGeom prst="rect">
            <a:avLst/>
          </a:prstGeom>
          <a:noFill/>
        </p:spPr>
        <p:txBody>
          <a:bodyPr wrap="square" rtlCol="0">
            <a:spAutoFit/>
          </a:bodyPr>
          <a:lstStyle/>
          <a:p>
            <a:r>
              <a:rPr lang="en-GB" sz="2800" dirty="0">
                <a:solidFill>
                  <a:srgbClr val="00B050"/>
                </a:solidFill>
              </a:rPr>
              <a:t>0</a:t>
            </a:r>
          </a:p>
        </p:txBody>
      </p:sp>
      <p:sp>
        <p:nvSpPr>
          <p:cNvPr id="7" name="TextBox 6"/>
          <p:cNvSpPr txBox="1"/>
          <p:nvPr/>
        </p:nvSpPr>
        <p:spPr>
          <a:xfrm>
            <a:off x="6662789" y="4141141"/>
            <a:ext cx="1296144" cy="523220"/>
          </a:xfrm>
          <a:prstGeom prst="rect">
            <a:avLst/>
          </a:prstGeom>
          <a:noFill/>
        </p:spPr>
        <p:txBody>
          <a:bodyPr wrap="square" rtlCol="0">
            <a:spAutoFit/>
          </a:bodyPr>
          <a:lstStyle/>
          <a:p>
            <a:r>
              <a:rPr lang="en-GB" sz="2800" dirty="0">
                <a:solidFill>
                  <a:srgbClr val="00B050"/>
                </a:solidFill>
              </a:rPr>
              <a:t>0</a:t>
            </a:r>
          </a:p>
        </p:txBody>
      </p:sp>
      <p:sp>
        <p:nvSpPr>
          <p:cNvPr id="8" name="TextBox 7"/>
          <p:cNvSpPr txBox="1"/>
          <p:nvPr/>
        </p:nvSpPr>
        <p:spPr>
          <a:xfrm>
            <a:off x="6191323" y="4576184"/>
            <a:ext cx="1296144" cy="523220"/>
          </a:xfrm>
          <a:prstGeom prst="rect">
            <a:avLst/>
          </a:prstGeom>
          <a:noFill/>
        </p:spPr>
        <p:txBody>
          <a:bodyPr wrap="square" rtlCol="0">
            <a:spAutoFit/>
          </a:bodyPr>
          <a:lstStyle/>
          <a:p>
            <a:r>
              <a:rPr lang="en-GB" sz="2800" dirty="0">
                <a:solidFill>
                  <a:srgbClr val="00B050"/>
                </a:solidFill>
              </a:rPr>
              <a:t>0</a:t>
            </a:r>
          </a:p>
        </p:txBody>
      </p:sp>
      <p:sp>
        <p:nvSpPr>
          <p:cNvPr id="9" name="TextBox 8"/>
          <p:cNvSpPr txBox="1"/>
          <p:nvPr/>
        </p:nvSpPr>
        <p:spPr>
          <a:xfrm>
            <a:off x="5871623" y="2531098"/>
            <a:ext cx="1296144" cy="523220"/>
          </a:xfrm>
          <a:prstGeom prst="rect">
            <a:avLst/>
          </a:prstGeom>
          <a:noFill/>
        </p:spPr>
        <p:txBody>
          <a:bodyPr wrap="square" rtlCol="0">
            <a:spAutoFit/>
          </a:bodyPr>
          <a:lstStyle/>
          <a:p>
            <a:r>
              <a:rPr lang="en-GB" sz="2800" dirty="0">
                <a:solidFill>
                  <a:srgbClr val="00B050"/>
                </a:solidFill>
              </a:rPr>
              <a:t>2</a:t>
            </a:r>
          </a:p>
        </p:txBody>
      </p:sp>
    </p:spTree>
    <p:extLst>
      <p:ext uri="{BB962C8B-B14F-4D97-AF65-F5344CB8AC3E}">
        <p14:creationId xmlns:p14="http://schemas.microsoft.com/office/powerpoint/2010/main" val="332059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arn(inVertical)">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barn(inVertical)">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barn(inVertical)">
                                      <p:cBhvr>
                                        <p:cTn id="47" dur="500"/>
                                        <p:tgtEl>
                                          <p:spTgt spid="3">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barn(inVertical)">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3">
                                            <p:txEl>
                                              <p:pRg st="7" end="7"/>
                                            </p:txEl>
                                          </p:spTgt>
                                        </p:tgtEl>
                                        <p:attrNameLst>
                                          <p:attrName>style.visibility</p:attrName>
                                        </p:attrNameLst>
                                      </p:cBhvr>
                                      <p:to>
                                        <p:strVal val="visible"/>
                                      </p:to>
                                    </p:set>
                                    <p:animEffect transition="in" filter="barn(inVertical)">
                                      <p:cBhvr>
                                        <p:cTn id="57" dur="500"/>
                                        <p:tgtEl>
                                          <p:spTgt spid="3">
                                            <p:txEl>
                                              <p:pRg st="7" end="7"/>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barn(inVertical)">
                                      <p:cBhvr>
                                        <p:cTn id="6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Importance of Glycolysis</a:t>
            </a:r>
          </a:p>
        </p:txBody>
      </p:sp>
      <p:sp>
        <p:nvSpPr>
          <p:cNvPr id="3" name="Content Placeholder 2"/>
          <p:cNvSpPr>
            <a:spLocks noGrp="1"/>
          </p:cNvSpPr>
          <p:nvPr>
            <p:ph idx="1"/>
          </p:nvPr>
        </p:nvSpPr>
        <p:spPr/>
        <p:txBody>
          <a:bodyPr/>
          <a:lstStyle/>
          <a:p>
            <a:r>
              <a:rPr lang="en-GB" dirty="0"/>
              <a:t>Produces 2 pyruvate molecules to enter the next stage (Link Reaction)</a:t>
            </a:r>
          </a:p>
          <a:p>
            <a:endParaRPr lang="en-GB" dirty="0"/>
          </a:p>
          <a:p>
            <a:r>
              <a:rPr lang="en-GB" dirty="0"/>
              <a:t>Produces a net total of 2 ATP</a:t>
            </a:r>
          </a:p>
          <a:p>
            <a:endParaRPr lang="en-GB" dirty="0"/>
          </a:p>
          <a:p>
            <a:r>
              <a:rPr lang="en-GB" dirty="0"/>
              <a:t>Produces 2 molecules of </a:t>
            </a:r>
            <a:r>
              <a:rPr lang="en-GB" b="1" u="sng" dirty="0"/>
              <a:t>Reduced NAD</a:t>
            </a:r>
            <a:r>
              <a:rPr lang="en-GB" b="1" dirty="0"/>
              <a:t> </a:t>
            </a:r>
            <a:r>
              <a:rPr lang="en-GB" dirty="0"/>
              <a:t>which is used in the final stage of respiration (ETC)</a:t>
            </a:r>
          </a:p>
        </p:txBody>
      </p:sp>
    </p:spTree>
    <p:extLst>
      <p:ext uri="{BB962C8B-B14F-4D97-AF65-F5344CB8AC3E}">
        <p14:creationId xmlns:p14="http://schemas.microsoft.com/office/powerpoint/2010/main" val="365192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3872" y="404664"/>
            <a:ext cx="5119981" cy="706090"/>
          </a:xfrm>
        </p:spPr>
        <p:txBody>
          <a:bodyPr>
            <a:normAutofit/>
          </a:bodyPr>
          <a:lstStyle/>
          <a:p>
            <a:r>
              <a:rPr lang="en-GB" u="sng" dirty="0"/>
              <a:t>Exam Q</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7528" y="548680"/>
            <a:ext cx="3672408" cy="5895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5524993" y="1484785"/>
            <a:ext cx="4572000" cy="830997"/>
          </a:xfrm>
          <a:prstGeom prst="rect">
            <a:avLst/>
          </a:prstGeom>
        </p:spPr>
        <p:txBody>
          <a:bodyPr>
            <a:spAutoFit/>
          </a:bodyPr>
          <a:lstStyle/>
          <a:p>
            <a:r>
              <a:rPr lang="en-GB" sz="2400" dirty="0"/>
              <a:t>The figure below represents the first stage of respiration.</a:t>
            </a:r>
          </a:p>
        </p:txBody>
      </p:sp>
      <p:sp>
        <p:nvSpPr>
          <p:cNvPr id="6" name="Rectangle 5"/>
          <p:cNvSpPr/>
          <p:nvPr/>
        </p:nvSpPr>
        <p:spPr>
          <a:xfrm>
            <a:off x="5960048" y="2492896"/>
            <a:ext cx="4149262" cy="2862322"/>
          </a:xfrm>
          <a:prstGeom prst="rect">
            <a:avLst/>
          </a:prstGeom>
        </p:spPr>
        <p:txBody>
          <a:bodyPr wrap="square">
            <a:spAutoFit/>
          </a:bodyPr>
          <a:lstStyle/>
          <a:p>
            <a:r>
              <a:rPr lang="en-GB" sz="2000" dirty="0"/>
              <a:t>(a) Name the stage represented by the figure above.			[1]</a:t>
            </a:r>
          </a:p>
          <a:p>
            <a:r>
              <a:rPr lang="en-GB" sz="2000" dirty="0"/>
              <a:t> </a:t>
            </a:r>
          </a:p>
          <a:p>
            <a:r>
              <a:rPr lang="en-GB" sz="2000" dirty="0"/>
              <a:t>(b) State precisely where in the cell this stage takes place.						[1]</a:t>
            </a:r>
          </a:p>
          <a:p>
            <a:endParaRPr lang="en-GB" sz="2000" dirty="0"/>
          </a:p>
          <a:p>
            <a:r>
              <a:rPr lang="en-GB" sz="2000" dirty="0"/>
              <a:t>(c) Identify the compounds </a:t>
            </a:r>
            <a:r>
              <a:rPr lang="en-GB" sz="2000" b="1" dirty="0"/>
              <a:t>D</a:t>
            </a:r>
            <a:r>
              <a:rPr lang="en-GB" sz="2000" dirty="0"/>
              <a:t>, </a:t>
            </a:r>
            <a:r>
              <a:rPr lang="en-GB" sz="2000" b="1" dirty="0"/>
              <a:t>E</a:t>
            </a:r>
            <a:r>
              <a:rPr lang="en-GB" sz="2000" dirty="0"/>
              <a:t> and </a:t>
            </a:r>
            <a:r>
              <a:rPr lang="en-GB" sz="2000" b="1" dirty="0"/>
              <a:t>F</a:t>
            </a:r>
            <a:r>
              <a:rPr lang="en-GB" sz="2000" dirty="0"/>
              <a:t>.</a:t>
            </a:r>
          </a:p>
          <a:p>
            <a:r>
              <a:rPr lang="en-GB" sz="2000" b="1" dirty="0"/>
              <a:t>				</a:t>
            </a:r>
            <a:r>
              <a:rPr lang="en-GB" sz="2000" dirty="0"/>
              <a:t>[3]</a:t>
            </a:r>
          </a:p>
        </p:txBody>
      </p:sp>
      <p:sp>
        <p:nvSpPr>
          <p:cNvPr id="7" name="TextBox 6"/>
          <p:cNvSpPr txBox="1"/>
          <p:nvPr/>
        </p:nvSpPr>
        <p:spPr>
          <a:xfrm>
            <a:off x="7810994" y="2924945"/>
            <a:ext cx="1597375" cy="461665"/>
          </a:xfrm>
          <a:prstGeom prst="rect">
            <a:avLst/>
          </a:prstGeom>
          <a:noFill/>
        </p:spPr>
        <p:txBody>
          <a:bodyPr wrap="square" rtlCol="0">
            <a:spAutoFit/>
          </a:bodyPr>
          <a:lstStyle/>
          <a:p>
            <a:r>
              <a:rPr lang="en-GB" sz="2400" dirty="0">
                <a:solidFill>
                  <a:srgbClr val="FF0000"/>
                </a:solidFill>
              </a:rPr>
              <a:t>Glycolysis</a:t>
            </a:r>
          </a:p>
        </p:txBody>
      </p:sp>
      <p:sp>
        <p:nvSpPr>
          <p:cNvPr id="9" name="TextBox 8"/>
          <p:cNvSpPr txBox="1"/>
          <p:nvPr/>
        </p:nvSpPr>
        <p:spPr>
          <a:xfrm>
            <a:off x="6186264" y="4077073"/>
            <a:ext cx="2862065" cy="461665"/>
          </a:xfrm>
          <a:prstGeom prst="rect">
            <a:avLst/>
          </a:prstGeom>
          <a:noFill/>
        </p:spPr>
        <p:txBody>
          <a:bodyPr wrap="square" rtlCol="0">
            <a:spAutoFit/>
          </a:bodyPr>
          <a:lstStyle/>
          <a:p>
            <a:r>
              <a:rPr lang="en-GB" sz="2400" dirty="0">
                <a:solidFill>
                  <a:srgbClr val="FF0000"/>
                </a:solidFill>
              </a:rPr>
              <a:t>Cytosol</a:t>
            </a:r>
          </a:p>
        </p:txBody>
      </p:sp>
      <p:sp>
        <p:nvSpPr>
          <p:cNvPr id="10" name="TextBox 9"/>
          <p:cNvSpPr txBox="1"/>
          <p:nvPr/>
        </p:nvSpPr>
        <p:spPr>
          <a:xfrm>
            <a:off x="6366018" y="5124386"/>
            <a:ext cx="1746206" cy="1200329"/>
          </a:xfrm>
          <a:prstGeom prst="rect">
            <a:avLst/>
          </a:prstGeom>
          <a:noFill/>
        </p:spPr>
        <p:txBody>
          <a:bodyPr wrap="square" rtlCol="0">
            <a:spAutoFit/>
          </a:bodyPr>
          <a:lstStyle/>
          <a:p>
            <a:r>
              <a:rPr lang="en-GB" sz="2400" dirty="0">
                <a:solidFill>
                  <a:srgbClr val="FF0000"/>
                </a:solidFill>
              </a:rPr>
              <a:t>D – ATP</a:t>
            </a:r>
          </a:p>
          <a:p>
            <a:r>
              <a:rPr lang="en-GB" sz="2400" dirty="0">
                <a:solidFill>
                  <a:srgbClr val="FF0000"/>
                </a:solidFill>
              </a:rPr>
              <a:t>E – NAD</a:t>
            </a:r>
            <a:endParaRPr lang="en-GB" sz="2400" baseline="30000" dirty="0">
              <a:solidFill>
                <a:srgbClr val="FF0000"/>
              </a:solidFill>
            </a:endParaRPr>
          </a:p>
          <a:p>
            <a:r>
              <a:rPr lang="en-GB" sz="2400" dirty="0">
                <a:solidFill>
                  <a:srgbClr val="FF0000"/>
                </a:solidFill>
              </a:rPr>
              <a:t>F - Pyruvate</a:t>
            </a:r>
          </a:p>
        </p:txBody>
      </p:sp>
    </p:spTree>
    <p:extLst>
      <p:ext uri="{BB962C8B-B14F-4D97-AF65-F5344CB8AC3E}">
        <p14:creationId xmlns:p14="http://schemas.microsoft.com/office/powerpoint/2010/main" val="880750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3872" y="404664"/>
            <a:ext cx="5119981" cy="706090"/>
          </a:xfrm>
        </p:spPr>
        <p:txBody>
          <a:bodyPr>
            <a:normAutofit/>
          </a:bodyPr>
          <a:lstStyle/>
          <a:p>
            <a:r>
              <a:rPr lang="en-GB" u="sng" dirty="0"/>
              <a:t>Exam Q</a:t>
            </a:r>
          </a:p>
        </p:txBody>
      </p:sp>
      <p:sp>
        <p:nvSpPr>
          <p:cNvPr id="5" name="Rectangle 4"/>
          <p:cNvSpPr/>
          <p:nvPr/>
        </p:nvSpPr>
        <p:spPr>
          <a:xfrm>
            <a:off x="5159896" y="1429326"/>
            <a:ext cx="4896544" cy="830997"/>
          </a:xfrm>
          <a:prstGeom prst="rect">
            <a:avLst/>
          </a:prstGeom>
        </p:spPr>
        <p:txBody>
          <a:bodyPr wrap="square">
            <a:spAutoFit/>
          </a:bodyPr>
          <a:lstStyle/>
          <a:p>
            <a:r>
              <a:rPr lang="en-GB" sz="2400" dirty="0"/>
              <a:t>The following figure is an outline of the glycolytic pathway.</a:t>
            </a:r>
          </a:p>
        </p:txBody>
      </p:sp>
      <p:sp>
        <p:nvSpPr>
          <p:cNvPr id="6" name="Rectangle 5"/>
          <p:cNvSpPr/>
          <p:nvPr/>
        </p:nvSpPr>
        <p:spPr>
          <a:xfrm>
            <a:off x="5159896" y="2315781"/>
            <a:ext cx="5112568" cy="4154984"/>
          </a:xfrm>
          <a:prstGeom prst="rect">
            <a:avLst/>
          </a:prstGeom>
        </p:spPr>
        <p:txBody>
          <a:bodyPr wrap="square">
            <a:spAutoFit/>
          </a:bodyPr>
          <a:lstStyle/>
          <a:p>
            <a:r>
              <a:rPr lang="en-GB" sz="2400" dirty="0"/>
              <a:t>With reference to the figure, state the letter, </a:t>
            </a:r>
            <a:r>
              <a:rPr lang="en-GB" sz="2400" b="1" dirty="0"/>
              <a:t>A</a:t>
            </a:r>
            <a:r>
              <a:rPr lang="en-GB" sz="2400" dirty="0"/>
              <a:t>, </a:t>
            </a:r>
            <a:r>
              <a:rPr lang="en-GB" sz="2400" b="1" dirty="0"/>
              <a:t>B</a:t>
            </a:r>
            <a:r>
              <a:rPr lang="en-GB" sz="2400" dirty="0"/>
              <a:t> or </a:t>
            </a:r>
            <a:r>
              <a:rPr lang="en-GB" sz="2400" b="1" dirty="0"/>
              <a:t>C</a:t>
            </a:r>
            <a:r>
              <a:rPr lang="en-GB" sz="2400" dirty="0"/>
              <a:t>, in the glycolytic pathway where the following processes occur.</a:t>
            </a:r>
          </a:p>
          <a:p>
            <a:endParaRPr lang="en-GB" sz="2400" dirty="0"/>
          </a:p>
          <a:p>
            <a:pPr marL="457200" indent="-457200">
              <a:buFont typeface="+mj-lt"/>
              <a:buAutoNum type="alphaLcPeriod"/>
            </a:pPr>
            <a:r>
              <a:rPr lang="en-GB" sz="2400" dirty="0"/>
              <a:t>phosphorylation using ATP</a:t>
            </a:r>
          </a:p>
          <a:p>
            <a:pPr marL="457200" indent="-457200">
              <a:buFont typeface="+mj-lt"/>
              <a:buAutoNum type="alphaLcPeriod"/>
            </a:pPr>
            <a:r>
              <a:rPr lang="en-GB" sz="2400" dirty="0"/>
              <a:t>dehydrogenation	</a:t>
            </a:r>
          </a:p>
          <a:p>
            <a:pPr marL="457200" indent="-457200">
              <a:buFont typeface="+mj-lt"/>
              <a:buAutoNum type="alphaLcPeriod"/>
            </a:pPr>
            <a:r>
              <a:rPr lang="en-GB" sz="2400" dirty="0"/>
              <a:t>formation of ATP	</a:t>
            </a:r>
          </a:p>
          <a:p>
            <a:pPr marL="457200" indent="-457200">
              <a:buFont typeface="+mj-lt"/>
              <a:buAutoNum type="alphaLcPeriod"/>
            </a:pPr>
            <a:r>
              <a:rPr lang="en-GB" sz="2400" dirty="0"/>
              <a:t>splitting of a hexose	</a:t>
            </a:r>
          </a:p>
          <a:p>
            <a:r>
              <a:rPr lang="en-GB" sz="2400" dirty="0"/>
              <a:t>		          </a:t>
            </a:r>
          </a:p>
          <a:p>
            <a:pPr algn="r"/>
            <a:r>
              <a:rPr lang="en-GB" sz="2400" dirty="0"/>
              <a:t>[Total 4 marks]</a:t>
            </a:r>
          </a:p>
        </p:txBody>
      </p:sp>
      <p:sp>
        <p:nvSpPr>
          <p:cNvPr id="10" name="TextBox 9"/>
          <p:cNvSpPr txBox="1"/>
          <p:nvPr/>
        </p:nvSpPr>
        <p:spPr>
          <a:xfrm>
            <a:off x="8953692" y="4127886"/>
            <a:ext cx="1746206" cy="461665"/>
          </a:xfrm>
          <a:prstGeom prst="rect">
            <a:avLst/>
          </a:prstGeom>
          <a:noFill/>
        </p:spPr>
        <p:txBody>
          <a:bodyPr wrap="square" rtlCol="0">
            <a:spAutoFit/>
          </a:bodyPr>
          <a:lstStyle/>
          <a:p>
            <a:r>
              <a:rPr lang="en-GB" sz="2400" dirty="0">
                <a:solidFill>
                  <a:srgbClr val="FF0000"/>
                </a:solidFill>
              </a:rPr>
              <a:t>A</a:t>
            </a:r>
          </a:p>
        </p:txBody>
      </p:sp>
      <p:sp>
        <p:nvSpPr>
          <p:cNvPr id="3" name="TextBox 2"/>
          <p:cNvSpPr txBox="1"/>
          <p:nvPr/>
        </p:nvSpPr>
        <p:spPr>
          <a:xfrm>
            <a:off x="2826348" y="792895"/>
            <a:ext cx="1948830" cy="461665"/>
          </a:xfrm>
          <a:prstGeom prst="rect">
            <a:avLst/>
          </a:prstGeom>
          <a:noFill/>
        </p:spPr>
        <p:txBody>
          <a:bodyPr wrap="square" rtlCol="0">
            <a:spAutoFit/>
          </a:bodyPr>
          <a:lstStyle/>
          <a:p>
            <a:r>
              <a:rPr lang="en-GB" sz="2400" dirty="0"/>
              <a:t>Glucose</a:t>
            </a:r>
          </a:p>
        </p:txBody>
      </p:sp>
      <p:sp>
        <p:nvSpPr>
          <p:cNvPr id="11" name="TextBox 10"/>
          <p:cNvSpPr txBox="1"/>
          <p:nvPr/>
        </p:nvSpPr>
        <p:spPr>
          <a:xfrm>
            <a:off x="2783632" y="1998133"/>
            <a:ext cx="1948830" cy="830997"/>
          </a:xfrm>
          <a:prstGeom prst="rect">
            <a:avLst/>
          </a:prstGeom>
          <a:noFill/>
        </p:spPr>
        <p:txBody>
          <a:bodyPr wrap="square" rtlCol="0">
            <a:spAutoFit/>
          </a:bodyPr>
          <a:lstStyle/>
          <a:p>
            <a:r>
              <a:rPr lang="en-GB" sz="2400" dirty="0"/>
              <a:t>Glucose 6 phosphate</a:t>
            </a:r>
          </a:p>
        </p:txBody>
      </p:sp>
      <p:sp>
        <p:nvSpPr>
          <p:cNvPr id="12" name="TextBox 11"/>
          <p:cNvSpPr txBox="1"/>
          <p:nvPr/>
        </p:nvSpPr>
        <p:spPr>
          <a:xfrm>
            <a:off x="2826272" y="3606116"/>
            <a:ext cx="1948830" cy="830997"/>
          </a:xfrm>
          <a:prstGeom prst="rect">
            <a:avLst/>
          </a:prstGeom>
          <a:noFill/>
        </p:spPr>
        <p:txBody>
          <a:bodyPr wrap="square" rtlCol="0">
            <a:spAutoFit/>
          </a:bodyPr>
          <a:lstStyle/>
          <a:p>
            <a:r>
              <a:rPr lang="en-GB" sz="2400" dirty="0"/>
              <a:t>Triose phosphate</a:t>
            </a:r>
          </a:p>
        </p:txBody>
      </p:sp>
      <p:sp>
        <p:nvSpPr>
          <p:cNvPr id="13" name="TextBox 12"/>
          <p:cNvSpPr txBox="1"/>
          <p:nvPr/>
        </p:nvSpPr>
        <p:spPr>
          <a:xfrm>
            <a:off x="2826272" y="5271592"/>
            <a:ext cx="1948830" cy="461665"/>
          </a:xfrm>
          <a:prstGeom prst="rect">
            <a:avLst/>
          </a:prstGeom>
          <a:noFill/>
        </p:spPr>
        <p:txBody>
          <a:bodyPr wrap="square" rtlCol="0">
            <a:spAutoFit/>
          </a:bodyPr>
          <a:lstStyle/>
          <a:p>
            <a:r>
              <a:rPr lang="en-GB" sz="2400" dirty="0"/>
              <a:t>Pyruvate</a:t>
            </a:r>
          </a:p>
        </p:txBody>
      </p:sp>
      <p:cxnSp>
        <p:nvCxnSpPr>
          <p:cNvPr id="8" name="Straight Arrow Connector 7"/>
          <p:cNvCxnSpPr/>
          <p:nvPr/>
        </p:nvCxnSpPr>
        <p:spPr>
          <a:xfrm>
            <a:off x="3431704" y="1254560"/>
            <a:ext cx="0" cy="74357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431704" y="2901452"/>
            <a:ext cx="0" cy="74357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3431704" y="4509121"/>
            <a:ext cx="0" cy="74357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970364" y="1383160"/>
            <a:ext cx="461340" cy="461665"/>
          </a:xfrm>
          <a:prstGeom prst="rect">
            <a:avLst/>
          </a:prstGeom>
          <a:noFill/>
        </p:spPr>
        <p:txBody>
          <a:bodyPr wrap="square" rtlCol="0">
            <a:spAutoFit/>
          </a:bodyPr>
          <a:lstStyle/>
          <a:p>
            <a:r>
              <a:rPr lang="en-GB" sz="2400" b="1" dirty="0"/>
              <a:t>A</a:t>
            </a:r>
          </a:p>
        </p:txBody>
      </p:sp>
      <p:sp>
        <p:nvSpPr>
          <p:cNvPr id="19" name="TextBox 18"/>
          <p:cNvSpPr txBox="1"/>
          <p:nvPr/>
        </p:nvSpPr>
        <p:spPr>
          <a:xfrm>
            <a:off x="2999656" y="3039344"/>
            <a:ext cx="461340" cy="461665"/>
          </a:xfrm>
          <a:prstGeom prst="rect">
            <a:avLst/>
          </a:prstGeom>
          <a:noFill/>
        </p:spPr>
        <p:txBody>
          <a:bodyPr wrap="square" rtlCol="0">
            <a:spAutoFit/>
          </a:bodyPr>
          <a:lstStyle/>
          <a:p>
            <a:r>
              <a:rPr lang="en-GB" sz="2400" b="1" dirty="0"/>
              <a:t>B</a:t>
            </a:r>
          </a:p>
        </p:txBody>
      </p:sp>
      <p:sp>
        <p:nvSpPr>
          <p:cNvPr id="20" name="TextBox 19"/>
          <p:cNvSpPr txBox="1"/>
          <p:nvPr/>
        </p:nvSpPr>
        <p:spPr>
          <a:xfrm>
            <a:off x="2956010" y="4695528"/>
            <a:ext cx="461340" cy="461665"/>
          </a:xfrm>
          <a:prstGeom prst="rect">
            <a:avLst/>
          </a:prstGeom>
          <a:noFill/>
        </p:spPr>
        <p:txBody>
          <a:bodyPr wrap="square" rtlCol="0">
            <a:spAutoFit/>
          </a:bodyPr>
          <a:lstStyle/>
          <a:p>
            <a:r>
              <a:rPr lang="en-GB" sz="2400" b="1" dirty="0"/>
              <a:t>C</a:t>
            </a:r>
          </a:p>
        </p:txBody>
      </p:sp>
      <p:sp>
        <p:nvSpPr>
          <p:cNvPr id="21" name="TextBox 20"/>
          <p:cNvSpPr txBox="1"/>
          <p:nvPr/>
        </p:nvSpPr>
        <p:spPr>
          <a:xfrm>
            <a:off x="7950194" y="4509121"/>
            <a:ext cx="1746206" cy="461665"/>
          </a:xfrm>
          <a:prstGeom prst="rect">
            <a:avLst/>
          </a:prstGeom>
          <a:noFill/>
        </p:spPr>
        <p:txBody>
          <a:bodyPr wrap="square" rtlCol="0">
            <a:spAutoFit/>
          </a:bodyPr>
          <a:lstStyle/>
          <a:p>
            <a:r>
              <a:rPr lang="en-GB" sz="2400" dirty="0">
                <a:solidFill>
                  <a:srgbClr val="FF0000"/>
                </a:solidFill>
              </a:rPr>
              <a:t>C</a:t>
            </a:r>
          </a:p>
        </p:txBody>
      </p:sp>
      <p:sp>
        <p:nvSpPr>
          <p:cNvPr id="22" name="TextBox 21"/>
          <p:cNvSpPr txBox="1"/>
          <p:nvPr/>
        </p:nvSpPr>
        <p:spPr>
          <a:xfrm>
            <a:off x="7950194" y="4869161"/>
            <a:ext cx="1746206" cy="461665"/>
          </a:xfrm>
          <a:prstGeom prst="rect">
            <a:avLst/>
          </a:prstGeom>
          <a:noFill/>
        </p:spPr>
        <p:txBody>
          <a:bodyPr wrap="square" rtlCol="0">
            <a:spAutoFit/>
          </a:bodyPr>
          <a:lstStyle/>
          <a:p>
            <a:r>
              <a:rPr lang="en-GB" sz="2400" dirty="0">
                <a:solidFill>
                  <a:srgbClr val="FF0000"/>
                </a:solidFill>
              </a:rPr>
              <a:t>C</a:t>
            </a:r>
          </a:p>
        </p:txBody>
      </p:sp>
      <p:sp>
        <p:nvSpPr>
          <p:cNvPr id="23" name="TextBox 22"/>
          <p:cNvSpPr txBox="1"/>
          <p:nvPr/>
        </p:nvSpPr>
        <p:spPr>
          <a:xfrm>
            <a:off x="8328248" y="5271592"/>
            <a:ext cx="1746206" cy="461665"/>
          </a:xfrm>
          <a:prstGeom prst="rect">
            <a:avLst/>
          </a:prstGeom>
          <a:noFill/>
        </p:spPr>
        <p:txBody>
          <a:bodyPr wrap="square" rtlCol="0">
            <a:spAutoFit/>
          </a:bodyPr>
          <a:lstStyle/>
          <a:p>
            <a:r>
              <a:rPr lang="en-GB" sz="2400" dirty="0">
                <a:solidFill>
                  <a:srgbClr val="FF0000"/>
                </a:solidFill>
              </a:rPr>
              <a:t>B</a:t>
            </a:r>
          </a:p>
        </p:txBody>
      </p:sp>
    </p:spTree>
    <p:extLst>
      <p:ext uri="{BB962C8B-B14F-4D97-AF65-F5344CB8AC3E}">
        <p14:creationId xmlns:p14="http://schemas.microsoft.com/office/powerpoint/2010/main" val="57172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inVertic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arn(inVertical)">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p:bldP spid="22" grpId="0"/>
      <p:bldP spid="2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5560" y="836712"/>
            <a:ext cx="7772400" cy="720080"/>
          </a:xfrm>
          <a:solidFill>
            <a:schemeClr val="bg1"/>
          </a:solidFill>
          <a:ln w="28575">
            <a:solidFill>
              <a:schemeClr val="tx1"/>
            </a:solidFill>
          </a:ln>
        </p:spPr>
        <p:txBody>
          <a:bodyPr>
            <a:normAutofit/>
          </a:bodyPr>
          <a:lstStyle/>
          <a:p>
            <a:r>
              <a:rPr lang="en-GB" sz="3600" b="1" u="sng" dirty="0"/>
              <a:t>Links Reaction and Krebs Cycle</a:t>
            </a:r>
          </a:p>
        </p:txBody>
      </p:sp>
      <p:sp>
        <p:nvSpPr>
          <p:cNvPr id="6" name="Date Placeholder 5"/>
          <p:cNvSpPr>
            <a:spLocks noGrp="1"/>
          </p:cNvSpPr>
          <p:nvPr>
            <p:ph type="dt" sz="half" idx="10"/>
          </p:nvPr>
        </p:nvSpPr>
        <p:spPr>
          <a:xfrm>
            <a:off x="6528048" y="332657"/>
            <a:ext cx="3717776" cy="365125"/>
          </a:xfrm>
        </p:spPr>
        <p:txBody>
          <a:bodyPr/>
          <a:lstStyle/>
          <a:p>
            <a:fld id="{8A338C36-FA05-40AD-BD71-9B5B0ED5F8F7}" type="datetime2">
              <a:rPr lang="en-GB" smtClean="0"/>
              <a:t>Wednesday, 09 December 2020</a:t>
            </a:fld>
            <a:endParaRPr lang="en-GB" dirty="0"/>
          </a:p>
        </p:txBody>
      </p:sp>
      <p:pic>
        <p:nvPicPr>
          <p:cNvPr id="8" name="Picture 7">
            <a:extLst>
              <a:ext uri="{FF2B5EF4-FFF2-40B4-BE49-F238E27FC236}">
                <a16:creationId xmlns:a16="http://schemas.microsoft.com/office/drawing/2014/main" id="{D6B05653-1FC8-4DE9-9340-59FC3665E3B0}"/>
              </a:ext>
            </a:extLst>
          </p:cNvPr>
          <p:cNvPicPr>
            <a:picLocks noChangeAspect="1"/>
          </p:cNvPicPr>
          <p:nvPr/>
        </p:nvPicPr>
        <p:blipFill>
          <a:blip r:embed="rId2"/>
          <a:stretch>
            <a:fillRect/>
          </a:stretch>
        </p:blipFill>
        <p:spPr>
          <a:xfrm>
            <a:off x="434585" y="1958936"/>
            <a:ext cx="9004887" cy="1470064"/>
          </a:xfrm>
          <a:prstGeom prst="rect">
            <a:avLst/>
          </a:prstGeom>
        </p:spPr>
      </p:pic>
    </p:spTree>
    <p:extLst>
      <p:ext uri="{BB962C8B-B14F-4D97-AF65-F5344CB8AC3E}">
        <p14:creationId xmlns:p14="http://schemas.microsoft.com/office/powerpoint/2010/main" val="3230822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Aerobic Respiration – an overview</a:t>
            </a:r>
          </a:p>
        </p:txBody>
      </p:sp>
      <p:sp>
        <p:nvSpPr>
          <p:cNvPr id="3" name="Content Placeholder 2"/>
          <p:cNvSpPr>
            <a:spLocks noGrp="1"/>
          </p:cNvSpPr>
          <p:nvPr>
            <p:ph idx="1"/>
          </p:nvPr>
        </p:nvSpPr>
        <p:spPr>
          <a:xfrm>
            <a:off x="1919536" y="1628801"/>
            <a:ext cx="8229600" cy="4525963"/>
          </a:xfrm>
        </p:spPr>
        <p:txBody>
          <a:bodyPr>
            <a:normAutofit/>
          </a:bodyPr>
          <a:lstStyle/>
          <a:p>
            <a:pPr marL="0" indent="0">
              <a:buNone/>
            </a:pPr>
            <a:r>
              <a:rPr lang="en-GB" sz="2400" b="1" u="sng" dirty="0"/>
              <a:t>Metabolic pathway </a:t>
            </a:r>
            <a:r>
              <a:rPr lang="en-GB" sz="2400" dirty="0"/>
              <a:t>– series of reactions in which the products of one become the reactants of the next.</a:t>
            </a:r>
          </a:p>
          <a:p>
            <a:pPr marL="0" indent="0">
              <a:buNone/>
            </a:pPr>
            <a:r>
              <a:rPr lang="en-GB" sz="2400" dirty="0"/>
              <a:t>Controlled by a number of different </a:t>
            </a:r>
            <a:r>
              <a:rPr lang="en-GB" sz="2400" b="1" dirty="0"/>
              <a:t>enzymes</a:t>
            </a:r>
            <a:r>
              <a:rPr lang="en-GB" sz="2400" dirty="0"/>
              <a:t> and </a:t>
            </a:r>
            <a:r>
              <a:rPr lang="en-GB" sz="2400" b="1" dirty="0"/>
              <a:t>intermediate molecules</a:t>
            </a:r>
            <a:r>
              <a:rPr lang="en-GB" sz="2400" dirty="0"/>
              <a:t>.</a:t>
            </a:r>
          </a:p>
        </p:txBody>
      </p:sp>
      <p:sp>
        <p:nvSpPr>
          <p:cNvPr id="4" name="Oval 3"/>
          <p:cNvSpPr/>
          <p:nvPr/>
        </p:nvSpPr>
        <p:spPr>
          <a:xfrm>
            <a:off x="2856654" y="4149080"/>
            <a:ext cx="1512168" cy="1512168"/>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Oval 4"/>
          <p:cNvSpPr/>
          <p:nvPr/>
        </p:nvSpPr>
        <p:spPr>
          <a:xfrm>
            <a:off x="5591944" y="4149080"/>
            <a:ext cx="1512168" cy="1512168"/>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Oval 5"/>
          <p:cNvSpPr/>
          <p:nvPr/>
        </p:nvSpPr>
        <p:spPr>
          <a:xfrm>
            <a:off x="7608168" y="4098267"/>
            <a:ext cx="1512168" cy="1512168"/>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p:cNvSpPr txBox="1"/>
          <p:nvPr/>
        </p:nvSpPr>
        <p:spPr>
          <a:xfrm>
            <a:off x="2927648" y="4623520"/>
            <a:ext cx="1440160" cy="461665"/>
          </a:xfrm>
          <a:prstGeom prst="rect">
            <a:avLst/>
          </a:prstGeom>
          <a:noFill/>
        </p:spPr>
        <p:txBody>
          <a:bodyPr wrap="square" rtlCol="0">
            <a:spAutoFit/>
          </a:bodyPr>
          <a:lstStyle/>
          <a:p>
            <a:r>
              <a:rPr lang="en-GB" sz="2400" b="1" dirty="0"/>
              <a:t>Glycolysis</a:t>
            </a:r>
          </a:p>
        </p:txBody>
      </p:sp>
      <p:sp>
        <p:nvSpPr>
          <p:cNvPr id="8" name="TextBox 7"/>
          <p:cNvSpPr txBox="1"/>
          <p:nvPr/>
        </p:nvSpPr>
        <p:spPr>
          <a:xfrm>
            <a:off x="5602153" y="4509121"/>
            <a:ext cx="1440160" cy="830997"/>
          </a:xfrm>
          <a:prstGeom prst="rect">
            <a:avLst/>
          </a:prstGeom>
          <a:noFill/>
        </p:spPr>
        <p:txBody>
          <a:bodyPr wrap="square" rtlCol="0">
            <a:spAutoFit/>
          </a:bodyPr>
          <a:lstStyle/>
          <a:p>
            <a:pPr algn="ctr"/>
            <a:r>
              <a:rPr lang="en-GB" sz="2400" b="1" dirty="0"/>
              <a:t>Krebs Cycle</a:t>
            </a:r>
          </a:p>
        </p:txBody>
      </p:sp>
      <p:sp>
        <p:nvSpPr>
          <p:cNvPr id="9" name="TextBox 8"/>
          <p:cNvSpPr txBox="1"/>
          <p:nvPr/>
        </p:nvSpPr>
        <p:spPr>
          <a:xfrm>
            <a:off x="7680176" y="4623520"/>
            <a:ext cx="1440160" cy="461665"/>
          </a:xfrm>
          <a:prstGeom prst="rect">
            <a:avLst/>
          </a:prstGeom>
          <a:noFill/>
        </p:spPr>
        <p:txBody>
          <a:bodyPr wrap="square" rtlCol="0">
            <a:spAutoFit/>
          </a:bodyPr>
          <a:lstStyle/>
          <a:p>
            <a:pPr algn="ctr"/>
            <a:r>
              <a:rPr lang="en-GB" sz="2400" b="1" dirty="0"/>
              <a:t>ETC</a:t>
            </a:r>
          </a:p>
        </p:txBody>
      </p:sp>
      <p:sp>
        <p:nvSpPr>
          <p:cNvPr id="10" name="TextBox 9"/>
          <p:cNvSpPr txBox="1"/>
          <p:nvPr/>
        </p:nvSpPr>
        <p:spPr>
          <a:xfrm>
            <a:off x="4295800" y="4521314"/>
            <a:ext cx="1440160" cy="707886"/>
          </a:xfrm>
          <a:prstGeom prst="rect">
            <a:avLst/>
          </a:prstGeom>
          <a:noFill/>
        </p:spPr>
        <p:txBody>
          <a:bodyPr wrap="square" rtlCol="0">
            <a:spAutoFit/>
          </a:bodyPr>
          <a:lstStyle/>
          <a:p>
            <a:pPr algn="ctr"/>
            <a:r>
              <a:rPr lang="en-GB" sz="2000" b="1" dirty="0"/>
              <a:t>Link Reaction</a:t>
            </a:r>
          </a:p>
        </p:txBody>
      </p:sp>
      <p:cxnSp>
        <p:nvCxnSpPr>
          <p:cNvPr id="12" name="Straight Arrow Connector 11"/>
          <p:cNvCxnSpPr/>
          <p:nvPr/>
        </p:nvCxnSpPr>
        <p:spPr>
          <a:xfrm>
            <a:off x="4439816" y="4875257"/>
            <a:ext cx="1080120"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7104112" y="4854351"/>
            <a:ext cx="467072" cy="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279576" y="4924618"/>
            <a:ext cx="504056"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9192344" y="4857761"/>
            <a:ext cx="504056" cy="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775520" y="4534982"/>
            <a:ext cx="1224136" cy="369332"/>
          </a:xfrm>
          <a:prstGeom prst="rect">
            <a:avLst/>
          </a:prstGeom>
          <a:noFill/>
        </p:spPr>
        <p:txBody>
          <a:bodyPr wrap="square" rtlCol="0">
            <a:spAutoFit/>
          </a:bodyPr>
          <a:lstStyle/>
          <a:p>
            <a:r>
              <a:rPr lang="en-GB" dirty="0"/>
              <a:t>Reactants</a:t>
            </a:r>
          </a:p>
        </p:txBody>
      </p:sp>
      <p:sp>
        <p:nvSpPr>
          <p:cNvPr id="25" name="TextBox 24"/>
          <p:cNvSpPr txBox="1"/>
          <p:nvPr/>
        </p:nvSpPr>
        <p:spPr>
          <a:xfrm>
            <a:off x="9161647" y="4502716"/>
            <a:ext cx="1224136" cy="369332"/>
          </a:xfrm>
          <a:prstGeom prst="rect">
            <a:avLst/>
          </a:prstGeom>
          <a:noFill/>
        </p:spPr>
        <p:txBody>
          <a:bodyPr wrap="square" rtlCol="0">
            <a:spAutoFit/>
          </a:bodyPr>
          <a:lstStyle/>
          <a:p>
            <a:r>
              <a:rPr lang="en-GB" dirty="0"/>
              <a:t>Products</a:t>
            </a:r>
          </a:p>
        </p:txBody>
      </p:sp>
    </p:spTree>
    <p:extLst>
      <p:ext uri="{BB962C8B-B14F-4D97-AF65-F5344CB8AC3E}">
        <p14:creationId xmlns:p14="http://schemas.microsoft.com/office/powerpoint/2010/main" val="656543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500"/>
                                        <p:tgtEl>
                                          <p:spTgt spid="5"/>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barn(inVertical)">
                                      <p:cBhvr>
                                        <p:cTn id="44" dur="500"/>
                                        <p:tgtEl>
                                          <p:spTgt spid="6"/>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P spid="10" grpId="0"/>
      <p:bldP spid="22" grpId="0"/>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084" y="18824"/>
            <a:ext cx="10515600" cy="1325563"/>
          </a:xfrm>
        </p:spPr>
        <p:txBody>
          <a:bodyPr/>
          <a:lstStyle/>
          <a:p>
            <a:pPr>
              <a:defRPr/>
            </a:pPr>
            <a:r>
              <a:rPr lang="en-US" b="1" u="sng" dirty="0"/>
              <a:t>Mitochondria</a:t>
            </a:r>
          </a:p>
        </p:txBody>
      </p:sp>
      <p:sp>
        <p:nvSpPr>
          <p:cNvPr id="3" name="Content Placeholder 2"/>
          <p:cNvSpPr>
            <a:spLocks noGrp="1"/>
          </p:cNvSpPr>
          <p:nvPr>
            <p:ph idx="1"/>
          </p:nvPr>
        </p:nvSpPr>
        <p:spPr>
          <a:xfrm>
            <a:off x="255181" y="1340768"/>
            <a:ext cx="6200859" cy="5181600"/>
          </a:xfrm>
        </p:spPr>
        <p:txBody>
          <a:bodyPr rtlCol="0">
            <a:normAutofit/>
          </a:bodyPr>
          <a:lstStyle/>
          <a:p>
            <a:pPr marL="461772" indent="-342900">
              <a:spcBef>
                <a:spcPts val="0"/>
              </a:spcBef>
              <a:defRPr/>
            </a:pPr>
            <a:r>
              <a:rPr lang="en-US" sz="2400" dirty="0"/>
              <a:t>Double membrane</a:t>
            </a:r>
          </a:p>
          <a:p>
            <a:pPr marL="461772" indent="-342900">
              <a:spcBef>
                <a:spcPts val="0"/>
              </a:spcBef>
              <a:defRPr/>
            </a:pPr>
            <a:r>
              <a:rPr lang="en-US" sz="2400" b="1" dirty="0">
                <a:effectLst>
                  <a:outerShdw blurRad="38100" dist="38100" dir="2700000" algn="tl">
                    <a:srgbClr val="000000">
                      <a:alpha val="43137"/>
                    </a:srgbClr>
                  </a:outerShdw>
                </a:effectLst>
              </a:rPr>
              <a:t>Outer membrane </a:t>
            </a:r>
            <a:r>
              <a:rPr lang="en-US" sz="2400" dirty="0"/>
              <a:t>- permeable to nutrient molecules, ions, ADP and ATP due to presence of </a:t>
            </a:r>
            <a:r>
              <a:rPr lang="en-US" sz="2400" dirty="0">
                <a:effectLst>
                  <a:outerShdw blurRad="38100" dist="38100" dir="2700000" algn="tl">
                    <a:srgbClr val="000000">
                      <a:alpha val="43137"/>
                    </a:srgbClr>
                  </a:outerShdw>
                </a:effectLst>
              </a:rPr>
              <a:t>porins</a:t>
            </a:r>
          </a:p>
          <a:p>
            <a:pPr marL="461772" indent="-342900">
              <a:spcBef>
                <a:spcPts val="0"/>
              </a:spcBef>
              <a:defRPr/>
            </a:pPr>
            <a:r>
              <a:rPr lang="en-US" sz="2400" b="1" dirty="0">
                <a:effectLst>
                  <a:outerShdw blurRad="38100" dist="38100" dir="2700000" algn="tl">
                    <a:srgbClr val="000000">
                      <a:alpha val="43137"/>
                    </a:srgbClr>
                  </a:outerShdw>
                </a:effectLst>
              </a:rPr>
              <a:t>Inner membrane </a:t>
            </a:r>
            <a:r>
              <a:rPr lang="en-US" sz="2400" dirty="0"/>
              <a:t>site of </a:t>
            </a:r>
            <a:r>
              <a:rPr lang="en-US" sz="2400" dirty="0">
                <a:effectLst>
                  <a:outerShdw blurRad="38100" dist="38100" dir="2700000" algn="tl">
                    <a:srgbClr val="000000">
                      <a:alpha val="43137"/>
                    </a:srgbClr>
                  </a:outerShdw>
                </a:effectLst>
              </a:rPr>
              <a:t>electron transport chain </a:t>
            </a:r>
            <a:r>
              <a:rPr lang="en-US" sz="2400" dirty="0"/>
              <a:t>and permeable only to CO</a:t>
            </a:r>
            <a:r>
              <a:rPr lang="en-US" sz="2400" baseline="-25000" dirty="0"/>
              <a:t>2</a:t>
            </a:r>
            <a:r>
              <a:rPr lang="en-US" sz="2400" dirty="0"/>
              <a:t>, O</a:t>
            </a:r>
            <a:r>
              <a:rPr lang="en-US" sz="2400" baseline="-25000" dirty="0"/>
              <a:t>2</a:t>
            </a:r>
            <a:r>
              <a:rPr lang="en-US" sz="2400" dirty="0"/>
              <a:t> and H</a:t>
            </a:r>
            <a:r>
              <a:rPr lang="en-US" sz="2400" baseline="-25000" dirty="0"/>
              <a:t>2</a:t>
            </a:r>
            <a:r>
              <a:rPr lang="en-US" sz="2400" dirty="0"/>
              <a:t>O. </a:t>
            </a:r>
          </a:p>
          <a:p>
            <a:pPr marL="461772" indent="-342900">
              <a:spcBef>
                <a:spcPts val="0"/>
              </a:spcBef>
              <a:defRPr/>
            </a:pPr>
            <a:r>
              <a:rPr lang="en-US" sz="2400" b="1" dirty="0">
                <a:effectLst>
                  <a:outerShdw blurRad="38100" dist="38100" dir="2700000" algn="tl">
                    <a:srgbClr val="000000">
                      <a:alpha val="43137"/>
                    </a:srgbClr>
                  </a:outerShdw>
                </a:effectLst>
              </a:rPr>
              <a:t>Cristae</a:t>
            </a:r>
            <a:r>
              <a:rPr lang="en-US" sz="2400" dirty="0"/>
              <a:t>, folds on inner surface which increase S.A for ATP production.</a:t>
            </a:r>
          </a:p>
          <a:p>
            <a:pPr marL="461772" indent="-342900">
              <a:spcBef>
                <a:spcPts val="0"/>
              </a:spcBef>
              <a:defRPr/>
            </a:pPr>
            <a:r>
              <a:rPr lang="en-US" sz="2400" b="1" dirty="0">
                <a:effectLst>
                  <a:outerShdw blurRad="38100" dist="38100" dir="2700000" algn="tl">
                    <a:srgbClr val="000000">
                      <a:alpha val="43137"/>
                    </a:srgbClr>
                  </a:outerShdw>
                </a:effectLst>
              </a:rPr>
              <a:t>Matrix</a:t>
            </a:r>
            <a:r>
              <a:rPr lang="en-US" sz="2400" dirty="0"/>
              <a:t> – mixture of enzymes for ATP production, mitochondrial ribosomes, tRNA and DNA.</a:t>
            </a:r>
          </a:p>
          <a:p>
            <a:pPr marL="438912" indent="-320040">
              <a:spcBef>
                <a:spcPts val="0"/>
              </a:spcBef>
              <a:buFont typeface="Wingdings 2"/>
              <a:buChar char=""/>
              <a:defRPr/>
            </a:pPr>
            <a:endParaRPr lang="en-US" sz="2400" dirty="0"/>
          </a:p>
          <a:p>
            <a:pPr marL="438912" indent="-320040">
              <a:spcBef>
                <a:spcPts val="0"/>
              </a:spcBef>
              <a:buFont typeface="Wingdings 2"/>
              <a:buChar char=""/>
              <a:defRPr/>
            </a:pPr>
            <a:endParaRPr lang="en-US" sz="2400" dirty="0"/>
          </a:p>
          <a:p>
            <a:pPr marL="438912" indent="-320040">
              <a:spcBef>
                <a:spcPts val="0"/>
              </a:spcBef>
              <a:buFont typeface="Wingdings 2"/>
              <a:buChar char=""/>
              <a:defRPr/>
            </a:pPr>
            <a:endParaRPr lang="en-US" sz="2400" dirty="0"/>
          </a:p>
        </p:txBody>
      </p:sp>
      <p:pic>
        <p:nvPicPr>
          <p:cNvPr id="4" name="Picture 2"/>
          <p:cNvPicPr>
            <a:picLocks noChangeAspect="1" noChangeArrowheads="1"/>
          </p:cNvPicPr>
          <p:nvPr/>
        </p:nvPicPr>
        <p:blipFill>
          <a:blip r:embed="rId2"/>
          <a:srcRect/>
          <a:stretch>
            <a:fillRect/>
          </a:stretch>
        </p:blipFill>
        <p:spPr>
          <a:xfrm rot="5400000">
            <a:off x="5851196" y="2161638"/>
            <a:ext cx="5084091" cy="3442353"/>
          </a:xfrm>
          <a:prstGeom prst="rect">
            <a:avLst/>
          </a:prstGeom>
        </p:spPr>
      </p:pic>
    </p:spTree>
    <p:extLst>
      <p:ext uri="{BB962C8B-B14F-4D97-AF65-F5344CB8AC3E}">
        <p14:creationId xmlns:p14="http://schemas.microsoft.com/office/powerpoint/2010/main" val="146856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Link Reaction</a:t>
            </a:r>
          </a:p>
        </p:txBody>
      </p:sp>
      <p:sp>
        <p:nvSpPr>
          <p:cNvPr id="3" name="Content Placeholder 2"/>
          <p:cNvSpPr>
            <a:spLocks noGrp="1"/>
          </p:cNvSpPr>
          <p:nvPr>
            <p:ph idx="1"/>
          </p:nvPr>
        </p:nvSpPr>
        <p:spPr>
          <a:xfrm>
            <a:off x="1981200" y="1600201"/>
            <a:ext cx="3466728" cy="4525963"/>
          </a:xfrm>
        </p:spPr>
        <p:txBody>
          <a:bodyPr>
            <a:normAutofit/>
          </a:bodyPr>
          <a:lstStyle/>
          <a:p>
            <a:r>
              <a:rPr lang="en-US" sz="2400" dirty="0"/>
              <a:t>If </a:t>
            </a:r>
            <a:r>
              <a:rPr lang="en-US" sz="2400" b="1" dirty="0">
                <a:effectLst>
                  <a:outerShdw blurRad="38100" dist="38100" dir="2700000" algn="tl">
                    <a:srgbClr val="000000">
                      <a:alpha val="43137"/>
                    </a:srgbClr>
                  </a:outerShdw>
                </a:effectLst>
              </a:rPr>
              <a:t>oxygen</a:t>
            </a:r>
            <a:r>
              <a:rPr lang="en-US" sz="2400" dirty="0"/>
              <a:t> available pyruvate enters </a:t>
            </a:r>
            <a:r>
              <a:rPr lang="en-US" sz="2400" b="1" dirty="0">
                <a:effectLst>
                  <a:outerShdw blurRad="38100" dist="38100" dir="2700000" algn="tl">
                    <a:srgbClr val="000000">
                      <a:alpha val="43137"/>
                    </a:srgbClr>
                  </a:outerShdw>
                </a:effectLst>
              </a:rPr>
              <a:t>matrix</a:t>
            </a:r>
            <a:r>
              <a:rPr lang="en-US" sz="2400" dirty="0"/>
              <a:t> of mitochondria.</a:t>
            </a:r>
          </a:p>
          <a:p>
            <a:endParaRPr lang="en-US" sz="2400" dirty="0"/>
          </a:p>
          <a:p>
            <a:r>
              <a:rPr lang="en-US" sz="2400" dirty="0"/>
              <a:t>Pyruvate enters by active transport!</a:t>
            </a:r>
          </a:p>
          <a:p>
            <a:pPr marL="0" indent="0">
              <a:buNone/>
            </a:pPr>
            <a:endParaRPr lang="en-US" sz="2400" dirty="0"/>
          </a:p>
          <a:p>
            <a:pPr marL="0" indent="0">
              <a:buNone/>
            </a:pPr>
            <a:endParaRPr lang="en-US" sz="2400" dirty="0"/>
          </a:p>
          <a:p>
            <a:pPr marL="0" indent="0">
              <a:buNone/>
            </a:pPr>
            <a:endParaRPr lang="en-GB" sz="2400" dirty="0"/>
          </a:p>
        </p:txBody>
      </p:sp>
      <p:pic>
        <p:nvPicPr>
          <p:cNvPr id="4" name="Picture 2"/>
          <p:cNvPicPr>
            <a:picLocks noChangeAspect="1" noChangeArrowheads="1"/>
          </p:cNvPicPr>
          <p:nvPr/>
        </p:nvPicPr>
        <p:blipFill>
          <a:blip r:embed="rId2"/>
          <a:srcRect/>
          <a:stretch>
            <a:fillRect/>
          </a:stretch>
        </p:blipFill>
        <p:spPr bwMode="auto">
          <a:xfrm>
            <a:off x="5375920" y="1484784"/>
            <a:ext cx="4771180" cy="4941168"/>
          </a:xfrm>
          <a:prstGeom prst="rect">
            <a:avLst/>
          </a:prstGeom>
          <a:noFill/>
          <a:ln w="9525">
            <a:noFill/>
            <a:miter lim="800000"/>
            <a:headEnd/>
            <a:tailEnd/>
          </a:ln>
        </p:spPr>
      </p:pic>
    </p:spTree>
    <p:extLst>
      <p:ext uri="{BB962C8B-B14F-4D97-AF65-F5344CB8AC3E}">
        <p14:creationId xmlns:p14="http://schemas.microsoft.com/office/powerpoint/2010/main" val="2591729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Link Reaction</a:t>
            </a:r>
          </a:p>
        </p:txBody>
      </p:sp>
      <p:sp>
        <p:nvSpPr>
          <p:cNvPr id="4" name="Oval 3"/>
          <p:cNvSpPr/>
          <p:nvPr/>
        </p:nvSpPr>
        <p:spPr>
          <a:xfrm>
            <a:off x="3449405" y="3061220"/>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3683431" y="3069736"/>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3935002" y="3069736"/>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3160071" y="3366284"/>
            <a:ext cx="1299202" cy="400110"/>
          </a:xfrm>
          <a:prstGeom prst="rect">
            <a:avLst/>
          </a:prstGeom>
          <a:noFill/>
        </p:spPr>
        <p:txBody>
          <a:bodyPr wrap="square" rtlCol="0">
            <a:spAutoFit/>
          </a:bodyPr>
          <a:lstStyle/>
          <a:p>
            <a:r>
              <a:rPr lang="en-GB" sz="2000" dirty="0"/>
              <a:t>Pyruvate</a:t>
            </a:r>
            <a:endParaRPr lang="en-GB" sz="2000" baseline="-25000" dirty="0"/>
          </a:p>
        </p:txBody>
      </p:sp>
      <p:cxnSp>
        <p:nvCxnSpPr>
          <p:cNvPr id="8" name="Straight Arrow Connector 7"/>
          <p:cNvCxnSpPr/>
          <p:nvPr/>
        </p:nvCxnSpPr>
        <p:spPr>
          <a:xfrm>
            <a:off x="4371262" y="3236594"/>
            <a:ext cx="345638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8004670" y="3068960"/>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8256241" y="3068960"/>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7827646" y="3335401"/>
            <a:ext cx="1066492" cy="369332"/>
          </a:xfrm>
          <a:prstGeom prst="rect">
            <a:avLst/>
          </a:prstGeom>
          <a:noFill/>
        </p:spPr>
        <p:txBody>
          <a:bodyPr wrap="square" rtlCol="0">
            <a:spAutoFit/>
          </a:bodyPr>
          <a:lstStyle/>
          <a:p>
            <a:r>
              <a:rPr lang="en-GB" dirty="0"/>
              <a:t>Acetate</a:t>
            </a:r>
            <a:endParaRPr lang="en-GB" baseline="-25000" dirty="0"/>
          </a:p>
        </p:txBody>
      </p:sp>
      <p:cxnSp>
        <p:nvCxnSpPr>
          <p:cNvPr id="14" name="Straight Arrow Connector 13"/>
          <p:cNvCxnSpPr/>
          <p:nvPr/>
        </p:nvCxnSpPr>
        <p:spPr>
          <a:xfrm flipV="1">
            <a:off x="5231904" y="2780928"/>
            <a:ext cx="216024" cy="45566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5417062" y="2398149"/>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5674048" y="2361223"/>
            <a:ext cx="1066492" cy="400110"/>
          </a:xfrm>
          <a:prstGeom prst="rect">
            <a:avLst/>
          </a:prstGeom>
          <a:noFill/>
        </p:spPr>
        <p:txBody>
          <a:bodyPr wrap="square" rtlCol="0">
            <a:spAutoFit/>
          </a:bodyPr>
          <a:lstStyle/>
          <a:p>
            <a:r>
              <a:rPr lang="en-GB" sz="2000" dirty="0"/>
              <a:t>CO</a:t>
            </a:r>
            <a:r>
              <a:rPr lang="en-GB" sz="2000" baseline="-25000" dirty="0"/>
              <a:t>2</a:t>
            </a:r>
          </a:p>
        </p:txBody>
      </p:sp>
      <p:sp>
        <p:nvSpPr>
          <p:cNvPr id="18" name="TextBox 17"/>
          <p:cNvSpPr txBox="1"/>
          <p:nvPr/>
        </p:nvSpPr>
        <p:spPr>
          <a:xfrm>
            <a:off x="4061244" y="1573326"/>
            <a:ext cx="4832895" cy="830997"/>
          </a:xfrm>
          <a:prstGeom prst="rect">
            <a:avLst/>
          </a:prstGeom>
          <a:noFill/>
        </p:spPr>
        <p:txBody>
          <a:bodyPr wrap="square" rtlCol="0">
            <a:spAutoFit/>
          </a:bodyPr>
          <a:lstStyle/>
          <a:p>
            <a:r>
              <a:rPr lang="en-GB" sz="2400" dirty="0">
                <a:solidFill>
                  <a:srgbClr val="FF0000"/>
                </a:solidFill>
              </a:rPr>
              <a:t>Decarboxylase enzymes</a:t>
            </a:r>
            <a:r>
              <a:rPr lang="en-GB" sz="2400" dirty="0"/>
              <a:t>.</a:t>
            </a:r>
          </a:p>
          <a:p>
            <a:r>
              <a:rPr lang="en-GB" sz="2400" dirty="0"/>
              <a:t>Pyruvate is </a:t>
            </a:r>
            <a:r>
              <a:rPr lang="en-GB" sz="2400" u="sng" dirty="0"/>
              <a:t>decarboxylated</a:t>
            </a:r>
            <a:r>
              <a:rPr lang="en-GB" sz="2400" dirty="0"/>
              <a:t>.</a:t>
            </a:r>
          </a:p>
        </p:txBody>
      </p:sp>
      <p:pic>
        <p:nvPicPr>
          <p:cNvPr id="20"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103600" flipV="1">
            <a:off x="5602033" y="2680219"/>
            <a:ext cx="765181" cy="17229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Oval 20"/>
          <p:cNvSpPr/>
          <p:nvPr/>
        </p:nvSpPr>
        <p:spPr>
          <a:xfrm>
            <a:off x="4998397" y="3704734"/>
            <a:ext cx="792088" cy="350887"/>
          </a:xfrm>
          <a:prstGeom prst="ellipse">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solidFill>
                  <a:schemeClr val="tx1"/>
                </a:solidFill>
              </a:rPr>
              <a:t>NAD</a:t>
            </a:r>
          </a:p>
        </p:txBody>
      </p:sp>
      <p:sp>
        <p:nvSpPr>
          <p:cNvPr id="22" name="Oval 21"/>
          <p:cNvSpPr/>
          <p:nvPr/>
        </p:nvSpPr>
        <p:spPr>
          <a:xfrm>
            <a:off x="6057129" y="3703148"/>
            <a:ext cx="1304977" cy="350887"/>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b="1" baseline="30000" dirty="0">
              <a:solidFill>
                <a:schemeClr val="tx1"/>
              </a:solidFill>
            </a:endParaRPr>
          </a:p>
        </p:txBody>
      </p:sp>
      <p:sp>
        <p:nvSpPr>
          <p:cNvPr id="23" name="Rectangle 22"/>
          <p:cNvSpPr/>
          <p:nvPr/>
        </p:nvSpPr>
        <p:spPr>
          <a:xfrm>
            <a:off x="6039136" y="3704733"/>
            <a:ext cx="1356653" cy="338554"/>
          </a:xfrm>
          <a:prstGeom prst="rect">
            <a:avLst/>
          </a:prstGeom>
        </p:spPr>
        <p:txBody>
          <a:bodyPr wrap="none">
            <a:spAutoFit/>
          </a:bodyPr>
          <a:lstStyle/>
          <a:p>
            <a:pPr algn="ctr"/>
            <a:r>
              <a:rPr lang="en-GB" sz="1600" b="1" dirty="0"/>
              <a:t>Reduced NAD</a:t>
            </a:r>
            <a:endParaRPr lang="en-GB" sz="1600" b="1" baseline="30000" dirty="0"/>
          </a:p>
        </p:txBody>
      </p:sp>
      <p:sp>
        <p:nvSpPr>
          <p:cNvPr id="24" name="TextBox 23"/>
          <p:cNvSpPr txBox="1"/>
          <p:nvPr/>
        </p:nvSpPr>
        <p:spPr>
          <a:xfrm>
            <a:off x="4727849" y="4133498"/>
            <a:ext cx="4832895" cy="1200329"/>
          </a:xfrm>
          <a:prstGeom prst="rect">
            <a:avLst/>
          </a:prstGeom>
          <a:noFill/>
        </p:spPr>
        <p:txBody>
          <a:bodyPr wrap="square" rtlCol="0">
            <a:spAutoFit/>
          </a:bodyPr>
          <a:lstStyle/>
          <a:p>
            <a:r>
              <a:rPr lang="en-GB" sz="2400" dirty="0">
                <a:solidFill>
                  <a:srgbClr val="FF0000"/>
                </a:solidFill>
              </a:rPr>
              <a:t>Dehydrogenase enzymes</a:t>
            </a:r>
            <a:endParaRPr lang="en-GB" sz="2400" dirty="0"/>
          </a:p>
          <a:p>
            <a:r>
              <a:rPr lang="en-GB" sz="2400" dirty="0"/>
              <a:t>Pyruvate is </a:t>
            </a:r>
            <a:r>
              <a:rPr lang="en-GB" sz="2400" u="sng" dirty="0"/>
              <a:t>oxidised</a:t>
            </a:r>
            <a:r>
              <a:rPr lang="en-GB" sz="2400" dirty="0"/>
              <a:t> by NAD</a:t>
            </a:r>
          </a:p>
          <a:p>
            <a:r>
              <a:rPr lang="en-GB" sz="2400" dirty="0"/>
              <a:t>NAD is </a:t>
            </a:r>
            <a:r>
              <a:rPr lang="en-GB" sz="2400" u="sng" dirty="0"/>
              <a:t>reduced</a:t>
            </a:r>
            <a:r>
              <a:rPr lang="en-GB" sz="2400" dirty="0"/>
              <a:t> to reduced NAD</a:t>
            </a:r>
          </a:p>
        </p:txBody>
      </p:sp>
    </p:spTree>
    <p:extLst>
      <p:ext uri="{BB962C8B-B14F-4D97-AF65-F5344CB8AC3E}">
        <p14:creationId xmlns:p14="http://schemas.microsoft.com/office/powerpoint/2010/main" val="367699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par>
                                <p:cTn id="11" presetID="22" presetClass="entr" presetSubtype="8"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inVertical)">
                                      <p:cBhvr>
                                        <p:cTn id="17" dur="500"/>
                                        <p:tgtEl>
                                          <p:spTgt spid="22"/>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barn(inVertical)">
                                      <p:cBhvr>
                                        <p:cTn id="20" dur="500"/>
                                        <p:tgtEl>
                                          <p:spTgt spid="23"/>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barn(inVertical)">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arn(inVertical)">
                                      <p:cBhvr>
                                        <p:cTn id="31" dur="500"/>
                                        <p:tgtEl>
                                          <p:spTgt spid="15"/>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barn(inVertical)">
                                      <p:cBhvr>
                                        <p:cTn id="34" dur="500"/>
                                        <p:tgtEl>
                                          <p:spTgt spid="16"/>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barn(inVertical)">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arn(inVertical)">
                                      <p:cBhvr>
                                        <p:cTn id="42" dur="500"/>
                                        <p:tgtEl>
                                          <p:spTgt spid="11"/>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barn(inVertical)">
                                      <p:cBhvr>
                                        <p:cTn id="45" dur="500"/>
                                        <p:tgtEl>
                                          <p:spTgt spid="12"/>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barn(inVertical)">
                                      <p:cBhvr>
                                        <p:cTn id="4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5" grpId="0" animBg="1"/>
      <p:bldP spid="16" grpId="0"/>
      <p:bldP spid="18" grpId="0"/>
      <p:bldP spid="21" grpId="0" animBg="1"/>
      <p:bldP spid="22" grpId="0" animBg="1"/>
      <p:bldP spid="23" grpId="0"/>
      <p:bldP spid="2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Link Reaction</a:t>
            </a:r>
          </a:p>
        </p:txBody>
      </p:sp>
      <p:sp>
        <p:nvSpPr>
          <p:cNvPr id="11" name="Oval 10"/>
          <p:cNvSpPr/>
          <p:nvPr/>
        </p:nvSpPr>
        <p:spPr>
          <a:xfrm>
            <a:off x="2892102" y="3501008"/>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3143673" y="3501008"/>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2715078" y="3767449"/>
            <a:ext cx="1066492" cy="369332"/>
          </a:xfrm>
          <a:prstGeom prst="rect">
            <a:avLst/>
          </a:prstGeom>
          <a:noFill/>
        </p:spPr>
        <p:txBody>
          <a:bodyPr wrap="square" rtlCol="0">
            <a:spAutoFit/>
          </a:bodyPr>
          <a:lstStyle/>
          <a:p>
            <a:r>
              <a:rPr lang="en-GB" dirty="0"/>
              <a:t>Acetate</a:t>
            </a:r>
            <a:endParaRPr lang="en-GB" baseline="-25000" dirty="0"/>
          </a:p>
        </p:txBody>
      </p:sp>
      <p:sp>
        <p:nvSpPr>
          <p:cNvPr id="18" name="TextBox 17"/>
          <p:cNvSpPr txBox="1"/>
          <p:nvPr/>
        </p:nvSpPr>
        <p:spPr>
          <a:xfrm>
            <a:off x="2639616" y="1761547"/>
            <a:ext cx="7200800" cy="830997"/>
          </a:xfrm>
          <a:prstGeom prst="rect">
            <a:avLst/>
          </a:prstGeom>
          <a:noFill/>
        </p:spPr>
        <p:txBody>
          <a:bodyPr wrap="square" rtlCol="0">
            <a:spAutoFit/>
          </a:bodyPr>
          <a:lstStyle/>
          <a:p>
            <a:r>
              <a:rPr lang="en-GB" sz="2400" dirty="0"/>
              <a:t>Acetate combines with coenzyme A (CoA)</a:t>
            </a:r>
          </a:p>
          <a:p>
            <a:r>
              <a:rPr lang="en-GB" sz="2400" dirty="0"/>
              <a:t>Forms </a:t>
            </a:r>
            <a:r>
              <a:rPr lang="en-GB" sz="2400" b="1" dirty="0">
                <a:solidFill>
                  <a:srgbClr val="FF0000"/>
                </a:solidFill>
              </a:rPr>
              <a:t>acetyl </a:t>
            </a:r>
            <a:r>
              <a:rPr lang="en-GB" sz="2400" b="1" dirty="0" err="1">
                <a:solidFill>
                  <a:srgbClr val="FF0000"/>
                </a:solidFill>
              </a:rPr>
              <a:t>coA</a:t>
            </a:r>
            <a:endParaRPr lang="en-GB" sz="2400" b="1" dirty="0">
              <a:solidFill>
                <a:srgbClr val="FF0000"/>
              </a:solidFill>
            </a:endParaRPr>
          </a:p>
        </p:txBody>
      </p:sp>
      <p:cxnSp>
        <p:nvCxnSpPr>
          <p:cNvPr id="25" name="Straight Arrow Connector 24"/>
          <p:cNvCxnSpPr/>
          <p:nvPr/>
        </p:nvCxnSpPr>
        <p:spPr>
          <a:xfrm>
            <a:off x="3782484" y="3632054"/>
            <a:ext cx="3306384" cy="1297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6" name="Picture 2"/>
          <p:cNvPicPr>
            <a:picLocks noChangeAspect="1" noChangeArrowheads="1"/>
          </p:cNvPicPr>
          <p:nvPr/>
        </p:nvPicPr>
        <p:blipFill>
          <a:blip r:embed="rId2">
            <a:clrChange>
              <a:clrFrom>
                <a:srgbClr val="FFFFFF"/>
              </a:clrFrom>
              <a:clrTo>
                <a:srgbClr val="FFFFFF">
                  <a:alpha val="0"/>
                </a:srgbClr>
              </a:clrTo>
            </a:clrChange>
            <a:duotone>
              <a:prstClr val="black"/>
              <a:srgbClr val="7030A0">
                <a:tint val="45000"/>
                <a:satMod val="400000"/>
              </a:srgbClr>
            </a:duotone>
            <a:extLst>
              <a:ext uri="{28A0092B-C50C-407E-A947-70E740481C1C}">
                <a14:useLocalDpi xmlns:a14="http://schemas.microsoft.com/office/drawing/2010/main" val="0"/>
              </a:ext>
            </a:extLst>
          </a:blip>
          <a:srcRect/>
          <a:stretch>
            <a:fillRect/>
          </a:stretch>
        </p:blipFill>
        <p:spPr bwMode="auto">
          <a:xfrm>
            <a:off x="4413846" y="4427808"/>
            <a:ext cx="350837" cy="512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Oval 26"/>
          <p:cNvSpPr/>
          <p:nvPr/>
        </p:nvSpPr>
        <p:spPr>
          <a:xfrm>
            <a:off x="7436753" y="3422798"/>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p:cNvSpPr/>
          <p:nvPr/>
        </p:nvSpPr>
        <p:spPr>
          <a:xfrm>
            <a:off x="7688324" y="3422798"/>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
          <p:cNvPicPr>
            <a:picLocks noChangeAspect="1" noChangeArrowheads="1"/>
          </p:cNvPicPr>
          <p:nvPr/>
        </p:nvPicPr>
        <p:blipFill>
          <a:blip r:embed="rId2">
            <a:clrChange>
              <a:clrFrom>
                <a:srgbClr val="FFFFFF"/>
              </a:clrFrom>
              <a:clrTo>
                <a:srgbClr val="FFFFFF">
                  <a:alpha val="0"/>
                </a:srgbClr>
              </a:clrTo>
            </a:clrChange>
            <a:duotone>
              <a:prstClr val="black"/>
              <a:srgbClr val="7030A0">
                <a:tint val="45000"/>
                <a:satMod val="400000"/>
              </a:srgbClr>
            </a:duotone>
            <a:extLst>
              <a:ext uri="{28A0092B-C50C-407E-A947-70E740481C1C}">
                <a14:useLocalDpi xmlns:a14="http://schemas.microsoft.com/office/drawing/2010/main" val="0"/>
              </a:ext>
            </a:extLst>
          </a:blip>
          <a:srcRect/>
          <a:stretch>
            <a:fillRect/>
          </a:stretch>
        </p:blipFill>
        <p:spPr bwMode="auto">
          <a:xfrm>
            <a:off x="7815481" y="3310433"/>
            <a:ext cx="350837" cy="512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TextBox 29"/>
          <p:cNvSpPr txBox="1"/>
          <p:nvPr/>
        </p:nvSpPr>
        <p:spPr>
          <a:xfrm>
            <a:off x="4733279" y="4490724"/>
            <a:ext cx="1498540" cy="400110"/>
          </a:xfrm>
          <a:prstGeom prst="rect">
            <a:avLst/>
          </a:prstGeom>
          <a:noFill/>
        </p:spPr>
        <p:txBody>
          <a:bodyPr wrap="square" rtlCol="0">
            <a:spAutoFit/>
          </a:bodyPr>
          <a:lstStyle/>
          <a:p>
            <a:r>
              <a:rPr lang="en-GB" sz="2000" dirty="0"/>
              <a:t>Coenzyme A</a:t>
            </a:r>
            <a:endParaRPr lang="en-GB" sz="2000" baseline="-25000" dirty="0"/>
          </a:p>
        </p:txBody>
      </p:sp>
      <p:sp>
        <p:nvSpPr>
          <p:cNvPr id="31" name="TextBox 30"/>
          <p:cNvSpPr txBox="1"/>
          <p:nvPr/>
        </p:nvSpPr>
        <p:spPr>
          <a:xfrm>
            <a:off x="6888089" y="3782838"/>
            <a:ext cx="1683019" cy="707886"/>
          </a:xfrm>
          <a:prstGeom prst="rect">
            <a:avLst/>
          </a:prstGeom>
          <a:noFill/>
        </p:spPr>
        <p:txBody>
          <a:bodyPr wrap="square" rtlCol="0">
            <a:spAutoFit/>
          </a:bodyPr>
          <a:lstStyle/>
          <a:p>
            <a:pPr algn="ctr"/>
            <a:r>
              <a:rPr lang="en-GB" sz="2000" dirty="0"/>
              <a:t>Acetyl Coenzyme A</a:t>
            </a:r>
            <a:endParaRPr lang="en-GB" sz="2000" baseline="-25000" dirty="0"/>
          </a:p>
        </p:txBody>
      </p:sp>
      <p:cxnSp>
        <p:nvCxnSpPr>
          <p:cNvPr id="32" name="Straight Arrow Connector 31"/>
          <p:cNvCxnSpPr/>
          <p:nvPr/>
        </p:nvCxnSpPr>
        <p:spPr>
          <a:xfrm flipV="1">
            <a:off x="4573563" y="3645024"/>
            <a:ext cx="401227" cy="80496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6935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barn(inVertical)">
                                      <p:cBhvr>
                                        <p:cTn id="10" dur="500"/>
                                        <p:tgtEl>
                                          <p:spTgt spid="30"/>
                                        </p:tgtEl>
                                      </p:cBhvr>
                                    </p:animEffect>
                                  </p:childTnLst>
                                </p:cTn>
                              </p:par>
                              <p:par>
                                <p:cTn id="11" presetID="16" presetClass="entr" presetSubtype="21"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barn(inVertical)">
                                      <p:cBhvr>
                                        <p:cTn id="13" dur="500"/>
                                        <p:tgtEl>
                                          <p:spTgt spid="32"/>
                                        </p:tgtEl>
                                      </p:cBhvr>
                                    </p:animEffect>
                                  </p:childTnLst>
                                </p:cTn>
                              </p:par>
                              <p:par>
                                <p:cTn id="14" presetID="16" presetClass="entr" presetSubtype="21"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barn(inVertical)">
                                      <p:cBhvr>
                                        <p:cTn id="16" dur="500"/>
                                        <p:tgtEl>
                                          <p:spTgt spid="25"/>
                                        </p:tgtEl>
                                      </p:cBhvr>
                                    </p:animEffect>
                                  </p:childTnLst>
                                </p:cTn>
                              </p:par>
                              <p:par>
                                <p:cTn id="17" presetID="16" presetClass="entr" presetSubtype="21" fill="hold" nodeType="with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animEffect transition="in" filter="barn(inVertical)">
                                      <p:cBhvr>
                                        <p:cTn id="19" dur="500"/>
                                        <p:tgtEl>
                                          <p:spTgt spid="18">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8">
                                            <p:txEl>
                                              <p:pRg st="1" end="1"/>
                                            </p:txEl>
                                          </p:spTgt>
                                        </p:tgtEl>
                                        <p:attrNameLst>
                                          <p:attrName>style.visibility</p:attrName>
                                        </p:attrNameLst>
                                      </p:cBhvr>
                                      <p:to>
                                        <p:strVal val="visible"/>
                                      </p:to>
                                    </p:set>
                                    <p:animEffect transition="in" filter="barn(inVertical)">
                                      <p:cBhvr>
                                        <p:cTn id="24" dur="500"/>
                                        <p:tgtEl>
                                          <p:spTgt spid="18">
                                            <p:txEl>
                                              <p:pRg st="1" end="1"/>
                                            </p:txEl>
                                          </p:spTgt>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inVertical)">
                                      <p:cBhvr>
                                        <p:cTn id="27" dur="500"/>
                                        <p:tgtEl>
                                          <p:spTgt spid="27"/>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barn(inVertical)">
                                      <p:cBhvr>
                                        <p:cTn id="30" dur="500"/>
                                        <p:tgtEl>
                                          <p:spTgt spid="28"/>
                                        </p:tgtEl>
                                      </p:cBhvr>
                                    </p:animEffect>
                                  </p:childTnLst>
                                </p:cTn>
                              </p:par>
                              <p:par>
                                <p:cTn id="31" presetID="16" presetClass="entr" presetSubtype="21"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barn(inVertical)">
                                      <p:cBhvr>
                                        <p:cTn id="33" dur="500"/>
                                        <p:tgtEl>
                                          <p:spTgt spid="29"/>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barn(inVertical)">
                                      <p:cBhvr>
                                        <p:cTn id="3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0" grpId="0"/>
      <p:bldP spid="3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Link Reaction</a:t>
            </a:r>
          </a:p>
        </p:txBody>
      </p:sp>
      <p:sp>
        <p:nvSpPr>
          <p:cNvPr id="6" name="Oval 5"/>
          <p:cNvSpPr/>
          <p:nvPr/>
        </p:nvSpPr>
        <p:spPr>
          <a:xfrm>
            <a:off x="4027680" y="1736523"/>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4261706" y="1745039"/>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4513277" y="1745039"/>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017636" flipV="1">
            <a:off x="3920959" y="2167116"/>
            <a:ext cx="385671" cy="868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Oval 9"/>
          <p:cNvSpPr/>
          <p:nvPr/>
        </p:nvSpPr>
        <p:spPr>
          <a:xfrm>
            <a:off x="3235591" y="2097420"/>
            <a:ext cx="792088" cy="350887"/>
          </a:xfrm>
          <a:prstGeom prst="ellipse">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solidFill>
                  <a:schemeClr val="tx1"/>
                </a:solidFill>
              </a:rPr>
              <a:t>NAD</a:t>
            </a:r>
          </a:p>
        </p:txBody>
      </p:sp>
      <p:sp>
        <p:nvSpPr>
          <p:cNvPr id="11" name="Oval 10"/>
          <p:cNvSpPr/>
          <p:nvPr/>
        </p:nvSpPr>
        <p:spPr>
          <a:xfrm>
            <a:off x="2722703" y="2760299"/>
            <a:ext cx="1304977" cy="350887"/>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b="1" baseline="30000" dirty="0">
              <a:solidFill>
                <a:schemeClr val="tx1"/>
              </a:solidFill>
            </a:endParaRPr>
          </a:p>
        </p:txBody>
      </p:sp>
      <p:sp>
        <p:nvSpPr>
          <p:cNvPr id="12" name="Rectangle 11"/>
          <p:cNvSpPr/>
          <p:nvPr/>
        </p:nvSpPr>
        <p:spPr>
          <a:xfrm>
            <a:off x="2704710" y="2761884"/>
            <a:ext cx="1356653" cy="338554"/>
          </a:xfrm>
          <a:prstGeom prst="rect">
            <a:avLst/>
          </a:prstGeom>
        </p:spPr>
        <p:txBody>
          <a:bodyPr wrap="none">
            <a:spAutoFit/>
          </a:bodyPr>
          <a:lstStyle/>
          <a:p>
            <a:pPr algn="ctr"/>
            <a:r>
              <a:rPr lang="en-GB" sz="1600" b="1" dirty="0"/>
              <a:t>Reduced NAD</a:t>
            </a:r>
            <a:endParaRPr lang="en-GB" sz="1600" b="1" baseline="30000" dirty="0"/>
          </a:p>
        </p:txBody>
      </p:sp>
      <p:cxnSp>
        <p:nvCxnSpPr>
          <p:cNvPr id="14" name="Straight Arrow Connector 13"/>
          <p:cNvCxnSpPr/>
          <p:nvPr/>
        </p:nvCxnSpPr>
        <p:spPr>
          <a:xfrm>
            <a:off x="4387947" y="2177087"/>
            <a:ext cx="0" cy="100811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4135463" y="3329215"/>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4387034" y="3329215"/>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Arrow Connector 17"/>
          <p:cNvCxnSpPr/>
          <p:nvPr/>
        </p:nvCxnSpPr>
        <p:spPr>
          <a:xfrm>
            <a:off x="4387948" y="2681143"/>
            <a:ext cx="404931"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4981786" y="2537127"/>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Arrow Connector 21"/>
          <p:cNvCxnSpPr/>
          <p:nvPr/>
        </p:nvCxnSpPr>
        <p:spPr>
          <a:xfrm flipH="1">
            <a:off x="4387033" y="3689054"/>
            <a:ext cx="914" cy="100969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4" name="Picture 2"/>
          <p:cNvPicPr>
            <a:picLocks noChangeAspect="1" noChangeArrowheads="1"/>
          </p:cNvPicPr>
          <p:nvPr/>
        </p:nvPicPr>
        <p:blipFill>
          <a:blip r:embed="rId3">
            <a:clrChange>
              <a:clrFrom>
                <a:srgbClr val="FFFFFF"/>
              </a:clrFrom>
              <a:clrTo>
                <a:srgbClr val="FFFFFF">
                  <a:alpha val="0"/>
                </a:srgbClr>
              </a:clrTo>
            </a:clrChange>
            <a:duotone>
              <a:prstClr val="black"/>
              <a:srgbClr val="7030A0">
                <a:tint val="45000"/>
                <a:satMod val="400000"/>
              </a:srgbClr>
            </a:duotone>
            <a:extLst>
              <a:ext uri="{28A0092B-C50C-407E-A947-70E740481C1C}">
                <a14:useLocalDpi xmlns:a14="http://schemas.microsoft.com/office/drawing/2010/main" val="0"/>
              </a:ext>
            </a:extLst>
          </a:blip>
          <a:srcRect/>
          <a:stretch>
            <a:fillRect/>
          </a:stretch>
        </p:blipFill>
        <p:spPr bwMode="auto">
          <a:xfrm>
            <a:off x="5108028" y="3689055"/>
            <a:ext cx="350837" cy="512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5" name="Straight Arrow Connector 24"/>
          <p:cNvCxnSpPr>
            <a:stCxn id="24" idx="1"/>
          </p:cNvCxnSpPr>
          <p:nvPr/>
        </p:nvCxnSpPr>
        <p:spPr>
          <a:xfrm flipH="1">
            <a:off x="4387947" y="3945437"/>
            <a:ext cx="720080" cy="39189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4135463" y="4985399"/>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p:cNvSpPr/>
          <p:nvPr/>
        </p:nvSpPr>
        <p:spPr>
          <a:xfrm>
            <a:off x="4387034" y="4985399"/>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Picture 2"/>
          <p:cNvPicPr>
            <a:picLocks noChangeAspect="1" noChangeArrowheads="1"/>
          </p:cNvPicPr>
          <p:nvPr/>
        </p:nvPicPr>
        <p:blipFill>
          <a:blip r:embed="rId3">
            <a:clrChange>
              <a:clrFrom>
                <a:srgbClr val="FFFFFF"/>
              </a:clrFrom>
              <a:clrTo>
                <a:srgbClr val="FFFFFF">
                  <a:alpha val="0"/>
                </a:srgbClr>
              </a:clrTo>
            </a:clrChange>
            <a:duotone>
              <a:prstClr val="black"/>
              <a:srgbClr val="7030A0">
                <a:tint val="45000"/>
                <a:satMod val="400000"/>
              </a:srgbClr>
            </a:duotone>
            <a:extLst>
              <a:ext uri="{28A0092B-C50C-407E-A947-70E740481C1C}">
                <a14:useLocalDpi xmlns:a14="http://schemas.microsoft.com/office/drawing/2010/main" val="0"/>
              </a:ext>
            </a:extLst>
          </a:blip>
          <a:srcRect/>
          <a:stretch>
            <a:fillRect/>
          </a:stretch>
        </p:blipFill>
        <p:spPr bwMode="auto">
          <a:xfrm>
            <a:off x="4514191" y="4873034"/>
            <a:ext cx="350837" cy="512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TextBox 30"/>
          <p:cNvSpPr txBox="1"/>
          <p:nvPr/>
        </p:nvSpPr>
        <p:spPr>
          <a:xfrm>
            <a:off x="5236028" y="2496477"/>
            <a:ext cx="1066492" cy="400110"/>
          </a:xfrm>
          <a:prstGeom prst="rect">
            <a:avLst/>
          </a:prstGeom>
          <a:noFill/>
        </p:spPr>
        <p:txBody>
          <a:bodyPr wrap="square" rtlCol="0">
            <a:spAutoFit/>
          </a:bodyPr>
          <a:lstStyle/>
          <a:p>
            <a:r>
              <a:rPr lang="en-GB" sz="2000" dirty="0"/>
              <a:t>CO</a:t>
            </a:r>
            <a:r>
              <a:rPr lang="en-GB" sz="2000" baseline="-25000" dirty="0"/>
              <a:t>2</a:t>
            </a:r>
          </a:p>
        </p:txBody>
      </p:sp>
      <p:sp>
        <p:nvSpPr>
          <p:cNvPr id="32" name="TextBox 31"/>
          <p:cNvSpPr txBox="1"/>
          <p:nvPr/>
        </p:nvSpPr>
        <p:spPr>
          <a:xfrm>
            <a:off x="4805521" y="1695873"/>
            <a:ext cx="1299202" cy="400110"/>
          </a:xfrm>
          <a:prstGeom prst="rect">
            <a:avLst/>
          </a:prstGeom>
          <a:noFill/>
        </p:spPr>
        <p:txBody>
          <a:bodyPr wrap="square" rtlCol="0">
            <a:spAutoFit/>
          </a:bodyPr>
          <a:lstStyle/>
          <a:p>
            <a:r>
              <a:rPr lang="en-GB" sz="2000" dirty="0"/>
              <a:t>Pyruvate</a:t>
            </a:r>
            <a:endParaRPr lang="en-GB" sz="2000" baseline="-25000" dirty="0"/>
          </a:p>
        </p:txBody>
      </p:sp>
      <p:sp>
        <p:nvSpPr>
          <p:cNvPr id="33" name="TextBox 32"/>
          <p:cNvSpPr txBox="1"/>
          <p:nvPr/>
        </p:nvSpPr>
        <p:spPr>
          <a:xfrm>
            <a:off x="4689608" y="3257207"/>
            <a:ext cx="1066492" cy="369332"/>
          </a:xfrm>
          <a:prstGeom prst="rect">
            <a:avLst/>
          </a:prstGeom>
          <a:noFill/>
        </p:spPr>
        <p:txBody>
          <a:bodyPr wrap="square" rtlCol="0">
            <a:spAutoFit/>
          </a:bodyPr>
          <a:lstStyle/>
          <a:p>
            <a:r>
              <a:rPr lang="en-GB" dirty="0"/>
              <a:t>Acetate</a:t>
            </a:r>
            <a:endParaRPr lang="en-GB" baseline="-25000" dirty="0"/>
          </a:p>
        </p:txBody>
      </p:sp>
      <p:sp>
        <p:nvSpPr>
          <p:cNvPr id="34" name="TextBox 33"/>
          <p:cNvSpPr txBox="1"/>
          <p:nvPr/>
        </p:nvSpPr>
        <p:spPr>
          <a:xfrm>
            <a:off x="5427461" y="3751971"/>
            <a:ext cx="1498540" cy="400110"/>
          </a:xfrm>
          <a:prstGeom prst="rect">
            <a:avLst/>
          </a:prstGeom>
          <a:noFill/>
        </p:spPr>
        <p:txBody>
          <a:bodyPr wrap="square" rtlCol="0">
            <a:spAutoFit/>
          </a:bodyPr>
          <a:lstStyle/>
          <a:p>
            <a:r>
              <a:rPr lang="en-GB" sz="2000" dirty="0"/>
              <a:t>Coenzyme A</a:t>
            </a:r>
            <a:endParaRPr lang="en-GB" sz="2000" baseline="-25000" dirty="0"/>
          </a:p>
        </p:txBody>
      </p:sp>
      <p:sp>
        <p:nvSpPr>
          <p:cNvPr id="35" name="TextBox 34"/>
          <p:cNvSpPr txBox="1"/>
          <p:nvPr/>
        </p:nvSpPr>
        <p:spPr>
          <a:xfrm>
            <a:off x="3586799" y="5345439"/>
            <a:ext cx="1683019" cy="707886"/>
          </a:xfrm>
          <a:prstGeom prst="rect">
            <a:avLst/>
          </a:prstGeom>
          <a:noFill/>
        </p:spPr>
        <p:txBody>
          <a:bodyPr wrap="square" rtlCol="0">
            <a:spAutoFit/>
          </a:bodyPr>
          <a:lstStyle/>
          <a:p>
            <a:pPr algn="ctr"/>
            <a:r>
              <a:rPr lang="en-GB" sz="2000" dirty="0"/>
              <a:t>Acetyl Coenzyme A</a:t>
            </a:r>
            <a:endParaRPr lang="en-GB" sz="2000" baseline="-25000" dirty="0"/>
          </a:p>
        </p:txBody>
      </p:sp>
      <p:sp>
        <p:nvSpPr>
          <p:cNvPr id="3" name="Left Bracket 2"/>
          <p:cNvSpPr/>
          <p:nvPr/>
        </p:nvSpPr>
        <p:spPr>
          <a:xfrm>
            <a:off x="2559656" y="1417638"/>
            <a:ext cx="459396" cy="4608512"/>
          </a:xfrm>
          <a:prstGeom prst="leftBracket">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6" name="Left Bracket 35"/>
          <p:cNvSpPr/>
          <p:nvPr/>
        </p:nvSpPr>
        <p:spPr>
          <a:xfrm rot="10800000">
            <a:off x="6533942" y="1417638"/>
            <a:ext cx="459396" cy="4608512"/>
          </a:xfrm>
          <a:prstGeom prst="leftBracket">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 name="TextBox 3"/>
          <p:cNvSpPr txBox="1"/>
          <p:nvPr/>
        </p:nvSpPr>
        <p:spPr>
          <a:xfrm>
            <a:off x="7176120" y="1556793"/>
            <a:ext cx="1872208" cy="769441"/>
          </a:xfrm>
          <a:prstGeom prst="rect">
            <a:avLst/>
          </a:prstGeom>
          <a:noFill/>
        </p:spPr>
        <p:txBody>
          <a:bodyPr wrap="square" rtlCol="0">
            <a:spAutoFit/>
          </a:bodyPr>
          <a:lstStyle/>
          <a:p>
            <a:r>
              <a:rPr lang="en-GB" sz="4400" dirty="0"/>
              <a:t>x2</a:t>
            </a:r>
          </a:p>
        </p:txBody>
      </p:sp>
      <p:sp>
        <p:nvSpPr>
          <p:cNvPr id="13" name="TextBox 12"/>
          <p:cNvSpPr txBox="1"/>
          <p:nvPr/>
        </p:nvSpPr>
        <p:spPr>
          <a:xfrm>
            <a:off x="7320136" y="3111186"/>
            <a:ext cx="2890664" cy="2246769"/>
          </a:xfrm>
          <a:prstGeom prst="rect">
            <a:avLst/>
          </a:prstGeom>
          <a:noFill/>
        </p:spPr>
        <p:txBody>
          <a:bodyPr wrap="square" rtlCol="0">
            <a:spAutoFit/>
          </a:bodyPr>
          <a:lstStyle/>
          <a:p>
            <a:r>
              <a:rPr lang="en-GB" sz="2800" dirty="0"/>
              <a:t>Remember…</a:t>
            </a:r>
          </a:p>
          <a:p>
            <a:endParaRPr lang="en-GB" sz="2800" dirty="0"/>
          </a:p>
          <a:p>
            <a:r>
              <a:rPr lang="en-GB" sz="2800" dirty="0"/>
              <a:t>1 mole of glucose results in 2 moles of pyruvate!</a:t>
            </a:r>
          </a:p>
        </p:txBody>
      </p:sp>
    </p:spTree>
    <p:extLst>
      <p:ext uri="{BB962C8B-B14F-4D97-AF65-F5344CB8AC3E}">
        <p14:creationId xmlns:p14="http://schemas.microsoft.com/office/powerpoint/2010/main" val="18272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up)">
                                      <p:cBhvr>
                                        <p:cTn id="10" dur="500"/>
                                        <p:tgtEl>
                                          <p:spTgt spid="17"/>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left)">
                                      <p:cBhvr>
                                        <p:cTn id="20" dur="500"/>
                                        <p:tgtEl>
                                          <p:spTgt spid="21"/>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barn(inVertical)">
                                      <p:cBhvr>
                                        <p:cTn id="23" dur="500"/>
                                        <p:tgtEl>
                                          <p:spTgt spid="31"/>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barn(inVertical)">
                                      <p:cBhvr>
                                        <p:cTn id="28" dur="5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500"/>
                                        <p:tgtEl>
                                          <p:spTgt spid="10"/>
                                        </p:tgtEl>
                                      </p:cBhvr>
                                    </p:animEffect>
                                  </p:childTnLst>
                                </p:cTn>
                              </p:par>
                            </p:childTnLst>
                          </p:cTn>
                        </p:par>
                        <p:par>
                          <p:cTn id="34" fill="hold">
                            <p:stCondLst>
                              <p:cond delay="500"/>
                            </p:stCondLst>
                            <p:childTnLst>
                              <p:par>
                                <p:cTn id="35" presetID="22" presetClass="entr" presetSubtype="1"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500"/>
                                        <p:tgtEl>
                                          <p:spTgt spid="9"/>
                                        </p:tgtEl>
                                      </p:cBhvr>
                                    </p:animEffect>
                                  </p:childTnLst>
                                </p:cTn>
                              </p:par>
                            </p:childTnLst>
                          </p:cTn>
                        </p:par>
                        <p:par>
                          <p:cTn id="38" fill="hold">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up)">
                                      <p:cBhvr>
                                        <p:cTn id="41" dur="500"/>
                                        <p:tgtEl>
                                          <p:spTgt spid="12"/>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up)">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up)">
                                      <p:cBhvr>
                                        <p:cTn id="49" dur="500"/>
                                        <p:tgtEl>
                                          <p:spTgt spid="22"/>
                                        </p:tgtEl>
                                      </p:cBhvr>
                                    </p:animEffect>
                                  </p:childTnLst>
                                </p:cTn>
                              </p:par>
                              <p:par>
                                <p:cTn id="50" presetID="22" presetClass="entr" presetSubtype="1"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up)">
                                      <p:cBhvr>
                                        <p:cTn id="52" dur="500"/>
                                        <p:tgtEl>
                                          <p:spTgt spid="25"/>
                                        </p:tgtEl>
                                      </p:cBhvr>
                                    </p:animEffect>
                                  </p:childTnLst>
                                </p:cTn>
                              </p:par>
                              <p:par>
                                <p:cTn id="53" presetID="22" presetClass="entr" presetSubtype="1"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up)">
                                      <p:cBhvr>
                                        <p:cTn id="55" dur="500"/>
                                        <p:tgtEl>
                                          <p:spTgt spid="24"/>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ipe(up)">
                                      <p:cBhvr>
                                        <p:cTn id="58" dur="500"/>
                                        <p:tgtEl>
                                          <p:spTgt spid="34"/>
                                        </p:tgtEl>
                                      </p:cBhvr>
                                    </p:animEffect>
                                  </p:childTnLst>
                                </p:cTn>
                              </p:par>
                            </p:childTnLst>
                          </p:cTn>
                        </p:par>
                        <p:par>
                          <p:cTn id="59" fill="hold">
                            <p:stCondLst>
                              <p:cond delay="500"/>
                            </p:stCondLst>
                            <p:childTnLst>
                              <p:par>
                                <p:cTn id="60" presetID="16" presetClass="entr" presetSubtype="21"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barn(inVertical)">
                                      <p:cBhvr>
                                        <p:cTn id="62" dur="500"/>
                                        <p:tgtEl>
                                          <p:spTgt spid="28"/>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barn(inVertical)">
                                      <p:cBhvr>
                                        <p:cTn id="65" dur="500"/>
                                        <p:tgtEl>
                                          <p:spTgt spid="29"/>
                                        </p:tgtEl>
                                      </p:cBhvr>
                                    </p:animEffect>
                                  </p:childTnLst>
                                </p:cTn>
                              </p:par>
                              <p:par>
                                <p:cTn id="66" presetID="16" presetClass="entr" presetSubtype="21" fill="hold" nodeType="with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barn(inVertical)">
                                      <p:cBhvr>
                                        <p:cTn id="68" dur="500"/>
                                        <p:tgtEl>
                                          <p:spTgt spid="30"/>
                                        </p:tgtEl>
                                      </p:cBhvr>
                                    </p:animEffec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grpId="0" nodeType="click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barn(inVertical)">
                                      <p:cBhvr>
                                        <p:cTn id="7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6" grpId="0" animBg="1"/>
      <p:bldP spid="17" grpId="0" animBg="1"/>
      <p:bldP spid="21" grpId="0" animBg="1"/>
      <p:bldP spid="28" grpId="0" animBg="1"/>
      <p:bldP spid="29" grpId="0" animBg="1"/>
      <p:bldP spid="31" grpId="0"/>
      <p:bldP spid="33" grpId="0"/>
      <p:bldP spid="34" grpId="0"/>
      <p:bldP spid="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rotWithShape="1">
          <a:blip r:embed="rId2"/>
          <a:srcRect r="44696"/>
          <a:stretch/>
        </p:blipFill>
        <p:spPr bwMode="auto">
          <a:xfrm>
            <a:off x="1703512" y="260649"/>
            <a:ext cx="2880320" cy="5786263"/>
          </a:xfrm>
          <a:prstGeom prst="rect">
            <a:avLst/>
          </a:prstGeom>
          <a:noFill/>
          <a:ln w="9525">
            <a:noFill/>
            <a:miter lim="800000"/>
            <a:headEnd/>
            <a:tailEnd/>
          </a:ln>
        </p:spPr>
      </p:pic>
      <p:cxnSp>
        <p:nvCxnSpPr>
          <p:cNvPr id="6" name="Straight Connector 5"/>
          <p:cNvCxnSpPr/>
          <p:nvPr/>
        </p:nvCxnSpPr>
        <p:spPr>
          <a:xfrm>
            <a:off x="3863752" y="5805264"/>
            <a:ext cx="129614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5159896" y="1268760"/>
            <a:ext cx="0" cy="453650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159896" y="1268760"/>
            <a:ext cx="216024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clrChange>
              <a:clrFrom>
                <a:srgbClr val="DBEEF4"/>
              </a:clrFrom>
              <a:clrTo>
                <a:srgbClr val="DBEEF4">
                  <a:alpha val="0"/>
                </a:srgbClr>
              </a:clrTo>
            </a:clrChange>
          </a:blip>
          <a:stretch>
            <a:fillRect/>
          </a:stretch>
        </p:blipFill>
        <p:spPr>
          <a:xfrm>
            <a:off x="6023992" y="921531"/>
            <a:ext cx="4292178" cy="4540673"/>
          </a:xfrm>
          <a:prstGeom prst="rect">
            <a:avLst/>
          </a:prstGeom>
        </p:spPr>
      </p:pic>
    </p:spTree>
    <p:extLst>
      <p:ext uri="{BB962C8B-B14F-4D97-AF65-F5344CB8AC3E}">
        <p14:creationId xmlns:p14="http://schemas.microsoft.com/office/powerpoint/2010/main" val="1444974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44B80-282E-4CB9-9334-656E03727189}"/>
              </a:ext>
            </a:extLst>
          </p:cNvPr>
          <p:cNvSpPr>
            <a:spLocks noGrp="1"/>
          </p:cNvSpPr>
          <p:nvPr>
            <p:ph type="title"/>
          </p:nvPr>
        </p:nvSpPr>
        <p:spPr/>
        <p:txBody>
          <a:bodyPr/>
          <a:lstStyle/>
          <a:p>
            <a:r>
              <a:rPr lang="en-GB" dirty="0"/>
              <a:t>How many?..</a:t>
            </a:r>
          </a:p>
        </p:txBody>
      </p:sp>
      <p:sp>
        <p:nvSpPr>
          <p:cNvPr id="4" name="Rectangle 2">
            <a:extLst>
              <a:ext uri="{FF2B5EF4-FFF2-40B4-BE49-F238E27FC236}">
                <a16:creationId xmlns:a16="http://schemas.microsoft.com/office/drawing/2014/main" id="{661804CA-16C1-4388-A096-28EBF9D6E5D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49" name="Picture 38">
            <a:extLst>
              <a:ext uri="{FF2B5EF4-FFF2-40B4-BE49-F238E27FC236}">
                <a16:creationId xmlns:a16="http://schemas.microsoft.com/office/drawing/2014/main" id="{51BEF69E-0985-49A7-8EBC-07075EFD91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85514" y="228600"/>
            <a:ext cx="1085476" cy="111771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0D620FD1-D8A3-491A-8E30-6185009D0582}"/>
              </a:ext>
            </a:extLst>
          </p:cNvPr>
          <p:cNvSpPr>
            <a:spLocks noChangeArrowheads="1"/>
          </p:cNvSpPr>
          <p:nvPr/>
        </p:nvSpPr>
        <p:spPr bwMode="auto">
          <a:xfrm>
            <a:off x="374754" y="1591948"/>
            <a:ext cx="12192000"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98475" algn="l"/>
              </a:tabLst>
              <a:defRPr>
                <a:solidFill>
                  <a:schemeClr val="tx1"/>
                </a:solidFill>
                <a:latin typeface="Arial" panose="020B0604020202020204" pitchFamily="34" charset="0"/>
              </a:defRPr>
            </a:lvl1pPr>
            <a:lvl2pPr eaLnBrk="0" fontAlgn="base" hangingPunct="0">
              <a:spcBef>
                <a:spcPct val="0"/>
              </a:spcBef>
              <a:spcAft>
                <a:spcPct val="0"/>
              </a:spcAft>
              <a:tabLst>
                <a:tab pos="498475" algn="l"/>
              </a:tabLst>
              <a:defRPr>
                <a:solidFill>
                  <a:schemeClr val="tx1"/>
                </a:solidFill>
                <a:latin typeface="Arial" panose="020B0604020202020204" pitchFamily="34" charset="0"/>
              </a:defRPr>
            </a:lvl2pPr>
            <a:lvl3pPr eaLnBrk="0" fontAlgn="base" hangingPunct="0">
              <a:spcBef>
                <a:spcPct val="0"/>
              </a:spcBef>
              <a:spcAft>
                <a:spcPct val="0"/>
              </a:spcAft>
              <a:tabLst>
                <a:tab pos="498475" algn="l"/>
              </a:tabLst>
              <a:defRPr>
                <a:solidFill>
                  <a:schemeClr val="tx1"/>
                </a:solidFill>
                <a:latin typeface="Arial" panose="020B0604020202020204" pitchFamily="34" charset="0"/>
              </a:defRPr>
            </a:lvl3pPr>
            <a:lvl4pPr eaLnBrk="0" fontAlgn="base" hangingPunct="0">
              <a:spcBef>
                <a:spcPct val="0"/>
              </a:spcBef>
              <a:spcAft>
                <a:spcPct val="0"/>
              </a:spcAft>
              <a:tabLst>
                <a:tab pos="498475" algn="l"/>
              </a:tabLst>
              <a:defRPr>
                <a:solidFill>
                  <a:schemeClr val="tx1"/>
                </a:solidFill>
                <a:latin typeface="Arial" panose="020B0604020202020204" pitchFamily="34" charset="0"/>
              </a:defRPr>
            </a:lvl4pPr>
            <a:lvl5pPr eaLnBrk="0" fontAlgn="base" hangingPunct="0">
              <a:spcBef>
                <a:spcPct val="0"/>
              </a:spcBef>
              <a:spcAft>
                <a:spcPct val="0"/>
              </a:spcAft>
              <a:tabLst>
                <a:tab pos="498475" algn="l"/>
              </a:tabLst>
              <a:defRPr>
                <a:solidFill>
                  <a:schemeClr val="tx1"/>
                </a:solidFill>
                <a:latin typeface="Arial" panose="020B0604020202020204" pitchFamily="34" charset="0"/>
              </a:defRPr>
            </a:lvl5pPr>
            <a:lvl6pPr eaLnBrk="0" fontAlgn="base" hangingPunct="0">
              <a:spcBef>
                <a:spcPct val="0"/>
              </a:spcBef>
              <a:spcAft>
                <a:spcPct val="0"/>
              </a:spcAft>
              <a:tabLst>
                <a:tab pos="498475" algn="l"/>
              </a:tabLst>
              <a:defRPr>
                <a:solidFill>
                  <a:schemeClr val="tx1"/>
                </a:solidFill>
                <a:latin typeface="Arial" panose="020B0604020202020204" pitchFamily="34" charset="0"/>
              </a:defRPr>
            </a:lvl6pPr>
            <a:lvl7pPr eaLnBrk="0" fontAlgn="base" hangingPunct="0">
              <a:spcBef>
                <a:spcPct val="0"/>
              </a:spcBef>
              <a:spcAft>
                <a:spcPct val="0"/>
              </a:spcAft>
              <a:tabLst>
                <a:tab pos="498475" algn="l"/>
              </a:tabLst>
              <a:defRPr>
                <a:solidFill>
                  <a:schemeClr val="tx1"/>
                </a:solidFill>
                <a:latin typeface="Arial" panose="020B0604020202020204" pitchFamily="34" charset="0"/>
              </a:defRPr>
            </a:lvl7pPr>
            <a:lvl8pPr eaLnBrk="0" fontAlgn="base" hangingPunct="0">
              <a:spcBef>
                <a:spcPct val="0"/>
              </a:spcBef>
              <a:spcAft>
                <a:spcPct val="0"/>
              </a:spcAft>
              <a:tabLst>
                <a:tab pos="498475" algn="l"/>
              </a:tabLst>
              <a:defRPr>
                <a:solidFill>
                  <a:schemeClr val="tx1"/>
                </a:solidFill>
                <a:latin typeface="Arial" panose="020B0604020202020204" pitchFamily="34" charset="0"/>
              </a:defRPr>
            </a:lvl8pPr>
            <a:lvl9pPr eaLnBrk="0" fontAlgn="base" hangingPunct="0">
              <a:spcBef>
                <a:spcPct val="0"/>
              </a:spcBef>
              <a:spcAft>
                <a:spcPct val="0"/>
              </a:spcAft>
              <a:tabLst>
                <a:tab pos="49847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98475" algn="l"/>
              </a:tabLst>
            </a:pPr>
            <a:r>
              <a:rPr kumimoji="0" lang="en-GB" altLang="en-US" sz="2800" b="0" i="0" u="none" strike="noStrike" cap="none" normalizeH="0" baseline="0" dirty="0" bmk="_Hlk5538734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In the process of the link reaction, per 1 mole of glucose, how many…</a:t>
            </a:r>
            <a:endParaRPr kumimoji="0" lang="en-GB" altLang="en-US" sz="2800" b="0" i="0" u="none" strike="noStrike" cap="none" normalizeH="0" baseline="0" dirty="0" bmk="_Hlk55387340">
              <a:ln>
                <a:noFill/>
              </a:ln>
              <a:solidFill>
                <a:schemeClr val="tx1"/>
              </a:solidFill>
              <a:effectLs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tab pos="498475" algn="l"/>
              </a:tabLst>
            </a:pPr>
            <a:r>
              <a:rPr kumimoji="0" lang="en-GB" altLang="en-US" sz="2800" b="0" i="0" u="none" strike="noStrike" cap="none" normalizeH="0" baseline="0" dirty="0" bmk="_Hlk5538734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Net moles of ATP are produced? </a:t>
            </a:r>
            <a:r>
              <a:rPr kumimoji="0" lang="en-GB" altLang="en-US" sz="2800" b="0" i="0" u="none" strike="noStrike" cap="none" normalizeH="0" baseline="0" dirty="0" bmk="_Hlk5538734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0</a:t>
            </a:r>
            <a:endParaRPr kumimoji="0" lang="en-GB" altLang="en-US" sz="2800" b="0" i="0" u="none" strike="noStrike" cap="none" normalizeH="0" baseline="0" dirty="0" bmk="_Hlk55387340">
              <a:ln>
                <a:noFill/>
              </a:ln>
              <a:solidFill>
                <a:schemeClr val="tx1"/>
              </a:solidFill>
              <a:effectLs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tab pos="498475" algn="l"/>
              </a:tabLst>
            </a:pPr>
            <a:r>
              <a:rPr kumimoji="0" lang="en-GB" altLang="en-US" sz="2800" b="0" i="0" u="none" strike="noStrike" cap="none" normalizeH="0" baseline="0" dirty="0" bmk="_Hlk5538734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Moles of NAD are reduced? </a:t>
            </a:r>
            <a:r>
              <a:rPr kumimoji="0" lang="en-GB" altLang="en-US" sz="2800" b="0" i="0" u="none" strike="noStrike" cap="none" normalizeH="0" baseline="0" dirty="0" bmk="_Hlk5538734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2 (because 2 pyruvates from glycolysis)</a:t>
            </a:r>
            <a:endParaRPr kumimoji="0" lang="en-GB" altLang="en-US" sz="2800" b="0" i="0" u="none" strike="noStrike" cap="none" normalizeH="0" baseline="0" dirty="0" bmk="_Hlk55387340">
              <a:ln>
                <a:noFill/>
              </a:ln>
              <a:solidFill>
                <a:schemeClr val="tx1"/>
              </a:solidFill>
              <a:effectLs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tab pos="498475" algn="l"/>
              </a:tabLst>
            </a:pPr>
            <a:r>
              <a:rPr kumimoji="0" lang="en-GB" altLang="en-US" sz="2800" b="0" i="0" u="none" strike="noStrike" cap="none" normalizeH="0" baseline="0" dirty="0" bmk="_Hlk5538734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Moles of Acetyl Coenzyme A are produced? </a:t>
            </a:r>
            <a:r>
              <a:rPr kumimoji="0" lang="en-GB" altLang="en-US" sz="2800" b="0" i="0" u="none" strike="noStrike" cap="none" normalizeH="0" baseline="0" dirty="0" bmk="_Hlk5538734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2</a:t>
            </a:r>
            <a:endParaRPr kumimoji="0" lang="en-GB" altLang="en-US" sz="2800" b="0" i="0" u="none" strike="noStrike" cap="none" normalizeH="0" baseline="0" dirty="0" bmk="_Hlk55387340">
              <a:ln>
                <a:noFill/>
              </a:ln>
              <a:solidFill>
                <a:schemeClr val="tx1"/>
              </a:solidFill>
              <a:effectLs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tab pos="498475" algn="l"/>
              </a:tabLst>
            </a:pPr>
            <a:r>
              <a:rPr kumimoji="0" lang="en-GB" altLang="en-US" sz="2800" b="0" i="0" u="none" strike="noStrike" cap="none" normalizeH="0" baseline="0" dirty="0" bmk="_Hlk5538734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Moles of oxygen are required? </a:t>
            </a:r>
            <a:r>
              <a:rPr kumimoji="0" lang="en-GB" altLang="en-US" sz="2800" b="0" i="0" u="none" strike="noStrike" cap="none" normalizeH="0" baseline="0" dirty="0" bmk="_Hlk5538734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0</a:t>
            </a:r>
            <a:endParaRPr kumimoji="0" lang="en-GB" altLang="en-US" sz="2800" b="0" i="0" u="none" strike="noStrike" cap="none" normalizeH="0" baseline="0" dirty="0" bmk="_Hlk55387340">
              <a:ln>
                <a:noFill/>
              </a:ln>
              <a:solidFill>
                <a:schemeClr val="tx1"/>
              </a:solidFill>
              <a:effectLs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tab pos="498475" algn="l"/>
              </a:tabLst>
            </a:pPr>
            <a:r>
              <a:rPr kumimoji="0" lang="en-GB" altLang="en-US" sz="2800" b="0" i="0" u="none" strike="noStrike" cap="none" normalizeH="0" baseline="0" dirty="0" bmk="_Hlk5538734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Moles of carbon dioxide are produced? </a:t>
            </a:r>
            <a:r>
              <a:rPr kumimoji="0" lang="en-GB" altLang="en-US" sz="2800" b="0" i="0" u="none" strike="noStrike" cap="none" normalizeH="0" baseline="0" dirty="0" bmk="_Hlk5538734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2</a:t>
            </a:r>
            <a:endParaRPr kumimoji="0" lang="en-GB" altLang="en-US" sz="2800" b="0" i="0" u="none" strike="noStrike" cap="none" normalizeH="0" baseline="0" dirty="0" bmk="_Hlk55387340">
              <a:ln>
                <a:noFill/>
              </a:ln>
              <a:solidFill>
                <a:schemeClr val="tx1"/>
              </a:solidFill>
              <a:effectLs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tab pos="498475" algn="l"/>
              </a:tabLst>
            </a:pPr>
            <a:r>
              <a:rPr kumimoji="0" lang="en-GB" altLang="en-US" sz="2800" b="0" i="0" u="none" strike="noStrike" cap="none" normalizeH="0" baseline="0" dirty="0" bmk="_Hlk5538734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Moles of water are produced? </a:t>
            </a:r>
            <a:r>
              <a:rPr kumimoji="0" lang="en-GB" altLang="en-US" sz="2800" b="0" i="0" u="none" strike="noStrike" cap="none" normalizeH="0" baseline="0" dirty="0" bmk="_Hlk5538734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0</a:t>
            </a:r>
            <a:endParaRPr kumimoji="0" lang="en-GB" altLang="en-US"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427481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Importance of Link Reaction</a:t>
            </a:r>
          </a:p>
        </p:txBody>
      </p:sp>
      <p:sp>
        <p:nvSpPr>
          <p:cNvPr id="3" name="Content Placeholder 2"/>
          <p:cNvSpPr>
            <a:spLocks noGrp="1"/>
          </p:cNvSpPr>
          <p:nvPr>
            <p:ph idx="1"/>
          </p:nvPr>
        </p:nvSpPr>
        <p:spPr/>
        <p:txBody>
          <a:bodyPr/>
          <a:lstStyle/>
          <a:p>
            <a:pPr marL="0" indent="0">
              <a:buNone/>
            </a:pPr>
            <a:r>
              <a:rPr lang="en-GB" dirty="0"/>
              <a:t>Per mole of glucose (2 pyruvates):</a:t>
            </a:r>
          </a:p>
          <a:p>
            <a:r>
              <a:rPr lang="en-GB" dirty="0"/>
              <a:t>Forms 2 x Acetyl Co A (2C) for use in the next stage (Krebs Cycle)</a:t>
            </a:r>
          </a:p>
          <a:p>
            <a:r>
              <a:rPr lang="en-GB" dirty="0"/>
              <a:t>Forms 2 moles of Reduced NAD for use in the final stage (ETC)</a:t>
            </a:r>
          </a:p>
          <a:p>
            <a:r>
              <a:rPr lang="en-GB" dirty="0"/>
              <a:t>2 moles of CO</a:t>
            </a:r>
            <a:r>
              <a:rPr lang="en-GB" baseline="-25000" dirty="0"/>
              <a:t>2</a:t>
            </a:r>
            <a:r>
              <a:rPr lang="en-GB" dirty="0"/>
              <a:t> released as a by product</a:t>
            </a:r>
          </a:p>
        </p:txBody>
      </p:sp>
    </p:spTree>
    <p:extLst>
      <p:ext uri="{BB962C8B-B14F-4D97-AF65-F5344CB8AC3E}">
        <p14:creationId xmlns:p14="http://schemas.microsoft.com/office/powerpoint/2010/main" val="142502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Krebs Cycle</a:t>
            </a:r>
          </a:p>
        </p:txBody>
      </p:sp>
      <p:sp>
        <p:nvSpPr>
          <p:cNvPr id="4" name="Oval 3"/>
          <p:cNvSpPr/>
          <p:nvPr/>
        </p:nvSpPr>
        <p:spPr>
          <a:xfrm>
            <a:off x="3210294" y="1741166"/>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3461865" y="1741166"/>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2"/>
          <p:cNvPicPr>
            <a:picLocks noChangeAspect="1" noChangeArrowheads="1"/>
          </p:cNvPicPr>
          <p:nvPr/>
        </p:nvPicPr>
        <p:blipFill>
          <a:blip r:embed="rId2">
            <a:clrChange>
              <a:clrFrom>
                <a:srgbClr val="FFFFFF"/>
              </a:clrFrom>
              <a:clrTo>
                <a:srgbClr val="FFFFFF">
                  <a:alpha val="0"/>
                </a:srgbClr>
              </a:clrTo>
            </a:clrChange>
            <a:duotone>
              <a:prstClr val="black"/>
              <a:srgbClr val="7030A0">
                <a:tint val="45000"/>
                <a:satMod val="400000"/>
              </a:srgbClr>
            </a:duotone>
            <a:extLst>
              <a:ext uri="{28A0092B-C50C-407E-A947-70E740481C1C}">
                <a14:useLocalDpi xmlns:a14="http://schemas.microsoft.com/office/drawing/2010/main" val="0"/>
              </a:ext>
            </a:extLst>
          </a:blip>
          <a:srcRect/>
          <a:stretch>
            <a:fillRect/>
          </a:stretch>
        </p:blipFill>
        <p:spPr bwMode="auto">
          <a:xfrm>
            <a:off x="3589022" y="1628801"/>
            <a:ext cx="350837" cy="512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661630" y="2101206"/>
            <a:ext cx="1683019" cy="707886"/>
          </a:xfrm>
          <a:prstGeom prst="rect">
            <a:avLst/>
          </a:prstGeom>
          <a:noFill/>
        </p:spPr>
        <p:txBody>
          <a:bodyPr wrap="square" rtlCol="0">
            <a:spAutoFit/>
          </a:bodyPr>
          <a:lstStyle/>
          <a:p>
            <a:pPr algn="ctr"/>
            <a:r>
              <a:rPr lang="en-GB" sz="2000" dirty="0"/>
              <a:t>Acetyl Coenzyme A</a:t>
            </a:r>
            <a:endParaRPr lang="en-GB" sz="2000" baseline="-25000" dirty="0"/>
          </a:p>
        </p:txBody>
      </p:sp>
      <p:cxnSp>
        <p:nvCxnSpPr>
          <p:cNvPr id="8" name="Straight Arrow Connector 7"/>
          <p:cNvCxnSpPr/>
          <p:nvPr/>
        </p:nvCxnSpPr>
        <p:spPr>
          <a:xfrm>
            <a:off x="2063552" y="1885182"/>
            <a:ext cx="1003008" cy="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676678" y="1270502"/>
            <a:ext cx="1683019" cy="646331"/>
          </a:xfrm>
          <a:prstGeom prst="rect">
            <a:avLst/>
          </a:prstGeom>
          <a:noFill/>
        </p:spPr>
        <p:txBody>
          <a:bodyPr wrap="square" rtlCol="0">
            <a:spAutoFit/>
          </a:bodyPr>
          <a:lstStyle/>
          <a:p>
            <a:pPr algn="ctr"/>
            <a:r>
              <a:rPr lang="en-GB" dirty="0"/>
              <a:t>From Link Reaction</a:t>
            </a:r>
            <a:endParaRPr lang="en-GB" baseline="-25000" dirty="0"/>
          </a:p>
        </p:txBody>
      </p:sp>
      <p:sp>
        <p:nvSpPr>
          <p:cNvPr id="12" name="Rectangle 11"/>
          <p:cNvSpPr/>
          <p:nvPr/>
        </p:nvSpPr>
        <p:spPr>
          <a:xfrm>
            <a:off x="6079443" y="920621"/>
            <a:ext cx="5400600" cy="5016758"/>
          </a:xfrm>
          <a:prstGeom prst="rect">
            <a:avLst/>
          </a:prstGeom>
        </p:spPr>
        <p:txBody>
          <a:bodyPr wrap="square">
            <a:spAutoFit/>
          </a:bodyPr>
          <a:lstStyle/>
          <a:p>
            <a:pPr marL="461772" indent="-342900">
              <a:buFont typeface="Arial" panose="020B0604020202020204" pitchFamily="34" charset="0"/>
              <a:buChar char="•"/>
              <a:defRPr/>
            </a:pPr>
            <a:r>
              <a:rPr lang="en-US" sz="2400" dirty="0"/>
              <a:t>Tricarboxylic acid or citric acid cycle</a:t>
            </a:r>
          </a:p>
          <a:p>
            <a:pPr marL="461772" indent="-342900">
              <a:buFont typeface="Arial" panose="020B0604020202020204" pitchFamily="34" charset="0"/>
              <a:buChar char="•"/>
              <a:defRPr/>
            </a:pPr>
            <a:r>
              <a:rPr lang="en-US" sz="2400" b="1" dirty="0"/>
              <a:t>Requires the presence of oxygen </a:t>
            </a:r>
            <a:r>
              <a:rPr lang="en-US" sz="2400" dirty="0"/>
              <a:t>in the ETC to continue.</a:t>
            </a:r>
          </a:p>
          <a:p>
            <a:pPr marL="461772" indent="-342900">
              <a:buFont typeface="Arial" panose="020B0604020202020204" pitchFamily="34" charset="0"/>
              <a:buChar char="•"/>
              <a:defRPr/>
            </a:pPr>
            <a:endParaRPr lang="en-US" sz="2400" dirty="0"/>
          </a:p>
          <a:p>
            <a:pPr marL="461772" indent="-342900">
              <a:buFont typeface="Arial" panose="020B0604020202020204" pitchFamily="34" charset="0"/>
              <a:buChar char="•"/>
              <a:defRPr/>
            </a:pPr>
            <a:r>
              <a:rPr lang="en-US" sz="2400" dirty="0"/>
              <a:t>Involves 2 types of reaction</a:t>
            </a:r>
          </a:p>
          <a:p>
            <a:pPr marL="461772" indent="-342900">
              <a:buFont typeface="Arial" panose="020B0604020202020204" pitchFamily="34" charset="0"/>
              <a:buChar char="•"/>
              <a:defRPr/>
            </a:pPr>
            <a:endParaRPr lang="en-US" sz="2400" b="1" dirty="0">
              <a:effectLst>
                <a:outerShdw blurRad="38100" dist="38100" dir="2700000" algn="tl">
                  <a:srgbClr val="000000">
                    <a:alpha val="43137"/>
                  </a:srgbClr>
                </a:outerShdw>
              </a:effectLst>
            </a:endParaRPr>
          </a:p>
          <a:p>
            <a:pPr marL="918972" lvl="1" indent="-342900">
              <a:buFont typeface="Arial" panose="020B0604020202020204" pitchFamily="34" charset="0"/>
              <a:buChar char="•"/>
              <a:defRPr/>
            </a:pPr>
            <a:r>
              <a:rPr lang="en-US" sz="2400" b="1" dirty="0">
                <a:effectLst>
                  <a:outerShdw blurRad="38100" dist="38100" dir="2700000" algn="tl">
                    <a:srgbClr val="000000">
                      <a:alpha val="43137"/>
                    </a:srgbClr>
                  </a:outerShdw>
                </a:effectLst>
              </a:rPr>
              <a:t>Decarboxylation</a:t>
            </a:r>
          </a:p>
          <a:p>
            <a:pPr marL="918972" lvl="1" indent="-342900">
              <a:buFont typeface="Arial" panose="020B0604020202020204" pitchFamily="34" charset="0"/>
              <a:buChar char="•"/>
              <a:defRPr/>
            </a:pPr>
            <a:r>
              <a:rPr lang="en-US" sz="2400" b="1" dirty="0">
                <a:effectLst>
                  <a:outerShdw blurRad="38100" dist="38100" dir="2700000" algn="tl">
                    <a:srgbClr val="000000">
                      <a:alpha val="43137"/>
                    </a:srgbClr>
                  </a:outerShdw>
                </a:effectLst>
              </a:rPr>
              <a:t>Dehydrogenation</a:t>
            </a:r>
          </a:p>
          <a:p>
            <a:pPr marL="461772" indent="-342900">
              <a:buFont typeface="Arial" panose="020B0604020202020204" pitchFamily="34" charset="0"/>
              <a:buChar char="•"/>
              <a:defRPr/>
            </a:pPr>
            <a:endParaRPr lang="en-US" sz="2400" b="1" dirty="0">
              <a:effectLst>
                <a:outerShdw blurRad="38100" dist="38100" dir="2700000" algn="tl">
                  <a:srgbClr val="000000">
                    <a:alpha val="43137"/>
                  </a:srgbClr>
                </a:outerShdw>
              </a:effectLst>
            </a:endParaRPr>
          </a:p>
          <a:p>
            <a:pPr marL="576072" indent="-457200">
              <a:buFont typeface="Arial" panose="020B0604020202020204" pitchFamily="34" charset="0"/>
              <a:buChar char="•"/>
              <a:defRPr/>
            </a:pPr>
            <a:r>
              <a:rPr lang="en-US" sz="2800" dirty="0"/>
              <a:t>In matrix of mitochondria</a:t>
            </a:r>
          </a:p>
          <a:p>
            <a:pPr marL="576072" indent="-457200">
              <a:buFont typeface="Arial" panose="020B0604020202020204" pitchFamily="34" charset="0"/>
              <a:buChar char="•"/>
              <a:defRPr/>
            </a:pPr>
            <a:endParaRPr lang="en-US" sz="2800" dirty="0"/>
          </a:p>
          <a:p>
            <a:pPr marL="461772" indent="-342900">
              <a:buFont typeface="Arial" panose="020B0604020202020204" pitchFamily="34" charset="0"/>
              <a:buChar char="•"/>
              <a:defRPr/>
            </a:pPr>
            <a:r>
              <a:rPr lang="en-US" sz="2400" dirty="0"/>
              <a:t>Involves 2 Coenzymes NAD and FAD. Both are hydrogen carriers.</a:t>
            </a:r>
          </a:p>
        </p:txBody>
      </p:sp>
      <p:pic>
        <p:nvPicPr>
          <p:cNvPr id="13" name="Picture 2"/>
          <p:cNvPicPr>
            <a:picLocks noChangeAspect="1" noChangeArrowheads="1"/>
          </p:cNvPicPr>
          <p:nvPr/>
        </p:nvPicPr>
        <p:blipFill>
          <a:blip r:embed="rId3"/>
          <a:srcRect/>
          <a:stretch>
            <a:fillRect/>
          </a:stretch>
        </p:blipFill>
        <p:spPr>
          <a:xfrm rot="5400000">
            <a:off x="2493415" y="3881539"/>
            <a:ext cx="2542046" cy="1721177"/>
          </a:xfrm>
          <a:prstGeom prst="rect">
            <a:avLst/>
          </a:prstGeom>
        </p:spPr>
      </p:pic>
    </p:spTree>
    <p:extLst>
      <p:ext uri="{BB962C8B-B14F-4D97-AF65-F5344CB8AC3E}">
        <p14:creationId xmlns:p14="http://schemas.microsoft.com/office/powerpoint/2010/main" val="141208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arn(inVertic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barn(inVertical)">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animEffect transition="in" filter="barn(inVertical)">
                                      <p:cBhvr>
                                        <p:cTn id="17" dur="500"/>
                                        <p:tgtEl>
                                          <p:spTgt spid="1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2">
                                            <p:txEl>
                                              <p:pRg st="5" end="5"/>
                                            </p:txEl>
                                          </p:spTgt>
                                        </p:tgtEl>
                                        <p:attrNameLst>
                                          <p:attrName>style.visibility</p:attrName>
                                        </p:attrNameLst>
                                      </p:cBhvr>
                                      <p:to>
                                        <p:strVal val="visible"/>
                                      </p:to>
                                    </p:set>
                                    <p:animEffect transition="in" filter="barn(inVertical)">
                                      <p:cBhvr>
                                        <p:cTn id="22" dur="500"/>
                                        <p:tgtEl>
                                          <p:spTgt spid="1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2">
                                            <p:txEl>
                                              <p:pRg st="6" end="6"/>
                                            </p:txEl>
                                          </p:spTgt>
                                        </p:tgtEl>
                                        <p:attrNameLst>
                                          <p:attrName>style.visibility</p:attrName>
                                        </p:attrNameLst>
                                      </p:cBhvr>
                                      <p:to>
                                        <p:strVal val="visible"/>
                                      </p:to>
                                    </p:set>
                                    <p:animEffect transition="in" filter="barn(inVertical)">
                                      <p:cBhvr>
                                        <p:cTn id="27" dur="500"/>
                                        <p:tgtEl>
                                          <p:spTgt spid="1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2">
                                            <p:txEl>
                                              <p:pRg st="8" end="8"/>
                                            </p:txEl>
                                          </p:spTgt>
                                        </p:tgtEl>
                                        <p:attrNameLst>
                                          <p:attrName>style.visibility</p:attrName>
                                        </p:attrNameLst>
                                      </p:cBhvr>
                                      <p:to>
                                        <p:strVal val="visible"/>
                                      </p:to>
                                    </p:set>
                                    <p:animEffect transition="in" filter="barn(inVertical)">
                                      <p:cBhvr>
                                        <p:cTn id="32" dur="500"/>
                                        <p:tgtEl>
                                          <p:spTgt spid="12">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2">
                                            <p:txEl>
                                              <p:pRg st="10" end="10"/>
                                            </p:txEl>
                                          </p:spTgt>
                                        </p:tgtEl>
                                        <p:attrNameLst>
                                          <p:attrName>style.visibility</p:attrName>
                                        </p:attrNameLst>
                                      </p:cBhvr>
                                      <p:to>
                                        <p:strVal val="visible"/>
                                      </p:to>
                                    </p:set>
                                    <p:animEffect transition="in" filter="barn(inVertical)">
                                      <p:cBhvr>
                                        <p:cTn id="37" dur="500"/>
                                        <p:tgtEl>
                                          <p:spTgt spid="1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4744604" y="1447898"/>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4978630" y="1456414"/>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p:cNvPicPr>
            <a:picLocks noChangeAspect="1" noChangeArrowheads="1"/>
          </p:cNvPicPr>
          <p:nvPr/>
        </p:nvPicPr>
        <p:blipFill>
          <a:blip r:embed="rId2">
            <a:clrChange>
              <a:clrFrom>
                <a:srgbClr val="FFFFFF"/>
              </a:clrFrom>
              <a:clrTo>
                <a:srgbClr val="FFFFFF">
                  <a:alpha val="0"/>
                </a:srgbClr>
              </a:clrTo>
            </a:clrChange>
            <a:duotone>
              <a:prstClr val="black"/>
              <a:srgbClr val="7030A0">
                <a:tint val="45000"/>
                <a:satMod val="400000"/>
              </a:srgbClr>
            </a:duotone>
            <a:extLst>
              <a:ext uri="{28A0092B-C50C-407E-A947-70E740481C1C}">
                <a14:useLocalDpi xmlns:a14="http://schemas.microsoft.com/office/drawing/2010/main" val="0"/>
              </a:ext>
            </a:extLst>
          </a:blip>
          <a:srcRect/>
          <a:stretch>
            <a:fillRect/>
          </a:stretch>
        </p:blipFill>
        <p:spPr bwMode="auto">
          <a:xfrm>
            <a:off x="5118602" y="1346452"/>
            <a:ext cx="350837" cy="512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val 7"/>
          <p:cNvSpPr/>
          <p:nvPr/>
        </p:nvSpPr>
        <p:spPr>
          <a:xfrm>
            <a:off x="3049182" y="2369575"/>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3283208" y="2378091"/>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3543342" y="2369974"/>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3809022" y="2378490"/>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5738939" y="2369575"/>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5972965" y="2378091"/>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6233099" y="2369974"/>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6498779" y="2378490"/>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6742214" y="2369974"/>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6976240" y="2378490"/>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2"/>
          <p:cNvPicPr>
            <a:picLocks noChangeAspect="1" noChangeArrowheads="1"/>
          </p:cNvPicPr>
          <p:nvPr/>
        </p:nvPicPr>
        <p:blipFill>
          <a:blip r:embed="rId2">
            <a:clrChange>
              <a:clrFrom>
                <a:srgbClr val="FFFFFF"/>
              </a:clrFrom>
              <a:clrTo>
                <a:srgbClr val="FFFFFF">
                  <a:alpha val="0"/>
                </a:srgbClr>
              </a:clrTo>
            </a:clrChange>
            <a:duotone>
              <a:prstClr val="black"/>
              <a:srgbClr val="7030A0">
                <a:tint val="45000"/>
                <a:satMod val="400000"/>
              </a:srgbClr>
            </a:duotone>
            <a:extLst>
              <a:ext uri="{28A0092B-C50C-407E-A947-70E740481C1C}">
                <a14:useLocalDpi xmlns:a14="http://schemas.microsoft.com/office/drawing/2010/main" val="0"/>
              </a:ext>
            </a:extLst>
          </a:blip>
          <a:srcRect/>
          <a:stretch>
            <a:fillRect/>
          </a:stretch>
        </p:blipFill>
        <p:spPr bwMode="auto">
          <a:xfrm>
            <a:off x="6265869" y="1563305"/>
            <a:ext cx="350837" cy="512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9" name="Straight Arrow Connector 18"/>
          <p:cNvCxnSpPr/>
          <p:nvPr/>
        </p:nvCxnSpPr>
        <p:spPr>
          <a:xfrm flipV="1">
            <a:off x="5713143" y="1830763"/>
            <a:ext cx="556561" cy="26112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0"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20654" y="1830763"/>
            <a:ext cx="2778125" cy="490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4" name="Straight Arrow Connector 23"/>
          <p:cNvCxnSpPr/>
          <p:nvPr/>
        </p:nvCxnSpPr>
        <p:spPr>
          <a:xfrm>
            <a:off x="4988807" y="1748090"/>
            <a:ext cx="0" cy="21323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5" name="Picture 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6312983">
            <a:off x="5888754" y="2217851"/>
            <a:ext cx="237873" cy="237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5"/>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41427" y="2775257"/>
            <a:ext cx="3576921" cy="20815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611280">
            <a:off x="3636932" y="2564252"/>
            <a:ext cx="344178" cy="344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4"/>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82941" y="3286309"/>
            <a:ext cx="757241" cy="704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Oval 28"/>
          <p:cNvSpPr/>
          <p:nvPr/>
        </p:nvSpPr>
        <p:spPr>
          <a:xfrm>
            <a:off x="5587739" y="4089105"/>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p:cNvSpPr/>
          <p:nvPr/>
        </p:nvSpPr>
        <p:spPr>
          <a:xfrm>
            <a:off x="5847873" y="4080988"/>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p:cNvSpPr/>
          <p:nvPr/>
        </p:nvSpPr>
        <p:spPr>
          <a:xfrm>
            <a:off x="6113553" y="4089504"/>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p:cNvSpPr/>
          <p:nvPr/>
        </p:nvSpPr>
        <p:spPr>
          <a:xfrm>
            <a:off x="6356988" y="4080988"/>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p:cNvSpPr/>
          <p:nvPr/>
        </p:nvSpPr>
        <p:spPr>
          <a:xfrm>
            <a:off x="6591014" y="4089504"/>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p:cNvSpPr/>
          <p:nvPr/>
        </p:nvSpPr>
        <p:spPr>
          <a:xfrm>
            <a:off x="6848821" y="3286309"/>
            <a:ext cx="611984" cy="292793"/>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NAD</a:t>
            </a:r>
          </a:p>
        </p:txBody>
      </p:sp>
      <p:cxnSp>
        <p:nvCxnSpPr>
          <p:cNvPr id="36" name="Straight Arrow Connector 35"/>
          <p:cNvCxnSpPr/>
          <p:nvPr/>
        </p:nvCxnSpPr>
        <p:spPr>
          <a:xfrm>
            <a:off x="6415242" y="3044715"/>
            <a:ext cx="552499"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7013939" y="2897981"/>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Oval 39"/>
          <p:cNvSpPr/>
          <p:nvPr/>
        </p:nvSpPr>
        <p:spPr>
          <a:xfrm>
            <a:off x="4001985" y="4358359"/>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Oval 40"/>
          <p:cNvSpPr/>
          <p:nvPr/>
        </p:nvSpPr>
        <p:spPr>
          <a:xfrm>
            <a:off x="4267665" y="4366875"/>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p:cNvSpPr/>
          <p:nvPr/>
        </p:nvSpPr>
        <p:spPr>
          <a:xfrm>
            <a:off x="4511100" y="4358359"/>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Oval 42"/>
          <p:cNvSpPr/>
          <p:nvPr/>
        </p:nvSpPr>
        <p:spPr>
          <a:xfrm>
            <a:off x="4745126" y="4366875"/>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5" name="Straight Arrow Connector 44"/>
          <p:cNvCxnSpPr/>
          <p:nvPr/>
        </p:nvCxnSpPr>
        <p:spPr>
          <a:xfrm>
            <a:off x="5768914" y="4482035"/>
            <a:ext cx="330293" cy="37478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6099207" y="4833099"/>
            <a:ext cx="252485" cy="288032"/>
          </a:xfrm>
          <a:prstGeom prst="ellipse">
            <a:avLst/>
          </a:prstGeom>
          <a:gradFill>
            <a:gsLst>
              <a:gs pos="0">
                <a:schemeClr val="tx1"/>
              </a:gs>
              <a:gs pos="39999">
                <a:schemeClr val="tx1">
                  <a:lumMod val="75000"/>
                  <a:lumOff val="25000"/>
                </a:schemeClr>
              </a:gs>
              <a:gs pos="70000">
                <a:schemeClr val="bg1">
                  <a:lumMod val="65000"/>
                </a:schemeClr>
              </a:gs>
              <a:gs pos="100000">
                <a:schemeClr val="bg1"/>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8" name="Picture 4"/>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4840733">
            <a:off x="5052584" y="4580719"/>
            <a:ext cx="757241" cy="704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9" name="Oval 48"/>
          <p:cNvSpPr/>
          <p:nvPr/>
        </p:nvSpPr>
        <p:spPr>
          <a:xfrm rot="4131235">
            <a:off x="5462920" y="5180259"/>
            <a:ext cx="611984" cy="292793"/>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NAD</a:t>
            </a:r>
          </a:p>
        </p:txBody>
      </p:sp>
      <p:pic>
        <p:nvPicPr>
          <p:cNvPr id="50" name="Picture 4"/>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209562" flipH="1" flipV="1">
            <a:off x="3058886" y="3728641"/>
            <a:ext cx="757241" cy="704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 name="Oval 50"/>
          <p:cNvSpPr/>
          <p:nvPr/>
        </p:nvSpPr>
        <p:spPr>
          <a:xfrm>
            <a:off x="2835329" y="4277867"/>
            <a:ext cx="611984" cy="292793"/>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NAD</a:t>
            </a:r>
          </a:p>
        </p:txBody>
      </p:sp>
      <p:pic>
        <p:nvPicPr>
          <p:cNvPr id="52" name="Picture 4"/>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423111" flipH="1" flipV="1">
            <a:off x="2908125" y="2916989"/>
            <a:ext cx="757241" cy="704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3" name="Oval 52"/>
          <p:cNvSpPr/>
          <p:nvPr/>
        </p:nvSpPr>
        <p:spPr>
          <a:xfrm>
            <a:off x="2585426" y="3361252"/>
            <a:ext cx="611984" cy="292793"/>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FAD</a:t>
            </a:r>
          </a:p>
        </p:txBody>
      </p:sp>
      <p:pic>
        <p:nvPicPr>
          <p:cNvPr id="56" name="Picture 4"/>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V="1">
            <a:off x="3556643" y="3164020"/>
            <a:ext cx="757241" cy="704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7" name="Oval 56"/>
          <p:cNvSpPr/>
          <p:nvPr/>
        </p:nvSpPr>
        <p:spPr>
          <a:xfrm>
            <a:off x="4115055" y="3093892"/>
            <a:ext cx="792088" cy="350887"/>
          </a:xfrm>
          <a:prstGeom prst="ellipse">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solidFill>
                  <a:schemeClr val="tx1"/>
                </a:solidFill>
              </a:rPr>
              <a:t>ATP</a:t>
            </a:r>
          </a:p>
        </p:txBody>
      </p:sp>
      <p:sp>
        <p:nvSpPr>
          <p:cNvPr id="60" name="TextBox 59"/>
          <p:cNvSpPr txBox="1"/>
          <p:nvPr/>
        </p:nvSpPr>
        <p:spPr>
          <a:xfrm>
            <a:off x="4138928" y="946341"/>
            <a:ext cx="2014746" cy="400110"/>
          </a:xfrm>
          <a:prstGeom prst="rect">
            <a:avLst/>
          </a:prstGeom>
          <a:noFill/>
        </p:spPr>
        <p:txBody>
          <a:bodyPr wrap="square" rtlCol="0">
            <a:spAutoFit/>
          </a:bodyPr>
          <a:lstStyle/>
          <a:p>
            <a:pPr algn="ctr"/>
            <a:r>
              <a:rPr lang="en-GB" sz="2000" dirty="0"/>
              <a:t>Acetyl CoA </a:t>
            </a:r>
            <a:r>
              <a:rPr lang="en-GB" sz="2000" dirty="0">
                <a:solidFill>
                  <a:srgbClr val="FF0000"/>
                </a:solidFill>
              </a:rPr>
              <a:t>(2C)</a:t>
            </a:r>
            <a:endParaRPr lang="en-GB" sz="2000" baseline="-25000" dirty="0"/>
          </a:p>
        </p:txBody>
      </p:sp>
      <p:cxnSp>
        <p:nvCxnSpPr>
          <p:cNvPr id="61" name="Straight Arrow Connector 60"/>
          <p:cNvCxnSpPr/>
          <p:nvPr/>
        </p:nvCxnSpPr>
        <p:spPr>
          <a:xfrm>
            <a:off x="2147175" y="1617457"/>
            <a:ext cx="2490166" cy="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1600189" y="994668"/>
            <a:ext cx="1683019" cy="646331"/>
          </a:xfrm>
          <a:prstGeom prst="rect">
            <a:avLst/>
          </a:prstGeom>
          <a:noFill/>
          <a:ln>
            <a:noFill/>
          </a:ln>
        </p:spPr>
        <p:txBody>
          <a:bodyPr wrap="square" rtlCol="0">
            <a:spAutoFit/>
          </a:bodyPr>
          <a:lstStyle/>
          <a:p>
            <a:pPr algn="ctr"/>
            <a:r>
              <a:rPr lang="en-GB" dirty="0">
                <a:solidFill>
                  <a:srgbClr val="FF0000"/>
                </a:solidFill>
              </a:rPr>
              <a:t>From Link Reaction</a:t>
            </a:r>
            <a:endParaRPr lang="en-GB" baseline="-25000" dirty="0">
              <a:solidFill>
                <a:srgbClr val="FF0000"/>
              </a:solidFill>
            </a:endParaRPr>
          </a:p>
        </p:txBody>
      </p:sp>
      <p:sp>
        <p:nvSpPr>
          <p:cNvPr id="65" name="TextBox 64"/>
          <p:cNvSpPr txBox="1"/>
          <p:nvPr/>
        </p:nvSpPr>
        <p:spPr>
          <a:xfrm>
            <a:off x="1157914" y="2019843"/>
            <a:ext cx="2374746" cy="400110"/>
          </a:xfrm>
          <a:prstGeom prst="rect">
            <a:avLst/>
          </a:prstGeom>
          <a:noFill/>
        </p:spPr>
        <p:txBody>
          <a:bodyPr wrap="square" rtlCol="0">
            <a:spAutoFit/>
          </a:bodyPr>
          <a:lstStyle/>
          <a:p>
            <a:pPr algn="ctr"/>
            <a:r>
              <a:rPr lang="en-GB" sz="2000" dirty="0"/>
              <a:t>Oxaloacetate </a:t>
            </a:r>
            <a:r>
              <a:rPr lang="en-GB" sz="2000" dirty="0">
                <a:solidFill>
                  <a:srgbClr val="FF0000"/>
                </a:solidFill>
              </a:rPr>
              <a:t>(4C)</a:t>
            </a:r>
            <a:endParaRPr lang="en-GB" sz="2000" baseline="-25000" dirty="0"/>
          </a:p>
        </p:txBody>
      </p:sp>
      <p:sp>
        <p:nvSpPr>
          <p:cNvPr id="66" name="TextBox 65"/>
          <p:cNvSpPr txBox="1"/>
          <p:nvPr/>
        </p:nvSpPr>
        <p:spPr>
          <a:xfrm>
            <a:off x="8882265" y="440670"/>
            <a:ext cx="3025967" cy="1107996"/>
          </a:xfrm>
          <a:prstGeom prst="rect">
            <a:avLst/>
          </a:prstGeom>
          <a:noFill/>
        </p:spPr>
        <p:txBody>
          <a:bodyPr wrap="square" rtlCol="0">
            <a:spAutoFit/>
          </a:bodyPr>
          <a:lstStyle/>
          <a:p>
            <a:pPr marL="285750" indent="-285750">
              <a:buFont typeface="Arial" panose="020B0604020202020204" pitchFamily="34" charset="0"/>
              <a:buChar char="•"/>
            </a:pPr>
            <a:r>
              <a:rPr lang="en-GB" sz="2200" dirty="0"/>
              <a:t>Acetyl CoA combines with oxaloacetate (4C) to form (6C) citrate.</a:t>
            </a:r>
          </a:p>
        </p:txBody>
      </p:sp>
      <p:sp>
        <p:nvSpPr>
          <p:cNvPr id="67" name="Oval 66"/>
          <p:cNvSpPr/>
          <p:nvPr/>
        </p:nvSpPr>
        <p:spPr>
          <a:xfrm>
            <a:off x="6996184" y="3712272"/>
            <a:ext cx="972024" cy="292793"/>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Reduced NAD</a:t>
            </a:r>
          </a:p>
        </p:txBody>
      </p:sp>
      <p:sp>
        <p:nvSpPr>
          <p:cNvPr id="68" name="Oval 67"/>
          <p:cNvSpPr/>
          <p:nvPr/>
        </p:nvSpPr>
        <p:spPr>
          <a:xfrm rot="5589470">
            <a:off x="4745102" y="5482137"/>
            <a:ext cx="972024" cy="292793"/>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Reduced NAD</a:t>
            </a:r>
          </a:p>
        </p:txBody>
      </p:sp>
      <p:sp>
        <p:nvSpPr>
          <p:cNvPr id="69" name="Oval 68"/>
          <p:cNvSpPr/>
          <p:nvPr/>
        </p:nvSpPr>
        <p:spPr>
          <a:xfrm>
            <a:off x="2221868" y="3832427"/>
            <a:ext cx="972024" cy="292793"/>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Reduced NAD</a:t>
            </a:r>
          </a:p>
        </p:txBody>
      </p:sp>
      <p:sp>
        <p:nvSpPr>
          <p:cNvPr id="70" name="Oval 69"/>
          <p:cNvSpPr/>
          <p:nvPr/>
        </p:nvSpPr>
        <p:spPr>
          <a:xfrm>
            <a:off x="2147175" y="2914526"/>
            <a:ext cx="972024" cy="292793"/>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tx1"/>
                </a:solidFill>
              </a:rPr>
              <a:t>Reduced FAD</a:t>
            </a:r>
          </a:p>
        </p:txBody>
      </p:sp>
      <p:sp>
        <p:nvSpPr>
          <p:cNvPr id="71" name="Oval 70"/>
          <p:cNvSpPr/>
          <p:nvPr/>
        </p:nvSpPr>
        <p:spPr>
          <a:xfrm>
            <a:off x="4079776" y="3582170"/>
            <a:ext cx="1324286" cy="350887"/>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solidFill>
                  <a:schemeClr val="tx1"/>
                </a:solidFill>
              </a:rPr>
              <a:t>ADP + Pi</a:t>
            </a:r>
          </a:p>
        </p:txBody>
      </p:sp>
      <p:sp>
        <p:nvSpPr>
          <p:cNvPr id="72" name="TextBox 71"/>
          <p:cNvSpPr txBox="1"/>
          <p:nvPr/>
        </p:nvSpPr>
        <p:spPr>
          <a:xfrm>
            <a:off x="8777229" y="1734132"/>
            <a:ext cx="2702439" cy="2462213"/>
          </a:xfrm>
          <a:prstGeom prst="rect">
            <a:avLst/>
          </a:prstGeom>
          <a:noFill/>
        </p:spPr>
        <p:txBody>
          <a:bodyPr wrap="square" rtlCol="0">
            <a:spAutoFit/>
          </a:bodyPr>
          <a:lstStyle/>
          <a:p>
            <a:pPr marL="285750" indent="-285750">
              <a:buFont typeface="Arial" panose="020B0604020202020204" pitchFamily="34" charset="0"/>
              <a:buChar char="•"/>
            </a:pPr>
            <a:r>
              <a:rPr lang="en-GB" sz="2200" dirty="0"/>
              <a:t>This loses 1C as CO</a:t>
            </a:r>
            <a:r>
              <a:rPr lang="en-GB" sz="2200" baseline="-25000" dirty="0"/>
              <a:t>2</a:t>
            </a:r>
            <a:r>
              <a:rPr lang="en-GB" sz="2200" dirty="0"/>
              <a:t> to form a 5C compound.</a:t>
            </a:r>
          </a:p>
          <a:p>
            <a:pPr marL="285750" indent="-285750">
              <a:buFont typeface="Arial" panose="020B0604020202020204" pitchFamily="34" charset="0"/>
              <a:buChar char="•"/>
            </a:pPr>
            <a:r>
              <a:rPr lang="en-GB" sz="2200" dirty="0"/>
              <a:t>This loses 1C as CO</a:t>
            </a:r>
            <a:r>
              <a:rPr lang="en-GB" sz="2200" baseline="-25000" dirty="0"/>
              <a:t>2</a:t>
            </a:r>
            <a:r>
              <a:rPr lang="en-GB" sz="2200" dirty="0"/>
              <a:t> to form a 4C compound.</a:t>
            </a:r>
          </a:p>
          <a:p>
            <a:pPr marL="285750" indent="-285750">
              <a:buFont typeface="Arial" panose="020B0604020202020204" pitchFamily="34" charset="0"/>
              <a:buChar char="•"/>
            </a:pPr>
            <a:r>
              <a:rPr lang="en-GB" sz="2200" b="1" u="sng" dirty="0">
                <a:solidFill>
                  <a:srgbClr val="FF0000"/>
                </a:solidFill>
              </a:rPr>
              <a:t>Decarboxylation</a:t>
            </a:r>
            <a:endParaRPr lang="en-GB" sz="2200" dirty="0"/>
          </a:p>
        </p:txBody>
      </p:sp>
      <p:sp>
        <p:nvSpPr>
          <p:cNvPr id="73" name="TextBox 72"/>
          <p:cNvSpPr txBox="1"/>
          <p:nvPr/>
        </p:nvSpPr>
        <p:spPr>
          <a:xfrm>
            <a:off x="8695371" y="4329678"/>
            <a:ext cx="3415892" cy="2123658"/>
          </a:xfrm>
          <a:prstGeom prst="rect">
            <a:avLst/>
          </a:prstGeom>
          <a:noFill/>
        </p:spPr>
        <p:txBody>
          <a:bodyPr wrap="square" rtlCol="0">
            <a:spAutoFit/>
          </a:bodyPr>
          <a:lstStyle/>
          <a:p>
            <a:pPr marL="285750" indent="-285750">
              <a:buFont typeface="Arial" panose="020B0604020202020204" pitchFamily="34" charset="0"/>
              <a:buChar char="•"/>
            </a:pPr>
            <a:r>
              <a:rPr lang="en-GB" sz="2200" dirty="0"/>
              <a:t>The compounds are </a:t>
            </a:r>
            <a:r>
              <a:rPr lang="en-GB" sz="2200" b="1" u="sng" dirty="0">
                <a:solidFill>
                  <a:srgbClr val="FF0000"/>
                </a:solidFill>
              </a:rPr>
              <a:t>oxidised</a:t>
            </a:r>
            <a:r>
              <a:rPr lang="en-GB" sz="2200" dirty="0"/>
              <a:t> by the coenzymes NAD and FAD.</a:t>
            </a:r>
          </a:p>
          <a:p>
            <a:pPr marL="285750" indent="-285750">
              <a:buFont typeface="Arial" panose="020B0604020202020204" pitchFamily="34" charset="0"/>
              <a:buChar char="•"/>
            </a:pPr>
            <a:r>
              <a:rPr lang="en-GB" sz="2200" dirty="0"/>
              <a:t>These transfer Hydrogen to the ETC.</a:t>
            </a:r>
          </a:p>
          <a:p>
            <a:pPr marL="285750" indent="-285750">
              <a:buFont typeface="Arial" panose="020B0604020202020204" pitchFamily="34" charset="0"/>
              <a:buChar char="•"/>
            </a:pPr>
            <a:r>
              <a:rPr lang="en-GB" sz="2200" b="1" u="sng" dirty="0">
                <a:solidFill>
                  <a:srgbClr val="FF0000"/>
                </a:solidFill>
              </a:rPr>
              <a:t>Dehydrogenation</a:t>
            </a:r>
          </a:p>
        </p:txBody>
      </p:sp>
      <p:sp>
        <p:nvSpPr>
          <p:cNvPr id="74" name="TextBox 73"/>
          <p:cNvSpPr txBox="1"/>
          <p:nvPr/>
        </p:nvSpPr>
        <p:spPr>
          <a:xfrm>
            <a:off x="634191" y="5478611"/>
            <a:ext cx="3025967" cy="769441"/>
          </a:xfrm>
          <a:prstGeom prst="rect">
            <a:avLst/>
          </a:prstGeom>
          <a:noFill/>
        </p:spPr>
        <p:txBody>
          <a:bodyPr wrap="square" rtlCol="0">
            <a:spAutoFit/>
          </a:bodyPr>
          <a:lstStyle/>
          <a:p>
            <a:r>
              <a:rPr lang="en-GB" sz="2200" dirty="0"/>
              <a:t>ADP is phosphorylated to ATP.</a:t>
            </a:r>
          </a:p>
        </p:txBody>
      </p:sp>
      <p:sp>
        <p:nvSpPr>
          <p:cNvPr id="75" name="TextBox 74"/>
          <p:cNvSpPr txBox="1"/>
          <p:nvPr/>
        </p:nvSpPr>
        <p:spPr>
          <a:xfrm>
            <a:off x="7266423" y="2897981"/>
            <a:ext cx="629777" cy="369332"/>
          </a:xfrm>
          <a:prstGeom prst="rect">
            <a:avLst/>
          </a:prstGeom>
          <a:noFill/>
        </p:spPr>
        <p:txBody>
          <a:bodyPr wrap="square" rtlCol="0">
            <a:spAutoFit/>
          </a:bodyPr>
          <a:lstStyle/>
          <a:p>
            <a:r>
              <a:rPr lang="en-GB" dirty="0"/>
              <a:t>CO</a:t>
            </a:r>
            <a:r>
              <a:rPr lang="en-GB" baseline="-25000" dirty="0"/>
              <a:t>2</a:t>
            </a:r>
          </a:p>
        </p:txBody>
      </p:sp>
      <p:sp>
        <p:nvSpPr>
          <p:cNvPr id="76" name="TextBox 75"/>
          <p:cNvSpPr txBox="1"/>
          <p:nvPr/>
        </p:nvSpPr>
        <p:spPr>
          <a:xfrm>
            <a:off x="6265869" y="4926191"/>
            <a:ext cx="629777" cy="369332"/>
          </a:xfrm>
          <a:prstGeom prst="rect">
            <a:avLst/>
          </a:prstGeom>
          <a:noFill/>
        </p:spPr>
        <p:txBody>
          <a:bodyPr wrap="square" rtlCol="0">
            <a:spAutoFit/>
          </a:bodyPr>
          <a:lstStyle/>
          <a:p>
            <a:r>
              <a:rPr lang="en-GB" dirty="0"/>
              <a:t>CO</a:t>
            </a:r>
            <a:r>
              <a:rPr lang="en-GB" baseline="-25000" dirty="0"/>
              <a:t>2</a:t>
            </a:r>
          </a:p>
        </p:txBody>
      </p:sp>
      <p:sp>
        <p:nvSpPr>
          <p:cNvPr id="63" name="TextBox 62"/>
          <p:cNvSpPr txBox="1"/>
          <p:nvPr/>
        </p:nvSpPr>
        <p:spPr>
          <a:xfrm>
            <a:off x="6035321" y="2027342"/>
            <a:ext cx="1683019" cy="400110"/>
          </a:xfrm>
          <a:prstGeom prst="rect">
            <a:avLst/>
          </a:prstGeom>
          <a:noFill/>
        </p:spPr>
        <p:txBody>
          <a:bodyPr wrap="square" rtlCol="0">
            <a:spAutoFit/>
          </a:bodyPr>
          <a:lstStyle/>
          <a:p>
            <a:pPr algn="ctr"/>
            <a:r>
              <a:rPr lang="en-GB" sz="2000" dirty="0"/>
              <a:t>Citrate </a:t>
            </a:r>
            <a:r>
              <a:rPr lang="en-GB" sz="2000" dirty="0">
                <a:solidFill>
                  <a:srgbClr val="FF0000"/>
                </a:solidFill>
              </a:rPr>
              <a:t>(6C)</a:t>
            </a:r>
            <a:endParaRPr lang="en-GB" sz="2000" baseline="-25000" dirty="0"/>
          </a:p>
        </p:txBody>
      </p:sp>
      <p:sp>
        <p:nvSpPr>
          <p:cNvPr id="2" name="TextBox 1">
            <a:extLst>
              <a:ext uri="{FF2B5EF4-FFF2-40B4-BE49-F238E27FC236}">
                <a16:creationId xmlns:a16="http://schemas.microsoft.com/office/drawing/2014/main" id="{27994C69-8434-4FBD-8CA1-03C1A77FADAD}"/>
              </a:ext>
            </a:extLst>
          </p:cNvPr>
          <p:cNvSpPr txBox="1"/>
          <p:nvPr/>
        </p:nvSpPr>
        <p:spPr>
          <a:xfrm>
            <a:off x="6742214" y="4553903"/>
            <a:ext cx="700905" cy="369332"/>
          </a:xfrm>
          <a:prstGeom prst="rect">
            <a:avLst/>
          </a:prstGeom>
          <a:noFill/>
        </p:spPr>
        <p:txBody>
          <a:bodyPr wrap="square" rtlCol="0">
            <a:spAutoFit/>
          </a:bodyPr>
          <a:lstStyle/>
          <a:p>
            <a:r>
              <a:rPr lang="en-GB" dirty="0">
                <a:solidFill>
                  <a:srgbClr val="FF0000"/>
                </a:solidFill>
              </a:rPr>
              <a:t>5C</a:t>
            </a:r>
          </a:p>
        </p:txBody>
      </p:sp>
      <p:sp>
        <p:nvSpPr>
          <p:cNvPr id="3" name="TextBox 2">
            <a:extLst>
              <a:ext uri="{FF2B5EF4-FFF2-40B4-BE49-F238E27FC236}">
                <a16:creationId xmlns:a16="http://schemas.microsoft.com/office/drawing/2014/main" id="{5D4E8D78-DB2A-493F-B6A2-EE84EFA39A9D}"/>
              </a:ext>
            </a:extLst>
          </p:cNvPr>
          <p:cNvSpPr txBox="1"/>
          <p:nvPr/>
        </p:nvSpPr>
        <p:spPr>
          <a:xfrm>
            <a:off x="3809022" y="4833099"/>
            <a:ext cx="570156" cy="369332"/>
          </a:xfrm>
          <a:prstGeom prst="rect">
            <a:avLst/>
          </a:prstGeom>
          <a:noFill/>
        </p:spPr>
        <p:txBody>
          <a:bodyPr wrap="square" rtlCol="0">
            <a:spAutoFit/>
          </a:bodyPr>
          <a:lstStyle/>
          <a:p>
            <a:r>
              <a:rPr lang="en-GB" dirty="0">
                <a:solidFill>
                  <a:srgbClr val="FF0000"/>
                </a:solidFill>
              </a:rPr>
              <a:t>4C</a:t>
            </a:r>
          </a:p>
        </p:txBody>
      </p:sp>
    </p:spTree>
    <p:extLst>
      <p:ext uri="{BB962C8B-B14F-4D97-AF65-F5344CB8AC3E}">
        <p14:creationId xmlns:p14="http://schemas.microsoft.com/office/powerpoint/2010/main" val="746371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arn(inVertical)">
                                      <p:cBhvr>
                                        <p:cTn id="7" dur="500"/>
                                        <p:tgtEl>
                                          <p:spTgt spid="6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left)">
                                      <p:cBhvr>
                                        <p:cTn id="24" dur="500"/>
                                        <p:tgtEl>
                                          <p:spTgt spid="24"/>
                                        </p:tgtEl>
                                      </p:cBhvr>
                                    </p:animEffect>
                                  </p:childTnLst>
                                </p:cTn>
                              </p:par>
                              <p:par>
                                <p:cTn id="25" presetID="22" presetClass="entr" presetSubtype="8"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par>
                                <p:cTn id="28" presetID="22" presetClass="entr" presetSubtype="8"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par>
                                <p:cTn id="31" presetID="16" presetClass="entr" presetSubtype="21"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barn(inVertical)">
                                      <p:cBhvr>
                                        <p:cTn id="33" dur="500"/>
                                        <p:tgtEl>
                                          <p:spTgt spid="25"/>
                                        </p:tgtEl>
                                      </p:cBhvr>
                                    </p:animEffect>
                                  </p:childTnLst>
                                </p:cTn>
                              </p:par>
                              <p:par>
                                <p:cTn id="34" presetID="22" presetClass="entr" presetSubtype="8"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left)">
                                      <p:cBhvr>
                                        <p:cTn id="49" dur="500"/>
                                        <p:tgtEl>
                                          <p:spTgt spid="1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left)">
                                      <p:cBhvr>
                                        <p:cTn id="52" dur="500"/>
                                        <p:tgtEl>
                                          <p:spTgt spid="16"/>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left)">
                                      <p:cBhvr>
                                        <p:cTn id="55" dur="500"/>
                                        <p:tgtEl>
                                          <p:spTgt spid="17"/>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barn(inVertical)">
                                      <p:cBhvr>
                                        <p:cTn id="58" dur="500"/>
                                        <p:tgtEl>
                                          <p:spTgt spid="63"/>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2" fill="hold" nodeType="click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right)">
                                      <p:cBhvr>
                                        <p:cTn id="63" dur="500"/>
                                        <p:tgtEl>
                                          <p:spTgt spid="26"/>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barn(inVertical)">
                                      <p:cBhvr>
                                        <p:cTn id="66" dur="500"/>
                                        <p:tgtEl>
                                          <p:spTgt spid="33"/>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barn(inVertical)">
                                      <p:cBhvr>
                                        <p:cTn id="69" dur="500"/>
                                        <p:tgtEl>
                                          <p:spTgt spid="32"/>
                                        </p:tgtEl>
                                      </p:cBhvr>
                                    </p:animEffect>
                                  </p:childTnLst>
                                </p:cTn>
                              </p:par>
                              <p:par>
                                <p:cTn id="70" presetID="16" presetClass="entr" presetSubtype="21" fill="hold" grpId="0" nodeType="with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barn(inVertical)">
                                      <p:cBhvr>
                                        <p:cTn id="72" dur="500"/>
                                        <p:tgtEl>
                                          <p:spTgt spid="31"/>
                                        </p:tgtEl>
                                      </p:cBhvr>
                                    </p:animEffect>
                                  </p:childTnLst>
                                </p:cTn>
                              </p:par>
                              <p:par>
                                <p:cTn id="73" presetID="16" presetClass="entr" presetSubtype="21"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barn(inVertical)">
                                      <p:cBhvr>
                                        <p:cTn id="75" dur="500"/>
                                        <p:tgtEl>
                                          <p:spTgt spid="30"/>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barn(inVertical)">
                                      <p:cBhvr>
                                        <p:cTn id="78" dur="500"/>
                                        <p:tgtEl>
                                          <p:spTgt spid="29"/>
                                        </p:tgtEl>
                                      </p:cBhvr>
                                    </p:animEffect>
                                  </p:childTnLst>
                                </p:cTn>
                              </p:par>
                              <p:par>
                                <p:cTn id="79" presetID="22" presetClass="entr" presetSubtype="8" fill="hold" nodeType="with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wipe(left)">
                                      <p:cBhvr>
                                        <p:cTn id="81" dur="500"/>
                                        <p:tgtEl>
                                          <p:spTgt spid="36"/>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wipe(left)">
                                      <p:cBhvr>
                                        <p:cTn id="84" dur="500"/>
                                        <p:tgtEl>
                                          <p:spTgt spid="37"/>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wipe(left)">
                                      <p:cBhvr>
                                        <p:cTn id="87" dur="500"/>
                                        <p:tgtEl>
                                          <p:spTgt spid="40"/>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wipe(left)">
                                      <p:cBhvr>
                                        <p:cTn id="90" dur="500"/>
                                        <p:tgtEl>
                                          <p:spTgt spid="41"/>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42"/>
                                        </p:tgtEl>
                                        <p:attrNameLst>
                                          <p:attrName>style.visibility</p:attrName>
                                        </p:attrNameLst>
                                      </p:cBhvr>
                                      <p:to>
                                        <p:strVal val="visible"/>
                                      </p:to>
                                    </p:set>
                                    <p:animEffect transition="in" filter="wipe(left)">
                                      <p:cBhvr>
                                        <p:cTn id="93" dur="500"/>
                                        <p:tgtEl>
                                          <p:spTgt spid="42"/>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43"/>
                                        </p:tgtEl>
                                        <p:attrNameLst>
                                          <p:attrName>style.visibility</p:attrName>
                                        </p:attrNameLst>
                                      </p:cBhvr>
                                      <p:to>
                                        <p:strVal val="visible"/>
                                      </p:to>
                                    </p:set>
                                    <p:animEffect transition="in" filter="wipe(left)">
                                      <p:cBhvr>
                                        <p:cTn id="96" dur="500"/>
                                        <p:tgtEl>
                                          <p:spTgt spid="43"/>
                                        </p:tgtEl>
                                      </p:cBhvr>
                                    </p:animEffect>
                                  </p:childTnLst>
                                </p:cTn>
                              </p:par>
                              <p:par>
                                <p:cTn id="97" presetID="22" presetClass="entr" presetSubtype="8" fill="hold" nodeType="with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wipe(left)">
                                      <p:cBhvr>
                                        <p:cTn id="99" dur="500"/>
                                        <p:tgtEl>
                                          <p:spTgt spid="45"/>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46"/>
                                        </p:tgtEl>
                                        <p:attrNameLst>
                                          <p:attrName>style.visibility</p:attrName>
                                        </p:attrNameLst>
                                      </p:cBhvr>
                                      <p:to>
                                        <p:strVal val="visible"/>
                                      </p:to>
                                    </p:set>
                                    <p:animEffect transition="in" filter="wipe(left)">
                                      <p:cBhvr>
                                        <p:cTn id="102" dur="500"/>
                                        <p:tgtEl>
                                          <p:spTgt spid="46"/>
                                        </p:tgtEl>
                                      </p:cBhvr>
                                    </p:animEffect>
                                  </p:childTnLst>
                                </p:cTn>
                              </p:par>
                              <p:par>
                                <p:cTn id="103" presetID="16" presetClass="entr" presetSubtype="21" fill="hold" nodeType="withEffect">
                                  <p:stCondLst>
                                    <p:cond delay="0"/>
                                  </p:stCondLst>
                                  <p:childTnLst>
                                    <p:set>
                                      <p:cBhvr>
                                        <p:cTn id="104" dur="1" fill="hold">
                                          <p:stCondLst>
                                            <p:cond delay="0"/>
                                          </p:stCondLst>
                                        </p:cTn>
                                        <p:tgtEl>
                                          <p:spTgt spid="72">
                                            <p:txEl>
                                              <p:pRg st="0" end="0"/>
                                            </p:txEl>
                                          </p:spTgt>
                                        </p:tgtEl>
                                        <p:attrNameLst>
                                          <p:attrName>style.visibility</p:attrName>
                                        </p:attrNameLst>
                                      </p:cBhvr>
                                      <p:to>
                                        <p:strVal val="visible"/>
                                      </p:to>
                                    </p:set>
                                    <p:animEffect transition="in" filter="barn(inVertical)">
                                      <p:cBhvr>
                                        <p:cTn id="105" dur="500"/>
                                        <p:tgtEl>
                                          <p:spTgt spid="72">
                                            <p:txEl>
                                              <p:pRg st="0" end="0"/>
                                            </p:txEl>
                                          </p:spTgt>
                                        </p:tgtEl>
                                      </p:cBhvr>
                                    </p:animEffect>
                                  </p:childTnLst>
                                </p:cTn>
                              </p:par>
                              <p:par>
                                <p:cTn id="106" presetID="16" presetClass="entr" presetSubtype="21" fill="hold" nodeType="withEffect">
                                  <p:stCondLst>
                                    <p:cond delay="0"/>
                                  </p:stCondLst>
                                  <p:childTnLst>
                                    <p:set>
                                      <p:cBhvr>
                                        <p:cTn id="107" dur="1" fill="hold">
                                          <p:stCondLst>
                                            <p:cond delay="0"/>
                                          </p:stCondLst>
                                        </p:cTn>
                                        <p:tgtEl>
                                          <p:spTgt spid="72">
                                            <p:txEl>
                                              <p:pRg st="1" end="1"/>
                                            </p:txEl>
                                          </p:spTgt>
                                        </p:tgtEl>
                                        <p:attrNameLst>
                                          <p:attrName>style.visibility</p:attrName>
                                        </p:attrNameLst>
                                      </p:cBhvr>
                                      <p:to>
                                        <p:strVal val="visible"/>
                                      </p:to>
                                    </p:set>
                                    <p:animEffect transition="in" filter="barn(inVertical)">
                                      <p:cBhvr>
                                        <p:cTn id="108" dur="500"/>
                                        <p:tgtEl>
                                          <p:spTgt spid="72">
                                            <p:txEl>
                                              <p:pRg st="1" end="1"/>
                                            </p:txEl>
                                          </p:spTgt>
                                        </p:tgtEl>
                                      </p:cBhvr>
                                    </p:animEffect>
                                  </p:childTnLst>
                                </p:cTn>
                              </p:par>
                              <p:par>
                                <p:cTn id="109" presetID="16" presetClass="entr" presetSubtype="21" fill="hold" nodeType="withEffect">
                                  <p:stCondLst>
                                    <p:cond delay="0"/>
                                  </p:stCondLst>
                                  <p:childTnLst>
                                    <p:set>
                                      <p:cBhvr>
                                        <p:cTn id="110" dur="1" fill="hold">
                                          <p:stCondLst>
                                            <p:cond delay="0"/>
                                          </p:stCondLst>
                                        </p:cTn>
                                        <p:tgtEl>
                                          <p:spTgt spid="72">
                                            <p:txEl>
                                              <p:pRg st="2" end="2"/>
                                            </p:txEl>
                                          </p:spTgt>
                                        </p:tgtEl>
                                        <p:attrNameLst>
                                          <p:attrName>style.visibility</p:attrName>
                                        </p:attrNameLst>
                                      </p:cBhvr>
                                      <p:to>
                                        <p:strVal val="visible"/>
                                      </p:to>
                                    </p:set>
                                    <p:animEffect transition="in" filter="barn(inVertical)">
                                      <p:cBhvr>
                                        <p:cTn id="111" dur="500"/>
                                        <p:tgtEl>
                                          <p:spTgt spid="72">
                                            <p:txEl>
                                              <p:pRg st="2" end="2"/>
                                            </p:txEl>
                                          </p:spTgt>
                                        </p:tgtEl>
                                      </p:cBhvr>
                                    </p:animEffect>
                                  </p:childTnLst>
                                </p:cTn>
                              </p:par>
                              <p:par>
                                <p:cTn id="112" presetID="16" presetClass="entr" presetSubtype="21" fill="hold" nodeType="withEffect">
                                  <p:stCondLst>
                                    <p:cond delay="0"/>
                                  </p:stCondLst>
                                  <p:childTnLst>
                                    <p:set>
                                      <p:cBhvr>
                                        <p:cTn id="113" dur="1" fill="hold">
                                          <p:stCondLst>
                                            <p:cond delay="0"/>
                                          </p:stCondLst>
                                        </p:cTn>
                                        <p:tgtEl>
                                          <p:spTgt spid="27"/>
                                        </p:tgtEl>
                                        <p:attrNameLst>
                                          <p:attrName>style.visibility</p:attrName>
                                        </p:attrNameLst>
                                      </p:cBhvr>
                                      <p:to>
                                        <p:strVal val="visible"/>
                                      </p:to>
                                    </p:set>
                                    <p:animEffect transition="in" filter="barn(inVertical)">
                                      <p:cBhvr>
                                        <p:cTn id="114" dur="500"/>
                                        <p:tgtEl>
                                          <p:spTgt spid="27"/>
                                        </p:tgtEl>
                                      </p:cBhvr>
                                    </p:animEffect>
                                  </p:childTnLst>
                                </p:cTn>
                              </p:par>
                              <p:par>
                                <p:cTn id="115" presetID="16" presetClass="entr" presetSubtype="21" fill="hold" grpId="0" nodeType="withEffect">
                                  <p:stCondLst>
                                    <p:cond delay="0"/>
                                  </p:stCondLst>
                                  <p:childTnLst>
                                    <p:set>
                                      <p:cBhvr>
                                        <p:cTn id="116" dur="1" fill="hold">
                                          <p:stCondLst>
                                            <p:cond delay="0"/>
                                          </p:stCondLst>
                                        </p:cTn>
                                        <p:tgtEl>
                                          <p:spTgt spid="75"/>
                                        </p:tgtEl>
                                        <p:attrNameLst>
                                          <p:attrName>style.visibility</p:attrName>
                                        </p:attrNameLst>
                                      </p:cBhvr>
                                      <p:to>
                                        <p:strVal val="visible"/>
                                      </p:to>
                                    </p:set>
                                    <p:animEffect transition="in" filter="barn(inVertical)">
                                      <p:cBhvr>
                                        <p:cTn id="117" dur="500"/>
                                        <p:tgtEl>
                                          <p:spTgt spid="75"/>
                                        </p:tgtEl>
                                      </p:cBhvr>
                                    </p:animEffect>
                                  </p:childTnLst>
                                </p:cTn>
                              </p:par>
                              <p:par>
                                <p:cTn id="118" presetID="16" presetClass="entr" presetSubtype="21" fill="hold" grpId="0" nodeType="withEffect">
                                  <p:stCondLst>
                                    <p:cond delay="0"/>
                                  </p:stCondLst>
                                  <p:childTnLst>
                                    <p:set>
                                      <p:cBhvr>
                                        <p:cTn id="119" dur="1" fill="hold">
                                          <p:stCondLst>
                                            <p:cond delay="0"/>
                                          </p:stCondLst>
                                        </p:cTn>
                                        <p:tgtEl>
                                          <p:spTgt spid="76"/>
                                        </p:tgtEl>
                                        <p:attrNameLst>
                                          <p:attrName>style.visibility</p:attrName>
                                        </p:attrNameLst>
                                      </p:cBhvr>
                                      <p:to>
                                        <p:strVal val="visible"/>
                                      </p:to>
                                    </p:set>
                                    <p:animEffect transition="in" filter="barn(inVertical)">
                                      <p:cBhvr>
                                        <p:cTn id="120" dur="500"/>
                                        <p:tgtEl>
                                          <p:spTgt spid="76"/>
                                        </p:tgtEl>
                                      </p:cBhvr>
                                    </p:animEffect>
                                  </p:childTnLst>
                                </p:cTn>
                              </p:par>
                            </p:childTnLst>
                          </p:cTn>
                        </p:par>
                      </p:childTnLst>
                    </p:cTn>
                  </p:par>
                  <p:par>
                    <p:cTn id="121" fill="hold">
                      <p:stCondLst>
                        <p:cond delay="indefinite"/>
                      </p:stCondLst>
                      <p:childTnLst>
                        <p:par>
                          <p:cTn id="122" fill="hold">
                            <p:stCondLst>
                              <p:cond delay="0"/>
                            </p:stCondLst>
                            <p:childTnLst>
                              <p:par>
                                <p:cTn id="123" presetID="16" presetClass="entr" presetSubtype="21" fill="hold" nodeType="clickEffect">
                                  <p:stCondLst>
                                    <p:cond delay="0"/>
                                  </p:stCondLst>
                                  <p:childTnLst>
                                    <p:set>
                                      <p:cBhvr>
                                        <p:cTn id="124" dur="1" fill="hold">
                                          <p:stCondLst>
                                            <p:cond delay="0"/>
                                          </p:stCondLst>
                                        </p:cTn>
                                        <p:tgtEl>
                                          <p:spTgt spid="73">
                                            <p:txEl>
                                              <p:pRg st="0" end="0"/>
                                            </p:txEl>
                                          </p:spTgt>
                                        </p:tgtEl>
                                        <p:attrNameLst>
                                          <p:attrName>style.visibility</p:attrName>
                                        </p:attrNameLst>
                                      </p:cBhvr>
                                      <p:to>
                                        <p:strVal val="visible"/>
                                      </p:to>
                                    </p:set>
                                    <p:animEffect transition="in" filter="barn(inVertical)">
                                      <p:cBhvr>
                                        <p:cTn id="125" dur="500"/>
                                        <p:tgtEl>
                                          <p:spTgt spid="73">
                                            <p:txEl>
                                              <p:pRg st="0" end="0"/>
                                            </p:txEl>
                                          </p:spTgt>
                                        </p:tgtEl>
                                      </p:cBhvr>
                                    </p:animEffect>
                                  </p:childTnLst>
                                </p:cTn>
                              </p:par>
                              <p:par>
                                <p:cTn id="126" presetID="16" presetClass="entr" presetSubtype="21" fill="hold" nodeType="withEffect">
                                  <p:stCondLst>
                                    <p:cond delay="0"/>
                                  </p:stCondLst>
                                  <p:childTnLst>
                                    <p:set>
                                      <p:cBhvr>
                                        <p:cTn id="127" dur="1" fill="hold">
                                          <p:stCondLst>
                                            <p:cond delay="0"/>
                                          </p:stCondLst>
                                        </p:cTn>
                                        <p:tgtEl>
                                          <p:spTgt spid="73">
                                            <p:txEl>
                                              <p:pRg st="1" end="1"/>
                                            </p:txEl>
                                          </p:spTgt>
                                        </p:tgtEl>
                                        <p:attrNameLst>
                                          <p:attrName>style.visibility</p:attrName>
                                        </p:attrNameLst>
                                      </p:cBhvr>
                                      <p:to>
                                        <p:strVal val="visible"/>
                                      </p:to>
                                    </p:set>
                                    <p:animEffect transition="in" filter="barn(inVertical)">
                                      <p:cBhvr>
                                        <p:cTn id="128" dur="500"/>
                                        <p:tgtEl>
                                          <p:spTgt spid="73">
                                            <p:txEl>
                                              <p:pRg st="1" end="1"/>
                                            </p:txEl>
                                          </p:spTgt>
                                        </p:tgtEl>
                                      </p:cBhvr>
                                    </p:animEffect>
                                  </p:childTnLst>
                                </p:cTn>
                              </p:par>
                              <p:par>
                                <p:cTn id="129" presetID="16" presetClass="entr" presetSubtype="21" fill="hold" nodeType="withEffect">
                                  <p:stCondLst>
                                    <p:cond delay="0"/>
                                  </p:stCondLst>
                                  <p:childTnLst>
                                    <p:set>
                                      <p:cBhvr>
                                        <p:cTn id="130" dur="1" fill="hold">
                                          <p:stCondLst>
                                            <p:cond delay="0"/>
                                          </p:stCondLst>
                                        </p:cTn>
                                        <p:tgtEl>
                                          <p:spTgt spid="73">
                                            <p:txEl>
                                              <p:pRg st="2" end="2"/>
                                            </p:txEl>
                                          </p:spTgt>
                                        </p:tgtEl>
                                        <p:attrNameLst>
                                          <p:attrName>style.visibility</p:attrName>
                                        </p:attrNameLst>
                                      </p:cBhvr>
                                      <p:to>
                                        <p:strVal val="visible"/>
                                      </p:to>
                                    </p:set>
                                    <p:animEffect transition="in" filter="barn(inVertical)">
                                      <p:cBhvr>
                                        <p:cTn id="131" dur="500"/>
                                        <p:tgtEl>
                                          <p:spTgt spid="73">
                                            <p:txEl>
                                              <p:pRg st="2" end="2"/>
                                            </p:txEl>
                                          </p:spTgt>
                                        </p:tgtEl>
                                      </p:cBhvr>
                                    </p:animEffect>
                                  </p:childTnLst>
                                </p:cTn>
                              </p:par>
                            </p:childTnLst>
                          </p:cTn>
                        </p:par>
                      </p:childTnLst>
                    </p:cTn>
                  </p:par>
                  <p:par>
                    <p:cTn id="132" fill="hold">
                      <p:stCondLst>
                        <p:cond delay="indefinite"/>
                      </p:stCondLst>
                      <p:childTnLst>
                        <p:par>
                          <p:cTn id="133" fill="hold">
                            <p:stCondLst>
                              <p:cond delay="0"/>
                            </p:stCondLst>
                            <p:childTnLst>
                              <p:par>
                                <p:cTn id="134" presetID="22" presetClass="entr" presetSubtype="8" fill="hold" grpId="0" nodeType="clickEffect">
                                  <p:stCondLst>
                                    <p:cond delay="0"/>
                                  </p:stCondLst>
                                  <p:childTnLst>
                                    <p:set>
                                      <p:cBhvr>
                                        <p:cTn id="135" dur="1" fill="hold">
                                          <p:stCondLst>
                                            <p:cond delay="0"/>
                                          </p:stCondLst>
                                        </p:cTn>
                                        <p:tgtEl>
                                          <p:spTgt spid="35"/>
                                        </p:tgtEl>
                                        <p:attrNameLst>
                                          <p:attrName>style.visibility</p:attrName>
                                        </p:attrNameLst>
                                      </p:cBhvr>
                                      <p:to>
                                        <p:strVal val="visible"/>
                                      </p:to>
                                    </p:set>
                                    <p:animEffect transition="in" filter="wipe(left)">
                                      <p:cBhvr>
                                        <p:cTn id="136" dur="500"/>
                                        <p:tgtEl>
                                          <p:spTgt spid="35"/>
                                        </p:tgtEl>
                                      </p:cBhvr>
                                    </p:animEffect>
                                  </p:childTnLst>
                                </p:cTn>
                              </p:par>
                              <p:par>
                                <p:cTn id="137" presetID="22" presetClass="entr" presetSubtype="8" fill="hold" nodeType="withEffect">
                                  <p:stCondLst>
                                    <p:cond delay="0"/>
                                  </p:stCondLst>
                                  <p:childTnLst>
                                    <p:set>
                                      <p:cBhvr>
                                        <p:cTn id="138" dur="1" fill="hold">
                                          <p:stCondLst>
                                            <p:cond delay="0"/>
                                          </p:stCondLst>
                                        </p:cTn>
                                        <p:tgtEl>
                                          <p:spTgt spid="28"/>
                                        </p:tgtEl>
                                        <p:attrNameLst>
                                          <p:attrName>style.visibility</p:attrName>
                                        </p:attrNameLst>
                                      </p:cBhvr>
                                      <p:to>
                                        <p:strVal val="visible"/>
                                      </p:to>
                                    </p:set>
                                    <p:animEffect transition="in" filter="wipe(left)">
                                      <p:cBhvr>
                                        <p:cTn id="139" dur="500"/>
                                        <p:tgtEl>
                                          <p:spTgt spid="28"/>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67"/>
                                        </p:tgtEl>
                                        <p:attrNameLst>
                                          <p:attrName>style.visibility</p:attrName>
                                        </p:attrNameLst>
                                      </p:cBhvr>
                                      <p:to>
                                        <p:strVal val="visible"/>
                                      </p:to>
                                    </p:set>
                                    <p:animEffect transition="in" filter="wipe(left)">
                                      <p:cBhvr>
                                        <p:cTn id="142" dur="500"/>
                                        <p:tgtEl>
                                          <p:spTgt spid="67"/>
                                        </p:tgtEl>
                                      </p:cBhvr>
                                    </p:animEffect>
                                  </p:childTnLst>
                                </p:cTn>
                              </p:par>
                              <p:par>
                                <p:cTn id="143" presetID="22" presetClass="entr" presetSubtype="8" fill="hold" grpId="0" nodeType="withEffect">
                                  <p:stCondLst>
                                    <p:cond delay="0"/>
                                  </p:stCondLst>
                                  <p:childTnLst>
                                    <p:set>
                                      <p:cBhvr>
                                        <p:cTn id="144" dur="1" fill="hold">
                                          <p:stCondLst>
                                            <p:cond delay="0"/>
                                          </p:stCondLst>
                                        </p:cTn>
                                        <p:tgtEl>
                                          <p:spTgt spid="49"/>
                                        </p:tgtEl>
                                        <p:attrNameLst>
                                          <p:attrName>style.visibility</p:attrName>
                                        </p:attrNameLst>
                                      </p:cBhvr>
                                      <p:to>
                                        <p:strVal val="visible"/>
                                      </p:to>
                                    </p:set>
                                    <p:animEffect transition="in" filter="wipe(left)">
                                      <p:cBhvr>
                                        <p:cTn id="145" dur="500"/>
                                        <p:tgtEl>
                                          <p:spTgt spid="49"/>
                                        </p:tgtEl>
                                      </p:cBhvr>
                                    </p:animEffect>
                                  </p:childTnLst>
                                </p:cTn>
                              </p:par>
                              <p:par>
                                <p:cTn id="146" presetID="22" presetClass="entr" presetSubtype="8" fill="hold" nodeType="withEffect">
                                  <p:stCondLst>
                                    <p:cond delay="0"/>
                                  </p:stCondLst>
                                  <p:childTnLst>
                                    <p:set>
                                      <p:cBhvr>
                                        <p:cTn id="147" dur="1" fill="hold">
                                          <p:stCondLst>
                                            <p:cond delay="0"/>
                                          </p:stCondLst>
                                        </p:cTn>
                                        <p:tgtEl>
                                          <p:spTgt spid="48"/>
                                        </p:tgtEl>
                                        <p:attrNameLst>
                                          <p:attrName>style.visibility</p:attrName>
                                        </p:attrNameLst>
                                      </p:cBhvr>
                                      <p:to>
                                        <p:strVal val="visible"/>
                                      </p:to>
                                    </p:set>
                                    <p:animEffect transition="in" filter="wipe(left)">
                                      <p:cBhvr>
                                        <p:cTn id="148" dur="500"/>
                                        <p:tgtEl>
                                          <p:spTgt spid="48"/>
                                        </p:tgtEl>
                                      </p:cBhvr>
                                    </p:animEffect>
                                  </p:childTnLst>
                                </p:cTn>
                              </p:par>
                              <p:par>
                                <p:cTn id="149" presetID="22" presetClass="entr" presetSubtype="8" fill="hold" grpId="0" nodeType="withEffect">
                                  <p:stCondLst>
                                    <p:cond delay="0"/>
                                  </p:stCondLst>
                                  <p:childTnLst>
                                    <p:set>
                                      <p:cBhvr>
                                        <p:cTn id="150" dur="1" fill="hold">
                                          <p:stCondLst>
                                            <p:cond delay="0"/>
                                          </p:stCondLst>
                                        </p:cTn>
                                        <p:tgtEl>
                                          <p:spTgt spid="68"/>
                                        </p:tgtEl>
                                        <p:attrNameLst>
                                          <p:attrName>style.visibility</p:attrName>
                                        </p:attrNameLst>
                                      </p:cBhvr>
                                      <p:to>
                                        <p:strVal val="visible"/>
                                      </p:to>
                                    </p:set>
                                    <p:animEffect transition="in" filter="wipe(left)">
                                      <p:cBhvr>
                                        <p:cTn id="151" dur="500"/>
                                        <p:tgtEl>
                                          <p:spTgt spid="68"/>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51"/>
                                        </p:tgtEl>
                                        <p:attrNameLst>
                                          <p:attrName>style.visibility</p:attrName>
                                        </p:attrNameLst>
                                      </p:cBhvr>
                                      <p:to>
                                        <p:strVal val="visible"/>
                                      </p:to>
                                    </p:set>
                                    <p:animEffect transition="in" filter="wipe(left)">
                                      <p:cBhvr>
                                        <p:cTn id="154" dur="500"/>
                                        <p:tgtEl>
                                          <p:spTgt spid="51"/>
                                        </p:tgtEl>
                                      </p:cBhvr>
                                    </p:animEffect>
                                  </p:childTnLst>
                                </p:cTn>
                              </p:par>
                              <p:par>
                                <p:cTn id="155" presetID="22" presetClass="entr" presetSubtype="8" fill="hold" nodeType="withEffect">
                                  <p:stCondLst>
                                    <p:cond delay="0"/>
                                  </p:stCondLst>
                                  <p:childTnLst>
                                    <p:set>
                                      <p:cBhvr>
                                        <p:cTn id="156" dur="1" fill="hold">
                                          <p:stCondLst>
                                            <p:cond delay="0"/>
                                          </p:stCondLst>
                                        </p:cTn>
                                        <p:tgtEl>
                                          <p:spTgt spid="50"/>
                                        </p:tgtEl>
                                        <p:attrNameLst>
                                          <p:attrName>style.visibility</p:attrName>
                                        </p:attrNameLst>
                                      </p:cBhvr>
                                      <p:to>
                                        <p:strVal val="visible"/>
                                      </p:to>
                                    </p:set>
                                    <p:animEffect transition="in" filter="wipe(left)">
                                      <p:cBhvr>
                                        <p:cTn id="157" dur="500"/>
                                        <p:tgtEl>
                                          <p:spTgt spid="50"/>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69"/>
                                        </p:tgtEl>
                                        <p:attrNameLst>
                                          <p:attrName>style.visibility</p:attrName>
                                        </p:attrNameLst>
                                      </p:cBhvr>
                                      <p:to>
                                        <p:strVal val="visible"/>
                                      </p:to>
                                    </p:set>
                                    <p:animEffect transition="in" filter="wipe(left)">
                                      <p:cBhvr>
                                        <p:cTn id="160" dur="500"/>
                                        <p:tgtEl>
                                          <p:spTgt spid="69"/>
                                        </p:tgtEl>
                                      </p:cBhvr>
                                    </p:animEffect>
                                  </p:childTnLst>
                                </p:cTn>
                              </p:par>
                              <p:par>
                                <p:cTn id="161" presetID="22" presetClass="entr" presetSubtype="8" fill="hold" grpId="0" nodeType="withEffect">
                                  <p:stCondLst>
                                    <p:cond delay="0"/>
                                  </p:stCondLst>
                                  <p:childTnLst>
                                    <p:set>
                                      <p:cBhvr>
                                        <p:cTn id="162" dur="1" fill="hold">
                                          <p:stCondLst>
                                            <p:cond delay="0"/>
                                          </p:stCondLst>
                                        </p:cTn>
                                        <p:tgtEl>
                                          <p:spTgt spid="53"/>
                                        </p:tgtEl>
                                        <p:attrNameLst>
                                          <p:attrName>style.visibility</p:attrName>
                                        </p:attrNameLst>
                                      </p:cBhvr>
                                      <p:to>
                                        <p:strVal val="visible"/>
                                      </p:to>
                                    </p:set>
                                    <p:animEffect transition="in" filter="wipe(left)">
                                      <p:cBhvr>
                                        <p:cTn id="163" dur="500"/>
                                        <p:tgtEl>
                                          <p:spTgt spid="53"/>
                                        </p:tgtEl>
                                      </p:cBhvr>
                                    </p:animEffect>
                                  </p:childTnLst>
                                </p:cTn>
                              </p:par>
                              <p:par>
                                <p:cTn id="164" presetID="22" presetClass="entr" presetSubtype="8" fill="hold" nodeType="withEffect">
                                  <p:stCondLst>
                                    <p:cond delay="0"/>
                                  </p:stCondLst>
                                  <p:childTnLst>
                                    <p:set>
                                      <p:cBhvr>
                                        <p:cTn id="165" dur="1" fill="hold">
                                          <p:stCondLst>
                                            <p:cond delay="0"/>
                                          </p:stCondLst>
                                        </p:cTn>
                                        <p:tgtEl>
                                          <p:spTgt spid="52"/>
                                        </p:tgtEl>
                                        <p:attrNameLst>
                                          <p:attrName>style.visibility</p:attrName>
                                        </p:attrNameLst>
                                      </p:cBhvr>
                                      <p:to>
                                        <p:strVal val="visible"/>
                                      </p:to>
                                    </p:set>
                                    <p:animEffect transition="in" filter="wipe(left)">
                                      <p:cBhvr>
                                        <p:cTn id="166" dur="500"/>
                                        <p:tgtEl>
                                          <p:spTgt spid="52"/>
                                        </p:tgtEl>
                                      </p:cBhvr>
                                    </p:animEffect>
                                  </p:childTnLst>
                                </p:cTn>
                              </p:par>
                              <p:par>
                                <p:cTn id="167" presetID="22" presetClass="entr" presetSubtype="8" fill="hold" grpId="0" nodeType="withEffect">
                                  <p:stCondLst>
                                    <p:cond delay="0"/>
                                  </p:stCondLst>
                                  <p:childTnLst>
                                    <p:set>
                                      <p:cBhvr>
                                        <p:cTn id="168" dur="1" fill="hold">
                                          <p:stCondLst>
                                            <p:cond delay="0"/>
                                          </p:stCondLst>
                                        </p:cTn>
                                        <p:tgtEl>
                                          <p:spTgt spid="70"/>
                                        </p:tgtEl>
                                        <p:attrNameLst>
                                          <p:attrName>style.visibility</p:attrName>
                                        </p:attrNameLst>
                                      </p:cBhvr>
                                      <p:to>
                                        <p:strVal val="visible"/>
                                      </p:to>
                                    </p:set>
                                    <p:animEffect transition="in" filter="wipe(left)">
                                      <p:cBhvr>
                                        <p:cTn id="169" dur="500"/>
                                        <p:tgtEl>
                                          <p:spTgt spid="70"/>
                                        </p:tgtEl>
                                      </p:cBhvr>
                                    </p:animEffect>
                                  </p:childTnLst>
                                </p:cTn>
                              </p:par>
                            </p:childTnLst>
                          </p:cTn>
                        </p:par>
                      </p:childTnLst>
                    </p:cTn>
                  </p:par>
                  <p:par>
                    <p:cTn id="170" fill="hold">
                      <p:stCondLst>
                        <p:cond delay="indefinite"/>
                      </p:stCondLst>
                      <p:childTnLst>
                        <p:par>
                          <p:cTn id="171" fill="hold">
                            <p:stCondLst>
                              <p:cond delay="0"/>
                            </p:stCondLst>
                            <p:childTnLst>
                              <p:par>
                                <p:cTn id="172" presetID="16" presetClass="entr" presetSubtype="21" fill="hold" nodeType="clickEffect">
                                  <p:stCondLst>
                                    <p:cond delay="0"/>
                                  </p:stCondLst>
                                  <p:childTnLst>
                                    <p:set>
                                      <p:cBhvr>
                                        <p:cTn id="173" dur="1" fill="hold">
                                          <p:stCondLst>
                                            <p:cond delay="0"/>
                                          </p:stCondLst>
                                        </p:cTn>
                                        <p:tgtEl>
                                          <p:spTgt spid="74">
                                            <p:txEl>
                                              <p:pRg st="0" end="0"/>
                                            </p:txEl>
                                          </p:spTgt>
                                        </p:tgtEl>
                                        <p:attrNameLst>
                                          <p:attrName>style.visibility</p:attrName>
                                        </p:attrNameLst>
                                      </p:cBhvr>
                                      <p:to>
                                        <p:strVal val="visible"/>
                                      </p:to>
                                    </p:set>
                                    <p:animEffect transition="in" filter="barn(inVertical)">
                                      <p:cBhvr>
                                        <p:cTn id="174" dur="500"/>
                                        <p:tgtEl>
                                          <p:spTgt spid="74">
                                            <p:txEl>
                                              <p:pRg st="0" end="0"/>
                                            </p:txEl>
                                          </p:spTgt>
                                        </p:tgtEl>
                                      </p:cBhvr>
                                    </p:animEffect>
                                  </p:childTnLst>
                                </p:cTn>
                              </p:par>
                            </p:childTnLst>
                          </p:cTn>
                        </p:par>
                      </p:childTnLst>
                    </p:cTn>
                  </p:par>
                  <p:par>
                    <p:cTn id="175" fill="hold">
                      <p:stCondLst>
                        <p:cond delay="indefinite"/>
                      </p:stCondLst>
                      <p:childTnLst>
                        <p:par>
                          <p:cTn id="176" fill="hold">
                            <p:stCondLst>
                              <p:cond delay="0"/>
                            </p:stCondLst>
                            <p:childTnLst>
                              <p:par>
                                <p:cTn id="177" presetID="22" presetClass="entr" presetSubtype="2" fill="hold" grpId="0" nodeType="clickEffect">
                                  <p:stCondLst>
                                    <p:cond delay="0"/>
                                  </p:stCondLst>
                                  <p:childTnLst>
                                    <p:set>
                                      <p:cBhvr>
                                        <p:cTn id="178" dur="1" fill="hold">
                                          <p:stCondLst>
                                            <p:cond delay="0"/>
                                          </p:stCondLst>
                                        </p:cTn>
                                        <p:tgtEl>
                                          <p:spTgt spid="57"/>
                                        </p:tgtEl>
                                        <p:attrNameLst>
                                          <p:attrName>style.visibility</p:attrName>
                                        </p:attrNameLst>
                                      </p:cBhvr>
                                      <p:to>
                                        <p:strVal val="visible"/>
                                      </p:to>
                                    </p:set>
                                    <p:animEffect transition="in" filter="wipe(right)">
                                      <p:cBhvr>
                                        <p:cTn id="179" dur="500"/>
                                        <p:tgtEl>
                                          <p:spTgt spid="57"/>
                                        </p:tgtEl>
                                      </p:cBhvr>
                                    </p:animEffect>
                                  </p:childTnLst>
                                </p:cTn>
                              </p:par>
                              <p:par>
                                <p:cTn id="180" presetID="22" presetClass="entr" presetSubtype="2" fill="hold" nodeType="withEffect">
                                  <p:stCondLst>
                                    <p:cond delay="0"/>
                                  </p:stCondLst>
                                  <p:childTnLst>
                                    <p:set>
                                      <p:cBhvr>
                                        <p:cTn id="181" dur="1" fill="hold">
                                          <p:stCondLst>
                                            <p:cond delay="0"/>
                                          </p:stCondLst>
                                        </p:cTn>
                                        <p:tgtEl>
                                          <p:spTgt spid="56"/>
                                        </p:tgtEl>
                                        <p:attrNameLst>
                                          <p:attrName>style.visibility</p:attrName>
                                        </p:attrNameLst>
                                      </p:cBhvr>
                                      <p:to>
                                        <p:strVal val="visible"/>
                                      </p:to>
                                    </p:set>
                                    <p:animEffect transition="in" filter="wipe(right)">
                                      <p:cBhvr>
                                        <p:cTn id="182" dur="500"/>
                                        <p:tgtEl>
                                          <p:spTgt spid="56"/>
                                        </p:tgtEl>
                                      </p:cBhvr>
                                    </p:animEffect>
                                  </p:childTnLst>
                                </p:cTn>
                              </p:par>
                              <p:par>
                                <p:cTn id="183" presetID="22" presetClass="entr" presetSubtype="2" fill="hold" grpId="0" nodeType="withEffect">
                                  <p:stCondLst>
                                    <p:cond delay="0"/>
                                  </p:stCondLst>
                                  <p:childTnLst>
                                    <p:set>
                                      <p:cBhvr>
                                        <p:cTn id="184" dur="1" fill="hold">
                                          <p:stCondLst>
                                            <p:cond delay="0"/>
                                          </p:stCondLst>
                                        </p:cTn>
                                        <p:tgtEl>
                                          <p:spTgt spid="71"/>
                                        </p:tgtEl>
                                        <p:attrNameLst>
                                          <p:attrName>style.visibility</p:attrName>
                                        </p:attrNameLst>
                                      </p:cBhvr>
                                      <p:to>
                                        <p:strVal val="visible"/>
                                      </p:to>
                                    </p:set>
                                    <p:animEffect transition="in" filter="wipe(right)">
                                      <p:cBhvr>
                                        <p:cTn id="185"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animBg="1"/>
      <p:bldP spid="30" grpId="0" animBg="1"/>
      <p:bldP spid="31" grpId="0" animBg="1"/>
      <p:bldP spid="32" grpId="0" animBg="1"/>
      <p:bldP spid="33" grpId="0" animBg="1"/>
      <p:bldP spid="35" grpId="0" animBg="1"/>
      <p:bldP spid="37" grpId="0" animBg="1"/>
      <p:bldP spid="40" grpId="0" animBg="1"/>
      <p:bldP spid="41" grpId="0" animBg="1"/>
      <p:bldP spid="42" grpId="0" animBg="1"/>
      <p:bldP spid="43" grpId="0" animBg="1"/>
      <p:bldP spid="46" grpId="0" animBg="1"/>
      <p:bldP spid="49" grpId="0" animBg="1"/>
      <p:bldP spid="51" grpId="0" animBg="1"/>
      <p:bldP spid="53" grpId="0" animBg="1"/>
      <p:bldP spid="57" grpId="0" animBg="1"/>
      <p:bldP spid="65" grpId="0"/>
      <p:bldP spid="67" grpId="0" animBg="1"/>
      <p:bldP spid="68" grpId="0" animBg="1"/>
      <p:bldP spid="69" grpId="0" animBg="1"/>
      <p:bldP spid="70" grpId="0" animBg="1"/>
      <p:bldP spid="71" grpId="0" animBg="1"/>
      <p:bldP spid="75" grpId="0"/>
      <p:bldP spid="76" grpId="0"/>
      <p:bldP spid="6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Importance of Krebs Cycle</a:t>
            </a:r>
          </a:p>
        </p:txBody>
      </p:sp>
      <p:sp>
        <p:nvSpPr>
          <p:cNvPr id="8" name="Rectangle 5">
            <a:extLst>
              <a:ext uri="{FF2B5EF4-FFF2-40B4-BE49-F238E27FC236}">
                <a16:creationId xmlns:a16="http://schemas.microsoft.com/office/drawing/2014/main" id="{0F4F1545-CA2E-4F57-9A6C-AD157A954A10}"/>
              </a:ext>
            </a:extLst>
          </p:cNvPr>
          <p:cNvSpPr>
            <a:spLocks noChangeArrowheads="1"/>
          </p:cNvSpPr>
          <p:nvPr/>
        </p:nvSpPr>
        <p:spPr bwMode="auto">
          <a:xfrm>
            <a:off x="838200" y="173687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3076" name="Picture 39">
            <a:extLst>
              <a:ext uri="{FF2B5EF4-FFF2-40B4-BE49-F238E27FC236}">
                <a16:creationId xmlns:a16="http://schemas.microsoft.com/office/drawing/2014/main" id="{0ABBAF46-F50B-409C-A20F-3ABB5C0272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1347" y="181100"/>
            <a:ext cx="889340" cy="91575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a:extLst>
              <a:ext uri="{FF2B5EF4-FFF2-40B4-BE49-F238E27FC236}">
                <a16:creationId xmlns:a16="http://schemas.microsoft.com/office/drawing/2014/main" id="{952F4437-9894-49F8-BEBB-F1449D8DDC34}"/>
              </a:ext>
            </a:extLst>
          </p:cNvPr>
          <p:cNvSpPr>
            <a:spLocks noChangeArrowheads="1"/>
          </p:cNvSpPr>
          <p:nvPr/>
        </p:nvSpPr>
        <p:spPr bwMode="auto">
          <a:xfrm>
            <a:off x="199109" y="1616934"/>
            <a:ext cx="11529375"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GB" altLang="en-US" sz="3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In the process of the Krebs cycle, per 1 mole of glucose, how many…</a:t>
            </a:r>
            <a:endParaRPr kumimoji="0" lang="en-GB" altLang="en-US" sz="3200" b="0" i="0" u="none" strike="noStrike" cap="none" normalizeH="0" baseline="0" dirty="0">
              <a:ln>
                <a:noFill/>
              </a:ln>
              <a:solidFill>
                <a:schemeClr val="tx1"/>
              </a:solidFill>
              <a:effectLs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tab pos="457200" algn="l"/>
              </a:tabLst>
            </a:pPr>
            <a:r>
              <a:rPr kumimoji="0" lang="en-GB" altLang="en-US" sz="3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Net moles of ATP are produced? </a:t>
            </a:r>
            <a:r>
              <a:rPr kumimoji="0" lang="en-GB" altLang="en-US" sz="32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2</a:t>
            </a:r>
            <a:endParaRPr kumimoji="0" lang="en-GB" altLang="en-US" sz="3200" b="0" i="0" u="none" strike="noStrike" cap="none" normalizeH="0" baseline="0" dirty="0">
              <a:ln>
                <a:noFill/>
              </a:ln>
              <a:solidFill>
                <a:schemeClr val="tx1"/>
              </a:solidFill>
              <a:effectLs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tab pos="457200" algn="l"/>
              </a:tabLst>
            </a:pPr>
            <a:r>
              <a:rPr kumimoji="0" lang="en-GB" altLang="en-US" sz="3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Moles of NAD and FAD are reduced? </a:t>
            </a:r>
            <a:r>
              <a:rPr kumimoji="0" lang="en-GB" altLang="en-US" sz="32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6 NAD and 2 FAD</a:t>
            </a:r>
            <a:endParaRPr kumimoji="0" lang="en-GB" altLang="en-US" sz="3200" b="0" i="0" u="none" strike="noStrike" cap="none" normalizeH="0" baseline="0" dirty="0">
              <a:ln>
                <a:noFill/>
              </a:ln>
              <a:solidFill>
                <a:schemeClr val="tx1"/>
              </a:solidFill>
              <a:effectLs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tab pos="457200" algn="l"/>
              </a:tabLst>
            </a:pPr>
            <a:r>
              <a:rPr kumimoji="0" lang="en-GB" altLang="en-US" sz="3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Moles of oxygen are required? </a:t>
            </a:r>
            <a:r>
              <a:rPr kumimoji="0" lang="en-GB" altLang="en-US" sz="32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0</a:t>
            </a:r>
            <a:endParaRPr kumimoji="0" lang="en-GB" altLang="en-US" sz="3200" b="0" i="0" u="none" strike="noStrike" cap="none" normalizeH="0" baseline="0" dirty="0">
              <a:ln>
                <a:noFill/>
              </a:ln>
              <a:solidFill>
                <a:schemeClr val="tx1"/>
              </a:solidFill>
              <a:effectLs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tab pos="457200" algn="l"/>
              </a:tabLst>
            </a:pPr>
            <a:r>
              <a:rPr kumimoji="0" lang="en-GB" altLang="en-US" sz="3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Moles of carbon dioxide are produced? </a:t>
            </a:r>
            <a:r>
              <a:rPr kumimoji="0" lang="en-GB" altLang="en-US" sz="32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4</a:t>
            </a:r>
            <a:endParaRPr kumimoji="0" lang="en-GB" altLang="en-US" sz="3200" b="0" i="0" u="none" strike="noStrike" cap="none" normalizeH="0" baseline="0" dirty="0">
              <a:ln>
                <a:noFill/>
              </a:ln>
              <a:solidFill>
                <a:schemeClr val="tx1"/>
              </a:solidFill>
              <a:effectLs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tab pos="457200" algn="l"/>
              </a:tabLst>
            </a:pPr>
            <a:r>
              <a:rPr kumimoji="0" lang="en-GB" altLang="en-US" sz="3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Moles of water are produced? </a:t>
            </a:r>
            <a:r>
              <a:rPr kumimoji="0" lang="en-GB" altLang="en-US" sz="32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0</a:t>
            </a:r>
            <a:endParaRPr kumimoji="0" lang="en-GB" altLang="en-US"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189055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1C517-0611-4424-942D-BCDC5446604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F537C82-C7F8-4A2A-B05B-E817A5E355AC}"/>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3F771214-AD70-462D-A4FA-7DDBA3A7B048}"/>
              </a:ext>
            </a:extLst>
          </p:cNvPr>
          <p:cNvPicPr>
            <a:picLocks noChangeAspect="1"/>
          </p:cNvPicPr>
          <p:nvPr/>
        </p:nvPicPr>
        <p:blipFill>
          <a:blip r:embed="rId2"/>
          <a:stretch>
            <a:fillRect/>
          </a:stretch>
        </p:blipFill>
        <p:spPr>
          <a:xfrm>
            <a:off x="424551" y="158749"/>
            <a:ext cx="7960289" cy="5768325"/>
          </a:xfrm>
          <a:prstGeom prst="rect">
            <a:avLst/>
          </a:prstGeom>
        </p:spPr>
      </p:pic>
    </p:spTree>
    <p:extLst>
      <p:ext uri="{BB962C8B-B14F-4D97-AF65-F5344CB8AC3E}">
        <p14:creationId xmlns:p14="http://schemas.microsoft.com/office/powerpoint/2010/main" val="27055899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4582545-9A21-4716-8A18-E01F409472C1}"/>
              </a:ext>
            </a:extLst>
          </p:cNvPr>
          <p:cNvPicPr>
            <a:picLocks noChangeAspect="1"/>
          </p:cNvPicPr>
          <p:nvPr/>
        </p:nvPicPr>
        <p:blipFill>
          <a:blip r:embed="rId2"/>
          <a:stretch>
            <a:fillRect/>
          </a:stretch>
        </p:blipFill>
        <p:spPr>
          <a:xfrm>
            <a:off x="117226" y="51593"/>
            <a:ext cx="9397344" cy="4233968"/>
          </a:xfrm>
          <a:prstGeom prst="rect">
            <a:avLst/>
          </a:prstGeom>
        </p:spPr>
      </p:pic>
    </p:spTree>
    <p:extLst>
      <p:ext uri="{BB962C8B-B14F-4D97-AF65-F5344CB8AC3E}">
        <p14:creationId xmlns:p14="http://schemas.microsoft.com/office/powerpoint/2010/main" val="41784689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5560" y="836712"/>
            <a:ext cx="7772400" cy="1080120"/>
          </a:xfrm>
          <a:solidFill>
            <a:schemeClr val="bg1"/>
          </a:solidFill>
          <a:ln w="28575">
            <a:solidFill>
              <a:schemeClr val="tx1"/>
            </a:solidFill>
          </a:ln>
        </p:spPr>
        <p:txBody>
          <a:bodyPr>
            <a:normAutofit/>
          </a:bodyPr>
          <a:lstStyle/>
          <a:p>
            <a:r>
              <a:rPr lang="en-GB" sz="3600" b="1" u="sng" dirty="0"/>
              <a:t>Oxidative phosphorylation and the electron transport chain</a:t>
            </a:r>
          </a:p>
        </p:txBody>
      </p:sp>
      <p:sp>
        <p:nvSpPr>
          <p:cNvPr id="6" name="Date Placeholder 5"/>
          <p:cNvSpPr>
            <a:spLocks noGrp="1"/>
          </p:cNvSpPr>
          <p:nvPr>
            <p:ph type="dt" sz="half" idx="10"/>
          </p:nvPr>
        </p:nvSpPr>
        <p:spPr>
          <a:xfrm>
            <a:off x="6528048" y="332657"/>
            <a:ext cx="3717776" cy="365125"/>
          </a:xfrm>
        </p:spPr>
        <p:txBody>
          <a:bodyPr/>
          <a:lstStyle/>
          <a:p>
            <a:fld id="{8A338C36-FA05-40AD-BD71-9B5B0ED5F8F7}" type="datetime2">
              <a:rPr lang="en-GB" smtClean="0"/>
              <a:t>Wednesday, 09 December 2020</a:t>
            </a:fld>
            <a:endParaRPr lang="en-GB" dirty="0"/>
          </a:p>
        </p:txBody>
      </p:sp>
      <p:pic>
        <p:nvPicPr>
          <p:cNvPr id="3" name="Picture 2">
            <a:extLst>
              <a:ext uri="{FF2B5EF4-FFF2-40B4-BE49-F238E27FC236}">
                <a16:creationId xmlns:a16="http://schemas.microsoft.com/office/drawing/2014/main" id="{04EF7BEE-69A9-43DC-8DBF-D687D5293889}"/>
              </a:ext>
            </a:extLst>
          </p:cNvPr>
          <p:cNvPicPr>
            <a:picLocks noChangeAspect="1"/>
          </p:cNvPicPr>
          <p:nvPr/>
        </p:nvPicPr>
        <p:blipFill>
          <a:blip r:embed="rId2"/>
          <a:stretch>
            <a:fillRect/>
          </a:stretch>
        </p:blipFill>
        <p:spPr>
          <a:xfrm>
            <a:off x="232255" y="2182221"/>
            <a:ext cx="11616845" cy="2155863"/>
          </a:xfrm>
          <a:prstGeom prst="rect">
            <a:avLst/>
          </a:prstGeom>
        </p:spPr>
      </p:pic>
    </p:spTree>
    <p:extLst>
      <p:ext uri="{BB962C8B-B14F-4D97-AF65-F5344CB8AC3E}">
        <p14:creationId xmlns:p14="http://schemas.microsoft.com/office/powerpoint/2010/main" val="9168986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Produced so far…</a:t>
            </a:r>
          </a:p>
        </p:txBody>
      </p:sp>
      <p:sp>
        <p:nvSpPr>
          <p:cNvPr id="3" name="Content Placeholder 2"/>
          <p:cNvSpPr>
            <a:spLocks noGrp="1"/>
          </p:cNvSpPr>
          <p:nvPr>
            <p:ph idx="1"/>
          </p:nvPr>
        </p:nvSpPr>
        <p:spPr/>
        <p:txBody>
          <a:bodyPr/>
          <a:lstStyle/>
          <a:p>
            <a:pPr marL="0" indent="0">
              <a:buNone/>
            </a:pPr>
            <a:r>
              <a:rPr lang="en-GB" dirty="0"/>
              <a:t>Per mole of glucose:</a:t>
            </a:r>
          </a:p>
          <a:p>
            <a:pPr lvl="1"/>
            <a:r>
              <a:rPr lang="en-GB" dirty="0"/>
              <a:t>4 ATP (small amount, most produced in final stage)</a:t>
            </a:r>
          </a:p>
          <a:p>
            <a:pPr lvl="1"/>
            <a:r>
              <a:rPr lang="en-GB" dirty="0"/>
              <a:t>6 moles of CO</a:t>
            </a:r>
            <a:r>
              <a:rPr lang="en-GB" baseline="-25000" dirty="0"/>
              <a:t>2 </a:t>
            </a:r>
            <a:r>
              <a:rPr lang="en-GB" dirty="0"/>
              <a:t>(released as a by-product)</a:t>
            </a:r>
          </a:p>
          <a:p>
            <a:pPr lvl="1"/>
            <a:endParaRPr lang="en-GB" baseline="-25000" dirty="0"/>
          </a:p>
          <a:p>
            <a:pPr lvl="1"/>
            <a:r>
              <a:rPr lang="en-GB" dirty="0"/>
              <a:t>10 reduced NAD</a:t>
            </a:r>
          </a:p>
          <a:p>
            <a:pPr lvl="1"/>
            <a:r>
              <a:rPr lang="en-GB" dirty="0"/>
              <a:t>2 reduced FAD</a:t>
            </a:r>
          </a:p>
          <a:p>
            <a:pPr lvl="1"/>
            <a:endParaRPr lang="en-GB" baseline="-25000" dirty="0"/>
          </a:p>
          <a:p>
            <a:endParaRPr lang="en-GB" dirty="0"/>
          </a:p>
        </p:txBody>
      </p:sp>
    </p:spTree>
    <p:extLst>
      <p:ext uri="{BB962C8B-B14F-4D97-AF65-F5344CB8AC3E}">
        <p14:creationId xmlns:p14="http://schemas.microsoft.com/office/powerpoint/2010/main" val="478385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919536" y="476672"/>
            <a:ext cx="8280920" cy="590465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0" name="Picture 6" descr="https://upload.wikimedia.org/wikipedia/commons/thumb/8/86/Mitochondrion.JPG/400px-Mitochondrion.JPG"/>
          <p:cNvPicPr>
            <a:picLocks noChangeAspect="1" noChangeArrowheads="1"/>
          </p:cNvPicPr>
          <p:nvPr/>
        </p:nvPicPr>
        <p:blipFill rotWithShape="1">
          <a:blip r:embed="rId2">
            <a:extLst>
              <a:ext uri="{28A0092B-C50C-407E-A947-70E740481C1C}">
                <a14:useLocalDpi xmlns:a14="http://schemas.microsoft.com/office/drawing/2010/main" val="0"/>
              </a:ext>
            </a:extLst>
          </a:blip>
          <a:srcRect t="10441" r="60788"/>
          <a:stretch/>
        </p:blipFill>
        <p:spPr bwMode="auto">
          <a:xfrm>
            <a:off x="2063552" y="587829"/>
            <a:ext cx="7938468" cy="5042157"/>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5042722" y="5015639"/>
            <a:ext cx="1748138" cy="792088"/>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ysClr val="windowText" lastClr="000000"/>
                </a:solidFill>
              </a:rPr>
              <a:t>Glycolysis</a:t>
            </a:r>
          </a:p>
        </p:txBody>
      </p:sp>
      <p:cxnSp>
        <p:nvCxnSpPr>
          <p:cNvPr id="6" name="Straight Connector 5"/>
          <p:cNvCxnSpPr/>
          <p:nvPr/>
        </p:nvCxnSpPr>
        <p:spPr>
          <a:xfrm flipH="1">
            <a:off x="4799856" y="5411683"/>
            <a:ext cx="21602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611724" y="5227017"/>
            <a:ext cx="1296144" cy="369332"/>
          </a:xfrm>
          <a:prstGeom prst="rect">
            <a:avLst/>
          </a:prstGeom>
          <a:noFill/>
        </p:spPr>
        <p:txBody>
          <a:bodyPr wrap="square" rtlCol="0">
            <a:spAutoFit/>
          </a:bodyPr>
          <a:lstStyle/>
          <a:p>
            <a:pPr algn="ctr"/>
            <a:r>
              <a:rPr lang="en-GB" dirty="0"/>
              <a:t>2 Pyruvate</a:t>
            </a:r>
          </a:p>
        </p:txBody>
      </p:sp>
      <p:cxnSp>
        <p:nvCxnSpPr>
          <p:cNvPr id="9" name="Straight Arrow Connector 8"/>
          <p:cNvCxnSpPr/>
          <p:nvPr/>
        </p:nvCxnSpPr>
        <p:spPr>
          <a:xfrm flipV="1">
            <a:off x="4295800" y="3284985"/>
            <a:ext cx="0" cy="194203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3791744" y="2348880"/>
            <a:ext cx="1224136" cy="792088"/>
          </a:xfrm>
          <a:prstGeom prst="ellipse">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ysClr val="windowText" lastClr="000000"/>
                </a:solidFill>
              </a:rPr>
              <a:t>Link and Krebs</a:t>
            </a:r>
          </a:p>
        </p:txBody>
      </p:sp>
      <p:sp>
        <p:nvSpPr>
          <p:cNvPr id="18" name="TextBox 17"/>
          <p:cNvSpPr txBox="1"/>
          <p:nvPr/>
        </p:nvSpPr>
        <p:spPr>
          <a:xfrm>
            <a:off x="4187788" y="1340769"/>
            <a:ext cx="1656184" cy="646331"/>
          </a:xfrm>
          <a:prstGeom prst="rect">
            <a:avLst/>
          </a:prstGeom>
          <a:noFill/>
        </p:spPr>
        <p:txBody>
          <a:bodyPr wrap="square" rtlCol="0">
            <a:spAutoFit/>
          </a:bodyPr>
          <a:lstStyle/>
          <a:p>
            <a:pPr algn="ctr"/>
            <a:r>
              <a:rPr lang="en-GB" dirty="0"/>
              <a:t>8 reduced NAD</a:t>
            </a:r>
          </a:p>
          <a:p>
            <a:pPr algn="ctr"/>
            <a:r>
              <a:rPr lang="en-GB" dirty="0"/>
              <a:t>2 reduced FAD</a:t>
            </a:r>
          </a:p>
        </p:txBody>
      </p:sp>
      <p:sp>
        <p:nvSpPr>
          <p:cNvPr id="19" name="Oval 18"/>
          <p:cNvSpPr/>
          <p:nvPr/>
        </p:nvSpPr>
        <p:spPr>
          <a:xfrm>
            <a:off x="7104112" y="1888909"/>
            <a:ext cx="1008112" cy="495672"/>
          </a:xfrm>
          <a:prstGeom prst="ellipse">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ysClr val="windowText" lastClr="000000"/>
                </a:solidFill>
              </a:rPr>
              <a:t>Final Stage</a:t>
            </a:r>
          </a:p>
        </p:txBody>
      </p:sp>
      <p:sp>
        <p:nvSpPr>
          <p:cNvPr id="15" name="Rectangle 14"/>
          <p:cNvSpPr/>
          <p:nvPr/>
        </p:nvSpPr>
        <p:spPr>
          <a:xfrm>
            <a:off x="5087888" y="4437112"/>
            <a:ext cx="1603516" cy="369332"/>
          </a:xfrm>
          <a:prstGeom prst="rect">
            <a:avLst/>
          </a:prstGeom>
        </p:spPr>
        <p:txBody>
          <a:bodyPr wrap="none">
            <a:spAutoFit/>
          </a:bodyPr>
          <a:lstStyle/>
          <a:p>
            <a:pPr algn="ctr"/>
            <a:r>
              <a:rPr lang="en-GB" dirty="0"/>
              <a:t>2 reduced NAD</a:t>
            </a:r>
          </a:p>
        </p:txBody>
      </p:sp>
      <p:cxnSp>
        <p:nvCxnSpPr>
          <p:cNvPr id="22" name="Straight Connector 21"/>
          <p:cNvCxnSpPr>
            <a:stCxn id="15" idx="2"/>
          </p:cNvCxnSpPr>
          <p:nvPr/>
        </p:nvCxnSpPr>
        <p:spPr>
          <a:xfrm>
            <a:off x="5889647" y="4806445"/>
            <a:ext cx="1" cy="20919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19" idx="3"/>
          </p:cNvCxnSpPr>
          <p:nvPr/>
        </p:nvCxnSpPr>
        <p:spPr>
          <a:xfrm flipV="1">
            <a:off x="5885589" y="2311992"/>
            <a:ext cx="1366158" cy="219494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438570" y="1924610"/>
            <a:ext cx="1" cy="42427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735960" y="1721817"/>
            <a:ext cx="1368152" cy="41492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320136" y="4797152"/>
            <a:ext cx="3168352" cy="1815882"/>
          </a:xfrm>
          <a:prstGeom prst="rect">
            <a:avLst/>
          </a:prstGeom>
          <a:solidFill>
            <a:schemeClr val="accent4">
              <a:lumMod val="40000"/>
              <a:lumOff val="60000"/>
            </a:schemeClr>
          </a:solidFill>
          <a:ln>
            <a:solidFill>
              <a:schemeClr val="tx1"/>
            </a:solidFill>
          </a:ln>
        </p:spPr>
        <p:txBody>
          <a:bodyPr wrap="square" rtlCol="0">
            <a:spAutoFit/>
          </a:bodyPr>
          <a:lstStyle/>
          <a:p>
            <a:pPr algn="ctr"/>
            <a:r>
              <a:rPr lang="en-GB" sz="2800" dirty="0"/>
              <a:t>Oxidative phosphorylation and the electron transport chain.</a:t>
            </a:r>
          </a:p>
        </p:txBody>
      </p:sp>
    </p:spTree>
    <p:extLst>
      <p:ext uri="{BB962C8B-B14F-4D97-AF65-F5344CB8AC3E}">
        <p14:creationId xmlns:p14="http://schemas.microsoft.com/office/powerpoint/2010/main" val="288469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arn(inVertical)">
                                      <p:cBhvr>
                                        <p:cTn id="15" dur="500"/>
                                        <p:tgtEl>
                                          <p:spTgt spid="2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par>
                                <p:cTn id="32" presetID="22" presetClass="entr" presetSubtype="4"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down)">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par>
                                <p:cTn id="40" presetID="22" presetClass="entr" presetSubtype="8" fill="hold"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barn(inVertical)">
                                      <p:cBhvr>
                                        <p:cTn id="5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animBg="1"/>
      <p:bldP spid="18" grpId="0"/>
      <p:bldP spid="19" grpId="0" animBg="1"/>
      <p:bldP spid="15" grpId="0"/>
      <p:bldP spid="2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Oxidative phosphorylation</a:t>
            </a:r>
          </a:p>
        </p:txBody>
      </p:sp>
      <p:sp>
        <p:nvSpPr>
          <p:cNvPr id="3" name="Content Placeholder 2"/>
          <p:cNvSpPr>
            <a:spLocks noGrp="1"/>
          </p:cNvSpPr>
          <p:nvPr>
            <p:ph idx="1"/>
          </p:nvPr>
        </p:nvSpPr>
        <p:spPr/>
        <p:txBody>
          <a:bodyPr>
            <a:normAutofit/>
          </a:bodyPr>
          <a:lstStyle/>
          <a:p>
            <a:pPr marL="438912" indent="-320040">
              <a:spcBef>
                <a:spcPts val="0"/>
              </a:spcBef>
              <a:buNone/>
              <a:defRPr/>
            </a:pPr>
            <a:r>
              <a:rPr lang="en-US" dirty="0"/>
              <a:t>	C</a:t>
            </a:r>
            <a:r>
              <a:rPr lang="en-US" baseline="-25000" dirty="0"/>
              <a:t>6</a:t>
            </a:r>
            <a:r>
              <a:rPr lang="en-US" dirty="0"/>
              <a:t>H</a:t>
            </a:r>
            <a:r>
              <a:rPr lang="en-US" baseline="-25000" dirty="0"/>
              <a:t>12</a:t>
            </a:r>
            <a:r>
              <a:rPr lang="en-US" dirty="0"/>
              <a:t>O</a:t>
            </a:r>
            <a:r>
              <a:rPr lang="en-US" baseline="-25000" dirty="0"/>
              <a:t>6</a:t>
            </a:r>
            <a:r>
              <a:rPr lang="en-US" dirty="0"/>
              <a:t> + 6O</a:t>
            </a:r>
            <a:r>
              <a:rPr lang="en-US" baseline="-25000" dirty="0"/>
              <a:t>2</a:t>
            </a:r>
            <a:r>
              <a:rPr lang="en-US" dirty="0"/>
              <a:t>               6CO</a:t>
            </a:r>
            <a:r>
              <a:rPr lang="en-US" baseline="-25000" dirty="0"/>
              <a:t>2</a:t>
            </a:r>
            <a:r>
              <a:rPr lang="en-US" dirty="0"/>
              <a:t> + 6H</a:t>
            </a:r>
            <a:r>
              <a:rPr lang="en-US" baseline="-25000" dirty="0"/>
              <a:t>2</a:t>
            </a:r>
            <a:r>
              <a:rPr lang="en-US" dirty="0"/>
              <a:t>O</a:t>
            </a:r>
          </a:p>
          <a:p>
            <a:pPr marL="438912" indent="-320040">
              <a:spcBef>
                <a:spcPts val="0"/>
              </a:spcBef>
              <a:buNone/>
              <a:defRPr/>
            </a:pPr>
            <a:endParaRPr lang="en-US" dirty="0"/>
          </a:p>
          <a:p>
            <a:pPr marL="438912" indent="-320040">
              <a:spcBef>
                <a:spcPts val="0"/>
              </a:spcBef>
              <a:buNone/>
              <a:defRPr/>
            </a:pPr>
            <a:r>
              <a:rPr lang="en-US" dirty="0"/>
              <a:t>The story so far:</a:t>
            </a:r>
          </a:p>
          <a:p>
            <a:pPr marL="576072" indent="-457200">
              <a:spcBef>
                <a:spcPts val="0"/>
              </a:spcBef>
              <a:defRPr/>
            </a:pPr>
            <a:r>
              <a:rPr lang="en-US" dirty="0"/>
              <a:t>Glucose was broken down in glycolysis.</a:t>
            </a:r>
          </a:p>
          <a:p>
            <a:pPr marL="576072" indent="-457200">
              <a:spcBef>
                <a:spcPts val="0"/>
              </a:spcBef>
              <a:defRPr/>
            </a:pPr>
            <a:r>
              <a:rPr lang="en-US" dirty="0"/>
              <a:t>6CO</a:t>
            </a:r>
            <a:r>
              <a:rPr lang="en-US" baseline="-25000" dirty="0"/>
              <a:t>2</a:t>
            </a:r>
            <a:r>
              <a:rPr lang="en-US" dirty="0"/>
              <a:t> was produced in the Link Reaction and </a:t>
            </a:r>
            <a:r>
              <a:rPr lang="en-US" dirty="0" err="1"/>
              <a:t>Kreb’s</a:t>
            </a:r>
            <a:r>
              <a:rPr lang="en-US" dirty="0"/>
              <a:t> cycle.</a:t>
            </a:r>
          </a:p>
          <a:p>
            <a:pPr marL="576072" indent="-457200">
              <a:spcBef>
                <a:spcPts val="0"/>
              </a:spcBef>
              <a:defRPr/>
            </a:pPr>
            <a:r>
              <a:rPr lang="en-US" dirty="0"/>
              <a:t>But we have not yet seen the use of O</a:t>
            </a:r>
            <a:r>
              <a:rPr lang="en-US" baseline="-25000" dirty="0"/>
              <a:t>2</a:t>
            </a:r>
            <a:r>
              <a:rPr lang="en-US" dirty="0"/>
              <a:t> or production of water.</a:t>
            </a:r>
          </a:p>
          <a:p>
            <a:pPr marL="576072" indent="-457200">
              <a:spcBef>
                <a:spcPts val="0"/>
              </a:spcBef>
              <a:defRPr/>
            </a:pPr>
            <a:r>
              <a:rPr lang="en-US" dirty="0"/>
              <a:t>These happen in the final stage.</a:t>
            </a:r>
          </a:p>
          <a:p>
            <a:endParaRPr lang="en-GB" dirty="0"/>
          </a:p>
        </p:txBody>
      </p:sp>
      <p:cxnSp>
        <p:nvCxnSpPr>
          <p:cNvPr id="5" name="Straight Arrow Connector 4"/>
          <p:cNvCxnSpPr/>
          <p:nvPr/>
        </p:nvCxnSpPr>
        <p:spPr>
          <a:xfrm>
            <a:off x="3423569" y="2025577"/>
            <a:ext cx="108012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737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arn(inVertical)">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Oxidative phosphorylation</a:t>
            </a:r>
          </a:p>
        </p:txBody>
      </p:sp>
      <p:sp>
        <p:nvSpPr>
          <p:cNvPr id="3" name="Content Placeholder 2"/>
          <p:cNvSpPr>
            <a:spLocks noGrp="1"/>
          </p:cNvSpPr>
          <p:nvPr>
            <p:ph idx="1"/>
          </p:nvPr>
        </p:nvSpPr>
        <p:spPr/>
        <p:txBody>
          <a:bodyPr>
            <a:normAutofit/>
          </a:bodyPr>
          <a:lstStyle/>
          <a:p>
            <a:r>
              <a:rPr lang="en-GB" dirty="0"/>
              <a:t>Reduced NAD and reduced FAD transfer Hydrogen atoms into this final stage.</a:t>
            </a:r>
          </a:p>
          <a:p>
            <a:r>
              <a:rPr lang="en-GB" dirty="0"/>
              <a:t>Energy from the electrons in the hydrogen atoms is conserved by the formation of ATP.</a:t>
            </a:r>
          </a:p>
          <a:p>
            <a:endParaRPr lang="en-GB" dirty="0"/>
          </a:p>
          <a:p>
            <a:r>
              <a:rPr lang="en-GB" dirty="0"/>
              <a:t>This involves the transfer of electrons down a series of carrier molecules in the inner mitochondrial membrane.</a:t>
            </a:r>
          </a:p>
          <a:p>
            <a:r>
              <a:rPr lang="en-GB" dirty="0"/>
              <a:t>This is called the </a:t>
            </a:r>
            <a:r>
              <a:rPr lang="en-GB" u="sng" dirty="0">
                <a:solidFill>
                  <a:srgbClr val="FF0000"/>
                </a:solidFill>
              </a:rPr>
              <a:t>electron transport chain</a:t>
            </a:r>
            <a:r>
              <a:rPr lang="en-GB" dirty="0"/>
              <a:t>.</a:t>
            </a:r>
          </a:p>
        </p:txBody>
      </p:sp>
    </p:spTree>
    <p:extLst>
      <p:ext uri="{BB962C8B-B14F-4D97-AF65-F5344CB8AC3E}">
        <p14:creationId xmlns:p14="http://schemas.microsoft.com/office/powerpoint/2010/main" val="1617185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ETC</a:t>
            </a:r>
          </a:p>
        </p:txBody>
      </p:sp>
      <p:sp>
        <p:nvSpPr>
          <p:cNvPr id="4" name="TextBox 3"/>
          <p:cNvSpPr txBox="1"/>
          <p:nvPr/>
        </p:nvSpPr>
        <p:spPr>
          <a:xfrm>
            <a:off x="2279576" y="1268761"/>
            <a:ext cx="1296144" cy="830997"/>
          </a:xfrm>
          <a:prstGeom prst="rect">
            <a:avLst/>
          </a:prstGeom>
          <a:solidFill>
            <a:schemeClr val="accent2">
              <a:lumMod val="40000"/>
              <a:lumOff val="60000"/>
            </a:schemeClr>
          </a:solidFill>
          <a:ln>
            <a:solidFill>
              <a:schemeClr val="tx1"/>
            </a:solidFill>
          </a:ln>
        </p:spPr>
        <p:txBody>
          <a:bodyPr wrap="square" rtlCol="0">
            <a:spAutoFit/>
          </a:bodyPr>
          <a:lstStyle/>
          <a:p>
            <a:pPr algn="ctr"/>
            <a:r>
              <a:rPr lang="en-GB" sz="2400" dirty="0">
                <a:solidFill>
                  <a:srgbClr val="FF0000"/>
                </a:solidFill>
              </a:rPr>
              <a:t>Reduced NAD</a:t>
            </a:r>
          </a:p>
        </p:txBody>
      </p:sp>
      <p:sp>
        <p:nvSpPr>
          <p:cNvPr id="5" name="TextBox 4"/>
          <p:cNvSpPr txBox="1"/>
          <p:nvPr/>
        </p:nvSpPr>
        <p:spPr>
          <a:xfrm>
            <a:off x="1775520" y="3002763"/>
            <a:ext cx="1296144" cy="830997"/>
          </a:xfrm>
          <a:prstGeom prst="rect">
            <a:avLst/>
          </a:prstGeom>
          <a:solidFill>
            <a:schemeClr val="accent6">
              <a:lumMod val="40000"/>
              <a:lumOff val="60000"/>
            </a:schemeClr>
          </a:solidFill>
          <a:ln>
            <a:solidFill>
              <a:schemeClr val="tx1"/>
            </a:solidFill>
          </a:ln>
        </p:spPr>
        <p:txBody>
          <a:bodyPr wrap="square" rtlCol="0">
            <a:spAutoFit/>
          </a:bodyPr>
          <a:lstStyle/>
          <a:p>
            <a:pPr algn="ctr"/>
            <a:r>
              <a:rPr lang="en-GB" sz="2400" dirty="0">
                <a:solidFill>
                  <a:srgbClr val="FF0000"/>
                </a:solidFill>
              </a:rPr>
              <a:t>NAD</a:t>
            </a:r>
          </a:p>
          <a:p>
            <a:pPr algn="ctr"/>
            <a:endParaRPr lang="en-GB" sz="2400" dirty="0"/>
          </a:p>
        </p:txBody>
      </p:sp>
      <p:sp>
        <p:nvSpPr>
          <p:cNvPr id="6" name="TextBox 5"/>
          <p:cNvSpPr txBox="1"/>
          <p:nvPr/>
        </p:nvSpPr>
        <p:spPr>
          <a:xfrm>
            <a:off x="4439816" y="2053786"/>
            <a:ext cx="1296144" cy="830997"/>
          </a:xfrm>
          <a:prstGeom prst="rect">
            <a:avLst/>
          </a:prstGeom>
          <a:solidFill>
            <a:schemeClr val="accent6">
              <a:lumMod val="40000"/>
              <a:lumOff val="60000"/>
            </a:schemeClr>
          </a:solidFill>
          <a:ln>
            <a:solidFill>
              <a:schemeClr val="tx1"/>
            </a:solidFill>
          </a:ln>
        </p:spPr>
        <p:txBody>
          <a:bodyPr wrap="square" rtlCol="0">
            <a:spAutoFit/>
          </a:bodyPr>
          <a:lstStyle/>
          <a:p>
            <a:pPr algn="ctr"/>
            <a:r>
              <a:rPr lang="en-GB" sz="2400" dirty="0">
                <a:solidFill>
                  <a:srgbClr val="FF0000"/>
                </a:solidFill>
              </a:rPr>
              <a:t>Carrier A</a:t>
            </a:r>
          </a:p>
          <a:p>
            <a:pPr algn="ctr"/>
            <a:endParaRPr lang="en-GB" sz="2400" dirty="0"/>
          </a:p>
        </p:txBody>
      </p:sp>
      <p:sp>
        <p:nvSpPr>
          <p:cNvPr id="7" name="TextBox 6"/>
          <p:cNvSpPr txBox="1"/>
          <p:nvPr/>
        </p:nvSpPr>
        <p:spPr>
          <a:xfrm>
            <a:off x="4007768" y="3724471"/>
            <a:ext cx="1296144" cy="830997"/>
          </a:xfrm>
          <a:prstGeom prst="rect">
            <a:avLst/>
          </a:prstGeom>
          <a:solidFill>
            <a:schemeClr val="accent2">
              <a:lumMod val="40000"/>
              <a:lumOff val="60000"/>
            </a:schemeClr>
          </a:solidFill>
          <a:ln>
            <a:solidFill>
              <a:schemeClr val="tx1"/>
            </a:solidFill>
          </a:ln>
        </p:spPr>
        <p:txBody>
          <a:bodyPr wrap="square" rtlCol="0">
            <a:spAutoFit/>
          </a:bodyPr>
          <a:lstStyle/>
          <a:p>
            <a:pPr algn="ctr"/>
            <a:r>
              <a:rPr lang="en-GB" sz="2400" dirty="0">
                <a:solidFill>
                  <a:srgbClr val="FF0000"/>
                </a:solidFill>
              </a:rPr>
              <a:t>Reduced Carrier A</a:t>
            </a:r>
          </a:p>
        </p:txBody>
      </p:sp>
      <p:sp>
        <p:nvSpPr>
          <p:cNvPr id="8" name="TextBox 7"/>
          <p:cNvSpPr txBox="1"/>
          <p:nvPr/>
        </p:nvSpPr>
        <p:spPr>
          <a:xfrm>
            <a:off x="6456040" y="2846685"/>
            <a:ext cx="1296144" cy="830997"/>
          </a:xfrm>
          <a:prstGeom prst="rect">
            <a:avLst/>
          </a:prstGeom>
          <a:solidFill>
            <a:schemeClr val="accent2">
              <a:lumMod val="40000"/>
              <a:lumOff val="60000"/>
            </a:schemeClr>
          </a:solidFill>
          <a:ln>
            <a:solidFill>
              <a:schemeClr val="tx1"/>
            </a:solidFill>
          </a:ln>
        </p:spPr>
        <p:txBody>
          <a:bodyPr wrap="square" rtlCol="0">
            <a:spAutoFit/>
          </a:bodyPr>
          <a:lstStyle/>
          <a:p>
            <a:pPr algn="ctr"/>
            <a:r>
              <a:rPr lang="en-GB" sz="2400" dirty="0">
                <a:solidFill>
                  <a:srgbClr val="FF0000"/>
                </a:solidFill>
              </a:rPr>
              <a:t>Reduced Carrier B</a:t>
            </a:r>
          </a:p>
        </p:txBody>
      </p:sp>
      <p:sp>
        <p:nvSpPr>
          <p:cNvPr id="9" name="TextBox 8"/>
          <p:cNvSpPr txBox="1"/>
          <p:nvPr/>
        </p:nvSpPr>
        <p:spPr>
          <a:xfrm>
            <a:off x="8464489" y="3750132"/>
            <a:ext cx="1296144" cy="830997"/>
          </a:xfrm>
          <a:prstGeom prst="rect">
            <a:avLst/>
          </a:prstGeom>
          <a:solidFill>
            <a:schemeClr val="accent6">
              <a:lumMod val="40000"/>
              <a:lumOff val="60000"/>
            </a:schemeClr>
          </a:solidFill>
          <a:ln>
            <a:solidFill>
              <a:schemeClr val="tx1"/>
            </a:solidFill>
          </a:ln>
        </p:spPr>
        <p:txBody>
          <a:bodyPr wrap="square" rtlCol="0">
            <a:spAutoFit/>
          </a:bodyPr>
          <a:lstStyle/>
          <a:p>
            <a:pPr algn="ctr"/>
            <a:r>
              <a:rPr lang="en-GB" sz="2400" dirty="0">
                <a:solidFill>
                  <a:srgbClr val="FF0000"/>
                </a:solidFill>
              </a:rPr>
              <a:t>Carrier C</a:t>
            </a:r>
          </a:p>
          <a:p>
            <a:pPr algn="ctr"/>
            <a:endParaRPr lang="en-GB" sz="2400" dirty="0"/>
          </a:p>
        </p:txBody>
      </p:sp>
      <p:sp>
        <p:nvSpPr>
          <p:cNvPr id="10" name="TextBox 9"/>
          <p:cNvSpPr txBox="1"/>
          <p:nvPr/>
        </p:nvSpPr>
        <p:spPr>
          <a:xfrm>
            <a:off x="6168008" y="4725145"/>
            <a:ext cx="1296144" cy="830997"/>
          </a:xfrm>
          <a:prstGeom prst="rect">
            <a:avLst/>
          </a:prstGeom>
          <a:solidFill>
            <a:schemeClr val="accent6">
              <a:lumMod val="40000"/>
              <a:lumOff val="60000"/>
            </a:schemeClr>
          </a:solidFill>
          <a:ln>
            <a:solidFill>
              <a:schemeClr val="tx1"/>
            </a:solidFill>
          </a:ln>
        </p:spPr>
        <p:txBody>
          <a:bodyPr wrap="square" rtlCol="0">
            <a:spAutoFit/>
          </a:bodyPr>
          <a:lstStyle/>
          <a:p>
            <a:pPr algn="ctr"/>
            <a:r>
              <a:rPr lang="en-GB" sz="2400" dirty="0">
                <a:solidFill>
                  <a:srgbClr val="FF0000"/>
                </a:solidFill>
              </a:rPr>
              <a:t>Carrier B</a:t>
            </a:r>
          </a:p>
          <a:p>
            <a:pPr algn="ctr"/>
            <a:endParaRPr lang="en-GB" sz="2400" dirty="0"/>
          </a:p>
        </p:txBody>
      </p:sp>
      <p:sp>
        <p:nvSpPr>
          <p:cNvPr id="11" name="TextBox 10"/>
          <p:cNvSpPr txBox="1"/>
          <p:nvPr/>
        </p:nvSpPr>
        <p:spPr>
          <a:xfrm>
            <a:off x="8400256" y="5446853"/>
            <a:ext cx="1296144" cy="830997"/>
          </a:xfrm>
          <a:prstGeom prst="rect">
            <a:avLst/>
          </a:prstGeom>
          <a:solidFill>
            <a:schemeClr val="accent2">
              <a:lumMod val="40000"/>
              <a:lumOff val="60000"/>
            </a:schemeClr>
          </a:solidFill>
          <a:ln>
            <a:solidFill>
              <a:schemeClr val="tx1"/>
            </a:solidFill>
          </a:ln>
        </p:spPr>
        <p:txBody>
          <a:bodyPr wrap="square" rtlCol="0">
            <a:spAutoFit/>
          </a:bodyPr>
          <a:lstStyle/>
          <a:p>
            <a:pPr algn="ctr"/>
            <a:r>
              <a:rPr lang="en-GB" sz="2400" dirty="0">
                <a:solidFill>
                  <a:srgbClr val="FF0000"/>
                </a:solidFill>
              </a:rPr>
              <a:t>Reduced Carrier C</a:t>
            </a:r>
          </a:p>
        </p:txBody>
      </p:sp>
      <p:sp>
        <p:nvSpPr>
          <p:cNvPr id="3" name="Freeform 2"/>
          <p:cNvSpPr/>
          <p:nvPr/>
        </p:nvSpPr>
        <p:spPr>
          <a:xfrm>
            <a:off x="3189514" y="2100944"/>
            <a:ext cx="685800" cy="1186543"/>
          </a:xfrm>
          <a:custGeom>
            <a:avLst/>
            <a:gdLst>
              <a:gd name="connsiteX0" fmla="*/ 446315 w 685800"/>
              <a:gd name="connsiteY0" fmla="*/ 0 h 1186543"/>
              <a:gd name="connsiteX1" fmla="*/ 544286 w 685800"/>
              <a:gd name="connsiteY1" fmla="*/ 87086 h 1186543"/>
              <a:gd name="connsiteX2" fmla="*/ 587829 w 685800"/>
              <a:gd name="connsiteY2" fmla="*/ 152400 h 1186543"/>
              <a:gd name="connsiteX3" fmla="*/ 620486 w 685800"/>
              <a:gd name="connsiteY3" fmla="*/ 250371 h 1186543"/>
              <a:gd name="connsiteX4" fmla="*/ 631372 w 685800"/>
              <a:gd name="connsiteY4" fmla="*/ 283028 h 1186543"/>
              <a:gd name="connsiteX5" fmla="*/ 653143 w 685800"/>
              <a:gd name="connsiteY5" fmla="*/ 315686 h 1186543"/>
              <a:gd name="connsiteX6" fmla="*/ 674915 w 685800"/>
              <a:gd name="connsiteY6" fmla="*/ 435428 h 1186543"/>
              <a:gd name="connsiteX7" fmla="*/ 685800 w 685800"/>
              <a:gd name="connsiteY7" fmla="*/ 522514 h 1186543"/>
              <a:gd name="connsiteX8" fmla="*/ 664029 w 685800"/>
              <a:gd name="connsiteY8" fmla="*/ 740228 h 1186543"/>
              <a:gd name="connsiteX9" fmla="*/ 598715 w 685800"/>
              <a:gd name="connsiteY9" fmla="*/ 870857 h 1186543"/>
              <a:gd name="connsiteX10" fmla="*/ 555172 w 685800"/>
              <a:gd name="connsiteY10" fmla="*/ 914400 h 1186543"/>
              <a:gd name="connsiteX11" fmla="*/ 533400 w 685800"/>
              <a:gd name="connsiteY11" fmla="*/ 947057 h 1186543"/>
              <a:gd name="connsiteX12" fmla="*/ 500743 w 685800"/>
              <a:gd name="connsiteY12" fmla="*/ 968828 h 1186543"/>
              <a:gd name="connsiteX13" fmla="*/ 478972 w 685800"/>
              <a:gd name="connsiteY13" fmla="*/ 990600 h 1186543"/>
              <a:gd name="connsiteX14" fmla="*/ 413657 w 685800"/>
              <a:gd name="connsiteY14" fmla="*/ 1012371 h 1186543"/>
              <a:gd name="connsiteX15" fmla="*/ 381000 w 685800"/>
              <a:gd name="connsiteY15" fmla="*/ 1034143 h 1186543"/>
              <a:gd name="connsiteX16" fmla="*/ 174172 w 685800"/>
              <a:gd name="connsiteY16" fmla="*/ 1055914 h 1186543"/>
              <a:gd name="connsiteX17" fmla="*/ 10886 w 685800"/>
              <a:gd name="connsiteY17" fmla="*/ 1045028 h 1186543"/>
              <a:gd name="connsiteX18" fmla="*/ 21772 w 685800"/>
              <a:gd name="connsiteY18" fmla="*/ 1012371 h 1186543"/>
              <a:gd name="connsiteX19" fmla="*/ 76200 w 685800"/>
              <a:gd name="connsiteY19" fmla="*/ 957943 h 1186543"/>
              <a:gd name="connsiteX20" fmla="*/ 97972 w 685800"/>
              <a:gd name="connsiteY20" fmla="*/ 936171 h 1186543"/>
              <a:gd name="connsiteX21" fmla="*/ 76200 w 685800"/>
              <a:gd name="connsiteY21" fmla="*/ 1001486 h 1186543"/>
              <a:gd name="connsiteX22" fmla="*/ 10886 w 685800"/>
              <a:gd name="connsiteY22" fmla="*/ 1045028 h 1186543"/>
              <a:gd name="connsiteX23" fmla="*/ 0 w 685800"/>
              <a:gd name="connsiteY23" fmla="*/ 1077686 h 1186543"/>
              <a:gd name="connsiteX24" fmla="*/ 43543 w 685800"/>
              <a:gd name="connsiteY24" fmla="*/ 1132114 h 1186543"/>
              <a:gd name="connsiteX25" fmla="*/ 65315 w 685800"/>
              <a:gd name="connsiteY25" fmla="*/ 1153886 h 1186543"/>
              <a:gd name="connsiteX26" fmla="*/ 76200 w 685800"/>
              <a:gd name="connsiteY26" fmla="*/ 1186543 h 1186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85800" h="1186543">
                <a:moveTo>
                  <a:pt x="446315" y="0"/>
                </a:moveTo>
                <a:cubicBezTo>
                  <a:pt x="468283" y="17575"/>
                  <a:pt x="527152" y="61385"/>
                  <a:pt x="544286" y="87086"/>
                </a:cubicBezTo>
                <a:cubicBezTo>
                  <a:pt x="558800" y="108857"/>
                  <a:pt x="579555" y="127577"/>
                  <a:pt x="587829" y="152400"/>
                </a:cubicBezTo>
                <a:lnTo>
                  <a:pt x="620486" y="250371"/>
                </a:lnTo>
                <a:cubicBezTo>
                  <a:pt x="624115" y="261257"/>
                  <a:pt x="625007" y="273480"/>
                  <a:pt x="631372" y="283028"/>
                </a:cubicBezTo>
                <a:lnTo>
                  <a:pt x="653143" y="315686"/>
                </a:lnTo>
                <a:cubicBezTo>
                  <a:pt x="662519" y="362565"/>
                  <a:pt x="667952" y="386688"/>
                  <a:pt x="674915" y="435428"/>
                </a:cubicBezTo>
                <a:cubicBezTo>
                  <a:pt x="679052" y="464389"/>
                  <a:pt x="682172" y="493485"/>
                  <a:pt x="685800" y="522514"/>
                </a:cubicBezTo>
                <a:cubicBezTo>
                  <a:pt x="679096" y="629790"/>
                  <a:pt x="687709" y="661297"/>
                  <a:pt x="664029" y="740228"/>
                </a:cubicBezTo>
                <a:cubicBezTo>
                  <a:pt x="648851" y="790819"/>
                  <a:pt x="638034" y="831538"/>
                  <a:pt x="598715" y="870857"/>
                </a:cubicBezTo>
                <a:cubicBezTo>
                  <a:pt x="584201" y="885371"/>
                  <a:pt x="566558" y="897321"/>
                  <a:pt x="555172" y="914400"/>
                </a:cubicBezTo>
                <a:cubicBezTo>
                  <a:pt x="547915" y="925286"/>
                  <a:pt x="542651" y="937806"/>
                  <a:pt x="533400" y="947057"/>
                </a:cubicBezTo>
                <a:cubicBezTo>
                  <a:pt x="524149" y="956308"/>
                  <a:pt x="510959" y="960655"/>
                  <a:pt x="500743" y="968828"/>
                </a:cubicBezTo>
                <a:cubicBezTo>
                  <a:pt x="492729" y="975239"/>
                  <a:pt x="488152" y="986010"/>
                  <a:pt x="478972" y="990600"/>
                </a:cubicBezTo>
                <a:cubicBezTo>
                  <a:pt x="458446" y="1000863"/>
                  <a:pt x="413657" y="1012371"/>
                  <a:pt x="413657" y="1012371"/>
                </a:cubicBezTo>
                <a:cubicBezTo>
                  <a:pt x="402771" y="1019628"/>
                  <a:pt x="392702" y="1028292"/>
                  <a:pt x="381000" y="1034143"/>
                </a:cubicBezTo>
                <a:cubicBezTo>
                  <a:pt x="326626" y="1061330"/>
                  <a:pt x="190127" y="1054917"/>
                  <a:pt x="174172" y="1055914"/>
                </a:cubicBezTo>
                <a:cubicBezTo>
                  <a:pt x="119743" y="1052285"/>
                  <a:pt x="63337" y="1060014"/>
                  <a:pt x="10886" y="1045028"/>
                </a:cubicBezTo>
                <a:cubicBezTo>
                  <a:pt x="-147" y="1041876"/>
                  <a:pt x="16640" y="1022634"/>
                  <a:pt x="21772" y="1012371"/>
                </a:cubicBezTo>
                <a:cubicBezTo>
                  <a:pt x="43544" y="968827"/>
                  <a:pt x="39913" y="986972"/>
                  <a:pt x="76200" y="957943"/>
                </a:cubicBezTo>
                <a:cubicBezTo>
                  <a:pt x="84214" y="951532"/>
                  <a:pt x="90715" y="943428"/>
                  <a:pt x="97972" y="936171"/>
                </a:cubicBezTo>
                <a:cubicBezTo>
                  <a:pt x="90715" y="957943"/>
                  <a:pt x="95295" y="988756"/>
                  <a:pt x="76200" y="1001486"/>
                </a:cubicBezTo>
                <a:lnTo>
                  <a:pt x="10886" y="1045028"/>
                </a:lnTo>
                <a:cubicBezTo>
                  <a:pt x="7257" y="1055914"/>
                  <a:pt x="0" y="1066211"/>
                  <a:pt x="0" y="1077686"/>
                </a:cubicBezTo>
                <a:cubicBezTo>
                  <a:pt x="0" y="1115672"/>
                  <a:pt x="18468" y="1112054"/>
                  <a:pt x="43543" y="1132114"/>
                </a:cubicBezTo>
                <a:cubicBezTo>
                  <a:pt x="51557" y="1138525"/>
                  <a:pt x="58058" y="1146629"/>
                  <a:pt x="65315" y="1153886"/>
                </a:cubicBezTo>
                <a:lnTo>
                  <a:pt x="76200" y="1186543"/>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11"/>
          <p:cNvSpPr/>
          <p:nvPr/>
        </p:nvSpPr>
        <p:spPr>
          <a:xfrm rot="3485808" flipH="1">
            <a:off x="3728001" y="2698186"/>
            <a:ext cx="685800" cy="995552"/>
          </a:xfrm>
          <a:custGeom>
            <a:avLst/>
            <a:gdLst>
              <a:gd name="connsiteX0" fmla="*/ 446315 w 685800"/>
              <a:gd name="connsiteY0" fmla="*/ 0 h 1186543"/>
              <a:gd name="connsiteX1" fmla="*/ 544286 w 685800"/>
              <a:gd name="connsiteY1" fmla="*/ 87086 h 1186543"/>
              <a:gd name="connsiteX2" fmla="*/ 587829 w 685800"/>
              <a:gd name="connsiteY2" fmla="*/ 152400 h 1186543"/>
              <a:gd name="connsiteX3" fmla="*/ 620486 w 685800"/>
              <a:gd name="connsiteY3" fmla="*/ 250371 h 1186543"/>
              <a:gd name="connsiteX4" fmla="*/ 631372 w 685800"/>
              <a:gd name="connsiteY4" fmla="*/ 283028 h 1186543"/>
              <a:gd name="connsiteX5" fmla="*/ 653143 w 685800"/>
              <a:gd name="connsiteY5" fmla="*/ 315686 h 1186543"/>
              <a:gd name="connsiteX6" fmla="*/ 674915 w 685800"/>
              <a:gd name="connsiteY6" fmla="*/ 435428 h 1186543"/>
              <a:gd name="connsiteX7" fmla="*/ 685800 w 685800"/>
              <a:gd name="connsiteY7" fmla="*/ 522514 h 1186543"/>
              <a:gd name="connsiteX8" fmla="*/ 664029 w 685800"/>
              <a:gd name="connsiteY8" fmla="*/ 740228 h 1186543"/>
              <a:gd name="connsiteX9" fmla="*/ 598715 w 685800"/>
              <a:gd name="connsiteY9" fmla="*/ 870857 h 1186543"/>
              <a:gd name="connsiteX10" fmla="*/ 555172 w 685800"/>
              <a:gd name="connsiteY10" fmla="*/ 914400 h 1186543"/>
              <a:gd name="connsiteX11" fmla="*/ 533400 w 685800"/>
              <a:gd name="connsiteY11" fmla="*/ 947057 h 1186543"/>
              <a:gd name="connsiteX12" fmla="*/ 500743 w 685800"/>
              <a:gd name="connsiteY12" fmla="*/ 968828 h 1186543"/>
              <a:gd name="connsiteX13" fmla="*/ 478972 w 685800"/>
              <a:gd name="connsiteY13" fmla="*/ 990600 h 1186543"/>
              <a:gd name="connsiteX14" fmla="*/ 413657 w 685800"/>
              <a:gd name="connsiteY14" fmla="*/ 1012371 h 1186543"/>
              <a:gd name="connsiteX15" fmla="*/ 381000 w 685800"/>
              <a:gd name="connsiteY15" fmla="*/ 1034143 h 1186543"/>
              <a:gd name="connsiteX16" fmla="*/ 174172 w 685800"/>
              <a:gd name="connsiteY16" fmla="*/ 1055914 h 1186543"/>
              <a:gd name="connsiteX17" fmla="*/ 10886 w 685800"/>
              <a:gd name="connsiteY17" fmla="*/ 1045028 h 1186543"/>
              <a:gd name="connsiteX18" fmla="*/ 21772 w 685800"/>
              <a:gd name="connsiteY18" fmla="*/ 1012371 h 1186543"/>
              <a:gd name="connsiteX19" fmla="*/ 76200 w 685800"/>
              <a:gd name="connsiteY19" fmla="*/ 957943 h 1186543"/>
              <a:gd name="connsiteX20" fmla="*/ 97972 w 685800"/>
              <a:gd name="connsiteY20" fmla="*/ 936171 h 1186543"/>
              <a:gd name="connsiteX21" fmla="*/ 76200 w 685800"/>
              <a:gd name="connsiteY21" fmla="*/ 1001486 h 1186543"/>
              <a:gd name="connsiteX22" fmla="*/ 10886 w 685800"/>
              <a:gd name="connsiteY22" fmla="*/ 1045028 h 1186543"/>
              <a:gd name="connsiteX23" fmla="*/ 0 w 685800"/>
              <a:gd name="connsiteY23" fmla="*/ 1077686 h 1186543"/>
              <a:gd name="connsiteX24" fmla="*/ 43543 w 685800"/>
              <a:gd name="connsiteY24" fmla="*/ 1132114 h 1186543"/>
              <a:gd name="connsiteX25" fmla="*/ 65315 w 685800"/>
              <a:gd name="connsiteY25" fmla="*/ 1153886 h 1186543"/>
              <a:gd name="connsiteX26" fmla="*/ 76200 w 685800"/>
              <a:gd name="connsiteY26" fmla="*/ 1186543 h 1186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85800" h="1186543">
                <a:moveTo>
                  <a:pt x="446315" y="0"/>
                </a:moveTo>
                <a:cubicBezTo>
                  <a:pt x="468283" y="17575"/>
                  <a:pt x="527152" y="61385"/>
                  <a:pt x="544286" y="87086"/>
                </a:cubicBezTo>
                <a:cubicBezTo>
                  <a:pt x="558800" y="108857"/>
                  <a:pt x="579555" y="127577"/>
                  <a:pt x="587829" y="152400"/>
                </a:cubicBezTo>
                <a:lnTo>
                  <a:pt x="620486" y="250371"/>
                </a:lnTo>
                <a:cubicBezTo>
                  <a:pt x="624115" y="261257"/>
                  <a:pt x="625007" y="273480"/>
                  <a:pt x="631372" y="283028"/>
                </a:cubicBezTo>
                <a:lnTo>
                  <a:pt x="653143" y="315686"/>
                </a:lnTo>
                <a:cubicBezTo>
                  <a:pt x="662519" y="362565"/>
                  <a:pt x="667952" y="386688"/>
                  <a:pt x="674915" y="435428"/>
                </a:cubicBezTo>
                <a:cubicBezTo>
                  <a:pt x="679052" y="464389"/>
                  <a:pt x="682172" y="493485"/>
                  <a:pt x="685800" y="522514"/>
                </a:cubicBezTo>
                <a:cubicBezTo>
                  <a:pt x="679096" y="629790"/>
                  <a:pt x="687709" y="661297"/>
                  <a:pt x="664029" y="740228"/>
                </a:cubicBezTo>
                <a:cubicBezTo>
                  <a:pt x="648851" y="790819"/>
                  <a:pt x="638034" y="831538"/>
                  <a:pt x="598715" y="870857"/>
                </a:cubicBezTo>
                <a:cubicBezTo>
                  <a:pt x="584201" y="885371"/>
                  <a:pt x="566558" y="897321"/>
                  <a:pt x="555172" y="914400"/>
                </a:cubicBezTo>
                <a:cubicBezTo>
                  <a:pt x="547915" y="925286"/>
                  <a:pt x="542651" y="937806"/>
                  <a:pt x="533400" y="947057"/>
                </a:cubicBezTo>
                <a:cubicBezTo>
                  <a:pt x="524149" y="956308"/>
                  <a:pt x="510959" y="960655"/>
                  <a:pt x="500743" y="968828"/>
                </a:cubicBezTo>
                <a:cubicBezTo>
                  <a:pt x="492729" y="975239"/>
                  <a:pt x="488152" y="986010"/>
                  <a:pt x="478972" y="990600"/>
                </a:cubicBezTo>
                <a:cubicBezTo>
                  <a:pt x="458446" y="1000863"/>
                  <a:pt x="413657" y="1012371"/>
                  <a:pt x="413657" y="1012371"/>
                </a:cubicBezTo>
                <a:cubicBezTo>
                  <a:pt x="402771" y="1019628"/>
                  <a:pt x="392702" y="1028292"/>
                  <a:pt x="381000" y="1034143"/>
                </a:cubicBezTo>
                <a:cubicBezTo>
                  <a:pt x="326626" y="1061330"/>
                  <a:pt x="190127" y="1054917"/>
                  <a:pt x="174172" y="1055914"/>
                </a:cubicBezTo>
                <a:cubicBezTo>
                  <a:pt x="119743" y="1052285"/>
                  <a:pt x="63337" y="1060014"/>
                  <a:pt x="10886" y="1045028"/>
                </a:cubicBezTo>
                <a:cubicBezTo>
                  <a:pt x="-147" y="1041876"/>
                  <a:pt x="16640" y="1022634"/>
                  <a:pt x="21772" y="1012371"/>
                </a:cubicBezTo>
                <a:cubicBezTo>
                  <a:pt x="43544" y="968827"/>
                  <a:pt x="39913" y="986972"/>
                  <a:pt x="76200" y="957943"/>
                </a:cubicBezTo>
                <a:cubicBezTo>
                  <a:pt x="84214" y="951532"/>
                  <a:pt x="90715" y="943428"/>
                  <a:pt x="97972" y="936171"/>
                </a:cubicBezTo>
                <a:cubicBezTo>
                  <a:pt x="90715" y="957943"/>
                  <a:pt x="95295" y="988756"/>
                  <a:pt x="76200" y="1001486"/>
                </a:cubicBezTo>
                <a:lnTo>
                  <a:pt x="10886" y="1045028"/>
                </a:lnTo>
                <a:cubicBezTo>
                  <a:pt x="7257" y="1055914"/>
                  <a:pt x="0" y="1066211"/>
                  <a:pt x="0" y="1077686"/>
                </a:cubicBezTo>
                <a:cubicBezTo>
                  <a:pt x="0" y="1115672"/>
                  <a:pt x="18468" y="1112054"/>
                  <a:pt x="43543" y="1132114"/>
                </a:cubicBezTo>
                <a:cubicBezTo>
                  <a:pt x="51557" y="1138525"/>
                  <a:pt x="58058" y="1146629"/>
                  <a:pt x="65315" y="1153886"/>
                </a:cubicBezTo>
                <a:lnTo>
                  <a:pt x="76200" y="1186543"/>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12"/>
          <p:cNvSpPr/>
          <p:nvPr/>
        </p:nvSpPr>
        <p:spPr>
          <a:xfrm rot="2524656" flipV="1">
            <a:off x="5325066" y="2918920"/>
            <a:ext cx="685800" cy="1186543"/>
          </a:xfrm>
          <a:custGeom>
            <a:avLst/>
            <a:gdLst>
              <a:gd name="connsiteX0" fmla="*/ 446315 w 685800"/>
              <a:gd name="connsiteY0" fmla="*/ 0 h 1186543"/>
              <a:gd name="connsiteX1" fmla="*/ 544286 w 685800"/>
              <a:gd name="connsiteY1" fmla="*/ 87086 h 1186543"/>
              <a:gd name="connsiteX2" fmla="*/ 587829 w 685800"/>
              <a:gd name="connsiteY2" fmla="*/ 152400 h 1186543"/>
              <a:gd name="connsiteX3" fmla="*/ 620486 w 685800"/>
              <a:gd name="connsiteY3" fmla="*/ 250371 h 1186543"/>
              <a:gd name="connsiteX4" fmla="*/ 631372 w 685800"/>
              <a:gd name="connsiteY4" fmla="*/ 283028 h 1186543"/>
              <a:gd name="connsiteX5" fmla="*/ 653143 w 685800"/>
              <a:gd name="connsiteY5" fmla="*/ 315686 h 1186543"/>
              <a:gd name="connsiteX6" fmla="*/ 674915 w 685800"/>
              <a:gd name="connsiteY6" fmla="*/ 435428 h 1186543"/>
              <a:gd name="connsiteX7" fmla="*/ 685800 w 685800"/>
              <a:gd name="connsiteY7" fmla="*/ 522514 h 1186543"/>
              <a:gd name="connsiteX8" fmla="*/ 664029 w 685800"/>
              <a:gd name="connsiteY8" fmla="*/ 740228 h 1186543"/>
              <a:gd name="connsiteX9" fmla="*/ 598715 w 685800"/>
              <a:gd name="connsiteY9" fmla="*/ 870857 h 1186543"/>
              <a:gd name="connsiteX10" fmla="*/ 555172 w 685800"/>
              <a:gd name="connsiteY10" fmla="*/ 914400 h 1186543"/>
              <a:gd name="connsiteX11" fmla="*/ 533400 w 685800"/>
              <a:gd name="connsiteY11" fmla="*/ 947057 h 1186543"/>
              <a:gd name="connsiteX12" fmla="*/ 500743 w 685800"/>
              <a:gd name="connsiteY12" fmla="*/ 968828 h 1186543"/>
              <a:gd name="connsiteX13" fmla="*/ 478972 w 685800"/>
              <a:gd name="connsiteY13" fmla="*/ 990600 h 1186543"/>
              <a:gd name="connsiteX14" fmla="*/ 413657 w 685800"/>
              <a:gd name="connsiteY14" fmla="*/ 1012371 h 1186543"/>
              <a:gd name="connsiteX15" fmla="*/ 381000 w 685800"/>
              <a:gd name="connsiteY15" fmla="*/ 1034143 h 1186543"/>
              <a:gd name="connsiteX16" fmla="*/ 174172 w 685800"/>
              <a:gd name="connsiteY16" fmla="*/ 1055914 h 1186543"/>
              <a:gd name="connsiteX17" fmla="*/ 10886 w 685800"/>
              <a:gd name="connsiteY17" fmla="*/ 1045028 h 1186543"/>
              <a:gd name="connsiteX18" fmla="*/ 21772 w 685800"/>
              <a:gd name="connsiteY18" fmla="*/ 1012371 h 1186543"/>
              <a:gd name="connsiteX19" fmla="*/ 76200 w 685800"/>
              <a:gd name="connsiteY19" fmla="*/ 957943 h 1186543"/>
              <a:gd name="connsiteX20" fmla="*/ 97972 w 685800"/>
              <a:gd name="connsiteY20" fmla="*/ 936171 h 1186543"/>
              <a:gd name="connsiteX21" fmla="*/ 76200 w 685800"/>
              <a:gd name="connsiteY21" fmla="*/ 1001486 h 1186543"/>
              <a:gd name="connsiteX22" fmla="*/ 10886 w 685800"/>
              <a:gd name="connsiteY22" fmla="*/ 1045028 h 1186543"/>
              <a:gd name="connsiteX23" fmla="*/ 0 w 685800"/>
              <a:gd name="connsiteY23" fmla="*/ 1077686 h 1186543"/>
              <a:gd name="connsiteX24" fmla="*/ 43543 w 685800"/>
              <a:gd name="connsiteY24" fmla="*/ 1132114 h 1186543"/>
              <a:gd name="connsiteX25" fmla="*/ 65315 w 685800"/>
              <a:gd name="connsiteY25" fmla="*/ 1153886 h 1186543"/>
              <a:gd name="connsiteX26" fmla="*/ 76200 w 685800"/>
              <a:gd name="connsiteY26" fmla="*/ 1186543 h 1186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85800" h="1186543">
                <a:moveTo>
                  <a:pt x="446315" y="0"/>
                </a:moveTo>
                <a:cubicBezTo>
                  <a:pt x="468283" y="17575"/>
                  <a:pt x="527152" y="61385"/>
                  <a:pt x="544286" y="87086"/>
                </a:cubicBezTo>
                <a:cubicBezTo>
                  <a:pt x="558800" y="108857"/>
                  <a:pt x="579555" y="127577"/>
                  <a:pt x="587829" y="152400"/>
                </a:cubicBezTo>
                <a:lnTo>
                  <a:pt x="620486" y="250371"/>
                </a:lnTo>
                <a:cubicBezTo>
                  <a:pt x="624115" y="261257"/>
                  <a:pt x="625007" y="273480"/>
                  <a:pt x="631372" y="283028"/>
                </a:cubicBezTo>
                <a:lnTo>
                  <a:pt x="653143" y="315686"/>
                </a:lnTo>
                <a:cubicBezTo>
                  <a:pt x="662519" y="362565"/>
                  <a:pt x="667952" y="386688"/>
                  <a:pt x="674915" y="435428"/>
                </a:cubicBezTo>
                <a:cubicBezTo>
                  <a:pt x="679052" y="464389"/>
                  <a:pt x="682172" y="493485"/>
                  <a:pt x="685800" y="522514"/>
                </a:cubicBezTo>
                <a:cubicBezTo>
                  <a:pt x="679096" y="629790"/>
                  <a:pt x="687709" y="661297"/>
                  <a:pt x="664029" y="740228"/>
                </a:cubicBezTo>
                <a:cubicBezTo>
                  <a:pt x="648851" y="790819"/>
                  <a:pt x="638034" y="831538"/>
                  <a:pt x="598715" y="870857"/>
                </a:cubicBezTo>
                <a:cubicBezTo>
                  <a:pt x="584201" y="885371"/>
                  <a:pt x="566558" y="897321"/>
                  <a:pt x="555172" y="914400"/>
                </a:cubicBezTo>
                <a:cubicBezTo>
                  <a:pt x="547915" y="925286"/>
                  <a:pt x="542651" y="937806"/>
                  <a:pt x="533400" y="947057"/>
                </a:cubicBezTo>
                <a:cubicBezTo>
                  <a:pt x="524149" y="956308"/>
                  <a:pt x="510959" y="960655"/>
                  <a:pt x="500743" y="968828"/>
                </a:cubicBezTo>
                <a:cubicBezTo>
                  <a:pt x="492729" y="975239"/>
                  <a:pt x="488152" y="986010"/>
                  <a:pt x="478972" y="990600"/>
                </a:cubicBezTo>
                <a:cubicBezTo>
                  <a:pt x="458446" y="1000863"/>
                  <a:pt x="413657" y="1012371"/>
                  <a:pt x="413657" y="1012371"/>
                </a:cubicBezTo>
                <a:cubicBezTo>
                  <a:pt x="402771" y="1019628"/>
                  <a:pt x="392702" y="1028292"/>
                  <a:pt x="381000" y="1034143"/>
                </a:cubicBezTo>
                <a:cubicBezTo>
                  <a:pt x="326626" y="1061330"/>
                  <a:pt x="190127" y="1054917"/>
                  <a:pt x="174172" y="1055914"/>
                </a:cubicBezTo>
                <a:cubicBezTo>
                  <a:pt x="119743" y="1052285"/>
                  <a:pt x="63337" y="1060014"/>
                  <a:pt x="10886" y="1045028"/>
                </a:cubicBezTo>
                <a:cubicBezTo>
                  <a:pt x="-147" y="1041876"/>
                  <a:pt x="16640" y="1022634"/>
                  <a:pt x="21772" y="1012371"/>
                </a:cubicBezTo>
                <a:cubicBezTo>
                  <a:pt x="43544" y="968827"/>
                  <a:pt x="39913" y="986972"/>
                  <a:pt x="76200" y="957943"/>
                </a:cubicBezTo>
                <a:cubicBezTo>
                  <a:pt x="84214" y="951532"/>
                  <a:pt x="90715" y="943428"/>
                  <a:pt x="97972" y="936171"/>
                </a:cubicBezTo>
                <a:cubicBezTo>
                  <a:pt x="90715" y="957943"/>
                  <a:pt x="95295" y="988756"/>
                  <a:pt x="76200" y="1001486"/>
                </a:cubicBezTo>
                <a:lnTo>
                  <a:pt x="10886" y="1045028"/>
                </a:lnTo>
                <a:cubicBezTo>
                  <a:pt x="7257" y="1055914"/>
                  <a:pt x="0" y="1066211"/>
                  <a:pt x="0" y="1077686"/>
                </a:cubicBezTo>
                <a:cubicBezTo>
                  <a:pt x="0" y="1115672"/>
                  <a:pt x="18468" y="1112054"/>
                  <a:pt x="43543" y="1132114"/>
                </a:cubicBezTo>
                <a:cubicBezTo>
                  <a:pt x="51557" y="1138525"/>
                  <a:pt x="58058" y="1146629"/>
                  <a:pt x="65315" y="1153886"/>
                </a:cubicBezTo>
                <a:lnTo>
                  <a:pt x="76200" y="1186543"/>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13"/>
          <p:cNvSpPr/>
          <p:nvPr/>
        </p:nvSpPr>
        <p:spPr>
          <a:xfrm rot="20755357" flipH="1" flipV="1">
            <a:off x="5871713" y="3490300"/>
            <a:ext cx="685800" cy="1242056"/>
          </a:xfrm>
          <a:custGeom>
            <a:avLst/>
            <a:gdLst>
              <a:gd name="connsiteX0" fmla="*/ 446315 w 685800"/>
              <a:gd name="connsiteY0" fmla="*/ 0 h 1186543"/>
              <a:gd name="connsiteX1" fmla="*/ 544286 w 685800"/>
              <a:gd name="connsiteY1" fmla="*/ 87086 h 1186543"/>
              <a:gd name="connsiteX2" fmla="*/ 587829 w 685800"/>
              <a:gd name="connsiteY2" fmla="*/ 152400 h 1186543"/>
              <a:gd name="connsiteX3" fmla="*/ 620486 w 685800"/>
              <a:gd name="connsiteY3" fmla="*/ 250371 h 1186543"/>
              <a:gd name="connsiteX4" fmla="*/ 631372 w 685800"/>
              <a:gd name="connsiteY4" fmla="*/ 283028 h 1186543"/>
              <a:gd name="connsiteX5" fmla="*/ 653143 w 685800"/>
              <a:gd name="connsiteY5" fmla="*/ 315686 h 1186543"/>
              <a:gd name="connsiteX6" fmla="*/ 674915 w 685800"/>
              <a:gd name="connsiteY6" fmla="*/ 435428 h 1186543"/>
              <a:gd name="connsiteX7" fmla="*/ 685800 w 685800"/>
              <a:gd name="connsiteY7" fmla="*/ 522514 h 1186543"/>
              <a:gd name="connsiteX8" fmla="*/ 664029 w 685800"/>
              <a:gd name="connsiteY8" fmla="*/ 740228 h 1186543"/>
              <a:gd name="connsiteX9" fmla="*/ 598715 w 685800"/>
              <a:gd name="connsiteY9" fmla="*/ 870857 h 1186543"/>
              <a:gd name="connsiteX10" fmla="*/ 555172 w 685800"/>
              <a:gd name="connsiteY10" fmla="*/ 914400 h 1186543"/>
              <a:gd name="connsiteX11" fmla="*/ 533400 w 685800"/>
              <a:gd name="connsiteY11" fmla="*/ 947057 h 1186543"/>
              <a:gd name="connsiteX12" fmla="*/ 500743 w 685800"/>
              <a:gd name="connsiteY12" fmla="*/ 968828 h 1186543"/>
              <a:gd name="connsiteX13" fmla="*/ 478972 w 685800"/>
              <a:gd name="connsiteY13" fmla="*/ 990600 h 1186543"/>
              <a:gd name="connsiteX14" fmla="*/ 413657 w 685800"/>
              <a:gd name="connsiteY14" fmla="*/ 1012371 h 1186543"/>
              <a:gd name="connsiteX15" fmla="*/ 381000 w 685800"/>
              <a:gd name="connsiteY15" fmla="*/ 1034143 h 1186543"/>
              <a:gd name="connsiteX16" fmla="*/ 174172 w 685800"/>
              <a:gd name="connsiteY16" fmla="*/ 1055914 h 1186543"/>
              <a:gd name="connsiteX17" fmla="*/ 10886 w 685800"/>
              <a:gd name="connsiteY17" fmla="*/ 1045028 h 1186543"/>
              <a:gd name="connsiteX18" fmla="*/ 21772 w 685800"/>
              <a:gd name="connsiteY18" fmla="*/ 1012371 h 1186543"/>
              <a:gd name="connsiteX19" fmla="*/ 76200 w 685800"/>
              <a:gd name="connsiteY19" fmla="*/ 957943 h 1186543"/>
              <a:gd name="connsiteX20" fmla="*/ 97972 w 685800"/>
              <a:gd name="connsiteY20" fmla="*/ 936171 h 1186543"/>
              <a:gd name="connsiteX21" fmla="*/ 76200 w 685800"/>
              <a:gd name="connsiteY21" fmla="*/ 1001486 h 1186543"/>
              <a:gd name="connsiteX22" fmla="*/ 10886 w 685800"/>
              <a:gd name="connsiteY22" fmla="*/ 1045028 h 1186543"/>
              <a:gd name="connsiteX23" fmla="*/ 0 w 685800"/>
              <a:gd name="connsiteY23" fmla="*/ 1077686 h 1186543"/>
              <a:gd name="connsiteX24" fmla="*/ 43543 w 685800"/>
              <a:gd name="connsiteY24" fmla="*/ 1132114 h 1186543"/>
              <a:gd name="connsiteX25" fmla="*/ 65315 w 685800"/>
              <a:gd name="connsiteY25" fmla="*/ 1153886 h 1186543"/>
              <a:gd name="connsiteX26" fmla="*/ 76200 w 685800"/>
              <a:gd name="connsiteY26" fmla="*/ 1186543 h 1186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85800" h="1186543">
                <a:moveTo>
                  <a:pt x="446315" y="0"/>
                </a:moveTo>
                <a:cubicBezTo>
                  <a:pt x="468283" y="17575"/>
                  <a:pt x="527152" y="61385"/>
                  <a:pt x="544286" y="87086"/>
                </a:cubicBezTo>
                <a:cubicBezTo>
                  <a:pt x="558800" y="108857"/>
                  <a:pt x="579555" y="127577"/>
                  <a:pt x="587829" y="152400"/>
                </a:cubicBezTo>
                <a:lnTo>
                  <a:pt x="620486" y="250371"/>
                </a:lnTo>
                <a:cubicBezTo>
                  <a:pt x="624115" y="261257"/>
                  <a:pt x="625007" y="273480"/>
                  <a:pt x="631372" y="283028"/>
                </a:cubicBezTo>
                <a:lnTo>
                  <a:pt x="653143" y="315686"/>
                </a:lnTo>
                <a:cubicBezTo>
                  <a:pt x="662519" y="362565"/>
                  <a:pt x="667952" y="386688"/>
                  <a:pt x="674915" y="435428"/>
                </a:cubicBezTo>
                <a:cubicBezTo>
                  <a:pt x="679052" y="464389"/>
                  <a:pt x="682172" y="493485"/>
                  <a:pt x="685800" y="522514"/>
                </a:cubicBezTo>
                <a:cubicBezTo>
                  <a:pt x="679096" y="629790"/>
                  <a:pt x="687709" y="661297"/>
                  <a:pt x="664029" y="740228"/>
                </a:cubicBezTo>
                <a:cubicBezTo>
                  <a:pt x="648851" y="790819"/>
                  <a:pt x="638034" y="831538"/>
                  <a:pt x="598715" y="870857"/>
                </a:cubicBezTo>
                <a:cubicBezTo>
                  <a:pt x="584201" y="885371"/>
                  <a:pt x="566558" y="897321"/>
                  <a:pt x="555172" y="914400"/>
                </a:cubicBezTo>
                <a:cubicBezTo>
                  <a:pt x="547915" y="925286"/>
                  <a:pt x="542651" y="937806"/>
                  <a:pt x="533400" y="947057"/>
                </a:cubicBezTo>
                <a:cubicBezTo>
                  <a:pt x="524149" y="956308"/>
                  <a:pt x="510959" y="960655"/>
                  <a:pt x="500743" y="968828"/>
                </a:cubicBezTo>
                <a:cubicBezTo>
                  <a:pt x="492729" y="975239"/>
                  <a:pt x="488152" y="986010"/>
                  <a:pt x="478972" y="990600"/>
                </a:cubicBezTo>
                <a:cubicBezTo>
                  <a:pt x="458446" y="1000863"/>
                  <a:pt x="413657" y="1012371"/>
                  <a:pt x="413657" y="1012371"/>
                </a:cubicBezTo>
                <a:cubicBezTo>
                  <a:pt x="402771" y="1019628"/>
                  <a:pt x="392702" y="1028292"/>
                  <a:pt x="381000" y="1034143"/>
                </a:cubicBezTo>
                <a:cubicBezTo>
                  <a:pt x="326626" y="1061330"/>
                  <a:pt x="190127" y="1054917"/>
                  <a:pt x="174172" y="1055914"/>
                </a:cubicBezTo>
                <a:cubicBezTo>
                  <a:pt x="119743" y="1052285"/>
                  <a:pt x="63337" y="1060014"/>
                  <a:pt x="10886" y="1045028"/>
                </a:cubicBezTo>
                <a:cubicBezTo>
                  <a:pt x="-147" y="1041876"/>
                  <a:pt x="16640" y="1022634"/>
                  <a:pt x="21772" y="1012371"/>
                </a:cubicBezTo>
                <a:cubicBezTo>
                  <a:pt x="43544" y="968827"/>
                  <a:pt x="39913" y="986972"/>
                  <a:pt x="76200" y="957943"/>
                </a:cubicBezTo>
                <a:cubicBezTo>
                  <a:pt x="84214" y="951532"/>
                  <a:pt x="90715" y="943428"/>
                  <a:pt x="97972" y="936171"/>
                </a:cubicBezTo>
                <a:cubicBezTo>
                  <a:pt x="90715" y="957943"/>
                  <a:pt x="95295" y="988756"/>
                  <a:pt x="76200" y="1001486"/>
                </a:cubicBezTo>
                <a:lnTo>
                  <a:pt x="10886" y="1045028"/>
                </a:lnTo>
                <a:cubicBezTo>
                  <a:pt x="7257" y="1055914"/>
                  <a:pt x="0" y="1066211"/>
                  <a:pt x="0" y="1077686"/>
                </a:cubicBezTo>
                <a:cubicBezTo>
                  <a:pt x="0" y="1115672"/>
                  <a:pt x="18468" y="1112054"/>
                  <a:pt x="43543" y="1132114"/>
                </a:cubicBezTo>
                <a:cubicBezTo>
                  <a:pt x="51557" y="1138525"/>
                  <a:pt x="58058" y="1146629"/>
                  <a:pt x="65315" y="1153886"/>
                </a:cubicBezTo>
                <a:lnTo>
                  <a:pt x="76200" y="1186543"/>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14"/>
          <p:cNvSpPr/>
          <p:nvPr/>
        </p:nvSpPr>
        <p:spPr>
          <a:xfrm rot="20775816">
            <a:off x="7381926" y="3694990"/>
            <a:ext cx="740516" cy="1181103"/>
          </a:xfrm>
          <a:custGeom>
            <a:avLst/>
            <a:gdLst>
              <a:gd name="connsiteX0" fmla="*/ 446315 w 685800"/>
              <a:gd name="connsiteY0" fmla="*/ 0 h 1186543"/>
              <a:gd name="connsiteX1" fmla="*/ 544286 w 685800"/>
              <a:gd name="connsiteY1" fmla="*/ 87086 h 1186543"/>
              <a:gd name="connsiteX2" fmla="*/ 587829 w 685800"/>
              <a:gd name="connsiteY2" fmla="*/ 152400 h 1186543"/>
              <a:gd name="connsiteX3" fmla="*/ 620486 w 685800"/>
              <a:gd name="connsiteY3" fmla="*/ 250371 h 1186543"/>
              <a:gd name="connsiteX4" fmla="*/ 631372 w 685800"/>
              <a:gd name="connsiteY4" fmla="*/ 283028 h 1186543"/>
              <a:gd name="connsiteX5" fmla="*/ 653143 w 685800"/>
              <a:gd name="connsiteY5" fmla="*/ 315686 h 1186543"/>
              <a:gd name="connsiteX6" fmla="*/ 674915 w 685800"/>
              <a:gd name="connsiteY6" fmla="*/ 435428 h 1186543"/>
              <a:gd name="connsiteX7" fmla="*/ 685800 w 685800"/>
              <a:gd name="connsiteY7" fmla="*/ 522514 h 1186543"/>
              <a:gd name="connsiteX8" fmla="*/ 664029 w 685800"/>
              <a:gd name="connsiteY8" fmla="*/ 740228 h 1186543"/>
              <a:gd name="connsiteX9" fmla="*/ 598715 w 685800"/>
              <a:gd name="connsiteY9" fmla="*/ 870857 h 1186543"/>
              <a:gd name="connsiteX10" fmla="*/ 555172 w 685800"/>
              <a:gd name="connsiteY10" fmla="*/ 914400 h 1186543"/>
              <a:gd name="connsiteX11" fmla="*/ 533400 w 685800"/>
              <a:gd name="connsiteY11" fmla="*/ 947057 h 1186543"/>
              <a:gd name="connsiteX12" fmla="*/ 500743 w 685800"/>
              <a:gd name="connsiteY12" fmla="*/ 968828 h 1186543"/>
              <a:gd name="connsiteX13" fmla="*/ 478972 w 685800"/>
              <a:gd name="connsiteY13" fmla="*/ 990600 h 1186543"/>
              <a:gd name="connsiteX14" fmla="*/ 413657 w 685800"/>
              <a:gd name="connsiteY14" fmla="*/ 1012371 h 1186543"/>
              <a:gd name="connsiteX15" fmla="*/ 381000 w 685800"/>
              <a:gd name="connsiteY15" fmla="*/ 1034143 h 1186543"/>
              <a:gd name="connsiteX16" fmla="*/ 174172 w 685800"/>
              <a:gd name="connsiteY16" fmla="*/ 1055914 h 1186543"/>
              <a:gd name="connsiteX17" fmla="*/ 10886 w 685800"/>
              <a:gd name="connsiteY17" fmla="*/ 1045028 h 1186543"/>
              <a:gd name="connsiteX18" fmla="*/ 21772 w 685800"/>
              <a:gd name="connsiteY18" fmla="*/ 1012371 h 1186543"/>
              <a:gd name="connsiteX19" fmla="*/ 76200 w 685800"/>
              <a:gd name="connsiteY19" fmla="*/ 957943 h 1186543"/>
              <a:gd name="connsiteX20" fmla="*/ 97972 w 685800"/>
              <a:gd name="connsiteY20" fmla="*/ 936171 h 1186543"/>
              <a:gd name="connsiteX21" fmla="*/ 76200 w 685800"/>
              <a:gd name="connsiteY21" fmla="*/ 1001486 h 1186543"/>
              <a:gd name="connsiteX22" fmla="*/ 10886 w 685800"/>
              <a:gd name="connsiteY22" fmla="*/ 1045028 h 1186543"/>
              <a:gd name="connsiteX23" fmla="*/ 0 w 685800"/>
              <a:gd name="connsiteY23" fmla="*/ 1077686 h 1186543"/>
              <a:gd name="connsiteX24" fmla="*/ 43543 w 685800"/>
              <a:gd name="connsiteY24" fmla="*/ 1132114 h 1186543"/>
              <a:gd name="connsiteX25" fmla="*/ 65315 w 685800"/>
              <a:gd name="connsiteY25" fmla="*/ 1153886 h 1186543"/>
              <a:gd name="connsiteX26" fmla="*/ 76200 w 685800"/>
              <a:gd name="connsiteY26" fmla="*/ 1186543 h 1186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85800" h="1186543">
                <a:moveTo>
                  <a:pt x="446315" y="0"/>
                </a:moveTo>
                <a:cubicBezTo>
                  <a:pt x="468283" y="17575"/>
                  <a:pt x="527152" y="61385"/>
                  <a:pt x="544286" y="87086"/>
                </a:cubicBezTo>
                <a:cubicBezTo>
                  <a:pt x="558800" y="108857"/>
                  <a:pt x="579555" y="127577"/>
                  <a:pt x="587829" y="152400"/>
                </a:cubicBezTo>
                <a:lnTo>
                  <a:pt x="620486" y="250371"/>
                </a:lnTo>
                <a:cubicBezTo>
                  <a:pt x="624115" y="261257"/>
                  <a:pt x="625007" y="273480"/>
                  <a:pt x="631372" y="283028"/>
                </a:cubicBezTo>
                <a:lnTo>
                  <a:pt x="653143" y="315686"/>
                </a:lnTo>
                <a:cubicBezTo>
                  <a:pt x="662519" y="362565"/>
                  <a:pt x="667952" y="386688"/>
                  <a:pt x="674915" y="435428"/>
                </a:cubicBezTo>
                <a:cubicBezTo>
                  <a:pt x="679052" y="464389"/>
                  <a:pt x="682172" y="493485"/>
                  <a:pt x="685800" y="522514"/>
                </a:cubicBezTo>
                <a:cubicBezTo>
                  <a:pt x="679096" y="629790"/>
                  <a:pt x="687709" y="661297"/>
                  <a:pt x="664029" y="740228"/>
                </a:cubicBezTo>
                <a:cubicBezTo>
                  <a:pt x="648851" y="790819"/>
                  <a:pt x="638034" y="831538"/>
                  <a:pt x="598715" y="870857"/>
                </a:cubicBezTo>
                <a:cubicBezTo>
                  <a:pt x="584201" y="885371"/>
                  <a:pt x="566558" y="897321"/>
                  <a:pt x="555172" y="914400"/>
                </a:cubicBezTo>
                <a:cubicBezTo>
                  <a:pt x="547915" y="925286"/>
                  <a:pt x="542651" y="937806"/>
                  <a:pt x="533400" y="947057"/>
                </a:cubicBezTo>
                <a:cubicBezTo>
                  <a:pt x="524149" y="956308"/>
                  <a:pt x="510959" y="960655"/>
                  <a:pt x="500743" y="968828"/>
                </a:cubicBezTo>
                <a:cubicBezTo>
                  <a:pt x="492729" y="975239"/>
                  <a:pt x="488152" y="986010"/>
                  <a:pt x="478972" y="990600"/>
                </a:cubicBezTo>
                <a:cubicBezTo>
                  <a:pt x="458446" y="1000863"/>
                  <a:pt x="413657" y="1012371"/>
                  <a:pt x="413657" y="1012371"/>
                </a:cubicBezTo>
                <a:cubicBezTo>
                  <a:pt x="402771" y="1019628"/>
                  <a:pt x="392702" y="1028292"/>
                  <a:pt x="381000" y="1034143"/>
                </a:cubicBezTo>
                <a:cubicBezTo>
                  <a:pt x="326626" y="1061330"/>
                  <a:pt x="190127" y="1054917"/>
                  <a:pt x="174172" y="1055914"/>
                </a:cubicBezTo>
                <a:cubicBezTo>
                  <a:pt x="119743" y="1052285"/>
                  <a:pt x="63337" y="1060014"/>
                  <a:pt x="10886" y="1045028"/>
                </a:cubicBezTo>
                <a:cubicBezTo>
                  <a:pt x="-147" y="1041876"/>
                  <a:pt x="16640" y="1022634"/>
                  <a:pt x="21772" y="1012371"/>
                </a:cubicBezTo>
                <a:cubicBezTo>
                  <a:pt x="43544" y="968827"/>
                  <a:pt x="39913" y="986972"/>
                  <a:pt x="76200" y="957943"/>
                </a:cubicBezTo>
                <a:cubicBezTo>
                  <a:pt x="84214" y="951532"/>
                  <a:pt x="90715" y="943428"/>
                  <a:pt x="97972" y="936171"/>
                </a:cubicBezTo>
                <a:cubicBezTo>
                  <a:pt x="90715" y="957943"/>
                  <a:pt x="95295" y="988756"/>
                  <a:pt x="76200" y="1001486"/>
                </a:cubicBezTo>
                <a:lnTo>
                  <a:pt x="10886" y="1045028"/>
                </a:lnTo>
                <a:cubicBezTo>
                  <a:pt x="7257" y="1055914"/>
                  <a:pt x="0" y="1066211"/>
                  <a:pt x="0" y="1077686"/>
                </a:cubicBezTo>
                <a:cubicBezTo>
                  <a:pt x="0" y="1115672"/>
                  <a:pt x="18468" y="1112054"/>
                  <a:pt x="43543" y="1132114"/>
                </a:cubicBezTo>
                <a:cubicBezTo>
                  <a:pt x="51557" y="1138525"/>
                  <a:pt x="58058" y="1146629"/>
                  <a:pt x="65315" y="1153886"/>
                </a:cubicBezTo>
                <a:lnTo>
                  <a:pt x="76200" y="1186543"/>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15"/>
          <p:cNvSpPr/>
          <p:nvPr/>
        </p:nvSpPr>
        <p:spPr>
          <a:xfrm rot="2379881" flipH="1">
            <a:off x="7948073" y="4386810"/>
            <a:ext cx="765987" cy="995552"/>
          </a:xfrm>
          <a:custGeom>
            <a:avLst/>
            <a:gdLst>
              <a:gd name="connsiteX0" fmla="*/ 446315 w 685800"/>
              <a:gd name="connsiteY0" fmla="*/ 0 h 1186543"/>
              <a:gd name="connsiteX1" fmla="*/ 544286 w 685800"/>
              <a:gd name="connsiteY1" fmla="*/ 87086 h 1186543"/>
              <a:gd name="connsiteX2" fmla="*/ 587829 w 685800"/>
              <a:gd name="connsiteY2" fmla="*/ 152400 h 1186543"/>
              <a:gd name="connsiteX3" fmla="*/ 620486 w 685800"/>
              <a:gd name="connsiteY3" fmla="*/ 250371 h 1186543"/>
              <a:gd name="connsiteX4" fmla="*/ 631372 w 685800"/>
              <a:gd name="connsiteY4" fmla="*/ 283028 h 1186543"/>
              <a:gd name="connsiteX5" fmla="*/ 653143 w 685800"/>
              <a:gd name="connsiteY5" fmla="*/ 315686 h 1186543"/>
              <a:gd name="connsiteX6" fmla="*/ 674915 w 685800"/>
              <a:gd name="connsiteY6" fmla="*/ 435428 h 1186543"/>
              <a:gd name="connsiteX7" fmla="*/ 685800 w 685800"/>
              <a:gd name="connsiteY7" fmla="*/ 522514 h 1186543"/>
              <a:gd name="connsiteX8" fmla="*/ 664029 w 685800"/>
              <a:gd name="connsiteY8" fmla="*/ 740228 h 1186543"/>
              <a:gd name="connsiteX9" fmla="*/ 598715 w 685800"/>
              <a:gd name="connsiteY9" fmla="*/ 870857 h 1186543"/>
              <a:gd name="connsiteX10" fmla="*/ 555172 w 685800"/>
              <a:gd name="connsiteY10" fmla="*/ 914400 h 1186543"/>
              <a:gd name="connsiteX11" fmla="*/ 533400 w 685800"/>
              <a:gd name="connsiteY11" fmla="*/ 947057 h 1186543"/>
              <a:gd name="connsiteX12" fmla="*/ 500743 w 685800"/>
              <a:gd name="connsiteY12" fmla="*/ 968828 h 1186543"/>
              <a:gd name="connsiteX13" fmla="*/ 478972 w 685800"/>
              <a:gd name="connsiteY13" fmla="*/ 990600 h 1186543"/>
              <a:gd name="connsiteX14" fmla="*/ 413657 w 685800"/>
              <a:gd name="connsiteY14" fmla="*/ 1012371 h 1186543"/>
              <a:gd name="connsiteX15" fmla="*/ 381000 w 685800"/>
              <a:gd name="connsiteY15" fmla="*/ 1034143 h 1186543"/>
              <a:gd name="connsiteX16" fmla="*/ 174172 w 685800"/>
              <a:gd name="connsiteY16" fmla="*/ 1055914 h 1186543"/>
              <a:gd name="connsiteX17" fmla="*/ 10886 w 685800"/>
              <a:gd name="connsiteY17" fmla="*/ 1045028 h 1186543"/>
              <a:gd name="connsiteX18" fmla="*/ 21772 w 685800"/>
              <a:gd name="connsiteY18" fmla="*/ 1012371 h 1186543"/>
              <a:gd name="connsiteX19" fmla="*/ 76200 w 685800"/>
              <a:gd name="connsiteY19" fmla="*/ 957943 h 1186543"/>
              <a:gd name="connsiteX20" fmla="*/ 97972 w 685800"/>
              <a:gd name="connsiteY20" fmla="*/ 936171 h 1186543"/>
              <a:gd name="connsiteX21" fmla="*/ 76200 w 685800"/>
              <a:gd name="connsiteY21" fmla="*/ 1001486 h 1186543"/>
              <a:gd name="connsiteX22" fmla="*/ 10886 w 685800"/>
              <a:gd name="connsiteY22" fmla="*/ 1045028 h 1186543"/>
              <a:gd name="connsiteX23" fmla="*/ 0 w 685800"/>
              <a:gd name="connsiteY23" fmla="*/ 1077686 h 1186543"/>
              <a:gd name="connsiteX24" fmla="*/ 43543 w 685800"/>
              <a:gd name="connsiteY24" fmla="*/ 1132114 h 1186543"/>
              <a:gd name="connsiteX25" fmla="*/ 65315 w 685800"/>
              <a:gd name="connsiteY25" fmla="*/ 1153886 h 1186543"/>
              <a:gd name="connsiteX26" fmla="*/ 76200 w 685800"/>
              <a:gd name="connsiteY26" fmla="*/ 1186543 h 1186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85800" h="1186543">
                <a:moveTo>
                  <a:pt x="446315" y="0"/>
                </a:moveTo>
                <a:cubicBezTo>
                  <a:pt x="468283" y="17575"/>
                  <a:pt x="527152" y="61385"/>
                  <a:pt x="544286" y="87086"/>
                </a:cubicBezTo>
                <a:cubicBezTo>
                  <a:pt x="558800" y="108857"/>
                  <a:pt x="579555" y="127577"/>
                  <a:pt x="587829" y="152400"/>
                </a:cubicBezTo>
                <a:lnTo>
                  <a:pt x="620486" y="250371"/>
                </a:lnTo>
                <a:cubicBezTo>
                  <a:pt x="624115" y="261257"/>
                  <a:pt x="625007" y="273480"/>
                  <a:pt x="631372" y="283028"/>
                </a:cubicBezTo>
                <a:lnTo>
                  <a:pt x="653143" y="315686"/>
                </a:lnTo>
                <a:cubicBezTo>
                  <a:pt x="662519" y="362565"/>
                  <a:pt x="667952" y="386688"/>
                  <a:pt x="674915" y="435428"/>
                </a:cubicBezTo>
                <a:cubicBezTo>
                  <a:pt x="679052" y="464389"/>
                  <a:pt x="682172" y="493485"/>
                  <a:pt x="685800" y="522514"/>
                </a:cubicBezTo>
                <a:cubicBezTo>
                  <a:pt x="679096" y="629790"/>
                  <a:pt x="687709" y="661297"/>
                  <a:pt x="664029" y="740228"/>
                </a:cubicBezTo>
                <a:cubicBezTo>
                  <a:pt x="648851" y="790819"/>
                  <a:pt x="638034" y="831538"/>
                  <a:pt x="598715" y="870857"/>
                </a:cubicBezTo>
                <a:cubicBezTo>
                  <a:pt x="584201" y="885371"/>
                  <a:pt x="566558" y="897321"/>
                  <a:pt x="555172" y="914400"/>
                </a:cubicBezTo>
                <a:cubicBezTo>
                  <a:pt x="547915" y="925286"/>
                  <a:pt x="542651" y="937806"/>
                  <a:pt x="533400" y="947057"/>
                </a:cubicBezTo>
                <a:cubicBezTo>
                  <a:pt x="524149" y="956308"/>
                  <a:pt x="510959" y="960655"/>
                  <a:pt x="500743" y="968828"/>
                </a:cubicBezTo>
                <a:cubicBezTo>
                  <a:pt x="492729" y="975239"/>
                  <a:pt x="488152" y="986010"/>
                  <a:pt x="478972" y="990600"/>
                </a:cubicBezTo>
                <a:cubicBezTo>
                  <a:pt x="458446" y="1000863"/>
                  <a:pt x="413657" y="1012371"/>
                  <a:pt x="413657" y="1012371"/>
                </a:cubicBezTo>
                <a:cubicBezTo>
                  <a:pt x="402771" y="1019628"/>
                  <a:pt x="392702" y="1028292"/>
                  <a:pt x="381000" y="1034143"/>
                </a:cubicBezTo>
                <a:cubicBezTo>
                  <a:pt x="326626" y="1061330"/>
                  <a:pt x="190127" y="1054917"/>
                  <a:pt x="174172" y="1055914"/>
                </a:cubicBezTo>
                <a:cubicBezTo>
                  <a:pt x="119743" y="1052285"/>
                  <a:pt x="63337" y="1060014"/>
                  <a:pt x="10886" y="1045028"/>
                </a:cubicBezTo>
                <a:cubicBezTo>
                  <a:pt x="-147" y="1041876"/>
                  <a:pt x="16640" y="1022634"/>
                  <a:pt x="21772" y="1012371"/>
                </a:cubicBezTo>
                <a:cubicBezTo>
                  <a:pt x="43544" y="968827"/>
                  <a:pt x="39913" y="986972"/>
                  <a:pt x="76200" y="957943"/>
                </a:cubicBezTo>
                <a:cubicBezTo>
                  <a:pt x="84214" y="951532"/>
                  <a:pt x="90715" y="943428"/>
                  <a:pt x="97972" y="936171"/>
                </a:cubicBezTo>
                <a:cubicBezTo>
                  <a:pt x="90715" y="957943"/>
                  <a:pt x="95295" y="988756"/>
                  <a:pt x="76200" y="1001486"/>
                </a:cubicBezTo>
                <a:lnTo>
                  <a:pt x="10886" y="1045028"/>
                </a:lnTo>
                <a:cubicBezTo>
                  <a:pt x="7257" y="1055914"/>
                  <a:pt x="0" y="1066211"/>
                  <a:pt x="0" y="1077686"/>
                </a:cubicBezTo>
                <a:cubicBezTo>
                  <a:pt x="0" y="1115672"/>
                  <a:pt x="18468" y="1112054"/>
                  <a:pt x="43543" y="1132114"/>
                </a:cubicBezTo>
                <a:cubicBezTo>
                  <a:pt x="51557" y="1138525"/>
                  <a:pt x="58058" y="1146629"/>
                  <a:pt x="65315" y="1153886"/>
                </a:cubicBezTo>
                <a:lnTo>
                  <a:pt x="76200" y="1186543"/>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335360" y="5038157"/>
            <a:ext cx="3888432" cy="1446550"/>
          </a:xfrm>
          <a:prstGeom prst="rect">
            <a:avLst/>
          </a:prstGeom>
          <a:noFill/>
        </p:spPr>
        <p:txBody>
          <a:bodyPr wrap="square" rtlCol="0">
            <a:spAutoFit/>
          </a:bodyPr>
          <a:lstStyle/>
          <a:p>
            <a:r>
              <a:rPr lang="en-GB" sz="2200" dirty="0"/>
              <a:t>Electrons pass from carrier to carrier down an energy gradient.</a:t>
            </a:r>
          </a:p>
          <a:p>
            <a:r>
              <a:rPr lang="en-GB" sz="2200" dirty="0"/>
              <a:t>Through a series of oxidation and reduction reactions.</a:t>
            </a:r>
          </a:p>
        </p:txBody>
      </p:sp>
    </p:spTree>
    <p:extLst>
      <p:ext uri="{BB962C8B-B14F-4D97-AF65-F5344CB8AC3E}">
        <p14:creationId xmlns:p14="http://schemas.microsoft.com/office/powerpoint/2010/main" val="2834318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childTnLst>
                          </p:cTn>
                        </p:par>
                        <p:par>
                          <p:cTn id="29" fill="hold">
                            <p:stCondLst>
                              <p:cond delay="500"/>
                            </p:stCondLst>
                            <p:childTnLst>
                              <p:par>
                                <p:cTn id="30" presetID="22" presetClass="entr" presetSubtype="4"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up)">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childTnLst>
                          </p:cTn>
                        </p:par>
                        <p:par>
                          <p:cTn id="43" fill="hold">
                            <p:stCondLst>
                              <p:cond delay="500"/>
                            </p:stCondLst>
                            <p:childTnLst>
                              <p:par>
                                <p:cTn id="44" presetID="2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11" grpId="0" animBg="1"/>
      <p:bldP spid="3" grpId="0" animBg="1"/>
      <p:bldP spid="12" grpId="0" animBg="1"/>
      <p:bldP spid="13" grpId="0" animBg="1"/>
      <p:bldP spid="14" grpId="0" animBg="1"/>
      <p:bldP spid="15" grpId="0" animBg="1"/>
      <p:bldP spid="1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Electron Transport Chain</a:t>
            </a:r>
          </a:p>
        </p:txBody>
      </p:sp>
      <p:sp>
        <p:nvSpPr>
          <p:cNvPr id="3" name="Content Placeholder 2"/>
          <p:cNvSpPr>
            <a:spLocks noGrp="1"/>
          </p:cNvSpPr>
          <p:nvPr>
            <p:ph idx="1"/>
          </p:nvPr>
        </p:nvSpPr>
        <p:spPr>
          <a:xfrm>
            <a:off x="1981200" y="1268761"/>
            <a:ext cx="8229600" cy="4525963"/>
          </a:xfrm>
        </p:spPr>
        <p:txBody>
          <a:bodyPr>
            <a:normAutofit/>
          </a:bodyPr>
          <a:lstStyle/>
          <a:p>
            <a:r>
              <a:rPr lang="en-GB" sz="2000" dirty="0"/>
              <a:t>Reduced NAD and reduced FAD donate electrons to a carrier molecule in the inner mitochondrial membrane.</a:t>
            </a:r>
          </a:p>
        </p:txBody>
      </p:sp>
      <p:pic>
        <p:nvPicPr>
          <p:cNvPr id="4"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8618" y="3016280"/>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21018" y="3014738"/>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73418" y="3014738"/>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25818" y="3014738"/>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78218" y="3014738"/>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30618" y="3014738"/>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6831163" y="3628166"/>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6983563" y="3628166"/>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51853" y="3014738"/>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04253" y="3014738"/>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56653" y="3014738"/>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2645" y="3014738"/>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05045" y="3014738"/>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57445" y="3014738"/>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5450" y="3016280"/>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97850" y="3014738"/>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5706945" y="3628167"/>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5570473" y="3628168"/>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5464698" y="3628167"/>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5354449" y="3628167"/>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4271733" y="3628167"/>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4135261" y="3628168"/>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4029486" y="3628167"/>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3919237" y="3628167"/>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2853289" y="3628165"/>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2107217" y="3628166"/>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2259617" y="3628166"/>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2412017" y="3628166"/>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2564417" y="3628166"/>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2716817" y="3628166"/>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 name="Oval 36"/>
          <p:cNvSpPr/>
          <p:nvPr/>
        </p:nvSpPr>
        <p:spPr>
          <a:xfrm>
            <a:off x="3019976" y="2672420"/>
            <a:ext cx="1080120" cy="1656184"/>
          </a:xfrm>
          <a:prstGeom prst="ellipse">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p:cNvSpPr/>
          <p:nvPr/>
        </p:nvSpPr>
        <p:spPr>
          <a:xfrm>
            <a:off x="4424132" y="2689188"/>
            <a:ext cx="1080120" cy="1656184"/>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p:cNvSpPr/>
          <p:nvPr/>
        </p:nvSpPr>
        <p:spPr>
          <a:xfrm>
            <a:off x="5878512" y="2689188"/>
            <a:ext cx="1080120" cy="1656184"/>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75521" y="3016969"/>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27921" y="3015427"/>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1966520" y="3628855"/>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1826056" y="3628164"/>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6411846" flipH="1">
            <a:off x="3207932" y="4608644"/>
            <a:ext cx="695269" cy="10867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Oval 44"/>
          <p:cNvSpPr/>
          <p:nvPr/>
        </p:nvSpPr>
        <p:spPr>
          <a:xfrm>
            <a:off x="2189647" y="5195339"/>
            <a:ext cx="1169095" cy="67818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rPr>
              <a:t>Reduced NADH</a:t>
            </a:r>
          </a:p>
          <a:p>
            <a:pPr algn="ctr"/>
            <a:r>
              <a:rPr lang="en-GB" sz="1050" dirty="0">
                <a:solidFill>
                  <a:schemeClr val="tx1"/>
                </a:solidFill>
              </a:rPr>
              <a:t>Reduced FADH</a:t>
            </a:r>
            <a:endParaRPr lang="en-GB" sz="1050" baseline="-25000" dirty="0">
              <a:solidFill>
                <a:schemeClr val="tx1"/>
              </a:solidFill>
            </a:endParaRPr>
          </a:p>
        </p:txBody>
      </p:sp>
      <p:sp>
        <p:nvSpPr>
          <p:cNvPr id="54" name="Freeform 53"/>
          <p:cNvSpPr/>
          <p:nvPr/>
        </p:nvSpPr>
        <p:spPr>
          <a:xfrm>
            <a:off x="3054934" y="3613527"/>
            <a:ext cx="834087" cy="1393372"/>
          </a:xfrm>
          <a:custGeom>
            <a:avLst/>
            <a:gdLst>
              <a:gd name="connsiteX0" fmla="*/ 261257 w 1110342"/>
              <a:gd name="connsiteY0" fmla="*/ 1393372 h 1393372"/>
              <a:gd name="connsiteX1" fmla="*/ 185057 w 1110342"/>
              <a:gd name="connsiteY1" fmla="*/ 1295400 h 1393372"/>
              <a:gd name="connsiteX2" fmla="*/ 163285 w 1110342"/>
              <a:gd name="connsiteY2" fmla="*/ 1273629 h 1393372"/>
              <a:gd name="connsiteX3" fmla="*/ 130628 w 1110342"/>
              <a:gd name="connsiteY3" fmla="*/ 1219200 h 1393372"/>
              <a:gd name="connsiteX4" fmla="*/ 76200 w 1110342"/>
              <a:gd name="connsiteY4" fmla="*/ 1121229 h 1393372"/>
              <a:gd name="connsiteX5" fmla="*/ 32657 w 1110342"/>
              <a:gd name="connsiteY5" fmla="*/ 1077686 h 1393372"/>
              <a:gd name="connsiteX6" fmla="*/ 10885 w 1110342"/>
              <a:gd name="connsiteY6" fmla="*/ 1012372 h 1393372"/>
              <a:gd name="connsiteX7" fmla="*/ 0 w 1110342"/>
              <a:gd name="connsiteY7" fmla="*/ 979715 h 1393372"/>
              <a:gd name="connsiteX8" fmla="*/ 10885 w 1110342"/>
              <a:gd name="connsiteY8" fmla="*/ 827315 h 1393372"/>
              <a:gd name="connsiteX9" fmla="*/ 32657 w 1110342"/>
              <a:gd name="connsiteY9" fmla="*/ 762000 h 1393372"/>
              <a:gd name="connsiteX10" fmla="*/ 54428 w 1110342"/>
              <a:gd name="connsiteY10" fmla="*/ 696686 h 1393372"/>
              <a:gd name="connsiteX11" fmla="*/ 76200 w 1110342"/>
              <a:gd name="connsiteY11" fmla="*/ 664029 h 1393372"/>
              <a:gd name="connsiteX12" fmla="*/ 108857 w 1110342"/>
              <a:gd name="connsiteY12" fmla="*/ 609600 h 1393372"/>
              <a:gd name="connsiteX13" fmla="*/ 119742 w 1110342"/>
              <a:gd name="connsiteY13" fmla="*/ 576943 h 1393372"/>
              <a:gd name="connsiteX14" fmla="*/ 152400 w 1110342"/>
              <a:gd name="connsiteY14" fmla="*/ 555172 h 1393372"/>
              <a:gd name="connsiteX15" fmla="*/ 174171 w 1110342"/>
              <a:gd name="connsiteY15" fmla="*/ 533400 h 1393372"/>
              <a:gd name="connsiteX16" fmla="*/ 250371 w 1110342"/>
              <a:gd name="connsiteY16" fmla="*/ 511629 h 1393372"/>
              <a:gd name="connsiteX17" fmla="*/ 315685 w 1110342"/>
              <a:gd name="connsiteY17" fmla="*/ 489858 h 1393372"/>
              <a:gd name="connsiteX18" fmla="*/ 381000 w 1110342"/>
              <a:gd name="connsiteY18" fmla="*/ 468086 h 1393372"/>
              <a:gd name="connsiteX19" fmla="*/ 478971 w 1110342"/>
              <a:gd name="connsiteY19" fmla="*/ 435429 h 1393372"/>
              <a:gd name="connsiteX20" fmla="*/ 511628 w 1110342"/>
              <a:gd name="connsiteY20" fmla="*/ 424543 h 1393372"/>
              <a:gd name="connsiteX21" fmla="*/ 544285 w 1110342"/>
              <a:gd name="connsiteY21" fmla="*/ 413658 h 1393372"/>
              <a:gd name="connsiteX22" fmla="*/ 566057 w 1110342"/>
              <a:gd name="connsiteY22" fmla="*/ 391886 h 1393372"/>
              <a:gd name="connsiteX23" fmla="*/ 631371 w 1110342"/>
              <a:gd name="connsiteY23" fmla="*/ 370115 h 1393372"/>
              <a:gd name="connsiteX24" fmla="*/ 685800 w 1110342"/>
              <a:gd name="connsiteY24" fmla="*/ 326572 h 1393372"/>
              <a:gd name="connsiteX25" fmla="*/ 707571 w 1110342"/>
              <a:gd name="connsiteY25" fmla="*/ 304800 h 1393372"/>
              <a:gd name="connsiteX26" fmla="*/ 740228 w 1110342"/>
              <a:gd name="connsiteY26" fmla="*/ 293915 h 1393372"/>
              <a:gd name="connsiteX27" fmla="*/ 783771 w 1110342"/>
              <a:gd name="connsiteY27" fmla="*/ 239486 h 1393372"/>
              <a:gd name="connsiteX28" fmla="*/ 816428 w 1110342"/>
              <a:gd name="connsiteY28" fmla="*/ 217715 h 1393372"/>
              <a:gd name="connsiteX29" fmla="*/ 827314 w 1110342"/>
              <a:gd name="connsiteY29" fmla="*/ 185058 h 1393372"/>
              <a:gd name="connsiteX30" fmla="*/ 892628 w 1110342"/>
              <a:gd name="connsiteY30" fmla="*/ 141515 h 1393372"/>
              <a:gd name="connsiteX31" fmla="*/ 925285 w 1110342"/>
              <a:gd name="connsiteY31" fmla="*/ 87086 h 1393372"/>
              <a:gd name="connsiteX32" fmla="*/ 990600 w 1110342"/>
              <a:gd name="connsiteY32" fmla="*/ 65315 h 1393372"/>
              <a:gd name="connsiteX33" fmla="*/ 1045028 w 1110342"/>
              <a:gd name="connsiteY33" fmla="*/ 21772 h 1393372"/>
              <a:gd name="connsiteX34" fmla="*/ 1110342 w 1110342"/>
              <a:gd name="connsiteY34" fmla="*/ 0 h 1393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10342" h="1393372">
                <a:moveTo>
                  <a:pt x="261257" y="1393372"/>
                </a:moveTo>
                <a:cubicBezTo>
                  <a:pt x="218041" y="1321344"/>
                  <a:pt x="243560" y="1353902"/>
                  <a:pt x="185057" y="1295400"/>
                </a:cubicBezTo>
                <a:lnTo>
                  <a:pt x="163285" y="1273629"/>
                </a:lnTo>
                <a:cubicBezTo>
                  <a:pt x="132452" y="1181125"/>
                  <a:pt x="175453" y="1293908"/>
                  <a:pt x="130628" y="1219200"/>
                </a:cubicBezTo>
                <a:cubicBezTo>
                  <a:pt x="89562" y="1150758"/>
                  <a:pt x="176058" y="1221087"/>
                  <a:pt x="76200" y="1121229"/>
                </a:cubicBezTo>
                <a:lnTo>
                  <a:pt x="32657" y="1077686"/>
                </a:lnTo>
                <a:lnTo>
                  <a:pt x="10885" y="1012372"/>
                </a:lnTo>
                <a:lnTo>
                  <a:pt x="0" y="979715"/>
                </a:lnTo>
                <a:cubicBezTo>
                  <a:pt x="3628" y="928915"/>
                  <a:pt x="3330" y="877681"/>
                  <a:pt x="10885" y="827315"/>
                </a:cubicBezTo>
                <a:cubicBezTo>
                  <a:pt x="14289" y="804620"/>
                  <a:pt x="25400" y="783772"/>
                  <a:pt x="32657" y="762000"/>
                </a:cubicBezTo>
                <a:cubicBezTo>
                  <a:pt x="32659" y="761995"/>
                  <a:pt x="54425" y="696690"/>
                  <a:pt x="54428" y="696686"/>
                </a:cubicBezTo>
                <a:lnTo>
                  <a:pt x="76200" y="664029"/>
                </a:lnTo>
                <a:cubicBezTo>
                  <a:pt x="107035" y="571519"/>
                  <a:pt x="64030" y="684313"/>
                  <a:pt x="108857" y="609600"/>
                </a:cubicBezTo>
                <a:cubicBezTo>
                  <a:pt x="114760" y="599761"/>
                  <a:pt x="112574" y="585903"/>
                  <a:pt x="119742" y="576943"/>
                </a:cubicBezTo>
                <a:cubicBezTo>
                  <a:pt x="127915" y="566727"/>
                  <a:pt x="142184" y="563345"/>
                  <a:pt x="152400" y="555172"/>
                </a:cubicBezTo>
                <a:cubicBezTo>
                  <a:pt x="160414" y="548761"/>
                  <a:pt x="165370" y="538680"/>
                  <a:pt x="174171" y="533400"/>
                </a:cubicBezTo>
                <a:cubicBezTo>
                  <a:pt x="186361" y="526086"/>
                  <a:pt x="240888" y="514474"/>
                  <a:pt x="250371" y="511629"/>
                </a:cubicBezTo>
                <a:cubicBezTo>
                  <a:pt x="272352" y="505035"/>
                  <a:pt x="293914" y="497115"/>
                  <a:pt x="315685" y="489858"/>
                </a:cubicBezTo>
                <a:lnTo>
                  <a:pt x="381000" y="468086"/>
                </a:lnTo>
                <a:lnTo>
                  <a:pt x="478971" y="435429"/>
                </a:lnTo>
                <a:lnTo>
                  <a:pt x="511628" y="424543"/>
                </a:lnTo>
                <a:lnTo>
                  <a:pt x="544285" y="413658"/>
                </a:lnTo>
                <a:cubicBezTo>
                  <a:pt x="551542" y="406401"/>
                  <a:pt x="556877" y="396476"/>
                  <a:pt x="566057" y="391886"/>
                </a:cubicBezTo>
                <a:cubicBezTo>
                  <a:pt x="586583" y="381623"/>
                  <a:pt x="631371" y="370115"/>
                  <a:pt x="631371" y="370115"/>
                </a:cubicBezTo>
                <a:cubicBezTo>
                  <a:pt x="683937" y="317546"/>
                  <a:pt x="617139" y="381501"/>
                  <a:pt x="685800" y="326572"/>
                </a:cubicBezTo>
                <a:cubicBezTo>
                  <a:pt x="693814" y="320161"/>
                  <a:pt x="698770" y="310080"/>
                  <a:pt x="707571" y="304800"/>
                </a:cubicBezTo>
                <a:cubicBezTo>
                  <a:pt x="717410" y="298896"/>
                  <a:pt x="729342" y="297543"/>
                  <a:pt x="740228" y="293915"/>
                </a:cubicBezTo>
                <a:cubicBezTo>
                  <a:pt x="756392" y="269670"/>
                  <a:pt x="761615" y="257211"/>
                  <a:pt x="783771" y="239486"/>
                </a:cubicBezTo>
                <a:cubicBezTo>
                  <a:pt x="793987" y="231313"/>
                  <a:pt x="805542" y="224972"/>
                  <a:pt x="816428" y="217715"/>
                </a:cubicBezTo>
                <a:cubicBezTo>
                  <a:pt x="820057" y="206829"/>
                  <a:pt x="819200" y="193172"/>
                  <a:pt x="827314" y="185058"/>
                </a:cubicBezTo>
                <a:cubicBezTo>
                  <a:pt x="845816" y="166556"/>
                  <a:pt x="892628" y="141515"/>
                  <a:pt x="892628" y="141515"/>
                </a:cubicBezTo>
                <a:cubicBezTo>
                  <a:pt x="900076" y="119171"/>
                  <a:pt x="901378" y="99039"/>
                  <a:pt x="925285" y="87086"/>
                </a:cubicBezTo>
                <a:cubicBezTo>
                  <a:pt x="945811" y="76823"/>
                  <a:pt x="990600" y="65315"/>
                  <a:pt x="990600" y="65315"/>
                </a:cubicBezTo>
                <a:cubicBezTo>
                  <a:pt x="1008697" y="47218"/>
                  <a:pt x="1020308" y="32759"/>
                  <a:pt x="1045028" y="21772"/>
                </a:cubicBezTo>
                <a:cubicBezTo>
                  <a:pt x="1065999" y="12451"/>
                  <a:pt x="1110342" y="0"/>
                  <a:pt x="1110342" y="0"/>
                </a:cubicBezTo>
              </a:path>
            </a:pathLst>
          </a:cu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5" name="Picture 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74193" y="4288961"/>
            <a:ext cx="45720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 name="Picture 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24044" y="3375158"/>
            <a:ext cx="45720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6" name="Oval 65"/>
          <p:cNvSpPr/>
          <p:nvPr/>
        </p:nvSpPr>
        <p:spPr>
          <a:xfrm>
            <a:off x="3560037" y="5343108"/>
            <a:ext cx="1169095" cy="67818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NAD</a:t>
            </a:r>
          </a:p>
          <a:p>
            <a:pPr algn="ctr"/>
            <a:r>
              <a:rPr lang="en-GB" sz="1600" dirty="0">
                <a:solidFill>
                  <a:schemeClr val="tx1"/>
                </a:solidFill>
              </a:rPr>
              <a:t>FAD</a:t>
            </a:r>
          </a:p>
        </p:txBody>
      </p:sp>
      <p:pic>
        <p:nvPicPr>
          <p:cNvPr id="67" name="Picture 5"/>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331502">
            <a:off x="3682865" y="3299800"/>
            <a:ext cx="497097" cy="434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8" name="Content Placeholder 2"/>
          <p:cNvSpPr txBox="1">
            <a:spLocks/>
          </p:cNvSpPr>
          <p:nvPr/>
        </p:nvSpPr>
        <p:spPr>
          <a:xfrm>
            <a:off x="7376900" y="1804358"/>
            <a:ext cx="2967573" cy="4720986"/>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000" dirty="0"/>
              <a:t>The electrons pass down a chain of carriers in the membrane (at successively lower energy levels), by oxidation and reduction reactions.</a:t>
            </a:r>
          </a:p>
          <a:p>
            <a:endParaRPr lang="en-GB" sz="2000" dirty="0"/>
          </a:p>
          <a:p>
            <a:r>
              <a:rPr lang="en-GB" sz="2000" dirty="0"/>
              <a:t>Energy is released as electrons flow down the chain.</a:t>
            </a:r>
          </a:p>
          <a:p>
            <a:r>
              <a:rPr lang="en-GB" sz="2000" dirty="0"/>
              <a:t>This energy is used to pump protons (H ions from the coenzymes) into the intermembrane space.</a:t>
            </a:r>
          </a:p>
        </p:txBody>
      </p:sp>
      <p:pic>
        <p:nvPicPr>
          <p:cNvPr id="71" name="Picture 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60622" y="2908433"/>
            <a:ext cx="45720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2" name="Picture 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89972" y="3583147"/>
            <a:ext cx="45720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3" name="Freeform 72"/>
          <p:cNvSpPr/>
          <p:nvPr/>
        </p:nvSpPr>
        <p:spPr>
          <a:xfrm rot="3197026">
            <a:off x="4228754" y="2788122"/>
            <a:ext cx="454300" cy="938389"/>
          </a:xfrm>
          <a:custGeom>
            <a:avLst/>
            <a:gdLst>
              <a:gd name="connsiteX0" fmla="*/ 261257 w 1110342"/>
              <a:gd name="connsiteY0" fmla="*/ 1393372 h 1393372"/>
              <a:gd name="connsiteX1" fmla="*/ 185057 w 1110342"/>
              <a:gd name="connsiteY1" fmla="*/ 1295400 h 1393372"/>
              <a:gd name="connsiteX2" fmla="*/ 163285 w 1110342"/>
              <a:gd name="connsiteY2" fmla="*/ 1273629 h 1393372"/>
              <a:gd name="connsiteX3" fmla="*/ 130628 w 1110342"/>
              <a:gd name="connsiteY3" fmla="*/ 1219200 h 1393372"/>
              <a:gd name="connsiteX4" fmla="*/ 76200 w 1110342"/>
              <a:gd name="connsiteY4" fmla="*/ 1121229 h 1393372"/>
              <a:gd name="connsiteX5" fmla="*/ 32657 w 1110342"/>
              <a:gd name="connsiteY5" fmla="*/ 1077686 h 1393372"/>
              <a:gd name="connsiteX6" fmla="*/ 10885 w 1110342"/>
              <a:gd name="connsiteY6" fmla="*/ 1012372 h 1393372"/>
              <a:gd name="connsiteX7" fmla="*/ 0 w 1110342"/>
              <a:gd name="connsiteY7" fmla="*/ 979715 h 1393372"/>
              <a:gd name="connsiteX8" fmla="*/ 10885 w 1110342"/>
              <a:gd name="connsiteY8" fmla="*/ 827315 h 1393372"/>
              <a:gd name="connsiteX9" fmla="*/ 32657 w 1110342"/>
              <a:gd name="connsiteY9" fmla="*/ 762000 h 1393372"/>
              <a:gd name="connsiteX10" fmla="*/ 54428 w 1110342"/>
              <a:gd name="connsiteY10" fmla="*/ 696686 h 1393372"/>
              <a:gd name="connsiteX11" fmla="*/ 76200 w 1110342"/>
              <a:gd name="connsiteY11" fmla="*/ 664029 h 1393372"/>
              <a:gd name="connsiteX12" fmla="*/ 108857 w 1110342"/>
              <a:gd name="connsiteY12" fmla="*/ 609600 h 1393372"/>
              <a:gd name="connsiteX13" fmla="*/ 119742 w 1110342"/>
              <a:gd name="connsiteY13" fmla="*/ 576943 h 1393372"/>
              <a:gd name="connsiteX14" fmla="*/ 152400 w 1110342"/>
              <a:gd name="connsiteY14" fmla="*/ 555172 h 1393372"/>
              <a:gd name="connsiteX15" fmla="*/ 174171 w 1110342"/>
              <a:gd name="connsiteY15" fmla="*/ 533400 h 1393372"/>
              <a:gd name="connsiteX16" fmla="*/ 250371 w 1110342"/>
              <a:gd name="connsiteY16" fmla="*/ 511629 h 1393372"/>
              <a:gd name="connsiteX17" fmla="*/ 315685 w 1110342"/>
              <a:gd name="connsiteY17" fmla="*/ 489858 h 1393372"/>
              <a:gd name="connsiteX18" fmla="*/ 381000 w 1110342"/>
              <a:gd name="connsiteY18" fmla="*/ 468086 h 1393372"/>
              <a:gd name="connsiteX19" fmla="*/ 478971 w 1110342"/>
              <a:gd name="connsiteY19" fmla="*/ 435429 h 1393372"/>
              <a:gd name="connsiteX20" fmla="*/ 511628 w 1110342"/>
              <a:gd name="connsiteY20" fmla="*/ 424543 h 1393372"/>
              <a:gd name="connsiteX21" fmla="*/ 544285 w 1110342"/>
              <a:gd name="connsiteY21" fmla="*/ 413658 h 1393372"/>
              <a:gd name="connsiteX22" fmla="*/ 566057 w 1110342"/>
              <a:gd name="connsiteY22" fmla="*/ 391886 h 1393372"/>
              <a:gd name="connsiteX23" fmla="*/ 631371 w 1110342"/>
              <a:gd name="connsiteY23" fmla="*/ 370115 h 1393372"/>
              <a:gd name="connsiteX24" fmla="*/ 685800 w 1110342"/>
              <a:gd name="connsiteY24" fmla="*/ 326572 h 1393372"/>
              <a:gd name="connsiteX25" fmla="*/ 707571 w 1110342"/>
              <a:gd name="connsiteY25" fmla="*/ 304800 h 1393372"/>
              <a:gd name="connsiteX26" fmla="*/ 740228 w 1110342"/>
              <a:gd name="connsiteY26" fmla="*/ 293915 h 1393372"/>
              <a:gd name="connsiteX27" fmla="*/ 783771 w 1110342"/>
              <a:gd name="connsiteY27" fmla="*/ 239486 h 1393372"/>
              <a:gd name="connsiteX28" fmla="*/ 816428 w 1110342"/>
              <a:gd name="connsiteY28" fmla="*/ 217715 h 1393372"/>
              <a:gd name="connsiteX29" fmla="*/ 827314 w 1110342"/>
              <a:gd name="connsiteY29" fmla="*/ 185058 h 1393372"/>
              <a:gd name="connsiteX30" fmla="*/ 892628 w 1110342"/>
              <a:gd name="connsiteY30" fmla="*/ 141515 h 1393372"/>
              <a:gd name="connsiteX31" fmla="*/ 925285 w 1110342"/>
              <a:gd name="connsiteY31" fmla="*/ 87086 h 1393372"/>
              <a:gd name="connsiteX32" fmla="*/ 990600 w 1110342"/>
              <a:gd name="connsiteY32" fmla="*/ 65315 h 1393372"/>
              <a:gd name="connsiteX33" fmla="*/ 1045028 w 1110342"/>
              <a:gd name="connsiteY33" fmla="*/ 21772 h 1393372"/>
              <a:gd name="connsiteX34" fmla="*/ 1110342 w 1110342"/>
              <a:gd name="connsiteY34" fmla="*/ 0 h 1393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10342" h="1393372">
                <a:moveTo>
                  <a:pt x="261257" y="1393372"/>
                </a:moveTo>
                <a:cubicBezTo>
                  <a:pt x="218041" y="1321344"/>
                  <a:pt x="243560" y="1353902"/>
                  <a:pt x="185057" y="1295400"/>
                </a:cubicBezTo>
                <a:lnTo>
                  <a:pt x="163285" y="1273629"/>
                </a:lnTo>
                <a:cubicBezTo>
                  <a:pt x="132452" y="1181125"/>
                  <a:pt x="175453" y="1293908"/>
                  <a:pt x="130628" y="1219200"/>
                </a:cubicBezTo>
                <a:cubicBezTo>
                  <a:pt x="89562" y="1150758"/>
                  <a:pt x="176058" y="1221087"/>
                  <a:pt x="76200" y="1121229"/>
                </a:cubicBezTo>
                <a:lnTo>
                  <a:pt x="32657" y="1077686"/>
                </a:lnTo>
                <a:lnTo>
                  <a:pt x="10885" y="1012372"/>
                </a:lnTo>
                <a:lnTo>
                  <a:pt x="0" y="979715"/>
                </a:lnTo>
                <a:cubicBezTo>
                  <a:pt x="3628" y="928915"/>
                  <a:pt x="3330" y="877681"/>
                  <a:pt x="10885" y="827315"/>
                </a:cubicBezTo>
                <a:cubicBezTo>
                  <a:pt x="14289" y="804620"/>
                  <a:pt x="25400" y="783772"/>
                  <a:pt x="32657" y="762000"/>
                </a:cubicBezTo>
                <a:cubicBezTo>
                  <a:pt x="32659" y="761995"/>
                  <a:pt x="54425" y="696690"/>
                  <a:pt x="54428" y="696686"/>
                </a:cubicBezTo>
                <a:lnTo>
                  <a:pt x="76200" y="664029"/>
                </a:lnTo>
                <a:cubicBezTo>
                  <a:pt x="107035" y="571519"/>
                  <a:pt x="64030" y="684313"/>
                  <a:pt x="108857" y="609600"/>
                </a:cubicBezTo>
                <a:cubicBezTo>
                  <a:pt x="114760" y="599761"/>
                  <a:pt x="112574" y="585903"/>
                  <a:pt x="119742" y="576943"/>
                </a:cubicBezTo>
                <a:cubicBezTo>
                  <a:pt x="127915" y="566727"/>
                  <a:pt x="142184" y="563345"/>
                  <a:pt x="152400" y="555172"/>
                </a:cubicBezTo>
                <a:cubicBezTo>
                  <a:pt x="160414" y="548761"/>
                  <a:pt x="165370" y="538680"/>
                  <a:pt x="174171" y="533400"/>
                </a:cubicBezTo>
                <a:cubicBezTo>
                  <a:pt x="186361" y="526086"/>
                  <a:pt x="240888" y="514474"/>
                  <a:pt x="250371" y="511629"/>
                </a:cubicBezTo>
                <a:cubicBezTo>
                  <a:pt x="272352" y="505035"/>
                  <a:pt x="293914" y="497115"/>
                  <a:pt x="315685" y="489858"/>
                </a:cubicBezTo>
                <a:lnTo>
                  <a:pt x="381000" y="468086"/>
                </a:lnTo>
                <a:lnTo>
                  <a:pt x="478971" y="435429"/>
                </a:lnTo>
                <a:lnTo>
                  <a:pt x="511628" y="424543"/>
                </a:lnTo>
                <a:lnTo>
                  <a:pt x="544285" y="413658"/>
                </a:lnTo>
                <a:cubicBezTo>
                  <a:pt x="551542" y="406401"/>
                  <a:pt x="556877" y="396476"/>
                  <a:pt x="566057" y="391886"/>
                </a:cubicBezTo>
                <a:cubicBezTo>
                  <a:pt x="586583" y="381623"/>
                  <a:pt x="631371" y="370115"/>
                  <a:pt x="631371" y="370115"/>
                </a:cubicBezTo>
                <a:cubicBezTo>
                  <a:pt x="683937" y="317546"/>
                  <a:pt x="617139" y="381501"/>
                  <a:pt x="685800" y="326572"/>
                </a:cubicBezTo>
                <a:cubicBezTo>
                  <a:pt x="693814" y="320161"/>
                  <a:pt x="698770" y="310080"/>
                  <a:pt x="707571" y="304800"/>
                </a:cubicBezTo>
                <a:cubicBezTo>
                  <a:pt x="717410" y="298896"/>
                  <a:pt x="729342" y="297543"/>
                  <a:pt x="740228" y="293915"/>
                </a:cubicBezTo>
                <a:cubicBezTo>
                  <a:pt x="756392" y="269670"/>
                  <a:pt x="761615" y="257211"/>
                  <a:pt x="783771" y="239486"/>
                </a:cubicBezTo>
                <a:cubicBezTo>
                  <a:pt x="793987" y="231313"/>
                  <a:pt x="805542" y="224972"/>
                  <a:pt x="816428" y="217715"/>
                </a:cubicBezTo>
                <a:cubicBezTo>
                  <a:pt x="820057" y="206829"/>
                  <a:pt x="819200" y="193172"/>
                  <a:pt x="827314" y="185058"/>
                </a:cubicBezTo>
                <a:cubicBezTo>
                  <a:pt x="845816" y="166556"/>
                  <a:pt x="892628" y="141515"/>
                  <a:pt x="892628" y="141515"/>
                </a:cubicBezTo>
                <a:cubicBezTo>
                  <a:pt x="900076" y="119171"/>
                  <a:pt x="901378" y="99039"/>
                  <a:pt x="925285" y="87086"/>
                </a:cubicBezTo>
                <a:cubicBezTo>
                  <a:pt x="945811" y="76823"/>
                  <a:pt x="990600" y="65315"/>
                  <a:pt x="990600" y="65315"/>
                </a:cubicBezTo>
                <a:cubicBezTo>
                  <a:pt x="1008697" y="47218"/>
                  <a:pt x="1020308" y="32759"/>
                  <a:pt x="1045028" y="21772"/>
                </a:cubicBezTo>
                <a:cubicBezTo>
                  <a:pt x="1065999" y="12451"/>
                  <a:pt x="1110342" y="0"/>
                  <a:pt x="1110342" y="0"/>
                </a:cubicBezTo>
              </a:path>
            </a:pathLst>
          </a:cu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4" name="Picture 5"/>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790819">
            <a:off x="4895446" y="2875780"/>
            <a:ext cx="497097" cy="434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5" name="Freeform 74"/>
          <p:cNvSpPr/>
          <p:nvPr/>
        </p:nvSpPr>
        <p:spPr>
          <a:xfrm rot="6024510">
            <a:off x="5548541" y="2768689"/>
            <a:ext cx="454300" cy="1151398"/>
          </a:xfrm>
          <a:custGeom>
            <a:avLst/>
            <a:gdLst>
              <a:gd name="connsiteX0" fmla="*/ 261257 w 1110342"/>
              <a:gd name="connsiteY0" fmla="*/ 1393372 h 1393372"/>
              <a:gd name="connsiteX1" fmla="*/ 185057 w 1110342"/>
              <a:gd name="connsiteY1" fmla="*/ 1295400 h 1393372"/>
              <a:gd name="connsiteX2" fmla="*/ 163285 w 1110342"/>
              <a:gd name="connsiteY2" fmla="*/ 1273629 h 1393372"/>
              <a:gd name="connsiteX3" fmla="*/ 130628 w 1110342"/>
              <a:gd name="connsiteY3" fmla="*/ 1219200 h 1393372"/>
              <a:gd name="connsiteX4" fmla="*/ 76200 w 1110342"/>
              <a:gd name="connsiteY4" fmla="*/ 1121229 h 1393372"/>
              <a:gd name="connsiteX5" fmla="*/ 32657 w 1110342"/>
              <a:gd name="connsiteY5" fmla="*/ 1077686 h 1393372"/>
              <a:gd name="connsiteX6" fmla="*/ 10885 w 1110342"/>
              <a:gd name="connsiteY6" fmla="*/ 1012372 h 1393372"/>
              <a:gd name="connsiteX7" fmla="*/ 0 w 1110342"/>
              <a:gd name="connsiteY7" fmla="*/ 979715 h 1393372"/>
              <a:gd name="connsiteX8" fmla="*/ 10885 w 1110342"/>
              <a:gd name="connsiteY8" fmla="*/ 827315 h 1393372"/>
              <a:gd name="connsiteX9" fmla="*/ 32657 w 1110342"/>
              <a:gd name="connsiteY9" fmla="*/ 762000 h 1393372"/>
              <a:gd name="connsiteX10" fmla="*/ 54428 w 1110342"/>
              <a:gd name="connsiteY10" fmla="*/ 696686 h 1393372"/>
              <a:gd name="connsiteX11" fmla="*/ 76200 w 1110342"/>
              <a:gd name="connsiteY11" fmla="*/ 664029 h 1393372"/>
              <a:gd name="connsiteX12" fmla="*/ 108857 w 1110342"/>
              <a:gd name="connsiteY12" fmla="*/ 609600 h 1393372"/>
              <a:gd name="connsiteX13" fmla="*/ 119742 w 1110342"/>
              <a:gd name="connsiteY13" fmla="*/ 576943 h 1393372"/>
              <a:gd name="connsiteX14" fmla="*/ 152400 w 1110342"/>
              <a:gd name="connsiteY14" fmla="*/ 555172 h 1393372"/>
              <a:gd name="connsiteX15" fmla="*/ 174171 w 1110342"/>
              <a:gd name="connsiteY15" fmla="*/ 533400 h 1393372"/>
              <a:gd name="connsiteX16" fmla="*/ 250371 w 1110342"/>
              <a:gd name="connsiteY16" fmla="*/ 511629 h 1393372"/>
              <a:gd name="connsiteX17" fmla="*/ 315685 w 1110342"/>
              <a:gd name="connsiteY17" fmla="*/ 489858 h 1393372"/>
              <a:gd name="connsiteX18" fmla="*/ 381000 w 1110342"/>
              <a:gd name="connsiteY18" fmla="*/ 468086 h 1393372"/>
              <a:gd name="connsiteX19" fmla="*/ 478971 w 1110342"/>
              <a:gd name="connsiteY19" fmla="*/ 435429 h 1393372"/>
              <a:gd name="connsiteX20" fmla="*/ 511628 w 1110342"/>
              <a:gd name="connsiteY20" fmla="*/ 424543 h 1393372"/>
              <a:gd name="connsiteX21" fmla="*/ 544285 w 1110342"/>
              <a:gd name="connsiteY21" fmla="*/ 413658 h 1393372"/>
              <a:gd name="connsiteX22" fmla="*/ 566057 w 1110342"/>
              <a:gd name="connsiteY22" fmla="*/ 391886 h 1393372"/>
              <a:gd name="connsiteX23" fmla="*/ 631371 w 1110342"/>
              <a:gd name="connsiteY23" fmla="*/ 370115 h 1393372"/>
              <a:gd name="connsiteX24" fmla="*/ 685800 w 1110342"/>
              <a:gd name="connsiteY24" fmla="*/ 326572 h 1393372"/>
              <a:gd name="connsiteX25" fmla="*/ 707571 w 1110342"/>
              <a:gd name="connsiteY25" fmla="*/ 304800 h 1393372"/>
              <a:gd name="connsiteX26" fmla="*/ 740228 w 1110342"/>
              <a:gd name="connsiteY26" fmla="*/ 293915 h 1393372"/>
              <a:gd name="connsiteX27" fmla="*/ 783771 w 1110342"/>
              <a:gd name="connsiteY27" fmla="*/ 239486 h 1393372"/>
              <a:gd name="connsiteX28" fmla="*/ 816428 w 1110342"/>
              <a:gd name="connsiteY28" fmla="*/ 217715 h 1393372"/>
              <a:gd name="connsiteX29" fmla="*/ 827314 w 1110342"/>
              <a:gd name="connsiteY29" fmla="*/ 185058 h 1393372"/>
              <a:gd name="connsiteX30" fmla="*/ 892628 w 1110342"/>
              <a:gd name="connsiteY30" fmla="*/ 141515 h 1393372"/>
              <a:gd name="connsiteX31" fmla="*/ 925285 w 1110342"/>
              <a:gd name="connsiteY31" fmla="*/ 87086 h 1393372"/>
              <a:gd name="connsiteX32" fmla="*/ 990600 w 1110342"/>
              <a:gd name="connsiteY32" fmla="*/ 65315 h 1393372"/>
              <a:gd name="connsiteX33" fmla="*/ 1045028 w 1110342"/>
              <a:gd name="connsiteY33" fmla="*/ 21772 h 1393372"/>
              <a:gd name="connsiteX34" fmla="*/ 1110342 w 1110342"/>
              <a:gd name="connsiteY34" fmla="*/ 0 h 1393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10342" h="1393372">
                <a:moveTo>
                  <a:pt x="261257" y="1393372"/>
                </a:moveTo>
                <a:cubicBezTo>
                  <a:pt x="218041" y="1321344"/>
                  <a:pt x="243560" y="1353902"/>
                  <a:pt x="185057" y="1295400"/>
                </a:cubicBezTo>
                <a:lnTo>
                  <a:pt x="163285" y="1273629"/>
                </a:lnTo>
                <a:cubicBezTo>
                  <a:pt x="132452" y="1181125"/>
                  <a:pt x="175453" y="1293908"/>
                  <a:pt x="130628" y="1219200"/>
                </a:cubicBezTo>
                <a:cubicBezTo>
                  <a:pt x="89562" y="1150758"/>
                  <a:pt x="176058" y="1221087"/>
                  <a:pt x="76200" y="1121229"/>
                </a:cubicBezTo>
                <a:lnTo>
                  <a:pt x="32657" y="1077686"/>
                </a:lnTo>
                <a:lnTo>
                  <a:pt x="10885" y="1012372"/>
                </a:lnTo>
                <a:lnTo>
                  <a:pt x="0" y="979715"/>
                </a:lnTo>
                <a:cubicBezTo>
                  <a:pt x="3628" y="928915"/>
                  <a:pt x="3330" y="877681"/>
                  <a:pt x="10885" y="827315"/>
                </a:cubicBezTo>
                <a:cubicBezTo>
                  <a:pt x="14289" y="804620"/>
                  <a:pt x="25400" y="783772"/>
                  <a:pt x="32657" y="762000"/>
                </a:cubicBezTo>
                <a:cubicBezTo>
                  <a:pt x="32659" y="761995"/>
                  <a:pt x="54425" y="696690"/>
                  <a:pt x="54428" y="696686"/>
                </a:cubicBezTo>
                <a:lnTo>
                  <a:pt x="76200" y="664029"/>
                </a:lnTo>
                <a:cubicBezTo>
                  <a:pt x="107035" y="571519"/>
                  <a:pt x="64030" y="684313"/>
                  <a:pt x="108857" y="609600"/>
                </a:cubicBezTo>
                <a:cubicBezTo>
                  <a:pt x="114760" y="599761"/>
                  <a:pt x="112574" y="585903"/>
                  <a:pt x="119742" y="576943"/>
                </a:cubicBezTo>
                <a:cubicBezTo>
                  <a:pt x="127915" y="566727"/>
                  <a:pt x="142184" y="563345"/>
                  <a:pt x="152400" y="555172"/>
                </a:cubicBezTo>
                <a:cubicBezTo>
                  <a:pt x="160414" y="548761"/>
                  <a:pt x="165370" y="538680"/>
                  <a:pt x="174171" y="533400"/>
                </a:cubicBezTo>
                <a:cubicBezTo>
                  <a:pt x="186361" y="526086"/>
                  <a:pt x="240888" y="514474"/>
                  <a:pt x="250371" y="511629"/>
                </a:cubicBezTo>
                <a:cubicBezTo>
                  <a:pt x="272352" y="505035"/>
                  <a:pt x="293914" y="497115"/>
                  <a:pt x="315685" y="489858"/>
                </a:cubicBezTo>
                <a:lnTo>
                  <a:pt x="381000" y="468086"/>
                </a:lnTo>
                <a:lnTo>
                  <a:pt x="478971" y="435429"/>
                </a:lnTo>
                <a:lnTo>
                  <a:pt x="511628" y="424543"/>
                </a:lnTo>
                <a:lnTo>
                  <a:pt x="544285" y="413658"/>
                </a:lnTo>
                <a:cubicBezTo>
                  <a:pt x="551542" y="406401"/>
                  <a:pt x="556877" y="396476"/>
                  <a:pt x="566057" y="391886"/>
                </a:cubicBezTo>
                <a:cubicBezTo>
                  <a:pt x="586583" y="381623"/>
                  <a:pt x="631371" y="370115"/>
                  <a:pt x="631371" y="370115"/>
                </a:cubicBezTo>
                <a:cubicBezTo>
                  <a:pt x="683937" y="317546"/>
                  <a:pt x="617139" y="381501"/>
                  <a:pt x="685800" y="326572"/>
                </a:cubicBezTo>
                <a:cubicBezTo>
                  <a:pt x="693814" y="320161"/>
                  <a:pt x="698770" y="310080"/>
                  <a:pt x="707571" y="304800"/>
                </a:cubicBezTo>
                <a:cubicBezTo>
                  <a:pt x="717410" y="298896"/>
                  <a:pt x="729342" y="297543"/>
                  <a:pt x="740228" y="293915"/>
                </a:cubicBezTo>
                <a:cubicBezTo>
                  <a:pt x="756392" y="269670"/>
                  <a:pt x="761615" y="257211"/>
                  <a:pt x="783771" y="239486"/>
                </a:cubicBezTo>
                <a:cubicBezTo>
                  <a:pt x="793987" y="231313"/>
                  <a:pt x="805542" y="224972"/>
                  <a:pt x="816428" y="217715"/>
                </a:cubicBezTo>
                <a:cubicBezTo>
                  <a:pt x="820057" y="206829"/>
                  <a:pt x="819200" y="193172"/>
                  <a:pt x="827314" y="185058"/>
                </a:cubicBezTo>
                <a:cubicBezTo>
                  <a:pt x="845816" y="166556"/>
                  <a:pt x="892628" y="141515"/>
                  <a:pt x="892628" y="141515"/>
                </a:cubicBezTo>
                <a:cubicBezTo>
                  <a:pt x="900076" y="119171"/>
                  <a:pt x="901378" y="99039"/>
                  <a:pt x="925285" y="87086"/>
                </a:cubicBezTo>
                <a:cubicBezTo>
                  <a:pt x="945811" y="76823"/>
                  <a:pt x="990600" y="65315"/>
                  <a:pt x="990600" y="65315"/>
                </a:cubicBezTo>
                <a:cubicBezTo>
                  <a:pt x="1008697" y="47218"/>
                  <a:pt x="1020308" y="32759"/>
                  <a:pt x="1045028" y="21772"/>
                </a:cubicBezTo>
                <a:cubicBezTo>
                  <a:pt x="1065999" y="12451"/>
                  <a:pt x="1110342" y="0"/>
                  <a:pt x="1110342" y="0"/>
                </a:cubicBezTo>
              </a:path>
            </a:pathLst>
          </a:cu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6" name="Picture 5"/>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6584689">
            <a:off x="6110650" y="3654262"/>
            <a:ext cx="497097" cy="434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7" name="Straight Arrow Connector 76"/>
          <p:cNvCxnSpPr/>
          <p:nvPr/>
        </p:nvCxnSpPr>
        <p:spPr>
          <a:xfrm flipV="1">
            <a:off x="3533299" y="3722421"/>
            <a:ext cx="30587" cy="115212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78" name="Picture 3"/>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16329" y="4298485"/>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9" name="Straight Arrow Connector 78"/>
          <p:cNvCxnSpPr/>
          <p:nvPr/>
        </p:nvCxnSpPr>
        <p:spPr>
          <a:xfrm flipH="1" flipV="1">
            <a:off x="3548592" y="2348881"/>
            <a:ext cx="26133" cy="101350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80" name="Picture 3"/>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34994" y="1954358"/>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 name="Picture 3"/>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21812" y="1954358"/>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 name="Picture 3"/>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61972" y="1963688"/>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3" name="Picture 3"/>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39150" y="4315253"/>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 name="Picture 3"/>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33980" y="4315253"/>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5" name="Straight Arrow Connector 84"/>
          <p:cNvCxnSpPr/>
          <p:nvPr/>
        </p:nvCxnSpPr>
        <p:spPr>
          <a:xfrm flipV="1">
            <a:off x="4981960" y="3722422"/>
            <a:ext cx="0" cy="69526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flipH="1" flipV="1">
            <a:off x="4955173" y="2348881"/>
            <a:ext cx="25228" cy="100856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flipV="1">
            <a:off x="6439265" y="3727358"/>
            <a:ext cx="0" cy="69526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flipH="1" flipV="1">
            <a:off x="6425188" y="2348881"/>
            <a:ext cx="12518" cy="101350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2" name="Rectangle 91"/>
          <p:cNvSpPr/>
          <p:nvPr/>
        </p:nvSpPr>
        <p:spPr>
          <a:xfrm>
            <a:off x="1775520" y="6021288"/>
            <a:ext cx="1316066" cy="369332"/>
          </a:xfrm>
          <a:prstGeom prst="rect">
            <a:avLst/>
          </a:prstGeom>
        </p:spPr>
        <p:txBody>
          <a:bodyPr wrap="none">
            <a:spAutoFit/>
          </a:bodyPr>
          <a:lstStyle/>
          <a:p>
            <a:pPr marL="438912" indent="-320040">
              <a:defRPr/>
            </a:pPr>
            <a:r>
              <a:rPr lang="en-US" dirty="0"/>
              <a:t>NADH + H</a:t>
            </a:r>
            <a:r>
              <a:rPr lang="en-US" baseline="30000" dirty="0"/>
              <a:t>+</a:t>
            </a:r>
            <a:endParaRPr lang="en-US" dirty="0"/>
          </a:p>
        </p:txBody>
      </p:sp>
      <p:cxnSp>
        <p:nvCxnSpPr>
          <p:cNvPr id="93" name="Straight Arrow Connector 92"/>
          <p:cNvCxnSpPr/>
          <p:nvPr/>
        </p:nvCxnSpPr>
        <p:spPr>
          <a:xfrm>
            <a:off x="3115015" y="6211092"/>
            <a:ext cx="836699"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5" name="Rectangle 94"/>
          <p:cNvSpPr/>
          <p:nvPr/>
        </p:nvSpPr>
        <p:spPr>
          <a:xfrm>
            <a:off x="3863753" y="6026636"/>
            <a:ext cx="1865895" cy="369332"/>
          </a:xfrm>
          <a:prstGeom prst="rect">
            <a:avLst/>
          </a:prstGeom>
        </p:spPr>
        <p:txBody>
          <a:bodyPr wrap="none">
            <a:spAutoFit/>
          </a:bodyPr>
          <a:lstStyle/>
          <a:p>
            <a:pPr marL="438912" indent="-320040">
              <a:defRPr/>
            </a:pPr>
            <a:r>
              <a:rPr lang="en-US" dirty="0"/>
              <a:t>NAD</a:t>
            </a:r>
            <a:r>
              <a:rPr lang="en-US" baseline="30000" dirty="0"/>
              <a:t>+</a:t>
            </a:r>
            <a:r>
              <a:rPr lang="en-US" dirty="0"/>
              <a:t> + 2H</a:t>
            </a:r>
            <a:r>
              <a:rPr lang="en-US" baseline="30000" dirty="0"/>
              <a:t>+</a:t>
            </a:r>
            <a:r>
              <a:rPr lang="en-US" dirty="0"/>
              <a:t> + 2e</a:t>
            </a:r>
            <a:r>
              <a:rPr lang="en-US" baseline="30000" dirty="0"/>
              <a:t>-</a:t>
            </a:r>
            <a:endParaRPr lang="en-US" dirty="0"/>
          </a:p>
        </p:txBody>
      </p:sp>
    </p:spTree>
    <p:extLst>
      <p:ext uri="{BB962C8B-B14F-4D97-AF65-F5344CB8AC3E}">
        <p14:creationId xmlns:p14="http://schemas.microsoft.com/office/powerpoint/2010/main" val="303939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95"/>
                                        </p:tgtEl>
                                        <p:attrNameLst>
                                          <p:attrName>style.visibility</p:attrName>
                                        </p:attrNameLst>
                                      </p:cBhvr>
                                      <p:to>
                                        <p:strVal val="visible"/>
                                      </p:to>
                                    </p:set>
                                    <p:animEffect transition="in" filter="wipe(left)">
                                      <p:cBhvr>
                                        <p:cTn id="15" dur="500"/>
                                        <p:tgtEl>
                                          <p:spTgt spid="95"/>
                                        </p:tgtEl>
                                      </p:cBhvr>
                                    </p:animEffect>
                                  </p:childTnLst>
                                </p:cTn>
                              </p:par>
                              <p:par>
                                <p:cTn id="16" presetID="22" presetClass="entr" presetSubtype="8" fill="hold" nodeType="withEffect">
                                  <p:stCondLst>
                                    <p:cond delay="0"/>
                                  </p:stCondLst>
                                  <p:childTnLst>
                                    <p:set>
                                      <p:cBhvr>
                                        <p:cTn id="17" dur="1" fill="hold">
                                          <p:stCondLst>
                                            <p:cond delay="0"/>
                                          </p:stCondLst>
                                        </p:cTn>
                                        <p:tgtEl>
                                          <p:spTgt spid="93"/>
                                        </p:tgtEl>
                                        <p:attrNameLst>
                                          <p:attrName>style.visibility</p:attrName>
                                        </p:attrNameLst>
                                      </p:cBhvr>
                                      <p:to>
                                        <p:strVal val="visible"/>
                                      </p:to>
                                    </p:set>
                                    <p:animEffect transition="in" filter="wipe(left)">
                                      <p:cBhvr>
                                        <p:cTn id="18" dur="500"/>
                                        <p:tgtEl>
                                          <p:spTgt spid="93"/>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wipe(left)">
                                      <p:cBhvr>
                                        <p:cTn id="21" dur="500"/>
                                        <p:tgtEl>
                                          <p:spTgt spid="66"/>
                                        </p:tgtEl>
                                      </p:cBhvr>
                                    </p:animEffect>
                                  </p:childTnLst>
                                </p:cTn>
                              </p:par>
                              <p:par>
                                <p:cTn id="22" presetID="22" presetClass="entr" presetSubtype="4" fill="hold" nodeType="with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down)">
                                      <p:cBhvr>
                                        <p:cTn id="24" dur="500"/>
                                        <p:tgtEl>
                                          <p:spTgt spid="55"/>
                                        </p:tgtEl>
                                      </p:cBhvr>
                                    </p:animEffect>
                                  </p:childTnLst>
                                </p:cTn>
                              </p:par>
                            </p:childTnLst>
                          </p:cTn>
                        </p:par>
                        <p:par>
                          <p:cTn id="25" fill="hold">
                            <p:stCondLst>
                              <p:cond delay="500"/>
                            </p:stCondLst>
                            <p:childTnLst>
                              <p:par>
                                <p:cTn id="26" presetID="22" presetClass="entr" presetSubtype="4"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wipe(down)">
                                      <p:cBhvr>
                                        <p:cTn id="28" dur="500"/>
                                        <p:tgtEl>
                                          <p:spTgt spid="54"/>
                                        </p:tgtEl>
                                      </p:cBhvr>
                                    </p:animEffect>
                                  </p:childTnLst>
                                </p:cTn>
                              </p:par>
                              <p:par>
                                <p:cTn id="29" presetID="22" presetClass="entr" presetSubtype="4" fill="hold" nodeType="with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wipe(down)">
                                      <p:cBhvr>
                                        <p:cTn id="31" dur="500"/>
                                        <p:tgtEl>
                                          <p:spTgt spid="67"/>
                                        </p:tgtEl>
                                      </p:cBhvr>
                                    </p:animEffect>
                                  </p:childTnLst>
                                </p:cTn>
                              </p:par>
                              <p:par>
                                <p:cTn id="32" presetID="16" presetClass="entr" presetSubtype="21" fill="hold" nodeType="with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barn(inVertical)">
                                      <p:cBhvr>
                                        <p:cTn id="34" dur="500"/>
                                        <p:tgtEl>
                                          <p:spTgt spid="56"/>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68">
                                            <p:txEl>
                                              <p:pRg st="0" end="0"/>
                                            </p:txEl>
                                          </p:spTgt>
                                        </p:tgtEl>
                                        <p:attrNameLst>
                                          <p:attrName>style.visibility</p:attrName>
                                        </p:attrNameLst>
                                      </p:cBhvr>
                                      <p:to>
                                        <p:strVal val="visible"/>
                                      </p:to>
                                    </p:set>
                                    <p:animEffect transition="in" filter="barn(inVertical)">
                                      <p:cBhvr>
                                        <p:cTn id="39" dur="500"/>
                                        <p:tgtEl>
                                          <p:spTgt spid="68">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left)">
                                      <p:cBhvr>
                                        <p:cTn id="44" dur="500"/>
                                        <p:tgtEl>
                                          <p:spTgt spid="73"/>
                                        </p:tgtEl>
                                      </p:cBhvr>
                                    </p:animEffect>
                                  </p:childTnLst>
                                </p:cTn>
                              </p:par>
                              <p:par>
                                <p:cTn id="45" presetID="22" presetClass="entr" presetSubtype="4" fill="hold" nodeType="with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wipe(down)">
                                      <p:cBhvr>
                                        <p:cTn id="47" dur="500"/>
                                        <p:tgtEl>
                                          <p:spTgt spid="74"/>
                                        </p:tgtEl>
                                      </p:cBhvr>
                                    </p:animEffect>
                                  </p:childTnLst>
                                </p:cTn>
                              </p:par>
                              <p:par>
                                <p:cTn id="48" presetID="22" presetClass="entr" presetSubtype="4" fill="hold" nodeType="with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ipe(down)">
                                      <p:cBhvr>
                                        <p:cTn id="50" dur="500"/>
                                        <p:tgtEl>
                                          <p:spTgt spid="7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wipe(left)">
                                      <p:cBhvr>
                                        <p:cTn id="55" dur="500"/>
                                        <p:tgtEl>
                                          <p:spTgt spid="7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wipe(left)">
                                      <p:cBhvr>
                                        <p:cTn id="58" dur="500"/>
                                        <p:tgtEl>
                                          <p:spTgt spid="75"/>
                                        </p:tgtEl>
                                      </p:cBhvr>
                                    </p:animEffect>
                                  </p:childTnLst>
                                </p:cTn>
                              </p:par>
                              <p:par>
                                <p:cTn id="59" presetID="22" presetClass="entr" presetSubtype="8" fill="hold" nodeType="with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wipe(left)">
                                      <p:cBhvr>
                                        <p:cTn id="61" dur="500"/>
                                        <p:tgtEl>
                                          <p:spTgt spid="72"/>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nodeType="clickEffect">
                                  <p:stCondLst>
                                    <p:cond delay="0"/>
                                  </p:stCondLst>
                                  <p:childTnLst>
                                    <p:set>
                                      <p:cBhvr>
                                        <p:cTn id="65" dur="1" fill="hold">
                                          <p:stCondLst>
                                            <p:cond delay="0"/>
                                          </p:stCondLst>
                                        </p:cTn>
                                        <p:tgtEl>
                                          <p:spTgt spid="68">
                                            <p:txEl>
                                              <p:pRg st="2" end="2"/>
                                            </p:txEl>
                                          </p:spTgt>
                                        </p:tgtEl>
                                        <p:attrNameLst>
                                          <p:attrName>style.visibility</p:attrName>
                                        </p:attrNameLst>
                                      </p:cBhvr>
                                      <p:to>
                                        <p:strVal val="visible"/>
                                      </p:to>
                                    </p:set>
                                    <p:animEffect transition="in" filter="barn(inVertical)">
                                      <p:cBhvr>
                                        <p:cTn id="66" dur="500"/>
                                        <p:tgtEl>
                                          <p:spTgt spid="68">
                                            <p:txEl>
                                              <p:pRg st="2" end="2"/>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nodeType="clickEffect">
                                  <p:stCondLst>
                                    <p:cond delay="0"/>
                                  </p:stCondLst>
                                  <p:childTnLst>
                                    <p:set>
                                      <p:cBhvr>
                                        <p:cTn id="70" dur="1" fill="hold">
                                          <p:stCondLst>
                                            <p:cond delay="0"/>
                                          </p:stCondLst>
                                        </p:cTn>
                                        <p:tgtEl>
                                          <p:spTgt spid="68">
                                            <p:txEl>
                                              <p:pRg st="3" end="3"/>
                                            </p:txEl>
                                          </p:spTgt>
                                        </p:tgtEl>
                                        <p:attrNameLst>
                                          <p:attrName>style.visibility</p:attrName>
                                        </p:attrNameLst>
                                      </p:cBhvr>
                                      <p:to>
                                        <p:strVal val="visible"/>
                                      </p:to>
                                    </p:set>
                                    <p:animEffect transition="in" filter="barn(inVertical)">
                                      <p:cBhvr>
                                        <p:cTn id="71" dur="500"/>
                                        <p:tgtEl>
                                          <p:spTgt spid="68">
                                            <p:txEl>
                                              <p:pRg st="3" end="3"/>
                                            </p:txEl>
                                          </p:spTgt>
                                        </p:tgtEl>
                                      </p:cBhvr>
                                    </p:animEffect>
                                  </p:childTnLst>
                                </p:cTn>
                              </p:par>
                              <p:par>
                                <p:cTn id="72" presetID="22" presetClass="entr" presetSubtype="4" fill="hold" nodeType="withEffect">
                                  <p:stCondLst>
                                    <p:cond delay="0"/>
                                  </p:stCondLst>
                                  <p:childTnLst>
                                    <p:set>
                                      <p:cBhvr>
                                        <p:cTn id="73" dur="1" fill="hold">
                                          <p:stCondLst>
                                            <p:cond delay="0"/>
                                          </p:stCondLst>
                                        </p:cTn>
                                        <p:tgtEl>
                                          <p:spTgt spid="78"/>
                                        </p:tgtEl>
                                        <p:attrNameLst>
                                          <p:attrName>style.visibility</p:attrName>
                                        </p:attrNameLst>
                                      </p:cBhvr>
                                      <p:to>
                                        <p:strVal val="visible"/>
                                      </p:to>
                                    </p:set>
                                    <p:animEffect transition="in" filter="wipe(down)">
                                      <p:cBhvr>
                                        <p:cTn id="74" dur="500"/>
                                        <p:tgtEl>
                                          <p:spTgt spid="78"/>
                                        </p:tgtEl>
                                      </p:cBhvr>
                                    </p:animEffect>
                                  </p:childTnLst>
                                </p:cTn>
                              </p:par>
                              <p:par>
                                <p:cTn id="75" presetID="22" presetClass="entr" presetSubtype="4" fill="hold" nodeType="withEffect">
                                  <p:stCondLst>
                                    <p:cond delay="0"/>
                                  </p:stCondLst>
                                  <p:childTnLst>
                                    <p:set>
                                      <p:cBhvr>
                                        <p:cTn id="76" dur="1" fill="hold">
                                          <p:stCondLst>
                                            <p:cond delay="0"/>
                                          </p:stCondLst>
                                        </p:cTn>
                                        <p:tgtEl>
                                          <p:spTgt spid="77"/>
                                        </p:tgtEl>
                                        <p:attrNameLst>
                                          <p:attrName>style.visibility</p:attrName>
                                        </p:attrNameLst>
                                      </p:cBhvr>
                                      <p:to>
                                        <p:strVal val="visible"/>
                                      </p:to>
                                    </p:set>
                                    <p:animEffect transition="in" filter="wipe(down)">
                                      <p:cBhvr>
                                        <p:cTn id="77" dur="500"/>
                                        <p:tgtEl>
                                          <p:spTgt spid="77"/>
                                        </p:tgtEl>
                                      </p:cBhvr>
                                    </p:animEffect>
                                  </p:childTnLst>
                                </p:cTn>
                              </p:par>
                              <p:par>
                                <p:cTn id="78" presetID="22" presetClass="entr" presetSubtype="4" fill="hold" nodeType="withEffect">
                                  <p:stCondLst>
                                    <p:cond delay="0"/>
                                  </p:stCondLst>
                                  <p:childTnLst>
                                    <p:set>
                                      <p:cBhvr>
                                        <p:cTn id="79" dur="1" fill="hold">
                                          <p:stCondLst>
                                            <p:cond delay="0"/>
                                          </p:stCondLst>
                                        </p:cTn>
                                        <p:tgtEl>
                                          <p:spTgt spid="79"/>
                                        </p:tgtEl>
                                        <p:attrNameLst>
                                          <p:attrName>style.visibility</p:attrName>
                                        </p:attrNameLst>
                                      </p:cBhvr>
                                      <p:to>
                                        <p:strVal val="visible"/>
                                      </p:to>
                                    </p:set>
                                    <p:animEffect transition="in" filter="wipe(down)">
                                      <p:cBhvr>
                                        <p:cTn id="80" dur="500"/>
                                        <p:tgtEl>
                                          <p:spTgt spid="79"/>
                                        </p:tgtEl>
                                      </p:cBhvr>
                                    </p:animEffect>
                                  </p:childTnLst>
                                </p:cTn>
                              </p:par>
                              <p:par>
                                <p:cTn id="81" presetID="22" presetClass="entr" presetSubtype="4" fill="hold" nodeType="withEffect">
                                  <p:stCondLst>
                                    <p:cond delay="0"/>
                                  </p:stCondLst>
                                  <p:childTnLst>
                                    <p:set>
                                      <p:cBhvr>
                                        <p:cTn id="82" dur="1" fill="hold">
                                          <p:stCondLst>
                                            <p:cond delay="0"/>
                                          </p:stCondLst>
                                        </p:cTn>
                                        <p:tgtEl>
                                          <p:spTgt spid="80"/>
                                        </p:tgtEl>
                                        <p:attrNameLst>
                                          <p:attrName>style.visibility</p:attrName>
                                        </p:attrNameLst>
                                      </p:cBhvr>
                                      <p:to>
                                        <p:strVal val="visible"/>
                                      </p:to>
                                    </p:set>
                                    <p:animEffect transition="in" filter="wipe(down)">
                                      <p:cBhvr>
                                        <p:cTn id="83" dur="500"/>
                                        <p:tgtEl>
                                          <p:spTgt spid="80"/>
                                        </p:tgtEl>
                                      </p:cBhvr>
                                    </p:animEffect>
                                  </p:childTnLst>
                                </p:cTn>
                              </p:par>
                              <p:par>
                                <p:cTn id="84" presetID="22" presetClass="entr" presetSubtype="4" fill="hold" nodeType="withEffect">
                                  <p:stCondLst>
                                    <p:cond delay="0"/>
                                  </p:stCondLst>
                                  <p:childTnLst>
                                    <p:set>
                                      <p:cBhvr>
                                        <p:cTn id="85" dur="1" fill="hold">
                                          <p:stCondLst>
                                            <p:cond delay="0"/>
                                          </p:stCondLst>
                                        </p:cTn>
                                        <p:tgtEl>
                                          <p:spTgt spid="83"/>
                                        </p:tgtEl>
                                        <p:attrNameLst>
                                          <p:attrName>style.visibility</p:attrName>
                                        </p:attrNameLst>
                                      </p:cBhvr>
                                      <p:to>
                                        <p:strVal val="visible"/>
                                      </p:to>
                                    </p:set>
                                    <p:animEffect transition="in" filter="wipe(down)">
                                      <p:cBhvr>
                                        <p:cTn id="86" dur="500"/>
                                        <p:tgtEl>
                                          <p:spTgt spid="83"/>
                                        </p:tgtEl>
                                      </p:cBhvr>
                                    </p:animEffect>
                                  </p:childTnLst>
                                </p:cTn>
                              </p:par>
                              <p:par>
                                <p:cTn id="87" presetID="22" presetClass="entr" presetSubtype="4" fill="hold" nodeType="with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down)">
                                      <p:cBhvr>
                                        <p:cTn id="89" dur="500"/>
                                        <p:tgtEl>
                                          <p:spTgt spid="85"/>
                                        </p:tgtEl>
                                      </p:cBhvr>
                                    </p:animEffect>
                                  </p:childTnLst>
                                </p:cTn>
                              </p:par>
                              <p:par>
                                <p:cTn id="90" presetID="22" presetClass="entr" presetSubtype="4" fill="hold" nodeType="with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wipe(down)">
                                      <p:cBhvr>
                                        <p:cTn id="92" dur="500"/>
                                        <p:tgtEl>
                                          <p:spTgt spid="86"/>
                                        </p:tgtEl>
                                      </p:cBhvr>
                                    </p:animEffect>
                                  </p:childTnLst>
                                </p:cTn>
                              </p:par>
                              <p:par>
                                <p:cTn id="93" presetID="22" presetClass="entr" presetSubtype="4" fill="hold" nodeType="withEffect">
                                  <p:stCondLst>
                                    <p:cond delay="0"/>
                                  </p:stCondLst>
                                  <p:childTnLst>
                                    <p:set>
                                      <p:cBhvr>
                                        <p:cTn id="94" dur="1" fill="hold">
                                          <p:stCondLst>
                                            <p:cond delay="0"/>
                                          </p:stCondLst>
                                        </p:cTn>
                                        <p:tgtEl>
                                          <p:spTgt spid="81"/>
                                        </p:tgtEl>
                                        <p:attrNameLst>
                                          <p:attrName>style.visibility</p:attrName>
                                        </p:attrNameLst>
                                      </p:cBhvr>
                                      <p:to>
                                        <p:strVal val="visible"/>
                                      </p:to>
                                    </p:set>
                                    <p:animEffect transition="in" filter="wipe(down)">
                                      <p:cBhvr>
                                        <p:cTn id="95" dur="500"/>
                                        <p:tgtEl>
                                          <p:spTgt spid="81"/>
                                        </p:tgtEl>
                                      </p:cBhvr>
                                    </p:animEffect>
                                  </p:childTnLst>
                                </p:cTn>
                              </p:par>
                              <p:par>
                                <p:cTn id="96" presetID="22" presetClass="entr" presetSubtype="4" fill="hold" nodeType="withEffect">
                                  <p:stCondLst>
                                    <p:cond delay="0"/>
                                  </p:stCondLst>
                                  <p:childTnLst>
                                    <p:set>
                                      <p:cBhvr>
                                        <p:cTn id="97" dur="1" fill="hold">
                                          <p:stCondLst>
                                            <p:cond delay="0"/>
                                          </p:stCondLst>
                                        </p:cTn>
                                        <p:tgtEl>
                                          <p:spTgt spid="84"/>
                                        </p:tgtEl>
                                        <p:attrNameLst>
                                          <p:attrName>style.visibility</p:attrName>
                                        </p:attrNameLst>
                                      </p:cBhvr>
                                      <p:to>
                                        <p:strVal val="visible"/>
                                      </p:to>
                                    </p:set>
                                    <p:animEffect transition="in" filter="wipe(down)">
                                      <p:cBhvr>
                                        <p:cTn id="98" dur="500"/>
                                        <p:tgtEl>
                                          <p:spTgt spid="84"/>
                                        </p:tgtEl>
                                      </p:cBhvr>
                                    </p:animEffect>
                                  </p:childTnLst>
                                </p:cTn>
                              </p:par>
                              <p:par>
                                <p:cTn id="99" presetID="22" presetClass="entr" presetSubtype="4" fill="hold" nodeType="withEffect">
                                  <p:stCondLst>
                                    <p:cond delay="0"/>
                                  </p:stCondLst>
                                  <p:childTnLst>
                                    <p:set>
                                      <p:cBhvr>
                                        <p:cTn id="100" dur="1" fill="hold">
                                          <p:stCondLst>
                                            <p:cond delay="0"/>
                                          </p:stCondLst>
                                        </p:cTn>
                                        <p:tgtEl>
                                          <p:spTgt spid="87"/>
                                        </p:tgtEl>
                                        <p:attrNameLst>
                                          <p:attrName>style.visibility</p:attrName>
                                        </p:attrNameLst>
                                      </p:cBhvr>
                                      <p:to>
                                        <p:strVal val="visible"/>
                                      </p:to>
                                    </p:set>
                                    <p:animEffect transition="in" filter="wipe(down)">
                                      <p:cBhvr>
                                        <p:cTn id="101" dur="500"/>
                                        <p:tgtEl>
                                          <p:spTgt spid="87"/>
                                        </p:tgtEl>
                                      </p:cBhvr>
                                    </p:animEffect>
                                  </p:childTnLst>
                                </p:cTn>
                              </p:par>
                              <p:par>
                                <p:cTn id="102" presetID="22" presetClass="entr" presetSubtype="4" fill="hold" nodeType="withEffect">
                                  <p:stCondLst>
                                    <p:cond delay="0"/>
                                  </p:stCondLst>
                                  <p:childTnLst>
                                    <p:set>
                                      <p:cBhvr>
                                        <p:cTn id="103" dur="1" fill="hold">
                                          <p:stCondLst>
                                            <p:cond delay="0"/>
                                          </p:stCondLst>
                                        </p:cTn>
                                        <p:tgtEl>
                                          <p:spTgt spid="88"/>
                                        </p:tgtEl>
                                        <p:attrNameLst>
                                          <p:attrName>style.visibility</p:attrName>
                                        </p:attrNameLst>
                                      </p:cBhvr>
                                      <p:to>
                                        <p:strVal val="visible"/>
                                      </p:to>
                                    </p:set>
                                    <p:animEffect transition="in" filter="wipe(down)">
                                      <p:cBhvr>
                                        <p:cTn id="104" dur="500"/>
                                        <p:tgtEl>
                                          <p:spTgt spid="88"/>
                                        </p:tgtEl>
                                      </p:cBhvr>
                                    </p:animEffect>
                                  </p:childTnLst>
                                </p:cTn>
                              </p:par>
                              <p:par>
                                <p:cTn id="105" presetID="22" presetClass="entr" presetSubtype="4" fill="hold" nodeType="withEffect">
                                  <p:stCondLst>
                                    <p:cond delay="0"/>
                                  </p:stCondLst>
                                  <p:childTnLst>
                                    <p:set>
                                      <p:cBhvr>
                                        <p:cTn id="106" dur="1" fill="hold">
                                          <p:stCondLst>
                                            <p:cond delay="0"/>
                                          </p:stCondLst>
                                        </p:cTn>
                                        <p:tgtEl>
                                          <p:spTgt spid="82"/>
                                        </p:tgtEl>
                                        <p:attrNameLst>
                                          <p:attrName>style.visibility</p:attrName>
                                        </p:attrNameLst>
                                      </p:cBhvr>
                                      <p:to>
                                        <p:strVal val="visible"/>
                                      </p:to>
                                    </p:set>
                                    <p:animEffect transition="in" filter="wipe(down)">
                                      <p:cBhvr>
                                        <p:cTn id="10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6" grpId="0" animBg="1"/>
      <p:bldP spid="73" grpId="0" animBg="1"/>
      <p:bldP spid="75" grpId="0" animBg="1"/>
      <p:bldP spid="9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59002" y="2896355"/>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11402" y="289481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63802" y="289481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16202" y="289481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68602" y="289481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21002" y="289481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7867619" y="3508240"/>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7121547" y="3508241"/>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7273947" y="3508241"/>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7426347" y="3508241"/>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7578747" y="3508241"/>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7731147" y="3508241"/>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42237" y="289481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94637" y="289481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47037" y="289481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43029" y="289481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95429" y="289481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47829" y="289481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35834" y="2896355"/>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88234" y="289481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40634" y="289481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93034" y="289481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45434" y="289481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97834" y="289481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5997329" y="3508242"/>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5860857" y="350824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5755082" y="3508242"/>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5644833" y="3508242"/>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4562117" y="3508242"/>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4425645" y="350824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4319870" y="3508242"/>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4209621" y="3508242"/>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3143673" y="3508240"/>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2397601" y="3508241"/>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2550001" y="3508241"/>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2702401" y="3508241"/>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2854801" y="3508241"/>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3007201" y="3508241"/>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 name="Oval 41"/>
          <p:cNvSpPr/>
          <p:nvPr/>
        </p:nvSpPr>
        <p:spPr>
          <a:xfrm>
            <a:off x="3310360" y="2552495"/>
            <a:ext cx="1080120" cy="1656184"/>
          </a:xfrm>
          <a:prstGeom prst="ellipse">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Oval 42"/>
          <p:cNvSpPr/>
          <p:nvPr/>
        </p:nvSpPr>
        <p:spPr>
          <a:xfrm>
            <a:off x="4714516" y="2569263"/>
            <a:ext cx="1080120" cy="1656184"/>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p:cNvSpPr/>
          <p:nvPr/>
        </p:nvSpPr>
        <p:spPr>
          <a:xfrm>
            <a:off x="6168896" y="2569263"/>
            <a:ext cx="1080120" cy="1656184"/>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5"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9559257" y="352596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8813185" y="3525964"/>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8965585" y="3525964"/>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9117985" y="3525964"/>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9270385" y="3525964"/>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9422785" y="3525964"/>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27472" y="2914078"/>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79872" y="2912536"/>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32272" y="2912536"/>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84672" y="2912536"/>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437072" y="2912536"/>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89472" y="2912536"/>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7987330" y="3508242"/>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8" name="Oval 57"/>
          <p:cNvSpPr/>
          <p:nvPr/>
        </p:nvSpPr>
        <p:spPr>
          <a:xfrm>
            <a:off x="8170254" y="2552495"/>
            <a:ext cx="324682" cy="1656184"/>
          </a:xfrm>
          <a:prstGeom prst="ellipse">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Oval 58"/>
          <p:cNvSpPr/>
          <p:nvPr/>
        </p:nvSpPr>
        <p:spPr>
          <a:xfrm>
            <a:off x="8602302" y="2552495"/>
            <a:ext cx="324682" cy="1656184"/>
          </a:xfrm>
          <a:prstGeom prst="ellipse">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Chord 59"/>
          <p:cNvSpPr/>
          <p:nvPr/>
        </p:nvSpPr>
        <p:spPr>
          <a:xfrm>
            <a:off x="8062889" y="4208679"/>
            <a:ext cx="629747" cy="792088"/>
          </a:xfrm>
          <a:prstGeom prst="chord">
            <a:avLst>
              <a:gd name="adj1" fmla="val 5437755"/>
              <a:gd name="adj2" fmla="val 16200000"/>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Chord 60"/>
          <p:cNvSpPr/>
          <p:nvPr/>
        </p:nvSpPr>
        <p:spPr>
          <a:xfrm flipH="1">
            <a:off x="8422929" y="4225447"/>
            <a:ext cx="629747" cy="792088"/>
          </a:xfrm>
          <a:prstGeom prst="chord">
            <a:avLst>
              <a:gd name="adj1" fmla="val 5437755"/>
              <a:gd name="adj2" fmla="val 16200000"/>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9957769" y="3525963"/>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9821297" y="3525964"/>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4"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19073" y="2912536"/>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5"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71473" y="2912536"/>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023873" y="2912536"/>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7"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9688857" y="3532391"/>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8"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10082662" y="3532391"/>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0"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65905" y="2897044"/>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18305" y="2895502"/>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2"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2256904" y="3508930"/>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3"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1249029">
            <a:off x="2116440" y="3508239"/>
            <a:ext cx="33337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4" name="Picture 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6411846" flipH="1">
            <a:off x="3498316" y="4488719"/>
            <a:ext cx="695269" cy="10867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5" name="Oval 74"/>
          <p:cNvSpPr/>
          <p:nvPr/>
        </p:nvSpPr>
        <p:spPr>
          <a:xfrm>
            <a:off x="2480031" y="5075414"/>
            <a:ext cx="1169095" cy="67818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rgbClr val="FF0000"/>
                </a:solidFill>
              </a:rPr>
              <a:t>NADH + H</a:t>
            </a:r>
            <a:r>
              <a:rPr lang="en-GB" sz="1050" baseline="30000" dirty="0">
                <a:solidFill>
                  <a:srgbClr val="FF0000"/>
                </a:solidFill>
              </a:rPr>
              <a:t>+</a:t>
            </a:r>
          </a:p>
          <a:p>
            <a:pPr algn="ctr"/>
            <a:endParaRPr lang="en-GB" sz="1050" dirty="0">
              <a:solidFill>
                <a:srgbClr val="FF0000"/>
              </a:solidFill>
            </a:endParaRPr>
          </a:p>
          <a:p>
            <a:pPr algn="ctr"/>
            <a:r>
              <a:rPr lang="en-GB" sz="1050" dirty="0">
                <a:solidFill>
                  <a:srgbClr val="FF0000"/>
                </a:solidFill>
              </a:rPr>
              <a:t>FADH</a:t>
            </a:r>
            <a:r>
              <a:rPr lang="en-GB" sz="1050" baseline="-25000" dirty="0">
                <a:solidFill>
                  <a:srgbClr val="FF0000"/>
                </a:solidFill>
              </a:rPr>
              <a:t>2</a:t>
            </a:r>
          </a:p>
        </p:txBody>
      </p:sp>
      <p:cxnSp>
        <p:nvCxnSpPr>
          <p:cNvPr id="77" name="Straight Arrow Connector 76"/>
          <p:cNvCxnSpPr/>
          <p:nvPr/>
        </p:nvCxnSpPr>
        <p:spPr>
          <a:xfrm>
            <a:off x="2423591" y="4937273"/>
            <a:ext cx="173861" cy="24055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V="1">
            <a:off x="3815363" y="3632615"/>
            <a:ext cx="30587" cy="115212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79"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98393" y="4208679"/>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0" name="Straight Arrow Connector 79"/>
          <p:cNvCxnSpPr/>
          <p:nvPr/>
        </p:nvCxnSpPr>
        <p:spPr>
          <a:xfrm flipH="1" flipV="1">
            <a:off x="3831755" y="2120447"/>
            <a:ext cx="25033" cy="115212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81"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17058" y="1663247"/>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03876" y="1663247"/>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3"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44036" y="1672577"/>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16244" y="203958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5"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21214" y="4225447"/>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6"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16044" y="4225447"/>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7" name="Straight Arrow Connector 86"/>
          <p:cNvCxnSpPr/>
          <p:nvPr/>
        </p:nvCxnSpPr>
        <p:spPr>
          <a:xfrm flipV="1">
            <a:off x="5264024" y="3632616"/>
            <a:ext cx="0" cy="69526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flipH="1" flipV="1">
            <a:off x="5237432" y="2115511"/>
            <a:ext cx="25033" cy="115212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flipV="1">
            <a:off x="6721329" y="3637552"/>
            <a:ext cx="0" cy="69526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H="1" flipV="1">
            <a:off x="6694737" y="2120447"/>
            <a:ext cx="25033" cy="115212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1" name="Freeform 90"/>
          <p:cNvSpPr/>
          <p:nvPr/>
        </p:nvSpPr>
        <p:spPr>
          <a:xfrm>
            <a:off x="3345317" y="3493602"/>
            <a:ext cx="944336" cy="1393372"/>
          </a:xfrm>
          <a:custGeom>
            <a:avLst/>
            <a:gdLst>
              <a:gd name="connsiteX0" fmla="*/ 261257 w 1110342"/>
              <a:gd name="connsiteY0" fmla="*/ 1393372 h 1393372"/>
              <a:gd name="connsiteX1" fmla="*/ 185057 w 1110342"/>
              <a:gd name="connsiteY1" fmla="*/ 1295400 h 1393372"/>
              <a:gd name="connsiteX2" fmla="*/ 163285 w 1110342"/>
              <a:gd name="connsiteY2" fmla="*/ 1273629 h 1393372"/>
              <a:gd name="connsiteX3" fmla="*/ 130628 w 1110342"/>
              <a:gd name="connsiteY3" fmla="*/ 1219200 h 1393372"/>
              <a:gd name="connsiteX4" fmla="*/ 76200 w 1110342"/>
              <a:gd name="connsiteY4" fmla="*/ 1121229 h 1393372"/>
              <a:gd name="connsiteX5" fmla="*/ 32657 w 1110342"/>
              <a:gd name="connsiteY5" fmla="*/ 1077686 h 1393372"/>
              <a:gd name="connsiteX6" fmla="*/ 10885 w 1110342"/>
              <a:gd name="connsiteY6" fmla="*/ 1012372 h 1393372"/>
              <a:gd name="connsiteX7" fmla="*/ 0 w 1110342"/>
              <a:gd name="connsiteY7" fmla="*/ 979715 h 1393372"/>
              <a:gd name="connsiteX8" fmla="*/ 10885 w 1110342"/>
              <a:gd name="connsiteY8" fmla="*/ 827315 h 1393372"/>
              <a:gd name="connsiteX9" fmla="*/ 32657 w 1110342"/>
              <a:gd name="connsiteY9" fmla="*/ 762000 h 1393372"/>
              <a:gd name="connsiteX10" fmla="*/ 54428 w 1110342"/>
              <a:gd name="connsiteY10" fmla="*/ 696686 h 1393372"/>
              <a:gd name="connsiteX11" fmla="*/ 76200 w 1110342"/>
              <a:gd name="connsiteY11" fmla="*/ 664029 h 1393372"/>
              <a:gd name="connsiteX12" fmla="*/ 108857 w 1110342"/>
              <a:gd name="connsiteY12" fmla="*/ 609600 h 1393372"/>
              <a:gd name="connsiteX13" fmla="*/ 119742 w 1110342"/>
              <a:gd name="connsiteY13" fmla="*/ 576943 h 1393372"/>
              <a:gd name="connsiteX14" fmla="*/ 152400 w 1110342"/>
              <a:gd name="connsiteY14" fmla="*/ 555172 h 1393372"/>
              <a:gd name="connsiteX15" fmla="*/ 174171 w 1110342"/>
              <a:gd name="connsiteY15" fmla="*/ 533400 h 1393372"/>
              <a:gd name="connsiteX16" fmla="*/ 250371 w 1110342"/>
              <a:gd name="connsiteY16" fmla="*/ 511629 h 1393372"/>
              <a:gd name="connsiteX17" fmla="*/ 315685 w 1110342"/>
              <a:gd name="connsiteY17" fmla="*/ 489858 h 1393372"/>
              <a:gd name="connsiteX18" fmla="*/ 381000 w 1110342"/>
              <a:gd name="connsiteY18" fmla="*/ 468086 h 1393372"/>
              <a:gd name="connsiteX19" fmla="*/ 478971 w 1110342"/>
              <a:gd name="connsiteY19" fmla="*/ 435429 h 1393372"/>
              <a:gd name="connsiteX20" fmla="*/ 511628 w 1110342"/>
              <a:gd name="connsiteY20" fmla="*/ 424543 h 1393372"/>
              <a:gd name="connsiteX21" fmla="*/ 544285 w 1110342"/>
              <a:gd name="connsiteY21" fmla="*/ 413658 h 1393372"/>
              <a:gd name="connsiteX22" fmla="*/ 566057 w 1110342"/>
              <a:gd name="connsiteY22" fmla="*/ 391886 h 1393372"/>
              <a:gd name="connsiteX23" fmla="*/ 631371 w 1110342"/>
              <a:gd name="connsiteY23" fmla="*/ 370115 h 1393372"/>
              <a:gd name="connsiteX24" fmla="*/ 685800 w 1110342"/>
              <a:gd name="connsiteY24" fmla="*/ 326572 h 1393372"/>
              <a:gd name="connsiteX25" fmla="*/ 707571 w 1110342"/>
              <a:gd name="connsiteY25" fmla="*/ 304800 h 1393372"/>
              <a:gd name="connsiteX26" fmla="*/ 740228 w 1110342"/>
              <a:gd name="connsiteY26" fmla="*/ 293915 h 1393372"/>
              <a:gd name="connsiteX27" fmla="*/ 783771 w 1110342"/>
              <a:gd name="connsiteY27" fmla="*/ 239486 h 1393372"/>
              <a:gd name="connsiteX28" fmla="*/ 816428 w 1110342"/>
              <a:gd name="connsiteY28" fmla="*/ 217715 h 1393372"/>
              <a:gd name="connsiteX29" fmla="*/ 827314 w 1110342"/>
              <a:gd name="connsiteY29" fmla="*/ 185058 h 1393372"/>
              <a:gd name="connsiteX30" fmla="*/ 892628 w 1110342"/>
              <a:gd name="connsiteY30" fmla="*/ 141515 h 1393372"/>
              <a:gd name="connsiteX31" fmla="*/ 925285 w 1110342"/>
              <a:gd name="connsiteY31" fmla="*/ 87086 h 1393372"/>
              <a:gd name="connsiteX32" fmla="*/ 990600 w 1110342"/>
              <a:gd name="connsiteY32" fmla="*/ 65315 h 1393372"/>
              <a:gd name="connsiteX33" fmla="*/ 1045028 w 1110342"/>
              <a:gd name="connsiteY33" fmla="*/ 21772 h 1393372"/>
              <a:gd name="connsiteX34" fmla="*/ 1110342 w 1110342"/>
              <a:gd name="connsiteY34" fmla="*/ 0 h 1393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10342" h="1393372">
                <a:moveTo>
                  <a:pt x="261257" y="1393372"/>
                </a:moveTo>
                <a:cubicBezTo>
                  <a:pt x="218041" y="1321344"/>
                  <a:pt x="243560" y="1353902"/>
                  <a:pt x="185057" y="1295400"/>
                </a:cubicBezTo>
                <a:lnTo>
                  <a:pt x="163285" y="1273629"/>
                </a:lnTo>
                <a:cubicBezTo>
                  <a:pt x="132452" y="1181125"/>
                  <a:pt x="175453" y="1293908"/>
                  <a:pt x="130628" y="1219200"/>
                </a:cubicBezTo>
                <a:cubicBezTo>
                  <a:pt x="89562" y="1150758"/>
                  <a:pt x="176058" y="1221087"/>
                  <a:pt x="76200" y="1121229"/>
                </a:cubicBezTo>
                <a:lnTo>
                  <a:pt x="32657" y="1077686"/>
                </a:lnTo>
                <a:lnTo>
                  <a:pt x="10885" y="1012372"/>
                </a:lnTo>
                <a:lnTo>
                  <a:pt x="0" y="979715"/>
                </a:lnTo>
                <a:cubicBezTo>
                  <a:pt x="3628" y="928915"/>
                  <a:pt x="3330" y="877681"/>
                  <a:pt x="10885" y="827315"/>
                </a:cubicBezTo>
                <a:cubicBezTo>
                  <a:pt x="14289" y="804620"/>
                  <a:pt x="25400" y="783772"/>
                  <a:pt x="32657" y="762000"/>
                </a:cubicBezTo>
                <a:cubicBezTo>
                  <a:pt x="32659" y="761995"/>
                  <a:pt x="54425" y="696690"/>
                  <a:pt x="54428" y="696686"/>
                </a:cubicBezTo>
                <a:lnTo>
                  <a:pt x="76200" y="664029"/>
                </a:lnTo>
                <a:cubicBezTo>
                  <a:pt x="107035" y="571519"/>
                  <a:pt x="64030" y="684313"/>
                  <a:pt x="108857" y="609600"/>
                </a:cubicBezTo>
                <a:cubicBezTo>
                  <a:pt x="114760" y="599761"/>
                  <a:pt x="112574" y="585903"/>
                  <a:pt x="119742" y="576943"/>
                </a:cubicBezTo>
                <a:cubicBezTo>
                  <a:pt x="127915" y="566727"/>
                  <a:pt x="142184" y="563345"/>
                  <a:pt x="152400" y="555172"/>
                </a:cubicBezTo>
                <a:cubicBezTo>
                  <a:pt x="160414" y="548761"/>
                  <a:pt x="165370" y="538680"/>
                  <a:pt x="174171" y="533400"/>
                </a:cubicBezTo>
                <a:cubicBezTo>
                  <a:pt x="186361" y="526086"/>
                  <a:pt x="240888" y="514474"/>
                  <a:pt x="250371" y="511629"/>
                </a:cubicBezTo>
                <a:cubicBezTo>
                  <a:pt x="272352" y="505035"/>
                  <a:pt x="293914" y="497115"/>
                  <a:pt x="315685" y="489858"/>
                </a:cubicBezTo>
                <a:lnTo>
                  <a:pt x="381000" y="468086"/>
                </a:lnTo>
                <a:lnTo>
                  <a:pt x="478971" y="435429"/>
                </a:lnTo>
                <a:lnTo>
                  <a:pt x="511628" y="424543"/>
                </a:lnTo>
                <a:lnTo>
                  <a:pt x="544285" y="413658"/>
                </a:lnTo>
                <a:cubicBezTo>
                  <a:pt x="551542" y="406401"/>
                  <a:pt x="556877" y="396476"/>
                  <a:pt x="566057" y="391886"/>
                </a:cubicBezTo>
                <a:cubicBezTo>
                  <a:pt x="586583" y="381623"/>
                  <a:pt x="631371" y="370115"/>
                  <a:pt x="631371" y="370115"/>
                </a:cubicBezTo>
                <a:cubicBezTo>
                  <a:pt x="683937" y="317546"/>
                  <a:pt x="617139" y="381501"/>
                  <a:pt x="685800" y="326572"/>
                </a:cubicBezTo>
                <a:cubicBezTo>
                  <a:pt x="693814" y="320161"/>
                  <a:pt x="698770" y="310080"/>
                  <a:pt x="707571" y="304800"/>
                </a:cubicBezTo>
                <a:cubicBezTo>
                  <a:pt x="717410" y="298896"/>
                  <a:pt x="729342" y="297543"/>
                  <a:pt x="740228" y="293915"/>
                </a:cubicBezTo>
                <a:cubicBezTo>
                  <a:pt x="756392" y="269670"/>
                  <a:pt x="761615" y="257211"/>
                  <a:pt x="783771" y="239486"/>
                </a:cubicBezTo>
                <a:cubicBezTo>
                  <a:pt x="793987" y="231313"/>
                  <a:pt x="805542" y="224972"/>
                  <a:pt x="816428" y="217715"/>
                </a:cubicBezTo>
                <a:cubicBezTo>
                  <a:pt x="820057" y="206829"/>
                  <a:pt x="819200" y="193172"/>
                  <a:pt x="827314" y="185058"/>
                </a:cubicBezTo>
                <a:cubicBezTo>
                  <a:pt x="845816" y="166556"/>
                  <a:pt x="892628" y="141515"/>
                  <a:pt x="892628" y="141515"/>
                </a:cubicBezTo>
                <a:cubicBezTo>
                  <a:pt x="900076" y="119171"/>
                  <a:pt x="901378" y="99039"/>
                  <a:pt x="925285" y="87086"/>
                </a:cubicBezTo>
                <a:cubicBezTo>
                  <a:pt x="945811" y="76823"/>
                  <a:pt x="990600" y="65315"/>
                  <a:pt x="990600" y="65315"/>
                </a:cubicBezTo>
                <a:cubicBezTo>
                  <a:pt x="1008697" y="47218"/>
                  <a:pt x="1020308" y="32759"/>
                  <a:pt x="1045028" y="21772"/>
                </a:cubicBezTo>
                <a:cubicBezTo>
                  <a:pt x="1065999" y="12451"/>
                  <a:pt x="1110342" y="0"/>
                  <a:pt x="1110342" y="0"/>
                </a:cubicBezTo>
              </a:path>
            </a:pathLst>
          </a:cu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2" name="Picture 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64577" y="4169036"/>
            <a:ext cx="45720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65117" y="3238211"/>
            <a:ext cx="45720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4" name="Picture 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35424" y="2724299"/>
            <a:ext cx="45720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5" name="Freeform 94"/>
          <p:cNvSpPr/>
          <p:nvPr/>
        </p:nvSpPr>
        <p:spPr>
          <a:xfrm>
            <a:off x="4409717" y="3026878"/>
            <a:ext cx="750180" cy="425037"/>
          </a:xfrm>
          <a:custGeom>
            <a:avLst/>
            <a:gdLst>
              <a:gd name="connsiteX0" fmla="*/ 0 w 1099457"/>
              <a:gd name="connsiteY0" fmla="*/ 174180 h 174180"/>
              <a:gd name="connsiteX1" fmla="*/ 185057 w 1099457"/>
              <a:gd name="connsiteY1" fmla="*/ 163294 h 174180"/>
              <a:gd name="connsiteX2" fmla="*/ 533400 w 1099457"/>
              <a:gd name="connsiteY2" fmla="*/ 152408 h 174180"/>
              <a:gd name="connsiteX3" fmla="*/ 609600 w 1099457"/>
              <a:gd name="connsiteY3" fmla="*/ 130637 h 174180"/>
              <a:gd name="connsiteX4" fmla="*/ 642257 w 1099457"/>
              <a:gd name="connsiteY4" fmla="*/ 108866 h 174180"/>
              <a:gd name="connsiteX5" fmla="*/ 707571 w 1099457"/>
              <a:gd name="connsiteY5" fmla="*/ 87094 h 174180"/>
              <a:gd name="connsiteX6" fmla="*/ 740228 w 1099457"/>
              <a:gd name="connsiteY6" fmla="*/ 76208 h 174180"/>
              <a:gd name="connsiteX7" fmla="*/ 772886 w 1099457"/>
              <a:gd name="connsiteY7" fmla="*/ 54437 h 174180"/>
              <a:gd name="connsiteX8" fmla="*/ 859971 w 1099457"/>
              <a:gd name="connsiteY8" fmla="*/ 32666 h 174180"/>
              <a:gd name="connsiteX9" fmla="*/ 892628 w 1099457"/>
              <a:gd name="connsiteY9" fmla="*/ 21780 h 174180"/>
              <a:gd name="connsiteX10" fmla="*/ 968828 w 1099457"/>
              <a:gd name="connsiteY10" fmla="*/ 10894 h 174180"/>
              <a:gd name="connsiteX11" fmla="*/ 1099457 w 1099457"/>
              <a:gd name="connsiteY11" fmla="*/ 8 h 17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9457" h="174180">
                <a:moveTo>
                  <a:pt x="0" y="174180"/>
                </a:moveTo>
                <a:lnTo>
                  <a:pt x="185057" y="163294"/>
                </a:lnTo>
                <a:cubicBezTo>
                  <a:pt x="301131" y="158556"/>
                  <a:pt x="417408" y="158852"/>
                  <a:pt x="533400" y="152408"/>
                </a:cubicBezTo>
                <a:cubicBezTo>
                  <a:pt x="541251" y="151972"/>
                  <a:pt x="598662" y="136106"/>
                  <a:pt x="609600" y="130637"/>
                </a:cubicBezTo>
                <a:cubicBezTo>
                  <a:pt x="621302" y="124786"/>
                  <a:pt x="630302" y="114179"/>
                  <a:pt x="642257" y="108866"/>
                </a:cubicBezTo>
                <a:cubicBezTo>
                  <a:pt x="663228" y="99545"/>
                  <a:pt x="685800" y="94351"/>
                  <a:pt x="707571" y="87094"/>
                </a:cubicBezTo>
                <a:cubicBezTo>
                  <a:pt x="718457" y="83465"/>
                  <a:pt x="730680" y="82573"/>
                  <a:pt x="740228" y="76208"/>
                </a:cubicBezTo>
                <a:cubicBezTo>
                  <a:pt x="751114" y="68951"/>
                  <a:pt x="761184" y="60288"/>
                  <a:pt x="772886" y="54437"/>
                </a:cubicBezTo>
                <a:cubicBezTo>
                  <a:pt x="797774" y="41993"/>
                  <a:pt x="835121" y="38878"/>
                  <a:pt x="859971" y="32666"/>
                </a:cubicBezTo>
                <a:cubicBezTo>
                  <a:pt x="871103" y="29883"/>
                  <a:pt x="881376" y="24030"/>
                  <a:pt x="892628" y="21780"/>
                </a:cubicBezTo>
                <a:cubicBezTo>
                  <a:pt x="917788" y="16748"/>
                  <a:pt x="943346" y="13892"/>
                  <a:pt x="968828" y="10894"/>
                </a:cubicBezTo>
                <a:cubicBezTo>
                  <a:pt x="1067495" y="-714"/>
                  <a:pt x="1044684" y="8"/>
                  <a:pt x="1099457" y="8"/>
                </a:cubicBezTo>
              </a:path>
            </a:pathLst>
          </a:cu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8"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16244" y="5257052"/>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9" name="Straight Arrow Connector 98"/>
          <p:cNvCxnSpPr>
            <a:stCxn id="84" idx="2"/>
            <a:endCxn id="98" idx="0"/>
          </p:cNvCxnSpPr>
          <p:nvPr/>
        </p:nvCxnSpPr>
        <p:spPr>
          <a:xfrm>
            <a:off x="8549606" y="2496780"/>
            <a:ext cx="0" cy="276027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V="1">
            <a:off x="3834196" y="1383936"/>
            <a:ext cx="0" cy="26288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5237237" y="1386303"/>
            <a:ext cx="0" cy="26288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6663175" y="1394687"/>
            <a:ext cx="0" cy="26288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834197" y="1386303"/>
            <a:ext cx="471540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endCxn id="84" idx="0"/>
          </p:cNvCxnSpPr>
          <p:nvPr/>
        </p:nvCxnSpPr>
        <p:spPr>
          <a:xfrm>
            <a:off x="8549606" y="1383936"/>
            <a:ext cx="1" cy="65564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5" name="Picture 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23906" y="4222413"/>
            <a:ext cx="623159" cy="1009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6" name="Oval 105"/>
          <p:cNvSpPr/>
          <p:nvPr/>
        </p:nvSpPr>
        <p:spPr>
          <a:xfrm>
            <a:off x="9526803" y="4883490"/>
            <a:ext cx="792088" cy="350887"/>
          </a:xfrm>
          <a:prstGeom prst="ellipse">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solidFill>
                  <a:srgbClr val="FF0000"/>
                </a:solidFill>
              </a:rPr>
              <a:t>ATP</a:t>
            </a:r>
          </a:p>
        </p:txBody>
      </p:sp>
      <p:sp>
        <p:nvSpPr>
          <p:cNvPr id="114" name="TextBox 113"/>
          <p:cNvSpPr txBox="1"/>
          <p:nvPr/>
        </p:nvSpPr>
        <p:spPr>
          <a:xfrm>
            <a:off x="1654177" y="4496712"/>
            <a:ext cx="1294795" cy="430887"/>
          </a:xfrm>
          <a:prstGeom prst="rect">
            <a:avLst/>
          </a:prstGeom>
          <a:noFill/>
        </p:spPr>
        <p:txBody>
          <a:bodyPr wrap="square" rtlCol="0">
            <a:spAutoFit/>
          </a:bodyPr>
          <a:lstStyle/>
          <a:p>
            <a:r>
              <a:rPr lang="en-GB" sz="1100" dirty="0"/>
              <a:t>From Glycolysis, Links and Krebs</a:t>
            </a:r>
          </a:p>
        </p:txBody>
      </p:sp>
      <p:pic>
        <p:nvPicPr>
          <p:cNvPr id="115" name="Picture 4"/>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96274" y="3343531"/>
            <a:ext cx="457200"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6" name="Freeform 115"/>
          <p:cNvSpPr/>
          <p:nvPr/>
        </p:nvSpPr>
        <p:spPr>
          <a:xfrm flipV="1">
            <a:off x="5408203" y="2936816"/>
            <a:ext cx="1341202" cy="575932"/>
          </a:xfrm>
          <a:custGeom>
            <a:avLst/>
            <a:gdLst>
              <a:gd name="connsiteX0" fmla="*/ 0 w 1099457"/>
              <a:gd name="connsiteY0" fmla="*/ 174180 h 174180"/>
              <a:gd name="connsiteX1" fmla="*/ 185057 w 1099457"/>
              <a:gd name="connsiteY1" fmla="*/ 163294 h 174180"/>
              <a:gd name="connsiteX2" fmla="*/ 533400 w 1099457"/>
              <a:gd name="connsiteY2" fmla="*/ 152408 h 174180"/>
              <a:gd name="connsiteX3" fmla="*/ 609600 w 1099457"/>
              <a:gd name="connsiteY3" fmla="*/ 130637 h 174180"/>
              <a:gd name="connsiteX4" fmla="*/ 642257 w 1099457"/>
              <a:gd name="connsiteY4" fmla="*/ 108866 h 174180"/>
              <a:gd name="connsiteX5" fmla="*/ 707571 w 1099457"/>
              <a:gd name="connsiteY5" fmla="*/ 87094 h 174180"/>
              <a:gd name="connsiteX6" fmla="*/ 740228 w 1099457"/>
              <a:gd name="connsiteY6" fmla="*/ 76208 h 174180"/>
              <a:gd name="connsiteX7" fmla="*/ 772886 w 1099457"/>
              <a:gd name="connsiteY7" fmla="*/ 54437 h 174180"/>
              <a:gd name="connsiteX8" fmla="*/ 859971 w 1099457"/>
              <a:gd name="connsiteY8" fmla="*/ 32666 h 174180"/>
              <a:gd name="connsiteX9" fmla="*/ 892628 w 1099457"/>
              <a:gd name="connsiteY9" fmla="*/ 21780 h 174180"/>
              <a:gd name="connsiteX10" fmla="*/ 968828 w 1099457"/>
              <a:gd name="connsiteY10" fmla="*/ 10894 h 174180"/>
              <a:gd name="connsiteX11" fmla="*/ 1099457 w 1099457"/>
              <a:gd name="connsiteY11" fmla="*/ 8 h 17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9457" h="174180">
                <a:moveTo>
                  <a:pt x="0" y="174180"/>
                </a:moveTo>
                <a:lnTo>
                  <a:pt x="185057" y="163294"/>
                </a:lnTo>
                <a:cubicBezTo>
                  <a:pt x="301131" y="158556"/>
                  <a:pt x="417408" y="158852"/>
                  <a:pt x="533400" y="152408"/>
                </a:cubicBezTo>
                <a:cubicBezTo>
                  <a:pt x="541251" y="151972"/>
                  <a:pt x="598662" y="136106"/>
                  <a:pt x="609600" y="130637"/>
                </a:cubicBezTo>
                <a:cubicBezTo>
                  <a:pt x="621302" y="124786"/>
                  <a:pt x="630302" y="114179"/>
                  <a:pt x="642257" y="108866"/>
                </a:cubicBezTo>
                <a:cubicBezTo>
                  <a:pt x="663228" y="99545"/>
                  <a:pt x="685800" y="94351"/>
                  <a:pt x="707571" y="87094"/>
                </a:cubicBezTo>
                <a:cubicBezTo>
                  <a:pt x="718457" y="83465"/>
                  <a:pt x="730680" y="82573"/>
                  <a:pt x="740228" y="76208"/>
                </a:cubicBezTo>
                <a:cubicBezTo>
                  <a:pt x="751114" y="68951"/>
                  <a:pt x="761184" y="60288"/>
                  <a:pt x="772886" y="54437"/>
                </a:cubicBezTo>
                <a:cubicBezTo>
                  <a:pt x="797774" y="41993"/>
                  <a:pt x="835121" y="38878"/>
                  <a:pt x="859971" y="32666"/>
                </a:cubicBezTo>
                <a:cubicBezTo>
                  <a:pt x="871103" y="29883"/>
                  <a:pt x="881376" y="24030"/>
                  <a:pt x="892628" y="21780"/>
                </a:cubicBezTo>
                <a:cubicBezTo>
                  <a:pt x="917788" y="16748"/>
                  <a:pt x="943346" y="13892"/>
                  <a:pt x="968828" y="10894"/>
                </a:cubicBezTo>
                <a:cubicBezTo>
                  <a:pt x="1067495" y="-714"/>
                  <a:pt x="1044684" y="8"/>
                  <a:pt x="1099457" y="8"/>
                </a:cubicBezTo>
              </a:path>
            </a:pathLst>
          </a:cu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Oval 116"/>
          <p:cNvSpPr/>
          <p:nvPr/>
        </p:nvSpPr>
        <p:spPr>
          <a:xfrm>
            <a:off x="3844271" y="5234376"/>
            <a:ext cx="1169095" cy="67818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rgbClr val="FF0000"/>
                </a:solidFill>
              </a:rPr>
              <a:t>NAD</a:t>
            </a:r>
          </a:p>
          <a:p>
            <a:pPr algn="ctr"/>
            <a:r>
              <a:rPr lang="en-GB" sz="1600" dirty="0">
                <a:solidFill>
                  <a:srgbClr val="FF0000"/>
                </a:solidFill>
              </a:rPr>
              <a:t>FAD</a:t>
            </a:r>
          </a:p>
        </p:txBody>
      </p:sp>
      <p:sp>
        <p:nvSpPr>
          <p:cNvPr id="119" name="TextBox 118"/>
          <p:cNvSpPr txBox="1"/>
          <p:nvPr/>
        </p:nvSpPr>
        <p:spPr>
          <a:xfrm>
            <a:off x="4243029" y="807096"/>
            <a:ext cx="3350004" cy="461665"/>
          </a:xfrm>
          <a:prstGeom prst="rect">
            <a:avLst/>
          </a:prstGeom>
          <a:noFill/>
        </p:spPr>
        <p:txBody>
          <a:bodyPr wrap="square" rtlCol="0">
            <a:spAutoFit/>
          </a:bodyPr>
          <a:lstStyle/>
          <a:p>
            <a:r>
              <a:rPr lang="en-GB" sz="2400" dirty="0">
                <a:solidFill>
                  <a:srgbClr val="FF0000"/>
                </a:solidFill>
              </a:rPr>
              <a:t>High concentration of H+</a:t>
            </a:r>
          </a:p>
        </p:txBody>
      </p:sp>
      <p:sp>
        <p:nvSpPr>
          <p:cNvPr id="120" name="TextBox 119"/>
          <p:cNvSpPr txBox="1"/>
          <p:nvPr/>
        </p:nvSpPr>
        <p:spPr>
          <a:xfrm>
            <a:off x="8694436" y="474405"/>
            <a:ext cx="1574279" cy="1631216"/>
          </a:xfrm>
          <a:prstGeom prst="rect">
            <a:avLst/>
          </a:prstGeom>
          <a:noFill/>
        </p:spPr>
        <p:txBody>
          <a:bodyPr wrap="square" rtlCol="0">
            <a:spAutoFit/>
          </a:bodyPr>
          <a:lstStyle/>
          <a:p>
            <a:r>
              <a:rPr lang="en-GB" sz="2000" dirty="0">
                <a:solidFill>
                  <a:srgbClr val="FF0000"/>
                </a:solidFill>
              </a:rPr>
              <a:t>H+ ions diffuse through ATP Synthase channels.</a:t>
            </a:r>
          </a:p>
        </p:txBody>
      </p:sp>
      <p:sp>
        <p:nvSpPr>
          <p:cNvPr id="121" name="Oval 120"/>
          <p:cNvSpPr/>
          <p:nvPr/>
        </p:nvSpPr>
        <p:spPr>
          <a:xfrm>
            <a:off x="9475428" y="4270605"/>
            <a:ext cx="792088" cy="350887"/>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rgbClr val="FF0000"/>
                </a:solidFill>
              </a:rPr>
              <a:t>ADP + Pi</a:t>
            </a:r>
          </a:p>
        </p:txBody>
      </p:sp>
      <p:sp>
        <p:nvSpPr>
          <p:cNvPr id="2" name="TextBox 1"/>
          <p:cNvSpPr txBox="1"/>
          <p:nvPr/>
        </p:nvSpPr>
        <p:spPr>
          <a:xfrm>
            <a:off x="8176284" y="5753595"/>
            <a:ext cx="2672244" cy="830997"/>
          </a:xfrm>
          <a:prstGeom prst="rect">
            <a:avLst/>
          </a:prstGeom>
          <a:noFill/>
        </p:spPr>
        <p:txBody>
          <a:bodyPr wrap="square" rtlCol="0">
            <a:spAutoFit/>
          </a:bodyPr>
          <a:lstStyle/>
          <a:p>
            <a:r>
              <a:rPr lang="en-GB" sz="2400" dirty="0">
                <a:solidFill>
                  <a:srgbClr val="FF0000"/>
                </a:solidFill>
              </a:rPr>
              <a:t>ATP Synthase synthesizes ATP</a:t>
            </a:r>
            <a:r>
              <a:rPr lang="en-GB" sz="2400" dirty="0"/>
              <a:t>.</a:t>
            </a:r>
          </a:p>
        </p:txBody>
      </p:sp>
      <p:sp>
        <p:nvSpPr>
          <p:cNvPr id="3" name="TextBox 2"/>
          <p:cNvSpPr txBox="1"/>
          <p:nvPr/>
        </p:nvSpPr>
        <p:spPr>
          <a:xfrm>
            <a:off x="5236592" y="4808497"/>
            <a:ext cx="2633809" cy="369332"/>
          </a:xfrm>
          <a:prstGeom prst="rect">
            <a:avLst/>
          </a:prstGeom>
          <a:noFill/>
        </p:spPr>
        <p:txBody>
          <a:bodyPr wrap="square" rtlCol="0">
            <a:spAutoFit/>
          </a:bodyPr>
          <a:lstStyle/>
          <a:p>
            <a:r>
              <a:rPr lang="en-GB" dirty="0">
                <a:solidFill>
                  <a:srgbClr val="FF0000"/>
                </a:solidFill>
              </a:rPr>
              <a:t>½ O</a:t>
            </a:r>
            <a:r>
              <a:rPr lang="en-GB" baseline="-25000" dirty="0">
                <a:solidFill>
                  <a:srgbClr val="FF0000"/>
                </a:solidFill>
              </a:rPr>
              <a:t>2</a:t>
            </a:r>
            <a:r>
              <a:rPr lang="en-GB" dirty="0">
                <a:solidFill>
                  <a:srgbClr val="FF0000"/>
                </a:solidFill>
              </a:rPr>
              <a:t> + 2e</a:t>
            </a:r>
            <a:r>
              <a:rPr lang="en-GB" baseline="30000" dirty="0">
                <a:solidFill>
                  <a:srgbClr val="FF0000"/>
                </a:solidFill>
              </a:rPr>
              <a:t>-</a:t>
            </a:r>
            <a:r>
              <a:rPr lang="en-GB" dirty="0">
                <a:solidFill>
                  <a:srgbClr val="FF0000"/>
                </a:solidFill>
              </a:rPr>
              <a:t> + 2H</a:t>
            </a:r>
            <a:r>
              <a:rPr lang="en-GB" baseline="30000" dirty="0">
                <a:solidFill>
                  <a:srgbClr val="FF0000"/>
                </a:solidFill>
              </a:rPr>
              <a:t>+</a:t>
            </a:r>
            <a:r>
              <a:rPr lang="en-GB" dirty="0">
                <a:solidFill>
                  <a:srgbClr val="FF0000"/>
                </a:solidFill>
              </a:rPr>
              <a:t> </a:t>
            </a:r>
            <a:r>
              <a:rPr lang="en-GB" dirty="0">
                <a:solidFill>
                  <a:srgbClr val="FF0000"/>
                </a:solidFill>
                <a:sym typeface="Wingdings" panose="05000000000000000000" pitchFamily="2" charset="2"/>
              </a:rPr>
              <a:t> H</a:t>
            </a:r>
            <a:r>
              <a:rPr lang="en-GB" baseline="-25000" dirty="0">
                <a:solidFill>
                  <a:srgbClr val="FF0000"/>
                </a:solidFill>
                <a:sym typeface="Wingdings" panose="05000000000000000000" pitchFamily="2" charset="2"/>
              </a:rPr>
              <a:t>2</a:t>
            </a:r>
            <a:r>
              <a:rPr lang="en-GB" dirty="0">
                <a:solidFill>
                  <a:srgbClr val="FF0000"/>
                </a:solidFill>
                <a:sym typeface="Wingdings" panose="05000000000000000000" pitchFamily="2" charset="2"/>
              </a:rPr>
              <a:t>O</a:t>
            </a:r>
            <a:endParaRPr lang="en-GB" dirty="0">
              <a:solidFill>
                <a:srgbClr val="FF0000"/>
              </a:solidFill>
            </a:endParaRPr>
          </a:p>
        </p:txBody>
      </p:sp>
      <p:cxnSp>
        <p:nvCxnSpPr>
          <p:cNvPr id="76" name="Straight Arrow Connector 75"/>
          <p:cNvCxnSpPr/>
          <p:nvPr/>
        </p:nvCxnSpPr>
        <p:spPr>
          <a:xfrm flipH="1">
            <a:off x="6078804" y="3755481"/>
            <a:ext cx="760860" cy="105301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flipH="1" flipV="1">
            <a:off x="6719771" y="5177830"/>
            <a:ext cx="1511439" cy="30782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2" name="Straight Arrow Connector 121"/>
          <p:cNvCxnSpPr/>
          <p:nvPr/>
        </p:nvCxnSpPr>
        <p:spPr>
          <a:xfrm flipV="1">
            <a:off x="5621296" y="5188696"/>
            <a:ext cx="1" cy="48250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1" name="TextBox 110"/>
          <p:cNvSpPr txBox="1"/>
          <p:nvPr/>
        </p:nvSpPr>
        <p:spPr>
          <a:xfrm>
            <a:off x="5231905" y="5661248"/>
            <a:ext cx="909439" cy="369332"/>
          </a:xfrm>
          <a:prstGeom prst="rect">
            <a:avLst/>
          </a:prstGeom>
          <a:noFill/>
        </p:spPr>
        <p:txBody>
          <a:bodyPr wrap="square" rtlCol="0">
            <a:spAutoFit/>
          </a:bodyPr>
          <a:lstStyle/>
          <a:p>
            <a:r>
              <a:rPr lang="en-GB" dirty="0">
                <a:solidFill>
                  <a:srgbClr val="FF0000"/>
                </a:solidFill>
              </a:rPr>
              <a:t>oxygen</a:t>
            </a:r>
          </a:p>
        </p:txBody>
      </p:sp>
      <p:sp>
        <p:nvSpPr>
          <p:cNvPr id="112" name="TextBox 111"/>
          <p:cNvSpPr txBox="1"/>
          <p:nvPr/>
        </p:nvSpPr>
        <p:spPr>
          <a:xfrm>
            <a:off x="223410" y="66545"/>
            <a:ext cx="7025606" cy="646331"/>
          </a:xfrm>
          <a:prstGeom prst="rect">
            <a:avLst/>
          </a:prstGeom>
          <a:solidFill>
            <a:srgbClr val="FFFF00"/>
          </a:solidFill>
          <a:ln>
            <a:solidFill>
              <a:schemeClr val="tx1"/>
            </a:solidFill>
          </a:ln>
        </p:spPr>
        <p:txBody>
          <a:bodyPr wrap="square" rtlCol="0">
            <a:spAutoFit/>
          </a:bodyPr>
          <a:lstStyle/>
          <a:p>
            <a:r>
              <a:rPr lang="en-GB" dirty="0"/>
              <a:t>O</a:t>
            </a:r>
            <a:r>
              <a:rPr lang="en-GB" baseline="-25000" dirty="0"/>
              <a:t>2</a:t>
            </a:r>
            <a:r>
              <a:rPr lang="en-GB" dirty="0"/>
              <a:t> is the final acceptor of hydrogen ions and electrons. Without it, ETC would stop, and respiration would come to a stop.</a:t>
            </a:r>
          </a:p>
        </p:txBody>
      </p:sp>
      <p:sp>
        <p:nvSpPr>
          <p:cNvPr id="123" name="TextBox 122"/>
          <p:cNvSpPr txBox="1"/>
          <p:nvPr/>
        </p:nvSpPr>
        <p:spPr>
          <a:xfrm>
            <a:off x="3719737" y="6165305"/>
            <a:ext cx="3901872" cy="461665"/>
          </a:xfrm>
          <a:prstGeom prst="rect">
            <a:avLst/>
          </a:prstGeom>
          <a:noFill/>
        </p:spPr>
        <p:txBody>
          <a:bodyPr wrap="square" rtlCol="0">
            <a:spAutoFit/>
          </a:bodyPr>
          <a:lstStyle/>
          <a:p>
            <a:r>
              <a:rPr lang="en-GB" sz="2400" dirty="0">
                <a:solidFill>
                  <a:srgbClr val="FF0000"/>
                </a:solidFill>
              </a:rPr>
              <a:t>Oxygen is reduced to water.</a:t>
            </a:r>
          </a:p>
        </p:txBody>
      </p:sp>
    </p:spTree>
    <p:extLst>
      <p:ext uri="{BB962C8B-B14F-4D97-AF65-F5344CB8AC3E}">
        <p14:creationId xmlns:p14="http://schemas.microsoft.com/office/powerpoint/2010/main" val="245023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nodePh="1">
                                  <p:stCondLst>
                                    <p:cond delay="0"/>
                                  </p:stCondLst>
                                  <p:endCondLst>
                                    <p:cond evt="begin" delay="0">
                                      <p:tn val="5"/>
                                    </p:cond>
                                  </p:endCondLst>
                                  <p:childTnLst>
                                    <p:set>
                                      <p:cBhvr>
                                        <p:cTn id="6" dur="1" fill="hold">
                                          <p:stCondLst>
                                            <p:cond delay="0"/>
                                          </p:stCondLst>
                                        </p:cTn>
                                        <p:tgtEl>
                                          <p:spTgt spid="119"/>
                                        </p:tgtEl>
                                        <p:attrNameLst>
                                          <p:attrName>style.visibility</p:attrName>
                                        </p:attrNameLst>
                                      </p:cBhvr>
                                      <p:to>
                                        <p:strVal val="visible"/>
                                      </p:to>
                                    </p:set>
                                    <p:animEffect transition="in" filter="barn(inVertical)">
                                      <p:cBhvr>
                                        <p:cTn id="7" dur="500"/>
                                        <p:tgtEl>
                                          <p:spTgt spid="1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wipe(up)">
                                      <p:cBhvr>
                                        <p:cTn id="12" dur="500"/>
                                        <p:tgtEl>
                                          <p:spTgt spid="100"/>
                                        </p:tgtEl>
                                      </p:cBhvr>
                                    </p:animEffect>
                                  </p:childTnLst>
                                </p:cTn>
                              </p:par>
                              <p:par>
                                <p:cTn id="13" presetID="22" presetClass="entr" presetSubtype="1" fill="hold" nodeType="withEffect">
                                  <p:stCondLst>
                                    <p:cond delay="0"/>
                                  </p:stCondLst>
                                  <p:childTnLst>
                                    <p:set>
                                      <p:cBhvr>
                                        <p:cTn id="14" dur="1" fill="hold">
                                          <p:stCondLst>
                                            <p:cond delay="0"/>
                                          </p:stCondLst>
                                        </p:cTn>
                                        <p:tgtEl>
                                          <p:spTgt spid="103"/>
                                        </p:tgtEl>
                                        <p:attrNameLst>
                                          <p:attrName>style.visibility</p:attrName>
                                        </p:attrNameLst>
                                      </p:cBhvr>
                                      <p:to>
                                        <p:strVal val="visible"/>
                                      </p:to>
                                    </p:set>
                                    <p:animEffect transition="in" filter="wipe(up)">
                                      <p:cBhvr>
                                        <p:cTn id="15" dur="500"/>
                                        <p:tgtEl>
                                          <p:spTgt spid="103"/>
                                        </p:tgtEl>
                                      </p:cBhvr>
                                    </p:animEffect>
                                  </p:childTnLst>
                                </p:cTn>
                              </p:par>
                              <p:par>
                                <p:cTn id="16" presetID="22" presetClass="entr" presetSubtype="1" fill="hold" nodeType="withEffect">
                                  <p:stCondLst>
                                    <p:cond delay="0"/>
                                  </p:stCondLst>
                                  <p:childTnLst>
                                    <p:set>
                                      <p:cBhvr>
                                        <p:cTn id="17" dur="1" fill="hold">
                                          <p:stCondLst>
                                            <p:cond delay="0"/>
                                          </p:stCondLst>
                                        </p:cTn>
                                        <p:tgtEl>
                                          <p:spTgt spid="101"/>
                                        </p:tgtEl>
                                        <p:attrNameLst>
                                          <p:attrName>style.visibility</p:attrName>
                                        </p:attrNameLst>
                                      </p:cBhvr>
                                      <p:to>
                                        <p:strVal val="visible"/>
                                      </p:to>
                                    </p:set>
                                    <p:animEffect transition="in" filter="wipe(up)">
                                      <p:cBhvr>
                                        <p:cTn id="18" dur="500"/>
                                        <p:tgtEl>
                                          <p:spTgt spid="101"/>
                                        </p:tgtEl>
                                      </p:cBhvr>
                                    </p:animEffect>
                                  </p:childTnLst>
                                </p:cTn>
                              </p:par>
                              <p:par>
                                <p:cTn id="19" presetID="22" presetClass="entr" presetSubtype="1" fill="hold" nodeType="withEffect">
                                  <p:stCondLst>
                                    <p:cond delay="0"/>
                                  </p:stCondLst>
                                  <p:childTnLst>
                                    <p:set>
                                      <p:cBhvr>
                                        <p:cTn id="20" dur="1" fill="hold">
                                          <p:stCondLst>
                                            <p:cond delay="0"/>
                                          </p:stCondLst>
                                        </p:cTn>
                                        <p:tgtEl>
                                          <p:spTgt spid="102"/>
                                        </p:tgtEl>
                                        <p:attrNameLst>
                                          <p:attrName>style.visibility</p:attrName>
                                        </p:attrNameLst>
                                      </p:cBhvr>
                                      <p:to>
                                        <p:strVal val="visible"/>
                                      </p:to>
                                    </p:set>
                                    <p:animEffect transition="in" filter="wipe(up)">
                                      <p:cBhvr>
                                        <p:cTn id="21" dur="500"/>
                                        <p:tgtEl>
                                          <p:spTgt spid="102"/>
                                        </p:tgtEl>
                                      </p:cBhvr>
                                    </p:animEffect>
                                  </p:childTnLst>
                                </p:cTn>
                              </p:par>
                              <p:par>
                                <p:cTn id="22" presetID="22" presetClass="entr" presetSubtype="1" fill="hold" nodeType="withEffect">
                                  <p:stCondLst>
                                    <p:cond delay="0"/>
                                  </p:stCondLst>
                                  <p:childTnLst>
                                    <p:set>
                                      <p:cBhvr>
                                        <p:cTn id="23" dur="1" fill="hold">
                                          <p:stCondLst>
                                            <p:cond delay="0"/>
                                          </p:stCondLst>
                                        </p:cTn>
                                        <p:tgtEl>
                                          <p:spTgt spid="104"/>
                                        </p:tgtEl>
                                        <p:attrNameLst>
                                          <p:attrName>style.visibility</p:attrName>
                                        </p:attrNameLst>
                                      </p:cBhvr>
                                      <p:to>
                                        <p:strVal val="visible"/>
                                      </p:to>
                                    </p:set>
                                    <p:animEffect transition="in" filter="wipe(up)">
                                      <p:cBhvr>
                                        <p:cTn id="24" dur="500"/>
                                        <p:tgtEl>
                                          <p:spTgt spid="104"/>
                                        </p:tgtEl>
                                      </p:cBhvr>
                                    </p:animEffect>
                                  </p:childTnLst>
                                </p:cTn>
                              </p:par>
                              <p:par>
                                <p:cTn id="25" presetID="16" presetClass="entr" presetSubtype="21" fill="hold" nodeType="with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barn(inVertical)">
                                      <p:cBhvr>
                                        <p:cTn id="27" dur="500"/>
                                        <p:tgtEl>
                                          <p:spTgt spid="84"/>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20"/>
                                        </p:tgtEl>
                                        <p:attrNameLst>
                                          <p:attrName>style.visibility</p:attrName>
                                        </p:attrNameLst>
                                      </p:cBhvr>
                                      <p:to>
                                        <p:strVal val="visible"/>
                                      </p:to>
                                    </p:set>
                                    <p:animEffect transition="in" filter="barn(inVertical)">
                                      <p:cBhvr>
                                        <p:cTn id="30" dur="500"/>
                                        <p:tgtEl>
                                          <p:spTgt spid="120"/>
                                        </p:tgtEl>
                                      </p:cBhvr>
                                    </p:animEffect>
                                  </p:childTnLst>
                                </p:cTn>
                              </p:par>
                              <p:par>
                                <p:cTn id="31" presetID="22" presetClass="entr" presetSubtype="1" fill="hold" nodeType="withEffect">
                                  <p:stCondLst>
                                    <p:cond delay="0"/>
                                  </p:stCondLst>
                                  <p:childTnLst>
                                    <p:set>
                                      <p:cBhvr>
                                        <p:cTn id="32" dur="1" fill="hold">
                                          <p:stCondLst>
                                            <p:cond delay="0"/>
                                          </p:stCondLst>
                                        </p:cTn>
                                        <p:tgtEl>
                                          <p:spTgt spid="99"/>
                                        </p:tgtEl>
                                        <p:attrNameLst>
                                          <p:attrName>style.visibility</p:attrName>
                                        </p:attrNameLst>
                                      </p:cBhvr>
                                      <p:to>
                                        <p:strVal val="visible"/>
                                      </p:to>
                                    </p:set>
                                    <p:animEffect transition="in" filter="wipe(up)">
                                      <p:cBhvr>
                                        <p:cTn id="33" dur="500"/>
                                        <p:tgtEl>
                                          <p:spTgt spid="99"/>
                                        </p:tgtEl>
                                      </p:cBhvr>
                                    </p:animEffect>
                                  </p:childTnLst>
                                </p:cTn>
                              </p:par>
                              <p:par>
                                <p:cTn id="34" presetID="22" presetClass="entr" presetSubtype="1" fill="hold" nodeType="with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wipe(up)">
                                      <p:cBhvr>
                                        <p:cTn id="36" dur="500"/>
                                        <p:tgtEl>
                                          <p:spTgt spid="9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121"/>
                                        </p:tgtEl>
                                        <p:attrNameLst>
                                          <p:attrName>style.visibility</p:attrName>
                                        </p:attrNameLst>
                                      </p:cBhvr>
                                      <p:to>
                                        <p:strVal val="visible"/>
                                      </p:to>
                                    </p:set>
                                    <p:animEffect transition="in" filter="wipe(up)">
                                      <p:cBhvr>
                                        <p:cTn id="41" dur="500"/>
                                        <p:tgtEl>
                                          <p:spTgt spid="121"/>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barn(inVertical)">
                                      <p:cBhvr>
                                        <p:cTn id="44" dur="500"/>
                                        <p:tgtEl>
                                          <p:spTgt spid="2"/>
                                        </p:tgtEl>
                                      </p:cBhvr>
                                    </p:animEffect>
                                  </p:childTnLst>
                                </p:cTn>
                              </p:par>
                            </p:childTnLst>
                          </p:cTn>
                        </p:par>
                        <p:par>
                          <p:cTn id="45" fill="hold">
                            <p:stCondLst>
                              <p:cond delay="500"/>
                            </p:stCondLst>
                            <p:childTnLst>
                              <p:par>
                                <p:cTn id="46" presetID="22" presetClass="entr" presetSubtype="1" fill="hold" nodeType="afterEffect">
                                  <p:stCondLst>
                                    <p:cond delay="0"/>
                                  </p:stCondLst>
                                  <p:childTnLst>
                                    <p:set>
                                      <p:cBhvr>
                                        <p:cTn id="47" dur="1" fill="hold">
                                          <p:stCondLst>
                                            <p:cond delay="0"/>
                                          </p:stCondLst>
                                        </p:cTn>
                                        <p:tgtEl>
                                          <p:spTgt spid="105"/>
                                        </p:tgtEl>
                                        <p:attrNameLst>
                                          <p:attrName>style.visibility</p:attrName>
                                        </p:attrNameLst>
                                      </p:cBhvr>
                                      <p:to>
                                        <p:strVal val="visible"/>
                                      </p:to>
                                    </p:set>
                                    <p:animEffect transition="in" filter="wipe(up)">
                                      <p:cBhvr>
                                        <p:cTn id="48" dur="500"/>
                                        <p:tgtEl>
                                          <p:spTgt spid="105"/>
                                        </p:tgtEl>
                                      </p:cBhvr>
                                    </p:animEffect>
                                  </p:childTnLst>
                                </p:cTn>
                              </p:par>
                            </p:childTnLst>
                          </p:cTn>
                        </p:par>
                        <p:par>
                          <p:cTn id="49" fill="hold">
                            <p:stCondLst>
                              <p:cond delay="1000"/>
                            </p:stCondLst>
                            <p:childTnLst>
                              <p:par>
                                <p:cTn id="50" presetID="22" presetClass="entr" presetSubtype="1" fill="hold" grpId="0" nodeType="afterEffect">
                                  <p:stCondLst>
                                    <p:cond delay="0"/>
                                  </p:stCondLst>
                                  <p:childTnLst>
                                    <p:set>
                                      <p:cBhvr>
                                        <p:cTn id="51" dur="1" fill="hold">
                                          <p:stCondLst>
                                            <p:cond delay="0"/>
                                          </p:stCondLst>
                                        </p:cTn>
                                        <p:tgtEl>
                                          <p:spTgt spid="106"/>
                                        </p:tgtEl>
                                        <p:attrNameLst>
                                          <p:attrName>style.visibility</p:attrName>
                                        </p:attrNameLst>
                                      </p:cBhvr>
                                      <p:to>
                                        <p:strVal val="visible"/>
                                      </p:to>
                                    </p:set>
                                    <p:animEffect transition="in" filter="wipe(up)">
                                      <p:cBhvr>
                                        <p:cTn id="52" dur="500"/>
                                        <p:tgtEl>
                                          <p:spTgt spid="106"/>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wipe(up)">
                                      <p:cBhvr>
                                        <p:cTn id="57" dur="500"/>
                                        <p:tgtEl>
                                          <p:spTgt spid="76"/>
                                        </p:tgtEl>
                                      </p:cBhvr>
                                    </p:animEffect>
                                  </p:childTnLst>
                                </p:cTn>
                              </p:par>
                              <p:par>
                                <p:cTn id="58" presetID="22" presetClass="entr" presetSubtype="2" fill="hold" nodeType="withEffect">
                                  <p:stCondLst>
                                    <p:cond delay="0"/>
                                  </p:stCondLst>
                                  <p:childTnLst>
                                    <p:set>
                                      <p:cBhvr>
                                        <p:cTn id="59" dur="1" fill="hold">
                                          <p:stCondLst>
                                            <p:cond delay="0"/>
                                          </p:stCondLst>
                                        </p:cTn>
                                        <p:tgtEl>
                                          <p:spTgt spid="118"/>
                                        </p:tgtEl>
                                        <p:attrNameLst>
                                          <p:attrName>style.visibility</p:attrName>
                                        </p:attrNameLst>
                                      </p:cBhvr>
                                      <p:to>
                                        <p:strVal val="visible"/>
                                      </p:to>
                                    </p:set>
                                    <p:animEffect transition="in" filter="wipe(right)">
                                      <p:cBhvr>
                                        <p:cTn id="60" dur="500"/>
                                        <p:tgtEl>
                                          <p:spTgt spid="118"/>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nodePh="1">
                                  <p:stCondLst>
                                    <p:cond delay="0"/>
                                  </p:stCondLst>
                                  <p:endCondLst>
                                    <p:cond evt="begin" delay="0">
                                      <p:tn val="63"/>
                                    </p:cond>
                                  </p:endCondLst>
                                  <p:childTnLst>
                                    <p:set>
                                      <p:cBhvr>
                                        <p:cTn id="64" dur="1" fill="hold">
                                          <p:stCondLst>
                                            <p:cond delay="0"/>
                                          </p:stCondLst>
                                        </p:cTn>
                                        <p:tgtEl>
                                          <p:spTgt spid="111"/>
                                        </p:tgtEl>
                                        <p:attrNameLst>
                                          <p:attrName>style.visibility</p:attrName>
                                        </p:attrNameLst>
                                      </p:cBhvr>
                                      <p:to>
                                        <p:strVal val="visible"/>
                                      </p:to>
                                    </p:set>
                                    <p:animEffect transition="in" filter="barn(inVertical)">
                                      <p:cBhvr>
                                        <p:cTn id="65" dur="500"/>
                                        <p:tgtEl>
                                          <p:spTgt spid="111"/>
                                        </p:tgtEl>
                                      </p:cBhvr>
                                    </p:animEffect>
                                  </p:childTnLst>
                                </p:cTn>
                              </p:par>
                            </p:childTnLst>
                          </p:cTn>
                        </p:par>
                        <p:par>
                          <p:cTn id="66" fill="hold">
                            <p:stCondLst>
                              <p:cond delay="500"/>
                            </p:stCondLst>
                            <p:childTnLst>
                              <p:par>
                                <p:cTn id="67" presetID="22" presetClass="entr" presetSubtype="4" fill="hold" nodeType="afterEffect">
                                  <p:stCondLst>
                                    <p:cond delay="0"/>
                                  </p:stCondLst>
                                  <p:childTnLst>
                                    <p:set>
                                      <p:cBhvr>
                                        <p:cTn id="68" dur="1" fill="hold">
                                          <p:stCondLst>
                                            <p:cond delay="0"/>
                                          </p:stCondLst>
                                        </p:cTn>
                                        <p:tgtEl>
                                          <p:spTgt spid="122"/>
                                        </p:tgtEl>
                                        <p:attrNameLst>
                                          <p:attrName>style.visibility</p:attrName>
                                        </p:attrNameLst>
                                      </p:cBhvr>
                                      <p:to>
                                        <p:strVal val="visible"/>
                                      </p:to>
                                    </p:set>
                                    <p:animEffect transition="in" filter="wipe(down)">
                                      <p:cBhvr>
                                        <p:cTn id="69" dur="500"/>
                                        <p:tgtEl>
                                          <p:spTgt spid="122"/>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nodePh="1">
                                  <p:stCondLst>
                                    <p:cond delay="0"/>
                                  </p:stCondLst>
                                  <p:endCondLst>
                                    <p:cond evt="begin" delay="0">
                                      <p:tn val="72"/>
                                    </p:cond>
                                  </p:endCondLst>
                                  <p:childTnLst>
                                    <p:set>
                                      <p:cBhvr>
                                        <p:cTn id="73" dur="1" fill="hold">
                                          <p:stCondLst>
                                            <p:cond delay="0"/>
                                          </p:stCondLst>
                                        </p:cTn>
                                        <p:tgtEl>
                                          <p:spTgt spid="3"/>
                                        </p:tgtEl>
                                        <p:attrNameLst>
                                          <p:attrName>style.visibility</p:attrName>
                                        </p:attrNameLst>
                                      </p:cBhvr>
                                      <p:to>
                                        <p:strVal val="visible"/>
                                      </p:to>
                                    </p:set>
                                    <p:animEffect transition="in" filter="barn(inVertical)">
                                      <p:cBhvr>
                                        <p:cTn id="74" dur="500"/>
                                        <p:tgtEl>
                                          <p:spTgt spid="3"/>
                                        </p:tgtEl>
                                      </p:cBhvr>
                                    </p:animEffect>
                                  </p:childTnLst>
                                </p:cTn>
                              </p:par>
                              <p:par>
                                <p:cTn id="75" presetID="16" presetClass="entr" presetSubtype="21" fill="hold" grpId="0" nodeType="withEffect" nodePh="1">
                                  <p:stCondLst>
                                    <p:cond delay="0"/>
                                  </p:stCondLst>
                                  <p:endCondLst>
                                    <p:cond evt="begin" delay="0">
                                      <p:tn val="75"/>
                                    </p:cond>
                                  </p:endCondLst>
                                  <p:childTnLst>
                                    <p:set>
                                      <p:cBhvr>
                                        <p:cTn id="76" dur="1" fill="hold">
                                          <p:stCondLst>
                                            <p:cond delay="0"/>
                                          </p:stCondLst>
                                        </p:cTn>
                                        <p:tgtEl>
                                          <p:spTgt spid="123"/>
                                        </p:tgtEl>
                                        <p:attrNameLst>
                                          <p:attrName>style.visibility</p:attrName>
                                        </p:attrNameLst>
                                      </p:cBhvr>
                                      <p:to>
                                        <p:strVal val="visible"/>
                                      </p:to>
                                    </p:set>
                                    <p:animEffect transition="in" filter="barn(inVertical)">
                                      <p:cBhvr>
                                        <p:cTn id="77" dur="500"/>
                                        <p:tgtEl>
                                          <p:spTgt spid="123"/>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112"/>
                                        </p:tgtEl>
                                        <p:attrNameLst>
                                          <p:attrName>style.visibility</p:attrName>
                                        </p:attrNameLst>
                                      </p:cBhvr>
                                      <p:to>
                                        <p:strVal val="visible"/>
                                      </p:to>
                                    </p:set>
                                    <p:animEffect transition="in" filter="barn(inVertical)">
                                      <p:cBhvr>
                                        <p:cTn id="82"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19" grpId="0"/>
      <p:bldP spid="120" grpId="0"/>
      <p:bldP spid="121" grpId="0" animBg="1"/>
      <p:bldP spid="2" grpId="0"/>
      <p:bldP spid="3" grpId="0"/>
      <p:bldP spid="111" grpId="0"/>
      <p:bldP spid="112" grpId="0" animBg="1"/>
      <p:bldP spid="12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Chemiosmosis</a:t>
            </a:r>
          </a:p>
        </p:txBody>
      </p:sp>
      <p:sp>
        <p:nvSpPr>
          <p:cNvPr id="3" name="Content Placeholder 2"/>
          <p:cNvSpPr>
            <a:spLocks noGrp="1"/>
          </p:cNvSpPr>
          <p:nvPr>
            <p:ph idx="1"/>
          </p:nvPr>
        </p:nvSpPr>
        <p:spPr>
          <a:xfrm>
            <a:off x="844946" y="1790273"/>
            <a:ext cx="4618856" cy="4525963"/>
          </a:xfrm>
        </p:spPr>
        <p:txBody>
          <a:bodyPr>
            <a:normAutofit/>
          </a:bodyPr>
          <a:lstStyle/>
          <a:p>
            <a:pPr marL="0" indent="0">
              <a:buNone/>
            </a:pPr>
            <a:r>
              <a:rPr lang="en-GB" sz="2400" dirty="0"/>
              <a:t>Movement of ions across a selectively permeable membrane, down their </a:t>
            </a:r>
            <a:r>
              <a:rPr lang="en-GB" sz="2400" b="1" dirty="0">
                <a:solidFill>
                  <a:srgbClr val="FF0000"/>
                </a:solidFill>
              </a:rPr>
              <a:t>electrochemical gradient</a:t>
            </a:r>
            <a:r>
              <a:rPr lang="en-GB" sz="2400" dirty="0"/>
              <a:t>.</a:t>
            </a:r>
          </a:p>
          <a:p>
            <a:pPr marL="0" indent="0">
              <a:buNone/>
            </a:pPr>
            <a:endParaRPr lang="en-GB" sz="2400" dirty="0"/>
          </a:p>
          <a:p>
            <a:pPr marL="0" indent="0">
              <a:buNone/>
            </a:pPr>
            <a:r>
              <a:rPr lang="en-GB" sz="2400" dirty="0"/>
              <a:t>ATP is made by ATPsynthase via </a:t>
            </a:r>
            <a:r>
              <a:rPr lang="en-GB" sz="2400" b="1" u="sng" dirty="0">
                <a:solidFill>
                  <a:srgbClr val="FF0000"/>
                </a:solidFill>
              </a:rPr>
              <a:t>chemiosmosis</a:t>
            </a:r>
            <a:r>
              <a:rPr lang="en-GB" sz="2400" dirty="0"/>
              <a:t>.</a:t>
            </a:r>
          </a:p>
          <a:p>
            <a:endParaRPr lang="en-GB" sz="2400" dirty="0"/>
          </a:p>
        </p:txBody>
      </p:sp>
      <p:sp>
        <p:nvSpPr>
          <p:cNvPr id="4" name="Oval 3"/>
          <p:cNvSpPr/>
          <p:nvPr/>
        </p:nvSpPr>
        <p:spPr>
          <a:xfrm>
            <a:off x="7559513" y="2300433"/>
            <a:ext cx="324682" cy="1656184"/>
          </a:xfrm>
          <a:prstGeom prst="ellipse">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7991561" y="2300433"/>
            <a:ext cx="324682" cy="1656184"/>
          </a:xfrm>
          <a:prstGeom prst="ellipse">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hord 5"/>
          <p:cNvSpPr/>
          <p:nvPr/>
        </p:nvSpPr>
        <p:spPr>
          <a:xfrm>
            <a:off x="7452148" y="3956617"/>
            <a:ext cx="629747" cy="792088"/>
          </a:xfrm>
          <a:prstGeom prst="chord">
            <a:avLst>
              <a:gd name="adj1" fmla="val 5437755"/>
              <a:gd name="adj2" fmla="val 16200000"/>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hord 6"/>
          <p:cNvSpPr/>
          <p:nvPr/>
        </p:nvSpPr>
        <p:spPr>
          <a:xfrm flipH="1">
            <a:off x="7812188" y="3973385"/>
            <a:ext cx="629747" cy="792088"/>
          </a:xfrm>
          <a:prstGeom prst="chord">
            <a:avLst>
              <a:gd name="adj1" fmla="val 5437755"/>
              <a:gd name="adj2" fmla="val 16200000"/>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05503" y="1787518"/>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05503" y="500499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Straight Arrow Connector 9"/>
          <p:cNvCxnSpPr>
            <a:stCxn id="8" idx="2"/>
            <a:endCxn id="9" idx="0"/>
          </p:cNvCxnSpPr>
          <p:nvPr/>
        </p:nvCxnSpPr>
        <p:spPr>
          <a:xfrm>
            <a:off x="7938865" y="2244718"/>
            <a:ext cx="0" cy="276027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1" name="Picture 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13165" y="3970351"/>
            <a:ext cx="623159" cy="1009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Oval 11"/>
          <p:cNvSpPr/>
          <p:nvPr/>
        </p:nvSpPr>
        <p:spPr>
          <a:xfrm>
            <a:off x="8916062" y="4631428"/>
            <a:ext cx="792088" cy="350887"/>
          </a:xfrm>
          <a:prstGeom prst="ellipse">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dirty="0">
                <a:solidFill>
                  <a:schemeClr val="tx1"/>
                </a:solidFill>
              </a:rPr>
              <a:t>ATP</a:t>
            </a:r>
          </a:p>
        </p:txBody>
      </p:sp>
      <p:sp>
        <p:nvSpPr>
          <p:cNvPr id="13" name="Oval 12"/>
          <p:cNvSpPr/>
          <p:nvPr/>
        </p:nvSpPr>
        <p:spPr>
          <a:xfrm>
            <a:off x="8864687" y="4018543"/>
            <a:ext cx="792088" cy="350887"/>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rPr>
              <a:t>ADP + Pi</a:t>
            </a:r>
          </a:p>
        </p:txBody>
      </p:sp>
    </p:spTree>
    <p:extLst>
      <p:ext uri="{BB962C8B-B14F-4D97-AF65-F5344CB8AC3E}">
        <p14:creationId xmlns:p14="http://schemas.microsoft.com/office/powerpoint/2010/main" val="3827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9CF6-857B-48B4-AD29-DAF8973BA104}"/>
              </a:ext>
            </a:extLst>
          </p:cNvPr>
          <p:cNvSpPr>
            <a:spLocks noGrp="1"/>
          </p:cNvSpPr>
          <p:nvPr>
            <p:ph type="title"/>
          </p:nvPr>
        </p:nvSpPr>
        <p:spPr/>
        <p:txBody>
          <a:bodyPr/>
          <a:lstStyle/>
          <a:p>
            <a:r>
              <a:rPr lang="en-GB" dirty="0"/>
              <a:t>Importance of Oxidative phosphorylation/ETC</a:t>
            </a:r>
          </a:p>
        </p:txBody>
      </p:sp>
      <p:sp>
        <p:nvSpPr>
          <p:cNvPr id="4" name="Rectangle 2">
            <a:extLst>
              <a:ext uri="{FF2B5EF4-FFF2-40B4-BE49-F238E27FC236}">
                <a16:creationId xmlns:a16="http://schemas.microsoft.com/office/drawing/2014/main" id="{35AAC1A0-AC67-4B97-BB8D-6647F7AC41DB}"/>
              </a:ext>
            </a:extLst>
          </p:cNvPr>
          <p:cNvSpPr>
            <a:spLocks noChangeArrowheads="1"/>
          </p:cNvSpPr>
          <p:nvPr/>
        </p:nvSpPr>
        <p:spPr bwMode="auto">
          <a:xfrm>
            <a:off x="683962" y="2103437"/>
            <a:ext cx="25310429" cy="1037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pic>
        <p:nvPicPr>
          <p:cNvPr id="4097" name="Picture 40">
            <a:extLst>
              <a:ext uri="{FF2B5EF4-FFF2-40B4-BE49-F238E27FC236}">
                <a16:creationId xmlns:a16="http://schemas.microsoft.com/office/drawing/2014/main" id="{A8A7342A-C1E7-47A3-8DFB-62D71B2417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6398" y="169285"/>
            <a:ext cx="727853" cy="74947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8C1AB255-776F-461B-991F-2429D04F9826}"/>
              </a:ext>
            </a:extLst>
          </p:cNvPr>
          <p:cNvSpPr>
            <a:spLocks noChangeArrowheads="1"/>
          </p:cNvSpPr>
          <p:nvPr/>
        </p:nvSpPr>
        <p:spPr bwMode="auto">
          <a:xfrm>
            <a:off x="216547" y="1909318"/>
            <a:ext cx="25310429"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GB" altLang="en-US" sz="2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In the process of oxidative phosphorylation, per 1 mole of glucose, how many…</a:t>
            </a:r>
            <a:endParaRPr kumimoji="0" lang="en-GB" altLang="en-US" sz="2800" b="0" i="0" u="none" strike="noStrike" cap="none" normalizeH="0" baseline="0" dirty="0">
              <a:ln>
                <a:noFill/>
              </a:ln>
              <a:solidFill>
                <a:schemeClr val="tx1"/>
              </a:solidFill>
              <a:effectLs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tab pos="457200" algn="l"/>
              </a:tabLst>
            </a:pPr>
            <a:r>
              <a:rPr kumimoji="0" lang="en-GB" altLang="en-US" sz="2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Net moles of ATP are produced? </a:t>
            </a:r>
            <a:r>
              <a:rPr kumimoji="0" lang="en-GB" altLang="en-US" sz="28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34</a:t>
            </a:r>
            <a:endParaRPr kumimoji="0" lang="en-GB" altLang="en-US" sz="2800" b="0" i="0" u="none" strike="noStrike" cap="none" normalizeH="0" baseline="0" dirty="0">
              <a:ln>
                <a:noFill/>
              </a:ln>
              <a:solidFill>
                <a:schemeClr val="tx1"/>
              </a:solidFill>
              <a:effectLs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tab pos="457200" algn="l"/>
              </a:tabLst>
            </a:pPr>
            <a:r>
              <a:rPr kumimoji="0" lang="en-GB" altLang="en-US" sz="2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Moles of NAD are reduced? </a:t>
            </a:r>
            <a:r>
              <a:rPr kumimoji="0" lang="en-GB" altLang="en-US" sz="28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0</a:t>
            </a:r>
            <a:endParaRPr kumimoji="0" lang="en-GB" altLang="en-US" sz="2800" b="0" i="0" u="none" strike="noStrike" cap="none" normalizeH="0" baseline="0" dirty="0">
              <a:ln>
                <a:noFill/>
              </a:ln>
              <a:solidFill>
                <a:schemeClr val="tx1"/>
              </a:solidFill>
              <a:effectLs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tab pos="457200" algn="l"/>
              </a:tabLst>
            </a:pPr>
            <a:r>
              <a:rPr kumimoji="0" lang="en-GB" altLang="en-US" sz="2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Moles of oxygen are required? </a:t>
            </a:r>
            <a:r>
              <a:rPr kumimoji="0" lang="en-GB" altLang="en-US" sz="28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6</a:t>
            </a:r>
            <a:endParaRPr kumimoji="0" lang="en-GB" altLang="en-US" sz="2800" b="0" i="0" u="none" strike="noStrike" cap="none" normalizeH="0" baseline="0" dirty="0">
              <a:ln>
                <a:noFill/>
              </a:ln>
              <a:solidFill>
                <a:schemeClr val="tx1"/>
              </a:solidFill>
              <a:effectLs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tab pos="457200" algn="l"/>
              </a:tabLst>
            </a:pPr>
            <a:r>
              <a:rPr kumimoji="0" lang="en-GB" altLang="en-US" sz="2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Moles of carbon dioxide are produced? </a:t>
            </a:r>
            <a:r>
              <a:rPr kumimoji="0" lang="en-GB" altLang="en-US" sz="28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0</a:t>
            </a:r>
            <a:endParaRPr kumimoji="0" lang="en-GB" altLang="en-US" sz="2800" b="0" i="0" u="none" strike="noStrike" cap="none" normalizeH="0" baseline="0" dirty="0">
              <a:ln>
                <a:noFill/>
              </a:ln>
              <a:solidFill>
                <a:schemeClr val="tx1"/>
              </a:solidFill>
              <a:effectLst/>
            </a:endParaRPr>
          </a:p>
          <a:p>
            <a:pPr marL="514350" marR="0" lvl="0" indent="-514350" algn="l" defTabSz="914400" rtl="0" eaLnBrk="0" fontAlgn="base" latinLnBrk="0" hangingPunct="0">
              <a:lnSpc>
                <a:spcPct val="100000"/>
              </a:lnSpc>
              <a:spcBef>
                <a:spcPct val="0"/>
              </a:spcBef>
              <a:spcAft>
                <a:spcPct val="0"/>
              </a:spcAft>
              <a:buClrTx/>
              <a:buSzTx/>
              <a:buFont typeface="+mj-lt"/>
              <a:buAutoNum type="arabicPeriod"/>
              <a:tabLst>
                <a:tab pos="457200" algn="l"/>
              </a:tabLst>
            </a:pPr>
            <a:r>
              <a:rPr kumimoji="0" lang="en-GB" altLang="en-US" sz="2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Moles of water are produced? </a:t>
            </a:r>
            <a:r>
              <a:rPr kumimoji="0" lang="en-GB" altLang="en-US" sz="28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6</a:t>
            </a:r>
            <a:endParaRPr kumimoji="0" lang="en-GB" altLang="en-US"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552557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170" y="257130"/>
            <a:ext cx="8746948" cy="789471"/>
          </a:xfrm>
        </p:spPr>
        <p:txBody>
          <a:bodyPr>
            <a:noAutofit/>
          </a:bodyPr>
          <a:lstStyle/>
          <a:p>
            <a:r>
              <a:rPr lang="en-GB" sz="3600" u="sng" dirty="0"/>
              <a:t>Importance of Oxidative phosphorylation/ETC</a:t>
            </a:r>
          </a:p>
        </p:txBody>
      </p:sp>
      <p:sp>
        <p:nvSpPr>
          <p:cNvPr id="3" name="Content Placeholder 2"/>
          <p:cNvSpPr>
            <a:spLocks noGrp="1"/>
          </p:cNvSpPr>
          <p:nvPr>
            <p:ph idx="1"/>
          </p:nvPr>
        </p:nvSpPr>
        <p:spPr>
          <a:xfrm>
            <a:off x="474170" y="1312168"/>
            <a:ext cx="8229600" cy="4925144"/>
          </a:xfrm>
        </p:spPr>
        <p:txBody>
          <a:bodyPr>
            <a:normAutofit/>
          </a:bodyPr>
          <a:lstStyle/>
          <a:p>
            <a:r>
              <a:rPr lang="en-GB" sz="2400" dirty="0"/>
              <a:t>Synthesises the rest of the ATP</a:t>
            </a:r>
          </a:p>
          <a:p>
            <a:r>
              <a:rPr lang="en-GB" sz="2400" dirty="0"/>
              <a:t>Oxygen is </a:t>
            </a:r>
            <a:r>
              <a:rPr lang="en-GB" sz="2400" u="sng" dirty="0"/>
              <a:t>reduced</a:t>
            </a:r>
            <a:r>
              <a:rPr lang="en-GB" sz="2400" dirty="0"/>
              <a:t> to water so that respiration can continue</a:t>
            </a:r>
          </a:p>
          <a:p>
            <a:r>
              <a:rPr lang="en-GB" sz="2400" dirty="0"/>
              <a:t>NAD and FAD are </a:t>
            </a:r>
            <a:r>
              <a:rPr lang="en-GB" sz="2400" u="sng" dirty="0"/>
              <a:t>oxidised</a:t>
            </a:r>
            <a:r>
              <a:rPr lang="en-GB" sz="2400" dirty="0"/>
              <a:t> and return to Glycolysis, Links and Krebs</a:t>
            </a:r>
          </a:p>
          <a:p>
            <a:endParaRPr lang="en-GB" sz="2400" dirty="0"/>
          </a:p>
          <a:p>
            <a:r>
              <a:rPr lang="en-GB" sz="2400" dirty="0"/>
              <a:t>The series of carrier molecules ensures that the energy from the electrons in reduced NAD and reduced FAD is released in short bursts.</a:t>
            </a:r>
          </a:p>
          <a:p>
            <a:endParaRPr lang="en-GB" sz="2400" dirty="0"/>
          </a:p>
          <a:p>
            <a:r>
              <a:rPr lang="en-GB" sz="2400" dirty="0"/>
              <a:t>If all of this energy was released in one burst, much would be wasted as heat.</a:t>
            </a:r>
          </a:p>
        </p:txBody>
      </p:sp>
    </p:spTree>
    <p:extLst>
      <p:ext uri="{BB962C8B-B14F-4D97-AF65-F5344CB8AC3E}">
        <p14:creationId xmlns:p14="http://schemas.microsoft.com/office/powerpoint/2010/main" val="297029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arn(inVertical)">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408" y="130622"/>
            <a:ext cx="9910392" cy="706090"/>
          </a:xfrm>
        </p:spPr>
        <p:txBody>
          <a:bodyPr>
            <a:normAutofit fontScale="90000"/>
          </a:bodyPr>
          <a:lstStyle/>
          <a:p>
            <a:r>
              <a:rPr lang="en-US" u="sng" dirty="0"/>
              <a:t> Describe how ATP is made in mitochondria.</a:t>
            </a:r>
            <a:endParaRPr lang="en-GB" u="sng" dirty="0"/>
          </a:p>
        </p:txBody>
      </p:sp>
      <p:sp>
        <p:nvSpPr>
          <p:cNvPr id="3" name="Content Placeholder 2"/>
          <p:cNvSpPr>
            <a:spLocks noGrp="1"/>
          </p:cNvSpPr>
          <p:nvPr>
            <p:ph idx="1"/>
          </p:nvPr>
        </p:nvSpPr>
        <p:spPr>
          <a:xfrm>
            <a:off x="300408" y="836712"/>
            <a:ext cx="10188080" cy="5472608"/>
          </a:xfrm>
        </p:spPr>
        <p:txBody>
          <a:bodyPr>
            <a:noAutofit/>
          </a:bodyPr>
          <a:lstStyle/>
          <a:p>
            <a:pPr marL="0" indent="0">
              <a:buNone/>
            </a:pPr>
            <a:r>
              <a:rPr lang="en-GB" dirty="0"/>
              <a:t>1.      Substrate level phosphorylation / ATP produced in Krebs cycle;</a:t>
            </a:r>
          </a:p>
          <a:p>
            <a:pPr marL="0" indent="0">
              <a:buNone/>
            </a:pPr>
            <a:r>
              <a:rPr lang="en-GB" dirty="0"/>
              <a:t>2.      Krebs cycle / link reaction produces reduced coenzyme / reduced NAD / reduced FAD;</a:t>
            </a:r>
          </a:p>
          <a:p>
            <a:pPr marL="0" indent="0">
              <a:buNone/>
            </a:pPr>
            <a:r>
              <a:rPr lang="en-GB" dirty="0"/>
              <a:t>3.      Electrons released from reduced / coenzymes / NAD / FAD;</a:t>
            </a:r>
          </a:p>
          <a:p>
            <a:pPr marL="0" indent="0">
              <a:buNone/>
            </a:pPr>
            <a:r>
              <a:rPr lang="en-GB" dirty="0"/>
              <a:t>4.      (Electrons) pass along carriers / through electron transport chain / through series of redox reactions;</a:t>
            </a:r>
          </a:p>
          <a:p>
            <a:pPr marL="0" indent="0">
              <a:buNone/>
            </a:pPr>
            <a:r>
              <a:rPr lang="en-GB" dirty="0"/>
              <a:t>5.      Energy released as electron move between carriers in electron transport;</a:t>
            </a:r>
          </a:p>
          <a:p>
            <a:pPr marL="0" indent="0">
              <a:buNone/>
            </a:pPr>
            <a:r>
              <a:rPr lang="en-GB" dirty="0"/>
              <a:t>6.      Protons move into intermembrane space;</a:t>
            </a:r>
          </a:p>
          <a:p>
            <a:pPr marL="0" indent="0">
              <a:buNone/>
            </a:pPr>
            <a:r>
              <a:rPr lang="en-GB" dirty="0"/>
              <a:t>7.      Protons move down concentration gradient through ATP synthase;</a:t>
            </a:r>
          </a:p>
          <a:p>
            <a:pPr marL="0" indent="0">
              <a:buNone/>
            </a:pPr>
            <a:r>
              <a:rPr lang="en-GB" dirty="0"/>
              <a:t>8.      ADP / ADP + Pi;</a:t>
            </a:r>
          </a:p>
          <a:p>
            <a:pPr marL="457200" indent="-457200">
              <a:buFont typeface="+mj-lt"/>
              <a:buAutoNum type="arabicPeriod"/>
            </a:pPr>
            <a:endParaRPr lang="en-GB" sz="2200" dirty="0"/>
          </a:p>
        </p:txBody>
      </p:sp>
      <p:pic>
        <p:nvPicPr>
          <p:cNvPr id="4" name="Picture 3">
            <a:extLst>
              <a:ext uri="{FF2B5EF4-FFF2-40B4-BE49-F238E27FC236}">
                <a16:creationId xmlns:a16="http://schemas.microsoft.com/office/drawing/2014/main" id="{54C56ADE-E56A-4C9C-BB4E-F142B9FE1F0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1153553" y="307008"/>
            <a:ext cx="738039" cy="706090"/>
          </a:xfrm>
          <a:prstGeom prst="rect">
            <a:avLst/>
          </a:prstGeom>
        </p:spPr>
      </p:pic>
    </p:spTree>
    <p:extLst>
      <p:ext uri="{BB962C8B-B14F-4D97-AF65-F5344CB8AC3E}">
        <p14:creationId xmlns:p14="http://schemas.microsoft.com/office/powerpoint/2010/main" val="2369892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p:cNvCxnSpPr/>
          <p:nvPr/>
        </p:nvCxnSpPr>
        <p:spPr>
          <a:xfrm>
            <a:off x="6096000" y="0"/>
            <a:ext cx="0" cy="685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524000" y="34290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9" name="Table 8"/>
          <p:cNvGraphicFramePr>
            <a:graphicFrameLocks noGrp="1"/>
          </p:cNvGraphicFramePr>
          <p:nvPr>
            <p:extLst/>
          </p:nvPr>
        </p:nvGraphicFramePr>
        <p:xfrm>
          <a:off x="1631504" y="548680"/>
          <a:ext cx="4355976" cy="2808312"/>
        </p:xfrm>
        <a:graphic>
          <a:graphicData uri="http://schemas.openxmlformats.org/drawingml/2006/table">
            <a:tbl>
              <a:tblPr firstRow="1" bandRow="1">
                <a:tableStyleId>{5940675A-B579-460E-94D1-54222C63F5DA}</a:tableStyleId>
              </a:tblPr>
              <a:tblGrid>
                <a:gridCol w="2177988">
                  <a:extLst>
                    <a:ext uri="{9D8B030D-6E8A-4147-A177-3AD203B41FA5}">
                      <a16:colId xmlns:a16="http://schemas.microsoft.com/office/drawing/2014/main" val="20000"/>
                    </a:ext>
                  </a:extLst>
                </a:gridCol>
                <a:gridCol w="2177988">
                  <a:extLst>
                    <a:ext uri="{9D8B030D-6E8A-4147-A177-3AD203B41FA5}">
                      <a16:colId xmlns:a16="http://schemas.microsoft.com/office/drawing/2014/main" val="20001"/>
                    </a:ext>
                  </a:extLst>
                </a:gridCol>
              </a:tblGrid>
              <a:tr h="351039">
                <a:tc>
                  <a:txBody>
                    <a:bodyPr/>
                    <a:lstStyle/>
                    <a:p>
                      <a:r>
                        <a:rPr lang="en-GB" sz="1200" dirty="0">
                          <a:latin typeface="Comic Sans MS" pitchFamily="66" charset="0"/>
                        </a:rPr>
                        <a:t>Takes place in:</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0"/>
                  </a:ext>
                </a:extLst>
              </a:tr>
              <a:tr h="351039">
                <a:tc>
                  <a:txBody>
                    <a:bodyPr/>
                    <a:lstStyle/>
                    <a:p>
                      <a:r>
                        <a:rPr lang="en-GB" sz="1200" dirty="0">
                          <a:latin typeface="Comic Sans MS" pitchFamily="66" charset="0"/>
                        </a:rPr>
                        <a:t>Starting reactant:</a:t>
                      </a:r>
                      <a:endParaRPr lang="en-GB" sz="1200" b="0" dirty="0">
                        <a:solidFill>
                          <a:schemeClr val="tx1"/>
                        </a:solidFill>
                        <a:latin typeface="Comic Sans MS" pitchFamily="66" charset="0"/>
                      </a:endParaRPr>
                    </a:p>
                  </a:txBody>
                  <a:tcPr/>
                </a:tc>
                <a:tc>
                  <a:txBody>
                    <a:bodyPr/>
                    <a:lstStyle/>
                    <a:p>
                      <a:endParaRPr lang="en-GB" sz="1200" b="0" dirty="0">
                        <a:solidFill>
                          <a:schemeClr val="tx1"/>
                        </a:solidFill>
                        <a:latin typeface="Comic Sans MS" pitchFamily="66" charset="0"/>
                      </a:endParaRPr>
                    </a:p>
                  </a:txBody>
                  <a:tcPr/>
                </a:tc>
                <a:extLst>
                  <a:ext uri="{0D108BD9-81ED-4DB2-BD59-A6C34878D82A}">
                    <a16:rowId xmlns:a16="http://schemas.microsoft.com/office/drawing/2014/main" val="10001"/>
                  </a:ext>
                </a:extLst>
              </a:tr>
              <a:tr h="351039">
                <a:tc>
                  <a:txBody>
                    <a:bodyPr/>
                    <a:lstStyle/>
                    <a:p>
                      <a:r>
                        <a:rPr lang="en-GB" sz="1200" dirty="0">
                          <a:latin typeface="Comic Sans MS" pitchFamily="66" charset="0"/>
                        </a:rPr>
                        <a:t>Product:</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2"/>
                  </a:ext>
                </a:extLst>
              </a:tr>
              <a:tr h="351039">
                <a:tc>
                  <a:txBody>
                    <a:bodyPr/>
                    <a:lstStyle/>
                    <a:p>
                      <a:r>
                        <a:rPr lang="en-GB" sz="1200" dirty="0">
                          <a:latin typeface="Comic Sans MS" pitchFamily="66" charset="0"/>
                        </a:rPr>
                        <a:t>ATP produced:</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3"/>
                  </a:ext>
                </a:extLst>
              </a:tr>
              <a:tr h="351039">
                <a:tc>
                  <a:txBody>
                    <a:bodyPr/>
                    <a:lstStyle/>
                    <a:p>
                      <a:r>
                        <a:rPr lang="en-GB" sz="1200" dirty="0">
                          <a:latin typeface="Comic Sans MS" pitchFamily="66" charset="0"/>
                        </a:rPr>
                        <a:t>Reduced NAD produced:</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4"/>
                  </a:ext>
                </a:extLst>
              </a:tr>
              <a:tr h="351039">
                <a:tc>
                  <a:txBody>
                    <a:bodyPr/>
                    <a:lstStyle/>
                    <a:p>
                      <a:r>
                        <a:rPr lang="en-GB" sz="1200" dirty="0">
                          <a:latin typeface="Comic Sans MS" pitchFamily="66" charset="0"/>
                        </a:rPr>
                        <a:t>Reduced FAD produced:</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5"/>
                  </a:ext>
                </a:extLst>
              </a:tr>
              <a:tr h="351039">
                <a:tc>
                  <a:txBody>
                    <a:bodyPr/>
                    <a:lstStyle/>
                    <a:p>
                      <a:r>
                        <a:rPr lang="en-GB" sz="1200" dirty="0">
                          <a:latin typeface="Comic Sans MS" pitchFamily="66" charset="0"/>
                        </a:rPr>
                        <a:t>CO</a:t>
                      </a:r>
                      <a:r>
                        <a:rPr lang="en-GB" sz="1200" baseline="-25000" dirty="0">
                          <a:latin typeface="Comic Sans MS" pitchFamily="66" charset="0"/>
                        </a:rPr>
                        <a:t>2</a:t>
                      </a:r>
                      <a:r>
                        <a:rPr lang="en-GB" sz="1200" dirty="0">
                          <a:latin typeface="Comic Sans MS" pitchFamily="66" charset="0"/>
                        </a:rPr>
                        <a:t> produced:</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6"/>
                  </a:ext>
                </a:extLst>
              </a:tr>
              <a:tr h="351039">
                <a:tc>
                  <a:txBody>
                    <a:bodyPr/>
                    <a:lstStyle/>
                    <a:p>
                      <a:r>
                        <a:rPr lang="en-GB" sz="1200" dirty="0">
                          <a:latin typeface="Comic Sans MS" pitchFamily="66" charset="0"/>
                        </a:rPr>
                        <a:t>Role of oxygen:</a:t>
                      </a:r>
                      <a:endParaRPr lang="en-GB" sz="1200" b="0" dirty="0">
                        <a:solidFill>
                          <a:schemeClr val="tx1"/>
                        </a:solidFill>
                        <a:latin typeface="Comic Sans MS" pitchFamily="66" charset="0"/>
                      </a:endParaRPr>
                    </a:p>
                  </a:txBody>
                  <a:tcPr/>
                </a:tc>
                <a:tc>
                  <a:txBody>
                    <a:bodyPr/>
                    <a:lstStyle/>
                    <a:p>
                      <a:endParaRPr lang="en-GB" sz="1200" b="0" dirty="0">
                        <a:solidFill>
                          <a:schemeClr val="tx1"/>
                        </a:solidFill>
                        <a:latin typeface="Comic Sans MS" pitchFamily="66" charset="0"/>
                      </a:endParaRPr>
                    </a:p>
                  </a:txBody>
                  <a:tcPr/>
                </a:tc>
                <a:extLst>
                  <a:ext uri="{0D108BD9-81ED-4DB2-BD59-A6C34878D82A}">
                    <a16:rowId xmlns:a16="http://schemas.microsoft.com/office/drawing/2014/main" val="10007"/>
                  </a:ext>
                </a:extLst>
              </a:tr>
            </a:tbl>
          </a:graphicData>
        </a:graphic>
      </p:graphicFrame>
      <p:sp>
        <p:nvSpPr>
          <p:cNvPr id="10" name="TextBox 9"/>
          <p:cNvSpPr txBox="1"/>
          <p:nvPr/>
        </p:nvSpPr>
        <p:spPr>
          <a:xfrm>
            <a:off x="1664161" y="96888"/>
            <a:ext cx="892552" cy="307777"/>
          </a:xfrm>
          <a:prstGeom prst="rect">
            <a:avLst/>
          </a:prstGeom>
          <a:noFill/>
        </p:spPr>
        <p:txBody>
          <a:bodyPr wrap="none" rtlCol="0">
            <a:spAutoFit/>
          </a:bodyPr>
          <a:lstStyle/>
          <a:p>
            <a:r>
              <a:rPr lang="en-GB" sz="1400" dirty="0">
                <a:latin typeface="Kristen ITC" pitchFamily="66" charset="0"/>
              </a:rPr>
              <a:t>Glycolysis</a:t>
            </a:r>
          </a:p>
        </p:txBody>
      </p:sp>
      <p:graphicFrame>
        <p:nvGraphicFramePr>
          <p:cNvPr id="11" name="Table 10"/>
          <p:cNvGraphicFramePr>
            <a:graphicFrameLocks noGrp="1"/>
          </p:cNvGraphicFramePr>
          <p:nvPr>
            <p:extLst/>
          </p:nvPr>
        </p:nvGraphicFramePr>
        <p:xfrm>
          <a:off x="6168008" y="557972"/>
          <a:ext cx="4355976" cy="2808312"/>
        </p:xfrm>
        <a:graphic>
          <a:graphicData uri="http://schemas.openxmlformats.org/drawingml/2006/table">
            <a:tbl>
              <a:tblPr firstRow="1" bandRow="1">
                <a:tableStyleId>{5940675A-B579-460E-94D1-54222C63F5DA}</a:tableStyleId>
              </a:tblPr>
              <a:tblGrid>
                <a:gridCol w="2177988">
                  <a:extLst>
                    <a:ext uri="{9D8B030D-6E8A-4147-A177-3AD203B41FA5}">
                      <a16:colId xmlns:a16="http://schemas.microsoft.com/office/drawing/2014/main" val="20000"/>
                    </a:ext>
                  </a:extLst>
                </a:gridCol>
                <a:gridCol w="2177988">
                  <a:extLst>
                    <a:ext uri="{9D8B030D-6E8A-4147-A177-3AD203B41FA5}">
                      <a16:colId xmlns:a16="http://schemas.microsoft.com/office/drawing/2014/main" val="20001"/>
                    </a:ext>
                  </a:extLst>
                </a:gridCol>
              </a:tblGrid>
              <a:tr h="351039">
                <a:tc>
                  <a:txBody>
                    <a:bodyPr/>
                    <a:lstStyle/>
                    <a:p>
                      <a:r>
                        <a:rPr lang="en-GB" sz="1200" dirty="0">
                          <a:latin typeface="Comic Sans MS" pitchFamily="66" charset="0"/>
                        </a:rPr>
                        <a:t>Takes place in:</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0"/>
                  </a:ext>
                </a:extLst>
              </a:tr>
              <a:tr h="351039">
                <a:tc>
                  <a:txBody>
                    <a:bodyPr/>
                    <a:lstStyle/>
                    <a:p>
                      <a:r>
                        <a:rPr lang="en-GB" sz="1200" dirty="0">
                          <a:latin typeface="Comic Sans MS" pitchFamily="66" charset="0"/>
                        </a:rPr>
                        <a:t>Starting reactant:</a:t>
                      </a:r>
                      <a:endParaRPr lang="en-GB" sz="1200" b="0" dirty="0">
                        <a:solidFill>
                          <a:schemeClr val="tx1"/>
                        </a:solidFill>
                        <a:latin typeface="Comic Sans MS" pitchFamily="66" charset="0"/>
                      </a:endParaRPr>
                    </a:p>
                  </a:txBody>
                  <a:tcPr/>
                </a:tc>
                <a:tc>
                  <a:txBody>
                    <a:bodyPr/>
                    <a:lstStyle/>
                    <a:p>
                      <a:endParaRPr lang="en-GB" sz="1200" b="0" dirty="0">
                        <a:solidFill>
                          <a:schemeClr val="tx1"/>
                        </a:solidFill>
                        <a:latin typeface="Comic Sans MS" pitchFamily="66" charset="0"/>
                      </a:endParaRPr>
                    </a:p>
                  </a:txBody>
                  <a:tcPr/>
                </a:tc>
                <a:extLst>
                  <a:ext uri="{0D108BD9-81ED-4DB2-BD59-A6C34878D82A}">
                    <a16:rowId xmlns:a16="http://schemas.microsoft.com/office/drawing/2014/main" val="10001"/>
                  </a:ext>
                </a:extLst>
              </a:tr>
              <a:tr h="351039">
                <a:tc>
                  <a:txBody>
                    <a:bodyPr/>
                    <a:lstStyle/>
                    <a:p>
                      <a:r>
                        <a:rPr lang="en-GB" sz="1200" dirty="0">
                          <a:latin typeface="Comic Sans MS" pitchFamily="66" charset="0"/>
                        </a:rPr>
                        <a:t>Product:</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2"/>
                  </a:ext>
                </a:extLst>
              </a:tr>
              <a:tr h="351039">
                <a:tc>
                  <a:txBody>
                    <a:bodyPr/>
                    <a:lstStyle/>
                    <a:p>
                      <a:r>
                        <a:rPr lang="en-GB" sz="1200" dirty="0">
                          <a:latin typeface="Comic Sans MS" pitchFamily="66" charset="0"/>
                        </a:rPr>
                        <a:t>ATP produced:</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3"/>
                  </a:ext>
                </a:extLst>
              </a:tr>
              <a:tr h="351039">
                <a:tc>
                  <a:txBody>
                    <a:bodyPr/>
                    <a:lstStyle/>
                    <a:p>
                      <a:r>
                        <a:rPr lang="en-GB" sz="1200" dirty="0">
                          <a:latin typeface="Comic Sans MS" pitchFamily="66" charset="0"/>
                        </a:rPr>
                        <a:t>Reduced NAD produced:</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4"/>
                  </a:ext>
                </a:extLst>
              </a:tr>
              <a:tr h="351039">
                <a:tc>
                  <a:txBody>
                    <a:bodyPr/>
                    <a:lstStyle/>
                    <a:p>
                      <a:r>
                        <a:rPr lang="en-GB" sz="1200" dirty="0">
                          <a:latin typeface="Comic Sans MS" pitchFamily="66" charset="0"/>
                        </a:rPr>
                        <a:t>Reduced FAD produced:</a:t>
                      </a:r>
                      <a:endParaRPr lang="en-GB" sz="1200" b="0" dirty="0">
                        <a:solidFill>
                          <a:schemeClr val="tx1"/>
                        </a:solidFill>
                        <a:latin typeface="Comic Sans MS" pitchFamily="66" charset="0"/>
                      </a:endParaRPr>
                    </a:p>
                  </a:txBody>
                  <a:tcPr/>
                </a:tc>
                <a:tc>
                  <a:txBody>
                    <a:bodyPr/>
                    <a:lstStyle/>
                    <a:p>
                      <a:endParaRPr lang="en-GB" sz="1200" b="0" dirty="0">
                        <a:solidFill>
                          <a:schemeClr val="tx1"/>
                        </a:solidFill>
                        <a:latin typeface="Comic Sans MS" pitchFamily="66" charset="0"/>
                      </a:endParaRPr>
                    </a:p>
                  </a:txBody>
                  <a:tcPr/>
                </a:tc>
                <a:extLst>
                  <a:ext uri="{0D108BD9-81ED-4DB2-BD59-A6C34878D82A}">
                    <a16:rowId xmlns:a16="http://schemas.microsoft.com/office/drawing/2014/main" val="10005"/>
                  </a:ext>
                </a:extLst>
              </a:tr>
              <a:tr h="351039">
                <a:tc>
                  <a:txBody>
                    <a:bodyPr/>
                    <a:lstStyle/>
                    <a:p>
                      <a:r>
                        <a:rPr lang="en-GB" sz="1200" dirty="0">
                          <a:latin typeface="Comic Sans MS" pitchFamily="66" charset="0"/>
                        </a:rPr>
                        <a:t>CO</a:t>
                      </a:r>
                      <a:r>
                        <a:rPr lang="en-GB" sz="1200" baseline="-25000" dirty="0">
                          <a:latin typeface="Comic Sans MS" pitchFamily="66" charset="0"/>
                        </a:rPr>
                        <a:t>2</a:t>
                      </a:r>
                      <a:r>
                        <a:rPr lang="en-GB" sz="1200" dirty="0">
                          <a:latin typeface="Comic Sans MS" pitchFamily="66" charset="0"/>
                        </a:rPr>
                        <a:t> produced:</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6"/>
                  </a:ext>
                </a:extLst>
              </a:tr>
              <a:tr h="351039">
                <a:tc>
                  <a:txBody>
                    <a:bodyPr/>
                    <a:lstStyle/>
                    <a:p>
                      <a:r>
                        <a:rPr lang="en-GB" sz="1200" dirty="0">
                          <a:latin typeface="Comic Sans MS" pitchFamily="66" charset="0"/>
                        </a:rPr>
                        <a:t>Role of oxygen:</a:t>
                      </a:r>
                      <a:endParaRPr lang="en-GB" sz="1200" b="0" dirty="0">
                        <a:solidFill>
                          <a:schemeClr val="tx1"/>
                        </a:solidFill>
                        <a:latin typeface="Comic Sans MS" pitchFamily="66" charset="0"/>
                      </a:endParaRPr>
                    </a:p>
                  </a:txBody>
                  <a:tcPr/>
                </a:tc>
                <a:tc>
                  <a:txBody>
                    <a:bodyPr/>
                    <a:lstStyle/>
                    <a:p>
                      <a:endParaRPr lang="en-GB" sz="1200" b="0" dirty="0">
                        <a:solidFill>
                          <a:schemeClr val="tx1"/>
                        </a:solidFill>
                        <a:latin typeface="Comic Sans MS" pitchFamily="66" charset="0"/>
                      </a:endParaRPr>
                    </a:p>
                  </a:txBody>
                  <a:tcPr/>
                </a:tc>
                <a:extLst>
                  <a:ext uri="{0D108BD9-81ED-4DB2-BD59-A6C34878D82A}">
                    <a16:rowId xmlns:a16="http://schemas.microsoft.com/office/drawing/2014/main" val="10007"/>
                  </a:ext>
                </a:extLst>
              </a:tr>
            </a:tbl>
          </a:graphicData>
        </a:graphic>
      </p:graphicFrame>
      <p:sp>
        <p:nvSpPr>
          <p:cNvPr id="12" name="TextBox 11"/>
          <p:cNvSpPr txBox="1"/>
          <p:nvPr/>
        </p:nvSpPr>
        <p:spPr>
          <a:xfrm>
            <a:off x="6200665" y="96888"/>
            <a:ext cx="1156150" cy="307777"/>
          </a:xfrm>
          <a:prstGeom prst="rect">
            <a:avLst/>
          </a:prstGeom>
          <a:noFill/>
        </p:spPr>
        <p:txBody>
          <a:bodyPr wrap="none" rtlCol="0">
            <a:spAutoFit/>
          </a:bodyPr>
          <a:lstStyle/>
          <a:p>
            <a:r>
              <a:rPr lang="en-GB" sz="1400" dirty="0">
                <a:latin typeface="Kristen ITC" pitchFamily="66" charset="0"/>
              </a:rPr>
              <a:t>Link Reaction</a:t>
            </a:r>
          </a:p>
        </p:txBody>
      </p:sp>
      <p:graphicFrame>
        <p:nvGraphicFramePr>
          <p:cNvPr id="13" name="Table 12"/>
          <p:cNvGraphicFramePr>
            <a:graphicFrameLocks noGrp="1"/>
          </p:cNvGraphicFramePr>
          <p:nvPr>
            <p:extLst/>
          </p:nvPr>
        </p:nvGraphicFramePr>
        <p:xfrm>
          <a:off x="1631504" y="3942348"/>
          <a:ext cx="4355976" cy="2808312"/>
        </p:xfrm>
        <a:graphic>
          <a:graphicData uri="http://schemas.openxmlformats.org/drawingml/2006/table">
            <a:tbl>
              <a:tblPr firstRow="1" bandRow="1">
                <a:tableStyleId>{5940675A-B579-460E-94D1-54222C63F5DA}</a:tableStyleId>
              </a:tblPr>
              <a:tblGrid>
                <a:gridCol w="2177988">
                  <a:extLst>
                    <a:ext uri="{9D8B030D-6E8A-4147-A177-3AD203B41FA5}">
                      <a16:colId xmlns:a16="http://schemas.microsoft.com/office/drawing/2014/main" val="20000"/>
                    </a:ext>
                  </a:extLst>
                </a:gridCol>
                <a:gridCol w="2177988">
                  <a:extLst>
                    <a:ext uri="{9D8B030D-6E8A-4147-A177-3AD203B41FA5}">
                      <a16:colId xmlns:a16="http://schemas.microsoft.com/office/drawing/2014/main" val="20001"/>
                    </a:ext>
                  </a:extLst>
                </a:gridCol>
              </a:tblGrid>
              <a:tr h="351039">
                <a:tc>
                  <a:txBody>
                    <a:bodyPr/>
                    <a:lstStyle/>
                    <a:p>
                      <a:r>
                        <a:rPr lang="en-GB" sz="1200" dirty="0">
                          <a:latin typeface="Comic Sans MS" pitchFamily="66" charset="0"/>
                        </a:rPr>
                        <a:t>Takes place in:</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0"/>
                  </a:ext>
                </a:extLst>
              </a:tr>
              <a:tr h="351039">
                <a:tc>
                  <a:txBody>
                    <a:bodyPr/>
                    <a:lstStyle/>
                    <a:p>
                      <a:r>
                        <a:rPr lang="en-GB" sz="1200" dirty="0">
                          <a:latin typeface="Comic Sans MS" pitchFamily="66" charset="0"/>
                        </a:rPr>
                        <a:t>Starting reactant:</a:t>
                      </a:r>
                      <a:endParaRPr lang="en-GB" sz="1200" b="0" dirty="0">
                        <a:solidFill>
                          <a:schemeClr val="tx1"/>
                        </a:solidFill>
                        <a:latin typeface="Comic Sans MS" pitchFamily="66" charset="0"/>
                      </a:endParaRPr>
                    </a:p>
                  </a:txBody>
                  <a:tcPr/>
                </a:tc>
                <a:tc>
                  <a:txBody>
                    <a:bodyPr/>
                    <a:lstStyle/>
                    <a:p>
                      <a:endParaRPr lang="en-GB" sz="1200" b="0" dirty="0">
                        <a:solidFill>
                          <a:schemeClr val="tx1"/>
                        </a:solidFill>
                        <a:latin typeface="Comic Sans MS" pitchFamily="66" charset="0"/>
                      </a:endParaRPr>
                    </a:p>
                  </a:txBody>
                  <a:tcPr/>
                </a:tc>
                <a:extLst>
                  <a:ext uri="{0D108BD9-81ED-4DB2-BD59-A6C34878D82A}">
                    <a16:rowId xmlns:a16="http://schemas.microsoft.com/office/drawing/2014/main" val="10001"/>
                  </a:ext>
                </a:extLst>
              </a:tr>
              <a:tr h="351039">
                <a:tc>
                  <a:txBody>
                    <a:bodyPr/>
                    <a:lstStyle/>
                    <a:p>
                      <a:r>
                        <a:rPr lang="en-GB" sz="1200" dirty="0">
                          <a:latin typeface="Comic Sans MS" pitchFamily="66" charset="0"/>
                        </a:rPr>
                        <a:t>Product:</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2"/>
                  </a:ext>
                </a:extLst>
              </a:tr>
              <a:tr h="351039">
                <a:tc>
                  <a:txBody>
                    <a:bodyPr/>
                    <a:lstStyle/>
                    <a:p>
                      <a:r>
                        <a:rPr lang="en-GB" sz="1200" dirty="0">
                          <a:latin typeface="Comic Sans MS" pitchFamily="66" charset="0"/>
                        </a:rPr>
                        <a:t>ATP produced:</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3"/>
                  </a:ext>
                </a:extLst>
              </a:tr>
              <a:tr h="351039">
                <a:tc>
                  <a:txBody>
                    <a:bodyPr/>
                    <a:lstStyle/>
                    <a:p>
                      <a:r>
                        <a:rPr lang="en-GB" sz="1200" dirty="0">
                          <a:latin typeface="Comic Sans MS" pitchFamily="66" charset="0"/>
                        </a:rPr>
                        <a:t>Reduced NAD produced:</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4"/>
                  </a:ext>
                </a:extLst>
              </a:tr>
              <a:tr h="351039">
                <a:tc>
                  <a:txBody>
                    <a:bodyPr/>
                    <a:lstStyle/>
                    <a:p>
                      <a:r>
                        <a:rPr lang="en-GB" sz="1200" dirty="0">
                          <a:latin typeface="Comic Sans MS" pitchFamily="66" charset="0"/>
                        </a:rPr>
                        <a:t>Reduced FAD produced:</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5"/>
                  </a:ext>
                </a:extLst>
              </a:tr>
              <a:tr h="351039">
                <a:tc>
                  <a:txBody>
                    <a:bodyPr/>
                    <a:lstStyle/>
                    <a:p>
                      <a:r>
                        <a:rPr lang="en-GB" sz="1200" dirty="0">
                          <a:latin typeface="Comic Sans MS" pitchFamily="66" charset="0"/>
                        </a:rPr>
                        <a:t>CO</a:t>
                      </a:r>
                      <a:r>
                        <a:rPr lang="en-GB" sz="1200" baseline="-25000" dirty="0">
                          <a:latin typeface="Comic Sans MS" pitchFamily="66" charset="0"/>
                        </a:rPr>
                        <a:t>2</a:t>
                      </a:r>
                      <a:r>
                        <a:rPr lang="en-GB" sz="1200" dirty="0">
                          <a:latin typeface="Comic Sans MS" pitchFamily="66" charset="0"/>
                        </a:rPr>
                        <a:t> produced:</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6"/>
                  </a:ext>
                </a:extLst>
              </a:tr>
              <a:tr h="351039">
                <a:tc>
                  <a:txBody>
                    <a:bodyPr/>
                    <a:lstStyle/>
                    <a:p>
                      <a:r>
                        <a:rPr lang="en-GB" sz="1200" dirty="0">
                          <a:latin typeface="Comic Sans MS" pitchFamily="66" charset="0"/>
                        </a:rPr>
                        <a:t>Role of oxygen:</a:t>
                      </a:r>
                      <a:endParaRPr lang="en-GB" sz="1200" b="0" dirty="0">
                        <a:solidFill>
                          <a:schemeClr val="tx1"/>
                        </a:solidFill>
                        <a:latin typeface="Comic Sans MS" pitchFamily="66" charset="0"/>
                      </a:endParaRPr>
                    </a:p>
                  </a:txBody>
                  <a:tcPr/>
                </a:tc>
                <a:tc>
                  <a:txBody>
                    <a:bodyPr/>
                    <a:lstStyle/>
                    <a:p>
                      <a:endParaRPr lang="en-GB" sz="1200" b="0" dirty="0">
                        <a:solidFill>
                          <a:schemeClr val="tx1"/>
                        </a:solidFill>
                        <a:latin typeface="Comic Sans MS" pitchFamily="66" charset="0"/>
                      </a:endParaRPr>
                    </a:p>
                  </a:txBody>
                  <a:tcPr/>
                </a:tc>
                <a:extLst>
                  <a:ext uri="{0D108BD9-81ED-4DB2-BD59-A6C34878D82A}">
                    <a16:rowId xmlns:a16="http://schemas.microsoft.com/office/drawing/2014/main" val="10007"/>
                  </a:ext>
                </a:extLst>
              </a:tr>
            </a:tbl>
          </a:graphicData>
        </a:graphic>
      </p:graphicFrame>
      <p:sp>
        <p:nvSpPr>
          <p:cNvPr id="14" name="TextBox 13"/>
          <p:cNvSpPr txBox="1"/>
          <p:nvPr/>
        </p:nvSpPr>
        <p:spPr>
          <a:xfrm>
            <a:off x="1664162" y="3553272"/>
            <a:ext cx="1011431" cy="307777"/>
          </a:xfrm>
          <a:prstGeom prst="rect">
            <a:avLst/>
          </a:prstGeom>
          <a:noFill/>
        </p:spPr>
        <p:txBody>
          <a:bodyPr wrap="none" rtlCol="0">
            <a:spAutoFit/>
          </a:bodyPr>
          <a:lstStyle/>
          <a:p>
            <a:r>
              <a:rPr lang="en-GB" sz="1400" dirty="0">
                <a:latin typeface="Kristen ITC" pitchFamily="66" charset="0"/>
              </a:rPr>
              <a:t>Krebs Cycle</a:t>
            </a:r>
          </a:p>
        </p:txBody>
      </p:sp>
      <p:graphicFrame>
        <p:nvGraphicFramePr>
          <p:cNvPr id="15" name="Table 14"/>
          <p:cNvGraphicFramePr>
            <a:graphicFrameLocks noGrp="1"/>
          </p:cNvGraphicFramePr>
          <p:nvPr>
            <p:extLst/>
          </p:nvPr>
        </p:nvGraphicFramePr>
        <p:xfrm>
          <a:off x="6204520" y="3951640"/>
          <a:ext cx="4355976" cy="2808312"/>
        </p:xfrm>
        <a:graphic>
          <a:graphicData uri="http://schemas.openxmlformats.org/drawingml/2006/table">
            <a:tbl>
              <a:tblPr firstRow="1" bandRow="1">
                <a:tableStyleId>{5940675A-B579-460E-94D1-54222C63F5DA}</a:tableStyleId>
              </a:tblPr>
              <a:tblGrid>
                <a:gridCol w="2177988">
                  <a:extLst>
                    <a:ext uri="{9D8B030D-6E8A-4147-A177-3AD203B41FA5}">
                      <a16:colId xmlns:a16="http://schemas.microsoft.com/office/drawing/2014/main" val="20000"/>
                    </a:ext>
                  </a:extLst>
                </a:gridCol>
                <a:gridCol w="2177988">
                  <a:extLst>
                    <a:ext uri="{9D8B030D-6E8A-4147-A177-3AD203B41FA5}">
                      <a16:colId xmlns:a16="http://schemas.microsoft.com/office/drawing/2014/main" val="20001"/>
                    </a:ext>
                  </a:extLst>
                </a:gridCol>
              </a:tblGrid>
              <a:tr h="351039">
                <a:tc>
                  <a:txBody>
                    <a:bodyPr/>
                    <a:lstStyle/>
                    <a:p>
                      <a:r>
                        <a:rPr lang="en-GB" sz="1200" dirty="0">
                          <a:latin typeface="Comic Sans MS" pitchFamily="66" charset="0"/>
                        </a:rPr>
                        <a:t>Takes place in:</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0"/>
                  </a:ext>
                </a:extLst>
              </a:tr>
              <a:tr h="351039">
                <a:tc>
                  <a:txBody>
                    <a:bodyPr/>
                    <a:lstStyle/>
                    <a:p>
                      <a:r>
                        <a:rPr lang="en-GB" sz="1200" dirty="0">
                          <a:latin typeface="Comic Sans MS" pitchFamily="66" charset="0"/>
                        </a:rPr>
                        <a:t>Starting reactant:</a:t>
                      </a:r>
                      <a:endParaRPr lang="en-GB" sz="1200" b="0" dirty="0">
                        <a:solidFill>
                          <a:schemeClr val="tx1"/>
                        </a:solidFill>
                        <a:latin typeface="Comic Sans MS" pitchFamily="66" charset="0"/>
                      </a:endParaRPr>
                    </a:p>
                  </a:txBody>
                  <a:tcPr/>
                </a:tc>
                <a:tc>
                  <a:txBody>
                    <a:bodyPr/>
                    <a:lstStyle/>
                    <a:p>
                      <a:endParaRPr lang="en-GB" sz="1200" b="0" dirty="0">
                        <a:solidFill>
                          <a:schemeClr val="tx1"/>
                        </a:solidFill>
                        <a:latin typeface="Comic Sans MS" pitchFamily="66" charset="0"/>
                      </a:endParaRPr>
                    </a:p>
                  </a:txBody>
                  <a:tcPr/>
                </a:tc>
                <a:extLst>
                  <a:ext uri="{0D108BD9-81ED-4DB2-BD59-A6C34878D82A}">
                    <a16:rowId xmlns:a16="http://schemas.microsoft.com/office/drawing/2014/main" val="10001"/>
                  </a:ext>
                </a:extLst>
              </a:tr>
              <a:tr h="351039">
                <a:tc>
                  <a:txBody>
                    <a:bodyPr/>
                    <a:lstStyle/>
                    <a:p>
                      <a:r>
                        <a:rPr lang="en-GB" sz="1200" dirty="0">
                          <a:latin typeface="Comic Sans MS" pitchFamily="66" charset="0"/>
                        </a:rPr>
                        <a:t>Product:</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2"/>
                  </a:ext>
                </a:extLst>
              </a:tr>
              <a:tr h="351039">
                <a:tc>
                  <a:txBody>
                    <a:bodyPr/>
                    <a:lstStyle/>
                    <a:p>
                      <a:r>
                        <a:rPr lang="en-GB" sz="1200" dirty="0">
                          <a:latin typeface="Comic Sans MS" pitchFamily="66" charset="0"/>
                        </a:rPr>
                        <a:t>ATP produced:</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3"/>
                  </a:ext>
                </a:extLst>
              </a:tr>
              <a:tr h="351039">
                <a:tc>
                  <a:txBody>
                    <a:bodyPr/>
                    <a:lstStyle/>
                    <a:p>
                      <a:r>
                        <a:rPr lang="en-GB" sz="1200" dirty="0">
                          <a:latin typeface="Comic Sans MS" pitchFamily="66" charset="0"/>
                        </a:rPr>
                        <a:t>Reduced NAD produced:</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4"/>
                  </a:ext>
                </a:extLst>
              </a:tr>
              <a:tr h="351039">
                <a:tc>
                  <a:txBody>
                    <a:bodyPr/>
                    <a:lstStyle/>
                    <a:p>
                      <a:r>
                        <a:rPr lang="en-GB" sz="1200" dirty="0">
                          <a:latin typeface="Comic Sans MS" pitchFamily="66" charset="0"/>
                        </a:rPr>
                        <a:t>Reduced FAD produced:</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5"/>
                  </a:ext>
                </a:extLst>
              </a:tr>
              <a:tr h="351039">
                <a:tc>
                  <a:txBody>
                    <a:bodyPr/>
                    <a:lstStyle/>
                    <a:p>
                      <a:r>
                        <a:rPr lang="en-GB" sz="1200" dirty="0">
                          <a:latin typeface="Comic Sans MS" pitchFamily="66" charset="0"/>
                        </a:rPr>
                        <a:t>CO</a:t>
                      </a:r>
                      <a:r>
                        <a:rPr lang="en-GB" sz="1200" baseline="-25000" dirty="0">
                          <a:latin typeface="Comic Sans MS" pitchFamily="66" charset="0"/>
                        </a:rPr>
                        <a:t>2</a:t>
                      </a:r>
                      <a:r>
                        <a:rPr lang="en-GB" sz="1200" dirty="0">
                          <a:latin typeface="Comic Sans MS" pitchFamily="66" charset="0"/>
                        </a:rPr>
                        <a:t> produced:</a:t>
                      </a:r>
                      <a:endParaRPr lang="en-GB" sz="1200" b="0" dirty="0">
                        <a:solidFill>
                          <a:schemeClr val="tx1"/>
                        </a:solidFill>
                        <a:latin typeface="Comic Sans MS" pitchFamily="66" charset="0"/>
                      </a:endParaRPr>
                    </a:p>
                  </a:txBody>
                  <a:tcPr/>
                </a:tc>
                <a:tc>
                  <a:txBody>
                    <a:bodyPr/>
                    <a:lstStyle/>
                    <a:p>
                      <a:endParaRPr lang="en-GB" sz="1200" b="0">
                        <a:solidFill>
                          <a:schemeClr val="tx1"/>
                        </a:solidFill>
                        <a:latin typeface="Comic Sans MS" pitchFamily="66" charset="0"/>
                      </a:endParaRPr>
                    </a:p>
                  </a:txBody>
                  <a:tcPr/>
                </a:tc>
                <a:extLst>
                  <a:ext uri="{0D108BD9-81ED-4DB2-BD59-A6C34878D82A}">
                    <a16:rowId xmlns:a16="http://schemas.microsoft.com/office/drawing/2014/main" val="10006"/>
                  </a:ext>
                </a:extLst>
              </a:tr>
              <a:tr h="351039">
                <a:tc>
                  <a:txBody>
                    <a:bodyPr/>
                    <a:lstStyle/>
                    <a:p>
                      <a:r>
                        <a:rPr lang="en-GB" sz="1200" dirty="0">
                          <a:latin typeface="Comic Sans MS" pitchFamily="66" charset="0"/>
                        </a:rPr>
                        <a:t>Role of oxygen:</a:t>
                      </a:r>
                      <a:endParaRPr lang="en-GB" sz="1200" b="0" dirty="0">
                        <a:solidFill>
                          <a:schemeClr val="tx1"/>
                        </a:solidFill>
                        <a:latin typeface="Comic Sans MS" pitchFamily="66" charset="0"/>
                      </a:endParaRPr>
                    </a:p>
                  </a:txBody>
                  <a:tcPr/>
                </a:tc>
                <a:tc>
                  <a:txBody>
                    <a:bodyPr/>
                    <a:lstStyle/>
                    <a:p>
                      <a:endParaRPr lang="en-GB" sz="1200" b="0" dirty="0">
                        <a:solidFill>
                          <a:schemeClr val="tx1"/>
                        </a:solidFill>
                        <a:latin typeface="Comic Sans MS" pitchFamily="66" charset="0"/>
                      </a:endParaRPr>
                    </a:p>
                  </a:txBody>
                  <a:tcPr/>
                </a:tc>
                <a:extLst>
                  <a:ext uri="{0D108BD9-81ED-4DB2-BD59-A6C34878D82A}">
                    <a16:rowId xmlns:a16="http://schemas.microsoft.com/office/drawing/2014/main" val="10007"/>
                  </a:ext>
                </a:extLst>
              </a:tr>
            </a:tbl>
          </a:graphicData>
        </a:graphic>
      </p:graphicFrame>
      <p:sp>
        <p:nvSpPr>
          <p:cNvPr id="16" name="TextBox 15"/>
          <p:cNvSpPr txBox="1"/>
          <p:nvPr/>
        </p:nvSpPr>
        <p:spPr>
          <a:xfrm>
            <a:off x="6096002" y="3553272"/>
            <a:ext cx="2736303" cy="307777"/>
          </a:xfrm>
          <a:prstGeom prst="rect">
            <a:avLst/>
          </a:prstGeom>
          <a:noFill/>
        </p:spPr>
        <p:txBody>
          <a:bodyPr wrap="square" rtlCol="0">
            <a:spAutoFit/>
          </a:bodyPr>
          <a:lstStyle/>
          <a:p>
            <a:r>
              <a:rPr lang="en-GB" sz="1400" dirty="0">
                <a:latin typeface="Kristen ITC" pitchFamily="66" charset="0"/>
              </a:rPr>
              <a:t>Electron Transport Chain</a:t>
            </a:r>
          </a:p>
        </p:txBody>
      </p:sp>
      <p:sp>
        <p:nvSpPr>
          <p:cNvPr id="3" name="TextBox 2"/>
          <p:cNvSpPr txBox="1"/>
          <p:nvPr/>
        </p:nvSpPr>
        <p:spPr>
          <a:xfrm>
            <a:off x="4079776" y="548680"/>
            <a:ext cx="1800200" cy="369332"/>
          </a:xfrm>
          <a:prstGeom prst="rect">
            <a:avLst/>
          </a:prstGeom>
          <a:noFill/>
        </p:spPr>
        <p:txBody>
          <a:bodyPr wrap="square" rtlCol="0">
            <a:spAutoFit/>
          </a:bodyPr>
          <a:lstStyle/>
          <a:p>
            <a:r>
              <a:rPr lang="en-GB" dirty="0">
                <a:solidFill>
                  <a:srgbClr val="FF0000"/>
                </a:solidFill>
              </a:rPr>
              <a:t>cytosol</a:t>
            </a:r>
          </a:p>
        </p:txBody>
      </p:sp>
      <p:sp>
        <p:nvSpPr>
          <p:cNvPr id="17" name="TextBox 16"/>
          <p:cNvSpPr txBox="1"/>
          <p:nvPr/>
        </p:nvSpPr>
        <p:spPr>
          <a:xfrm>
            <a:off x="4079776" y="899428"/>
            <a:ext cx="1800200" cy="369332"/>
          </a:xfrm>
          <a:prstGeom prst="rect">
            <a:avLst/>
          </a:prstGeom>
          <a:noFill/>
        </p:spPr>
        <p:txBody>
          <a:bodyPr wrap="square" rtlCol="0">
            <a:spAutoFit/>
          </a:bodyPr>
          <a:lstStyle/>
          <a:p>
            <a:r>
              <a:rPr lang="en-GB" dirty="0">
                <a:solidFill>
                  <a:srgbClr val="FF0000"/>
                </a:solidFill>
              </a:rPr>
              <a:t>glucose</a:t>
            </a:r>
          </a:p>
        </p:txBody>
      </p:sp>
      <p:sp>
        <p:nvSpPr>
          <p:cNvPr id="18" name="TextBox 17"/>
          <p:cNvSpPr txBox="1"/>
          <p:nvPr/>
        </p:nvSpPr>
        <p:spPr>
          <a:xfrm>
            <a:off x="4079776" y="1196752"/>
            <a:ext cx="1800200" cy="369332"/>
          </a:xfrm>
          <a:prstGeom prst="rect">
            <a:avLst/>
          </a:prstGeom>
          <a:noFill/>
        </p:spPr>
        <p:txBody>
          <a:bodyPr wrap="square" rtlCol="0">
            <a:spAutoFit/>
          </a:bodyPr>
          <a:lstStyle/>
          <a:p>
            <a:r>
              <a:rPr lang="en-GB" dirty="0">
                <a:solidFill>
                  <a:srgbClr val="FF0000"/>
                </a:solidFill>
              </a:rPr>
              <a:t>pyruvate</a:t>
            </a:r>
          </a:p>
        </p:txBody>
      </p:sp>
      <p:sp>
        <p:nvSpPr>
          <p:cNvPr id="19" name="TextBox 18"/>
          <p:cNvSpPr txBox="1"/>
          <p:nvPr/>
        </p:nvSpPr>
        <p:spPr>
          <a:xfrm>
            <a:off x="4079776" y="1547500"/>
            <a:ext cx="1800200" cy="369332"/>
          </a:xfrm>
          <a:prstGeom prst="rect">
            <a:avLst/>
          </a:prstGeom>
          <a:noFill/>
        </p:spPr>
        <p:txBody>
          <a:bodyPr wrap="square" rtlCol="0">
            <a:spAutoFit/>
          </a:bodyPr>
          <a:lstStyle/>
          <a:p>
            <a:r>
              <a:rPr lang="en-GB" dirty="0">
                <a:solidFill>
                  <a:srgbClr val="FF0000"/>
                </a:solidFill>
              </a:rPr>
              <a:t>Net gain of 2ATP</a:t>
            </a:r>
          </a:p>
        </p:txBody>
      </p:sp>
      <p:sp>
        <p:nvSpPr>
          <p:cNvPr id="20" name="TextBox 19"/>
          <p:cNvSpPr txBox="1"/>
          <p:nvPr/>
        </p:nvSpPr>
        <p:spPr>
          <a:xfrm>
            <a:off x="4079776" y="1907540"/>
            <a:ext cx="1800200" cy="369332"/>
          </a:xfrm>
          <a:prstGeom prst="rect">
            <a:avLst/>
          </a:prstGeom>
          <a:noFill/>
        </p:spPr>
        <p:txBody>
          <a:bodyPr wrap="square" rtlCol="0">
            <a:spAutoFit/>
          </a:bodyPr>
          <a:lstStyle/>
          <a:p>
            <a:r>
              <a:rPr lang="en-GB" dirty="0">
                <a:solidFill>
                  <a:srgbClr val="FF0000"/>
                </a:solidFill>
              </a:rPr>
              <a:t>2</a:t>
            </a:r>
          </a:p>
        </p:txBody>
      </p:sp>
      <p:sp>
        <p:nvSpPr>
          <p:cNvPr id="21" name="TextBox 20"/>
          <p:cNvSpPr txBox="1"/>
          <p:nvPr/>
        </p:nvSpPr>
        <p:spPr>
          <a:xfrm>
            <a:off x="4079776" y="2267580"/>
            <a:ext cx="1800200" cy="369332"/>
          </a:xfrm>
          <a:prstGeom prst="rect">
            <a:avLst/>
          </a:prstGeom>
          <a:noFill/>
        </p:spPr>
        <p:txBody>
          <a:bodyPr wrap="square" rtlCol="0">
            <a:spAutoFit/>
          </a:bodyPr>
          <a:lstStyle/>
          <a:p>
            <a:r>
              <a:rPr lang="en-GB" dirty="0">
                <a:solidFill>
                  <a:srgbClr val="FF0000"/>
                </a:solidFill>
              </a:rPr>
              <a:t>0</a:t>
            </a:r>
          </a:p>
        </p:txBody>
      </p:sp>
      <p:sp>
        <p:nvSpPr>
          <p:cNvPr id="22" name="TextBox 21"/>
          <p:cNvSpPr txBox="1"/>
          <p:nvPr/>
        </p:nvSpPr>
        <p:spPr>
          <a:xfrm>
            <a:off x="4079776" y="2627620"/>
            <a:ext cx="1800200" cy="369332"/>
          </a:xfrm>
          <a:prstGeom prst="rect">
            <a:avLst/>
          </a:prstGeom>
          <a:noFill/>
        </p:spPr>
        <p:txBody>
          <a:bodyPr wrap="square" rtlCol="0">
            <a:spAutoFit/>
          </a:bodyPr>
          <a:lstStyle/>
          <a:p>
            <a:r>
              <a:rPr lang="en-GB" dirty="0">
                <a:solidFill>
                  <a:srgbClr val="FF0000"/>
                </a:solidFill>
              </a:rPr>
              <a:t>0</a:t>
            </a:r>
          </a:p>
        </p:txBody>
      </p:sp>
      <p:sp>
        <p:nvSpPr>
          <p:cNvPr id="23" name="TextBox 22"/>
          <p:cNvSpPr txBox="1"/>
          <p:nvPr/>
        </p:nvSpPr>
        <p:spPr>
          <a:xfrm>
            <a:off x="3791744" y="3079994"/>
            <a:ext cx="2160240" cy="276999"/>
          </a:xfrm>
          <a:prstGeom prst="rect">
            <a:avLst/>
          </a:prstGeom>
          <a:noFill/>
        </p:spPr>
        <p:txBody>
          <a:bodyPr wrap="square" rtlCol="0">
            <a:spAutoFit/>
          </a:bodyPr>
          <a:lstStyle/>
          <a:p>
            <a:r>
              <a:rPr lang="en-GB" sz="1200" dirty="0">
                <a:solidFill>
                  <a:srgbClr val="FF0000"/>
                </a:solidFill>
              </a:rPr>
              <a:t>None – happens anaerobically</a:t>
            </a:r>
          </a:p>
        </p:txBody>
      </p:sp>
      <p:sp>
        <p:nvSpPr>
          <p:cNvPr id="33" name="TextBox 32"/>
          <p:cNvSpPr txBox="1"/>
          <p:nvPr/>
        </p:nvSpPr>
        <p:spPr>
          <a:xfrm>
            <a:off x="8400256" y="548681"/>
            <a:ext cx="2088232" cy="307777"/>
          </a:xfrm>
          <a:prstGeom prst="rect">
            <a:avLst/>
          </a:prstGeom>
          <a:noFill/>
        </p:spPr>
        <p:txBody>
          <a:bodyPr wrap="square" rtlCol="0">
            <a:spAutoFit/>
          </a:bodyPr>
          <a:lstStyle/>
          <a:p>
            <a:r>
              <a:rPr lang="en-GB" sz="1400" dirty="0">
                <a:solidFill>
                  <a:srgbClr val="FF0000"/>
                </a:solidFill>
              </a:rPr>
              <a:t>Matrix of mitochondria</a:t>
            </a:r>
          </a:p>
        </p:txBody>
      </p:sp>
      <p:sp>
        <p:nvSpPr>
          <p:cNvPr id="34" name="TextBox 33"/>
          <p:cNvSpPr txBox="1"/>
          <p:nvPr/>
        </p:nvSpPr>
        <p:spPr>
          <a:xfrm>
            <a:off x="8688288" y="899428"/>
            <a:ext cx="1800200" cy="369332"/>
          </a:xfrm>
          <a:prstGeom prst="rect">
            <a:avLst/>
          </a:prstGeom>
          <a:noFill/>
        </p:spPr>
        <p:txBody>
          <a:bodyPr wrap="square" rtlCol="0">
            <a:spAutoFit/>
          </a:bodyPr>
          <a:lstStyle/>
          <a:p>
            <a:r>
              <a:rPr lang="en-GB" dirty="0">
                <a:solidFill>
                  <a:srgbClr val="FF0000"/>
                </a:solidFill>
              </a:rPr>
              <a:t>Pyruvate</a:t>
            </a:r>
          </a:p>
        </p:txBody>
      </p:sp>
      <p:sp>
        <p:nvSpPr>
          <p:cNvPr id="35" name="TextBox 34"/>
          <p:cNvSpPr txBox="1"/>
          <p:nvPr/>
        </p:nvSpPr>
        <p:spPr>
          <a:xfrm>
            <a:off x="8400256" y="1196752"/>
            <a:ext cx="2088232" cy="369332"/>
          </a:xfrm>
          <a:prstGeom prst="rect">
            <a:avLst/>
          </a:prstGeom>
          <a:noFill/>
        </p:spPr>
        <p:txBody>
          <a:bodyPr wrap="square" rtlCol="0">
            <a:spAutoFit/>
          </a:bodyPr>
          <a:lstStyle/>
          <a:p>
            <a:r>
              <a:rPr lang="en-GB" dirty="0">
                <a:solidFill>
                  <a:srgbClr val="FF0000"/>
                </a:solidFill>
              </a:rPr>
              <a:t>Acetyl Co Enzyme A</a:t>
            </a:r>
          </a:p>
        </p:txBody>
      </p:sp>
      <p:sp>
        <p:nvSpPr>
          <p:cNvPr id="36" name="TextBox 35"/>
          <p:cNvSpPr txBox="1"/>
          <p:nvPr/>
        </p:nvSpPr>
        <p:spPr>
          <a:xfrm>
            <a:off x="8688288" y="1547500"/>
            <a:ext cx="1800200" cy="369332"/>
          </a:xfrm>
          <a:prstGeom prst="rect">
            <a:avLst/>
          </a:prstGeom>
          <a:noFill/>
        </p:spPr>
        <p:txBody>
          <a:bodyPr wrap="square" rtlCol="0">
            <a:spAutoFit/>
          </a:bodyPr>
          <a:lstStyle/>
          <a:p>
            <a:r>
              <a:rPr lang="en-GB" dirty="0">
                <a:solidFill>
                  <a:srgbClr val="FF0000"/>
                </a:solidFill>
              </a:rPr>
              <a:t>0</a:t>
            </a:r>
          </a:p>
        </p:txBody>
      </p:sp>
      <p:sp>
        <p:nvSpPr>
          <p:cNvPr id="37" name="TextBox 36"/>
          <p:cNvSpPr txBox="1"/>
          <p:nvPr/>
        </p:nvSpPr>
        <p:spPr>
          <a:xfrm>
            <a:off x="8688288" y="1907540"/>
            <a:ext cx="1800200" cy="369332"/>
          </a:xfrm>
          <a:prstGeom prst="rect">
            <a:avLst/>
          </a:prstGeom>
          <a:noFill/>
        </p:spPr>
        <p:txBody>
          <a:bodyPr wrap="square" rtlCol="0">
            <a:spAutoFit/>
          </a:bodyPr>
          <a:lstStyle/>
          <a:p>
            <a:r>
              <a:rPr lang="en-GB" dirty="0">
                <a:solidFill>
                  <a:srgbClr val="FF0000"/>
                </a:solidFill>
              </a:rPr>
              <a:t>2</a:t>
            </a:r>
          </a:p>
        </p:txBody>
      </p:sp>
      <p:sp>
        <p:nvSpPr>
          <p:cNvPr id="38" name="TextBox 37"/>
          <p:cNvSpPr txBox="1"/>
          <p:nvPr/>
        </p:nvSpPr>
        <p:spPr>
          <a:xfrm>
            <a:off x="8688288" y="2267580"/>
            <a:ext cx="1800200" cy="369332"/>
          </a:xfrm>
          <a:prstGeom prst="rect">
            <a:avLst/>
          </a:prstGeom>
          <a:noFill/>
        </p:spPr>
        <p:txBody>
          <a:bodyPr wrap="square" rtlCol="0">
            <a:spAutoFit/>
          </a:bodyPr>
          <a:lstStyle/>
          <a:p>
            <a:r>
              <a:rPr lang="en-GB" dirty="0">
                <a:solidFill>
                  <a:srgbClr val="FF0000"/>
                </a:solidFill>
              </a:rPr>
              <a:t>0</a:t>
            </a:r>
          </a:p>
        </p:txBody>
      </p:sp>
      <p:sp>
        <p:nvSpPr>
          <p:cNvPr id="39" name="TextBox 38"/>
          <p:cNvSpPr txBox="1"/>
          <p:nvPr/>
        </p:nvSpPr>
        <p:spPr>
          <a:xfrm>
            <a:off x="8688288" y="2627620"/>
            <a:ext cx="1800200" cy="369332"/>
          </a:xfrm>
          <a:prstGeom prst="rect">
            <a:avLst/>
          </a:prstGeom>
          <a:noFill/>
        </p:spPr>
        <p:txBody>
          <a:bodyPr wrap="square" rtlCol="0">
            <a:spAutoFit/>
          </a:bodyPr>
          <a:lstStyle/>
          <a:p>
            <a:r>
              <a:rPr lang="en-GB" dirty="0">
                <a:solidFill>
                  <a:srgbClr val="FF0000"/>
                </a:solidFill>
              </a:rPr>
              <a:t>2</a:t>
            </a:r>
          </a:p>
        </p:txBody>
      </p:sp>
      <p:sp>
        <p:nvSpPr>
          <p:cNvPr id="40" name="TextBox 39"/>
          <p:cNvSpPr txBox="1"/>
          <p:nvPr/>
        </p:nvSpPr>
        <p:spPr>
          <a:xfrm>
            <a:off x="8400256" y="2967336"/>
            <a:ext cx="2160240" cy="461665"/>
          </a:xfrm>
          <a:prstGeom prst="rect">
            <a:avLst/>
          </a:prstGeom>
          <a:noFill/>
        </p:spPr>
        <p:txBody>
          <a:bodyPr wrap="square" rtlCol="0">
            <a:spAutoFit/>
          </a:bodyPr>
          <a:lstStyle/>
          <a:p>
            <a:r>
              <a:rPr lang="en-GB" sz="1200" dirty="0">
                <a:solidFill>
                  <a:srgbClr val="FF0000"/>
                </a:solidFill>
              </a:rPr>
              <a:t>Not directly, but will stop if O</a:t>
            </a:r>
            <a:r>
              <a:rPr lang="en-GB" sz="1200" baseline="-25000" dirty="0">
                <a:solidFill>
                  <a:srgbClr val="FF0000"/>
                </a:solidFill>
              </a:rPr>
              <a:t>2</a:t>
            </a:r>
            <a:r>
              <a:rPr lang="en-GB" sz="1200" dirty="0">
                <a:solidFill>
                  <a:srgbClr val="FF0000"/>
                </a:solidFill>
              </a:rPr>
              <a:t> not present in ETC</a:t>
            </a:r>
          </a:p>
        </p:txBody>
      </p:sp>
      <p:sp>
        <p:nvSpPr>
          <p:cNvPr id="41" name="TextBox 40"/>
          <p:cNvSpPr txBox="1"/>
          <p:nvPr/>
        </p:nvSpPr>
        <p:spPr>
          <a:xfrm>
            <a:off x="3863752" y="3933057"/>
            <a:ext cx="2088232" cy="307777"/>
          </a:xfrm>
          <a:prstGeom prst="rect">
            <a:avLst/>
          </a:prstGeom>
          <a:noFill/>
        </p:spPr>
        <p:txBody>
          <a:bodyPr wrap="square" rtlCol="0">
            <a:spAutoFit/>
          </a:bodyPr>
          <a:lstStyle/>
          <a:p>
            <a:r>
              <a:rPr lang="en-GB" sz="1400" dirty="0">
                <a:solidFill>
                  <a:srgbClr val="FF0000"/>
                </a:solidFill>
              </a:rPr>
              <a:t>Matrix of mitochondria</a:t>
            </a:r>
          </a:p>
        </p:txBody>
      </p:sp>
      <p:sp>
        <p:nvSpPr>
          <p:cNvPr id="43" name="TextBox 42"/>
          <p:cNvSpPr txBox="1"/>
          <p:nvPr/>
        </p:nvSpPr>
        <p:spPr>
          <a:xfrm>
            <a:off x="3863752" y="4252366"/>
            <a:ext cx="2088232" cy="369332"/>
          </a:xfrm>
          <a:prstGeom prst="rect">
            <a:avLst/>
          </a:prstGeom>
          <a:noFill/>
        </p:spPr>
        <p:txBody>
          <a:bodyPr wrap="square" rtlCol="0">
            <a:spAutoFit/>
          </a:bodyPr>
          <a:lstStyle/>
          <a:p>
            <a:r>
              <a:rPr lang="en-GB" dirty="0">
                <a:solidFill>
                  <a:srgbClr val="FF0000"/>
                </a:solidFill>
              </a:rPr>
              <a:t>Acetyl Co Enzyme A</a:t>
            </a:r>
          </a:p>
        </p:txBody>
      </p:sp>
      <p:sp>
        <p:nvSpPr>
          <p:cNvPr id="44" name="TextBox 43"/>
          <p:cNvSpPr txBox="1"/>
          <p:nvPr/>
        </p:nvSpPr>
        <p:spPr>
          <a:xfrm>
            <a:off x="4151784" y="4931876"/>
            <a:ext cx="1800200" cy="369332"/>
          </a:xfrm>
          <a:prstGeom prst="rect">
            <a:avLst/>
          </a:prstGeom>
          <a:noFill/>
        </p:spPr>
        <p:txBody>
          <a:bodyPr wrap="square" rtlCol="0">
            <a:spAutoFit/>
          </a:bodyPr>
          <a:lstStyle/>
          <a:p>
            <a:r>
              <a:rPr lang="en-GB" dirty="0">
                <a:solidFill>
                  <a:srgbClr val="FF0000"/>
                </a:solidFill>
              </a:rPr>
              <a:t>2</a:t>
            </a:r>
          </a:p>
        </p:txBody>
      </p:sp>
      <p:sp>
        <p:nvSpPr>
          <p:cNvPr id="45" name="TextBox 44"/>
          <p:cNvSpPr txBox="1"/>
          <p:nvPr/>
        </p:nvSpPr>
        <p:spPr>
          <a:xfrm>
            <a:off x="4151784" y="5291916"/>
            <a:ext cx="1800200" cy="369332"/>
          </a:xfrm>
          <a:prstGeom prst="rect">
            <a:avLst/>
          </a:prstGeom>
          <a:noFill/>
        </p:spPr>
        <p:txBody>
          <a:bodyPr wrap="square" rtlCol="0">
            <a:spAutoFit/>
          </a:bodyPr>
          <a:lstStyle/>
          <a:p>
            <a:r>
              <a:rPr lang="en-GB" dirty="0">
                <a:solidFill>
                  <a:srgbClr val="FF0000"/>
                </a:solidFill>
              </a:rPr>
              <a:t>6</a:t>
            </a:r>
          </a:p>
        </p:txBody>
      </p:sp>
      <p:sp>
        <p:nvSpPr>
          <p:cNvPr id="46" name="TextBox 45"/>
          <p:cNvSpPr txBox="1"/>
          <p:nvPr/>
        </p:nvSpPr>
        <p:spPr>
          <a:xfrm>
            <a:off x="4151784" y="5651956"/>
            <a:ext cx="1800200" cy="369332"/>
          </a:xfrm>
          <a:prstGeom prst="rect">
            <a:avLst/>
          </a:prstGeom>
          <a:noFill/>
        </p:spPr>
        <p:txBody>
          <a:bodyPr wrap="square" rtlCol="0">
            <a:spAutoFit/>
          </a:bodyPr>
          <a:lstStyle/>
          <a:p>
            <a:r>
              <a:rPr lang="en-GB" dirty="0">
                <a:solidFill>
                  <a:srgbClr val="FF0000"/>
                </a:solidFill>
              </a:rPr>
              <a:t>2</a:t>
            </a:r>
          </a:p>
        </p:txBody>
      </p:sp>
      <p:sp>
        <p:nvSpPr>
          <p:cNvPr id="47" name="TextBox 46"/>
          <p:cNvSpPr txBox="1"/>
          <p:nvPr/>
        </p:nvSpPr>
        <p:spPr>
          <a:xfrm>
            <a:off x="4151784" y="6011996"/>
            <a:ext cx="1800200" cy="369332"/>
          </a:xfrm>
          <a:prstGeom prst="rect">
            <a:avLst/>
          </a:prstGeom>
          <a:noFill/>
        </p:spPr>
        <p:txBody>
          <a:bodyPr wrap="square" rtlCol="0">
            <a:spAutoFit/>
          </a:bodyPr>
          <a:lstStyle/>
          <a:p>
            <a:r>
              <a:rPr lang="en-GB" dirty="0">
                <a:solidFill>
                  <a:srgbClr val="FF0000"/>
                </a:solidFill>
              </a:rPr>
              <a:t>4</a:t>
            </a:r>
          </a:p>
        </p:txBody>
      </p:sp>
      <p:sp>
        <p:nvSpPr>
          <p:cNvPr id="48" name="TextBox 47"/>
          <p:cNvSpPr txBox="1"/>
          <p:nvPr/>
        </p:nvSpPr>
        <p:spPr>
          <a:xfrm>
            <a:off x="3863752" y="6351712"/>
            <a:ext cx="2160240" cy="461665"/>
          </a:xfrm>
          <a:prstGeom prst="rect">
            <a:avLst/>
          </a:prstGeom>
          <a:noFill/>
        </p:spPr>
        <p:txBody>
          <a:bodyPr wrap="square" rtlCol="0">
            <a:spAutoFit/>
          </a:bodyPr>
          <a:lstStyle/>
          <a:p>
            <a:r>
              <a:rPr lang="en-GB" sz="1200" dirty="0">
                <a:solidFill>
                  <a:srgbClr val="FF0000"/>
                </a:solidFill>
              </a:rPr>
              <a:t>Not directly, but will stop if O</a:t>
            </a:r>
            <a:r>
              <a:rPr lang="en-GB" sz="1200" baseline="-25000" dirty="0">
                <a:solidFill>
                  <a:srgbClr val="FF0000"/>
                </a:solidFill>
              </a:rPr>
              <a:t>2</a:t>
            </a:r>
            <a:r>
              <a:rPr lang="en-GB" sz="1200" dirty="0">
                <a:solidFill>
                  <a:srgbClr val="FF0000"/>
                </a:solidFill>
              </a:rPr>
              <a:t> not present in ETC</a:t>
            </a:r>
          </a:p>
        </p:txBody>
      </p:sp>
      <p:sp>
        <p:nvSpPr>
          <p:cNvPr id="49" name="TextBox 48"/>
          <p:cNvSpPr txBox="1"/>
          <p:nvPr/>
        </p:nvSpPr>
        <p:spPr>
          <a:xfrm>
            <a:off x="3791744" y="4509121"/>
            <a:ext cx="2304256" cy="584775"/>
          </a:xfrm>
          <a:prstGeom prst="rect">
            <a:avLst/>
          </a:prstGeom>
          <a:noFill/>
        </p:spPr>
        <p:txBody>
          <a:bodyPr wrap="square" rtlCol="0">
            <a:spAutoFit/>
          </a:bodyPr>
          <a:lstStyle/>
          <a:p>
            <a:r>
              <a:rPr lang="en-GB" sz="1600" dirty="0">
                <a:solidFill>
                  <a:srgbClr val="FF0000"/>
                </a:solidFill>
              </a:rPr>
              <a:t>C Continually cycled. Red NAD and red FAD</a:t>
            </a:r>
          </a:p>
        </p:txBody>
      </p:sp>
      <p:sp>
        <p:nvSpPr>
          <p:cNvPr id="51" name="TextBox 50"/>
          <p:cNvSpPr txBox="1"/>
          <p:nvPr/>
        </p:nvSpPr>
        <p:spPr>
          <a:xfrm>
            <a:off x="7752184" y="3861048"/>
            <a:ext cx="2808312" cy="523220"/>
          </a:xfrm>
          <a:prstGeom prst="rect">
            <a:avLst/>
          </a:prstGeom>
          <a:noFill/>
        </p:spPr>
        <p:txBody>
          <a:bodyPr wrap="square" rtlCol="0">
            <a:spAutoFit/>
          </a:bodyPr>
          <a:lstStyle/>
          <a:p>
            <a:r>
              <a:rPr lang="en-GB" sz="1400" dirty="0">
                <a:solidFill>
                  <a:srgbClr val="FF0000"/>
                </a:solidFill>
              </a:rPr>
              <a:t>Across inner membrane and Inter-membrane space of mitochondria</a:t>
            </a:r>
          </a:p>
        </p:txBody>
      </p:sp>
      <p:sp>
        <p:nvSpPr>
          <p:cNvPr id="52" name="TextBox 51"/>
          <p:cNvSpPr txBox="1"/>
          <p:nvPr/>
        </p:nvSpPr>
        <p:spPr>
          <a:xfrm>
            <a:off x="8328249" y="4313421"/>
            <a:ext cx="2376265" cy="369332"/>
          </a:xfrm>
          <a:prstGeom prst="rect">
            <a:avLst/>
          </a:prstGeom>
          <a:noFill/>
        </p:spPr>
        <p:txBody>
          <a:bodyPr wrap="square" rtlCol="0">
            <a:spAutoFit/>
          </a:bodyPr>
          <a:lstStyle/>
          <a:p>
            <a:r>
              <a:rPr lang="en-GB" dirty="0">
                <a:solidFill>
                  <a:srgbClr val="FF0000"/>
                </a:solidFill>
              </a:rPr>
              <a:t>Reduced NAD and FAD</a:t>
            </a:r>
          </a:p>
        </p:txBody>
      </p:sp>
      <p:sp>
        <p:nvSpPr>
          <p:cNvPr id="53" name="TextBox 52"/>
          <p:cNvSpPr txBox="1"/>
          <p:nvPr/>
        </p:nvSpPr>
        <p:spPr>
          <a:xfrm>
            <a:off x="8075712" y="4610745"/>
            <a:ext cx="2378226" cy="369332"/>
          </a:xfrm>
          <a:prstGeom prst="rect">
            <a:avLst/>
          </a:prstGeom>
          <a:noFill/>
        </p:spPr>
        <p:txBody>
          <a:bodyPr wrap="square" rtlCol="0">
            <a:spAutoFit/>
          </a:bodyPr>
          <a:lstStyle/>
          <a:p>
            <a:r>
              <a:rPr lang="en-GB" dirty="0">
                <a:solidFill>
                  <a:srgbClr val="FF0000"/>
                </a:solidFill>
              </a:rPr>
              <a:t>6H</a:t>
            </a:r>
            <a:r>
              <a:rPr lang="en-GB" baseline="-25000" dirty="0">
                <a:solidFill>
                  <a:srgbClr val="FF0000"/>
                </a:solidFill>
              </a:rPr>
              <a:t>2</a:t>
            </a:r>
            <a:r>
              <a:rPr lang="en-GB" dirty="0">
                <a:solidFill>
                  <a:srgbClr val="FF0000"/>
                </a:solidFill>
              </a:rPr>
              <a:t>O as by product ATP </a:t>
            </a:r>
          </a:p>
        </p:txBody>
      </p:sp>
      <p:sp>
        <p:nvSpPr>
          <p:cNvPr id="54" name="TextBox 53"/>
          <p:cNvSpPr txBox="1"/>
          <p:nvPr/>
        </p:nvSpPr>
        <p:spPr>
          <a:xfrm>
            <a:off x="8653738" y="4961493"/>
            <a:ext cx="1800200" cy="369332"/>
          </a:xfrm>
          <a:prstGeom prst="rect">
            <a:avLst/>
          </a:prstGeom>
          <a:noFill/>
        </p:spPr>
        <p:txBody>
          <a:bodyPr wrap="square" rtlCol="0">
            <a:spAutoFit/>
          </a:bodyPr>
          <a:lstStyle/>
          <a:p>
            <a:r>
              <a:rPr lang="en-GB" dirty="0">
                <a:solidFill>
                  <a:srgbClr val="FF0000"/>
                </a:solidFill>
              </a:rPr>
              <a:t>34</a:t>
            </a:r>
          </a:p>
        </p:txBody>
      </p:sp>
      <p:sp>
        <p:nvSpPr>
          <p:cNvPr id="55" name="TextBox 54"/>
          <p:cNvSpPr txBox="1"/>
          <p:nvPr/>
        </p:nvSpPr>
        <p:spPr>
          <a:xfrm>
            <a:off x="8653738" y="5321533"/>
            <a:ext cx="1800200" cy="369332"/>
          </a:xfrm>
          <a:prstGeom prst="rect">
            <a:avLst/>
          </a:prstGeom>
          <a:noFill/>
        </p:spPr>
        <p:txBody>
          <a:bodyPr wrap="square" rtlCol="0">
            <a:spAutoFit/>
          </a:bodyPr>
          <a:lstStyle/>
          <a:p>
            <a:r>
              <a:rPr lang="en-GB" dirty="0">
                <a:solidFill>
                  <a:srgbClr val="FF0000"/>
                </a:solidFill>
              </a:rPr>
              <a:t>0</a:t>
            </a:r>
          </a:p>
        </p:txBody>
      </p:sp>
      <p:sp>
        <p:nvSpPr>
          <p:cNvPr id="56" name="TextBox 55"/>
          <p:cNvSpPr txBox="1"/>
          <p:nvPr/>
        </p:nvSpPr>
        <p:spPr>
          <a:xfrm>
            <a:off x="8653738" y="5681573"/>
            <a:ext cx="1800200" cy="369332"/>
          </a:xfrm>
          <a:prstGeom prst="rect">
            <a:avLst/>
          </a:prstGeom>
          <a:noFill/>
        </p:spPr>
        <p:txBody>
          <a:bodyPr wrap="square" rtlCol="0">
            <a:spAutoFit/>
          </a:bodyPr>
          <a:lstStyle/>
          <a:p>
            <a:r>
              <a:rPr lang="en-GB" dirty="0">
                <a:solidFill>
                  <a:srgbClr val="FF0000"/>
                </a:solidFill>
              </a:rPr>
              <a:t>0</a:t>
            </a:r>
          </a:p>
        </p:txBody>
      </p:sp>
      <p:sp>
        <p:nvSpPr>
          <p:cNvPr id="57" name="TextBox 56"/>
          <p:cNvSpPr txBox="1"/>
          <p:nvPr/>
        </p:nvSpPr>
        <p:spPr>
          <a:xfrm>
            <a:off x="8653738" y="6041613"/>
            <a:ext cx="1800200" cy="369332"/>
          </a:xfrm>
          <a:prstGeom prst="rect">
            <a:avLst/>
          </a:prstGeom>
          <a:noFill/>
        </p:spPr>
        <p:txBody>
          <a:bodyPr wrap="square" rtlCol="0">
            <a:spAutoFit/>
          </a:bodyPr>
          <a:lstStyle/>
          <a:p>
            <a:r>
              <a:rPr lang="en-GB" dirty="0">
                <a:solidFill>
                  <a:srgbClr val="FF0000"/>
                </a:solidFill>
              </a:rPr>
              <a:t>0</a:t>
            </a:r>
          </a:p>
        </p:txBody>
      </p:sp>
      <p:sp>
        <p:nvSpPr>
          <p:cNvPr id="58" name="TextBox 57"/>
          <p:cNvSpPr txBox="1"/>
          <p:nvPr/>
        </p:nvSpPr>
        <p:spPr>
          <a:xfrm>
            <a:off x="8293698" y="6381328"/>
            <a:ext cx="2410815" cy="338554"/>
          </a:xfrm>
          <a:prstGeom prst="rect">
            <a:avLst/>
          </a:prstGeom>
          <a:noFill/>
        </p:spPr>
        <p:txBody>
          <a:bodyPr wrap="square" rtlCol="0">
            <a:spAutoFit/>
          </a:bodyPr>
          <a:lstStyle/>
          <a:p>
            <a:r>
              <a:rPr lang="en-GB" sz="1600" dirty="0">
                <a:solidFill>
                  <a:srgbClr val="FF0000"/>
                </a:solidFill>
              </a:rPr>
              <a:t>Final acceptor of H</a:t>
            </a:r>
            <a:r>
              <a:rPr lang="en-GB" sz="1600" baseline="30000" dirty="0">
                <a:solidFill>
                  <a:srgbClr val="FF0000"/>
                </a:solidFill>
              </a:rPr>
              <a:t>+</a:t>
            </a:r>
            <a:r>
              <a:rPr lang="en-GB" sz="1600" dirty="0">
                <a:solidFill>
                  <a:srgbClr val="FF0000"/>
                </a:solidFill>
              </a:rPr>
              <a:t> and e</a:t>
            </a:r>
            <a:r>
              <a:rPr lang="en-GB" sz="1600" baseline="30000" dirty="0">
                <a:solidFill>
                  <a:srgbClr val="FF0000"/>
                </a:solidFill>
              </a:rPr>
              <a:t>-</a:t>
            </a:r>
          </a:p>
        </p:txBody>
      </p:sp>
    </p:spTree>
    <p:extLst>
      <p:ext uri="{BB962C8B-B14F-4D97-AF65-F5344CB8AC3E}">
        <p14:creationId xmlns:p14="http://schemas.microsoft.com/office/powerpoint/2010/main" val="2942852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arn(inVertical)">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Vertical)">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barn(inVertical)">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arn(inVertical)">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arn(inVertical)">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inVertical)">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barn(inVertical)">
                                      <p:cBhvr>
                                        <p:cTn id="52" dur="5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barn(inVertical)">
                                      <p:cBhvr>
                                        <p:cTn id="57" dur="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barn(inVertical)">
                                      <p:cBhvr>
                                        <p:cTn id="62" dur="500"/>
                                        <p:tgtEl>
                                          <p:spTgt spid="36"/>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barn(inVertical)">
                                      <p:cBhvr>
                                        <p:cTn id="67" dur="500"/>
                                        <p:tgtEl>
                                          <p:spTgt spid="37"/>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barn(inVertical)">
                                      <p:cBhvr>
                                        <p:cTn id="72" dur="500"/>
                                        <p:tgtEl>
                                          <p:spTgt spid="38"/>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barn(inVertical)">
                                      <p:cBhvr>
                                        <p:cTn id="77" dur="500"/>
                                        <p:tgtEl>
                                          <p:spTgt spid="39"/>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barn(inVertical)">
                                      <p:cBhvr>
                                        <p:cTn id="82" dur="500"/>
                                        <p:tgtEl>
                                          <p:spTgt spid="40"/>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inVertical)">
                                      <p:cBhvr>
                                        <p:cTn id="87" dur="500"/>
                                        <p:tgtEl>
                                          <p:spTgt spid="41"/>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barn(inVertical)">
                                      <p:cBhvr>
                                        <p:cTn id="92" dur="500"/>
                                        <p:tgtEl>
                                          <p:spTgt spid="43"/>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barn(inVertical)">
                                      <p:cBhvr>
                                        <p:cTn id="97" dur="500"/>
                                        <p:tgtEl>
                                          <p:spTgt spid="49"/>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44"/>
                                        </p:tgtEl>
                                        <p:attrNameLst>
                                          <p:attrName>style.visibility</p:attrName>
                                        </p:attrNameLst>
                                      </p:cBhvr>
                                      <p:to>
                                        <p:strVal val="visible"/>
                                      </p:to>
                                    </p:set>
                                    <p:animEffect transition="in" filter="barn(inVertical)">
                                      <p:cBhvr>
                                        <p:cTn id="102" dur="500"/>
                                        <p:tgtEl>
                                          <p:spTgt spid="44"/>
                                        </p:tgtEl>
                                      </p:cBhvr>
                                    </p:animEffect>
                                  </p:childTnLst>
                                </p:cTn>
                              </p:par>
                            </p:childTnLst>
                          </p:cTn>
                        </p:par>
                      </p:childTnLst>
                    </p:cTn>
                  </p:par>
                  <p:par>
                    <p:cTn id="103" fill="hold">
                      <p:stCondLst>
                        <p:cond delay="indefinite"/>
                      </p:stCondLst>
                      <p:childTnLst>
                        <p:par>
                          <p:cTn id="104" fill="hold">
                            <p:stCondLst>
                              <p:cond delay="0"/>
                            </p:stCondLst>
                            <p:childTnLst>
                              <p:par>
                                <p:cTn id="105" presetID="16" presetClass="entr" presetSubtype="21" fill="hold" grpId="0" nodeType="clickEffect">
                                  <p:stCondLst>
                                    <p:cond delay="0"/>
                                  </p:stCondLst>
                                  <p:childTnLst>
                                    <p:set>
                                      <p:cBhvr>
                                        <p:cTn id="106" dur="1" fill="hold">
                                          <p:stCondLst>
                                            <p:cond delay="0"/>
                                          </p:stCondLst>
                                        </p:cTn>
                                        <p:tgtEl>
                                          <p:spTgt spid="45"/>
                                        </p:tgtEl>
                                        <p:attrNameLst>
                                          <p:attrName>style.visibility</p:attrName>
                                        </p:attrNameLst>
                                      </p:cBhvr>
                                      <p:to>
                                        <p:strVal val="visible"/>
                                      </p:to>
                                    </p:set>
                                    <p:animEffect transition="in" filter="barn(inVertical)">
                                      <p:cBhvr>
                                        <p:cTn id="107" dur="500"/>
                                        <p:tgtEl>
                                          <p:spTgt spid="45"/>
                                        </p:tgtEl>
                                      </p:cBhvr>
                                    </p:animEffect>
                                  </p:childTnLst>
                                </p:cTn>
                              </p:par>
                            </p:childTnLst>
                          </p:cTn>
                        </p:par>
                      </p:childTnLst>
                    </p:cTn>
                  </p:par>
                  <p:par>
                    <p:cTn id="108" fill="hold">
                      <p:stCondLst>
                        <p:cond delay="indefinite"/>
                      </p:stCondLst>
                      <p:childTnLst>
                        <p:par>
                          <p:cTn id="109" fill="hold">
                            <p:stCondLst>
                              <p:cond delay="0"/>
                            </p:stCondLst>
                            <p:childTnLst>
                              <p:par>
                                <p:cTn id="110" presetID="16" presetClass="entr" presetSubtype="21" fill="hold" grpId="0" nodeType="clickEffect">
                                  <p:stCondLst>
                                    <p:cond delay="0"/>
                                  </p:stCondLst>
                                  <p:childTnLst>
                                    <p:set>
                                      <p:cBhvr>
                                        <p:cTn id="111" dur="1" fill="hold">
                                          <p:stCondLst>
                                            <p:cond delay="0"/>
                                          </p:stCondLst>
                                        </p:cTn>
                                        <p:tgtEl>
                                          <p:spTgt spid="46"/>
                                        </p:tgtEl>
                                        <p:attrNameLst>
                                          <p:attrName>style.visibility</p:attrName>
                                        </p:attrNameLst>
                                      </p:cBhvr>
                                      <p:to>
                                        <p:strVal val="visible"/>
                                      </p:to>
                                    </p:set>
                                    <p:animEffect transition="in" filter="barn(inVertical)">
                                      <p:cBhvr>
                                        <p:cTn id="112" dur="500"/>
                                        <p:tgtEl>
                                          <p:spTgt spid="46"/>
                                        </p:tgtEl>
                                      </p:cBhvr>
                                    </p:animEffect>
                                  </p:childTnLst>
                                </p:cTn>
                              </p:par>
                            </p:childTnLst>
                          </p:cTn>
                        </p:par>
                      </p:childTnLst>
                    </p:cTn>
                  </p:par>
                  <p:par>
                    <p:cTn id="113" fill="hold">
                      <p:stCondLst>
                        <p:cond delay="indefinite"/>
                      </p:stCondLst>
                      <p:childTnLst>
                        <p:par>
                          <p:cTn id="114" fill="hold">
                            <p:stCondLst>
                              <p:cond delay="0"/>
                            </p:stCondLst>
                            <p:childTnLst>
                              <p:par>
                                <p:cTn id="115" presetID="16" presetClass="entr" presetSubtype="21" fill="hold" grpId="0" nodeType="clickEffect">
                                  <p:stCondLst>
                                    <p:cond delay="0"/>
                                  </p:stCondLst>
                                  <p:childTnLst>
                                    <p:set>
                                      <p:cBhvr>
                                        <p:cTn id="116" dur="1" fill="hold">
                                          <p:stCondLst>
                                            <p:cond delay="0"/>
                                          </p:stCondLst>
                                        </p:cTn>
                                        <p:tgtEl>
                                          <p:spTgt spid="47"/>
                                        </p:tgtEl>
                                        <p:attrNameLst>
                                          <p:attrName>style.visibility</p:attrName>
                                        </p:attrNameLst>
                                      </p:cBhvr>
                                      <p:to>
                                        <p:strVal val="visible"/>
                                      </p:to>
                                    </p:set>
                                    <p:animEffect transition="in" filter="barn(inVertical)">
                                      <p:cBhvr>
                                        <p:cTn id="117" dur="500"/>
                                        <p:tgtEl>
                                          <p:spTgt spid="47"/>
                                        </p:tgtEl>
                                      </p:cBhvr>
                                    </p:animEffect>
                                  </p:childTnLst>
                                </p:cTn>
                              </p:par>
                            </p:childTnLst>
                          </p:cTn>
                        </p:par>
                      </p:childTnLst>
                    </p:cTn>
                  </p:par>
                  <p:par>
                    <p:cTn id="118" fill="hold">
                      <p:stCondLst>
                        <p:cond delay="indefinite"/>
                      </p:stCondLst>
                      <p:childTnLst>
                        <p:par>
                          <p:cTn id="119" fill="hold">
                            <p:stCondLst>
                              <p:cond delay="0"/>
                            </p:stCondLst>
                            <p:childTnLst>
                              <p:par>
                                <p:cTn id="120" presetID="16" presetClass="entr" presetSubtype="21" fill="hold" grpId="0" nodeType="clickEffect">
                                  <p:stCondLst>
                                    <p:cond delay="0"/>
                                  </p:stCondLst>
                                  <p:childTnLst>
                                    <p:set>
                                      <p:cBhvr>
                                        <p:cTn id="121" dur="1" fill="hold">
                                          <p:stCondLst>
                                            <p:cond delay="0"/>
                                          </p:stCondLst>
                                        </p:cTn>
                                        <p:tgtEl>
                                          <p:spTgt spid="48"/>
                                        </p:tgtEl>
                                        <p:attrNameLst>
                                          <p:attrName>style.visibility</p:attrName>
                                        </p:attrNameLst>
                                      </p:cBhvr>
                                      <p:to>
                                        <p:strVal val="visible"/>
                                      </p:to>
                                    </p:set>
                                    <p:animEffect transition="in" filter="barn(inVertical)">
                                      <p:cBhvr>
                                        <p:cTn id="122" dur="500"/>
                                        <p:tgtEl>
                                          <p:spTgt spid="48"/>
                                        </p:tgtEl>
                                      </p:cBhvr>
                                    </p:animEffect>
                                  </p:childTnLst>
                                </p:cTn>
                              </p:par>
                            </p:childTnLst>
                          </p:cTn>
                        </p:par>
                      </p:childTnLst>
                    </p:cTn>
                  </p:par>
                  <p:par>
                    <p:cTn id="123" fill="hold">
                      <p:stCondLst>
                        <p:cond delay="indefinite"/>
                      </p:stCondLst>
                      <p:childTnLst>
                        <p:par>
                          <p:cTn id="124" fill="hold">
                            <p:stCondLst>
                              <p:cond delay="0"/>
                            </p:stCondLst>
                            <p:childTnLst>
                              <p:par>
                                <p:cTn id="125" presetID="16" presetClass="entr" presetSubtype="21" fill="hold" grpId="0" nodeType="clickEffect">
                                  <p:stCondLst>
                                    <p:cond delay="0"/>
                                  </p:stCondLst>
                                  <p:childTnLst>
                                    <p:set>
                                      <p:cBhvr>
                                        <p:cTn id="126" dur="1" fill="hold">
                                          <p:stCondLst>
                                            <p:cond delay="0"/>
                                          </p:stCondLst>
                                        </p:cTn>
                                        <p:tgtEl>
                                          <p:spTgt spid="51"/>
                                        </p:tgtEl>
                                        <p:attrNameLst>
                                          <p:attrName>style.visibility</p:attrName>
                                        </p:attrNameLst>
                                      </p:cBhvr>
                                      <p:to>
                                        <p:strVal val="visible"/>
                                      </p:to>
                                    </p:set>
                                    <p:animEffect transition="in" filter="barn(inVertical)">
                                      <p:cBhvr>
                                        <p:cTn id="127" dur="500"/>
                                        <p:tgtEl>
                                          <p:spTgt spid="51"/>
                                        </p:tgtEl>
                                      </p:cBhvr>
                                    </p:animEffect>
                                  </p:childTnLst>
                                </p:cTn>
                              </p:par>
                            </p:childTnLst>
                          </p:cTn>
                        </p:par>
                      </p:childTnLst>
                    </p:cTn>
                  </p:par>
                  <p:par>
                    <p:cTn id="128" fill="hold">
                      <p:stCondLst>
                        <p:cond delay="indefinite"/>
                      </p:stCondLst>
                      <p:childTnLst>
                        <p:par>
                          <p:cTn id="129" fill="hold">
                            <p:stCondLst>
                              <p:cond delay="0"/>
                            </p:stCondLst>
                            <p:childTnLst>
                              <p:par>
                                <p:cTn id="130" presetID="16" presetClass="entr" presetSubtype="21" fill="hold" grpId="0" nodeType="clickEffect">
                                  <p:stCondLst>
                                    <p:cond delay="0"/>
                                  </p:stCondLst>
                                  <p:childTnLst>
                                    <p:set>
                                      <p:cBhvr>
                                        <p:cTn id="131" dur="1" fill="hold">
                                          <p:stCondLst>
                                            <p:cond delay="0"/>
                                          </p:stCondLst>
                                        </p:cTn>
                                        <p:tgtEl>
                                          <p:spTgt spid="52"/>
                                        </p:tgtEl>
                                        <p:attrNameLst>
                                          <p:attrName>style.visibility</p:attrName>
                                        </p:attrNameLst>
                                      </p:cBhvr>
                                      <p:to>
                                        <p:strVal val="visible"/>
                                      </p:to>
                                    </p:set>
                                    <p:animEffect transition="in" filter="barn(inVertical)">
                                      <p:cBhvr>
                                        <p:cTn id="132" dur="500"/>
                                        <p:tgtEl>
                                          <p:spTgt spid="52"/>
                                        </p:tgtEl>
                                      </p:cBhvr>
                                    </p:animEffect>
                                  </p:childTnLst>
                                </p:cTn>
                              </p:par>
                            </p:childTnLst>
                          </p:cTn>
                        </p:par>
                      </p:childTnLst>
                    </p:cTn>
                  </p:par>
                  <p:par>
                    <p:cTn id="133" fill="hold">
                      <p:stCondLst>
                        <p:cond delay="indefinite"/>
                      </p:stCondLst>
                      <p:childTnLst>
                        <p:par>
                          <p:cTn id="134" fill="hold">
                            <p:stCondLst>
                              <p:cond delay="0"/>
                            </p:stCondLst>
                            <p:childTnLst>
                              <p:par>
                                <p:cTn id="135" presetID="16" presetClass="entr" presetSubtype="21" fill="hold" grpId="0" nodeType="clickEffect">
                                  <p:stCondLst>
                                    <p:cond delay="0"/>
                                  </p:stCondLst>
                                  <p:childTnLst>
                                    <p:set>
                                      <p:cBhvr>
                                        <p:cTn id="136" dur="1" fill="hold">
                                          <p:stCondLst>
                                            <p:cond delay="0"/>
                                          </p:stCondLst>
                                        </p:cTn>
                                        <p:tgtEl>
                                          <p:spTgt spid="53"/>
                                        </p:tgtEl>
                                        <p:attrNameLst>
                                          <p:attrName>style.visibility</p:attrName>
                                        </p:attrNameLst>
                                      </p:cBhvr>
                                      <p:to>
                                        <p:strVal val="visible"/>
                                      </p:to>
                                    </p:set>
                                    <p:animEffect transition="in" filter="barn(inVertical)">
                                      <p:cBhvr>
                                        <p:cTn id="137" dur="500"/>
                                        <p:tgtEl>
                                          <p:spTgt spid="53"/>
                                        </p:tgtEl>
                                      </p:cBhvr>
                                    </p:animEffect>
                                  </p:childTnLst>
                                </p:cTn>
                              </p:par>
                            </p:childTnLst>
                          </p:cTn>
                        </p:par>
                      </p:childTnLst>
                    </p:cTn>
                  </p:par>
                  <p:par>
                    <p:cTn id="138" fill="hold">
                      <p:stCondLst>
                        <p:cond delay="indefinite"/>
                      </p:stCondLst>
                      <p:childTnLst>
                        <p:par>
                          <p:cTn id="139" fill="hold">
                            <p:stCondLst>
                              <p:cond delay="0"/>
                            </p:stCondLst>
                            <p:childTnLst>
                              <p:par>
                                <p:cTn id="140" presetID="16" presetClass="entr" presetSubtype="21" fill="hold" grpId="0" nodeType="clickEffect">
                                  <p:stCondLst>
                                    <p:cond delay="0"/>
                                  </p:stCondLst>
                                  <p:childTnLst>
                                    <p:set>
                                      <p:cBhvr>
                                        <p:cTn id="141" dur="1" fill="hold">
                                          <p:stCondLst>
                                            <p:cond delay="0"/>
                                          </p:stCondLst>
                                        </p:cTn>
                                        <p:tgtEl>
                                          <p:spTgt spid="54"/>
                                        </p:tgtEl>
                                        <p:attrNameLst>
                                          <p:attrName>style.visibility</p:attrName>
                                        </p:attrNameLst>
                                      </p:cBhvr>
                                      <p:to>
                                        <p:strVal val="visible"/>
                                      </p:to>
                                    </p:set>
                                    <p:animEffect transition="in" filter="barn(inVertical)">
                                      <p:cBhvr>
                                        <p:cTn id="142" dur="500"/>
                                        <p:tgtEl>
                                          <p:spTgt spid="54"/>
                                        </p:tgtEl>
                                      </p:cBhvr>
                                    </p:animEffect>
                                  </p:childTnLst>
                                </p:cTn>
                              </p:par>
                            </p:childTnLst>
                          </p:cTn>
                        </p:par>
                      </p:childTnLst>
                    </p:cTn>
                  </p:par>
                  <p:par>
                    <p:cTn id="143" fill="hold">
                      <p:stCondLst>
                        <p:cond delay="indefinite"/>
                      </p:stCondLst>
                      <p:childTnLst>
                        <p:par>
                          <p:cTn id="144" fill="hold">
                            <p:stCondLst>
                              <p:cond delay="0"/>
                            </p:stCondLst>
                            <p:childTnLst>
                              <p:par>
                                <p:cTn id="145" presetID="16" presetClass="entr" presetSubtype="21" fill="hold" grpId="0" nodeType="clickEffect">
                                  <p:stCondLst>
                                    <p:cond delay="0"/>
                                  </p:stCondLst>
                                  <p:childTnLst>
                                    <p:set>
                                      <p:cBhvr>
                                        <p:cTn id="146" dur="1" fill="hold">
                                          <p:stCondLst>
                                            <p:cond delay="0"/>
                                          </p:stCondLst>
                                        </p:cTn>
                                        <p:tgtEl>
                                          <p:spTgt spid="55"/>
                                        </p:tgtEl>
                                        <p:attrNameLst>
                                          <p:attrName>style.visibility</p:attrName>
                                        </p:attrNameLst>
                                      </p:cBhvr>
                                      <p:to>
                                        <p:strVal val="visible"/>
                                      </p:to>
                                    </p:set>
                                    <p:animEffect transition="in" filter="barn(inVertical)">
                                      <p:cBhvr>
                                        <p:cTn id="147" dur="500"/>
                                        <p:tgtEl>
                                          <p:spTgt spid="55"/>
                                        </p:tgtEl>
                                      </p:cBhvr>
                                    </p:animEffect>
                                  </p:childTnLst>
                                </p:cTn>
                              </p:par>
                            </p:childTnLst>
                          </p:cTn>
                        </p:par>
                      </p:childTnLst>
                    </p:cTn>
                  </p:par>
                  <p:par>
                    <p:cTn id="148" fill="hold">
                      <p:stCondLst>
                        <p:cond delay="indefinite"/>
                      </p:stCondLst>
                      <p:childTnLst>
                        <p:par>
                          <p:cTn id="149" fill="hold">
                            <p:stCondLst>
                              <p:cond delay="0"/>
                            </p:stCondLst>
                            <p:childTnLst>
                              <p:par>
                                <p:cTn id="150" presetID="16" presetClass="entr" presetSubtype="21" fill="hold" grpId="0" nodeType="clickEffect">
                                  <p:stCondLst>
                                    <p:cond delay="0"/>
                                  </p:stCondLst>
                                  <p:childTnLst>
                                    <p:set>
                                      <p:cBhvr>
                                        <p:cTn id="151" dur="1" fill="hold">
                                          <p:stCondLst>
                                            <p:cond delay="0"/>
                                          </p:stCondLst>
                                        </p:cTn>
                                        <p:tgtEl>
                                          <p:spTgt spid="56"/>
                                        </p:tgtEl>
                                        <p:attrNameLst>
                                          <p:attrName>style.visibility</p:attrName>
                                        </p:attrNameLst>
                                      </p:cBhvr>
                                      <p:to>
                                        <p:strVal val="visible"/>
                                      </p:to>
                                    </p:set>
                                    <p:animEffect transition="in" filter="barn(inVertical)">
                                      <p:cBhvr>
                                        <p:cTn id="152" dur="500"/>
                                        <p:tgtEl>
                                          <p:spTgt spid="56"/>
                                        </p:tgtEl>
                                      </p:cBhvr>
                                    </p:animEffect>
                                  </p:childTnLst>
                                </p:cTn>
                              </p:par>
                            </p:childTnLst>
                          </p:cTn>
                        </p:par>
                      </p:childTnLst>
                    </p:cTn>
                  </p:par>
                  <p:par>
                    <p:cTn id="153" fill="hold">
                      <p:stCondLst>
                        <p:cond delay="indefinite"/>
                      </p:stCondLst>
                      <p:childTnLst>
                        <p:par>
                          <p:cTn id="154" fill="hold">
                            <p:stCondLst>
                              <p:cond delay="0"/>
                            </p:stCondLst>
                            <p:childTnLst>
                              <p:par>
                                <p:cTn id="155" presetID="16" presetClass="entr" presetSubtype="21" fill="hold" grpId="0" nodeType="clickEffect">
                                  <p:stCondLst>
                                    <p:cond delay="0"/>
                                  </p:stCondLst>
                                  <p:childTnLst>
                                    <p:set>
                                      <p:cBhvr>
                                        <p:cTn id="156" dur="1" fill="hold">
                                          <p:stCondLst>
                                            <p:cond delay="0"/>
                                          </p:stCondLst>
                                        </p:cTn>
                                        <p:tgtEl>
                                          <p:spTgt spid="57"/>
                                        </p:tgtEl>
                                        <p:attrNameLst>
                                          <p:attrName>style.visibility</p:attrName>
                                        </p:attrNameLst>
                                      </p:cBhvr>
                                      <p:to>
                                        <p:strVal val="visible"/>
                                      </p:to>
                                    </p:set>
                                    <p:animEffect transition="in" filter="barn(inVertical)">
                                      <p:cBhvr>
                                        <p:cTn id="157" dur="500"/>
                                        <p:tgtEl>
                                          <p:spTgt spid="57"/>
                                        </p:tgtEl>
                                      </p:cBhvr>
                                    </p:animEffect>
                                  </p:childTnLst>
                                </p:cTn>
                              </p:par>
                            </p:childTnLst>
                          </p:cTn>
                        </p:par>
                      </p:childTnLst>
                    </p:cTn>
                  </p:par>
                  <p:par>
                    <p:cTn id="158" fill="hold">
                      <p:stCondLst>
                        <p:cond delay="indefinite"/>
                      </p:stCondLst>
                      <p:childTnLst>
                        <p:par>
                          <p:cTn id="159" fill="hold">
                            <p:stCondLst>
                              <p:cond delay="0"/>
                            </p:stCondLst>
                            <p:childTnLst>
                              <p:par>
                                <p:cTn id="160" presetID="16" presetClass="entr" presetSubtype="21" fill="hold" grpId="0" nodeType="clickEffect">
                                  <p:stCondLst>
                                    <p:cond delay="0"/>
                                  </p:stCondLst>
                                  <p:childTnLst>
                                    <p:set>
                                      <p:cBhvr>
                                        <p:cTn id="161" dur="1" fill="hold">
                                          <p:stCondLst>
                                            <p:cond delay="0"/>
                                          </p:stCondLst>
                                        </p:cTn>
                                        <p:tgtEl>
                                          <p:spTgt spid="58"/>
                                        </p:tgtEl>
                                        <p:attrNameLst>
                                          <p:attrName>style.visibility</p:attrName>
                                        </p:attrNameLst>
                                      </p:cBhvr>
                                      <p:to>
                                        <p:strVal val="visible"/>
                                      </p:to>
                                    </p:set>
                                    <p:animEffect transition="in" filter="barn(inVertical)">
                                      <p:cBhvr>
                                        <p:cTn id="162"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7" grpId="0"/>
      <p:bldP spid="18" grpId="0"/>
      <p:bldP spid="19" grpId="0"/>
      <p:bldP spid="20" grpId="0"/>
      <p:bldP spid="21" grpId="0"/>
      <p:bldP spid="22" grpId="0"/>
      <p:bldP spid="23" grpId="0"/>
      <p:bldP spid="33" grpId="0"/>
      <p:bldP spid="34" grpId="0"/>
      <p:bldP spid="35" grpId="0"/>
      <p:bldP spid="36" grpId="0"/>
      <p:bldP spid="37" grpId="0"/>
      <p:bldP spid="38" grpId="0"/>
      <p:bldP spid="39" grpId="0"/>
      <p:bldP spid="40" grpId="0"/>
      <p:bldP spid="41" grpId="0"/>
      <p:bldP spid="43" grpId="0"/>
      <p:bldP spid="44" grpId="0"/>
      <p:bldP spid="45" grpId="0"/>
      <p:bldP spid="46" grpId="0"/>
      <p:bldP spid="47" grpId="0"/>
      <p:bldP spid="48" grpId="0"/>
      <p:bldP spid="49" grpId="0"/>
      <p:bldP spid="51" grpId="0"/>
      <p:bldP spid="52" grpId="0"/>
      <p:bldP spid="53" grpId="0"/>
      <p:bldP spid="54" grpId="0"/>
      <p:bldP spid="55" grpId="0"/>
      <p:bldP spid="56" grpId="0"/>
      <p:bldP spid="57" grpId="0"/>
      <p:bldP spid="5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Electron Transport Chain</a:t>
            </a:r>
          </a:p>
        </p:txBody>
      </p:sp>
      <p:sp>
        <p:nvSpPr>
          <p:cNvPr id="3" name="Content Placeholder 2"/>
          <p:cNvSpPr>
            <a:spLocks noGrp="1"/>
          </p:cNvSpPr>
          <p:nvPr>
            <p:ph idx="1"/>
          </p:nvPr>
        </p:nvSpPr>
        <p:spPr/>
        <p:txBody>
          <a:bodyPr/>
          <a:lstStyle/>
          <a:p>
            <a:pPr marL="0" indent="0">
              <a:buNone/>
            </a:pPr>
            <a:r>
              <a:rPr lang="en-GB" dirty="0"/>
              <a:t>Complete the exam questions on pages _____</a:t>
            </a:r>
          </a:p>
        </p:txBody>
      </p:sp>
    </p:spTree>
    <p:extLst>
      <p:ext uri="{BB962C8B-B14F-4D97-AF65-F5344CB8AC3E}">
        <p14:creationId xmlns:p14="http://schemas.microsoft.com/office/powerpoint/2010/main" val="33994380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18654"/>
            <a:ext cx="8229600" cy="418058"/>
          </a:xfrm>
        </p:spPr>
        <p:txBody>
          <a:bodyPr>
            <a:normAutofit fontScale="90000"/>
          </a:bodyPr>
          <a:lstStyle/>
          <a:p>
            <a:r>
              <a:rPr lang="en-GB" sz="3200" u="sng" dirty="0"/>
              <a:t>The electron transport chain</a:t>
            </a:r>
          </a:p>
        </p:txBody>
      </p:sp>
      <p:sp>
        <p:nvSpPr>
          <p:cNvPr id="4" name="TextBox 3"/>
          <p:cNvSpPr txBox="1"/>
          <p:nvPr/>
        </p:nvSpPr>
        <p:spPr>
          <a:xfrm>
            <a:off x="2063552" y="908720"/>
            <a:ext cx="8064896" cy="1477328"/>
          </a:xfrm>
          <a:prstGeom prst="rect">
            <a:avLst/>
          </a:prstGeom>
          <a:noFill/>
        </p:spPr>
        <p:txBody>
          <a:bodyPr wrap="square" rtlCol="0">
            <a:spAutoFit/>
          </a:bodyPr>
          <a:lstStyle/>
          <a:p>
            <a:r>
              <a:rPr lang="en-US" dirty="0">
                <a:solidFill>
                  <a:srgbClr val="FF0000"/>
                </a:solidFill>
              </a:rPr>
              <a:t> (</a:t>
            </a:r>
            <a:r>
              <a:rPr lang="en-US" dirty="0" err="1">
                <a:solidFill>
                  <a:srgbClr val="FF0000"/>
                </a:solidFill>
              </a:rPr>
              <a:t>i</a:t>
            </a:r>
            <a:r>
              <a:rPr lang="en-US" dirty="0">
                <a:solidFill>
                  <a:srgbClr val="FF0000"/>
                </a:solidFill>
              </a:rPr>
              <a:t>)      pyruvate / succinate / any suitable Krebs cycle substrate;</a:t>
            </a:r>
          </a:p>
          <a:p>
            <a:pPr algn="r"/>
            <a:r>
              <a:rPr lang="en-US" b="1" dirty="0">
                <a:solidFill>
                  <a:srgbClr val="FF0000"/>
                </a:solidFill>
              </a:rPr>
              <a:t>1</a:t>
            </a:r>
          </a:p>
          <a:p>
            <a:r>
              <a:rPr lang="en-US" dirty="0">
                <a:solidFill>
                  <a:srgbClr val="FF0000"/>
                </a:solidFill>
              </a:rPr>
              <a:t>(ii)     ADP and phosphate forms ATP;</a:t>
            </a:r>
            <a:br>
              <a:rPr lang="en-US" dirty="0">
                <a:solidFill>
                  <a:srgbClr val="FF0000"/>
                </a:solidFill>
              </a:rPr>
            </a:br>
            <a:r>
              <a:rPr lang="en-US" dirty="0">
                <a:solidFill>
                  <a:srgbClr val="FF0000"/>
                </a:solidFill>
              </a:rPr>
              <a:t>oxygen used to form water / as the terminal acceptor;</a:t>
            </a:r>
          </a:p>
          <a:p>
            <a:pPr algn="r"/>
            <a:r>
              <a:rPr lang="en-US" b="1" dirty="0"/>
              <a:t>2</a:t>
            </a:r>
          </a:p>
        </p:txBody>
      </p:sp>
      <p:sp>
        <p:nvSpPr>
          <p:cNvPr id="5" name="Title 1"/>
          <p:cNvSpPr txBox="1">
            <a:spLocks/>
          </p:cNvSpPr>
          <p:nvPr/>
        </p:nvSpPr>
        <p:spPr>
          <a:xfrm>
            <a:off x="2063552" y="2924944"/>
            <a:ext cx="8229600" cy="418058"/>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u="sng" dirty="0"/>
              <a:t>Sequencing the chain</a:t>
            </a:r>
          </a:p>
        </p:txBody>
      </p:sp>
      <p:sp>
        <p:nvSpPr>
          <p:cNvPr id="6" name="TextBox 5"/>
          <p:cNvSpPr txBox="1"/>
          <p:nvPr/>
        </p:nvSpPr>
        <p:spPr>
          <a:xfrm>
            <a:off x="2135560" y="3343003"/>
            <a:ext cx="8208912" cy="3170099"/>
          </a:xfrm>
          <a:prstGeom prst="rect">
            <a:avLst/>
          </a:prstGeom>
          <a:noFill/>
        </p:spPr>
        <p:txBody>
          <a:bodyPr wrap="square" rtlCol="0">
            <a:spAutoFit/>
          </a:bodyPr>
          <a:lstStyle/>
          <a:p>
            <a:r>
              <a:rPr lang="en-GB" sz="2000" dirty="0">
                <a:solidFill>
                  <a:srgbClr val="FF0000"/>
                </a:solidFill>
                <a:sym typeface="Wingdings" panose="05000000000000000000" pitchFamily="2" charset="2"/>
              </a:rPr>
              <a:t>Y,X,W,Z</a:t>
            </a:r>
          </a:p>
          <a:p>
            <a:endParaRPr lang="en-GB" sz="2000" dirty="0">
              <a:solidFill>
                <a:srgbClr val="FF0000"/>
              </a:solidFill>
              <a:sym typeface="Wingdings" panose="05000000000000000000" pitchFamily="2" charset="2"/>
            </a:endParaRPr>
          </a:p>
          <a:p>
            <a:r>
              <a:rPr lang="en-GB" sz="2000" dirty="0">
                <a:solidFill>
                  <a:srgbClr val="FF0000"/>
                </a:solidFill>
                <a:sym typeface="Wingdings" panose="05000000000000000000" pitchFamily="2" charset="2"/>
              </a:rPr>
              <a:t>Electron carriers become reduced by electrons from coenzymes NAD and FAD.</a:t>
            </a:r>
          </a:p>
          <a:p>
            <a:r>
              <a:rPr lang="en-GB" sz="2000" dirty="0">
                <a:solidFill>
                  <a:srgbClr val="FF0000"/>
                </a:solidFill>
                <a:sym typeface="Wingdings" panose="05000000000000000000" pitchFamily="2" charset="2"/>
              </a:rPr>
              <a:t>Enzymes catalyse the transfer of these electrons to the next carrier. If an enzyme is inhibited all molecules prior to that enzyme will not be able to pass on their electrons and so will be reduced and those after it will be oxidised.</a:t>
            </a:r>
          </a:p>
          <a:p>
            <a:r>
              <a:rPr lang="en-GB" sz="2000" dirty="0">
                <a:solidFill>
                  <a:srgbClr val="FF0000"/>
                </a:solidFill>
                <a:sym typeface="Wingdings" panose="05000000000000000000" pitchFamily="2" charset="2"/>
              </a:rPr>
              <a:t>The first molecule in the chain will be reduced with all 3 inhibitors, the second with 2 out of 3 inhibitors, the third with 1 out of 3 and the last in the chain with none (it will always be oxidised).</a:t>
            </a:r>
            <a:endParaRPr lang="en-GB" sz="2000" dirty="0">
              <a:solidFill>
                <a:srgbClr val="FF0000"/>
              </a:solidFill>
            </a:endParaRPr>
          </a:p>
        </p:txBody>
      </p:sp>
    </p:spTree>
    <p:extLst>
      <p:ext uri="{BB962C8B-B14F-4D97-AF65-F5344CB8AC3E}">
        <p14:creationId xmlns:p14="http://schemas.microsoft.com/office/powerpoint/2010/main" val="77930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barn(inVertical)">
                                      <p:cBhvr>
                                        <p:cTn id="32" dur="500"/>
                                        <p:tgtEl>
                                          <p:spTgt spid="6">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Effect transition="in" filter="barn(inVertical)">
                                      <p:cBhvr>
                                        <p:cTn id="37" dur="500"/>
                                        <p:tgtEl>
                                          <p:spTgt spid="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6">
                                            <p:txEl>
                                              <p:pRg st="3" end="3"/>
                                            </p:txEl>
                                          </p:spTgt>
                                        </p:tgtEl>
                                        <p:attrNameLst>
                                          <p:attrName>style.visibility</p:attrName>
                                        </p:attrNameLst>
                                      </p:cBhvr>
                                      <p:to>
                                        <p:strVal val="visible"/>
                                      </p:to>
                                    </p:set>
                                    <p:animEffect transition="in" filter="barn(inVertical)">
                                      <p:cBhvr>
                                        <p:cTn id="42" dur="500"/>
                                        <p:tgtEl>
                                          <p:spTgt spid="6">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6">
                                            <p:txEl>
                                              <p:pRg st="4" end="4"/>
                                            </p:txEl>
                                          </p:spTgt>
                                        </p:tgtEl>
                                        <p:attrNameLst>
                                          <p:attrName>style.visibility</p:attrName>
                                        </p:attrNameLst>
                                      </p:cBhvr>
                                      <p:to>
                                        <p:strVal val="visible"/>
                                      </p:to>
                                    </p:set>
                                    <p:animEffect transition="in" filter="barn(inVertical)">
                                      <p:cBhvr>
                                        <p:cTn id="4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86EB00-448C-4706-80F4-9DE0F4E78C29}"/>
              </a:ext>
            </a:extLst>
          </p:cNvPr>
          <p:cNvPicPr>
            <a:picLocks noChangeAspect="1"/>
          </p:cNvPicPr>
          <p:nvPr/>
        </p:nvPicPr>
        <p:blipFill>
          <a:blip r:embed="rId2"/>
          <a:stretch>
            <a:fillRect/>
          </a:stretch>
        </p:blipFill>
        <p:spPr>
          <a:xfrm>
            <a:off x="3340412" y="4374396"/>
            <a:ext cx="5923941" cy="2242879"/>
          </a:xfrm>
          <a:prstGeom prst="rect">
            <a:avLst/>
          </a:prstGeom>
        </p:spPr>
      </p:pic>
      <p:sp>
        <p:nvSpPr>
          <p:cNvPr id="26" name="Rectangle 25"/>
          <p:cNvSpPr/>
          <p:nvPr/>
        </p:nvSpPr>
        <p:spPr>
          <a:xfrm>
            <a:off x="3595126" y="3501008"/>
            <a:ext cx="1132723" cy="648072"/>
          </a:xfrm>
          <a:prstGeom prst="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p:cNvSpPr/>
          <p:nvPr/>
        </p:nvSpPr>
        <p:spPr>
          <a:xfrm>
            <a:off x="2587013" y="1196752"/>
            <a:ext cx="1008112" cy="1728192"/>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4583832" y="1196752"/>
            <a:ext cx="1008112" cy="1728192"/>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6456040" y="1196752"/>
            <a:ext cx="1008112" cy="1728192"/>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8328248" y="1196752"/>
            <a:ext cx="1008112" cy="1728192"/>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p:cNvCxnSpPr/>
          <p:nvPr/>
        </p:nvCxnSpPr>
        <p:spPr>
          <a:xfrm>
            <a:off x="3719736" y="2060848"/>
            <a:ext cx="72008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5663952" y="2060848"/>
            <a:ext cx="72008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7536160" y="2060848"/>
            <a:ext cx="72008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711625" y="1484784"/>
            <a:ext cx="811493" cy="369332"/>
          </a:xfrm>
          <a:prstGeom prst="rect">
            <a:avLst/>
          </a:prstGeom>
          <a:noFill/>
        </p:spPr>
        <p:txBody>
          <a:bodyPr wrap="square" rtlCol="0">
            <a:spAutoFit/>
          </a:bodyPr>
          <a:lstStyle/>
          <a:p>
            <a:r>
              <a:rPr lang="en-GB" dirty="0"/>
              <a:t>carrier</a:t>
            </a:r>
          </a:p>
        </p:txBody>
      </p:sp>
      <p:sp>
        <p:nvSpPr>
          <p:cNvPr id="14" name="TextBox 13"/>
          <p:cNvSpPr txBox="1"/>
          <p:nvPr/>
        </p:nvSpPr>
        <p:spPr>
          <a:xfrm>
            <a:off x="4727849" y="1484784"/>
            <a:ext cx="811493" cy="369332"/>
          </a:xfrm>
          <a:prstGeom prst="rect">
            <a:avLst/>
          </a:prstGeom>
          <a:noFill/>
        </p:spPr>
        <p:txBody>
          <a:bodyPr wrap="square" rtlCol="0">
            <a:spAutoFit/>
          </a:bodyPr>
          <a:lstStyle/>
          <a:p>
            <a:r>
              <a:rPr lang="en-GB" dirty="0"/>
              <a:t>carrier</a:t>
            </a:r>
          </a:p>
        </p:txBody>
      </p:sp>
      <p:sp>
        <p:nvSpPr>
          <p:cNvPr id="15" name="TextBox 14"/>
          <p:cNvSpPr txBox="1"/>
          <p:nvPr/>
        </p:nvSpPr>
        <p:spPr>
          <a:xfrm>
            <a:off x="6580652" y="1484784"/>
            <a:ext cx="811493" cy="369332"/>
          </a:xfrm>
          <a:prstGeom prst="rect">
            <a:avLst/>
          </a:prstGeom>
          <a:noFill/>
        </p:spPr>
        <p:txBody>
          <a:bodyPr wrap="square" rtlCol="0">
            <a:spAutoFit/>
          </a:bodyPr>
          <a:lstStyle/>
          <a:p>
            <a:r>
              <a:rPr lang="en-GB" dirty="0"/>
              <a:t>carrier</a:t>
            </a:r>
          </a:p>
        </p:txBody>
      </p:sp>
      <p:sp>
        <p:nvSpPr>
          <p:cNvPr id="16" name="TextBox 15"/>
          <p:cNvSpPr txBox="1"/>
          <p:nvPr/>
        </p:nvSpPr>
        <p:spPr>
          <a:xfrm>
            <a:off x="8452860" y="1484784"/>
            <a:ext cx="811493" cy="369332"/>
          </a:xfrm>
          <a:prstGeom prst="rect">
            <a:avLst/>
          </a:prstGeom>
          <a:noFill/>
        </p:spPr>
        <p:txBody>
          <a:bodyPr wrap="square" rtlCol="0">
            <a:spAutoFit/>
          </a:bodyPr>
          <a:lstStyle/>
          <a:p>
            <a:r>
              <a:rPr lang="en-GB" dirty="0"/>
              <a:t>carrier</a:t>
            </a:r>
          </a:p>
        </p:txBody>
      </p:sp>
      <p:cxnSp>
        <p:nvCxnSpPr>
          <p:cNvPr id="18" name="Straight Arrow Connector 17"/>
          <p:cNvCxnSpPr/>
          <p:nvPr/>
        </p:nvCxnSpPr>
        <p:spPr>
          <a:xfrm flipV="1">
            <a:off x="4079776" y="2420888"/>
            <a:ext cx="0" cy="11521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6023992" y="2420888"/>
            <a:ext cx="0" cy="11521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7896200" y="2420888"/>
            <a:ext cx="0" cy="11521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647728" y="3573016"/>
            <a:ext cx="1080120" cy="369332"/>
          </a:xfrm>
          <a:prstGeom prst="rect">
            <a:avLst/>
          </a:prstGeom>
          <a:noFill/>
        </p:spPr>
        <p:txBody>
          <a:bodyPr wrap="square" rtlCol="0">
            <a:spAutoFit/>
          </a:bodyPr>
          <a:lstStyle/>
          <a:p>
            <a:r>
              <a:rPr lang="en-GB" dirty="0"/>
              <a:t>inhibitor</a:t>
            </a:r>
          </a:p>
        </p:txBody>
      </p:sp>
      <p:sp>
        <p:nvSpPr>
          <p:cNvPr id="22" name="TextBox 21"/>
          <p:cNvSpPr txBox="1"/>
          <p:nvPr/>
        </p:nvSpPr>
        <p:spPr>
          <a:xfrm>
            <a:off x="5591944" y="3573016"/>
            <a:ext cx="1080120" cy="369332"/>
          </a:xfrm>
          <a:prstGeom prst="rect">
            <a:avLst/>
          </a:prstGeom>
          <a:noFill/>
        </p:spPr>
        <p:txBody>
          <a:bodyPr wrap="square" rtlCol="0">
            <a:spAutoFit/>
          </a:bodyPr>
          <a:lstStyle/>
          <a:p>
            <a:r>
              <a:rPr lang="en-GB" dirty="0"/>
              <a:t>inhibitor</a:t>
            </a:r>
          </a:p>
        </p:txBody>
      </p:sp>
      <p:sp>
        <p:nvSpPr>
          <p:cNvPr id="23" name="TextBox 22"/>
          <p:cNvSpPr txBox="1"/>
          <p:nvPr/>
        </p:nvSpPr>
        <p:spPr>
          <a:xfrm>
            <a:off x="7464152" y="3573016"/>
            <a:ext cx="1080120" cy="369332"/>
          </a:xfrm>
          <a:prstGeom prst="rect">
            <a:avLst/>
          </a:prstGeom>
          <a:noFill/>
        </p:spPr>
        <p:txBody>
          <a:bodyPr wrap="square" rtlCol="0">
            <a:spAutoFit/>
          </a:bodyPr>
          <a:lstStyle/>
          <a:p>
            <a:r>
              <a:rPr lang="en-GB" dirty="0"/>
              <a:t>inhibitor</a:t>
            </a:r>
          </a:p>
        </p:txBody>
      </p:sp>
      <p:sp>
        <p:nvSpPr>
          <p:cNvPr id="27" name="TextBox 26"/>
          <p:cNvSpPr txBox="1"/>
          <p:nvPr/>
        </p:nvSpPr>
        <p:spPr>
          <a:xfrm>
            <a:off x="2567609" y="764704"/>
            <a:ext cx="1060715" cy="369332"/>
          </a:xfrm>
          <a:prstGeom prst="rect">
            <a:avLst/>
          </a:prstGeom>
          <a:noFill/>
        </p:spPr>
        <p:txBody>
          <a:bodyPr wrap="square" rtlCol="0">
            <a:spAutoFit/>
          </a:bodyPr>
          <a:lstStyle/>
          <a:p>
            <a:r>
              <a:rPr lang="en-GB" dirty="0"/>
              <a:t>reduced</a:t>
            </a:r>
          </a:p>
        </p:txBody>
      </p:sp>
      <p:sp>
        <p:nvSpPr>
          <p:cNvPr id="28" name="TextBox 27"/>
          <p:cNvSpPr txBox="1"/>
          <p:nvPr/>
        </p:nvSpPr>
        <p:spPr>
          <a:xfrm>
            <a:off x="4603238" y="764704"/>
            <a:ext cx="1060715" cy="369332"/>
          </a:xfrm>
          <a:prstGeom prst="rect">
            <a:avLst/>
          </a:prstGeom>
          <a:noFill/>
        </p:spPr>
        <p:txBody>
          <a:bodyPr wrap="square" rtlCol="0">
            <a:spAutoFit/>
          </a:bodyPr>
          <a:lstStyle/>
          <a:p>
            <a:r>
              <a:rPr lang="en-GB" dirty="0"/>
              <a:t>oxidised</a:t>
            </a:r>
          </a:p>
        </p:txBody>
      </p:sp>
      <p:sp>
        <p:nvSpPr>
          <p:cNvPr id="29" name="TextBox 28"/>
          <p:cNvSpPr txBox="1"/>
          <p:nvPr/>
        </p:nvSpPr>
        <p:spPr>
          <a:xfrm>
            <a:off x="6475446" y="764704"/>
            <a:ext cx="1060715" cy="369332"/>
          </a:xfrm>
          <a:prstGeom prst="rect">
            <a:avLst/>
          </a:prstGeom>
          <a:noFill/>
        </p:spPr>
        <p:txBody>
          <a:bodyPr wrap="square" rtlCol="0">
            <a:spAutoFit/>
          </a:bodyPr>
          <a:lstStyle/>
          <a:p>
            <a:r>
              <a:rPr lang="en-GB" dirty="0"/>
              <a:t>oxidised</a:t>
            </a:r>
          </a:p>
        </p:txBody>
      </p:sp>
      <p:sp>
        <p:nvSpPr>
          <p:cNvPr id="30" name="TextBox 29"/>
          <p:cNvSpPr txBox="1"/>
          <p:nvPr/>
        </p:nvSpPr>
        <p:spPr>
          <a:xfrm>
            <a:off x="8347654" y="764704"/>
            <a:ext cx="1060715" cy="369332"/>
          </a:xfrm>
          <a:prstGeom prst="rect">
            <a:avLst/>
          </a:prstGeom>
          <a:noFill/>
        </p:spPr>
        <p:txBody>
          <a:bodyPr wrap="square" rtlCol="0">
            <a:spAutoFit/>
          </a:bodyPr>
          <a:lstStyle/>
          <a:p>
            <a:r>
              <a:rPr lang="en-GB" dirty="0"/>
              <a:t>oxidised</a:t>
            </a:r>
          </a:p>
        </p:txBody>
      </p:sp>
      <p:sp>
        <p:nvSpPr>
          <p:cNvPr id="31" name="Rectangle 30"/>
          <p:cNvSpPr/>
          <p:nvPr/>
        </p:nvSpPr>
        <p:spPr>
          <a:xfrm>
            <a:off x="3340411" y="5751257"/>
            <a:ext cx="6067957" cy="3240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p:cNvSpPr txBox="1"/>
          <p:nvPr/>
        </p:nvSpPr>
        <p:spPr>
          <a:xfrm>
            <a:off x="3935760" y="3789040"/>
            <a:ext cx="504056" cy="369332"/>
          </a:xfrm>
          <a:prstGeom prst="rect">
            <a:avLst/>
          </a:prstGeom>
          <a:noFill/>
        </p:spPr>
        <p:txBody>
          <a:bodyPr wrap="square" rtlCol="0">
            <a:spAutoFit/>
          </a:bodyPr>
          <a:lstStyle/>
          <a:p>
            <a:r>
              <a:rPr lang="en-GB" b="1" dirty="0"/>
              <a:t>B</a:t>
            </a:r>
          </a:p>
        </p:txBody>
      </p:sp>
      <p:sp>
        <p:nvSpPr>
          <p:cNvPr id="33" name="TextBox 32"/>
          <p:cNvSpPr txBox="1"/>
          <p:nvPr/>
        </p:nvSpPr>
        <p:spPr>
          <a:xfrm>
            <a:off x="2865342" y="1876183"/>
            <a:ext cx="504056" cy="584775"/>
          </a:xfrm>
          <a:prstGeom prst="rect">
            <a:avLst/>
          </a:prstGeom>
          <a:noFill/>
        </p:spPr>
        <p:txBody>
          <a:bodyPr wrap="square" rtlCol="0">
            <a:spAutoFit/>
          </a:bodyPr>
          <a:lstStyle/>
          <a:p>
            <a:r>
              <a:rPr lang="en-GB" sz="3200" b="1" dirty="0"/>
              <a:t>Y</a:t>
            </a:r>
          </a:p>
        </p:txBody>
      </p:sp>
    </p:spTree>
    <p:extLst>
      <p:ext uri="{BB962C8B-B14F-4D97-AF65-F5344CB8AC3E}">
        <p14:creationId xmlns:p14="http://schemas.microsoft.com/office/powerpoint/2010/main" val="787482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inVertical)">
                                      <p:cBhvr>
                                        <p:cTn id="12" dur="500"/>
                                        <p:tgtEl>
                                          <p:spTgt spid="27"/>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barn(inVertical)">
                                      <p:cBhvr>
                                        <p:cTn id="15" dur="500"/>
                                        <p:tgtEl>
                                          <p:spTgt spid="2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barn(inVertical)">
                                      <p:cBhvr>
                                        <p:cTn id="18" dur="500"/>
                                        <p:tgtEl>
                                          <p:spTgt spid="2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barn(inVertical)">
                                      <p:cBhvr>
                                        <p:cTn id="21" dur="5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barn(inVertical)">
                                      <p:cBhvr>
                                        <p:cTn id="26" dur="500"/>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barn(inVertical)">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barn(inVertical)">
                                      <p:cBhvr>
                                        <p:cTn id="3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p:bldP spid="29" grpId="0"/>
      <p:bldP spid="30" grpId="0"/>
      <p:bldP spid="31" grpId="0" animBg="1"/>
      <p:bldP spid="32" grpId="0"/>
      <p:bldP spid="3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3F679D-CC19-43CB-B0E0-AF06FAFFA38C}"/>
              </a:ext>
            </a:extLst>
          </p:cNvPr>
          <p:cNvPicPr>
            <a:picLocks noChangeAspect="1"/>
          </p:cNvPicPr>
          <p:nvPr/>
        </p:nvPicPr>
        <p:blipFill>
          <a:blip r:embed="rId2"/>
          <a:stretch>
            <a:fillRect/>
          </a:stretch>
        </p:blipFill>
        <p:spPr>
          <a:xfrm>
            <a:off x="2094080" y="4293096"/>
            <a:ext cx="5925826" cy="2243522"/>
          </a:xfrm>
          <a:prstGeom prst="rect">
            <a:avLst/>
          </a:prstGeom>
        </p:spPr>
      </p:pic>
      <p:sp>
        <p:nvSpPr>
          <p:cNvPr id="26" name="Rectangle 25"/>
          <p:cNvSpPr/>
          <p:nvPr/>
        </p:nvSpPr>
        <p:spPr>
          <a:xfrm>
            <a:off x="5565643" y="3547053"/>
            <a:ext cx="1132723" cy="648072"/>
          </a:xfrm>
          <a:prstGeom prst="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p:cNvSpPr/>
          <p:nvPr/>
        </p:nvSpPr>
        <p:spPr>
          <a:xfrm>
            <a:off x="2587013" y="1196752"/>
            <a:ext cx="1008112" cy="1728192"/>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4583832" y="1196752"/>
            <a:ext cx="1008112" cy="1728192"/>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6456040" y="1196752"/>
            <a:ext cx="1008112" cy="1728192"/>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8328248" y="1196752"/>
            <a:ext cx="1008112" cy="1728192"/>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p:cNvCxnSpPr/>
          <p:nvPr/>
        </p:nvCxnSpPr>
        <p:spPr>
          <a:xfrm>
            <a:off x="3719736" y="2060848"/>
            <a:ext cx="72008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5663952" y="2060848"/>
            <a:ext cx="72008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7536160" y="2060848"/>
            <a:ext cx="72008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711625" y="1484784"/>
            <a:ext cx="811493" cy="369332"/>
          </a:xfrm>
          <a:prstGeom prst="rect">
            <a:avLst/>
          </a:prstGeom>
          <a:noFill/>
        </p:spPr>
        <p:txBody>
          <a:bodyPr wrap="square" rtlCol="0">
            <a:spAutoFit/>
          </a:bodyPr>
          <a:lstStyle/>
          <a:p>
            <a:r>
              <a:rPr lang="en-GB" dirty="0"/>
              <a:t>carrier</a:t>
            </a:r>
          </a:p>
        </p:txBody>
      </p:sp>
      <p:sp>
        <p:nvSpPr>
          <p:cNvPr id="14" name="TextBox 13"/>
          <p:cNvSpPr txBox="1"/>
          <p:nvPr/>
        </p:nvSpPr>
        <p:spPr>
          <a:xfrm>
            <a:off x="4727849" y="1484784"/>
            <a:ext cx="811493" cy="369332"/>
          </a:xfrm>
          <a:prstGeom prst="rect">
            <a:avLst/>
          </a:prstGeom>
          <a:noFill/>
        </p:spPr>
        <p:txBody>
          <a:bodyPr wrap="square" rtlCol="0">
            <a:spAutoFit/>
          </a:bodyPr>
          <a:lstStyle/>
          <a:p>
            <a:r>
              <a:rPr lang="en-GB" dirty="0"/>
              <a:t>carrier</a:t>
            </a:r>
          </a:p>
        </p:txBody>
      </p:sp>
      <p:sp>
        <p:nvSpPr>
          <p:cNvPr id="15" name="TextBox 14"/>
          <p:cNvSpPr txBox="1"/>
          <p:nvPr/>
        </p:nvSpPr>
        <p:spPr>
          <a:xfrm>
            <a:off x="6580652" y="1484784"/>
            <a:ext cx="811493" cy="369332"/>
          </a:xfrm>
          <a:prstGeom prst="rect">
            <a:avLst/>
          </a:prstGeom>
          <a:noFill/>
        </p:spPr>
        <p:txBody>
          <a:bodyPr wrap="square" rtlCol="0">
            <a:spAutoFit/>
          </a:bodyPr>
          <a:lstStyle/>
          <a:p>
            <a:r>
              <a:rPr lang="en-GB" dirty="0"/>
              <a:t>carrier</a:t>
            </a:r>
          </a:p>
        </p:txBody>
      </p:sp>
      <p:sp>
        <p:nvSpPr>
          <p:cNvPr id="16" name="TextBox 15"/>
          <p:cNvSpPr txBox="1"/>
          <p:nvPr/>
        </p:nvSpPr>
        <p:spPr>
          <a:xfrm>
            <a:off x="8452860" y="1484784"/>
            <a:ext cx="811493" cy="369332"/>
          </a:xfrm>
          <a:prstGeom prst="rect">
            <a:avLst/>
          </a:prstGeom>
          <a:noFill/>
        </p:spPr>
        <p:txBody>
          <a:bodyPr wrap="square" rtlCol="0">
            <a:spAutoFit/>
          </a:bodyPr>
          <a:lstStyle/>
          <a:p>
            <a:r>
              <a:rPr lang="en-GB" dirty="0"/>
              <a:t>carrier</a:t>
            </a:r>
          </a:p>
        </p:txBody>
      </p:sp>
      <p:cxnSp>
        <p:nvCxnSpPr>
          <p:cNvPr id="18" name="Straight Arrow Connector 17"/>
          <p:cNvCxnSpPr/>
          <p:nvPr/>
        </p:nvCxnSpPr>
        <p:spPr>
          <a:xfrm flipV="1">
            <a:off x="4079776" y="2420888"/>
            <a:ext cx="0" cy="11521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6023992" y="2420888"/>
            <a:ext cx="0" cy="11521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7896200" y="2420888"/>
            <a:ext cx="0" cy="11521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647728" y="3573016"/>
            <a:ext cx="1080120" cy="369332"/>
          </a:xfrm>
          <a:prstGeom prst="rect">
            <a:avLst/>
          </a:prstGeom>
          <a:noFill/>
        </p:spPr>
        <p:txBody>
          <a:bodyPr wrap="square" rtlCol="0">
            <a:spAutoFit/>
          </a:bodyPr>
          <a:lstStyle/>
          <a:p>
            <a:r>
              <a:rPr lang="en-GB" dirty="0"/>
              <a:t>inhibitor</a:t>
            </a:r>
          </a:p>
        </p:txBody>
      </p:sp>
      <p:sp>
        <p:nvSpPr>
          <p:cNvPr id="22" name="TextBox 21"/>
          <p:cNvSpPr txBox="1"/>
          <p:nvPr/>
        </p:nvSpPr>
        <p:spPr>
          <a:xfrm>
            <a:off x="5591944" y="3573016"/>
            <a:ext cx="1080120" cy="369332"/>
          </a:xfrm>
          <a:prstGeom prst="rect">
            <a:avLst/>
          </a:prstGeom>
          <a:noFill/>
        </p:spPr>
        <p:txBody>
          <a:bodyPr wrap="square" rtlCol="0">
            <a:spAutoFit/>
          </a:bodyPr>
          <a:lstStyle/>
          <a:p>
            <a:r>
              <a:rPr lang="en-GB" dirty="0"/>
              <a:t>inhibitor</a:t>
            </a:r>
          </a:p>
        </p:txBody>
      </p:sp>
      <p:sp>
        <p:nvSpPr>
          <p:cNvPr id="23" name="TextBox 22"/>
          <p:cNvSpPr txBox="1"/>
          <p:nvPr/>
        </p:nvSpPr>
        <p:spPr>
          <a:xfrm>
            <a:off x="7464152" y="3573016"/>
            <a:ext cx="1080120" cy="369332"/>
          </a:xfrm>
          <a:prstGeom prst="rect">
            <a:avLst/>
          </a:prstGeom>
          <a:noFill/>
        </p:spPr>
        <p:txBody>
          <a:bodyPr wrap="square" rtlCol="0">
            <a:spAutoFit/>
          </a:bodyPr>
          <a:lstStyle/>
          <a:p>
            <a:r>
              <a:rPr lang="en-GB" dirty="0"/>
              <a:t>inhibitor</a:t>
            </a:r>
          </a:p>
        </p:txBody>
      </p:sp>
      <p:sp>
        <p:nvSpPr>
          <p:cNvPr id="27" name="TextBox 26"/>
          <p:cNvSpPr txBox="1"/>
          <p:nvPr/>
        </p:nvSpPr>
        <p:spPr>
          <a:xfrm>
            <a:off x="2567609" y="764704"/>
            <a:ext cx="1060715" cy="369332"/>
          </a:xfrm>
          <a:prstGeom prst="rect">
            <a:avLst/>
          </a:prstGeom>
          <a:noFill/>
        </p:spPr>
        <p:txBody>
          <a:bodyPr wrap="square" rtlCol="0">
            <a:spAutoFit/>
          </a:bodyPr>
          <a:lstStyle/>
          <a:p>
            <a:r>
              <a:rPr lang="en-GB" dirty="0"/>
              <a:t>reduced</a:t>
            </a:r>
          </a:p>
        </p:txBody>
      </p:sp>
      <p:sp>
        <p:nvSpPr>
          <p:cNvPr id="28" name="TextBox 27"/>
          <p:cNvSpPr txBox="1"/>
          <p:nvPr/>
        </p:nvSpPr>
        <p:spPr>
          <a:xfrm>
            <a:off x="4603238" y="764704"/>
            <a:ext cx="1060715" cy="369332"/>
          </a:xfrm>
          <a:prstGeom prst="rect">
            <a:avLst/>
          </a:prstGeom>
          <a:noFill/>
        </p:spPr>
        <p:txBody>
          <a:bodyPr wrap="square" rtlCol="0">
            <a:spAutoFit/>
          </a:bodyPr>
          <a:lstStyle/>
          <a:p>
            <a:r>
              <a:rPr lang="en-GB" dirty="0"/>
              <a:t>reduced</a:t>
            </a:r>
          </a:p>
        </p:txBody>
      </p:sp>
      <p:sp>
        <p:nvSpPr>
          <p:cNvPr id="29" name="TextBox 28"/>
          <p:cNvSpPr txBox="1"/>
          <p:nvPr/>
        </p:nvSpPr>
        <p:spPr>
          <a:xfrm>
            <a:off x="6475446" y="764704"/>
            <a:ext cx="1060715" cy="369332"/>
          </a:xfrm>
          <a:prstGeom prst="rect">
            <a:avLst/>
          </a:prstGeom>
          <a:noFill/>
        </p:spPr>
        <p:txBody>
          <a:bodyPr wrap="square" rtlCol="0">
            <a:spAutoFit/>
          </a:bodyPr>
          <a:lstStyle/>
          <a:p>
            <a:r>
              <a:rPr lang="en-GB" dirty="0"/>
              <a:t>oxidised</a:t>
            </a:r>
          </a:p>
        </p:txBody>
      </p:sp>
      <p:sp>
        <p:nvSpPr>
          <p:cNvPr id="30" name="TextBox 29"/>
          <p:cNvSpPr txBox="1"/>
          <p:nvPr/>
        </p:nvSpPr>
        <p:spPr>
          <a:xfrm>
            <a:off x="8347654" y="764704"/>
            <a:ext cx="1060715" cy="369332"/>
          </a:xfrm>
          <a:prstGeom prst="rect">
            <a:avLst/>
          </a:prstGeom>
          <a:noFill/>
        </p:spPr>
        <p:txBody>
          <a:bodyPr wrap="square" rtlCol="0">
            <a:spAutoFit/>
          </a:bodyPr>
          <a:lstStyle/>
          <a:p>
            <a:r>
              <a:rPr lang="en-GB" dirty="0"/>
              <a:t>oxidised</a:t>
            </a:r>
          </a:p>
        </p:txBody>
      </p:sp>
      <p:sp>
        <p:nvSpPr>
          <p:cNvPr id="31" name="Rectangle 30"/>
          <p:cNvSpPr/>
          <p:nvPr/>
        </p:nvSpPr>
        <p:spPr>
          <a:xfrm>
            <a:off x="2094080" y="5252839"/>
            <a:ext cx="5925826" cy="3240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p:cNvSpPr txBox="1"/>
          <p:nvPr/>
        </p:nvSpPr>
        <p:spPr>
          <a:xfrm>
            <a:off x="3935760" y="3789040"/>
            <a:ext cx="504056" cy="369332"/>
          </a:xfrm>
          <a:prstGeom prst="rect">
            <a:avLst/>
          </a:prstGeom>
          <a:noFill/>
        </p:spPr>
        <p:txBody>
          <a:bodyPr wrap="square" rtlCol="0">
            <a:spAutoFit/>
          </a:bodyPr>
          <a:lstStyle/>
          <a:p>
            <a:r>
              <a:rPr lang="en-GB" b="1" dirty="0"/>
              <a:t>B</a:t>
            </a:r>
          </a:p>
        </p:txBody>
      </p:sp>
      <p:sp>
        <p:nvSpPr>
          <p:cNvPr id="33" name="TextBox 32"/>
          <p:cNvSpPr txBox="1"/>
          <p:nvPr/>
        </p:nvSpPr>
        <p:spPr>
          <a:xfrm>
            <a:off x="2865342" y="1876183"/>
            <a:ext cx="504056" cy="584775"/>
          </a:xfrm>
          <a:prstGeom prst="rect">
            <a:avLst/>
          </a:prstGeom>
          <a:noFill/>
        </p:spPr>
        <p:txBody>
          <a:bodyPr wrap="square" rtlCol="0">
            <a:spAutoFit/>
          </a:bodyPr>
          <a:lstStyle/>
          <a:p>
            <a:r>
              <a:rPr lang="en-GB" sz="3200" b="1" dirty="0"/>
              <a:t>Y</a:t>
            </a:r>
          </a:p>
        </p:txBody>
      </p:sp>
      <p:sp>
        <p:nvSpPr>
          <p:cNvPr id="34" name="TextBox 33"/>
          <p:cNvSpPr txBox="1"/>
          <p:nvPr/>
        </p:nvSpPr>
        <p:spPr>
          <a:xfrm>
            <a:off x="5977237" y="3825822"/>
            <a:ext cx="504056" cy="369332"/>
          </a:xfrm>
          <a:prstGeom prst="rect">
            <a:avLst/>
          </a:prstGeom>
          <a:noFill/>
        </p:spPr>
        <p:txBody>
          <a:bodyPr wrap="square" rtlCol="0">
            <a:spAutoFit/>
          </a:bodyPr>
          <a:lstStyle/>
          <a:p>
            <a:r>
              <a:rPr lang="en-GB" b="1" dirty="0"/>
              <a:t>A</a:t>
            </a:r>
          </a:p>
        </p:txBody>
      </p:sp>
      <p:sp>
        <p:nvSpPr>
          <p:cNvPr id="35" name="TextBox 34"/>
          <p:cNvSpPr txBox="1"/>
          <p:nvPr/>
        </p:nvSpPr>
        <p:spPr>
          <a:xfrm>
            <a:off x="4835860" y="1876183"/>
            <a:ext cx="504056" cy="584775"/>
          </a:xfrm>
          <a:prstGeom prst="rect">
            <a:avLst/>
          </a:prstGeom>
          <a:noFill/>
        </p:spPr>
        <p:txBody>
          <a:bodyPr wrap="square" rtlCol="0">
            <a:spAutoFit/>
          </a:bodyPr>
          <a:lstStyle/>
          <a:p>
            <a:r>
              <a:rPr lang="en-GB" sz="3200" b="1" dirty="0"/>
              <a:t>X</a:t>
            </a:r>
          </a:p>
        </p:txBody>
      </p:sp>
    </p:spTree>
    <p:extLst>
      <p:ext uri="{BB962C8B-B14F-4D97-AF65-F5344CB8AC3E}">
        <p14:creationId xmlns:p14="http://schemas.microsoft.com/office/powerpoint/2010/main" val="1828692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inVertical)">
                                      <p:cBhvr>
                                        <p:cTn id="12" dur="500"/>
                                        <p:tgtEl>
                                          <p:spTgt spid="27"/>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barn(inVertical)">
                                      <p:cBhvr>
                                        <p:cTn id="15" dur="500"/>
                                        <p:tgtEl>
                                          <p:spTgt spid="2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barn(inVertical)">
                                      <p:cBhvr>
                                        <p:cTn id="18" dur="500"/>
                                        <p:tgtEl>
                                          <p:spTgt spid="2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barn(inVertical)">
                                      <p:cBhvr>
                                        <p:cTn id="21" dur="5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barn(inVertical)">
                                      <p:cBhvr>
                                        <p:cTn id="26" dur="500"/>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barn(inVertical)">
                                      <p:cBhvr>
                                        <p:cTn id="31" dur="500"/>
                                        <p:tgtEl>
                                          <p:spTgt spid="34"/>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barn(inVertical)">
                                      <p:cBhvr>
                                        <p:cTn id="3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p:bldP spid="29" grpId="0"/>
      <p:bldP spid="30" grpId="0"/>
      <p:bldP spid="31" grpId="0" animBg="1"/>
      <p:bldP spid="34" grpId="0"/>
      <p:bldP spid="3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FFAACB-B247-4F49-9B3C-95528F6FF153}"/>
              </a:ext>
            </a:extLst>
          </p:cNvPr>
          <p:cNvPicPr>
            <a:picLocks noChangeAspect="1"/>
          </p:cNvPicPr>
          <p:nvPr/>
        </p:nvPicPr>
        <p:blipFill>
          <a:blip r:embed="rId2"/>
          <a:stretch>
            <a:fillRect/>
          </a:stretch>
        </p:blipFill>
        <p:spPr>
          <a:xfrm>
            <a:off x="2716743" y="4364620"/>
            <a:ext cx="5925826" cy="2243522"/>
          </a:xfrm>
          <a:prstGeom prst="rect">
            <a:avLst/>
          </a:prstGeom>
        </p:spPr>
      </p:pic>
      <p:sp>
        <p:nvSpPr>
          <p:cNvPr id="26" name="Rectangle 25"/>
          <p:cNvSpPr/>
          <p:nvPr/>
        </p:nvSpPr>
        <p:spPr>
          <a:xfrm>
            <a:off x="7392145" y="3547053"/>
            <a:ext cx="1132723" cy="648072"/>
          </a:xfrm>
          <a:prstGeom prst="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p:cNvSpPr/>
          <p:nvPr/>
        </p:nvSpPr>
        <p:spPr>
          <a:xfrm>
            <a:off x="2587013" y="1196752"/>
            <a:ext cx="1008112" cy="1728192"/>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4583832" y="1196752"/>
            <a:ext cx="1008112" cy="1728192"/>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6456040" y="1196752"/>
            <a:ext cx="1008112" cy="1728192"/>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8328248" y="1196752"/>
            <a:ext cx="1008112" cy="1728192"/>
          </a:xfrm>
          <a:prstGeom prst="ellipse">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p:cNvCxnSpPr/>
          <p:nvPr/>
        </p:nvCxnSpPr>
        <p:spPr>
          <a:xfrm>
            <a:off x="3719736" y="2060848"/>
            <a:ext cx="72008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5663952" y="2060848"/>
            <a:ext cx="72008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7536160" y="2060848"/>
            <a:ext cx="72008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711625" y="1484784"/>
            <a:ext cx="811493" cy="369332"/>
          </a:xfrm>
          <a:prstGeom prst="rect">
            <a:avLst/>
          </a:prstGeom>
          <a:noFill/>
        </p:spPr>
        <p:txBody>
          <a:bodyPr wrap="square" rtlCol="0">
            <a:spAutoFit/>
          </a:bodyPr>
          <a:lstStyle/>
          <a:p>
            <a:r>
              <a:rPr lang="en-GB" dirty="0"/>
              <a:t>carrier</a:t>
            </a:r>
          </a:p>
        </p:txBody>
      </p:sp>
      <p:sp>
        <p:nvSpPr>
          <p:cNvPr id="14" name="TextBox 13"/>
          <p:cNvSpPr txBox="1"/>
          <p:nvPr/>
        </p:nvSpPr>
        <p:spPr>
          <a:xfrm>
            <a:off x="4727849" y="1484784"/>
            <a:ext cx="811493" cy="369332"/>
          </a:xfrm>
          <a:prstGeom prst="rect">
            <a:avLst/>
          </a:prstGeom>
          <a:noFill/>
        </p:spPr>
        <p:txBody>
          <a:bodyPr wrap="square" rtlCol="0">
            <a:spAutoFit/>
          </a:bodyPr>
          <a:lstStyle/>
          <a:p>
            <a:r>
              <a:rPr lang="en-GB" dirty="0"/>
              <a:t>carrier</a:t>
            </a:r>
          </a:p>
        </p:txBody>
      </p:sp>
      <p:sp>
        <p:nvSpPr>
          <p:cNvPr id="15" name="TextBox 14"/>
          <p:cNvSpPr txBox="1"/>
          <p:nvPr/>
        </p:nvSpPr>
        <p:spPr>
          <a:xfrm>
            <a:off x="6580652" y="1484784"/>
            <a:ext cx="811493" cy="369332"/>
          </a:xfrm>
          <a:prstGeom prst="rect">
            <a:avLst/>
          </a:prstGeom>
          <a:noFill/>
        </p:spPr>
        <p:txBody>
          <a:bodyPr wrap="square" rtlCol="0">
            <a:spAutoFit/>
          </a:bodyPr>
          <a:lstStyle/>
          <a:p>
            <a:r>
              <a:rPr lang="en-GB" dirty="0"/>
              <a:t>carrier</a:t>
            </a:r>
          </a:p>
        </p:txBody>
      </p:sp>
      <p:sp>
        <p:nvSpPr>
          <p:cNvPr id="16" name="TextBox 15"/>
          <p:cNvSpPr txBox="1"/>
          <p:nvPr/>
        </p:nvSpPr>
        <p:spPr>
          <a:xfrm>
            <a:off x="8452860" y="1484784"/>
            <a:ext cx="811493" cy="369332"/>
          </a:xfrm>
          <a:prstGeom prst="rect">
            <a:avLst/>
          </a:prstGeom>
          <a:noFill/>
        </p:spPr>
        <p:txBody>
          <a:bodyPr wrap="square" rtlCol="0">
            <a:spAutoFit/>
          </a:bodyPr>
          <a:lstStyle/>
          <a:p>
            <a:r>
              <a:rPr lang="en-GB" dirty="0"/>
              <a:t>carrier</a:t>
            </a:r>
          </a:p>
        </p:txBody>
      </p:sp>
      <p:cxnSp>
        <p:nvCxnSpPr>
          <p:cNvPr id="18" name="Straight Arrow Connector 17"/>
          <p:cNvCxnSpPr/>
          <p:nvPr/>
        </p:nvCxnSpPr>
        <p:spPr>
          <a:xfrm flipV="1">
            <a:off x="4079776" y="2420888"/>
            <a:ext cx="0" cy="11521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6023992" y="2420888"/>
            <a:ext cx="0" cy="11521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7896200" y="2420888"/>
            <a:ext cx="0" cy="11521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647728" y="3573016"/>
            <a:ext cx="1080120" cy="369332"/>
          </a:xfrm>
          <a:prstGeom prst="rect">
            <a:avLst/>
          </a:prstGeom>
          <a:noFill/>
        </p:spPr>
        <p:txBody>
          <a:bodyPr wrap="square" rtlCol="0">
            <a:spAutoFit/>
          </a:bodyPr>
          <a:lstStyle/>
          <a:p>
            <a:r>
              <a:rPr lang="en-GB" dirty="0"/>
              <a:t>inhibitor</a:t>
            </a:r>
          </a:p>
        </p:txBody>
      </p:sp>
      <p:sp>
        <p:nvSpPr>
          <p:cNvPr id="22" name="TextBox 21"/>
          <p:cNvSpPr txBox="1"/>
          <p:nvPr/>
        </p:nvSpPr>
        <p:spPr>
          <a:xfrm>
            <a:off x="5591944" y="3573016"/>
            <a:ext cx="1080120" cy="369332"/>
          </a:xfrm>
          <a:prstGeom prst="rect">
            <a:avLst/>
          </a:prstGeom>
          <a:noFill/>
        </p:spPr>
        <p:txBody>
          <a:bodyPr wrap="square" rtlCol="0">
            <a:spAutoFit/>
          </a:bodyPr>
          <a:lstStyle/>
          <a:p>
            <a:r>
              <a:rPr lang="en-GB" dirty="0"/>
              <a:t>inhibitor</a:t>
            </a:r>
          </a:p>
        </p:txBody>
      </p:sp>
      <p:sp>
        <p:nvSpPr>
          <p:cNvPr id="23" name="TextBox 22"/>
          <p:cNvSpPr txBox="1"/>
          <p:nvPr/>
        </p:nvSpPr>
        <p:spPr>
          <a:xfrm>
            <a:off x="7464152" y="3573016"/>
            <a:ext cx="1080120" cy="369332"/>
          </a:xfrm>
          <a:prstGeom prst="rect">
            <a:avLst/>
          </a:prstGeom>
          <a:noFill/>
        </p:spPr>
        <p:txBody>
          <a:bodyPr wrap="square" rtlCol="0">
            <a:spAutoFit/>
          </a:bodyPr>
          <a:lstStyle/>
          <a:p>
            <a:r>
              <a:rPr lang="en-GB" dirty="0"/>
              <a:t>inhibitor</a:t>
            </a:r>
          </a:p>
        </p:txBody>
      </p:sp>
      <p:sp>
        <p:nvSpPr>
          <p:cNvPr id="27" name="TextBox 26"/>
          <p:cNvSpPr txBox="1"/>
          <p:nvPr/>
        </p:nvSpPr>
        <p:spPr>
          <a:xfrm>
            <a:off x="2567609" y="764704"/>
            <a:ext cx="1060715" cy="369332"/>
          </a:xfrm>
          <a:prstGeom prst="rect">
            <a:avLst/>
          </a:prstGeom>
          <a:noFill/>
        </p:spPr>
        <p:txBody>
          <a:bodyPr wrap="square" rtlCol="0">
            <a:spAutoFit/>
          </a:bodyPr>
          <a:lstStyle/>
          <a:p>
            <a:r>
              <a:rPr lang="en-GB" dirty="0"/>
              <a:t>reduced</a:t>
            </a:r>
          </a:p>
        </p:txBody>
      </p:sp>
      <p:sp>
        <p:nvSpPr>
          <p:cNvPr id="28" name="TextBox 27"/>
          <p:cNvSpPr txBox="1"/>
          <p:nvPr/>
        </p:nvSpPr>
        <p:spPr>
          <a:xfrm>
            <a:off x="4603238" y="764704"/>
            <a:ext cx="1060715" cy="369332"/>
          </a:xfrm>
          <a:prstGeom prst="rect">
            <a:avLst/>
          </a:prstGeom>
          <a:noFill/>
        </p:spPr>
        <p:txBody>
          <a:bodyPr wrap="square" rtlCol="0">
            <a:spAutoFit/>
          </a:bodyPr>
          <a:lstStyle/>
          <a:p>
            <a:r>
              <a:rPr lang="en-GB" dirty="0"/>
              <a:t>reduced</a:t>
            </a:r>
          </a:p>
        </p:txBody>
      </p:sp>
      <p:sp>
        <p:nvSpPr>
          <p:cNvPr id="29" name="TextBox 28"/>
          <p:cNvSpPr txBox="1"/>
          <p:nvPr/>
        </p:nvSpPr>
        <p:spPr>
          <a:xfrm>
            <a:off x="6475446" y="764704"/>
            <a:ext cx="1060715" cy="369332"/>
          </a:xfrm>
          <a:prstGeom prst="rect">
            <a:avLst/>
          </a:prstGeom>
          <a:noFill/>
        </p:spPr>
        <p:txBody>
          <a:bodyPr wrap="square" rtlCol="0">
            <a:spAutoFit/>
          </a:bodyPr>
          <a:lstStyle/>
          <a:p>
            <a:r>
              <a:rPr lang="en-GB" dirty="0"/>
              <a:t>reduced</a:t>
            </a:r>
          </a:p>
        </p:txBody>
      </p:sp>
      <p:sp>
        <p:nvSpPr>
          <p:cNvPr id="30" name="TextBox 29"/>
          <p:cNvSpPr txBox="1"/>
          <p:nvPr/>
        </p:nvSpPr>
        <p:spPr>
          <a:xfrm>
            <a:off x="8347654" y="764704"/>
            <a:ext cx="1060715" cy="369332"/>
          </a:xfrm>
          <a:prstGeom prst="rect">
            <a:avLst/>
          </a:prstGeom>
          <a:noFill/>
        </p:spPr>
        <p:txBody>
          <a:bodyPr wrap="square" rtlCol="0">
            <a:spAutoFit/>
          </a:bodyPr>
          <a:lstStyle/>
          <a:p>
            <a:r>
              <a:rPr lang="en-GB" dirty="0"/>
              <a:t>oxidised</a:t>
            </a:r>
          </a:p>
        </p:txBody>
      </p:sp>
      <p:sp>
        <p:nvSpPr>
          <p:cNvPr id="31" name="Rectangle 30"/>
          <p:cNvSpPr/>
          <p:nvPr/>
        </p:nvSpPr>
        <p:spPr>
          <a:xfrm>
            <a:off x="2711625" y="6155528"/>
            <a:ext cx="5930944" cy="3693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p:cNvSpPr txBox="1"/>
          <p:nvPr/>
        </p:nvSpPr>
        <p:spPr>
          <a:xfrm>
            <a:off x="3935760" y="3789040"/>
            <a:ext cx="504056" cy="369332"/>
          </a:xfrm>
          <a:prstGeom prst="rect">
            <a:avLst/>
          </a:prstGeom>
          <a:noFill/>
        </p:spPr>
        <p:txBody>
          <a:bodyPr wrap="square" rtlCol="0">
            <a:spAutoFit/>
          </a:bodyPr>
          <a:lstStyle/>
          <a:p>
            <a:r>
              <a:rPr lang="en-GB" b="1" dirty="0"/>
              <a:t>B</a:t>
            </a:r>
          </a:p>
        </p:txBody>
      </p:sp>
      <p:sp>
        <p:nvSpPr>
          <p:cNvPr id="33" name="TextBox 32"/>
          <p:cNvSpPr txBox="1"/>
          <p:nvPr/>
        </p:nvSpPr>
        <p:spPr>
          <a:xfrm>
            <a:off x="2865342" y="1876183"/>
            <a:ext cx="504056" cy="584775"/>
          </a:xfrm>
          <a:prstGeom prst="rect">
            <a:avLst/>
          </a:prstGeom>
          <a:noFill/>
        </p:spPr>
        <p:txBody>
          <a:bodyPr wrap="square" rtlCol="0">
            <a:spAutoFit/>
          </a:bodyPr>
          <a:lstStyle/>
          <a:p>
            <a:r>
              <a:rPr lang="en-GB" sz="3200" b="1" dirty="0"/>
              <a:t>Y</a:t>
            </a:r>
          </a:p>
        </p:txBody>
      </p:sp>
      <p:sp>
        <p:nvSpPr>
          <p:cNvPr id="34" name="TextBox 33"/>
          <p:cNvSpPr txBox="1"/>
          <p:nvPr/>
        </p:nvSpPr>
        <p:spPr>
          <a:xfrm>
            <a:off x="5977237" y="3825822"/>
            <a:ext cx="504056" cy="369332"/>
          </a:xfrm>
          <a:prstGeom prst="rect">
            <a:avLst/>
          </a:prstGeom>
          <a:noFill/>
        </p:spPr>
        <p:txBody>
          <a:bodyPr wrap="square" rtlCol="0">
            <a:spAutoFit/>
          </a:bodyPr>
          <a:lstStyle/>
          <a:p>
            <a:r>
              <a:rPr lang="en-GB" b="1" dirty="0"/>
              <a:t>A</a:t>
            </a:r>
          </a:p>
        </p:txBody>
      </p:sp>
      <p:sp>
        <p:nvSpPr>
          <p:cNvPr id="35" name="TextBox 34"/>
          <p:cNvSpPr txBox="1"/>
          <p:nvPr/>
        </p:nvSpPr>
        <p:spPr>
          <a:xfrm>
            <a:off x="4835860" y="1876183"/>
            <a:ext cx="504056" cy="584775"/>
          </a:xfrm>
          <a:prstGeom prst="rect">
            <a:avLst/>
          </a:prstGeom>
          <a:noFill/>
        </p:spPr>
        <p:txBody>
          <a:bodyPr wrap="square" rtlCol="0">
            <a:spAutoFit/>
          </a:bodyPr>
          <a:lstStyle/>
          <a:p>
            <a:r>
              <a:rPr lang="en-GB" sz="3200" b="1" dirty="0"/>
              <a:t>X</a:t>
            </a:r>
          </a:p>
        </p:txBody>
      </p:sp>
      <p:sp>
        <p:nvSpPr>
          <p:cNvPr id="36" name="TextBox 35"/>
          <p:cNvSpPr txBox="1"/>
          <p:nvPr/>
        </p:nvSpPr>
        <p:spPr>
          <a:xfrm>
            <a:off x="7752184" y="3825822"/>
            <a:ext cx="504056" cy="369332"/>
          </a:xfrm>
          <a:prstGeom prst="rect">
            <a:avLst/>
          </a:prstGeom>
          <a:noFill/>
        </p:spPr>
        <p:txBody>
          <a:bodyPr wrap="square" rtlCol="0">
            <a:spAutoFit/>
          </a:bodyPr>
          <a:lstStyle/>
          <a:p>
            <a:r>
              <a:rPr lang="en-GB" b="1" dirty="0"/>
              <a:t>C</a:t>
            </a:r>
          </a:p>
        </p:txBody>
      </p:sp>
      <p:sp>
        <p:nvSpPr>
          <p:cNvPr id="37" name="TextBox 36"/>
          <p:cNvSpPr txBox="1"/>
          <p:nvPr/>
        </p:nvSpPr>
        <p:spPr>
          <a:xfrm>
            <a:off x="6708068" y="1876969"/>
            <a:ext cx="504056" cy="584775"/>
          </a:xfrm>
          <a:prstGeom prst="rect">
            <a:avLst/>
          </a:prstGeom>
          <a:noFill/>
        </p:spPr>
        <p:txBody>
          <a:bodyPr wrap="square" rtlCol="0">
            <a:spAutoFit/>
          </a:bodyPr>
          <a:lstStyle/>
          <a:p>
            <a:r>
              <a:rPr lang="en-GB" sz="3200" b="1" dirty="0"/>
              <a:t>W</a:t>
            </a:r>
          </a:p>
        </p:txBody>
      </p:sp>
      <p:sp>
        <p:nvSpPr>
          <p:cNvPr id="38" name="TextBox 37"/>
          <p:cNvSpPr txBox="1"/>
          <p:nvPr/>
        </p:nvSpPr>
        <p:spPr>
          <a:xfrm>
            <a:off x="8544272" y="1865788"/>
            <a:ext cx="504056" cy="584775"/>
          </a:xfrm>
          <a:prstGeom prst="rect">
            <a:avLst/>
          </a:prstGeom>
          <a:noFill/>
        </p:spPr>
        <p:txBody>
          <a:bodyPr wrap="square" rtlCol="0">
            <a:spAutoFit/>
          </a:bodyPr>
          <a:lstStyle/>
          <a:p>
            <a:r>
              <a:rPr lang="en-GB" sz="3200" b="1" dirty="0"/>
              <a:t>Z</a:t>
            </a:r>
          </a:p>
        </p:txBody>
      </p:sp>
      <p:sp>
        <p:nvSpPr>
          <p:cNvPr id="39" name="Rectangle 38"/>
          <p:cNvSpPr/>
          <p:nvPr/>
        </p:nvSpPr>
        <p:spPr>
          <a:xfrm>
            <a:off x="7389816" y="5229200"/>
            <a:ext cx="1252753" cy="12956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64622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inVertical)">
                                      <p:cBhvr>
                                        <p:cTn id="12" dur="500"/>
                                        <p:tgtEl>
                                          <p:spTgt spid="27"/>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barn(inVertical)">
                                      <p:cBhvr>
                                        <p:cTn id="15" dur="500"/>
                                        <p:tgtEl>
                                          <p:spTgt spid="2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barn(inVertical)">
                                      <p:cBhvr>
                                        <p:cTn id="18" dur="500"/>
                                        <p:tgtEl>
                                          <p:spTgt spid="2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barn(inVertical)">
                                      <p:cBhvr>
                                        <p:cTn id="21" dur="5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barn(inVertical)">
                                      <p:cBhvr>
                                        <p:cTn id="26" dur="500"/>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barn(inVertical)">
                                      <p:cBhvr>
                                        <p:cTn id="31" dur="500"/>
                                        <p:tgtEl>
                                          <p:spTgt spid="37"/>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barn(inVertical)">
                                      <p:cBhvr>
                                        <p:cTn id="36" dur="500"/>
                                        <p:tgtEl>
                                          <p:spTgt spid="39"/>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barn(inVertical)">
                                      <p:cBhvr>
                                        <p:cTn id="4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p:bldP spid="29" grpId="0"/>
      <p:bldP spid="30" grpId="0"/>
      <p:bldP spid="31" grpId="0" animBg="1"/>
      <p:bldP spid="37" grpId="0"/>
      <p:bldP spid="38" grpId="0"/>
      <p:bldP spid="3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ECEB08-A23A-4DEF-A96E-000D6D7E6481}"/>
              </a:ext>
            </a:extLst>
          </p:cNvPr>
          <p:cNvPicPr>
            <a:picLocks noChangeAspect="1"/>
          </p:cNvPicPr>
          <p:nvPr/>
        </p:nvPicPr>
        <p:blipFill>
          <a:blip r:embed="rId2"/>
          <a:stretch>
            <a:fillRect/>
          </a:stretch>
        </p:blipFill>
        <p:spPr>
          <a:xfrm>
            <a:off x="-275579" y="-104777"/>
            <a:ext cx="6647158" cy="1691990"/>
          </a:xfrm>
          <a:prstGeom prst="rect">
            <a:avLst/>
          </a:prstGeom>
        </p:spPr>
      </p:pic>
      <p:pic>
        <p:nvPicPr>
          <p:cNvPr id="5" name="Picture 4">
            <a:extLst>
              <a:ext uri="{FF2B5EF4-FFF2-40B4-BE49-F238E27FC236}">
                <a16:creationId xmlns:a16="http://schemas.microsoft.com/office/drawing/2014/main" id="{2D386089-EB7F-42E5-AB23-93B48084FBCF}"/>
              </a:ext>
            </a:extLst>
          </p:cNvPr>
          <p:cNvPicPr>
            <a:picLocks noChangeAspect="1"/>
          </p:cNvPicPr>
          <p:nvPr/>
        </p:nvPicPr>
        <p:blipFill>
          <a:blip r:embed="rId3"/>
          <a:stretch>
            <a:fillRect/>
          </a:stretch>
        </p:blipFill>
        <p:spPr>
          <a:xfrm>
            <a:off x="853838" y="1768311"/>
            <a:ext cx="3584759" cy="1908213"/>
          </a:xfrm>
          <a:prstGeom prst="rect">
            <a:avLst/>
          </a:prstGeom>
        </p:spPr>
      </p:pic>
      <p:pic>
        <p:nvPicPr>
          <p:cNvPr id="7" name="Picture 6">
            <a:extLst>
              <a:ext uri="{FF2B5EF4-FFF2-40B4-BE49-F238E27FC236}">
                <a16:creationId xmlns:a16="http://schemas.microsoft.com/office/drawing/2014/main" id="{66FA99B2-AB09-49B1-9DB6-1425CF5D6B9A}"/>
              </a:ext>
            </a:extLst>
          </p:cNvPr>
          <p:cNvPicPr>
            <a:picLocks noChangeAspect="1"/>
          </p:cNvPicPr>
          <p:nvPr/>
        </p:nvPicPr>
        <p:blipFill>
          <a:blip r:embed="rId4"/>
          <a:stretch>
            <a:fillRect/>
          </a:stretch>
        </p:blipFill>
        <p:spPr>
          <a:xfrm>
            <a:off x="181621" y="3875562"/>
            <a:ext cx="6647158" cy="171938"/>
          </a:xfrm>
          <a:prstGeom prst="rect">
            <a:avLst/>
          </a:prstGeom>
        </p:spPr>
      </p:pic>
      <p:pic>
        <p:nvPicPr>
          <p:cNvPr id="8" name="Picture 7">
            <a:extLst>
              <a:ext uri="{FF2B5EF4-FFF2-40B4-BE49-F238E27FC236}">
                <a16:creationId xmlns:a16="http://schemas.microsoft.com/office/drawing/2014/main" id="{271E22D3-AE6D-4443-AD61-E401CBEBFF5C}"/>
              </a:ext>
            </a:extLst>
          </p:cNvPr>
          <p:cNvPicPr>
            <a:picLocks noChangeAspect="1"/>
          </p:cNvPicPr>
          <p:nvPr/>
        </p:nvPicPr>
        <p:blipFill>
          <a:blip r:embed="rId5"/>
          <a:stretch>
            <a:fillRect/>
          </a:stretch>
        </p:blipFill>
        <p:spPr>
          <a:xfrm>
            <a:off x="-123180" y="3995298"/>
            <a:ext cx="10308107" cy="2239247"/>
          </a:xfrm>
          <a:prstGeom prst="rect">
            <a:avLst/>
          </a:prstGeom>
        </p:spPr>
      </p:pic>
    </p:spTree>
    <p:extLst>
      <p:ext uri="{BB962C8B-B14F-4D97-AF65-F5344CB8AC3E}">
        <p14:creationId xmlns:p14="http://schemas.microsoft.com/office/powerpoint/2010/main" val="36622917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F30370-5AD6-4BDD-86B6-04FDD4C7B4BF}"/>
              </a:ext>
            </a:extLst>
          </p:cNvPr>
          <p:cNvPicPr>
            <a:picLocks noChangeAspect="1"/>
          </p:cNvPicPr>
          <p:nvPr/>
        </p:nvPicPr>
        <p:blipFill>
          <a:blip r:embed="rId2"/>
          <a:stretch>
            <a:fillRect/>
          </a:stretch>
        </p:blipFill>
        <p:spPr>
          <a:xfrm>
            <a:off x="0" y="108115"/>
            <a:ext cx="6647158" cy="324095"/>
          </a:xfrm>
          <a:prstGeom prst="rect">
            <a:avLst/>
          </a:prstGeom>
        </p:spPr>
      </p:pic>
      <p:pic>
        <p:nvPicPr>
          <p:cNvPr id="5" name="Picture 4">
            <a:extLst>
              <a:ext uri="{FF2B5EF4-FFF2-40B4-BE49-F238E27FC236}">
                <a16:creationId xmlns:a16="http://schemas.microsoft.com/office/drawing/2014/main" id="{A9793504-CF0B-4D40-B2D7-141F1F4EDA2F}"/>
              </a:ext>
            </a:extLst>
          </p:cNvPr>
          <p:cNvPicPr>
            <a:picLocks noChangeAspect="1"/>
          </p:cNvPicPr>
          <p:nvPr/>
        </p:nvPicPr>
        <p:blipFill>
          <a:blip r:embed="rId3"/>
          <a:stretch>
            <a:fillRect/>
          </a:stretch>
        </p:blipFill>
        <p:spPr>
          <a:xfrm>
            <a:off x="0" y="432210"/>
            <a:ext cx="6647158" cy="1558091"/>
          </a:xfrm>
          <a:prstGeom prst="rect">
            <a:avLst/>
          </a:prstGeom>
        </p:spPr>
      </p:pic>
      <p:pic>
        <p:nvPicPr>
          <p:cNvPr id="6" name="Picture 5">
            <a:extLst>
              <a:ext uri="{FF2B5EF4-FFF2-40B4-BE49-F238E27FC236}">
                <a16:creationId xmlns:a16="http://schemas.microsoft.com/office/drawing/2014/main" id="{A3D196B9-C63D-4FE5-B908-6F635D688A3D}"/>
              </a:ext>
            </a:extLst>
          </p:cNvPr>
          <p:cNvPicPr>
            <a:picLocks noChangeAspect="1"/>
          </p:cNvPicPr>
          <p:nvPr/>
        </p:nvPicPr>
        <p:blipFill>
          <a:blip r:embed="rId4"/>
          <a:stretch>
            <a:fillRect/>
          </a:stretch>
        </p:blipFill>
        <p:spPr>
          <a:xfrm>
            <a:off x="-551158" y="2281885"/>
            <a:ext cx="6647158" cy="494511"/>
          </a:xfrm>
          <a:prstGeom prst="rect">
            <a:avLst/>
          </a:prstGeom>
        </p:spPr>
      </p:pic>
      <p:pic>
        <p:nvPicPr>
          <p:cNvPr id="7" name="Picture 6">
            <a:extLst>
              <a:ext uri="{FF2B5EF4-FFF2-40B4-BE49-F238E27FC236}">
                <a16:creationId xmlns:a16="http://schemas.microsoft.com/office/drawing/2014/main" id="{2BA67BE7-15F6-4D7D-8C20-40163781E97C}"/>
              </a:ext>
            </a:extLst>
          </p:cNvPr>
          <p:cNvPicPr>
            <a:picLocks noChangeAspect="1"/>
          </p:cNvPicPr>
          <p:nvPr/>
        </p:nvPicPr>
        <p:blipFill>
          <a:blip r:embed="rId5"/>
          <a:stretch>
            <a:fillRect/>
          </a:stretch>
        </p:blipFill>
        <p:spPr>
          <a:xfrm>
            <a:off x="0" y="2776396"/>
            <a:ext cx="6647158" cy="741006"/>
          </a:xfrm>
          <a:prstGeom prst="rect">
            <a:avLst/>
          </a:prstGeom>
        </p:spPr>
      </p:pic>
      <p:pic>
        <p:nvPicPr>
          <p:cNvPr id="8" name="Picture 7">
            <a:extLst>
              <a:ext uri="{FF2B5EF4-FFF2-40B4-BE49-F238E27FC236}">
                <a16:creationId xmlns:a16="http://schemas.microsoft.com/office/drawing/2014/main" id="{17DCC339-D683-4006-8178-3EC4E2838C6A}"/>
              </a:ext>
            </a:extLst>
          </p:cNvPr>
          <p:cNvPicPr>
            <a:picLocks noChangeAspect="1"/>
          </p:cNvPicPr>
          <p:nvPr/>
        </p:nvPicPr>
        <p:blipFill>
          <a:blip r:embed="rId6"/>
          <a:stretch>
            <a:fillRect/>
          </a:stretch>
        </p:blipFill>
        <p:spPr>
          <a:xfrm>
            <a:off x="6096000" y="-62301"/>
            <a:ext cx="6647158" cy="494511"/>
          </a:xfrm>
          <a:prstGeom prst="rect">
            <a:avLst/>
          </a:prstGeom>
        </p:spPr>
      </p:pic>
      <p:pic>
        <p:nvPicPr>
          <p:cNvPr id="9" name="Picture 8">
            <a:extLst>
              <a:ext uri="{FF2B5EF4-FFF2-40B4-BE49-F238E27FC236}">
                <a16:creationId xmlns:a16="http://schemas.microsoft.com/office/drawing/2014/main" id="{FA18E978-6C4E-4CDD-B7B1-5FADE703C1B9}"/>
              </a:ext>
            </a:extLst>
          </p:cNvPr>
          <p:cNvPicPr>
            <a:picLocks noChangeAspect="1"/>
          </p:cNvPicPr>
          <p:nvPr/>
        </p:nvPicPr>
        <p:blipFill>
          <a:blip r:embed="rId7"/>
          <a:stretch>
            <a:fillRect/>
          </a:stretch>
        </p:blipFill>
        <p:spPr>
          <a:xfrm>
            <a:off x="6094488" y="450671"/>
            <a:ext cx="6647158" cy="3662427"/>
          </a:xfrm>
          <a:prstGeom prst="rect">
            <a:avLst/>
          </a:prstGeom>
        </p:spPr>
      </p:pic>
    </p:spTree>
    <p:extLst>
      <p:ext uri="{BB962C8B-B14F-4D97-AF65-F5344CB8AC3E}">
        <p14:creationId xmlns:p14="http://schemas.microsoft.com/office/powerpoint/2010/main" val="6912539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9CA9E6-A2BD-453C-8D0A-3E3E2701CA7E}"/>
              </a:ext>
            </a:extLst>
          </p:cNvPr>
          <p:cNvPicPr>
            <a:picLocks noChangeAspect="1"/>
          </p:cNvPicPr>
          <p:nvPr/>
        </p:nvPicPr>
        <p:blipFill>
          <a:blip r:embed="rId2"/>
          <a:stretch>
            <a:fillRect/>
          </a:stretch>
        </p:blipFill>
        <p:spPr>
          <a:xfrm>
            <a:off x="153911" y="109756"/>
            <a:ext cx="6647158" cy="209977"/>
          </a:xfrm>
          <a:prstGeom prst="rect">
            <a:avLst/>
          </a:prstGeom>
        </p:spPr>
      </p:pic>
      <p:pic>
        <p:nvPicPr>
          <p:cNvPr id="5" name="Picture 4">
            <a:extLst>
              <a:ext uri="{FF2B5EF4-FFF2-40B4-BE49-F238E27FC236}">
                <a16:creationId xmlns:a16="http://schemas.microsoft.com/office/drawing/2014/main" id="{27D9626B-C3F7-4AE1-9CF5-3B3362CF8201}"/>
              </a:ext>
            </a:extLst>
          </p:cNvPr>
          <p:cNvPicPr>
            <a:picLocks noChangeAspect="1"/>
          </p:cNvPicPr>
          <p:nvPr/>
        </p:nvPicPr>
        <p:blipFill>
          <a:blip r:embed="rId3"/>
          <a:stretch>
            <a:fillRect/>
          </a:stretch>
        </p:blipFill>
        <p:spPr>
          <a:xfrm>
            <a:off x="-150888" y="319733"/>
            <a:ext cx="6647158" cy="4007824"/>
          </a:xfrm>
          <a:prstGeom prst="rect">
            <a:avLst/>
          </a:prstGeom>
        </p:spPr>
      </p:pic>
    </p:spTree>
    <p:extLst>
      <p:ext uri="{BB962C8B-B14F-4D97-AF65-F5344CB8AC3E}">
        <p14:creationId xmlns:p14="http://schemas.microsoft.com/office/powerpoint/2010/main" val="9055906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5560" y="836712"/>
            <a:ext cx="7772400" cy="720080"/>
          </a:xfrm>
          <a:solidFill>
            <a:schemeClr val="bg1"/>
          </a:solidFill>
          <a:ln w="28575">
            <a:solidFill>
              <a:schemeClr val="tx1"/>
            </a:solidFill>
          </a:ln>
        </p:spPr>
        <p:txBody>
          <a:bodyPr>
            <a:normAutofit/>
          </a:bodyPr>
          <a:lstStyle/>
          <a:p>
            <a:r>
              <a:rPr lang="en-GB" sz="2800" b="1" u="sng" dirty="0"/>
              <a:t>Alternative respiratory substrates</a:t>
            </a:r>
          </a:p>
        </p:txBody>
      </p:sp>
      <p:sp>
        <p:nvSpPr>
          <p:cNvPr id="6" name="Date Placeholder 5"/>
          <p:cNvSpPr>
            <a:spLocks noGrp="1"/>
          </p:cNvSpPr>
          <p:nvPr>
            <p:ph type="dt" sz="half" idx="10"/>
          </p:nvPr>
        </p:nvSpPr>
        <p:spPr>
          <a:xfrm>
            <a:off x="6528048" y="332657"/>
            <a:ext cx="3717776" cy="365125"/>
          </a:xfrm>
        </p:spPr>
        <p:txBody>
          <a:bodyPr/>
          <a:lstStyle/>
          <a:p>
            <a:fld id="{8A338C36-FA05-40AD-BD71-9B5B0ED5F8F7}" type="datetime2">
              <a:rPr lang="en-GB" smtClean="0"/>
              <a:t>Wednesday, 09 December 2020</a:t>
            </a:fld>
            <a:endParaRPr lang="en-GB" dirty="0"/>
          </a:p>
        </p:txBody>
      </p:sp>
      <p:sp>
        <p:nvSpPr>
          <p:cNvPr id="5" name="Rectangle 4">
            <a:extLst>
              <a:ext uri="{FF2B5EF4-FFF2-40B4-BE49-F238E27FC236}">
                <a16:creationId xmlns:a16="http://schemas.microsoft.com/office/drawing/2014/main" id="{F1E7E9A8-0B0B-4A2B-8220-89BECE561888}"/>
              </a:ext>
            </a:extLst>
          </p:cNvPr>
          <p:cNvSpPr/>
          <p:nvPr/>
        </p:nvSpPr>
        <p:spPr>
          <a:xfrm>
            <a:off x="275422" y="2115239"/>
            <a:ext cx="9200683" cy="19916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3" name="Picture 2">
            <a:extLst>
              <a:ext uri="{FF2B5EF4-FFF2-40B4-BE49-F238E27FC236}">
                <a16:creationId xmlns:a16="http://schemas.microsoft.com/office/drawing/2014/main" id="{FE8A555A-709A-4E40-925B-D81DF3B19760}"/>
              </a:ext>
            </a:extLst>
          </p:cNvPr>
          <p:cNvPicPr>
            <a:picLocks noChangeAspect="1"/>
          </p:cNvPicPr>
          <p:nvPr/>
        </p:nvPicPr>
        <p:blipFill>
          <a:blip r:embed="rId2"/>
          <a:stretch>
            <a:fillRect/>
          </a:stretch>
        </p:blipFill>
        <p:spPr>
          <a:xfrm>
            <a:off x="384737" y="2115239"/>
            <a:ext cx="9387381" cy="1624512"/>
          </a:xfrm>
          <a:prstGeom prst="rect">
            <a:avLst/>
          </a:prstGeom>
        </p:spPr>
      </p:pic>
    </p:spTree>
    <p:extLst>
      <p:ext uri="{BB962C8B-B14F-4D97-AF65-F5344CB8AC3E}">
        <p14:creationId xmlns:p14="http://schemas.microsoft.com/office/powerpoint/2010/main" val="34740844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4082"/>
          </a:xfrm>
        </p:spPr>
        <p:txBody>
          <a:bodyPr>
            <a:normAutofit/>
          </a:bodyPr>
          <a:lstStyle/>
          <a:p>
            <a:r>
              <a:rPr lang="en-GB" sz="3600" u="sng" dirty="0"/>
              <a:t>Other respiratory substrates</a:t>
            </a:r>
          </a:p>
        </p:txBody>
      </p:sp>
      <p:sp>
        <p:nvSpPr>
          <p:cNvPr id="3" name="Content Placeholder 2"/>
          <p:cNvSpPr>
            <a:spLocks noGrp="1"/>
          </p:cNvSpPr>
          <p:nvPr>
            <p:ph idx="1"/>
          </p:nvPr>
        </p:nvSpPr>
        <p:spPr>
          <a:xfrm>
            <a:off x="651842" y="980728"/>
            <a:ext cx="8208912" cy="5688632"/>
          </a:xfrm>
        </p:spPr>
        <p:txBody>
          <a:bodyPr>
            <a:normAutofit/>
          </a:bodyPr>
          <a:lstStyle/>
          <a:p>
            <a:pPr marL="0" indent="0">
              <a:buNone/>
            </a:pPr>
            <a:r>
              <a:rPr lang="en-GB" b="1" u="sng" dirty="0"/>
              <a:t>LIPIDS</a:t>
            </a:r>
          </a:p>
          <a:p>
            <a:pPr lvl="1"/>
            <a:r>
              <a:rPr lang="en-GB" dirty="0"/>
              <a:t>Lipids are hydrolysed to fatty acids and glycerol (lipase).</a:t>
            </a:r>
          </a:p>
          <a:p>
            <a:pPr lvl="1"/>
            <a:endParaRPr lang="en-GB" dirty="0"/>
          </a:p>
          <a:p>
            <a:pPr lvl="1"/>
            <a:endParaRPr lang="en-GB" dirty="0"/>
          </a:p>
          <a:p>
            <a:pPr marL="457200" lvl="1" indent="0">
              <a:buNone/>
            </a:pPr>
            <a:endParaRPr lang="en-GB" dirty="0"/>
          </a:p>
          <a:p>
            <a:pPr lvl="1"/>
            <a:endParaRPr lang="en-GB" dirty="0"/>
          </a:p>
          <a:p>
            <a:pPr lvl="1"/>
            <a:endParaRPr lang="en-GB" dirty="0"/>
          </a:p>
          <a:p>
            <a:pPr lvl="1"/>
            <a:r>
              <a:rPr lang="en-GB" dirty="0"/>
              <a:t>Glycerol is phosphorylated and converted into </a:t>
            </a:r>
            <a:r>
              <a:rPr lang="en-GB" b="1" dirty="0">
                <a:solidFill>
                  <a:srgbClr val="FF0000"/>
                </a:solidFill>
              </a:rPr>
              <a:t>triose phosphate</a:t>
            </a:r>
            <a:r>
              <a:rPr lang="en-GB" dirty="0"/>
              <a:t> (enters via glycolytic pathway).</a:t>
            </a:r>
          </a:p>
          <a:p>
            <a:pPr lvl="1"/>
            <a:endParaRPr lang="en-GB" dirty="0"/>
          </a:p>
          <a:p>
            <a:pPr lvl="1"/>
            <a:endParaRPr lang="en-GB" dirty="0"/>
          </a:p>
          <a:p>
            <a:pPr lvl="1"/>
            <a:endParaRPr lang="en-GB" dirty="0"/>
          </a:p>
        </p:txBody>
      </p:sp>
      <p:pic>
        <p:nvPicPr>
          <p:cNvPr id="1026" name="Picture 2" descr="Image result for lipid hydrolys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1081" y="1836569"/>
            <a:ext cx="5777589" cy="184939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1724" y="4722710"/>
            <a:ext cx="1368152" cy="11180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a:off x="5303912" y="5281740"/>
            <a:ext cx="1224136"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2064" y="4725144"/>
            <a:ext cx="1512168"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0288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barn(inVertical)">
                                      <p:cBhvr>
                                        <p:cTn id="15" dur="500"/>
                                        <p:tgtEl>
                                          <p:spTgt spid="102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barn(inVertical)">
                                      <p:cBhvr>
                                        <p:cTn id="20" dur="500"/>
                                        <p:tgtEl>
                                          <p:spTgt spid="3">
                                            <p:txEl>
                                              <p:pRg st="7" end="7"/>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1027"/>
                                        </p:tgtEl>
                                        <p:attrNameLst>
                                          <p:attrName>style.visibility</p:attrName>
                                        </p:attrNameLst>
                                      </p:cBhvr>
                                      <p:to>
                                        <p:strVal val="visible"/>
                                      </p:to>
                                    </p:set>
                                    <p:animEffect transition="in" filter="barn(inVertical)">
                                      <p:cBhvr>
                                        <p:cTn id="23" dur="500"/>
                                        <p:tgtEl>
                                          <p:spTgt spid="1027"/>
                                        </p:tgtEl>
                                      </p:cBhvr>
                                    </p:animEffect>
                                  </p:childTnLst>
                                </p:cTn>
                              </p:par>
                              <p:par>
                                <p:cTn id="24" presetID="16" presetClass="entr" presetSubtype="21"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arn(inVertical)">
                                      <p:cBhvr>
                                        <p:cTn id="26" dur="500"/>
                                        <p:tgtEl>
                                          <p:spTgt spid="5"/>
                                        </p:tgtEl>
                                      </p:cBhvr>
                                    </p:animEffect>
                                  </p:childTnLst>
                                </p:cTn>
                              </p:par>
                              <p:par>
                                <p:cTn id="27" presetID="16" presetClass="entr" presetSubtype="21" fill="hold" nodeType="withEffect">
                                  <p:stCondLst>
                                    <p:cond delay="0"/>
                                  </p:stCondLst>
                                  <p:childTnLst>
                                    <p:set>
                                      <p:cBhvr>
                                        <p:cTn id="28" dur="1" fill="hold">
                                          <p:stCondLst>
                                            <p:cond delay="0"/>
                                          </p:stCondLst>
                                        </p:cTn>
                                        <p:tgtEl>
                                          <p:spTgt spid="1028"/>
                                        </p:tgtEl>
                                        <p:attrNameLst>
                                          <p:attrName>style.visibility</p:attrName>
                                        </p:attrNameLst>
                                      </p:cBhvr>
                                      <p:to>
                                        <p:strVal val="visible"/>
                                      </p:to>
                                    </p:set>
                                    <p:animEffect transition="in" filter="barn(inVertical)">
                                      <p:cBhvr>
                                        <p:cTn id="29"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620688"/>
            <a:ext cx="8229600" cy="5760640"/>
          </a:xfrm>
        </p:spPr>
        <p:txBody>
          <a:bodyPr>
            <a:normAutofit/>
          </a:bodyPr>
          <a:lstStyle/>
          <a:p>
            <a:pPr lvl="1"/>
            <a:r>
              <a:rPr lang="en-GB" dirty="0"/>
              <a:t>Fatty acids converted into 2 carbon fragments and converted into </a:t>
            </a:r>
            <a:r>
              <a:rPr lang="en-GB" b="1" dirty="0">
                <a:solidFill>
                  <a:srgbClr val="FF0000"/>
                </a:solidFill>
              </a:rPr>
              <a:t>acetyl coenzyme A </a:t>
            </a:r>
            <a:r>
              <a:rPr lang="en-GB" dirty="0"/>
              <a:t>(enters </a:t>
            </a:r>
            <a:r>
              <a:rPr lang="en-GB" dirty="0" err="1"/>
              <a:t>Kreb’s</a:t>
            </a:r>
            <a:r>
              <a:rPr lang="en-GB" dirty="0"/>
              <a:t> cycle).</a:t>
            </a:r>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r>
              <a:rPr lang="en-GB" dirty="0"/>
              <a:t>Many hydrogen atoms are released in this process for the ETC. </a:t>
            </a:r>
          </a:p>
          <a:p>
            <a:pPr lvl="1"/>
            <a:r>
              <a:rPr lang="en-GB" dirty="0"/>
              <a:t>Lipids release more than double the energy of carbohydrates.</a:t>
            </a:r>
          </a:p>
          <a:p>
            <a:endParaRPr lang="en-GB" dirty="0"/>
          </a:p>
        </p:txBody>
      </p:sp>
      <p:pic>
        <p:nvPicPr>
          <p:cNvPr id="2050" name="Picture 2" descr="Image result for fatty acid"/>
          <p:cNvPicPr>
            <a:picLocks noChangeAspect="1" noChangeArrowheads="1"/>
          </p:cNvPicPr>
          <p:nvPr/>
        </p:nvPicPr>
        <p:blipFill rotWithShape="1">
          <a:blip r:embed="rId2">
            <a:extLst>
              <a:ext uri="{28A0092B-C50C-407E-A947-70E740481C1C}">
                <a14:useLocalDpi xmlns:a14="http://schemas.microsoft.com/office/drawing/2010/main" val="0"/>
              </a:ext>
            </a:extLst>
          </a:blip>
          <a:srcRect l="4798" r="49311" b="69218"/>
          <a:stretch/>
        </p:blipFill>
        <p:spPr bwMode="auto">
          <a:xfrm>
            <a:off x="2207569" y="2025487"/>
            <a:ext cx="2134157" cy="86409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4511824" y="2448818"/>
            <a:ext cx="504056"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8" name="Picture 2" descr="Image result for fatty acid"/>
          <p:cNvPicPr>
            <a:picLocks noChangeAspect="1" noChangeArrowheads="1"/>
          </p:cNvPicPr>
          <p:nvPr/>
        </p:nvPicPr>
        <p:blipFill rotWithShape="1">
          <a:blip r:embed="rId2">
            <a:extLst>
              <a:ext uri="{28A0092B-C50C-407E-A947-70E740481C1C}">
                <a14:useLocalDpi xmlns:a14="http://schemas.microsoft.com/office/drawing/2010/main" val="0"/>
              </a:ext>
            </a:extLst>
          </a:blip>
          <a:srcRect l="4798" r="79033" b="69218"/>
          <a:stretch/>
        </p:blipFill>
        <p:spPr bwMode="auto">
          <a:xfrm>
            <a:off x="5159896" y="1745839"/>
            <a:ext cx="751926" cy="8640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fatty acid"/>
          <p:cNvPicPr>
            <a:picLocks noChangeAspect="1" noChangeArrowheads="1"/>
          </p:cNvPicPr>
          <p:nvPr/>
        </p:nvPicPr>
        <p:blipFill rotWithShape="1">
          <a:blip r:embed="rId2">
            <a:extLst>
              <a:ext uri="{28A0092B-C50C-407E-A947-70E740481C1C}">
                <a14:useLocalDpi xmlns:a14="http://schemas.microsoft.com/office/drawing/2010/main" val="0"/>
              </a:ext>
            </a:extLst>
          </a:blip>
          <a:srcRect l="4798" r="79033" b="69218"/>
          <a:stretch/>
        </p:blipFill>
        <p:spPr bwMode="auto">
          <a:xfrm>
            <a:off x="5807968" y="2708920"/>
            <a:ext cx="751926" cy="86409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fatty acid"/>
          <p:cNvPicPr>
            <a:picLocks noChangeAspect="1" noChangeArrowheads="1"/>
          </p:cNvPicPr>
          <p:nvPr/>
        </p:nvPicPr>
        <p:blipFill rotWithShape="1">
          <a:blip r:embed="rId2">
            <a:extLst>
              <a:ext uri="{28A0092B-C50C-407E-A947-70E740481C1C}">
                <a14:useLocalDpi xmlns:a14="http://schemas.microsoft.com/office/drawing/2010/main" val="0"/>
              </a:ext>
            </a:extLst>
          </a:blip>
          <a:srcRect l="4798" r="79033" b="69218"/>
          <a:stretch/>
        </p:blipFill>
        <p:spPr bwMode="auto">
          <a:xfrm>
            <a:off x="4783933" y="2708920"/>
            <a:ext cx="751926" cy="864096"/>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p:cNvCxnSpPr/>
          <p:nvPr/>
        </p:nvCxnSpPr>
        <p:spPr>
          <a:xfrm>
            <a:off x="6456040" y="2448818"/>
            <a:ext cx="504056"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320136" y="2073967"/>
            <a:ext cx="2304256" cy="646331"/>
          </a:xfrm>
          <a:prstGeom prst="rect">
            <a:avLst/>
          </a:prstGeom>
          <a:noFill/>
        </p:spPr>
        <p:txBody>
          <a:bodyPr wrap="square" rtlCol="0">
            <a:spAutoFit/>
          </a:bodyPr>
          <a:lstStyle/>
          <a:p>
            <a:r>
              <a:rPr lang="en-GB" sz="3600" b="1" dirty="0">
                <a:solidFill>
                  <a:srgbClr val="FF0000"/>
                </a:solidFill>
              </a:rPr>
              <a:t>Acetyl CoA</a:t>
            </a:r>
          </a:p>
        </p:txBody>
      </p:sp>
    </p:spTree>
    <p:extLst>
      <p:ext uri="{BB962C8B-B14F-4D97-AF65-F5344CB8AC3E}">
        <p14:creationId xmlns:p14="http://schemas.microsoft.com/office/powerpoint/2010/main" val="1856619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wipe(left)">
                                      <p:cBhvr>
                                        <p:cTn id="12" dur="500"/>
                                        <p:tgtEl>
                                          <p:spTgt spid="2050"/>
                                        </p:tgtEl>
                                      </p:cBhvr>
                                    </p:animEffect>
                                  </p:childTnLst>
                                </p:cTn>
                              </p:par>
                              <p:par>
                                <p:cTn id="13" presetID="2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2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arn(inVertical)">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barn(inVertical)">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548680"/>
            <a:ext cx="8229600" cy="1143000"/>
          </a:xfrm>
        </p:spPr>
        <p:txBody>
          <a:bodyPr>
            <a:noAutofit/>
          </a:bodyPr>
          <a:lstStyle/>
          <a:p>
            <a:r>
              <a:rPr lang="en-GB" sz="3200" dirty="0"/>
              <a:t>Why does respiration of a triglyceride require more oxygen than glucose?</a:t>
            </a:r>
          </a:p>
        </p:txBody>
      </p:sp>
      <p:sp>
        <p:nvSpPr>
          <p:cNvPr id="4" name="TextBox 3"/>
          <p:cNvSpPr txBox="1"/>
          <p:nvPr/>
        </p:nvSpPr>
        <p:spPr>
          <a:xfrm>
            <a:off x="1991544" y="1987640"/>
            <a:ext cx="7488832" cy="1815882"/>
          </a:xfrm>
          <a:prstGeom prst="rect">
            <a:avLst/>
          </a:prstGeom>
          <a:noFill/>
        </p:spPr>
        <p:txBody>
          <a:bodyPr wrap="square" rtlCol="0">
            <a:spAutoFit/>
          </a:bodyPr>
          <a:lstStyle/>
          <a:p>
            <a:pPr marL="457200" indent="-457200">
              <a:buFont typeface="Arial" panose="020B0604020202020204" pitchFamily="34" charset="0"/>
              <a:buChar char="•"/>
            </a:pPr>
            <a:r>
              <a:rPr lang="en-GB" sz="2800" dirty="0">
                <a:solidFill>
                  <a:srgbClr val="FF0000"/>
                </a:solidFill>
              </a:rPr>
              <a:t>Large number of coenzymes reduced</a:t>
            </a:r>
          </a:p>
          <a:p>
            <a:pPr marL="457200" indent="-457200">
              <a:buFont typeface="Arial" panose="020B0604020202020204" pitchFamily="34" charset="0"/>
              <a:buChar char="•"/>
            </a:pPr>
            <a:r>
              <a:rPr lang="en-GB" sz="2800" b="1" dirty="0">
                <a:solidFill>
                  <a:srgbClr val="FF0000"/>
                </a:solidFill>
              </a:rPr>
              <a:t>More</a:t>
            </a:r>
            <a:r>
              <a:rPr lang="en-GB" sz="2800" dirty="0">
                <a:solidFill>
                  <a:srgbClr val="FF0000"/>
                </a:solidFill>
              </a:rPr>
              <a:t> electrons donated to carrier proteins</a:t>
            </a:r>
          </a:p>
          <a:p>
            <a:pPr marL="457200" indent="-457200">
              <a:buFont typeface="Arial" panose="020B0604020202020204" pitchFamily="34" charset="0"/>
              <a:buChar char="•"/>
            </a:pPr>
            <a:r>
              <a:rPr lang="en-GB" sz="2800" b="1" dirty="0">
                <a:solidFill>
                  <a:srgbClr val="FF0000"/>
                </a:solidFill>
              </a:rPr>
              <a:t>More</a:t>
            </a:r>
            <a:r>
              <a:rPr lang="en-GB" sz="2800" dirty="0">
                <a:solidFill>
                  <a:srgbClr val="FF0000"/>
                </a:solidFill>
              </a:rPr>
              <a:t> Oxygen needed to act as final electron acceptor</a:t>
            </a:r>
          </a:p>
        </p:txBody>
      </p:sp>
      <p:pic>
        <p:nvPicPr>
          <p:cNvPr id="5" name="Picture 4">
            <a:extLst>
              <a:ext uri="{FF2B5EF4-FFF2-40B4-BE49-F238E27FC236}">
                <a16:creationId xmlns:a16="http://schemas.microsoft.com/office/drawing/2014/main" id="{EF63F9A2-CDAF-427F-B16C-92EAEB7B123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1153553" y="307008"/>
            <a:ext cx="738039" cy="706090"/>
          </a:xfrm>
          <a:prstGeom prst="rect">
            <a:avLst/>
          </a:prstGeom>
        </p:spPr>
      </p:pic>
    </p:spTree>
    <p:extLst>
      <p:ext uri="{BB962C8B-B14F-4D97-AF65-F5344CB8AC3E}">
        <p14:creationId xmlns:p14="http://schemas.microsoft.com/office/powerpoint/2010/main" val="342470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4082"/>
          </a:xfrm>
        </p:spPr>
        <p:txBody>
          <a:bodyPr>
            <a:normAutofit/>
          </a:bodyPr>
          <a:lstStyle/>
          <a:p>
            <a:r>
              <a:rPr lang="en-GB" sz="3600" u="sng" dirty="0"/>
              <a:t>Other respiratory substrates</a:t>
            </a:r>
          </a:p>
        </p:txBody>
      </p:sp>
      <p:sp>
        <p:nvSpPr>
          <p:cNvPr id="3" name="Content Placeholder 2"/>
          <p:cNvSpPr>
            <a:spLocks noGrp="1"/>
          </p:cNvSpPr>
          <p:nvPr>
            <p:ph idx="1"/>
          </p:nvPr>
        </p:nvSpPr>
        <p:spPr>
          <a:xfrm>
            <a:off x="1991544" y="692696"/>
            <a:ext cx="8208912" cy="5688632"/>
          </a:xfrm>
        </p:spPr>
        <p:txBody>
          <a:bodyPr>
            <a:normAutofit/>
          </a:bodyPr>
          <a:lstStyle/>
          <a:p>
            <a:pPr marL="0" indent="0">
              <a:buNone/>
            </a:pPr>
            <a:r>
              <a:rPr lang="en-GB" b="1" u="sng" dirty="0"/>
              <a:t>Proteins</a:t>
            </a:r>
          </a:p>
          <a:p>
            <a:pPr marL="457200" lvl="1" indent="0">
              <a:buNone/>
            </a:pPr>
            <a:r>
              <a:rPr lang="en-GB" dirty="0"/>
              <a:t>Proteins are hydrolysed to amino acids (protease).</a:t>
            </a:r>
          </a:p>
          <a:p>
            <a:pPr lvl="1"/>
            <a:endParaRPr lang="en-GB" dirty="0"/>
          </a:p>
          <a:p>
            <a:pPr lvl="1"/>
            <a:endParaRPr lang="en-GB" dirty="0"/>
          </a:p>
          <a:p>
            <a:pPr marL="457200" lvl="1" indent="0">
              <a:buNone/>
            </a:pPr>
            <a:endParaRPr lang="en-GB" dirty="0"/>
          </a:p>
          <a:p>
            <a:pPr marL="457200" lvl="1" indent="0">
              <a:buNone/>
            </a:pPr>
            <a:endParaRPr lang="en-GB" dirty="0"/>
          </a:p>
          <a:p>
            <a:pPr marL="457200" lvl="1" indent="0">
              <a:buNone/>
            </a:pPr>
            <a:r>
              <a:rPr lang="en-GB" b="1" u="sng" dirty="0"/>
              <a:t>Deamination</a:t>
            </a:r>
            <a:r>
              <a:rPr lang="en-GB" dirty="0"/>
              <a:t> – amino acids have their amino group removed</a:t>
            </a:r>
          </a:p>
          <a:p>
            <a:pPr lvl="1"/>
            <a:endParaRPr lang="en-GB" dirty="0"/>
          </a:p>
          <a:p>
            <a:pPr lvl="1"/>
            <a:endParaRPr lang="en-GB" dirty="0"/>
          </a:p>
          <a:p>
            <a:pPr lvl="1"/>
            <a:endParaRPr lang="en-GB" dirty="0"/>
          </a:p>
        </p:txBody>
      </p:sp>
      <p:pic>
        <p:nvPicPr>
          <p:cNvPr id="3074" name="Picture 2" descr="Image result for protein amino acids"/>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71468" t="11104" b="37153"/>
          <a:stretch/>
        </p:blipFill>
        <p:spPr bwMode="auto">
          <a:xfrm>
            <a:off x="3945058" y="1751044"/>
            <a:ext cx="1358854" cy="125185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protein amino acids"/>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4418" r="73240" b="34739"/>
          <a:stretch/>
        </p:blipFill>
        <p:spPr bwMode="auto">
          <a:xfrm>
            <a:off x="6562328" y="1772816"/>
            <a:ext cx="1274440" cy="123008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p:cNvCxnSpPr/>
          <p:nvPr/>
        </p:nvCxnSpPr>
        <p:spPr>
          <a:xfrm>
            <a:off x="5519936" y="2376973"/>
            <a:ext cx="115212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078" name="Picture 6" descr="Image result for amino acid stru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9287" y="4280892"/>
            <a:ext cx="280035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8024" y="4149080"/>
            <a:ext cx="2648337"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2" name="Straight Arrow Connector 21"/>
          <p:cNvCxnSpPr/>
          <p:nvPr/>
        </p:nvCxnSpPr>
        <p:spPr>
          <a:xfrm>
            <a:off x="5535895" y="4903507"/>
            <a:ext cx="115212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524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wipe(left)">
                                      <p:cBhvr>
                                        <p:cTn id="12" dur="500"/>
                                        <p:tgtEl>
                                          <p:spTgt spid="3074"/>
                                        </p:tgtEl>
                                      </p:cBhvr>
                                    </p:animEffect>
                                  </p:childTnLst>
                                </p:cTn>
                              </p:par>
                              <p:par>
                                <p:cTn id="13" presetID="22" presetClass="entr" presetSubtype="8"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2" presetClass="entr" presetSubtype="8" fill="hold" nodeType="withEffect">
                                  <p:stCondLst>
                                    <p:cond delay="0"/>
                                  </p:stCondLst>
                                  <p:childTnLst>
                                    <p:set>
                                      <p:cBhvr>
                                        <p:cTn id="17" dur="1" fill="hold">
                                          <p:stCondLst>
                                            <p:cond delay="0"/>
                                          </p:stCondLst>
                                        </p:cTn>
                                        <p:tgtEl>
                                          <p:spTgt spid="3076"/>
                                        </p:tgtEl>
                                        <p:attrNameLst>
                                          <p:attrName>style.visibility</p:attrName>
                                        </p:attrNameLst>
                                      </p:cBhvr>
                                      <p:to>
                                        <p:strVal val="visible"/>
                                      </p:to>
                                    </p:set>
                                    <p:animEffect transition="in" filter="wipe(left)">
                                      <p:cBhvr>
                                        <p:cTn id="18" dur="500"/>
                                        <p:tgtEl>
                                          <p:spTgt spid="3076"/>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barn(inVertical)">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078"/>
                                        </p:tgtEl>
                                        <p:attrNameLst>
                                          <p:attrName>style.visibility</p:attrName>
                                        </p:attrNameLst>
                                      </p:cBhvr>
                                      <p:to>
                                        <p:strVal val="visible"/>
                                      </p:to>
                                    </p:set>
                                    <p:animEffect transition="in" filter="barn(inVertical)">
                                      <p:cBhvr>
                                        <p:cTn id="28" dur="500"/>
                                        <p:tgtEl>
                                          <p:spTgt spid="3078"/>
                                        </p:tgtEl>
                                      </p:cBhvr>
                                    </p:animEffect>
                                  </p:childTnLst>
                                </p:cTn>
                              </p:par>
                              <p:par>
                                <p:cTn id="29" presetID="16" presetClass="entr" presetSubtype="21" fill="hold" nodeType="withEffect">
                                  <p:stCondLst>
                                    <p:cond delay="0"/>
                                  </p:stCondLst>
                                  <p:childTnLst>
                                    <p:set>
                                      <p:cBhvr>
                                        <p:cTn id="30" dur="1" fill="hold">
                                          <p:stCondLst>
                                            <p:cond delay="0"/>
                                          </p:stCondLst>
                                        </p:cTn>
                                        <p:tgtEl>
                                          <p:spTgt spid="3079"/>
                                        </p:tgtEl>
                                        <p:attrNameLst>
                                          <p:attrName>style.visibility</p:attrName>
                                        </p:attrNameLst>
                                      </p:cBhvr>
                                      <p:to>
                                        <p:strVal val="visible"/>
                                      </p:to>
                                    </p:set>
                                    <p:animEffect transition="in" filter="barn(inVertical)">
                                      <p:cBhvr>
                                        <p:cTn id="31" dur="500"/>
                                        <p:tgtEl>
                                          <p:spTgt spid="3079"/>
                                        </p:tgtEl>
                                      </p:cBhvr>
                                    </p:animEffect>
                                  </p:childTnLst>
                                </p:cTn>
                              </p:par>
                              <p:par>
                                <p:cTn id="32" presetID="22" presetClass="entr" presetSubtype="8"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620688"/>
            <a:ext cx="8229600" cy="5760640"/>
          </a:xfrm>
        </p:spPr>
        <p:txBody>
          <a:bodyPr>
            <a:normAutofit/>
          </a:bodyPr>
          <a:lstStyle/>
          <a:p>
            <a:pPr marL="457200" lvl="1" indent="0">
              <a:buNone/>
            </a:pPr>
            <a:r>
              <a:rPr lang="en-GB" dirty="0"/>
              <a:t>Fate depends on how many C atoms the amino acid contains:</a:t>
            </a:r>
          </a:p>
          <a:p>
            <a:pPr lvl="1"/>
            <a:endParaRPr lang="en-GB" dirty="0"/>
          </a:p>
          <a:p>
            <a:pPr marL="914400" lvl="2" indent="0">
              <a:buNone/>
            </a:pPr>
            <a:r>
              <a:rPr lang="en-GB" sz="2800" dirty="0"/>
              <a:t>3 carbon compounds are converted to pyruvate</a:t>
            </a:r>
          </a:p>
          <a:p>
            <a:pPr marL="914400" lvl="2" indent="0">
              <a:buNone/>
            </a:pPr>
            <a:endParaRPr lang="en-GB" sz="2800" dirty="0"/>
          </a:p>
          <a:p>
            <a:pPr marL="914400" lvl="2" indent="0">
              <a:buNone/>
            </a:pPr>
            <a:r>
              <a:rPr lang="en-GB" sz="2800" dirty="0"/>
              <a:t>4 and 5 carbon compounds are converted to intermediates in the </a:t>
            </a:r>
            <a:r>
              <a:rPr lang="en-GB" sz="2800" dirty="0" err="1"/>
              <a:t>Kreb’s</a:t>
            </a:r>
            <a:r>
              <a:rPr lang="en-GB" sz="2800" dirty="0"/>
              <a:t> cycle</a:t>
            </a:r>
          </a:p>
        </p:txBody>
      </p:sp>
      <p:pic>
        <p:nvPicPr>
          <p:cNvPr id="4098" name="Picture 2" descr="Image result for amino acid r group"/>
          <p:cNvPicPr>
            <a:picLocks noChangeAspect="1" noChangeArrowheads="1"/>
          </p:cNvPicPr>
          <p:nvPr/>
        </p:nvPicPr>
        <p:blipFill rotWithShape="1">
          <a:blip r:embed="rId2">
            <a:extLst>
              <a:ext uri="{28A0092B-C50C-407E-A947-70E740481C1C}">
                <a14:useLocalDpi xmlns:a14="http://schemas.microsoft.com/office/drawing/2010/main" val="0"/>
              </a:ext>
            </a:extLst>
          </a:blip>
          <a:srcRect l="15458" r="72945" b="83513"/>
          <a:stretch/>
        </p:blipFill>
        <p:spPr bwMode="auto">
          <a:xfrm>
            <a:off x="2855640" y="3510947"/>
            <a:ext cx="1519064" cy="153397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amino acid r group"/>
          <p:cNvPicPr>
            <a:picLocks noChangeAspect="1" noChangeArrowheads="1"/>
          </p:cNvPicPr>
          <p:nvPr/>
        </p:nvPicPr>
        <p:blipFill rotWithShape="1">
          <a:blip r:embed="rId2">
            <a:extLst>
              <a:ext uri="{28A0092B-C50C-407E-A947-70E740481C1C}">
                <a14:useLocalDpi xmlns:a14="http://schemas.microsoft.com/office/drawing/2010/main" val="0"/>
              </a:ext>
            </a:extLst>
          </a:blip>
          <a:srcRect l="26706" r="61362" b="81366"/>
          <a:stretch/>
        </p:blipFill>
        <p:spPr bwMode="auto">
          <a:xfrm>
            <a:off x="5231905" y="4581128"/>
            <a:ext cx="1412203" cy="156638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amino acid r group"/>
          <p:cNvPicPr>
            <a:picLocks noChangeAspect="1" noChangeArrowheads="1"/>
          </p:cNvPicPr>
          <p:nvPr/>
        </p:nvPicPr>
        <p:blipFill rotWithShape="1">
          <a:blip r:embed="rId2">
            <a:extLst>
              <a:ext uri="{28A0092B-C50C-407E-A947-70E740481C1C}">
                <a14:useLocalDpi xmlns:a14="http://schemas.microsoft.com/office/drawing/2010/main" val="0"/>
              </a:ext>
            </a:extLst>
          </a:blip>
          <a:srcRect l="17313" t="64620" r="68905" b="14558"/>
          <a:stretch/>
        </p:blipFill>
        <p:spPr bwMode="auto">
          <a:xfrm>
            <a:off x="7392144" y="3741502"/>
            <a:ext cx="1512168" cy="1622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8897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4098"/>
                                        </p:tgtEl>
                                        <p:attrNameLst>
                                          <p:attrName>style.visibility</p:attrName>
                                        </p:attrNameLst>
                                      </p:cBhvr>
                                      <p:to>
                                        <p:strVal val="visible"/>
                                      </p:to>
                                    </p:set>
                                    <p:animEffect transition="in" filter="barn(inVertical)">
                                      <p:cBhvr>
                                        <p:cTn id="20" dur="500"/>
                                        <p:tgtEl>
                                          <p:spTgt spid="4098"/>
                                        </p:tgtEl>
                                      </p:cBhvr>
                                    </p:animEffect>
                                  </p:childTnLst>
                                </p:cTn>
                              </p:par>
                              <p:par>
                                <p:cTn id="21" presetID="16" presetClass="entr" presetSubtype="21" fill="hold" nodeType="withEffect">
                                  <p:stCondLst>
                                    <p:cond delay="0"/>
                                  </p:stCondLst>
                                  <p:childTnLst>
                                    <p:set>
                                      <p:cBhvr>
                                        <p:cTn id="22" dur="1" fill="hold">
                                          <p:stCondLst>
                                            <p:cond delay="0"/>
                                          </p:stCondLst>
                                        </p:cTn>
                                        <p:tgtEl>
                                          <p:spTgt spid="4100"/>
                                        </p:tgtEl>
                                        <p:attrNameLst>
                                          <p:attrName>style.visibility</p:attrName>
                                        </p:attrNameLst>
                                      </p:cBhvr>
                                      <p:to>
                                        <p:strVal val="visible"/>
                                      </p:to>
                                    </p:set>
                                    <p:animEffect transition="in" filter="barn(inVertical)">
                                      <p:cBhvr>
                                        <p:cTn id="23" dur="500"/>
                                        <p:tgtEl>
                                          <p:spTgt spid="4100"/>
                                        </p:tgtEl>
                                      </p:cBhvr>
                                    </p:animEffect>
                                  </p:childTnLst>
                                </p:cTn>
                              </p:par>
                              <p:par>
                                <p:cTn id="24" presetID="16" presetClass="entr" presetSubtype="21" fill="hold" nodeType="withEffect">
                                  <p:stCondLst>
                                    <p:cond delay="0"/>
                                  </p:stCondLst>
                                  <p:childTnLst>
                                    <p:set>
                                      <p:cBhvr>
                                        <p:cTn id="25" dur="1" fill="hold">
                                          <p:stCondLst>
                                            <p:cond delay="0"/>
                                          </p:stCondLst>
                                        </p:cTn>
                                        <p:tgtEl>
                                          <p:spTgt spid="4102"/>
                                        </p:tgtEl>
                                        <p:attrNameLst>
                                          <p:attrName>style.visibility</p:attrName>
                                        </p:attrNameLst>
                                      </p:cBhvr>
                                      <p:to>
                                        <p:strVal val="visible"/>
                                      </p:to>
                                    </p:set>
                                    <p:animEffect transition="in" filter="barn(inVertical)">
                                      <p:cBhvr>
                                        <p:cTn id="26" dur="5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u="sng" dirty="0"/>
              <a:t>Anaerobic respiration – without oxygen</a:t>
            </a:r>
          </a:p>
        </p:txBody>
      </p:sp>
      <p:sp>
        <p:nvSpPr>
          <p:cNvPr id="3" name="Content Placeholder 2"/>
          <p:cNvSpPr>
            <a:spLocks noGrp="1"/>
          </p:cNvSpPr>
          <p:nvPr>
            <p:ph idx="1"/>
          </p:nvPr>
        </p:nvSpPr>
        <p:spPr/>
        <p:txBody>
          <a:bodyPr/>
          <a:lstStyle/>
          <a:p>
            <a:r>
              <a:rPr lang="en-GB" b="1" dirty="0"/>
              <a:t>Glycolysis</a:t>
            </a:r>
            <a:r>
              <a:rPr lang="en-GB" dirty="0"/>
              <a:t> is the only way to generate </a:t>
            </a:r>
            <a:r>
              <a:rPr lang="en-GB" b="1" dirty="0"/>
              <a:t>ATP for energy</a:t>
            </a:r>
            <a:r>
              <a:rPr lang="en-GB" dirty="0"/>
              <a:t>.</a:t>
            </a:r>
          </a:p>
          <a:p>
            <a:r>
              <a:rPr lang="en-GB" b="1" dirty="0"/>
              <a:t>Reduced NAD</a:t>
            </a:r>
            <a:r>
              <a:rPr lang="en-GB" dirty="0"/>
              <a:t> can’t lose its e</a:t>
            </a:r>
            <a:r>
              <a:rPr lang="en-GB" baseline="30000" dirty="0"/>
              <a:t>-</a:t>
            </a:r>
            <a:r>
              <a:rPr lang="en-GB" dirty="0"/>
              <a:t> and H</a:t>
            </a:r>
            <a:r>
              <a:rPr lang="en-GB" baseline="30000" dirty="0"/>
              <a:t>+</a:t>
            </a:r>
            <a:r>
              <a:rPr lang="en-GB" dirty="0"/>
              <a:t> as the </a:t>
            </a:r>
            <a:r>
              <a:rPr lang="en-GB" b="1" dirty="0"/>
              <a:t>ETC stops without O</a:t>
            </a:r>
            <a:r>
              <a:rPr lang="en-GB" b="1" baseline="-25000" dirty="0"/>
              <a:t>2</a:t>
            </a:r>
            <a:r>
              <a:rPr lang="en-GB" dirty="0"/>
              <a:t> as the </a:t>
            </a:r>
            <a:r>
              <a:rPr lang="en-GB" b="1" dirty="0"/>
              <a:t>final accepter</a:t>
            </a:r>
            <a:r>
              <a:rPr lang="en-GB" dirty="0"/>
              <a:t>.</a:t>
            </a:r>
          </a:p>
          <a:p>
            <a:r>
              <a:rPr lang="en-GB" b="1" dirty="0"/>
              <a:t>Reduced NAD</a:t>
            </a:r>
            <a:r>
              <a:rPr lang="en-GB" dirty="0"/>
              <a:t> can’t receive any more e</a:t>
            </a:r>
            <a:r>
              <a:rPr lang="en-GB" baseline="30000" dirty="0"/>
              <a:t>-</a:t>
            </a:r>
            <a:r>
              <a:rPr lang="en-GB" dirty="0"/>
              <a:t> and H</a:t>
            </a:r>
            <a:r>
              <a:rPr lang="en-GB" baseline="30000" dirty="0"/>
              <a:t>+</a:t>
            </a:r>
            <a:endParaRPr lang="en-GB" dirty="0"/>
          </a:p>
          <a:p>
            <a:r>
              <a:rPr lang="en-GB" dirty="0"/>
              <a:t>We need to </a:t>
            </a:r>
            <a:r>
              <a:rPr lang="en-GB" b="1" dirty="0"/>
              <a:t>recycle the reduced NAD</a:t>
            </a:r>
            <a:r>
              <a:rPr lang="en-GB" dirty="0"/>
              <a:t> to continue to do </a:t>
            </a:r>
            <a:r>
              <a:rPr lang="en-GB" b="1" dirty="0"/>
              <a:t>glycolysis and release ATP</a:t>
            </a:r>
            <a:r>
              <a:rPr lang="en-GB" dirty="0"/>
              <a:t>. </a:t>
            </a:r>
          </a:p>
          <a:p>
            <a:r>
              <a:rPr lang="en-GB" dirty="0"/>
              <a:t> Explain the ETC spotting bit clearly in the </a:t>
            </a:r>
            <a:r>
              <a:rPr lang="en-GB" dirty="0" err="1"/>
              <a:t>powerpoint</a:t>
            </a:r>
            <a:r>
              <a:rPr lang="en-GB" dirty="0"/>
              <a:t> as students often don’t get this so don’t get the marks in the exam. </a:t>
            </a:r>
          </a:p>
          <a:p>
            <a:pPr marL="0" indent="0">
              <a:buNone/>
            </a:pPr>
            <a:endParaRPr lang="en-GB" dirty="0"/>
          </a:p>
        </p:txBody>
      </p:sp>
    </p:spTree>
    <p:extLst>
      <p:ext uri="{BB962C8B-B14F-4D97-AF65-F5344CB8AC3E}">
        <p14:creationId xmlns:p14="http://schemas.microsoft.com/office/powerpoint/2010/main" val="4210680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reparation 3"/>
          <p:cNvSpPr/>
          <p:nvPr/>
        </p:nvSpPr>
        <p:spPr>
          <a:xfrm>
            <a:off x="4439816" y="188640"/>
            <a:ext cx="2952328" cy="2232248"/>
          </a:xfrm>
          <a:prstGeom prst="flowChartPreparation">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prstClr val="white"/>
                </a:solidFill>
                <a:latin typeface="Comic Sans MS" pitchFamily="66" charset="0"/>
              </a:rPr>
              <a:t>6 carbon </a:t>
            </a:r>
            <a:r>
              <a:rPr lang="en-GB" sz="2000" dirty="0" err="1">
                <a:solidFill>
                  <a:prstClr val="white"/>
                </a:solidFill>
                <a:latin typeface="Comic Sans MS" pitchFamily="66" charset="0"/>
              </a:rPr>
              <a:t>hexose</a:t>
            </a:r>
            <a:r>
              <a:rPr lang="en-GB" sz="2000" dirty="0">
                <a:solidFill>
                  <a:prstClr val="white"/>
                </a:solidFill>
                <a:latin typeface="Comic Sans MS" pitchFamily="66" charset="0"/>
              </a:rPr>
              <a:t> (glucose)</a:t>
            </a:r>
          </a:p>
        </p:txBody>
      </p:sp>
      <p:sp>
        <p:nvSpPr>
          <p:cNvPr id="5" name="Flowchart: Preparation 4"/>
          <p:cNvSpPr/>
          <p:nvPr/>
        </p:nvSpPr>
        <p:spPr>
          <a:xfrm>
            <a:off x="4439816" y="4293096"/>
            <a:ext cx="2952328" cy="2232248"/>
          </a:xfrm>
          <a:prstGeom prst="flowChartPreparation">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prstClr val="white"/>
                </a:solidFill>
                <a:latin typeface="Comic Sans MS" pitchFamily="66" charset="0"/>
              </a:rPr>
              <a:t>6 carbon hexose bisphosphate</a:t>
            </a:r>
          </a:p>
        </p:txBody>
      </p:sp>
      <p:sp>
        <p:nvSpPr>
          <p:cNvPr id="6" name="Right Arrow 5"/>
          <p:cNvSpPr/>
          <p:nvPr/>
        </p:nvSpPr>
        <p:spPr>
          <a:xfrm rot="5400000">
            <a:off x="5051884" y="2528900"/>
            <a:ext cx="1728192" cy="1656184"/>
          </a:xfrm>
          <a:prstGeom prst="rightArrow">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omic Sans MS" pitchFamily="66" charset="0"/>
            </a:endParaRPr>
          </a:p>
        </p:txBody>
      </p:sp>
      <p:sp>
        <p:nvSpPr>
          <p:cNvPr id="7" name="Down Arrow 6"/>
          <p:cNvSpPr/>
          <p:nvPr/>
        </p:nvSpPr>
        <p:spPr>
          <a:xfrm rot="16200000">
            <a:off x="4259796" y="2240869"/>
            <a:ext cx="720080" cy="1368152"/>
          </a:xfrm>
          <a:prstGeom prst="downArrow">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omic Sans MS" pitchFamily="66" charset="0"/>
            </a:endParaRPr>
          </a:p>
        </p:txBody>
      </p:sp>
      <p:sp>
        <p:nvSpPr>
          <p:cNvPr id="8" name="Rounded Rectangle 7"/>
          <p:cNvSpPr/>
          <p:nvPr/>
        </p:nvSpPr>
        <p:spPr>
          <a:xfrm>
            <a:off x="2135560" y="2564904"/>
            <a:ext cx="1584176" cy="648072"/>
          </a:xfrm>
          <a:prstGeom prst="round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prstClr val="white"/>
                </a:solidFill>
                <a:latin typeface="Comic Sans MS" pitchFamily="66" charset="0"/>
              </a:rPr>
              <a:t>2ATP</a:t>
            </a:r>
          </a:p>
        </p:txBody>
      </p:sp>
      <p:sp>
        <p:nvSpPr>
          <p:cNvPr id="9" name="Down Arrow 8"/>
          <p:cNvSpPr/>
          <p:nvPr/>
        </p:nvSpPr>
        <p:spPr>
          <a:xfrm rot="16200000">
            <a:off x="7176120" y="2348880"/>
            <a:ext cx="720080" cy="1152128"/>
          </a:xfrm>
          <a:prstGeom prst="downArrow">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omic Sans MS" pitchFamily="66" charset="0"/>
            </a:endParaRPr>
          </a:p>
        </p:txBody>
      </p:sp>
      <p:sp>
        <p:nvSpPr>
          <p:cNvPr id="10" name="Rounded Rectangle 9"/>
          <p:cNvSpPr/>
          <p:nvPr/>
        </p:nvSpPr>
        <p:spPr>
          <a:xfrm>
            <a:off x="8256240" y="2492896"/>
            <a:ext cx="1584176" cy="648072"/>
          </a:xfrm>
          <a:prstGeom prst="round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prstClr val="white"/>
                </a:solidFill>
                <a:latin typeface="Comic Sans MS" pitchFamily="66" charset="0"/>
              </a:rPr>
              <a:t>2ADP</a:t>
            </a:r>
          </a:p>
        </p:txBody>
      </p:sp>
      <p:sp>
        <p:nvSpPr>
          <p:cNvPr id="11" name="Oval 10"/>
          <p:cNvSpPr/>
          <p:nvPr/>
        </p:nvSpPr>
        <p:spPr>
          <a:xfrm>
            <a:off x="4295800" y="5229200"/>
            <a:ext cx="576064" cy="576064"/>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rgbClr val="1F497D"/>
                </a:solidFill>
                <a:latin typeface="Calibri"/>
              </a:rPr>
              <a:t>P</a:t>
            </a:r>
          </a:p>
        </p:txBody>
      </p:sp>
      <p:sp>
        <p:nvSpPr>
          <p:cNvPr id="12" name="Oval 11"/>
          <p:cNvSpPr/>
          <p:nvPr/>
        </p:nvSpPr>
        <p:spPr>
          <a:xfrm>
            <a:off x="7104112" y="5229200"/>
            <a:ext cx="576064" cy="576064"/>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rgbClr val="1F497D"/>
                </a:solidFill>
                <a:latin typeface="Calibri"/>
              </a:rPr>
              <a:t>P</a:t>
            </a:r>
          </a:p>
        </p:txBody>
      </p:sp>
    </p:spTree>
    <p:extLst>
      <p:ext uri="{BB962C8B-B14F-4D97-AF65-F5344CB8AC3E}">
        <p14:creationId xmlns:p14="http://schemas.microsoft.com/office/powerpoint/2010/main" val="150044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downRight)">
                                      <p:cBhvr>
                                        <p:cTn id="12" dur="500"/>
                                        <p:tgtEl>
                                          <p:spTgt spid="8"/>
                                        </p:tgtEl>
                                      </p:cBhvr>
                                    </p:animEffect>
                                  </p:childTnLst>
                                </p:cTn>
                              </p:par>
                            </p:childTnLst>
                          </p:cTn>
                        </p:par>
                        <p:par>
                          <p:cTn id="13" fill="hold">
                            <p:stCondLst>
                              <p:cond delay="500"/>
                            </p:stCondLst>
                            <p:childTnLst>
                              <p:par>
                                <p:cTn id="14" presetID="18" presetClass="entr" presetSubtype="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trips(downRight)">
                                      <p:cBhvr>
                                        <p:cTn id="16" dur="500"/>
                                        <p:tgtEl>
                                          <p:spTgt spid="7"/>
                                        </p:tgtEl>
                                      </p:cBhvr>
                                    </p:animEffect>
                                  </p:childTnLst>
                                </p:cTn>
                              </p:par>
                            </p:childTnLst>
                          </p:cTn>
                        </p:par>
                        <p:par>
                          <p:cTn id="17" fill="hold">
                            <p:stCondLst>
                              <p:cond delay="1000"/>
                            </p:stCondLst>
                            <p:childTnLst>
                              <p:par>
                                <p:cTn id="18" presetID="18" presetClass="entr" presetSubtype="6"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trips(downRight)">
                                      <p:cBhvr>
                                        <p:cTn id="20" dur="500"/>
                                        <p:tgtEl>
                                          <p:spTgt spid="9"/>
                                        </p:tgtEl>
                                      </p:cBhvr>
                                    </p:animEffect>
                                  </p:childTnLst>
                                </p:cTn>
                              </p:par>
                            </p:childTnLst>
                          </p:cTn>
                        </p:par>
                        <p:par>
                          <p:cTn id="21" fill="hold">
                            <p:stCondLst>
                              <p:cond delay="1500"/>
                            </p:stCondLst>
                            <p:childTnLst>
                              <p:par>
                                <p:cTn id="22" presetID="18" presetClass="entr" presetSubtype="6"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trips(downRight)">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reparation 3"/>
          <p:cNvSpPr/>
          <p:nvPr/>
        </p:nvSpPr>
        <p:spPr>
          <a:xfrm>
            <a:off x="4727848" y="260648"/>
            <a:ext cx="2736304" cy="2232248"/>
          </a:xfrm>
          <a:prstGeom prst="flowChartPreparation">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prstClr val="white"/>
                </a:solidFill>
                <a:latin typeface="Comic Sans MS" pitchFamily="66" charset="0"/>
              </a:rPr>
              <a:t>6 carbon </a:t>
            </a:r>
            <a:r>
              <a:rPr lang="en-GB" sz="2000" dirty="0" err="1">
                <a:solidFill>
                  <a:prstClr val="white"/>
                </a:solidFill>
                <a:latin typeface="Comic Sans MS" pitchFamily="66" charset="0"/>
              </a:rPr>
              <a:t>hexose</a:t>
            </a:r>
            <a:r>
              <a:rPr lang="en-GB" sz="2000" dirty="0">
                <a:solidFill>
                  <a:prstClr val="white"/>
                </a:solidFill>
                <a:latin typeface="Comic Sans MS" pitchFamily="66" charset="0"/>
              </a:rPr>
              <a:t> </a:t>
            </a:r>
            <a:r>
              <a:rPr lang="en-GB" sz="2000" dirty="0" err="1">
                <a:solidFill>
                  <a:prstClr val="white"/>
                </a:solidFill>
                <a:latin typeface="Comic Sans MS" pitchFamily="66" charset="0"/>
              </a:rPr>
              <a:t>diphosphate</a:t>
            </a:r>
            <a:endParaRPr lang="en-GB" sz="2000" dirty="0">
              <a:solidFill>
                <a:prstClr val="white"/>
              </a:solidFill>
              <a:latin typeface="Comic Sans MS" pitchFamily="66" charset="0"/>
            </a:endParaRPr>
          </a:p>
        </p:txBody>
      </p:sp>
      <p:sp>
        <p:nvSpPr>
          <p:cNvPr id="5" name="Oval 4"/>
          <p:cNvSpPr/>
          <p:nvPr/>
        </p:nvSpPr>
        <p:spPr>
          <a:xfrm>
            <a:off x="7176120" y="1052736"/>
            <a:ext cx="576064" cy="576064"/>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rgbClr val="1F497D"/>
                </a:solidFill>
                <a:latin typeface="Calibri"/>
              </a:rPr>
              <a:t>P</a:t>
            </a:r>
          </a:p>
        </p:txBody>
      </p:sp>
      <p:sp>
        <p:nvSpPr>
          <p:cNvPr id="6" name="Oval 5"/>
          <p:cNvSpPr/>
          <p:nvPr/>
        </p:nvSpPr>
        <p:spPr>
          <a:xfrm>
            <a:off x="4439816" y="1124744"/>
            <a:ext cx="576064" cy="576064"/>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rgbClr val="1F497D"/>
                </a:solidFill>
                <a:latin typeface="Calibri"/>
              </a:rPr>
              <a:t>P</a:t>
            </a:r>
          </a:p>
        </p:txBody>
      </p:sp>
      <p:sp>
        <p:nvSpPr>
          <p:cNvPr id="7" name="Right Arrow 6"/>
          <p:cNvSpPr/>
          <p:nvPr/>
        </p:nvSpPr>
        <p:spPr>
          <a:xfrm rot="5400000">
            <a:off x="5519936" y="2420888"/>
            <a:ext cx="1224136" cy="1656184"/>
          </a:xfrm>
          <a:prstGeom prst="rightArrow">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omic Sans MS" pitchFamily="66" charset="0"/>
            </a:endParaRPr>
          </a:p>
        </p:txBody>
      </p:sp>
      <p:sp>
        <p:nvSpPr>
          <p:cNvPr id="8" name="Rounded Rectangle 7"/>
          <p:cNvSpPr/>
          <p:nvPr/>
        </p:nvSpPr>
        <p:spPr>
          <a:xfrm>
            <a:off x="2351584" y="4293096"/>
            <a:ext cx="2771800"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err="1">
                <a:solidFill>
                  <a:prstClr val="white"/>
                </a:solidFill>
                <a:latin typeface="Comic Sans MS" pitchFamily="66" charset="0"/>
              </a:rPr>
              <a:t>Triose</a:t>
            </a:r>
            <a:r>
              <a:rPr lang="en-GB" sz="2400" dirty="0">
                <a:solidFill>
                  <a:prstClr val="white"/>
                </a:solidFill>
                <a:latin typeface="Comic Sans MS" pitchFamily="66" charset="0"/>
              </a:rPr>
              <a:t> phosphate</a:t>
            </a:r>
          </a:p>
        </p:txBody>
      </p:sp>
      <p:sp>
        <p:nvSpPr>
          <p:cNvPr id="9" name="Rounded Rectangle 8"/>
          <p:cNvSpPr/>
          <p:nvPr/>
        </p:nvSpPr>
        <p:spPr>
          <a:xfrm>
            <a:off x="7248128" y="4293096"/>
            <a:ext cx="2771800"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err="1">
                <a:solidFill>
                  <a:prstClr val="white"/>
                </a:solidFill>
                <a:latin typeface="Comic Sans MS" pitchFamily="66" charset="0"/>
              </a:rPr>
              <a:t>Triose</a:t>
            </a:r>
            <a:r>
              <a:rPr lang="en-GB" sz="2400" dirty="0">
                <a:solidFill>
                  <a:prstClr val="white"/>
                </a:solidFill>
                <a:latin typeface="Comic Sans MS" pitchFamily="66" charset="0"/>
              </a:rPr>
              <a:t> phosphate</a:t>
            </a:r>
          </a:p>
        </p:txBody>
      </p:sp>
      <p:sp>
        <p:nvSpPr>
          <p:cNvPr id="10" name="Oval 9"/>
          <p:cNvSpPr/>
          <p:nvPr/>
        </p:nvSpPr>
        <p:spPr>
          <a:xfrm>
            <a:off x="5015880" y="4437112"/>
            <a:ext cx="576064" cy="576064"/>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rgbClr val="1F497D"/>
                </a:solidFill>
                <a:latin typeface="Calibri"/>
              </a:rPr>
              <a:t>P</a:t>
            </a:r>
          </a:p>
        </p:txBody>
      </p:sp>
      <p:sp>
        <p:nvSpPr>
          <p:cNvPr id="11" name="Oval 10"/>
          <p:cNvSpPr/>
          <p:nvPr/>
        </p:nvSpPr>
        <p:spPr>
          <a:xfrm>
            <a:off x="9912424" y="4653136"/>
            <a:ext cx="576064" cy="576064"/>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rgbClr val="1F497D"/>
                </a:solidFill>
                <a:latin typeface="Calibri"/>
              </a:rPr>
              <a:t>P</a:t>
            </a:r>
          </a:p>
        </p:txBody>
      </p:sp>
      <p:sp>
        <p:nvSpPr>
          <p:cNvPr id="12" name="Rounded Rectangular Callout 11"/>
          <p:cNvSpPr/>
          <p:nvPr/>
        </p:nvSpPr>
        <p:spPr>
          <a:xfrm>
            <a:off x="8219728" y="5661248"/>
            <a:ext cx="2448272" cy="1008112"/>
          </a:xfrm>
          <a:prstGeom prst="wedgeRoundRectCallout">
            <a:avLst>
              <a:gd name="adj1" fmla="val -30027"/>
              <a:gd name="adj2" fmla="val -90999"/>
              <a:gd name="adj3" fmla="val 16667"/>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prstClr val="white"/>
                </a:solidFill>
                <a:latin typeface="Comic Sans MS" pitchFamily="66" charset="0"/>
              </a:rPr>
              <a:t>How many carbons?</a:t>
            </a:r>
          </a:p>
        </p:txBody>
      </p:sp>
    </p:spTree>
    <p:extLst>
      <p:ext uri="{BB962C8B-B14F-4D97-AF65-F5344CB8AC3E}">
        <p14:creationId xmlns:p14="http://schemas.microsoft.com/office/powerpoint/2010/main" val="415536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Arrow 5"/>
          <p:cNvSpPr/>
          <p:nvPr/>
        </p:nvSpPr>
        <p:spPr>
          <a:xfrm rot="5400000">
            <a:off x="1775520" y="2492896"/>
            <a:ext cx="3240360" cy="792088"/>
          </a:xfrm>
          <a:prstGeom prst="rightArrow">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Comic Sans MS" pitchFamily="66" charset="0"/>
            </a:endParaRPr>
          </a:p>
        </p:txBody>
      </p:sp>
      <p:sp>
        <p:nvSpPr>
          <p:cNvPr id="7" name="Down Arrow 6"/>
          <p:cNvSpPr/>
          <p:nvPr/>
        </p:nvSpPr>
        <p:spPr>
          <a:xfrm rot="16200000">
            <a:off x="2459596" y="2744925"/>
            <a:ext cx="720080" cy="504056"/>
          </a:xfrm>
          <a:prstGeom prst="downArrow">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omic Sans MS" pitchFamily="66" charset="0"/>
            </a:endParaRPr>
          </a:p>
        </p:txBody>
      </p:sp>
      <p:sp>
        <p:nvSpPr>
          <p:cNvPr id="8" name="Rounded Rectangle 7"/>
          <p:cNvSpPr/>
          <p:nvPr/>
        </p:nvSpPr>
        <p:spPr>
          <a:xfrm>
            <a:off x="1559496" y="2708920"/>
            <a:ext cx="936104" cy="576064"/>
          </a:xfrm>
          <a:prstGeom prst="round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prstClr val="white"/>
                </a:solidFill>
                <a:latin typeface="Comic Sans MS" pitchFamily="66" charset="0"/>
              </a:rPr>
              <a:t>Pi + 2ADP</a:t>
            </a:r>
          </a:p>
        </p:txBody>
      </p:sp>
      <p:sp>
        <p:nvSpPr>
          <p:cNvPr id="9" name="Down Arrow 8"/>
          <p:cNvSpPr/>
          <p:nvPr/>
        </p:nvSpPr>
        <p:spPr>
          <a:xfrm rot="16200000">
            <a:off x="3595880" y="2742186"/>
            <a:ext cx="720080" cy="535750"/>
          </a:xfrm>
          <a:prstGeom prst="downArrow">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omic Sans MS" pitchFamily="66" charset="0"/>
            </a:endParaRPr>
          </a:p>
        </p:txBody>
      </p:sp>
      <p:sp>
        <p:nvSpPr>
          <p:cNvPr id="10" name="Rounded Rectangle 9"/>
          <p:cNvSpPr/>
          <p:nvPr/>
        </p:nvSpPr>
        <p:spPr>
          <a:xfrm>
            <a:off x="4439816" y="2708920"/>
            <a:ext cx="936104" cy="576064"/>
          </a:xfrm>
          <a:prstGeom prst="round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prstClr val="white"/>
                </a:solidFill>
                <a:latin typeface="Comic Sans MS" pitchFamily="66" charset="0"/>
              </a:rPr>
              <a:t>2ATP</a:t>
            </a:r>
          </a:p>
        </p:txBody>
      </p:sp>
      <p:sp>
        <p:nvSpPr>
          <p:cNvPr id="13" name="Down Arrow 12"/>
          <p:cNvSpPr/>
          <p:nvPr/>
        </p:nvSpPr>
        <p:spPr>
          <a:xfrm rot="16200000">
            <a:off x="2459596" y="1304764"/>
            <a:ext cx="720080" cy="504056"/>
          </a:xfrm>
          <a:prstGeom prst="downArrow">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1F497D"/>
              </a:solidFill>
              <a:latin typeface="Comic Sans MS" pitchFamily="66" charset="0"/>
            </a:endParaRPr>
          </a:p>
        </p:txBody>
      </p:sp>
      <p:sp>
        <p:nvSpPr>
          <p:cNvPr id="14" name="Rounded Rectangle 13"/>
          <p:cNvSpPr/>
          <p:nvPr/>
        </p:nvSpPr>
        <p:spPr>
          <a:xfrm>
            <a:off x="1559496" y="1268760"/>
            <a:ext cx="936104" cy="576064"/>
          </a:xfrm>
          <a:prstGeom prst="round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1F497D"/>
                </a:solidFill>
                <a:latin typeface="Comic Sans MS" pitchFamily="66" charset="0"/>
              </a:rPr>
              <a:t>NAD</a:t>
            </a:r>
            <a:r>
              <a:rPr lang="en-GB" baseline="30000" dirty="0">
                <a:solidFill>
                  <a:srgbClr val="1F497D"/>
                </a:solidFill>
                <a:latin typeface="Comic Sans MS" pitchFamily="66" charset="0"/>
              </a:rPr>
              <a:t>+</a:t>
            </a:r>
            <a:endParaRPr lang="en-GB" dirty="0">
              <a:solidFill>
                <a:srgbClr val="1F497D"/>
              </a:solidFill>
              <a:latin typeface="Comic Sans MS" pitchFamily="66" charset="0"/>
            </a:endParaRPr>
          </a:p>
        </p:txBody>
      </p:sp>
      <p:sp>
        <p:nvSpPr>
          <p:cNvPr id="15" name="Down Arrow 14"/>
          <p:cNvSpPr/>
          <p:nvPr/>
        </p:nvSpPr>
        <p:spPr>
          <a:xfrm rot="16200000">
            <a:off x="3611724" y="1304764"/>
            <a:ext cx="720080" cy="504056"/>
          </a:xfrm>
          <a:prstGeom prst="downArrow">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1F497D"/>
              </a:solidFill>
              <a:latin typeface="Comic Sans MS" pitchFamily="66" charset="0"/>
            </a:endParaRPr>
          </a:p>
        </p:txBody>
      </p:sp>
      <p:sp>
        <p:nvSpPr>
          <p:cNvPr id="16" name="Rounded Rectangle 15"/>
          <p:cNvSpPr/>
          <p:nvPr/>
        </p:nvSpPr>
        <p:spPr>
          <a:xfrm>
            <a:off x="4367808" y="1268760"/>
            <a:ext cx="1368152" cy="576064"/>
          </a:xfrm>
          <a:prstGeom prst="round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1F497D"/>
                </a:solidFill>
                <a:latin typeface="Comic Sans MS" pitchFamily="66" charset="0"/>
              </a:rPr>
              <a:t>Red. NAD</a:t>
            </a:r>
          </a:p>
        </p:txBody>
      </p:sp>
      <p:sp>
        <p:nvSpPr>
          <p:cNvPr id="18" name="Rounded Rectangle 17"/>
          <p:cNvSpPr/>
          <p:nvPr/>
        </p:nvSpPr>
        <p:spPr>
          <a:xfrm>
            <a:off x="2207568" y="4797152"/>
            <a:ext cx="2483768" cy="864096"/>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prstClr val="white"/>
                </a:solidFill>
                <a:latin typeface="Calibri"/>
              </a:rPr>
              <a:t>Pyruvate</a:t>
            </a:r>
          </a:p>
        </p:txBody>
      </p:sp>
      <p:sp>
        <p:nvSpPr>
          <p:cNvPr id="20" name="Rounded Rectangle 19"/>
          <p:cNvSpPr/>
          <p:nvPr/>
        </p:nvSpPr>
        <p:spPr>
          <a:xfrm>
            <a:off x="2495600" y="0"/>
            <a:ext cx="1872208"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err="1">
                <a:solidFill>
                  <a:prstClr val="white"/>
                </a:solidFill>
                <a:latin typeface="Comic Sans MS" pitchFamily="66" charset="0"/>
              </a:rPr>
              <a:t>Triose</a:t>
            </a:r>
            <a:r>
              <a:rPr lang="en-GB" sz="2400" dirty="0">
                <a:solidFill>
                  <a:prstClr val="white"/>
                </a:solidFill>
                <a:latin typeface="Comic Sans MS" pitchFamily="66" charset="0"/>
              </a:rPr>
              <a:t> phosphate</a:t>
            </a:r>
          </a:p>
        </p:txBody>
      </p:sp>
      <p:sp>
        <p:nvSpPr>
          <p:cNvPr id="22" name="Oval 21"/>
          <p:cNvSpPr/>
          <p:nvPr/>
        </p:nvSpPr>
        <p:spPr>
          <a:xfrm>
            <a:off x="2135560" y="260648"/>
            <a:ext cx="576064" cy="576064"/>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rgbClr val="1F497D"/>
                </a:solidFill>
                <a:latin typeface="Calibri"/>
              </a:rPr>
              <a:t>P</a:t>
            </a:r>
          </a:p>
        </p:txBody>
      </p:sp>
      <p:sp>
        <p:nvSpPr>
          <p:cNvPr id="21" name="Right Arrow 20"/>
          <p:cNvSpPr/>
          <p:nvPr/>
        </p:nvSpPr>
        <p:spPr>
          <a:xfrm rot="5400000">
            <a:off x="6528048" y="2465512"/>
            <a:ext cx="3240360" cy="792088"/>
          </a:xfrm>
          <a:prstGeom prst="rightArrow">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Comic Sans MS" pitchFamily="66" charset="0"/>
            </a:endParaRPr>
          </a:p>
        </p:txBody>
      </p:sp>
      <p:sp>
        <p:nvSpPr>
          <p:cNvPr id="23" name="Down Arrow 22"/>
          <p:cNvSpPr/>
          <p:nvPr/>
        </p:nvSpPr>
        <p:spPr>
          <a:xfrm rot="16200000">
            <a:off x="7140116" y="2645533"/>
            <a:ext cx="720080" cy="648072"/>
          </a:xfrm>
          <a:prstGeom prst="downArrow">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omic Sans MS" pitchFamily="66" charset="0"/>
            </a:endParaRPr>
          </a:p>
        </p:txBody>
      </p:sp>
      <p:sp>
        <p:nvSpPr>
          <p:cNvPr id="26" name="Rounded Rectangle 25"/>
          <p:cNvSpPr/>
          <p:nvPr/>
        </p:nvSpPr>
        <p:spPr>
          <a:xfrm>
            <a:off x="5951984" y="2681536"/>
            <a:ext cx="936104" cy="576064"/>
          </a:xfrm>
          <a:prstGeom prst="round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prstClr val="white"/>
                </a:solidFill>
                <a:latin typeface="Comic Sans MS" pitchFamily="66" charset="0"/>
              </a:rPr>
              <a:t>Pi + 2ADP</a:t>
            </a:r>
          </a:p>
        </p:txBody>
      </p:sp>
      <p:sp>
        <p:nvSpPr>
          <p:cNvPr id="27" name="Down Arrow 26"/>
          <p:cNvSpPr/>
          <p:nvPr/>
        </p:nvSpPr>
        <p:spPr>
          <a:xfrm rot="16200000">
            <a:off x="8456418" y="2606791"/>
            <a:ext cx="720080" cy="751773"/>
          </a:xfrm>
          <a:prstGeom prst="downArrow">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omic Sans MS" pitchFamily="66" charset="0"/>
            </a:endParaRPr>
          </a:p>
        </p:txBody>
      </p:sp>
      <p:sp>
        <p:nvSpPr>
          <p:cNvPr id="28" name="Rounded Rectangle 27"/>
          <p:cNvSpPr/>
          <p:nvPr/>
        </p:nvSpPr>
        <p:spPr>
          <a:xfrm>
            <a:off x="9264352" y="2681536"/>
            <a:ext cx="936104" cy="576064"/>
          </a:xfrm>
          <a:prstGeom prst="round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prstClr val="white"/>
                </a:solidFill>
                <a:latin typeface="Comic Sans MS" pitchFamily="66" charset="0"/>
              </a:rPr>
              <a:t>2ATP</a:t>
            </a:r>
          </a:p>
        </p:txBody>
      </p:sp>
      <p:sp>
        <p:nvSpPr>
          <p:cNvPr id="29" name="Down Arrow 28"/>
          <p:cNvSpPr/>
          <p:nvPr/>
        </p:nvSpPr>
        <p:spPr>
          <a:xfrm rot="16200000">
            <a:off x="7140116" y="1205372"/>
            <a:ext cx="720080" cy="648072"/>
          </a:xfrm>
          <a:prstGeom prst="downArrow">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1F497D"/>
              </a:solidFill>
              <a:latin typeface="Comic Sans MS" pitchFamily="66" charset="0"/>
            </a:endParaRPr>
          </a:p>
        </p:txBody>
      </p:sp>
      <p:sp>
        <p:nvSpPr>
          <p:cNvPr id="30" name="Rounded Rectangle 29"/>
          <p:cNvSpPr/>
          <p:nvPr/>
        </p:nvSpPr>
        <p:spPr>
          <a:xfrm>
            <a:off x="5951984" y="1241376"/>
            <a:ext cx="936104" cy="576064"/>
          </a:xfrm>
          <a:prstGeom prst="round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1F497D"/>
                </a:solidFill>
                <a:latin typeface="Comic Sans MS" pitchFamily="66" charset="0"/>
              </a:rPr>
              <a:t>NAD</a:t>
            </a:r>
            <a:r>
              <a:rPr lang="en-GB" baseline="30000" dirty="0">
                <a:solidFill>
                  <a:srgbClr val="1F497D"/>
                </a:solidFill>
                <a:latin typeface="Comic Sans MS" pitchFamily="66" charset="0"/>
              </a:rPr>
              <a:t>+</a:t>
            </a:r>
            <a:endParaRPr lang="en-GB" dirty="0">
              <a:solidFill>
                <a:srgbClr val="1F497D"/>
              </a:solidFill>
              <a:latin typeface="Comic Sans MS" pitchFamily="66" charset="0"/>
            </a:endParaRPr>
          </a:p>
        </p:txBody>
      </p:sp>
      <p:sp>
        <p:nvSpPr>
          <p:cNvPr id="31" name="Down Arrow 30"/>
          <p:cNvSpPr/>
          <p:nvPr/>
        </p:nvSpPr>
        <p:spPr>
          <a:xfrm rot="16200000">
            <a:off x="8436260" y="1205372"/>
            <a:ext cx="720080" cy="648072"/>
          </a:xfrm>
          <a:prstGeom prst="downArrow">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1F497D"/>
              </a:solidFill>
              <a:latin typeface="Comic Sans MS" pitchFamily="66" charset="0"/>
            </a:endParaRPr>
          </a:p>
        </p:txBody>
      </p:sp>
      <p:sp>
        <p:nvSpPr>
          <p:cNvPr id="32" name="Rounded Rectangle 31"/>
          <p:cNvSpPr/>
          <p:nvPr/>
        </p:nvSpPr>
        <p:spPr>
          <a:xfrm>
            <a:off x="9264352" y="1241376"/>
            <a:ext cx="1368152" cy="576064"/>
          </a:xfrm>
          <a:prstGeom prst="round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1F497D"/>
                </a:solidFill>
                <a:latin typeface="Comic Sans MS" pitchFamily="66" charset="0"/>
              </a:rPr>
              <a:t>Red. </a:t>
            </a:r>
            <a:r>
              <a:rPr lang="en-GB" dirty="0" err="1">
                <a:solidFill>
                  <a:srgbClr val="1F497D"/>
                </a:solidFill>
                <a:latin typeface="Comic Sans MS" pitchFamily="66" charset="0"/>
              </a:rPr>
              <a:t>Nad</a:t>
            </a:r>
            <a:endParaRPr lang="en-GB" dirty="0">
              <a:solidFill>
                <a:srgbClr val="1F497D"/>
              </a:solidFill>
              <a:latin typeface="Comic Sans MS" pitchFamily="66" charset="0"/>
            </a:endParaRPr>
          </a:p>
        </p:txBody>
      </p:sp>
      <p:sp>
        <p:nvSpPr>
          <p:cNvPr id="33" name="Rounded Rectangle 32"/>
          <p:cNvSpPr/>
          <p:nvPr/>
        </p:nvSpPr>
        <p:spPr>
          <a:xfrm>
            <a:off x="6960096" y="4769768"/>
            <a:ext cx="2483768" cy="864096"/>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prstClr val="white"/>
                </a:solidFill>
                <a:latin typeface="Calibri"/>
              </a:rPr>
              <a:t>Pyruvate</a:t>
            </a:r>
          </a:p>
        </p:txBody>
      </p:sp>
      <p:sp>
        <p:nvSpPr>
          <p:cNvPr id="34" name="Rounded Rectangle 33"/>
          <p:cNvSpPr/>
          <p:nvPr/>
        </p:nvSpPr>
        <p:spPr>
          <a:xfrm>
            <a:off x="7248128" y="-27384"/>
            <a:ext cx="1872208"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err="1">
                <a:solidFill>
                  <a:prstClr val="white"/>
                </a:solidFill>
                <a:latin typeface="Comic Sans MS" pitchFamily="66" charset="0"/>
              </a:rPr>
              <a:t>Triose</a:t>
            </a:r>
            <a:r>
              <a:rPr lang="en-GB" sz="2400" dirty="0">
                <a:solidFill>
                  <a:prstClr val="white"/>
                </a:solidFill>
                <a:latin typeface="Comic Sans MS" pitchFamily="66" charset="0"/>
              </a:rPr>
              <a:t> phosphate</a:t>
            </a:r>
          </a:p>
        </p:txBody>
      </p:sp>
      <p:sp>
        <p:nvSpPr>
          <p:cNvPr id="35" name="Oval 34"/>
          <p:cNvSpPr/>
          <p:nvPr/>
        </p:nvSpPr>
        <p:spPr>
          <a:xfrm>
            <a:off x="6888088" y="233264"/>
            <a:ext cx="576064" cy="576064"/>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rgbClr val="1F497D"/>
                </a:solidFill>
                <a:latin typeface="Calibri"/>
              </a:rPr>
              <a:t>P</a:t>
            </a:r>
          </a:p>
        </p:txBody>
      </p:sp>
    </p:spTree>
    <p:extLst>
      <p:ext uri="{BB962C8B-B14F-4D97-AF65-F5344CB8AC3E}">
        <p14:creationId xmlns:p14="http://schemas.microsoft.com/office/powerpoint/2010/main" val="3648248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trips(downRight)">
                                      <p:cBhvr>
                                        <p:cTn id="12" dur="500"/>
                                        <p:tgtEl>
                                          <p:spTgt spid="14"/>
                                        </p:tgtEl>
                                      </p:cBhvr>
                                    </p:animEffect>
                                  </p:childTnLst>
                                </p:cTn>
                              </p:par>
                            </p:childTnLst>
                          </p:cTn>
                        </p:par>
                        <p:par>
                          <p:cTn id="13" fill="hold">
                            <p:stCondLst>
                              <p:cond delay="500"/>
                            </p:stCondLst>
                            <p:childTnLst>
                              <p:par>
                                <p:cTn id="14" presetID="18" presetClass="entr" presetSubtype="6"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strips(downRight)">
                                      <p:cBhvr>
                                        <p:cTn id="16" dur="500"/>
                                        <p:tgtEl>
                                          <p:spTgt spid="13"/>
                                        </p:tgtEl>
                                      </p:cBhvr>
                                    </p:animEffect>
                                  </p:childTnLst>
                                </p:cTn>
                              </p:par>
                            </p:childTnLst>
                          </p:cTn>
                        </p:par>
                        <p:par>
                          <p:cTn id="17" fill="hold">
                            <p:stCondLst>
                              <p:cond delay="1000"/>
                            </p:stCondLst>
                            <p:childTnLst>
                              <p:par>
                                <p:cTn id="18" presetID="18" presetClass="entr" presetSubtype="6"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strips(downRight)">
                                      <p:cBhvr>
                                        <p:cTn id="20" dur="500"/>
                                        <p:tgtEl>
                                          <p:spTgt spid="15"/>
                                        </p:tgtEl>
                                      </p:cBhvr>
                                    </p:animEffect>
                                  </p:childTnLst>
                                </p:cTn>
                              </p:par>
                            </p:childTnLst>
                          </p:cTn>
                        </p:par>
                        <p:par>
                          <p:cTn id="21" fill="hold">
                            <p:stCondLst>
                              <p:cond delay="1500"/>
                            </p:stCondLst>
                            <p:childTnLst>
                              <p:par>
                                <p:cTn id="22" presetID="18" presetClass="entr" presetSubtype="6"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strips(downRight)">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6"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strips(downRight)">
                                      <p:cBhvr>
                                        <p:cTn id="29" dur="500"/>
                                        <p:tgtEl>
                                          <p:spTgt spid="8"/>
                                        </p:tgtEl>
                                      </p:cBhvr>
                                    </p:animEffect>
                                  </p:childTnLst>
                                </p:cTn>
                              </p:par>
                            </p:childTnLst>
                          </p:cTn>
                        </p:par>
                        <p:par>
                          <p:cTn id="30" fill="hold">
                            <p:stCondLst>
                              <p:cond delay="500"/>
                            </p:stCondLst>
                            <p:childTnLst>
                              <p:par>
                                <p:cTn id="31" presetID="18" presetClass="entr" presetSubtype="6"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strips(downRight)">
                                      <p:cBhvr>
                                        <p:cTn id="33" dur="500"/>
                                        <p:tgtEl>
                                          <p:spTgt spid="7"/>
                                        </p:tgtEl>
                                      </p:cBhvr>
                                    </p:animEffect>
                                  </p:childTnLst>
                                </p:cTn>
                              </p:par>
                            </p:childTnLst>
                          </p:cTn>
                        </p:par>
                        <p:par>
                          <p:cTn id="34" fill="hold">
                            <p:stCondLst>
                              <p:cond delay="1000"/>
                            </p:stCondLst>
                            <p:childTnLst>
                              <p:par>
                                <p:cTn id="35" presetID="18" presetClass="entr" presetSubtype="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strips(downRight)">
                                      <p:cBhvr>
                                        <p:cTn id="37" dur="500"/>
                                        <p:tgtEl>
                                          <p:spTgt spid="9"/>
                                        </p:tgtEl>
                                      </p:cBhvr>
                                    </p:animEffect>
                                  </p:childTnLst>
                                </p:cTn>
                              </p:par>
                            </p:childTnLst>
                          </p:cTn>
                        </p:par>
                        <p:par>
                          <p:cTn id="38" fill="hold">
                            <p:stCondLst>
                              <p:cond delay="1500"/>
                            </p:stCondLst>
                            <p:childTnLst>
                              <p:par>
                                <p:cTn id="39" presetID="18" presetClass="entr" presetSubtype="6"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strips(downRigh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8" presetClass="entr" presetSubtype="6" fill="hold" grpId="0" nodeType="click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strips(downRight)">
                                      <p:cBhvr>
                                        <p:cTn id="50" dur="500"/>
                                        <p:tgtEl>
                                          <p:spTgt spid="21"/>
                                        </p:tgtEl>
                                      </p:cBhvr>
                                    </p:animEffect>
                                  </p:childTnLst>
                                </p:cTn>
                              </p:par>
                              <p:par>
                                <p:cTn id="51" presetID="18" presetClass="entr" presetSubtype="6"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strips(downRight)">
                                      <p:cBhvr>
                                        <p:cTn id="53" dur="500"/>
                                        <p:tgtEl>
                                          <p:spTgt spid="26"/>
                                        </p:tgtEl>
                                      </p:cBhvr>
                                    </p:animEffect>
                                  </p:childTnLst>
                                </p:cTn>
                              </p:par>
                              <p:par>
                                <p:cTn id="54" presetID="18" presetClass="entr" presetSubtype="6"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strips(downRight)">
                                      <p:cBhvr>
                                        <p:cTn id="56" dur="500"/>
                                        <p:tgtEl>
                                          <p:spTgt spid="23"/>
                                        </p:tgtEl>
                                      </p:cBhvr>
                                    </p:animEffect>
                                  </p:childTnLst>
                                </p:cTn>
                              </p:par>
                              <p:par>
                                <p:cTn id="57" presetID="18" presetClass="entr" presetSubtype="6"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strips(downRight)">
                                      <p:cBhvr>
                                        <p:cTn id="59" dur="500"/>
                                        <p:tgtEl>
                                          <p:spTgt spid="27"/>
                                        </p:tgtEl>
                                      </p:cBhvr>
                                    </p:animEffect>
                                  </p:childTnLst>
                                </p:cTn>
                              </p:par>
                              <p:par>
                                <p:cTn id="60" presetID="18" presetClass="entr" presetSubtype="6"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strips(downRight)">
                                      <p:cBhvr>
                                        <p:cTn id="62" dur="500"/>
                                        <p:tgtEl>
                                          <p:spTgt spid="28"/>
                                        </p:tgtEl>
                                      </p:cBhvr>
                                    </p:animEffect>
                                  </p:childTnLst>
                                </p:cTn>
                              </p:par>
                              <p:par>
                                <p:cTn id="63" presetID="18" presetClass="entr" presetSubtype="6"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strips(downRight)">
                                      <p:cBhvr>
                                        <p:cTn id="65" dur="500"/>
                                        <p:tgtEl>
                                          <p:spTgt spid="30"/>
                                        </p:tgtEl>
                                      </p:cBhvr>
                                    </p:animEffect>
                                  </p:childTnLst>
                                </p:cTn>
                              </p:par>
                              <p:par>
                                <p:cTn id="66" presetID="18" presetClass="entr" presetSubtype="6"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strips(downRight)">
                                      <p:cBhvr>
                                        <p:cTn id="68" dur="500"/>
                                        <p:tgtEl>
                                          <p:spTgt spid="29"/>
                                        </p:tgtEl>
                                      </p:cBhvr>
                                    </p:animEffect>
                                  </p:childTnLst>
                                </p:cTn>
                              </p:par>
                              <p:par>
                                <p:cTn id="69" presetID="18" presetClass="entr" presetSubtype="6"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strips(downRight)">
                                      <p:cBhvr>
                                        <p:cTn id="71" dur="500"/>
                                        <p:tgtEl>
                                          <p:spTgt spid="31"/>
                                        </p:tgtEl>
                                      </p:cBhvr>
                                    </p:animEffect>
                                  </p:childTnLst>
                                </p:cTn>
                              </p:par>
                              <p:par>
                                <p:cTn id="72" presetID="18" presetClass="entr" presetSubtype="6"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strips(downRight)">
                                      <p:cBhvr>
                                        <p:cTn id="74" dur="500"/>
                                        <p:tgtEl>
                                          <p:spTgt spid="32"/>
                                        </p:tgtEl>
                                      </p:cBhvr>
                                    </p:animEffect>
                                  </p:childTnLst>
                                </p:cTn>
                              </p:par>
                              <p:par>
                                <p:cTn id="75" presetID="1" presetClass="entr" presetSubtype="0"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3" grpId="0" animBg="1"/>
      <p:bldP spid="14" grpId="0" animBg="1"/>
      <p:bldP spid="15" grpId="0" animBg="1"/>
      <p:bldP spid="16" grpId="0" animBg="1"/>
      <p:bldP spid="18" grpId="0" animBg="1"/>
      <p:bldP spid="21" grpId="0" animBg="1"/>
      <p:bldP spid="23"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t>Anaerobic respiration in </a:t>
            </a:r>
            <a:r>
              <a:rPr lang="en-GB" sz="3600" b="1" u="sng" dirty="0"/>
              <a:t>animals</a:t>
            </a:r>
          </a:p>
        </p:txBody>
      </p:sp>
      <p:sp>
        <p:nvSpPr>
          <p:cNvPr id="4" name="Right Arrow 3"/>
          <p:cNvSpPr/>
          <p:nvPr/>
        </p:nvSpPr>
        <p:spPr>
          <a:xfrm rot="5400000">
            <a:off x="4538954" y="3238866"/>
            <a:ext cx="3042084" cy="1224136"/>
          </a:xfrm>
          <a:prstGeom prst="rightArrow">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omic Sans MS" pitchFamily="66" charset="0"/>
            </a:endParaRPr>
          </a:p>
        </p:txBody>
      </p:sp>
      <p:sp>
        <p:nvSpPr>
          <p:cNvPr id="6" name="Rounded Rectangle 5"/>
          <p:cNvSpPr/>
          <p:nvPr/>
        </p:nvSpPr>
        <p:spPr>
          <a:xfrm>
            <a:off x="7968208" y="3055352"/>
            <a:ext cx="1584176" cy="648072"/>
          </a:xfrm>
          <a:prstGeom prst="round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rgbClr val="1F497D"/>
                </a:solidFill>
                <a:latin typeface="Comic Sans MS" pitchFamily="66" charset="0"/>
              </a:rPr>
              <a:t>NAD</a:t>
            </a:r>
          </a:p>
        </p:txBody>
      </p:sp>
      <p:sp>
        <p:nvSpPr>
          <p:cNvPr id="7" name="Down Arrow 6"/>
          <p:cNvSpPr/>
          <p:nvPr/>
        </p:nvSpPr>
        <p:spPr>
          <a:xfrm rot="16200000">
            <a:off x="6851576" y="2808203"/>
            <a:ext cx="720080" cy="1152128"/>
          </a:xfrm>
          <a:prstGeom prst="downArrow">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1F497D"/>
              </a:solidFill>
              <a:latin typeface="Comic Sans MS" pitchFamily="66" charset="0"/>
            </a:endParaRPr>
          </a:p>
        </p:txBody>
      </p:sp>
      <p:sp>
        <p:nvSpPr>
          <p:cNvPr id="8" name="Rounded Rectangle 7"/>
          <p:cNvSpPr/>
          <p:nvPr/>
        </p:nvSpPr>
        <p:spPr>
          <a:xfrm>
            <a:off x="2567608" y="3069044"/>
            <a:ext cx="1584176" cy="620688"/>
          </a:xfrm>
          <a:prstGeom prst="round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1F497D"/>
                </a:solidFill>
                <a:latin typeface="Comic Sans MS" pitchFamily="66" charset="0"/>
              </a:rPr>
              <a:t>Red. NAD</a:t>
            </a:r>
            <a:endParaRPr lang="en-GB" sz="2400" dirty="0">
              <a:solidFill>
                <a:srgbClr val="1F497D"/>
              </a:solidFill>
              <a:latin typeface="Comic Sans MS" pitchFamily="66" charset="0"/>
            </a:endParaRPr>
          </a:p>
        </p:txBody>
      </p:sp>
      <p:sp>
        <p:nvSpPr>
          <p:cNvPr id="9" name="Rounded Rectangle 8"/>
          <p:cNvSpPr/>
          <p:nvPr/>
        </p:nvSpPr>
        <p:spPr>
          <a:xfrm>
            <a:off x="4818112" y="1277252"/>
            <a:ext cx="2483768" cy="864096"/>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prstClr val="white"/>
                </a:solidFill>
                <a:latin typeface="Calibri"/>
              </a:rPr>
              <a:t>Pyruvate</a:t>
            </a:r>
          </a:p>
        </p:txBody>
      </p:sp>
      <p:sp>
        <p:nvSpPr>
          <p:cNvPr id="11" name="Down Arrow 10"/>
          <p:cNvSpPr/>
          <p:nvPr/>
        </p:nvSpPr>
        <p:spPr>
          <a:xfrm rot="16200000">
            <a:off x="4566084" y="2808204"/>
            <a:ext cx="720080" cy="1152128"/>
          </a:xfrm>
          <a:prstGeom prst="downArrow">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1F497D"/>
              </a:solidFill>
              <a:latin typeface="Comic Sans MS" pitchFamily="66" charset="0"/>
            </a:endParaRPr>
          </a:p>
        </p:txBody>
      </p:sp>
      <p:sp>
        <p:nvSpPr>
          <p:cNvPr id="12" name="Rounded Rectangle 11"/>
          <p:cNvSpPr/>
          <p:nvPr/>
        </p:nvSpPr>
        <p:spPr>
          <a:xfrm>
            <a:off x="4818112" y="5445224"/>
            <a:ext cx="2483768" cy="864096"/>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prstClr val="white"/>
                </a:solidFill>
                <a:latin typeface="Calibri"/>
              </a:rPr>
              <a:t>Lactate</a:t>
            </a:r>
          </a:p>
        </p:txBody>
      </p:sp>
      <p:sp>
        <p:nvSpPr>
          <p:cNvPr id="3" name="TextBox 2"/>
          <p:cNvSpPr txBox="1"/>
          <p:nvPr/>
        </p:nvSpPr>
        <p:spPr>
          <a:xfrm>
            <a:off x="7026424" y="4924997"/>
            <a:ext cx="2746648" cy="1384995"/>
          </a:xfrm>
          <a:prstGeom prst="rect">
            <a:avLst/>
          </a:prstGeom>
          <a:noFill/>
        </p:spPr>
        <p:txBody>
          <a:bodyPr wrap="square" rtlCol="0">
            <a:spAutoFit/>
          </a:bodyPr>
          <a:lstStyle/>
          <a:p>
            <a:pPr algn="ctr"/>
            <a:r>
              <a:rPr lang="en-GB" sz="2800" dirty="0">
                <a:solidFill>
                  <a:prstClr val="black"/>
                </a:solidFill>
                <a:latin typeface="Calibri"/>
              </a:rPr>
              <a:t>Pyruvate is </a:t>
            </a:r>
            <a:r>
              <a:rPr lang="en-GB" sz="2800" b="1" u="sng" dirty="0">
                <a:solidFill>
                  <a:prstClr val="black"/>
                </a:solidFill>
                <a:latin typeface="Calibri"/>
              </a:rPr>
              <a:t>reduced</a:t>
            </a:r>
            <a:r>
              <a:rPr lang="en-GB" sz="2800" dirty="0">
                <a:solidFill>
                  <a:prstClr val="black"/>
                </a:solidFill>
                <a:latin typeface="Calibri"/>
              </a:rPr>
              <a:t> to lactate</a:t>
            </a:r>
          </a:p>
        </p:txBody>
      </p:sp>
    </p:spTree>
    <p:extLst>
      <p:ext uri="{BB962C8B-B14F-4D97-AF65-F5344CB8AC3E}">
        <p14:creationId xmlns:p14="http://schemas.microsoft.com/office/powerpoint/2010/main" val="194849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strips(downRight)">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strips(downRight)">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strips(downRigh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6"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strips(downRigh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barn(inVertical)">
                                      <p:cBhvr>
                                        <p:cTn id="4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1" grpId="0" animBg="1"/>
      <p:bldP spid="12" grpId="0" animBg="1"/>
      <p:bldP spid="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Under anaerobic conditions...</a:t>
            </a:r>
          </a:p>
        </p:txBody>
      </p:sp>
      <p:sp>
        <p:nvSpPr>
          <p:cNvPr id="3" name="Content Placeholder 2"/>
          <p:cNvSpPr>
            <a:spLocks noGrp="1"/>
          </p:cNvSpPr>
          <p:nvPr>
            <p:ph idx="1"/>
          </p:nvPr>
        </p:nvSpPr>
        <p:spPr/>
        <p:txBody>
          <a:bodyPr/>
          <a:lstStyle/>
          <a:p>
            <a:r>
              <a:rPr lang="en-GB" dirty="0"/>
              <a:t>Reduced NAD can’t lose its e</a:t>
            </a:r>
            <a:r>
              <a:rPr lang="en-GB" baseline="30000" dirty="0"/>
              <a:t>-</a:t>
            </a:r>
            <a:r>
              <a:rPr lang="en-GB" dirty="0"/>
              <a:t> and H</a:t>
            </a:r>
            <a:r>
              <a:rPr lang="en-GB" baseline="30000" dirty="0"/>
              <a:t>+</a:t>
            </a:r>
            <a:r>
              <a:rPr lang="en-GB" dirty="0"/>
              <a:t> as the ETC stops without O</a:t>
            </a:r>
            <a:r>
              <a:rPr lang="en-GB" baseline="-25000" dirty="0"/>
              <a:t>2</a:t>
            </a:r>
            <a:r>
              <a:rPr lang="en-GB" dirty="0"/>
              <a:t> as the final accepter.</a:t>
            </a:r>
          </a:p>
          <a:p>
            <a:r>
              <a:rPr lang="en-GB" dirty="0"/>
              <a:t>Reduced NAD can’t receive any more e</a:t>
            </a:r>
            <a:r>
              <a:rPr lang="en-GB" baseline="30000" dirty="0"/>
              <a:t>-</a:t>
            </a:r>
            <a:r>
              <a:rPr lang="en-GB" dirty="0"/>
              <a:t> and H</a:t>
            </a:r>
            <a:r>
              <a:rPr lang="en-GB" baseline="30000" dirty="0"/>
              <a:t>+</a:t>
            </a:r>
            <a:endParaRPr lang="en-GB" dirty="0"/>
          </a:p>
          <a:p>
            <a:r>
              <a:rPr lang="en-GB" dirty="0"/>
              <a:t>We need to recycle the reduced NAD to continue to do glycolysis and release ATP.</a:t>
            </a:r>
          </a:p>
        </p:txBody>
      </p:sp>
    </p:spTree>
    <p:extLst>
      <p:ext uri="{BB962C8B-B14F-4D97-AF65-F5344CB8AC3E}">
        <p14:creationId xmlns:p14="http://schemas.microsoft.com/office/powerpoint/2010/main" val="929718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u="sng" dirty="0"/>
              <a:t>Anaerobic respiration in animals</a:t>
            </a:r>
          </a:p>
        </p:txBody>
      </p:sp>
      <p:pic>
        <p:nvPicPr>
          <p:cNvPr id="4" name="Picture 4"/>
          <p:cNvPicPr>
            <a:picLocks noChangeAspect="1" noChangeArrowheads="1"/>
          </p:cNvPicPr>
          <p:nvPr/>
        </p:nvPicPr>
        <p:blipFill rotWithShape="1">
          <a:blip r:embed="rId2"/>
          <a:srcRect r="44696"/>
          <a:stretch/>
        </p:blipFill>
        <p:spPr bwMode="auto">
          <a:xfrm>
            <a:off x="2135561" y="1436616"/>
            <a:ext cx="2434479" cy="4890614"/>
          </a:xfrm>
          <a:prstGeom prst="rect">
            <a:avLst/>
          </a:prstGeom>
          <a:noFill/>
          <a:ln w="9525">
            <a:noFill/>
            <a:miter lim="800000"/>
            <a:headEnd/>
            <a:tailEnd/>
          </a:ln>
        </p:spPr>
      </p:pic>
      <p:sp>
        <p:nvSpPr>
          <p:cNvPr id="5" name="TextBox 4"/>
          <p:cNvSpPr txBox="1"/>
          <p:nvPr/>
        </p:nvSpPr>
        <p:spPr>
          <a:xfrm>
            <a:off x="3071664" y="6161542"/>
            <a:ext cx="1008112" cy="369332"/>
          </a:xfrm>
          <a:prstGeom prst="rect">
            <a:avLst/>
          </a:prstGeom>
          <a:noFill/>
        </p:spPr>
        <p:txBody>
          <a:bodyPr wrap="square" rtlCol="0">
            <a:spAutoFit/>
          </a:bodyPr>
          <a:lstStyle/>
          <a:p>
            <a:r>
              <a:rPr lang="en-GB" u="sng" dirty="0">
                <a:solidFill>
                  <a:srgbClr val="FF0000"/>
                </a:solidFill>
                <a:latin typeface="Calibri"/>
              </a:rPr>
              <a:t>pyruvate</a:t>
            </a:r>
          </a:p>
        </p:txBody>
      </p:sp>
      <p:cxnSp>
        <p:nvCxnSpPr>
          <p:cNvPr id="7" name="Straight Arrow Connector 6"/>
          <p:cNvCxnSpPr/>
          <p:nvPr/>
        </p:nvCxnSpPr>
        <p:spPr>
          <a:xfrm>
            <a:off x="3935760" y="6161542"/>
            <a:ext cx="331236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320136" y="5949280"/>
            <a:ext cx="1584176" cy="400110"/>
          </a:xfrm>
          <a:prstGeom prst="rect">
            <a:avLst/>
          </a:prstGeom>
          <a:noFill/>
        </p:spPr>
        <p:txBody>
          <a:bodyPr wrap="square" rtlCol="0">
            <a:spAutoFit/>
          </a:bodyPr>
          <a:lstStyle/>
          <a:p>
            <a:r>
              <a:rPr lang="en-GB" sz="2000" u="sng" dirty="0">
                <a:solidFill>
                  <a:srgbClr val="FF0000"/>
                </a:solidFill>
                <a:latin typeface="Calibri"/>
              </a:rPr>
              <a:t>Lactate</a:t>
            </a:r>
          </a:p>
        </p:txBody>
      </p:sp>
      <p:sp>
        <p:nvSpPr>
          <p:cNvPr id="9" name="Oval 8"/>
          <p:cNvSpPr/>
          <p:nvPr/>
        </p:nvSpPr>
        <p:spPr>
          <a:xfrm>
            <a:off x="7320136" y="5733256"/>
            <a:ext cx="360040" cy="288032"/>
          </a:xfrm>
          <a:prstGeom prst="ellipse">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ysClr val="windowText" lastClr="000000"/>
                </a:solidFill>
                <a:latin typeface="Calibri"/>
              </a:rPr>
              <a:t>C</a:t>
            </a:r>
          </a:p>
        </p:txBody>
      </p:sp>
      <p:sp>
        <p:nvSpPr>
          <p:cNvPr id="10" name="Oval 9"/>
          <p:cNvSpPr/>
          <p:nvPr/>
        </p:nvSpPr>
        <p:spPr>
          <a:xfrm>
            <a:off x="7680176" y="5733256"/>
            <a:ext cx="360040" cy="288032"/>
          </a:xfrm>
          <a:prstGeom prst="ellipse">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ysClr val="windowText" lastClr="000000"/>
                </a:solidFill>
                <a:latin typeface="Calibri"/>
              </a:rPr>
              <a:t>C</a:t>
            </a:r>
          </a:p>
        </p:txBody>
      </p:sp>
      <p:sp>
        <p:nvSpPr>
          <p:cNvPr id="11" name="Oval 10"/>
          <p:cNvSpPr/>
          <p:nvPr/>
        </p:nvSpPr>
        <p:spPr>
          <a:xfrm>
            <a:off x="8040216" y="5733256"/>
            <a:ext cx="360040" cy="288032"/>
          </a:xfrm>
          <a:prstGeom prst="ellipse">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ysClr val="windowText" lastClr="000000"/>
                </a:solidFill>
                <a:latin typeface="Calibri"/>
              </a:rPr>
              <a:t>C</a:t>
            </a:r>
          </a:p>
        </p:txBody>
      </p:sp>
      <p:sp>
        <p:nvSpPr>
          <p:cNvPr id="12" name="TextBox 11"/>
          <p:cNvSpPr txBox="1"/>
          <p:nvPr/>
        </p:nvSpPr>
        <p:spPr>
          <a:xfrm>
            <a:off x="5015880" y="6142564"/>
            <a:ext cx="1728192" cy="369332"/>
          </a:xfrm>
          <a:prstGeom prst="rect">
            <a:avLst/>
          </a:prstGeom>
          <a:noFill/>
        </p:spPr>
        <p:txBody>
          <a:bodyPr wrap="square" rtlCol="0">
            <a:spAutoFit/>
          </a:bodyPr>
          <a:lstStyle/>
          <a:p>
            <a:r>
              <a:rPr lang="en-GB" b="1" dirty="0">
                <a:solidFill>
                  <a:srgbClr val="FF0000"/>
                </a:solidFill>
                <a:latin typeface="Calibri"/>
              </a:rPr>
              <a:t>reduced</a:t>
            </a:r>
          </a:p>
        </p:txBody>
      </p:sp>
      <p:sp>
        <p:nvSpPr>
          <p:cNvPr id="13" name="TextBox 12"/>
          <p:cNvSpPr txBox="1"/>
          <p:nvPr/>
        </p:nvSpPr>
        <p:spPr>
          <a:xfrm rot="5400000">
            <a:off x="3052134" y="5211194"/>
            <a:ext cx="1039470" cy="369332"/>
          </a:xfrm>
          <a:prstGeom prst="rect">
            <a:avLst/>
          </a:prstGeom>
          <a:noFill/>
        </p:spPr>
        <p:txBody>
          <a:bodyPr wrap="square" rtlCol="0">
            <a:spAutoFit/>
          </a:bodyPr>
          <a:lstStyle/>
          <a:p>
            <a:r>
              <a:rPr lang="en-GB" b="1" dirty="0">
                <a:solidFill>
                  <a:srgbClr val="FF0000"/>
                </a:solidFill>
                <a:latin typeface="Calibri"/>
              </a:rPr>
              <a:t>oxidised</a:t>
            </a:r>
          </a:p>
        </p:txBody>
      </p:sp>
      <p:sp>
        <p:nvSpPr>
          <p:cNvPr id="14" name="TextBox 13"/>
          <p:cNvSpPr txBox="1"/>
          <p:nvPr/>
        </p:nvSpPr>
        <p:spPr>
          <a:xfrm>
            <a:off x="3571868" y="4199154"/>
            <a:ext cx="1948068" cy="369332"/>
          </a:xfrm>
          <a:prstGeom prst="rect">
            <a:avLst/>
          </a:prstGeom>
          <a:noFill/>
        </p:spPr>
        <p:txBody>
          <a:bodyPr wrap="square" rtlCol="0">
            <a:spAutoFit/>
          </a:bodyPr>
          <a:lstStyle/>
          <a:p>
            <a:r>
              <a:rPr lang="en-GB" dirty="0">
                <a:solidFill>
                  <a:srgbClr val="FF0000"/>
                </a:solidFill>
                <a:latin typeface="Calibri"/>
              </a:rPr>
              <a:t>Triose phosphate</a:t>
            </a:r>
          </a:p>
        </p:txBody>
      </p:sp>
      <p:sp>
        <p:nvSpPr>
          <p:cNvPr id="15" name="TextBox 14"/>
          <p:cNvSpPr txBox="1"/>
          <p:nvPr/>
        </p:nvSpPr>
        <p:spPr>
          <a:xfrm>
            <a:off x="1777471" y="2611527"/>
            <a:ext cx="1632529" cy="646331"/>
          </a:xfrm>
          <a:prstGeom prst="rect">
            <a:avLst/>
          </a:prstGeom>
          <a:noFill/>
        </p:spPr>
        <p:txBody>
          <a:bodyPr wrap="square" rtlCol="0">
            <a:spAutoFit/>
          </a:bodyPr>
          <a:lstStyle/>
          <a:p>
            <a:r>
              <a:rPr lang="en-GB" dirty="0">
                <a:solidFill>
                  <a:srgbClr val="FF0000"/>
                </a:solidFill>
                <a:latin typeface="Calibri"/>
              </a:rPr>
              <a:t>glucose phosphate</a:t>
            </a:r>
          </a:p>
        </p:txBody>
      </p:sp>
      <p:sp>
        <p:nvSpPr>
          <p:cNvPr id="16" name="TextBox 15"/>
          <p:cNvSpPr txBox="1"/>
          <p:nvPr/>
        </p:nvSpPr>
        <p:spPr>
          <a:xfrm>
            <a:off x="3548993" y="1540611"/>
            <a:ext cx="1632529" cy="369332"/>
          </a:xfrm>
          <a:prstGeom prst="rect">
            <a:avLst/>
          </a:prstGeom>
          <a:noFill/>
        </p:spPr>
        <p:txBody>
          <a:bodyPr wrap="square" rtlCol="0">
            <a:spAutoFit/>
          </a:bodyPr>
          <a:lstStyle/>
          <a:p>
            <a:r>
              <a:rPr lang="en-GB" dirty="0">
                <a:solidFill>
                  <a:srgbClr val="FF0000"/>
                </a:solidFill>
                <a:latin typeface="Calibri"/>
              </a:rPr>
              <a:t>glucose</a:t>
            </a:r>
          </a:p>
        </p:txBody>
      </p:sp>
      <p:sp>
        <p:nvSpPr>
          <p:cNvPr id="17" name="TextBox 16"/>
          <p:cNvSpPr txBox="1"/>
          <p:nvPr/>
        </p:nvSpPr>
        <p:spPr>
          <a:xfrm>
            <a:off x="4792959" y="5145881"/>
            <a:ext cx="1008112" cy="646331"/>
          </a:xfrm>
          <a:prstGeom prst="rect">
            <a:avLst/>
          </a:prstGeom>
          <a:noFill/>
        </p:spPr>
        <p:txBody>
          <a:bodyPr wrap="square" rtlCol="0">
            <a:spAutoFit/>
          </a:bodyPr>
          <a:lstStyle/>
          <a:p>
            <a:r>
              <a:rPr lang="en-GB" dirty="0">
                <a:solidFill>
                  <a:srgbClr val="FF0000"/>
                </a:solidFill>
                <a:latin typeface="Calibri"/>
              </a:rPr>
              <a:t>Reduced NAD</a:t>
            </a:r>
          </a:p>
        </p:txBody>
      </p:sp>
      <p:sp>
        <p:nvSpPr>
          <p:cNvPr id="18" name="TextBox 17"/>
          <p:cNvSpPr txBox="1"/>
          <p:nvPr/>
        </p:nvSpPr>
        <p:spPr>
          <a:xfrm>
            <a:off x="5987988" y="5441857"/>
            <a:ext cx="1008112" cy="369332"/>
          </a:xfrm>
          <a:prstGeom prst="rect">
            <a:avLst/>
          </a:prstGeom>
          <a:noFill/>
        </p:spPr>
        <p:txBody>
          <a:bodyPr wrap="square" rtlCol="0">
            <a:spAutoFit/>
          </a:bodyPr>
          <a:lstStyle/>
          <a:p>
            <a:r>
              <a:rPr lang="en-GB" dirty="0">
                <a:solidFill>
                  <a:srgbClr val="FF0000"/>
                </a:solidFill>
                <a:latin typeface="Calibri"/>
              </a:rPr>
              <a:t>NAD</a:t>
            </a:r>
          </a:p>
        </p:txBody>
      </p:sp>
      <p:sp>
        <p:nvSpPr>
          <p:cNvPr id="19" name="Curved Up Arrow 18"/>
          <p:cNvSpPr/>
          <p:nvPr/>
        </p:nvSpPr>
        <p:spPr>
          <a:xfrm>
            <a:off x="5297016" y="5792212"/>
            <a:ext cx="943001" cy="350353"/>
          </a:xfrm>
          <a:prstGeom prst="curvedUpArrow">
            <a:avLst>
              <a:gd name="adj1" fmla="val 25000"/>
              <a:gd name="adj2" fmla="val 14630"/>
              <a:gd name="adj3" fmla="val 1863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latin typeface="Calibri"/>
            </a:endParaRPr>
          </a:p>
        </p:txBody>
      </p:sp>
      <p:sp>
        <p:nvSpPr>
          <p:cNvPr id="20" name="TextBox 19"/>
          <p:cNvSpPr txBox="1"/>
          <p:nvPr/>
        </p:nvSpPr>
        <p:spPr>
          <a:xfrm>
            <a:off x="7068108" y="5661248"/>
            <a:ext cx="324036" cy="369332"/>
          </a:xfrm>
          <a:prstGeom prst="rect">
            <a:avLst/>
          </a:prstGeom>
          <a:noFill/>
        </p:spPr>
        <p:txBody>
          <a:bodyPr wrap="square" rtlCol="0">
            <a:spAutoFit/>
          </a:bodyPr>
          <a:lstStyle/>
          <a:p>
            <a:r>
              <a:rPr lang="en-GB" dirty="0">
                <a:solidFill>
                  <a:srgbClr val="FF0000"/>
                </a:solidFill>
                <a:latin typeface="Calibri"/>
              </a:rPr>
              <a:t>2</a:t>
            </a:r>
          </a:p>
        </p:txBody>
      </p:sp>
      <p:sp>
        <p:nvSpPr>
          <p:cNvPr id="21" name="TextBox 20"/>
          <p:cNvSpPr txBox="1"/>
          <p:nvPr/>
        </p:nvSpPr>
        <p:spPr>
          <a:xfrm>
            <a:off x="5862827" y="5444601"/>
            <a:ext cx="266515" cy="369332"/>
          </a:xfrm>
          <a:prstGeom prst="rect">
            <a:avLst/>
          </a:prstGeom>
          <a:noFill/>
        </p:spPr>
        <p:txBody>
          <a:bodyPr wrap="square" rtlCol="0">
            <a:spAutoFit/>
          </a:bodyPr>
          <a:lstStyle/>
          <a:p>
            <a:r>
              <a:rPr lang="en-GB" dirty="0">
                <a:solidFill>
                  <a:srgbClr val="FF0000"/>
                </a:solidFill>
                <a:latin typeface="Calibri"/>
              </a:rPr>
              <a:t>2</a:t>
            </a:r>
          </a:p>
        </p:txBody>
      </p:sp>
      <p:sp>
        <p:nvSpPr>
          <p:cNvPr id="22" name="TextBox 21"/>
          <p:cNvSpPr txBox="1"/>
          <p:nvPr/>
        </p:nvSpPr>
        <p:spPr>
          <a:xfrm>
            <a:off x="4645216" y="5145880"/>
            <a:ext cx="266515" cy="369332"/>
          </a:xfrm>
          <a:prstGeom prst="rect">
            <a:avLst/>
          </a:prstGeom>
          <a:noFill/>
        </p:spPr>
        <p:txBody>
          <a:bodyPr wrap="square" rtlCol="0">
            <a:spAutoFit/>
          </a:bodyPr>
          <a:lstStyle/>
          <a:p>
            <a:r>
              <a:rPr lang="en-GB" dirty="0">
                <a:solidFill>
                  <a:srgbClr val="FF0000"/>
                </a:solidFill>
                <a:latin typeface="Calibri"/>
              </a:rPr>
              <a:t>2</a:t>
            </a:r>
          </a:p>
        </p:txBody>
      </p:sp>
      <p:sp>
        <p:nvSpPr>
          <p:cNvPr id="23" name="TextBox 22"/>
          <p:cNvSpPr txBox="1"/>
          <p:nvPr/>
        </p:nvSpPr>
        <p:spPr>
          <a:xfrm>
            <a:off x="7301618" y="429986"/>
            <a:ext cx="4081459" cy="400110"/>
          </a:xfrm>
          <a:prstGeom prst="rect">
            <a:avLst/>
          </a:prstGeom>
          <a:solidFill>
            <a:schemeClr val="tx1"/>
          </a:solidFill>
          <a:ln>
            <a:solidFill>
              <a:schemeClr val="tx1"/>
            </a:solidFill>
          </a:ln>
        </p:spPr>
        <p:txBody>
          <a:bodyPr wrap="square" rtlCol="0">
            <a:spAutoFit/>
          </a:bodyPr>
          <a:lstStyle/>
          <a:p>
            <a:r>
              <a:rPr lang="en-GB" sz="2000" dirty="0">
                <a:solidFill>
                  <a:srgbClr val="FFFF00"/>
                </a:solidFill>
                <a:latin typeface="Calibri"/>
              </a:rPr>
              <a:t>Once oxygen is available again…..</a:t>
            </a:r>
          </a:p>
        </p:txBody>
      </p:sp>
      <p:sp>
        <p:nvSpPr>
          <p:cNvPr id="24" name="Oval 23"/>
          <p:cNvSpPr/>
          <p:nvPr/>
        </p:nvSpPr>
        <p:spPr>
          <a:xfrm>
            <a:off x="7320136" y="4077072"/>
            <a:ext cx="360040" cy="288032"/>
          </a:xfrm>
          <a:prstGeom prst="ellipse">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ysClr val="windowText" lastClr="000000"/>
                </a:solidFill>
                <a:latin typeface="Calibri"/>
              </a:rPr>
              <a:t>C</a:t>
            </a:r>
          </a:p>
        </p:txBody>
      </p:sp>
      <p:sp>
        <p:nvSpPr>
          <p:cNvPr id="25" name="Oval 24"/>
          <p:cNvSpPr/>
          <p:nvPr/>
        </p:nvSpPr>
        <p:spPr>
          <a:xfrm>
            <a:off x="7680176" y="4077072"/>
            <a:ext cx="360040" cy="288032"/>
          </a:xfrm>
          <a:prstGeom prst="ellipse">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ysClr val="windowText" lastClr="000000"/>
                </a:solidFill>
                <a:latin typeface="Calibri"/>
              </a:rPr>
              <a:t>C</a:t>
            </a:r>
          </a:p>
        </p:txBody>
      </p:sp>
      <p:sp>
        <p:nvSpPr>
          <p:cNvPr id="26" name="Oval 25"/>
          <p:cNvSpPr/>
          <p:nvPr/>
        </p:nvSpPr>
        <p:spPr>
          <a:xfrm>
            <a:off x="8040216" y="4077072"/>
            <a:ext cx="360040" cy="288032"/>
          </a:xfrm>
          <a:prstGeom prst="ellipse">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ysClr val="windowText" lastClr="000000"/>
                </a:solidFill>
                <a:latin typeface="Calibri"/>
              </a:rPr>
              <a:t>C</a:t>
            </a:r>
          </a:p>
        </p:txBody>
      </p:sp>
      <p:sp>
        <p:nvSpPr>
          <p:cNvPr id="27" name="TextBox 26"/>
          <p:cNvSpPr txBox="1"/>
          <p:nvPr/>
        </p:nvSpPr>
        <p:spPr>
          <a:xfrm>
            <a:off x="7068108" y="4005064"/>
            <a:ext cx="324036" cy="369332"/>
          </a:xfrm>
          <a:prstGeom prst="rect">
            <a:avLst/>
          </a:prstGeom>
          <a:noFill/>
        </p:spPr>
        <p:txBody>
          <a:bodyPr wrap="square" rtlCol="0">
            <a:spAutoFit/>
          </a:bodyPr>
          <a:lstStyle/>
          <a:p>
            <a:r>
              <a:rPr lang="en-GB" dirty="0">
                <a:solidFill>
                  <a:srgbClr val="FF0000"/>
                </a:solidFill>
                <a:latin typeface="Calibri"/>
              </a:rPr>
              <a:t>2</a:t>
            </a:r>
          </a:p>
        </p:txBody>
      </p:sp>
      <p:cxnSp>
        <p:nvCxnSpPr>
          <p:cNvPr id="28" name="Straight Arrow Connector 27"/>
          <p:cNvCxnSpPr/>
          <p:nvPr/>
        </p:nvCxnSpPr>
        <p:spPr>
          <a:xfrm flipV="1">
            <a:off x="7752184" y="4374396"/>
            <a:ext cx="0" cy="128685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8148226" y="5325703"/>
            <a:ext cx="1008112" cy="369332"/>
          </a:xfrm>
          <a:prstGeom prst="rect">
            <a:avLst/>
          </a:prstGeom>
          <a:noFill/>
        </p:spPr>
        <p:txBody>
          <a:bodyPr wrap="square" rtlCol="0">
            <a:spAutoFit/>
          </a:bodyPr>
          <a:lstStyle/>
          <a:p>
            <a:r>
              <a:rPr lang="en-GB" dirty="0">
                <a:solidFill>
                  <a:srgbClr val="FF0000"/>
                </a:solidFill>
                <a:latin typeface="Calibri"/>
              </a:rPr>
              <a:t>NAD</a:t>
            </a:r>
          </a:p>
        </p:txBody>
      </p:sp>
      <p:sp>
        <p:nvSpPr>
          <p:cNvPr id="31" name="Curved Up Arrow 30"/>
          <p:cNvSpPr/>
          <p:nvPr/>
        </p:nvSpPr>
        <p:spPr>
          <a:xfrm rot="5709967" flipH="1">
            <a:off x="7497604" y="4922827"/>
            <a:ext cx="943001" cy="350353"/>
          </a:xfrm>
          <a:prstGeom prst="curvedUpArrow">
            <a:avLst>
              <a:gd name="adj1" fmla="val 25000"/>
              <a:gd name="adj2" fmla="val 14630"/>
              <a:gd name="adj3" fmla="val 1863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latin typeface="Calibri"/>
            </a:endParaRPr>
          </a:p>
        </p:txBody>
      </p:sp>
      <p:sp>
        <p:nvSpPr>
          <p:cNvPr id="32" name="TextBox 31"/>
          <p:cNvSpPr txBox="1"/>
          <p:nvPr/>
        </p:nvSpPr>
        <p:spPr>
          <a:xfrm>
            <a:off x="8033320" y="5325526"/>
            <a:ext cx="266515" cy="369332"/>
          </a:xfrm>
          <a:prstGeom prst="rect">
            <a:avLst/>
          </a:prstGeom>
          <a:noFill/>
        </p:spPr>
        <p:txBody>
          <a:bodyPr wrap="square" rtlCol="0">
            <a:spAutoFit/>
          </a:bodyPr>
          <a:lstStyle/>
          <a:p>
            <a:r>
              <a:rPr lang="en-GB" dirty="0">
                <a:solidFill>
                  <a:srgbClr val="FF0000"/>
                </a:solidFill>
                <a:latin typeface="Calibri"/>
              </a:rPr>
              <a:t>2</a:t>
            </a:r>
          </a:p>
        </p:txBody>
      </p:sp>
      <p:sp>
        <p:nvSpPr>
          <p:cNvPr id="33" name="TextBox 32"/>
          <p:cNvSpPr txBox="1"/>
          <p:nvPr/>
        </p:nvSpPr>
        <p:spPr>
          <a:xfrm>
            <a:off x="8296357" y="4490274"/>
            <a:ext cx="1008112" cy="646331"/>
          </a:xfrm>
          <a:prstGeom prst="rect">
            <a:avLst/>
          </a:prstGeom>
          <a:noFill/>
        </p:spPr>
        <p:txBody>
          <a:bodyPr wrap="square" rtlCol="0">
            <a:spAutoFit/>
          </a:bodyPr>
          <a:lstStyle/>
          <a:p>
            <a:r>
              <a:rPr lang="en-GB" dirty="0">
                <a:solidFill>
                  <a:srgbClr val="FF0000"/>
                </a:solidFill>
                <a:latin typeface="Calibri"/>
              </a:rPr>
              <a:t>Reduced NAD</a:t>
            </a:r>
          </a:p>
        </p:txBody>
      </p:sp>
      <p:sp>
        <p:nvSpPr>
          <p:cNvPr id="34" name="TextBox 33"/>
          <p:cNvSpPr txBox="1"/>
          <p:nvPr/>
        </p:nvSpPr>
        <p:spPr>
          <a:xfrm>
            <a:off x="8148614" y="4490273"/>
            <a:ext cx="266515" cy="369332"/>
          </a:xfrm>
          <a:prstGeom prst="rect">
            <a:avLst/>
          </a:prstGeom>
          <a:noFill/>
        </p:spPr>
        <p:txBody>
          <a:bodyPr wrap="square" rtlCol="0">
            <a:spAutoFit/>
          </a:bodyPr>
          <a:lstStyle/>
          <a:p>
            <a:r>
              <a:rPr lang="en-GB" dirty="0">
                <a:solidFill>
                  <a:srgbClr val="FF0000"/>
                </a:solidFill>
                <a:latin typeface="Calibri"/>
              </a:rPr>
              <a:t>2</a:t>
            </a:r>
          </a:p>
        </p:txBody>
      </p:sp>
      <p:sp>
        <p:nvSpPr>
          <p:cNvPr id="35" name="TextBox 34"/>
          <p:cNvSpPr txBox="1"/>
          <p:nvPr/>
        </p:nvSpPr>
        <p:spPr>
          <a:xfrm>
            <a:off x="8433216" y="3974286"/>
            <a:ext cx="1584176" cy="400110"/>
          </a:xfrm>
          <a:prstGeom prst="rect">
            <a:avLst/>
          </a:prstGeom>
          <a:noFill/>
        </p:spPr>
        <p:txBody>
          <a:bodyPr wrap="square" rtlCol="0">
            <a:spAutoFit/>
          </a:bodyPr>
          <a:lstStyle/>
          <a:p>
            <a:r>
              <a:rPr lang="en-GB" sz="2000" u="sng" dirty="0">
                <a:solidFill>
                  <a:srgbClr val="FF0000"/>
                </a:solidFill>
                <a:latin typeface="Calibri"/>
              </a:rPr>
              <a:t>Pyruvate</a:t>
            </a:r>
          </a:p>
        </p:txBody>
      </p:sp>
      <p:sp>
        <p:nvSpPr>
          <p:cNvPr id="36" name="TextBox 35"/>
          <p:cNvSpPr txBox="1"/>
          <p:nvPr/>
        </p:nvSpPr>
        <p:spPr>
          <a:xfrm rot="16200000">
            <a:off x="6675792" y="4481524"/>
            <a:ext cx="1728192" cy="369332"/>
          </a:xfrm>
          <a:prstGeom prst="rect">
            <a:avLst/>
          </a:prstGeom>
          <a:noFill/>
        </p:spPr>
        <p:txBody>
          <a:bodyPr wrap="square" rtlCol="0">
            <a:spAutoFit/>
          </a:bodyPr>
          <a:lstStyle/>
          <a:p>
            <a:r>
              <a:rPr lang="en-GB" b="1" dirty="0">
                <a:solidFill>
                  <a:srgbClr val="FF0000"/>
                </a:solidFill>
                <a:latin typeface="Calibri"/>
              </a:rPr>
              <a:t>oxidised</a:t>
            </a:r>
          </a:p>
        </p:txBody>
      </p:sp>
      <p:sp>
        <p:nvSpPr>
          <p:cNvPr id="37" name="TextBox 36"/>
          <p:cNvSpPr txBox="1"/>
          <p:nvPr/>
        </p:nvSpPr>
        <p:spPr>
          <a:xfrm>
            <a:off x="6332083" y="2171090"/>
            <a:ext cx="2120123" cy="1323439"/>
          </a:xfrm>
          <a:prstGeom prst="rect">
            <a:avLst/>
          </a:prstGeom>
          <a:noFill/>
        </p:spPr>
        <p:txBody>
          <a:bodyPr wrap="square" rtlCol="0">
            <a:spAutoFit/>
          </a:bodyPr>
          <a:lstStyle/>
          <a:p>
            <a:pPr algn="ctr"/>
            <a:r>
              <a:rPr lang="en-GB" sz="2000" dirty="0">
                <a:solidFill>
                  <a:srgbClr val="FF0000"/>
                </a:solidFill>
                <a:latin typeface="Calibri"/>
              </a:rPr>
              <a:t>Either used in Link Reaction, or converted back to glucose.</a:t>
            </a:r>
          </a:p>
        </p:txBody>
      </p:sp>
      <p:sp>
        <p:nvSpPr>
          <p:cNvPr id="38" name="Up Arrow 37"/>
          <p:cNvSpPr/>
          <p:nvPr/>
        </p:nvSpPr>
        <p:spPr>
          <a:xfrm>
            <a:off x="9048328" y="2965015"/>
            <a:ext cx="648072" cy="105902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39" name="TextBox 38"/>
          <p:cNvSpPr txBox="1"/>
          <p:nvPr/>
        </p:nvSpPr>
        <p:spPr>
          <a:xfrm>
            <a:off x="8652282" y="2553614"/>
            <a:ext cx="1584176" cy="400110"/>
          </a:xfrm>
          <a:prstGeom prst="rect">
            <a:avLst/>
          </a:prstGeom>
          <a:noFill/>
        </p:spPr>
        <p:txBody>
          <a:bodyPr wrap="square" rtlCol="0">
            <a:spAutoFit/>
          </a:bodyPr>
          <a:lstStyle/>
          <a:p>
            <a:r>
              <a:rPr lang="en-GB" sz="2000" u="sng" dirty="0">
                <a:solidFill>
                  <a:srgbClr val="FF0000"/>
                </a:solidFill>
                <a:latin typeface="Calibri"/>
              </a:rPr>
              <a:t>Link Reaction</a:t>
            </a:r>
          </a:p>
        </p:txBody>
      </p:sp>
      <p:sp>
        <p:nvSpPr>
          <p:cNvPr id="40" name="Up Arrow 39"/>
          <p:cNvSpPr/>
          <p:nvPr/>
        </p:nvSpPr>
        <p:spPr>
          <a:xfrm rot="18486015">
            <a:off x="5707316" y="1553782"/>
            <a:ext cx="324410" cy="315478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41" name="TextBox 40"/>
          <p:cNvSpPr txBox="1"/>
          <p:nvPr/>
        </p:nvSpPr>
        <p:spPr>
          <a:xfrm>
            <a:off x="4686631" y="3217244"/>
            <a:ext cx="1008112" cy="369332"/>
          </a:xfrm>
          <a:prstGeom prst="rect">
            <a:avLst/>
          </a:prstGeom>
          <a:noFill/>
        </p:spPr>
        <p:txBody>
          <a:bodyPr wrap="square" rtlCol="0">
            <a:spAutoFit/>
          </a:bodyPr>
          <a:lstStyle/>
          <a:p>
            <a:r>
              <a:rPr lang="en-GB" dirty="0">
                <a:solidFill>
                  <a:srgbClr val="FF0000"/>
                </a:solidFill>
                <a:latin typeface="Calibri"/>
              </a:rPr>
              <a:t>ADP + Pi</a:t>
            </a:r>
          </a:p>
        </p:txBody>
      </p:sp>
      <p:sp>
        <p:nvSpPr>
          <p:cNvPr id="42" name="TextBox 41"/>
          <p:cNvSpPr txBox="1"/>
          <p:nvPr/>
        </p:nvSpPr>
        <p:spPr>
          <a:xfrm>
            <a:off x="5705665" y="3757347"/>
            <a:ext cx="1008112" cy="369332"/>
          </a:xfrm>
          <a:prstGeom prst="rect">
            <a:avLst/>
          </a:prstGeom>
          <a:noFill/>
        </p:spPr>
        <p:txBody>
          <a:bodyPr wrap="square" rtlCol="0">
            <a:spAutoFit/>
          </a:bodyPr>
          <a:lstStyle/>
          <a:p>
            <a:r>
              <a:rPr lang="en-GB" dirty="0">
                <a:solidFill>
                  <a:srgbClr val="FF0000"/>
                </a:solidFill>
                <a:latin typeface="Calibri"/>
              </a:rPr>
              <a:t>ATP</a:t>
            </a:r>
          </a:p>
        </p:txBody>
      </p:sp>
      <p:sp>
        <p:nvSpPr>
          <p:cNvPr id="43" name="Curved Up Arrow 42"/>
          <p:cNvSpPr/>
          <p:nvPr/>
        </p:nvSpPr>
        <p:spPr>
          <a:xfrm rot="12828609">
            <a:off x="5270685" y="3214957"/>
            <a:ext cx="943001" cy="350353"/>
          </a:xfrm>
          <a:prstGeom prst="curvedUpArrow">
            <a:avLst>
              <a:gd name="adj1" fmla="val 25000"/>
              <a:gd name="adj2" fmla="val 14630"/>
              <a:gd name="adj3" fmla="val 1863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latin typeface="Calibri"/>
            </a:endParaRPr>
          </a:p>
        </p:txBody>
      </p:sp>
    </p:spTree>
    <p:extLst>
      <p:ext uri="{BB962C8B-B14F-4D97-AF65-F5344CB8AC3E}">
        <p14:creationId xmlns:p14="http://schemas.microsoft.com/office/powerpoint/2010/main" val="211115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500"/>
                                        <p:tgtEl>
                                          <p:spTgt spid="24"/>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down)">
                                      <p:cBhvr>
                                        <p:cTn id="15" dur="500"/>
                                        <p:tgtEl>
                                          <p:spTgt spid="2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down)">
                                      <p:cBhvr>
                                        <p:cTn id="18" dur="500"/>
                                        <p:tgtEl>
                                          <p:spTgt spid="26"/>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down)">
                                      <p:cBhvr>
                                        <p:cTn id="21" dur="500"/>
                                        <p:tgtEl>
                                          <p:spTgt spid="27"/>
                                        </p:tgtEl>
                                      </p:cBhvr>
                                    </p:animEffect>
                                  </p:childTnLst>
                                </p:cTn>
                              </p:par>
                              <p:par>
                                <p:cTn id="22" presetID="22" presetClass="entr" presetSubtype="4"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down)">
                                      <p:cBhvr>
                                        <p:cTn id="24" dur="500"/>
                                        <p:tgtEl>
                                          <p:spTgt spid="28"/>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down)">
                                      <p:cBhvr>
                                        <p:cTn id="27" dur="500"/>
                                        <p:tgtEl>
                                          <p:spTgt spid="30"/>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down)">
                                      <p:cBhvr>
                                        <p:cTn id="30" dur="500"/>
                                        <p:tgtEl>
                                          <p:spTgt spid="31"/>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down)">
                                      <p:cBhvr>
                                        <p:cTn id="33" dur="500"/>
                                        <p:tgtEl>
                                          <p:spTgt spid="32"/>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down)">
                                      <p:cBhvr>
                                        <p:cTn id="36" dur="500"/>
                                        <p:tgtEl>
                                          <p:spTgt spid="33"/>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down)">
                                      <p:cBhvr>
                                        <p:cTn id="39" dur="500"/>
                                        <p:tgtEl>
                                          <p:spTgt spid="34"/>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down)">
                                      <p:cBhvr>
                                        <p:cTn id="42" dur="500"/>
                                        <p:tgtEl>
                                          <p:spTgt spid="35"/>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barn(inVertical)">
                                      <p:cBhvr>
                                        <p:cTn id="45" dur="500"/>
                                        <p:tgtEl>
                                          <p:spTgt spid="36"/>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barn(inVertical)">
                                      <p:cBhvr>
                                        <p:cTn id="50" dur="500"/>
                                        <p:tgtEl>
                                          <p:spTgt spid="37"/>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barn(inVertical)">
                                      <p:cBhvr>
                                        <p:cTn id="53" dur="500"/>
                                        <p:tgtEl>
                                          <p:spTgt spid="38"/>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barn(inVertical)">
                                      <p:cBhvr>
                                        <p:cTn id="56" dur="500"/>
                                        <p:tgtEl>
                                          <p:spTgt spid="39"/>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barn(inVertical)">
                                      <p:cBhvr>
                                        <p:cTn id="61" dur="500"/>
                                        <p:tgtEl>
                                          <p:spTgt spid="40"/>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barn(inVertical)">
                                      <p:cBhvr>
                                        <p:cTn id="64" dur="500"/>
                                        <p:tgtEl>
                                          <p:spTgt spid="42"/>
                                        </p:tgtEl>
                                      </p:cBhvr>
                                    </p:animEffect>
                                  </p:childTnLst>
                                </p:cTn>
                              </p:par>
                              <p:par>
                                <p:cTn id="65" presetID="16" presetClass="entr" presetSubtype="21"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barn(inVertical)">
                                      <p:cBhvr>
                                        <p:cTn id="67" dur="500"/>
                                        <p:tgtEl>
                                          <p:spTgt spid="43"/>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barn(inVertical)">
                                      <p:cBhvr>
                                        <p:cTn id="7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p:bldP spid="30" grpId="0"/>
      <p:bldP spid="31" grpId="0" animBg="1"/>
      <p:bldP spid="32" grpId="0"/>
      <p:bldP spid="33" grpId="0"/>
      <p:bldP spid="34" grpId="0"/>
      <p:bldP spid="35" grpId="0"/>
      <p:bldP spid="36" grpId="0"/>
      <p:bldP spid="37" grpId="0"/>
      <p:bldP spid="38" grpId="0" animBg="1"/>
      <p:bldP spid="39" grpId="0"/>
      <p:bldP spid="40" grpId="0" animBg="1"/>
      <p:bldP spid="41" grpId="0"/>
      <p:bldP spid="42" grpId="0"/>
      <p:bldP spid="43"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Problems?</a:t>
            </a:r>
          </a:p>
        </p:txBody>
      </p:sp>
      <p:sp>
        <p:nvSpPr>
          <p:cNvPr id="3" name="Content Placeholder 2"/>
          <p:cNvSpPr>
            <a:spLocks noGrp="1"/>
          </p:cNvSpPr>
          <p:nvPr>
            <p:ph idx="1"/>
          </p:nvPr>
        </p:nvSpPr>
        <p:spPr/>
        <p:txBody>
          <a:bodyPr>
            <a:normAutofit/>
          </a:bodyPr>
          <a:lstStyle/>
          <a:p>
            <a:r>
              <a:rPr lang="en-GB" dirty="0"/>
              <a:t>Lactate production only gives us 2 ATP.</a:t>
            </a:r>
          </a:p>
          <a:p>
            <a:r>
              <a:rPr lang="en-GB" dirty="0"/>
              <a:t>Lactate build up in muscle cells causes cramp and </a:t>
            </a:r>
            <a:r>
              <a:rPr lang="en-GB" u="sng" dirty="0"/>
              <a:t>fatigue</a:t>
            </a:r>
            <a:r>
              <a:rPr lang="en-GB" dirty="0"/>
              <a:t>.</a:t>
            </a:r>
          </a:p>
          <a:p>
            <a:r>
              <a:rPr lang="en-GB" dirty="0"/>
              <a:t>Lactate is an acid, which will decrease pH levels, affecting enzyme action.</a:t>
            </a:r>
          </a:p>
          <a:p>
            <a:r>
              <a:rPr lang="en-GB" dirty="0"/>
              <a:t>This could inhibit glycolysis, stopping all ATP production.</a:t>
            </a:r>
          </a:p>
          <a:p>
            <a:r>
              <a:rPr lang="en-GB" dirty="0"/>
              <a:t>Lactate needs to be removed.</a:t>
            </a:r>
          </a:p>
        </p:txBody>
      </p:sp>
    </p:spTree>
    <p:extLst>
      <p:ext uri="{BB962C8B-B14F-4D97-AF65-F5344CB8AC3E}">
        <p14:creationId xmlns:p14="http://schemas.microsoft.com/office/powerpoint/2010/main" val="412537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133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a:solidFill>
                  <a:prstClr val="black"/>
                </a:solidFill>
                <a:latin typeface="Calibri"/>
              </a:rPr>
              <a:t>Anaerobic respiration in yeast/plants</a:t>
            </a:r>
            <a:endParaRPr lang="en-GB" sz="3600" dirty="0">
              <a:solidFill>
                <a:prstClr val="black"/>
              </a:solidFill>
              <a:latin typeface="Calibri"/>
            </a:endParaRPr>
          </a:p>
        </p:txBody>
      </p:sp>
      <p:pic>
        <p:nvPicPr>
          <p:cNvPr id="5" name="Picture 4"/>
          <p:cNvPicPr>
            <a:picLocks noChangeAspect="1" noChangeArrowheads="1"/>
          </p:cNvPicPr>
          <p:nvPr/>
        </p:nvPicPr>
        <p:blipFill rotWithShape="1">
          <a:blip r:embed="rId2"/>
          <a:srcRect r="44696"/>
          <a:stretch/>
        </p:blipFill>
        <p:spPr bwMode="auto">
          <a:xfrm>
            <a:off x="4871865" y="1412776"/>
            <a:ext cx="2434479" cy="4890614"/>
          </a:xfrm>
          <a:prstGeom prst="rect">
            <a:avLst/>
          </a:prstGeom>
          <a:noFill/>
          <a:ln w="9525">
            <a:noFill/>
            <a:miter lim="800000"/>
            <a:headEnd/>
            <a:tailEnd/>
          </a:ln>
        </p:spPr>
      </p:pic>
    </p:spTree>
    <p:extLst>
      <p:ext uri="{BB962C8B-B14F-4D97-AF65-F5344CB8AC3E}">
        <p14:creationId xmlns:p14="http://schemas.microsoft.com/office/powerpoint/2010/main" val="6134742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www.uic.edu/classes/bios/bios100/lecturesf04am/alcohola.jpg"/>
          <p:cNvPicPr>
            <a:picLocks noChangeAspect="1" noChangeArrowheads="1"/>
          </p:cNvPicPr>
          <p:nvPr/>
        </p:nvPicPr>
        <p:blipFill>
          <a:blip r:embed="rId2" cstate="print"/>
          <a:srcRect/>
          <a:stretch>
            <a:fillRect/>
          </a:stretch>
        </p:blipFill>
        <p:spPr bwMode="auto">
          <a:xfrm>
            <a:off x="2207569" y="2132856"/>
            <a:ext cx="7458075" cy="4343400"/>
          </a:xfrm>
          <a:prstGeom prst="rect">
            <a:avLst/>
          </a:prstGeom>
          <a:noFill/>
        </p:spPr>
      </p:pic>
      <p:sp>
        <p:nvSpPr>
          <p:cNvPr id="5" name="Rectangle 4"/>
          <p:cNvSpPr/>
          <p:nvPr/>
        </p:nvSpPr>
        <p:spPr>
          <a:xfrm>
            <a:off x="8436260" y="3789040"/>
            <a:ext cx="1944216"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prstClr val="white"/>
                </a:solidFill>
                <a:latin typeface="Calibri"/>
              </a:rPr>
              <a:t>Enzyme?</a:t>
            </a:r>
          </a:p>
        </p:txBody>
      </p:sp>
      <p:sp>
        <p:nvSpPr>
          <p:cNvPr id="7" name="Rounded Rectangular Callout 6"/>
          <p:cNvSpPr/>
          <p:nvPr/>
        </p:nvSpPr>
        <p:spPr>
          <a:xfrm>
            <a:off x="4007768" y="1340768"/>
            <a:ext cx="2520280" cy="1152128"/>
          </a:xfrm>
          <a:prstGeom prst="wedgeRoundRectCallou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latin typeface="Calibri"/>
              </a:rPr>
              <a:t>Alcohol dehydrogenase</a:t>
            </a:r>
          </a:p>
        </p:txBody>
      </p:sp>
      <p:sp>
        <p:nvSpPr>
          <p:cNvPr id="6" name="TextBox 5"/>
          <p:cNvSpPr txBox="1"/>
          <p:nvPr/>
        </p:nvSpPr>
        <p:spPr>
          <a:xfrm>
            <a:off x="4796655" y="2562637"/>
            <a:ext cx="1728192" cy="369332"/>
          </a:xfrm>
          <a:prstGeom prst="rect">
            <a:avLst/>
          </a:prstGeom>
          <a:noFill/>
        </p:spPr>
        <p:txBody>
          <a:bodyPr wrap="square" rtlCol="0">
            <a:spAutoFit/>
          </a:bodyPr>
          <a:lstStyle/>
          <a:p>
            <a:r>
              <a:rPr lang="en-GB" b="1" dirty="0">
                <a:solidFill>
                  <a:srgbClr val="FF0000"/>
                </a:solidFill>
                <a:latin typeface="Calibri"/>
              </a:rPr>
              <a:t>reduced</a:t>
            </a:r>
          </a:p>
        </p:txBody>
      </p:sp>
      <p:sp>
        <p:nvSpPr>
          <p:cNvPr id="3" name="TextBox 2"/>
          <p:cNvSpPr txBox="1"/>
          <p:nvPr/>
        </p:nvSpPr>
        <p:spPr>
          <a:xfrm>
            <a:off x="1888780" y="431899"/>
            <a:ext cx="2118989" cy="1631216"/>
          </a:xfrm>
          <a:prstGeom prst="rect">
            <a:avLst/>
          </a:prstGeom>
          <a:noFill/>
        </p:spPr>
        <p:txBody>
          <a:bodyPr wrap="square" rtlCol="0">
            <a:spAutoFit/>
          </a:bodyPr>
          <a:lstStyle/>
          <a:p>
            <a:r>
              <a:rPr lang="en-GB" sz="2000" dirty="0">
                <a:solidFill>
                  <a:srgbClr val="FF0000"/>
                </a:solidFill>
                <a:latin typeface="Calibri"/>
              </a:rPr>
              <a:t>Build up can be toxic.</a:t>
            </a:r>
          </a:p>
          <a:p>
            <a:r>
              <a:rPr lang="en-GB" sz="2000" dirty="0">
                <a:solidFill>
                  <a:srgbClr val="FF0000"/>
                </a:solidFill>
                <a:latin typeface="Calibri"/>
              </a:rPr>
              <a:t>Yeast cannot reoxidise the ethanol.</a:t>
            </a:r>
          </a:p>
        </p:txBody>
      </p:sp>
      <p:sp>
        <p:nvSpPr>
          <p:cNvPr id="9" name="TextBox 8"/>
          <p:cNvSpPr txBox="1"/>
          <p:nvPr/>
        </p:nvSpPr>
        <p:spPr>
          <a:xfrm>
            <a:off x="6960096" y="641838"/>
            <a:ext cx="2952328" cy="1015663"/>
          </a:xfrm>
          <a:prstGeom prst="rect">
            <a:avLst/>
          </a:prstGeom>
          <a:noFill/>
        </p:spPr>
        <p:txBody>
          <a:bodyPr wrap="square" rtlCol="0">
            <a:spAutoFit/>
          </a:bodyPr>
          <a:lstStyle/>
          <a:p>
            <a:r>
              <a:rPr lang="en-GB" sz="2000" dirty="0">
                <a:solidFill>
                  <a:srgbClr val="FF0000"/>
                </a:solidFill>
                <a:latin typeface="Calibri"/>
              </a:rPr>
              <a:t>Anaerobic respiration cannot be sustained long term.</a:t>
            </a:r>
          </a:p>
        </p:txBody>
      </p:sp>
    </p:spTree>
    <p:extLst>
      <p:ext uri="{BB962C8B-B14F-4D97-AF65-F5344CB8AC3E}">
        <p14:creationId xmlns:p14="http://schemas.microsoft.com/office/powerpoint/2010/main" val="15946743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Anaerobic respiration - issues</a:t>
            </a:r>
          </a:p>
        </p:txBody>
      </p:sp>
      <p:sp>
        <p:nvSpPr>
          <p:cNvPr id="3" name="Content Placeholder 2"/>
          <p:cNvSpPr>
            <a:spLocks noGrp="1"/>
          </p:cNvSpPr>
          <p:nvPr>
            <p:ph idx="1"/>
          </p:nvPr>
        </p:nvSpPr>
        <p:spPr>
          <a:xfrm>
            <a:off x="838200" y="1472610"/>
            <a:ext cx="8579296" cy="4525963"/>
          </a:xfrm>
        </p:spPr>
        <p:txBody>
          <a:bodyPr>
            <a:noAutofit/>
          </a:bodyPr>
          <a:lstStyle/>
          <a:p>
            <a:r>
              <a:rPr lang="en-GB" sz="2400" dirty="0">
                <a:solidFill>
                  <a:srgbClr val="7030A0"/>
                </a:solidFill>
              </a:rPr>
              <a:t>Build up lactate / ethanol in cells can become toxic.</a:t>
            </a:r>
          </a:p>
          <a:p>
            <a:endParaRPr lang="en-GB" sz="2400" dirty="0">
              <a:solidFill>
                <a:srgbClr val="7030A0"/>
              </a:solidFill>
            </a:endParaRPr>
          </a:p>
          <a:p>
            <a:r>
              <a:rPr lang="en-GB" sz="2400" dirty="0">
                <a:solidFill>
                  <a:srgbClr val="7030A0"/>
                </a:solidFill>
              </a:rPr>
              <a:t>Enough oxygen is needed in animals to re-oxidise the lactate back to pyruvate.</a:t>
            </a:r>
          </a:p>
          <a:p>
            <a:endParaRPr lang="en-GB" sz="2400" dirty="0">
              <a:solidFill>
                <a:srgbClr val="FF0000"/>
              </a:solidFill>
            </a:endParaRPr>
          </a:p>
          <a:p>
            <a:r>
              <a:rPr lang="en-GB" sz="2400" dirty="0">
                <a:solidFill>
                  <a:srgbClr val="FF0000"/>
                </a:solidFill>
              </a:rPr>
              <a:t>Yeast cannot re-oxidise ethanol.</a:t>
            </a:r>
          </a:p>
          <a:p>
            <a:endParaRPr lang="en-GB" sz="2400" dirty="0">
              <a:solidFill>
                <a:srgbClr val="FF0000"/>
              </a:solidFill>
            </a:endParaRPr>
          </a:p>
          <a:p>
            <a:r>
              <a:rPr lang="en-GB" sz="2400" dirty="0">
                <a:solidFill>
                  <a:srgbClr val="FF0000"/>
                </a:solidFill>
              </a:rPr>
              <a:t>Only a small amount of ATP is yielded from glycolysis.</a:t>
            </a:r>
          </a:p>
          <a:p>
            <a:endParaRPr lang="en-GB" sz="2400" dirty="0">
              <a:solidFill>
                <a:srgbClr val="FF0000"/>
              </a:solidFill>
            </a:endParaRPr>
          </a:p>
          <a:p>
            <a:r>
              <a:rPr lang="en-GB" sz="2400" dirty="0">
                <a:solidFill>
                  <a:srgbClr val="FF0000"/>
                </a:solidFill>
              </a:rPr>
              <a:t>Anaerobic respiration cannot be sustained for long periods.</a:t>
            </a:r>
          </a:p>
          <a:p>
            <a:endParaRPr lang="en-GB" sz="2400" dirty="0"/>
          </a:p>
        </p:txBody>
      </p:sp>
    </p:spTree>
    <p:extLst>
      <p:ext uri="{BB962C8B-B14F-4D97-AF65-F5344CB8AC3E}">
        <p14:creationId xmlns:p14="http://schemas.microsoft.com/office/powerpoint/2010/main" val="11915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arn(inVertical)">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barn(inVertical)">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Anaerobic Respiration</a:t>
            </a:r>
          </a:p>
        </p:txBody>
      </p:sp>
      <p:sp>
        <p:nvSpPr>
          <p:cNvPr id="4" name="TextBox 3"/>
          <p:cNvSpPr txBox="1"/>
          <p:nvPr/>
        </p:nvSpPr>
        <p:spPr>
          <a:xfrm>
            <a:off x="5519936" y="1844825"/>
            <a:ext cx="1224136" cy="461665"/>
          </a:xfrm>
          <a:prstGeom prst="rect">
            <a:avLst/>
          </a:prstGeom>
          <a:solidFill>
            <a:srgbClr val="92D050"/>
          </a:solidFill>
          <a:ln>
            <a:solidFill>
              <a:schemeClr val="tx1"/>
            </a:solidFill>
          </a:ln>
        </p:spPr>
        <p:txBody>
          <a:bodyPr wrap="square" rtlCol="0">
            <a:spAutoFit/>
          </a:bodyPr>
          <a:lstStyle/>
          <a:p>
            <a:pPr algn="ctr"/>
            <a:r>
              <a:rPr lang="en-GB" sz="2400" dirty="0">
                <a:solidFill>
                  <a:prstClr val="black"/>
                </a:solidFill>
                <a:latin typeface="Calibri"/>
              </a:rPr>
              <a:t>Glucose</a:t>
            </a:r>
          </a:p>
        </p:txBody>
      </p:sp>
      <p:sp>
        <p:nvSpPr>
          <p:cNvPr id="5" name="TextBox 4"/>
          <p:cNvSpPr txBox="1"/>
          <p:nvPr/>
        </p:nvSpPr>
        <p:spPr>
          <a:xfrm>
            <a:off x="3215680" y="4797153"/>
            <a:ext cx="1368152" cy="461665"/>
          </a:xfrm>
          <a:prstGeom prst="rect">
            <a:avLst/>
          </a:prstGeom>
          <a:solidFill>
            <a:schemeClr val="accent2">
              <a:lumMod val="40000"/>
              <a:lumOff val="60000"/>
            </a:schemeClr>
          </a:solidFill>
          <a:ln>
            <a:solidFill>
              <a:schemeClr val="tx1"/>
            </a:solidFill>
          </a:ln>
        </p:spPr>
        <p:txBody>
          <a:bodyPr wrap="square" rtlCol="0">
            <a:spAutoFit/>
          </a:bodyPr>
          <a:lstStyle/>
          <a:p>
            <a:pPr algn="ctr"/>
            <a:r>
              <a:rPr lang="en-GB" sz="2400" dirty="0">
                <a:solidFill>
                  <a:prstClr val="black"/>
                </a:solidFill>
                <a:latin typeface="Calibri"/>
              </a:rPr>
              <a:t>Pyruvate</a:t>
            </a:r>
          </a:p>
        </p:txBody>
      </p:sp>
      <p:sp>
        <p:nvSpPr>
          <p:cNvPr id="6" name="TextBox 5"/>
          <p:cNvSpPr txBox="1"/>
          <p:nvPr/>
        </p:nvSpPr>
        <p:spPr>
          <a:xfrm>
            <a:off x="7680176" y="4797153"/>
            <a:ext cx="1368152" cy="461665"/>
          </a:xfrm>
          <a:prstGeom prst="rect">
            <a:avLst/>
          </a:prstGeom>
          <a:solidFill>
            <a:schemeClr val="accent2">
              <a:lumMod val="40000"/>
              <a:lumOff val="60000"/>
            </a:schemeClr>
          </a:solidFill>
          <a:ln>
            <a:solidFill>
              <a:schemeClr val="tx1"/>
            </a:solidFill>
          </a:ln>
        </p:spPr>
        <p:txBody>
          <a:bodyPr wrap="square" rtlCol="0">
            <a:spAutoFit/>
          </a:bodyPr>
          <a:lstStyle/>
          <a:p>
            <a:pPr algn="ctr"/>
            <a:r>
              <a:rPr lang="en-GB" sz="2400" dirty="0">
                <a:solidFill>
                  <a:prstClr val="black"/>
                </a:solidFill>
                <a:latin typeface="Calibri"/>
              </a:rPr>
              <a:t>Pyruvate</a:t>
            </a:r>
          </a:p>
        </p:txBody>
      </p:sp>
      <p:sp>
        <p:nvSpPr>
          <p:cNvPr id="8" name="Down Arrow 7"/>
          <p:cNvSpPr/>
          <p:nvPr/>
        </p:nvSpPr>
        <p:spPr>
          <a:xfrm>
            <a:off x="4583832" y="3068960"/>
            <a:ext cx="162018" cy="1584176"/>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9" name="Rectangle 8"/>
          <p:cNvSpPr/>
          <p:nvPr/>
        </p:nvSpPr>
        <p:spPr>
          <a:xfrm>
            <a:off x="4637838" y="3053004"/>
            <a:ext cx="2988332" cy="7201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10" name="Rectangle 9"/>
          <p:cNvSpPr/>
          <p:nvPr/>
        </p:nvSpPr>
        <p:spPr>
          <a:xfrm rot="5400000">
            <a:off x="5722743" y="2679748"/>
            <a:ext cx="818523" cy="7200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11" name="Down Arrow 10"/>
          <p:cNvSpPr/>
          <p:nvPr/>
        </p:nvSpPr>
        <p:spPr>
          <a:xfrm>
            <a:off x="7518158" y="3062167"/>
            <a:ext cx="162018" cy="1584176"/>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13" name="TextBox 12"/>
          <p:cNvSpPr txBox="1"/>
          <p:nvPr/>
        </p:nvSpPr>
        <p:spPr>
          <a:xfrm>
            <a:off x="6600056" y="3365700"/>
            <a:ext cx="936104" cy="400110"/>
          </a:xfrm>
          <a:prstGeom prst="rect">
            <a:avLst/>
          </a:prstGeom>
          <a:noFill/>
        </p:spPr>
        <p:txBody>
          <a:bodyPr wrap="square" rtlCol="0">
            <a:spAutoFit/>
          </a:bodyPr>
          <a:lstStyle/>
          <a:p>
            <a:r>
              <a:rPr lang="en-GB" sz="2000" dirty="0">
                <a:solidFill>
                  <a:prstClr val="black"/>
                </a:solidFill>
                <a:latin typeface="Calibri"/>
              </a:rPr>
              <a:t>2ADP</a:t>
            </a:r>
          </a:p>
        </p:txBody>
      </p:sp>
      <p:sp>
        <p:nvSpPr>
          <p:cNvPr id="14" name="Curved Left Arrow 13"/>
          <p:cNvSpPr/>
          <p:nvPr/>
        </p:nvSpPr>
        <p:spPr>
          <a:xfrm>
            <a:off x="7266130" y="3550366"/>
            <a:ext cx="252029" cy="576064"/>
          </a:xfrm>
          <a:prstGeom prst="curvedLef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latin typeface="Calibri"/>
            </a:endParaRPr>
          </a:p>
        </p:txBody>
      </p:sp>
      <p:sp>
        <p:nvSpPr>
          <p:cNvPr id="15" name="TextBox 14"/>
          <p:cNvSpPr txBox="1"/>
          <p:nvPr/>
        </p:nvSpPr>
        <p:spPr>
          <a:xfrm>
            <a:off x="6600056" y="3892986"/>
            <a:ext cx="936104" cy="400110"/>
          </a:xfrm>
          <a:prstGeom prst="rect">
            <a:avLst/>
          </a:prstGeom>
          <a:noFill/>
        </p:spPr>
        <p:txBody>
          <a:bodyPr wrap="square" rtlCol="0">
            <a:spAutoFit/>
          </a:bodyPr>
          <a:lstStyle/>
          <a:p>
            <a:r>
              <a:rPr lang="en-GB" sz="2000" dirty="0">
                <a:solidFill>
                  <a:prstClr val="black"/>
                </a:solidFill>
                <a:latin typeface="Calibri"/>
              </a:rPr>
              <a:t>2ATP</a:t>
            </a:r>
          </a:p>
        </p:txBody>
      </p:sp>
      <p:sp>
        <p:nvSpPr>
          <p:cNvPr id="16" name="Curved Left Arrow 15"/>
          <p:cNvSpPr/>
          <p:nvPr/>
        </p:nvSpPr>
        <p:spPr>
          <a:xfrm rot="10800000" flipV="1">
            <a:off x="4745850" y="3547376"/>
            <a:ext cx="323912" cy="579054"/>
          </a:xfrm>
          <a:prstGeom prst="curvedLef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latin typeface="Calibri"/>
            </a:endParaRPr>
          </a:p>
        </p:txBody>
      </p:sp>
      <p:sp>
        <p:nvSpPr>
          <p:cNvPr id="17" name="TextBox 16"/>
          <p:cNvSpPr txBox="1"/>
          <p:nvPr/>
        </p:nvSpPr>
        <p:spPr>
          <a:xfrm>
            <a:off x="5015880" y="3356992"/>
            <a:ext cx="936104" cy="400110"/>
          </a:xfrm>
          <a:prstGeom prst="rect">
            <a:avLst/>
          </a:prstGeom>
          <a:noFill/>
        </p:spPr>
        <p:txBody>
          <a:bodyPr wrap="square" rtlCol="0">
            <a:spAutoFit/>
          </a:bodyPr>
          <a:lstStyle/>
          <a:p>
            <a:r>
              <a:rPr lang="en-GB" sz="2000" dirty="0">
                <a:solidFill>
                  <a:prstClr val="black"/>
                </a:solidFill>
                <a:latin typeface="Calibri"/>
              </a:rPr>
              <a:t>2ADP</a:t>
            </a:r>
          </a:p>
        </p:txBody>
      </p:sp>
      <p:sp>
        <p:nvSpPr>
          <p:cNvPr id="18" name="TextBox 17"/>
          <p:cNvSpPr txBox="1"/>
          <p:nvPr/>
        </p:nvSpPr>
        <p:spPr>
          <a:xfrm>
            <a:off x="5015880" y="3884278"/>
            <a:ext cx="936104" cy="400110"/>
          </a:xfrm>
          <a:prstGeom prst="rect">
            <a:avLst/>
          </a:prstGeom>
          <a:noFill/>
        </p:spPr>
        <p:txBody>
          <a:bodyPr wrap="square" rtlCol="0">
            <a:spAutoFit/>
          </a:bodyPr>
          <a:lstStyle/>
          <a:p>
            <a:r>
              <a:rPr lang="en-GB" sz="2000" dirty="0">
                <a:solidFill>
                  <a:prstClr val="black"/>
                </a:solidFill>
                <a:latin typeface="Calibri"/>
              </a:rPr>
              <a:t>2ATP</a:t>
            </a:r>
          </a:p>
        </p:txBody>
      </p:sp>
      <p:sp>
        <p:nvSpPr>
          <p:cNvPr id="19" name="Curved Left Arrow 18"/>
          <p:cNvSpPr/>
          <p:nvPr/>
        </p:nvSpPr>
        <p:spPr>
          <a:xfrm>
            <a:off x="4331804" y="3573016"/>
            <a:ext cx="252029" cy="576064"/>
          </a:xfrm>
          <a:prstGeom prst="curvedLef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latin typeface="Calibri"/>
            </a:endParaRPr>
          </a:p>
        </p:txBody>
      </p:sp>
      <p:sp>
        <p:nvSpPr>
          <p:cNvPr id="20" name="TextBox 19"/>
          <p:cNvSpPr txBox="1"/>
          <p:nvPr/>
        </p:nvSpPr>
        <p:spPr>
          <a:xfrm>
            <a:off x="3636166" y="3417315"/>
            <a:ext cx="936104" cy="400110"/>
          </a:xfrm>
          <a:prstGeom prst="rect">
            <a:avLst/>
          </a:prstGeom>
          <a:noFill/>
        </p:spPr>
        <p:txBody>
          <a:bodyPr wrap="square" rtlCol="0">
            <a:spAutoFit/>
          </a:bodyPr>
          <a:lstStyle/>
          <a:p>
            <a:r>
              <a:rPr lang="en-GB" sz="2000" dirty="0">
                <a:solidFill>
                  <a:prstClr val="black"/>
                </a:solidFill>
                <a:latin typeface="Calibri"/>
              </a:rPr>
              <a:t>NAD</a:t>
            </a:r>
          </a:p>
        </p:txBody>
      </p:sp>
      <p:sp>
        <p:nvSpPr>
          <p:cNvPr id="21" name="TextBox 20"/>
          <p:cNvSpPr txBox="1"/>
          <p:nvPr/>
        </p:nvSpPr>
        <p:spPr>
          <a:xfrm>
            <a:off x="3287688" y="3789040"/>
            <a:ext cx="1152128" cy="707886"/>
          </a:xfrm>
          <a:prstGeom prst="rect">
            <a:avLst/>
          </a:prstGeom>
          <a:noFill/>
        </p:spPr>
        <p:txBody>
          <a:bodyPr wrap="square" rtlCol="0">
            <a:spAutoFit/>
          </a:bodyPr>
          <a:lstStyle/>
          <a:p>
            <a:pPr algn="ctr"/>
            <a:r>
              <a:rPr lang="en-GB" sz="2000" dirty="0">
                <a:solidFill>
                  <a:prstClr val="black"/>
                </a:solidFill>
                <a:latin typeface="Calibri"/>
              </a:rPr>
              <a:t>Reduced NAD</a:t>
            </a:r>
          </a:p>
        </p:txBody>
      </p:sp>
      <p:sp>
        <p:nvSpPr>
          <p:cNvPr id="22" name="TextBox 21"/>
          <p:cNvSpPr txBox="1"/>
          <p:nvPr/>
        </p:nvSpPr>
        <p:spPr>
          <a:xfrm>
            <a:off x="7968208" y="3356992"/>
            <a:ext cx="936104" cy="400110"/>
          </a:xfrm>
          <a:prstGeom prst="rect">
            <a:avLst/>
          </a:prstGeom>
          <a:noFill/>
        </p:spPr>
        <p:txBody>
          <a:bodyPr wrap="square" rtlCol="0">
            <a:spAutoFit/>
          </a:bodyPr>
          <a:lstStyle/>
          <a:p>
            <a:pPr algn="ctr"/>
            <a:r>
              <a:rPr lang="en-GB" sz="2000" dirty="0">
                <a:solidFill>
                  <a:prstClr val="black"/>
                </a:solidFill>
                <a:latin typeface="Calibri"/>
              </a:rPr>
              <a:t>NAD</a:t>
            </a:r>
          </a:p>
        </p:txBody>
      </p:sp>
      <p:sp>
        <p:nvSpPr>
          <p:cNvPr id="23" name="TextBox 22"/>
          <p:cNvSpPr txBox="1"/>
          <p:nvPr/>
        </p:nvSpPr>
        <p:spPr>
          <a:xfrm>
            <a:off x="7896200" y="3773071"/>
            <a:ext cx="1152128" cy="707886"/>
          </a:xfrm>
          <a:prstGeom prst="rect">
            <a:avLst/>
          </a:prstGeom>
          <a:noFill/>
        </p:spPr>
        <p:txBody>
          <a:bodyPr wrap="square" rtlCol="0">
            <a:spAutoFit/>
          </a:bodyPr>
          <a:lstStyle/>
          <a:p>
            <a:pPr algn="ctr"/>
            <a:r>
              <a:rPr lang="en-GB" sz="2000" dirty="0">
                <a:solidFill>
                  <a:prstClr val="black"/>
                </a:solidFill>
                <a:latin typeface="Calibri"/>
              </a:rPr>
              <a:t>Reduced NAD</a:t>
            </a:r>
          </a:p>
        </p:txBody>
      </p:sp>
      <p:sp>
        <p:nvSpPr>
          <p:cNvPr id="24" name="Curved Left Arrow 23"/>
          <p:cNvSpPr/>
          <p:nvPr/>
        </p:nvSpPr>
        <p:spPr>
          <a:xfrm rot="10800000" flipV="1">
            <a:off x="7680176" y="3570026"/>
            <a:ext cx="323912" cy="579054"/>
          </a:xfrm>
          <a:prstGeom prst="curvedLef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latin typeface="Calibri"/>
            </a:endParaRPr>
          </a:p>
        </p:txBody>
      </p:sp>
      <p:sp>
        <p:nvSpPr>
          <p:cNvPr id="25" name="Down Arrow 24"/>
          <p:cNvSpPr/>
          <p:nvPr/>
        </p:nvSpPr>
        <p:spPr>
          <a:xfrm flipV="1">
            <a:off x="3053662" y="2780929"/>
            <a:ext cx="162018" cy="1998035"/>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26" name="Down Arrow 25"/>
          <p:cNvSpPr/>
          <p:nvPr/>
        </p:nvSpPr>
        <p:spPr>
          <a:xfrm flipV="1">
            <a:off x="9120336" y="2837886"/>
            <a:ext cx="162018" cy="1998035"/>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a:endParaRPr>
          </a:p>
        </p:txBody>
      </p:sp>
      <p:sp>
        <p:nvSpPr>
          <p:cNvPr id="27" name="Curved Left Arrow 26"/>
          <p:cNvSpPr/>
          <p:nvPr/>
        </p:nvSpPr>
        <p:spPr>
          <a:xfrm flipV="1">
            <a:off x="8869254" y="3516977"/>
            <a:ext cx="252029" cy="576064"/>
          </a:xfrm>
          <a:prstGeom prst="curvedLef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latin typeface="Calibri"/>
            </a:endParaRPr>
          </a:p>
        </p:txBody>
      </p:sp>
      <p:sp>
        <p:nvSpPr>
          <p:cNvPr id="28" name="Curved Left Arrow 27"/>
          <p:cNvSpPr/>
          <p:nvPr/>
        </p:nvSpPr>
        <p:spPr>
          <a:xfrm rot="10800000">
            <a:off x="3203073" y="3516977"/>
            <a:ext cx="323912" cy="674052"/>
          </a:xfrm>
          <a:prstGeom prst="curvedLef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latin typeface="Calibri"/>
            </a:endParaRPr>
          </a:p>
        </p:txBody>
      </p:sp>
      <p:sp>
        <p:nvSpPr>
          <p:cNvPr id="29" name="TextBox 28"/>
          <p:cNvSpPr txBox="1"/>
          <p:nvPr/>
        </p:nvSpPr>
        <p:spPr>
          <a:xfrm>
            <a:off x="2450595" y="2254088"/>
            <a:ext cx="1368152" cy="461665"/>
          </a:xfrm>
          <a:prstGeom prst="rect">
            <a:avLst/>
          </a:prstGeom>
          <a:solidFill>
            <a:schemeClr val="accent2">
              <a:lumMod val="40000"/>
              <a:lumOff val="60000"/>
            </a:schemeClr>
          </a:solidFill>
          <a:ln>
            <a:solidFill>
              <a:schemeClr val="tx1"/>
            </a:solidFill>
          </a:ln>
        </p:spPr>
        <p:txBody>
          <a:bodyPr wrap="square" rtlCol="0">
            <a:spAutoFit/>
          </a:bodyPr>
          <a:lstStyle/>
          <a:p>
            <a:pPr algn="ctr"/>
            <a:r>
              <a:rPr lang="en-GB" sz="2400" dirty="0">
                <a:solidFill>
                  <a:prstClr val="black"/>
                </a:solidFill>
                <a:latin typeface="Calibri"/>
              </a:rPr>
              <a:t>Lactate</a:t>
            </a:r>
          </a:p>
        </p:txBody>
      </p:sp>
      <p:sp>
        <p:nvSpPr>
          <p:cNvPr id="30" name="TextBox 29"/>
          <p:cNvSpPr txBox="1"/>
          <p:nvPr/>
        </p:nvSpPr>
        <p:spPr>
          <a:xfrm>
            <a:off x="7896202" y="2276873"/>
            <a:ext cx="2376263" cy="461665"/>
          </a:xfrm>
          <a:prstGeom prst="rect">
            <a:avLst/>
          </a:prstGeom>
          <a:solidFill>
            <a:schemeClr val="accent2">
              <a:lumMod val="40000"/>
              <a:lumOff val="60000"/>
            </a:schemeClr>
          </a:solidFill>
          <a:ln>
            <a:solidFill>
              <a:schemeClr val="tx1"/>
            </a:solidFill>
          </a:ln>
        </p:spPr>
        <p:txBody>
          <a:bodyPr wrap="square" rtlCol="0">
            <a:spAutoFit/>
          </a:bodyPr>
          <a:lstStyle/>
          <a:p>
            <a:pPr algn="ctr"/>
            <a:r>
              <a:rPr lang="en-GB" sz="2400" dirty="0">
                <a:solidFill>
                  <a:prstClr val="black"/>
                </a:solidFill>
                <a:latin typeface="Calibri"/>
              </a:rPr>
              <a:t>Ethanol and CO</a:t>
            </a:r>
            <a:r>
              <a:rPr lang="en-GB" sz="2400" baseline="-25000" dirty="0">
                <a:solidFill>
                  <a:prstClr val="black"/>
                </a:solidFill>
                <a:latin typeface="Calibri"/>
              </a:rPr>
              <a:t>2</a:t>
            </a:r>
          </a:p>
        </p:txBody>
      </p:sp>
      <p:sp>
        <p:nvSpPr>
          <p:cNvPr id="31" name="TextBox 30"/>
          <p:cNvSpPr txBox="1"/>
          <p:nvPr/>
        </p:nvSpPr>
        <p:spPr>
          <a:xfrm>
            <a:off x="2183126" y="1844824"/>
            <a:ext cx="1896650" cy="369332"/>
          </a:xfrm>
          <a:prstGeom prst="rect">
            <a:avLst/>
          </a:prstGeom>
          <a:noFill/>
        </p:spPr>
        <p:txBody>
          <a:bodyPr wrap="square" rtlCol="0">
            <a:spAutoFit/>
          </a:bodyPr>
          <a:lstStyle/>
          <a:p>
            <a:pPr algn="ctr"/>
            <a:r>
              <a:rPr lang="en-GB" dirty="0">
                <a:solidFill>
                  <a:prstClr val="black"/>
                </a:solidFill>
                <a:latin typeface="Calibri"/>
              </a:rPr>
              <a:t>(in animals)</a:t>
            </a:r>
          </a:p>
        </p:txBody>
      </p:sp>
      <p:sp>
        <p:nvSpPr>
          <p:cNvPr id="32" name="TextBox 31"/>
          <p:cNvSpPr txBox="1"/>
          <p:nvPr/>
        </p:nvSpPr>
        <p:spPr>
          <a:xfrm>
            <a:off x="8087782" y="1700809"/>
            <a:ext cx="1896650" cy="646331"/>
          </a:xfrm>
          <a:prstGeom prst="rect">
            <a:avLst/>
          </a:prstGeom>
          <a:noFill/>
        </p:spPr>
        <p:txBody>
          <a:bodyPr wrap="square" rtlCol="0">
            <a:spAutoFit/>
          </a:bodyPr>
          <a:lstStyle/>
          <a:p>
            <a:pPr algn="ctr"/>
            <a:r>
              <a:rPr lang="en-GB" dirty="0">
                <a:solidFill>
                  <a:prstClr val="black"/>
                </a:solidFill>
                <a:latin typeface="Calibri"/>
              </a:rPr>
              <a:t>(in yeast and plant tissue)</a:t>
            </a:r>
          </a:p>
        </p:txBody>
      </p:sp>
    </p:spTree>
    <p:extLst>
      <p:ext uri="{BB962C8B-B14F-4D97-AF65-F5344CB8AC3E}">
        <p14:creationId xmlns:p14="http://schemas.microsoft.com/office/powerpoint/2010/main" val="313269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barn(inVertical)">
                                      <p:cBhvr>
                                        <p:cTn id="14" dur="500"/>
                                        <p:tgtEl>
                                          <p:spTgt spid="29"/>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barn(inVertical)">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down)">
                                      <p:cBhvr>
                                        <p:cTn id="23" dur="500"/>
                                        <p:tgtEl>
                                          <p:spTgt spid="2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down)">
                                      <p:cBhvr>
                                        <p:cTn id="26" dur="500"/>
                                        <p:tgtEl>
                                          <p:spTgt spid="26"/>
                                        </p:tgtEl>
                                      </p:cBhvr>
                                    </p:animEffect>
                                  </p:childTnLst>
                                </p:cTn>
                              </p:par>
                            </p:childTnLst>
                          </p:cTn>
                        </p:par>
                        <p:par>
                          <p:cTn id="27" fill="hold">
                            <p:stCondLst>
                              <p:cond delay="500"/>
                            </p:stCondLst>
                            <p:childTnLst>
                              <p:par>
                                <p:cTn id="28" presetID="16" presetClass="entr" presetSubtype="21"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barn(inVertical)">
                                      <p:cBhvr>
                                        <p:cTn id="30" dur="500"/>
                                        <p:tgtEl>
                                          <p:spTgt spid="30"/>
                                        </p:tgtEl>
                                      </p:cBhvr>
                                    </p:animEffect>
                                  </p:childTnLst>
                                </p:cTn>
                              </p:par>
                            </p:childTnLst>
                          </p:cTn>
                        </p:par>
                        <p:par>
                          <p:cTn id="31" fill="hold">
                            <p:stCondLst>
                              <p:cond delay="1000"/>
                            </p:stCondLst>
                            <p:childTnLst>
                              <p:par>
                                <p:cTn id="32" presetID="16" presetClass="entr" presetSubtype="21"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barn(inVertical)">
                                      <p:cBhvr>
                                        <p:cTn id="3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p:bldP spid="3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a:extLst>
              <a:ext uri="{FF2B5EF4-FFF2-40B4-BE49-F238E27FC236}">
                <a16:creationId xmlns:a16="http://schemas.microsoft.com/office/drawing/2014/main" id="{BF587BD3-A030-40E8-8D79-CE9AB9EA3EBD}"/>
              </a:ext>
            </a:extLst>
          </p:cNvPr>
          <p:cNvSpPr>
            <a:spLocks noGrp="1" noChangeArrowheads="1"/>
          </p:cNvSpPr>
          <p:nvPr>
            <p:ph idx="1"/>
          </p:nvPr>
        </p:nvSpPr>
        <p:spPr>
          <a:xfrm>
            <a:off x="410072" y="280012"/>
            <a:ext cx="7886700" cy="620482"/>
          </a:xfrm>
        </p:spPr>
        <p:txBody>
          <a:bodyPr/>
          <a:lstStyle/>
          <a:p>
            <a:pPr marL="0" indent="0">
              <a:buNone/>
            </a:pPr>
            <a:r>
              <a:rPr lang="en-GB" altLang="en-US" b="1" u="sng" dirty="0">
                <a:latin typeface="Calibri" panose="020F0502020204030204" pitchFamily="34" charset="0"/>
                <a:cs typeface="Calibri" panose="020F0502020204030204" pitchFamily="34" charset="0"/>
              </a:rPr>
              <a:t>Now complete the summary table</a:t>
            </a:r>
          </a:p>
        </p:txBody>
      </p:sp>
      <p:graphicFrame>
        <p:nvGraphicFramePr>
          <p:cNvPr id="5" name="Table 4">
            <a:extLst>
              <a:ext uri="{FF2B5EF4-FFF2-40B4-BE49-F238E27FC236}">
                <a16:creationId xmlns:a16="http://schemas.microsoft.com/office/drawing/2014/main" id="{1354FAD1-E086-46A6-B4F4-63030DC643F8}"/>
              </a:ext>
            </a:extLst>
          </p:cNvPr>
          <p:cNvGraphicFramePr>
            <a:graphicFrameLocks noGrp="1"/>
          </p:cNvGraphicFramePr>
          <p:nvPr>
            <p:extLst>
              <p:ext uri="{D42A27DB-BD31-4B8C-83A1-F6EECF244321}">
                <p14:modId xmlns:p14="http://schemas.microsoft.com/office/powerpoint/2010/main" val="2644293749"/>
              </p:ext>
            </p:extLst>
          </p:nvPr>
        </p:nvGraphicFramePr>
        <p:xfrm>
          <a:off x="410072" y="1404366"/>
          <a:ext cx="5880559" cy="4771632"/>
        </p:xfrm>
        <a:graphic>
          <a:graphicData uri="http://schemas.openxmlformats.org/drawingml/2006/table">
            <a:tbl>
              <a:tblPr firstRow="1" bandRow="1">
                <a:tableStyleId>{5C22544A-7EE6-4342-B048-85BDC9FD1C3A}</a:tableStyleId>
              </a:tblPr>
              <a:tblGrid>
                <a:gridCol w="2575499">
                  <a:extLst>
                    <a:ext uri="{9D8B030D-6E8A-4147-A177-3AD203B41FA5}">
                      <a16:colId xmlns:a16="http://schemas.microsoft.com/office/drawing/2014/main" val="2341616914"/>
                    </a:ext>
                  </a:extLst>
                </a:gridCol>
                <a:gridCol w="1388125">
                  <a:extLst>
                    <a:ext uri="{9D8B030D-6E8A-4147-A177-3AD203B41FA5}">
                      <a16:colId xmlns:a16="http://schemas.microsoft.com/office/drawing/2014/main" val="4084066191"/>
                    </a:ext>
                  </a:extLst>
                </a:gridCol>
                <a:gridCol w="1916935">
                  <a:extLst>
                    <a:ext uri="{9D8B030D-6E8A-4147-A177-3AD203B41FA5}">
                      <a16:colId xmlns:a16="http://schemas.microsoft.com/office/drawing/2014/main" val="1978910112"/>
                    </a:ext>
                  </a:extLst>
                </a:gridCol>
              </a:tblGrid>
              <a:tr h="434900">
                <a:tc>
                  <a:txBody>
                    <a:bodyPr/>
                    <a:lstStyle/>
                    <a:p>
                      <a:endParaRPr lang="en-GB" dirty="0"/>
                    </a:p>
                  </a:txBody>
                  <a:tcPr/>
                </a:tc>
                <a:tc>
                  <a:txBody>
                    <a:bodyPr/>
                    <a:lstStyle/>
                    <a:p>
                      <a:r>
                        <a:rPr lang="en-GB" dirty="0"/>
                        <a:t>Aerobic</a:t>
                      </a:r>
                    </a:p>
                  </a:txBody>
                  <a:tcPr/>
                </a:tc>
                <a:tc>
                  <a:txBody>
                    <a:bodyPr/>
                    <a:lstStyle/>
                    <a:p>
                      <a:r>
                        <a:rPr lang="en-GB" dirty="0"/>
                        <a:t>Anaerobic</a:t>
                      </a:r>
                    </a:p>
                  </a:txBody>
                  <a:tcPr/>
                </a:tc>
                <a:extLst>
                  <a:ext uri="{0D108BD9-81ED-4DB2-BD59-A6C34878D82A}">
                    <a16:rowId xmlns:a16="http://schemas.microsoft.com/office/drawing/2014/main" val="3032763588"/>
                  </a:ext>
                </a:extLst>
              </a:tr>
              <a:tr h="434900">
                <a:tc>
                  <a:txBody>
                    <a:bodyPr/>
                    <a:lstStyle/>
                    <a:p>
                      <a:r>
                        <a:rPr lang="en-GB" dirty="0"/>
                        <a:t>Requires glucose </a:t>
                      </a:r>
                    </a:p>
                  </a:txBody>
                  <a:tcPr/>
                </a:tc>
                <a:tc>
                  <a:txBody>
                    <a:bodyPr/>
                    <a:lstStyle/>
                    <a:p>
                      <a:r>
                        <a:rPr lang="en-GB" dirty="0">
                          <a:solidFill>
                            <a:srgbClr val="FF0000"/>
                          </a:solidFill>
                        </a:rPr>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FF0000"/>
                          </a:solidFill>
                        </a:rPr>
                        <a:t>Yes</a:t>
                      </a:r>
                    </a:p>
                  </a:txBody>
                  <a:tcPr/>
                </a:tc>
                <a:extLst>
                  <a:ext uri="{0D108BD9-81ED-4DB2-BD59-A6C34878D82A}">
                    <a16:rowId xmlns:a16="http://schemas.microsoft.com/office/drawing/2014/main" val="1221994639"/>
                  </a:ext>
                </a:extLst>
              </a:tr>
              <a:tr h="434900">
                <a:tc>
                  <a:txBody>
                    <a:bodyPr/>
                    <a:lstStyle/>
                    <a:p>
                      <a:r>
                        <a:rPr lang="en-GB" dirty="0"/>
                        <a:t>Number of ATP produced</a:t>
                      </a:r>
                    </a:p>
                  </a:txBody>
                  <a:tcPr/>
                </a:tc>
                <a:tc>
                  <a:txBody>
                    <a:bodyPr/>
                    <a:lstStyle/>
                    <a:p>
                      <a:r>
                        <a:rPr lang="en-GB" dirty="0">
                          <a:solidFill>
                            <a:srgbClr val="FF0000"/>
                          </a:solidFill>
                        </a:rPr>
                        <a:t>38</a:t>
                      </a:r>
                    </a:p>
                  </a:txBody>
                  <a:tcPr/>
                </a:tc>
                <a:tc>
                  <a:txBody>
                    <a:bodyPr/>
                    <a:lstStyle/>
                    <a:p>
                      <a:r>
                        <a:rPr lang="en-GB" dirty="0">
                          <a:solidFill>
                            <a:srgbClr val="FF0000"/>
                          </a:solidFill>
                        </a:rPr>
                        <a:t>2</a:t>
                      </a:r>
                    </a:p>
                  </a:txBody>
                  <a:tcPr/>
                </a:tc>
                <a:extLst>
                  <a:ext uri="{0D108BD9-81ED-4DB2-BD59-A6C34878D82A}">
                    <a16:rowId xmlns:a16="http://schemas.microsoft.com/office/drawing/2014/main" val="1616823590"/>
                  </a:ext>
                </a:extLst>
              </a:tr>
              <a:tr h="761076">
                <a:tc>
                  <a:txBody>
                    <a:bodyPr/>
                    <a:lstStyle/>
                    <a:p>
                      <a:r>
                        <a:rPr lang="en-GB" dirty="0"/>
                        <a:t>Products at end </a:t>
                      </a:r>
                    </a:p>
                  </a:txBody>
                  <a:tcPr/>
                </a:tc>
                <a:tc>
                  <a:txBody>
                    <a:bodyPr/>
                    <a:lstStyle/>
                    <a:p>
                      <a:r>
                        <a:rPr lang="en-GB" dirty="0">
                          <a:solidFill>
                            <a:srgbClr val="FF0000"/>
                          </a:solidFill>
                        </a:rPr>
                        <a:t>6CO</a:t>
                      </a:r>
                      <a:r>
                        <a:rPr lang="en-GB" baseline="-25000" dirty="0">
                          <a:solidFill>
                            <a:srgbClr val="FF0000"/>
                          </a:solidFill>
                        </a:rPr>
                        <a:t>2 </a:t>
                      </a:r>
                      <a:r>
                        <a:rPr lang="en-GB" baseline="0" dirty="0">
                          <a:solidFill>
                            <a:srgbClr val="FF0000"/>
                          </a:solidFill>
                        </a:rPr>
                        <a:t> 6H</a:t>
                      </a:r>
                      <a:r>
                        <a:rPr lang="en-GB" baseline="-25000" dirty="0">
                          <a:solidFill>
                            <a:srgbClr val="FF0000"/>
                          </a:solidFill>
                        </a:rPr>
                        <a:t>2</a:t>
                      </a:r>
                      <a:r>
                        <a:rPr lang="en-GB" baseline="0" dirty="0">
                          <a:solidFill>
                            <a:srgbClr val="FF0000"/>
                          </a:solidFill>
                        </a:rPr>
                        <a:t>O</a:t>
                      </a:r>
                      <a:endParaRPr lang="en-GB" dirty="0">
                        <a:solidFill>
                          <a:srgbClr val="FF0000"/>
                        </a:solidFill>
                      </a:endParaRPr>
                    </a:p>
                  </a:txBody>
                  <a:tcPr/>
                </a:tc>
                <a:tc>
                  <a:txBody>
                    <a:bodyPr/>
                    <a:lstStyle/>
                    <a:p>
                      <a:r>
                        <a:rPr lang="en-GB" dirty="0">
                          <a:solidFill>
                            <a:srgbClr val="FF0000"/>
                          </a:solidFill>
                        </a:rPr>
                        <a:t>Rather Lactate or</a:t>
                      </a:r>
                    </a:p>
                    <a:p>
                      <a:r>
                        <a:rPr lang="en-GB" dirty="0">
                          <a:solidFill>
                            <a:srgbClr val="FF0000"/>
                          </a:solidFill>
                        </a:rPr>
                        <a:t>Ethanol and CO</a:t>
                      </a:r>
                      <a:r>
                        <a:rPr lang="en-GB" baseline="-25000" dirty="0">
                          <a:solidFill>
                            <a:srgbClr val="FF0000"/>
                          </a:solidFill>
                        </a:rPr>
                        <a:t>2</a:t>
                      </a:r>
                      <a:endParaRPr lang="en-GB" dirty="0">
                        <a:solidFill>
                          <a:srgbClr val="FF0000"/>
                        </a:solidFill>
                      </a:endParaRPr>
                    </a:p>
                  </a:txBody>
                  <a:tcPr/>
                </a:tc>
                <a:extLst>
                  <a:ext uri="{0D108BD9-81ED-4DB2-BD59-A6C34878D82A}">
                    <a16:rowId xmlns:a16="http://schemas.microsoft.com/office/drawing/2014/main" val="1035217817"/>
                  </a:ext>
                </a:extLst>
              </a:tr>
              <a:tr h="434900">
                <a:tc>
                  <a:txBody>
                    <a:bodyPr/>
                    <a:lstStyle/>
                    <a:p>
                      <a:r>
                        <a:rPr lang="en-GB" dirty="0"/>
                        <a:t>Occurs in eukaryotic cells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FF0000"/>
                          </a:solidFill>
                        </a:rPr>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FF0000"/>
                          </a:solidFill>
                        </a:rPr>
                        <a:t>Yes</a:t>
                      </a:r>
                    </a:p>
                  </a:txBody>
                  <a:tcPr/>
                </a:tc>
                <a:extLst>
                  <a:ext uri="{0D108BD9-81ED-4DB2-BD59-A6C34878D82A}">
                    <a16:rowId xmlns:a16="http://schemas.microsoft.com/office/drawing/2014/main" val="1207689684"/>
                  </a:ext>
                </a:extLst>
              </a:tr>
              <a:tr h="434900">
                <a:tc>
                  <a:txBody>
                    <a:bodyPr/>
                    <a:lstStyle/>
                    <a:p>
                      <a:r>
                        <a:rPr lang="en-GB" dirty="0"/>
                        <a:t>Occurs in prokaryotic cells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FF0000"/>
                          </a:solidFill>
                        </a:rPr>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FF0000"/>
                          </a:solidFill>
                        </a:rPr>
                        <a:t>Yes</a:t>
                      </a:r>
                    </a:p>
                  </a:txBody>
                  <a:tcPr/>
                </a:tc>
                <a:extLst>
                  <a:ext uri="{0D108BD9-81ED-4DB2-BD59-A6C34878D82A}">
                    <a16:rowId xmlns:a16="http://schemas.microsoft.com/office/drawing/2014/main" val="2551274460"/>
                  </a:ext>
                </a:extLst>
              </a:tr>
              <a:tr h="434900">
                <a:tc>
                  <a:txBody>
                    <a:bodyPr/>
                    <a:lstStyle/>
                    <a:p>
                      <a:r>
                        <a:rPr lang="en-GB" dirty="0"/>
                        <a:t>Occurs in cytoplasm</a:t>
                      </a:r>
                    </a:p>
                  </a:txBody>
                  <a:tcPr/>
                </a:tc>
                <a:tc>
                  <a:txBody>
                    <a:bodyPr/>
                    <a:lstStyle/>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FF0000"/>
                          </a:solidFill>
                        </a:rPr>
                        <a:t>Yes</a:t>
                      </a:r>
                    </a:p>
                  </a:txBody>
                  <a:tcPr/>
                </a:tc>
                <a:extLst>
                  <a:ext uri="{0D108BD9-81ED-4DB2-BD59-A6C34878D82A}">
                    <a16:rowId xmlns:a16="http://schemas.microsoft.com/office/drawing/2014/main" val="1255625273"/>
                  </a:ext>
                </a:extLst>
              </a:tr>
              <a:tr h="434900">
                <a:tc>
                  <a:txBody>
                    <a:bodyPr/>
                    <a:lstStyle/>
                    <a:p>
                      <a:r>
                        <a:rPr lang="en-GB" dirty="0"/>
                        <a:t>Occurs in mitochondria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FF0000"/>
                          </a:solidFill>
                        </a:rPr>
                        <a:t>Yes</a:t>
                      </a:r>
                    </a:p>
                  </a:txBody>
                  <a:tcPr/>
                </a:tc>
                <a:tc>
                  <a:txBody>
                    <a:bodyPr/>
                    <a:lstStyle/>
                    <a:p>
                      <a:endParaRPr lang="en-GB" dirty="0"/>
                    </a:p>
                  </a:txBody>
                  <a:tcPr/>
                </a:tc>
                <a:extLst>
                  <a:ext uri="{0D108BD9-81ED-4DB2-BD59-A6C34878D82A}">
                    <a16:rowId xmlns:a16="http://schemas.microsoft.com/office/drawing/2014/main" val="3745811831"/>
                  </a:ext>
                </a:extLst>
              </a:tr>
              <a:tr h="761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Oxygen needed</a:t>
                      </a:r>
                    </a:p>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FF0000"/>
                          </a:solidFill>
                        </a:rPr>
                        <a:t>Yes</a:t>
                      </a:r>
                    </a:p>
                  </a:txBody>
                  <a:tcPr/>
                </a:tc>
                <a:tc>
                  <a:txBody>
                    <a:bodyPr/>
                    <a:lstStyle/>
                    <a:p>
                      <a:endParaRPr lang="en-GB" dirty="0"/>
                    </a:p>
                  </a:txBody>
                  <a:tcPr/>
                </a:tc>
                <a:extLst>
                  <a:ext uri="{0D108BD9-81ED-4DB2-BD59-A6C34878D82A}">
                    <a16:rowId xmlns:a16="http://schemas.microsoft.com/office/drawing/2014/main" val="112784667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D3783-6452-4B38-BA0E-598AB1321B13}"/>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E7B5F30B-CC05-45AD-85CE-BB9905D147E0}"/>
              </a:ext>
            </a:extLst>
          </p:cNvPr>
          <p:cNvPicPr>
            <a:picLocks noGrp="1" noChangeAspect="1"/>
          </p:cNvPicPr>
          <p:nvPr>
            <p:ph idx="1"/>
          </p:nvPr>
        </p:nvPicPr>
        <p:blipFill>
          <a:blip r:embed="rId2"/>
          <a:stretch>
            <a:fillRect/>
          </a:stretch>
        </p:blipFill>
        <p:spPr>
          <a:xfrm>
            <a:off x="838200" y="1690688"/>
            <a:ext cx="6647158" cy="4169111"/>
          </a:xfrm>
          <a:prstGeom prst="rect">
            <a:avLst/>
          </a:prstGeom>
        </p:spPr>
      </p:pic>
    </p:spTree>
    <p:extLst>
      <p:ext uri="{BB962C8B-B14F-4D97-AF65-F5344CB8AC3E}">
        <p14:creationId xmlns:p14="http://schemas.microsoft.com/office/powerpoint/2010/main" val="38112644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02B6-B7B5-414D-9F4F-F126A6A24DE1}"/>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2F4C6145-D588-450D-9BCE-F963346613DF}"/>
              </a:ext>
            </a:extLst>
          </p:cNvPr>
          <p:cNvPicPr>
            <a:picLocks noChangeAspect="1"/>
          </p:cNvPicPr>
          <p:nvPr/>
        </p:nvPicPr>
        <p:blipFill>
          <a:blip r:embed="rId2"/>
          <a:stretch>
            <a:fillRect/>
          </a:stretch>
        </p:blipFill>
        <p:spPr>
          <a:xfrm>
            <a:off x="547013" y="1858375"/>
            <a:ext cx="6647158" cy="4264970"/>
          </a:xfrm>
          <a:prstGeom prst="rect">
            <a:avLst/>
          </a:prstGeom>
        </p:spPr>
      </p:pic>
    </p:spTree>
    <p:extLst>
      <p:ext uri="{BB962C8B-B14F-4D97-AF65-F5344CB8AC3E}">
        <p14:creationId xmlns:p14="http://schemas.microsoft.com/office/powerpoint/2010/main" val="27446942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EC499-245D-43B5-A89A-1885CEBAFE64}"/>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754F13A1-379A-4705-ACAA-EE980C3ECFBC}"/>
              </a:ext>
            </a:extLst>
          </p:cNvPr>
          <p:cNvPicPr>
            <a:picLocks noChangeAspect="1"/>
          </p:cNvPicPr>
          <p:nvPr/>
        </p:nvPicPr>
        <p:blipFill>
          <a:blip r:embed="rId2"/>
          <a:stretch>
            <a:fillRect/>
          </a:stretch>
        </p:blipFill>
        <p:spPr>
          <a:xfrm>
            <a:off x="745317" y="1803959"/>
            <a:ext cx="6647158" cy="3250081"/>
          </a:xfrm>
          <a:prstGeom prst="rect">
            <a:avLst/>
          </a:prstGeom>
        </p:spPr>
      </p:pic>
    </p:spTree>
    <p:extLst>
      <p:ext uri="{BB962C8B-B14F-4D97-AF65-F5344CB8AC3E}">
        <p14:creationId xmlns:p14="http://schemas.microsoft.com/office/powerpoint/2010/main" val="27442272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FF419-BC36-482B-A338-AF46E9AAD34A}"/>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11A80F70-D403-43C2-8767-3A9506DA6A89}"/>
              </a:ext>
            </a:extLst>
          </p:cNvPr>
          <p:cNvPicPr>
            <a:picLocks noChangeAspect="1"/>
          </p:cNvPicPr>
          <p:nvPr/>
        </p:nvPicPr>
        <p:blipFill>
          <a:blip r:embed="rId2"/>
          <a:stretch>
            <a:fillRect/>
          </a:stretch>
        </p:blipFill>
        <p:spPr>
          <a:xfrm>
            <a:off x="502947" y="1511543"/>
            <a:ext cx="6647158" cy="4826431"/>
          </a:xfrm>
          <a:prstGeom prst="rect">
            <a:avLst/>
          </a:prstGeom>
        </p:spPr>
      </p:pic>
    </p:spTree>
    <p:extLst>
      <p:ext uri="{BB962C8B-B14F-4D97-AF65-F5344CB8AC3E}">
        <p14:creationId xmlns:p14="http://schemas.microsoft.com/office/powerpoint/2010/main" val="15773305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C1BD5F-7A20-4411-AE56-F8C5B870607A}"/>
              </a:ext>
            </a:extLst>
          </p:cNvPr>
          <p:cNvPicPr>
            <a:picLocks noChangeAspect="1"/>
          </p:cNvPicPr>
          <p:nvPr/>
        </p:nvPicPr>
        <p:blipFill>
          <a:blip r:embed="rId2"/>
          <a:stretch>
            <a:fillRect/>
          </a:stretch>
        </p:blipFill>
        <p:spPr>
          <a:xfrm>
            <a:off x="-113998" y="327151"/>
            <a:ext cx="6647158" cy="5234212"/>
          </a:xfrm>
          <a:prstGeom prst="rect">
            <a:avLst/>
          </a:prstGeom>
        </p:spPr>
      </p:pic>
      <p:pic>
        <p:nvPicPr>
          <p:cNvPr id="5" name="Picture 4">
            <a:extLst>
              <a:ext uri="{FF2B5EF4-FFF2-40B4-BE49-F238E27FC236}">
                <a16:creationId xmlns:a16="http://schemas.microsoft.com/office/drawing/2014/main" id="{B6F0366A-38B6-4371-971D-15FB12E746BC}"/>
              </a:ext>
            </a:extLst>
          </p:cNvPr>
          <p:cNvPicPr>
            <a:picLocks noChangeAspect="1"/>
          </p:cNvPicPr>
          <p:nvPr/>
        </p:nvPicPr>
        <p:blipFill>
          <a:blip r:embed="rId3"/>
          <a:stretch>
            <a:fillRect/>
          </a:stretch>
        </p:blipFill>
        <p:spPr>
          <a:xfrm>
            <a:off x="5350368" y="0"/>
            <a:ext cx="6647158" cy="3752200"/>
          </a:xfrm>
          <a:prstGeom prst="rect">
            <a:avLst/>
          </a:prstGeom>
        </p:spPr>
      </p:pic>
    </p:spTree>
    <p:extLst>
      <p:ext uri="{BB962C8B-B14F-4D97-AF65-F5344CB8AC3E}">
        <p14:creationId xmlns:p14="http://schemas.microsoft.com/office/powerpoint/2010/main" val="23009906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BFDE1C1-0DE1-423F-BB6D-988357282779}"/>
              </a:ext>
            </a:extLst>
          </p:cNvPr>
          <p:cNvPicPr>
            <a:picLocks noChangeAspect="1"/>
          </p:cNvPicPr>
          <p:nvPr/>
        </p:nvPicPr>
        <p:blipFill>
          <a:blip r:embed="rId2"/>
          <a:stretch>
            <a:fillRect/>
          </a:stretch>
        </p:blipFill>
        <p:spPr>
          <a:xfrm>
            <a:off x="-224167" y="119867"/>
            <a:ext cx="6647158" cy="2145418"/>
          </a:xfrm>
          <a:prstGeom prst="rect">
            <a:avLst/>
          </a:prstGeom>
        </p:spPr>
      </p:pic>
      <p:pic>
        <p:nvPicPr>
          <p:cNvPr id="5" name="Picture 4">
            <a:extLst>
              <a:ext uri="{FF2B5EF4-FFF2-40B4-BE49-F238E27FC236}">
                <a16:creationId xmlns:a16="http://schemas.microsoft.com/office/drawing/2014/main" id="{9BA1DA9A-4623-4C9A-97A9-6C31FA10AFA1}"/>
              </a:ext>
            </a:extLst>
          </p:cNvPr>
          <p:cNvPicPr>
            <a:picLocks noChangeAspect="1"/>
          </p:cNvPicPr>
          <p:nvPr/>
        </p:nvPicPr>
        <p:blipFill>
          <a:blip r:embed="rId3"/>
          <a:stretch>
            <a:fillRect/>
          </a:stretch>
        </p:blipFill>
        <p:spPr>
          <a:xfrm>
            <a:off x="6422991" y="0"/>
            <a:ext cx="5574975" cy="6858000"/>
          </a:xfrm>
          <a:prstGeom prst="rect">
            <a:avLst/>
          </a:prstGeom>
        </p:spPr>
      </p:pic>
    </p:spTree>
    <p:extLst>
      <p:ext uri="{BB962C8B-B14F-4D97-AF65-F5344CB8AC3E}">
        <p14:creationId xmlns:p14="http://schemas.microsoft.com/office/powerpoint/2010/main" val="3807372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5B890F-1DA2-4706-AF26-952E3F5DE4AB}"/>
              </a:ext>
            </a:extLst>
          </p:cNvPr>
          <p:cNvPicPr>
            <a:picLocks noChangeAspect="1"/>
          </p:cNvPicPr>
          <p:nvPr/>
        </p:nvPicPr>
        <p:blipFill>
          <a:blip r:embed="rId2"/>
          <a:stretch>
            <a:fillRect/>
          </a:stretch>
        </p:blipFill>
        <p:spPr>
          <a:xfrm>
            <a:off x="0" y="-99152"/>
            <a:ext cx="6518694" cy="6858000"/>
          </a:xfrm>
          <a:prstGeom prst="rect">
            <a:avLst/>
          </a:prstGeom>
        </p:spPr>
      </p:pic>
    </p:spTree>
    <p:extLst>
      <p:ext uri="{BB962C8B-B14F-4D97-AF65-F5344CB8AC3E}">
        <p14:creationId xmlns:p14="http://schemas.microsoft.com/office/powerpoint/2010/main" val="2394973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6182</TotalTime>
  <Words>3210</Words>
  <Application>Microsoft Office PowerPoint</Application>
  <PresentationFormat>Widescreen</PresentationFormat>
  <Paragraphs>760</Paragraphs>
  <Slides>87</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87</vt:i4>
      </vt:variant>
    </vt:vector>
  </HeadingPairs>
  <TitlesOfParts>
    <vt:vector size="97" baseType="lpstr">
      <vt:lpstr>Arial</vt:lpstr>
      <vt:lpstr>Calibri</vt:lpstr>
      <vt:lpstr>Calibri Light</vt:lpstr>
      <vt:lpstr>Century Gothic</vt:lpstr>
      <vt:lpstr>Comic Sans MS</vt:lpstr>
      <vt:lpstr>Kristen ITC</vt:lpstr>
      <vt:lpstr>Times New Roman</vt:lpstr>
      <vt:lpstr>Wingdings</vt:lpstr>
      <vt:lpstr>Wingdings 2</vt:lpstr>
      <vt:lpstr>Office Theme</vt:lpstr>
      <vt:lpstr>Whiteboards…</vt:lpstr>
      <vt:lpstr>Structure of ATP</vt:lpstr>
      <vt:lpstr>Whiteboards…</vt:lpstr>
      <vt:lpstr>Equation</vt:lpstr>
      <vt:lpstr>Whiteboards…</vt:lpstr>
      <vt:lpstr>What is the energy used for?</vt:lpstr>
      <vt:lpstr>Whiteboards…</vt:lpstr>
      <vt:lpstr>ATP is suitable as an energy source because…</vt:lpstr>
      <vt:lpstr>Whiteboards…</vt:lpstr>
      <vt:lpstr>Phosphorylation…</vt:lpstr>
      <vt:lpstr>Aerobic respiration </vt:lpstr>
      <vt:lpstr>NAD – nicotinamide adenine dinucleotide</vt:lpstr>
      <vt:lpstr>Reduction and oxidation</vt:lpstr>
      <vt:lpstr>Respiration</vt:lpstr>
      <vt:lpstr>PowerPoint Presentation</vt:lpstr>
      <vt:lpstr>Aerobic Respiration – an overview</vt:lpstr>
      <vt:lpstr>Stage 1: Glycolysis</vt:lpstr>
      <vt:lpstr>Stage 1: Glycolysis</vt:lpstr>
      <vt:lpstr>Stage 1: Glycolysis</vt:lpstr>
      <vt:lpstr>Glycolysis</vt:lpstr>
      <vt:lpstr>Glycolysis summary </vt:lpstr>
      <vt:lpstr>How many?</vt:lpstr>
      <vt:lpstr>Importance of Glycolysis</vt:lpstr>
      <vt:lpstr>Exam Q</vt:lpstr>
      <vt:lpstr>Exam Q</vt:lpstr>
      <vt:lpstr>Links Reaction and Krebs Cycle</vt:lpstr>
      <vt:lpstr>Aerobic Respiration – an overview</vt:lpstr>
      <vt:lpstr>Mitochondria</vt:lpstr>
      <vt:lpstr>Link Reaction</vt:lpstr>
      <vt:lpstr>Link Reaction</vt:lpstr>
      <vt:lpstr>Link Reaction</vt:lpstr>
      <vt:lpstr>Link Reaction</vt:lpstr>
      <vt:lpstr>PowerPoint Presentation</vt:lpstr>
      <vt:lpstr>How many?..</vt:lpstr>
      <vt:lpstr>Importance of Link Reaction</vt:lpstr>
      <vt:lpstr>Krebs Cycle</vt:lpstr>
      <vt:lpstr>PowerPoint Presentation</vt:lpstr>
      <vt:lpstr>Importance of Krebs Cycle</vt:lpstr>
      <vt:lpstr>PowerPoint Presentation</vt:lpstr>
      <vt:lpstr>PowerPoint Presentation</vt:lpstr>
      <vt:lpstr>Oxidative phosphorylation and the electron transport chain</vt:lpstr>
      <vt:lpstr>Produced so far…</vt:lpstr>
      <vt:lpstr>PowerPoint Presentation</vt:lpstr>
      <vt:lpstr>Oxidative phosphorylation</vt:lpstr>
      <vt:lpstr>Oxidative phosphorylation</vt:lpstr>
      <vt:lpstr>ETC</vt:lpstr>
      <vt:lpstr>Electron Transport Chain</vt:lpstr>
      <vt:lpstr>PowerPoint Presentation</vt:lpstr>
      <vt:lpstr>Chemiosmosis</vt:lpstr>
      <vt:lpstr>Importance of Oxidative phosphorylation/ETC</vt:lpstr>
      <vt:lpstr>Importance of Oxidative phosphorylation/ETC</vt:lpstr>
      <vt:lpstr> Describe how ATP is made in mitochondria.</vt:lpstr>
      <vt:lpstr>PowerPoint Presentation</vt:lpstr>
      <vt:lpstr>Electron Transport Chain</vt:lpstr>
      <vt:lpstr>The electron transport chain</vt:lpstr>
      <vt:lpstr>PowerPoint Presentation</vt:lpstr>
      <vt:lpstr>PowerPoint Presentation</vt:lpstr>
      <vt:lpstr>PowerPoint Presentation</vt:lpstr>
      <vt:lpstr>PowerPoint Presentation</vt:lpstr>
      <vt:lpstr>PowerPoint Presentation</vt:lpstr>
      <vt:lpstr>PowerPoint Presentation</vt:lpstr>
      <vt:lpstr>Alternative respiratory substrates</vt:lpstr>
      <vt:lpstr>Other respiratory substrates</vt:lpstr>
      <vt:lpstr>PowerPoint Presentation</vt:lpstr>
      <vt:lpstr>Why does respiration of a triglyceride require more oxygen than glucose?</vt:lpstr>
      <vt:lpstr>Other respiratory substrates</vt:lpstr>
      <vt:lpstr>PowerPoint Presentation</vt:lpstr>
      <vt:lpstr>Anaerobic respiration – without oxygen</vt:lpstr>
      <vt:lpstr>PowerPoint Presentation</vt:lpstr>
      <vt:lpstr>PowerPoint Presentation</vt:lpstr>
      <vt:lpstr>PowerPoint Presentation</vt:lpstr>
      <vt:lpstr>Anaerobic respiration in animals</vt:lpstr>
      <vt:lpstr>Under anaerobic conditions...</vt:lpstr>
      <vt:lpstr>Anaerobic respiration in animals</vt:lpstr>
      <vt:lpstr>Problems?</vt:lpstr>
      <vt:lpstr>PowerPoint Presentation</vt:lpstr>
      <vt:lpstr>PowerPoint Presentation</vt:lpstr>
      <vt:lpstr>Anaerobic respiration - issues</vt:lpstr>
      <vt:lpstr>Anaerobic Respiration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 Freeman</dc:creator>
  <cp:lastModifiedBy>Bethannie Freeman</cp:lastModifiedBy>
  <cp:revision>70</cp:revision>
  <dcterms:created xsi:type="dcterms:W3CDTF">2020-10-26T16:51:11Z</dcterms:created>
  <dcterms:modified xsi:type="dcterms:W3CDTF">2020-12-09T10:43:46Z</dcterms:modified>
</cp:coreProperties>
</file>