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69" r:id="rId4"/>
    <p:sldId id="270" r:id="rId5"/>
    <p:sldId id="271" r:id="rId6"/>
    <p:sldId id="276" r:id="rId7"/>
    <p:sldId id="273" r:id="rId8"/>
    <p:sldId id="274"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21" autoAdjust="0"/>
    <p:restoredTop sz="94660"/>
  </p:normalViewPr>
  <p:slideViewPr>
    <p:cSldViewPr>
      <p:cViewPr varScale="1">
        <p:scale>
          <a:sx n="68" d="100"/>
          <a:sy n="68" d="100"/>
        </p:scale>
        <p:origin x="2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3411675-397C-40F9-96A4-AE7516754DD6}"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3041355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3411675-397C-40F9-96A4-AE7516754DD6}"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2278201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3411675-397C-40F9-96A4-AE7516754DD6}"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71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3411675-397C-40F9-96A4-AE7516754DD6}"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372593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411675-397C-40F9-96A4-AE7516754DD6}"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1301213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3411675-397C-40F9-96A4-AE7516754DD6}"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151090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3411675-397C-40F9-96A4-AE7516754DD6}" type="datetimeFigureOut">
              <a:rPr lang="en-GB" smtClean="0"/>
              <a:t>12/11/2019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1766754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3411675-397C-40F9-96A4-AE7516754DD6}"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310508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11675-397C-40F9-96A4-AE7516754DD6}" type="datetimeFigureOut">
              <a:rPr lang="en-GB" smtClean="0"/>
              <a:t>12/11/2019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40292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411675-397C-40F9-96A4-AE7516754DD6}"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4268177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411675-397C-40F9-96A4-AE7516754DD6}"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2A4A79-82C8-4D62-84D4-94BBC21A9C44}" type="slidenum">
              <a:rPr lang="en-GB" smtClean="0"/>
              <a:t>‹#›</a:t>
            </a:fld>
            <a:endParaRPr lang="en-GB"/>
          </a:p>
        </p:txBody>
      </p:sp>
    </p:spTree>
    <p:extLst>
      <p:ext uri="{BB962C8B-B14F-4D97-AF65-F5344CB8AC3E}">
        <p14:creationId xmlns:p14="http://schemas.microsoft.com/office/powerpoint/2010/main" val="2647394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11675-397C-40F9-96A4-AE7516754DD6}" type="datetimeFigureOut">
              <a:rPr lang="en-GB" smtClean="0"/>
              <a:t>12/11/2019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2A4A79-82C8-4D62-84D4-94BBC21A9C44}" type="slidenum">
              <a:rPr lang="en-GB" smtClean="0"/>
              <a:t>‹#›</a:t>
            </a:fld>
            <a:endParaRPr lang="en-GB"/>
          </a:p>
        </p:txBody>
      </p:sp>
    </p:spTree>
    <p:extLst>
      <p:ext uri="{BB962C8B-B14F-4D97-AF65-F5344CB8AC3E}">
        <p14:creationId xmlns:p14="http://schemas.microsoft.com/office/powerpoint/2010/main" val="2274344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894AA-004D-4786-BA23-298623A6525C}"/>
              </a:ext>
            </a:extLst>
          </p:cNvPr>
          <p:cNvSpPr>
            <a:spLocks noGrp="1"/>
          </p:cNvSpPr>
          <p:nvPr>
            <p:ph type="ctrTitle"/>
          </p:nvPr>
        </p:nvSpPr>
        <p:spPr>
          <a:xfrm>
            <a:off x="0" y="0"/>
            <a:ext cx="9144000" cy="1578523"/>
          </a:xfrm>
        </p:spPr>
        <p:txBody>
          <a:bodyPr>
            <a:normAutofit/>
          </a:bodyPr>
          <a:lstStyle/>
          <a:p>
            <a:r>
              <a:rPr lang="en-GB" sz="3450" dirty="0"/>
              <a:t>Unit 22 Research Methodology: </a:t>
            </a:r>
            <a:br>
              <a:rPr lang="en-GB" sz="3450" dirty="0"/>
            </a:br>
            <a:r>
              <a:rPr lang="en-GB" sz="3450" dirty="0"/>
              <a:t>Function of Research in health and social care</a:t>
            </a:r>
          </a:p>
        </p:txBody>
      </p:sp>
      <p:sp>
        <p:nvSpPr>
          <p:cNvPr id="3" name="Subtitle 2">
            <a:extLst>
              <a:ext uri="{FF2B5EF4-FFF2-40B4-BE49-F238E27FC236}">
                <a16:creationId xmlns:a16="http://schemas.microsoft.com/office/drawing/2014/main" id="{A9C78372-433A-48CC-9F72-C8FDBF6C4FC0}"/>
              </a:ext>
            </a:extLst>
          </p:cNvPr>
          <p:cNvSpPr>
            <a:spLocks noGrp="1"/>
          </p:cNvSpPr>
          <p:nvPr>
            <p:ph type="subTitle" idx="1"/>
          </p:nvPr>
        </p:nvSpPr>
        <p:spPr>
          <a:xfrm>
            <a:off x="0" y="1578522"/>
            <a:ext cx="9144000" cy="5162845"/>
          </a:xfrm>
        </p:spPr>
        <p:txBody>
          <a:bodyPr>
            <a:normAutofit fontScale="40000" lnSpcReduction="20000"/>
          </a:bodyPr>
          <a:lstStyle/>
          <a:p>
            <a:pPr marL="1143000" indent="-1143000" algn="l">
              <a:buFont typeface="Arial" panose="020B0604020202020204" pitchFamily="34" charset="0"/>
              <a:buChar char="•"/>
            </a:pPr>
            <a:r>
              <a:rPr lang="en-GB" sz="9000" dirty="0">
                <a:solidFill>
                  <a:schemeClr val="bg2">
                    <a:lumMod val="25000"/>
                  </a:schemeClr>
                </a:solidFill>
              </a:rPr>
              <a:t>Identifying need</a:t>
            </a:r>
          </a:p>
          <a:p>
            <a:pPr marL="1143000" indent="-1143000" algn="l">
              <a:buFont typeface="Arial" panose="020B0604020202020204" pitchFamily="34" charset="0"/>
              <a:buChar char="•"/>
            </a:pPr>
            <a:r>
              <a:rPr lang="en-GB" sz="9000" dirty="0">
                <a:solidFill>
                  <a:srgbClr val="FF0000"/>
                </a:solidFill>
              </a:rPr>
              <a:t>Highlighting gaps in provision</a:t>
            </a:r>
          </a:p>
          <a:p>
            <a:pPr marL="1143000" indent="-1143000" algn="l">
              <a:buFont typeface="Arial" panose="020B0604020202020204" pitchFamily="34" charset="0"/>
              <a:buChar char="•"/>
            </a:pPr>
            <a:r>
              <a:rPr lang="en-GB" sz="9000" dirty="0">
                <a:solidFill>
                  <a:schemeClr val="tx2">
                    <a:lumMod val="60000"/>
                    <a:lumOff val="40000"/>
                  </a:schemeClr>
                </a:solidFill>
              </a:rPr>
              <a:t>Plan Provision</a:t>
            </a:r>
          </a:p>
          <a:p>
            <a:pPr marL="1143000" indent="-1143000" algn="l">
              <a:buFont typeface="Arial" panose="020B0604020202020204" pitchFamily="34" charset="0"/>
              <a:buChar char="•"/>
            </a:pPr>
            <a:r>
              <a:rPr lang="en-GB" sz="9000" dirty="0">
                <a:solidFill>
                  <a:schemeClr val="bg2">
                    <a:lumMod val="50000"/>
                  </a:schemeClr>
                </a:solidFill>
              </a:rPr>
              <a:t>Inform policy or practice</a:t>
            </a:r>
          </a:p>
          <a:p>
            <a:pPr marL="1143000" indent="-1143000" algn="l">
              <a:buFont typeface="Arial" panose="020B0604020202020204" pitchFamily="34" charset="0"/>
              <a:buChar char="•"/>
            </a:pPr>
            <a:r>
              <a:rPr lang="en-GB" sz="9000" dirty="0">
                <a:solidFill>
                  <a:schemeClr val="accent3">
                    <a:lumMod val="75000"/>
                  </a:schemeClr>
                </a:solidFill>
              </a:rPr>
              <a:t>Extend knowledge and understanding</a:t>
            </a:r>
          </a:p>
          <a:p>
            <a:pPr marL="1143000" indent="-1143000" algn="l">
              <a:buFont typeface="Arial" panose="020B0604020202020204" pitchFamily="34" charset="0"/>
              <a:buChar char="•"/>
            </a:pPr>
            <a:r>
              <a:rPr lang="en-GB" sz="9000" dirty="0">
                <a:solidFill>
                  <a:schemeClr val="accent4"/>
                </a:solidFill>
              </a:rPr>
              <a:t>Improve practice and AID reflection</a:t>
            </a:r>
          </a:p>
          <a:p>
            <a:pPr marL="1143000" indent="-1143000" algn="l">
              <a:buFont typeface="Arial" panose="020B0604020202020204" pitchFamily="34" charset="0"/>
              <a:buChar char="•"/>
            </a:pPr>
            <a:r>
              <a:rPr lang="en-GB" sz="9000" dirty="0">
                <a:solidFill>
                  <a:srgbClr val="FFFF00"/>
                </a:solidFill>
              </a:rPr>
              <a:t>Allow progress to be monitored</a:t>
            </a:r>
          </a:p>
          <a:p>
            <a:pPr marL="1143000" indent="-1143000" algn="l">
              <a:buFont typeface="Arial" panose="020B0604020202020204" pitchFamily="34" charset="0"/>
              <a:buChar char="•"/>
            </a:pPr>
            <a:r>
              <a:rPr lang="en-GB" sz="9000" dirty="0">
                <a:solidFill>
                  <a:schemeClr val="accent6">
                    <a:lumMod val="75000"/>
                  </a:schemeClr>
                </a:solidFill>
              </a:rPr>
              <a:t>Examine topics or contemporary importance </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268413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246BF-1C41-4080-88E1-262884F2DAF9}"/>
              </a:ext>
            </a:extLst>
          </p:cNvPr>
          <p:cNvSpPr>
            <a:spLocks noGrp="1"/>
          </p:cNvSpPr>
          <p:nvPr>
            <p:ph type="title"/>
          </p:nvPr>
        </p:nvSpPr>
        <p:spPr>
          <a:xfrm>
            <a:off x="457200" y="0"/>
            <a:ext cx="8229600" cy="908720"/>
          </a:xfrm>
        </p:spPr>
        <p:txBody>
          <a:bodyPr>
            <a:normAutofit/>
          </a:bodyPr>
          <a:lstStyle/>
          <a:p>
            <a:r>
              <a:rPr lang="en-GB" dirty="0"/>
              <a:t>Identify Needs</a:t>
            </a:r>
          </a:p>
        </p:txBody>
      </p:sp>
      <p:sp>
        <p:nvSpPr>
          <p:cNvPr id="3" name="Content Placeholder 2">
            <a:extLst>
              <a:ext uri="{FF2B5EF4-FFF2-40B4-BE49-F238E27FC236}">
                <a16:creationId xmlns:a16="http://schemas.microsoft.com/office/drawing/2014/main" id="{12014613-210E-4899-AD6C-8F6F46464666}"/>
              </a:ext>
            </a:extLst>
          </p:cNvPr>
          <p:cNvSpPr>
            <a:spLocks noGrp="1"/>
          </p:cNvSpPr>
          <p:nvPr>
            <p:ph idx="1"/>
          </p:nvPr>
        </p:nvSpPr>
        <p:spPr>
          <a:xfrm>
            <a:off x="0" y="908720"/>
            <a:ext cx="9144000" cy="5949280"/>
          </a:xfrm>
        </p:spPr>
        <p:txBody>
          <a:bodyPr>
            <a:normAutofit lnSpcReduction="10000"/>
          </a:bodyPr>
          <a:lstStyle/>
          <a:p>
            <a:r>
              <a:rPr lang="en-GB" dirty="0"/>
              <a:t>This is when we are figuring out ways to help individuals. </a:t>
            </a:r>
          </a:p>
          <a:p>
            <a:endParaRPr lang="en-GB" dirty="0"/>
          </a:p>
          <a:p>
            <a:r>
              <a:rPr lang="en-GB" dirty="0"/>
              <a:t>We could do this by finding out what the individuals condition is and how we can help them.</a:t>
            </a:r>
          </a:p>
          <a:p>
            <a:pPr marL="0" indent="0">
              <a:buNone/>
            </a:pPr>
            <a:r>
              <a:rPr lang="en-GB" dirty="0"/>
              <a:t> </a:t>
            </a:r>
          </a:p>
          <a:p>
            <a:r>
              <a:rPr lang="en-GB" dirty="0"/>
              <a:t>For example Diabetes UK research on how to keep your diabetes in control so that they do not worsen.</a:t>
            </a:r>
          </a:p>
          <a:p>
            <a:endParaRPr lang="en-GB" dirty="0"/>
          </a:p>
          <a:p>
            <a:r>
              <a:rPr lang="en-GB" dirty="0"/>
              <a:t> They do this through medication and also the research they find.</a:t>
            </a:r>
          </a:p>
        </p:txBody>
      </p:sp>
    </p:spTree>
    <p:extLst>
      <p:ext uri="{BB962C8B-B14F-4D97-AF65-F5344CB8AC3E}">
        <p14:creationId xmlns:p14="http://schemas.microsoft.com/office/powerpoint/2010/main" val="3891860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1AC3F-B0DE-4A3B-9372-C7F30E505C31}"/>
              </a:ext>
            </a:extLst>
          </p:cNvPr>
          <p:cNvSpPr>
            <a:spLocks noGrp="1"/>
          </p:cNvSpPr>
          <p:nvPr>
            <p:ph type="title"/>
          </p:nvPr>
        </p:nvSpPr>
        <p:spPr>
          <a:xfrm>
            <a:off x="802386" y="857250"/>
            <a:ext cx="7543800" cy="673976"/>
          </a:xfrm>
        </p:spPr>
        <p:txBody>
          <a:bodyPr>
            <a:normAutofit fontScale="90000"/>
          </a:bodyPr>
          <a:lstStyle/>
          <a:p>
            <a:pPr algn="ctr"/>
            <a:r>
              <a:rPr lang="en-GB" dirty="0"/>
              <a:t>Highlighting Gaps in Provision</a:t>
            </a:r>
          </a:p>
        </p:txBody>
      </p:sp>
      <p:sp>
        <p:nvSpPr>
          <p:cNvPr id="6" name="Content Placeholder 5">
            <a:extLst>
              <a:ext uri="{FF2B5EF4-FFF2-40B4-BE49-F238E27FC236}">
                <a16:creationId xmlns:a16="http://schemas.microsoft.com/office/drawing/2014/main" id="{D6D22BA1-0661-49A9-AF6A-532469BA4D2E}"/>
              </a:ext>
            </a:extLst>
          </p:cNvPr>
          <p:cNvSpPr>
            <a:spLocks noGrp="1"/>
          </p:cNvSpPr>
          <p:nvPr>
            <p:ph idx="1"/>
          </p:nvPr>
        </p:nvSpPr>
        <p:spPr>
          <a:xfrm>
            <a:off x="130066" y="1874125"/>
            <a:ext cx="8844455" cy="4867243"/>
          </a:xfrm>
        </p:spPr>
        <p:txBody>
          <a:bodyPr>
            <a:normAutofit fontScale="92500" lnSpcReduction="10000"/>
          </a:bodyPr>
          <a:lstStyle/>
          <a:p>
            <a:r>
              <a:rPr lang="en-GB" dirty="0"/>
              <a:t>This is when you are looking at services within an area, finding out the needs, what the current health problems may be and what can be done to overcome the problems in that area. </a:t>
            </a:r>
          </a:p>
          <a:p>
            <a:endParaRPr lang="en-GB" dirty="0"/>
          </a:p>
          <a:p>
            <a:endParaRPr lang="en-GB" dirty="0"/>
          </a:p>
          <a:p>
            <a:r>
              <a:rPr lang="en-GB" dirty="0"/>
              <a:t>A real life example of this will be to look at what services will need to be put in that area to stop the health conditions from spreading.</a:t>
            </a:r>
            <a:br>
              <a:rPr lang="en-GB" dirty="0"/>
            </a:br>
            <a:endParaRPr lang="en-GB" dirty="0"/>
          </a:p>
        </p:txBody>
      </p:sp>
    </p:spTree>
    <p:extLst>
      <p:ext uri="{BB962C8B-B14F-4D97-AF65-F5344CB8AC3E}">
        <p14:creationId xmlns:p14="http://schemas.microsoft.com/office/powerpoint/2010/main" val="727086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C7245-5BD3-49EA-B1CE-6446D206E838}"/>
              </a:ext>
            </a:extLst>
          </p:cNvPr>
          <p:cNvSpPr>
            <a:spLocks noGrp="1"/>
          </p:cNvSpPr>
          <p:nvPr>
            <p:ph type="title"/>
          </p:nvPr>
        </p:nvSpPr>
        <p:spPr/>
        <p:txBody>
          <a:bodyPr/>
          <a:lstStyle/>
          <a:p>
            <a:r>
              <a:rPr lang="en-GB" dirty="0"/>
              <a:t>Plan Provision</a:t>
            </a:r>
          </a:p>
        </p:txBody>
      </p:sp>
      <p:sp>
        <p:nvSpPr>
          <p:cNvPr id="3" name="Content Placeholder 2">
            <a:extLst>
              <a:ext uri="{FF2B5EF4-FFF2-40B4-BE49-F238E27FC236}">
                <a16:creationId xmlns:a16="http://schemas.microsoft.com/office/drawing/2014/main" id="{DDCE8242-F6CE-4867-A42A-4C3893A1E8E6}"/>
              </a:ext>
            </a:extLst>
          </p:cNvPr>
          <p:cNvSpPr>
            <a:spLocks noGrp="1"/>
          </p:cNvSpPr>
          <p:nvPr>
            <p:ph idx="1"/>
          </p:nvPr>
        </p:nvSpPr>
        <p:spPr>
          <a:xfrm>
            <a:off x="457200" y="1988840"/>
            <a:ext cx="8229600" cy="4137323"/>
          </a:xfrm>
        </p:spPr>
        <p:txBody>
          <a:bodyPr>
            <a:normAutofit/>
          </a:bodyPr>
          <a:lstStyle/>
          <a:p>
            <a:r>
              <a:rPr lang="en-GB" sz="4000" dirty="0"/>
              <a:t>Plan and provision is when you are planning a new service and why it should be implemented, taking into consideration what services are needed within that area.</a:t>
            </a:r>
          </a:p>
        </p:txBody>
      </p:sp>
    </p:spTree>
    <p:extLst>
      <p:ext uri="{BB962C8B-B14F-4D97-AF65-F5344CB8AC3E}">
        <p14:creationId xmlns:p14="http://schemas.microsoft.com/office/powerpoint/2010/main" val="199334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11C77-5FFA-43B8-8B9C-6247446529F9}"/>
              </a:ext>
            </a:extLst>
          </p:cNvPr>
          <p:cNvSpPr>
            <a:spLocks noGrp="1"/>
          </p:cNvSpPr>
          <p:nvPr>
            <p:ph type="title"/>
          </p:nvPr>
        </p:nvSpPr>
        <p:spPr>
          <a:xfrm>
            <a:off x="0" y="0"/>
            <a:ext cx="9144000" cy="1417638"/>
          </a:xfrm>
        </p:spPr>
        <p:txBody>
          <a:bodyPr/>
          <a:lstStyle/>
          <a:p>
            <a:r>
              <a:rPr lang="en-GB" dirty="0"/>
              <a:t>Inform Policy or Practice</a:t>
            </a:r>
          </a:p>
        </p:txBody>
      </p:sp>
      <p:sp>
        <p:nvSpPr>
          <p:cNvPr id="3" name="Content Placeholder 2">
            <a:extLst>
              <a:ext uri="{FF2B5EF4-FFF2-40B4-BE49-F238E27FC236}">
                <a16:creationId xmlns:a16="http://schemas.microsoft.com/office/drawing/2014/main" id="{11103FA7-F395-4EE8-85FA-84FD2B3B5796}"/>
              </a:ext>
            </a:extLst>
          </p:cNvPr>
          <p:cNvSpPr>
            <a:spLocks noGrp="1"/>
          </p:cNvSpPr>
          <p:nvPr>
            <p:ph idx="1"/>
          </p:nvPr>
        </p:nvSpPr>
        <p:spPr>
          <a:xfrm>
            <a:off x="107504" y="1600200"/>
            <a:ext cx="8579296" cy="4525963"/>
          </a:xfrm>
        </p:spPr>
        <p:txBody>
          <a:bodyPr>
            <a:normAutofit fontScale="92500"/>
          </a:bodyPr>
          <a:lstStyle/>
          <a:p>
            <a:r>
              <a:rPr lang="en-GB" sz="3600" dirty="0"/>
              <a:t>This is when you are finding out research on how to change the government’s idea on services and also attitudes towards individuals.</a:t>
            </a:r>
          </a:p>
          <a:p>
            <a:pPr marL="0" indent="0">
              <a:buNone/>
            </a:pPr>
            <a:r>
              <a:rPr lang="en-GB" sz="3600" dirty="0"/>
              <a:t> </a:t>
            </a:r>
          </a:p>
          <a:p>
            <a:r>
              <a:rPr lang="en-GB" sz="3600" dirty="0"/>
              <a:t>Informing policy is when research will be taking place in order to achieve the policy. Improving practice is when you are researching ways on how it can be improved.</a:t>
            </a:r>
          </a:p>
        </p:txBody>
      </p:sp>
    </p:spTree>
    <p:extLst>
      <p:ext uri="{BB962C8B-B14F-4D97-AF65-F5344CB8AC3E}">
        <p14:creationId xmlns:p14="http://schemas.microsoft.com/office/powerpoint/2010/main" val="3253901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11C77-5FFA-43B8-8B9C-6247446529F9}"/>
              </a:ext>
            </a:extLst>
          </p:cNvPr>
          <p:cNvSpPr>
            <a:spLocks noGrp="1"/>
          </p:cNvSpPr>
          <p:nvPr>
            <p:ph type="title"/>
          </p:nvPr>
        </p:nvSpPr>
        <p:spPr>
          <a:xfrm>
            <a:off x="0" y="0"/>
            <a:ext cx="9144000" cy="1417638"/>
          </a:xfrm>
        </p:spPr>
        <p:txBody>
          <a:bodyPr/>
          <a:lstStyle/>
          <a:p>
            <a:r>
              <a:rPr lang="en-GB" dirty="0"/>
              <a:t>Extend Knowledge or Understanding</a:t>
            </a:r>
          </a:p>
        </p:txBody>
      </p:sp>
      <p:sp>
        <p:nvSpPr>
          <p:cNvPr id="3" name="Content Placeholder 2">
            <a:extLst>
              <a:ext uri="{FF2B5EF4-FFF2-40B4-BE49-F238E27FC236}">
                <a16:creationId xmlns:a16="http://schemas.microsoft.com/office/drawing/2014/main" id="{11103FA7-F395-4EE8-85FA-84FD2B3B5796}"/>
              </a:ext>
            </a:extLst>
          </p:cNvPr>
          <p:cNvSpPr>
            <a:spLocks noGrp="1"/>
          </p:cNvSpPr>
          <p:nvPr>
            <p:ph idx="1"/>
          </p:nvPr>
        </p:nvSpPr>
        <p:spPr>
          <a:xfrm>
            <a:off x="457200" y="1268760"/>
            <a:ext cx="8229600" cy="5472608"/>
          </a:xfrm>
        </p:spPr>
        <p:txBody>
          <a:bodyPr>
            <a:normAutofit fontScale="92500"/>
          </a:bodyPr>
          <a:lstStyle/>
          <a:p>
            <a:r>
              <a:rPr lang="en-GB" sz="3600" dirty="0"/>
              <a:t>This is when new drugs are made but before being given to human it has to be tested. </a:t>
            </a:r>
          </a:p>
          <a:p>
            <a:endParaRPr lang="en-GB" sz="3600" dirty="0"/>
          </a:p>
          <a:p>
            <a:r>
              <a:rPr lang="en-GB" sz="3600" dirty="0"/>
              <a:t>This can be tested on animals and tissues. </a:t>
            </a:r>
          </a:p>
          <a:p>
            <a:endParaRPr lang="en-GB" sz="3600" dirty="0"/>
          </a:p>
          <a:p>
            <a:r>
              <a:rPr lang="en-GB" sz="3600" dirty="0"/>
              <a:t>You will be extending your knowledge by finding out extra information about conditions, diseases and treatments available for them.</a:t>
            </a:r>
          </a:p>
        </p:txBody>
      </p:sp>
    </p:spTree>
    <p:extLst>
      <p:ext uri="{BB962C8B-B14F-4D97-AF65-F5344CB8AC3E}">
        <p14:creationId xmlns:p14="http://schemas.microsoft.com/office/powerpoint/2010/main" val="2813087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88A5A-9DF3-4EC3-8823-CD611906C69B}"/>
              </a:ext>
            </a:extLst>
          </p:cNvPr>
          <p:cNvSpPr>
            <a:spLocks noGrp="1"/>
          </p:cNvSpPr>
          <p:nvPr>
            <p:ph type="title"/>
          </p:nvPr>
        </p:nvSpPr>
        <p:spPr/>
        <p:txBody>
          <a:bodyPr>
            <a:normAutofit fontScale="90000"/>
          </a:bodyPr>
          <a:lstStyle/>
          <a:p>
            <a:r>
              <a:rPr lang="en-GB" dirty="0"/>
              <a:t>Improving Practice and aid Reflection</a:t>
            </a:r>
          </a:p>
        </p:txBody>
      </p:sp>
      <p:sp>
        <p:nvSpPr>
          <p:cNvPr id="3" name="Content Placeholder 2">
            <a:extLst>
              <a:ext uri="{FF2B5EF4-FFF2-40B4-BE49-F238E27FC236}">
                <a16:creationId xmlns:a16="http://schemas.microsoft.com/office/drawing/2014/main" id="{B37CA219-2284-42C9-A3A4-7167D1472326}"/>
              </a:ext>
            </a:extLst>
          </p:cNvPr>
          <p:cNvSpPr>
            <a:spLocks noGrp="1"/>
          </p:cNvSpPr>
          <p:nvPr>
            <p:ph idx="1"/>
          </p:nvPr>
        </p:nvSpPr>
        <p:spPr>
          <a:xfrm>
            <a:off x="971600" y="1600200"/>
            <a:ext cx="7056784" cy="4525963"/>
          </a:xfrm>
        </p:spPr>
        <p:txBody>
          <a:bodyPr>
            <a:normAutofit/>
          </a:bodyPr>
          <a:lstStyle/>
          <a:p>
            <a:r>
              <a:rPr lang="en-GB" sz="3600" dirty="0"/>
              <a:t>This is when you are reflecting back on what has happened and practising to improve any alternatives. </a:t>
            </a:r>
          </a:p>
          <a:p>
            <a:endParaRPr lang="en-GB" sz="3600" dirty="0"/>
          </a:p>
          <a:p>
            <a:r>
              <a:rPr lang="en-GB" sz="3600" dirty="0"/>
              <a:t>Aid reflection permits assessment to take place </a:t>
            </a:r>
          </a:p>
        </p:txBody>
      </p:sp>
    </p:spTree>
    <p:extLst>
      <p:ext uri="{BB962C8B-B14F-4D97-AF65-F5344CB8AC3E}">
        <p14:creationId xmlns:p14="http://schemas.microsoft.com/office/powerpoint/2010/main" val="3492117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EE778-B57F-447A-961B-EA6DEAB62ACB}"/>
              </a:ext>
            </a:extLst>
          </p:cNvPr>
          <p:cNvSpPr>
            <a:spLocks noGrp="1"/>
          </p:cNvSpPr>
          <p:nvPr>
            <p:ph type="title"/>
          </p:nvPr>
        </p:nvSpPr>
        <p:spPr/>
        <p:txBody>
          <a:bodyPr/>
          <a:lstStyle/>
          <a:p>
            <a:r>
              <a:rPr lang="en-GB" dirty="0"/>
              <a:t>Allow Progress to be Monitored</a:t>
            </a:r>
          </a:p>
        </p:txBody>
      </p:sp>
      <p:sp>
        <p:nvSpPr>
          <p:cNvPr id="3" name="Content Placeholder 2">
            <a:extLst>
              <a:ext uri="{FF2B5EF4-FFF2-40B4-BE49-F238E27FC236}">
                <a16:creationId xmlns:a16="http://schemas.microsoft.com/office/drawing/2014/main" id="{652C67A3-BD7E-45E2-BA12-5B5FA70E5371}"/>
              </a:ext>
            </a:extLst>
          </p:cNvPr>
          <p:cNvSpPr>
            <a:spLocks noGrp="1"/>
          </p:cNvSpPr>
          <p:nvPr>
            <p:ph idx="1"/>
          </p:nvPr>
        </p:nvSpPr>
        <p:spPr>
          <a:xfrm>
            <a:off x="457200" y="2204864"/>
            <a:ext cx="8229600" cy="3921299"/>
          </a:xfrm>
        </p:spPr>
        <p:txBody>
          <a:bodyPr>
            <a:normAutofit/>
          </a:bodyPr>
          <a:lstStyle/>
          <a:p>
            <a:r>
              <a:rPr lang="en-GB" sz="3600" dirty="0"/>
              <a:t>This is when you are looking at how research has changed overtime, how to check if a new method is working and looking at outcomes to see if they are better or worse.</a:t>
            </a:r>
          </a:p>
        </p:txBody>
      </p:sp>
    </p:spTree>
    <p:extLst>
      <p:ext uri="{BB962C8B-B14F-4D97-AF65-F5344CB8AC3E}">
        <p14:creationId xmlns:p14="http://schemas.microsoft.com/office/powerpoint/2010/main" val="199986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F6C5F-E977-41D8-A8AA-A579AA49E6F3}"/>
              </a:ext>
            </a:extLst>
          </p:cNvPr>
          <p:cNvSpPr>
            <a:spLocks noGrp="1"/>
          </p:cNvSpPr>
          <p:nvPr>
            <p:ph type="title"/>
          </p:nvPr>
        </p:nvSpPr>
        <p:spPr/>
        <p:txBody>
          <a:bodyPr>
            <a:normAutofit fontScale="90000"/>
          </a:bodyPr>
          <a:lstStyle/>
          <a:p>
            <a:r>
              <a:rPr lang="en-GB" dirty="0"/>
              <a:t>Examine Topics of Contemporary Importance</a:t>
            </a:r>
          </a:p>
        </p:txBody>
      </p:sp>
      <p:sp>
        <p:nvSpPr>
          <p:cNvPr id="3" name="Content Placeholder 2">
            <a:extLst>
              <a:ext uri="{FF2B5EF4-FFF2-40B4-BE49-F238E27FC236}">
                <a16:creationId xmlns:a16="http://schemas.microsoft.com/office/drawing/2014/main" id="{00F595B9-F253-4EC7-A71C-2D063A508A2E}"/>
              </a:ext>
            </a:extLst>
          </p:cNvPr>
          <p:cNvSpPr>
            <a:spLocks noGrp="1"/>
          </p:cNvSpPr>
          <p:nvPr>
            <p:ph idx="1"/>
          </p:nvPr>
        </p:nvSpPr>
        <p:spPr>
          <a:xfrm>
            <a:off x="457200" y="2276872"/>
            <a:ext cx="8229600" cy="3849291"/>
          </a:xfrm>
        </p:spPr>
        <p:txBody>
          <a:bodyPr>
            <a:normAutofit/>
          </a:bodyPr>
          <a:lstStyle/>
          <a:p>
            <a:r>
              <a:rPr lang="en-GB" sz="4000" dirty="0"/>
              <a:t>This is when new issues emerge and have to be adapted.</a:t>
            </a:r>
          </a:p>
          <a:p>
            <a:endParaRPr lang="en-GB" sz="4000" dirty="0"/>
          </a:p>
          <a:p>
            <a:r>
              <a:rPr lang="en-GB" sz="4000" dirty="0"/>
              <a:t>This looks at topics which are current, modern and also up to date.</a:t>
            </a:r>
          </a:p>
        </p:txBody>
      </p:sp>
    </p:spTree>
    <p:extLst>
      <p:ext uri="{BB962C8B-B14F-4D97-AF65-F5344CB8AC3E}">
        <p14:creationId xmlns:p14="http://schemas.microsoft.com/office/powerpoint/2010/main" val="793114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418</Words>
  <Application>Microsoft Office PowerPoint</Application>
  <PresentationFormat>On-screen Show (4:3)</PresentationFormat>
  <Paragraphs>47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Unit 22 Research Methodology:  Function of Research in health and social care</vt:lpstr>
      <vt:lpstr>Identify Needs</vt:lpstr>
      <vt:lpstr>Highlighting Gaps in Provision</vt:lpstr>
      <vt:lpstr>Plan Provision</vt:lpstr>
      <vt:lpstr>Inform Policy or Practice</vt:lpstr>
      <vt:lpstr>Extend Knowledge or Understanding</vt:lpstr>
      <vt:lpstr>Improving Practice and aid Reflection</vt:lpstr>
      <vt:lpstr>Allow Progress to be Monitored</vt:lpstr>
      <vt:lpstr>Examine Topics of Contemporary Importance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Monday 11th November understanding B-tech terminology using current unit of Equality and Diversity</dc:title>
  <dc:creator>User</dc:creator>
  <cp:lastModifiedBy>Peter Bruce</cp:lastModifiedBy>
  <cp:revision>25</cp:revision>
  <dcterms:created xsi:type="dcterms:W3CDTF">2019-11-10T19:03:29Z</dcterms:created>
  <dcterms:modified xsi:type="dcterms:W3CDTF">2019-11-12T12:33:29Z</dcterms:modified>
</cp:coreProperties>
</file>