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22"/>
  </p:notesMasterIdLst>
  <p:sldIdLst>
    <p:sldId id="256" r:id="rId2"/>
    <p:sldId id="258" r:id="rId3"/>
    <p:sldId id="257" r:id="rId4"/>
    <p:sldId id="259" r:id="rId5"/>
    <p:sldId id="260" r:id="rId6"/>
    <p:sldId id="261" r:id="rId7"/>
    <p:sldId id="262" r:id="rId8"/>
    <p:sldId id="263" r:id="rId9"/>
    <p:sldId id="264" r:id="rId10"/>
    <p:sldId id="265" r:id="rId11"/>
    <p:sldId id="266" r:id="rId12"/>
    <p:sldId id="267" r:id="rId13"/>
    <p:sldId id="268" r:id="rId14"/>
    <p:sldId id="270" r:id="rId15"/>
    <p:sldId id="271" r:id="rId16"/>
    <p:sldId id="272" r:id="rId17"/>
    <p:sldId id="274" r:id="rId18"/>
    <p:sldId id="275" r:id="rId19"/>
    <p:sldId id="276" r:id="rId20"/>
    <p:sldId id="277" r:id="rId21"/>
    <p:sldId id="279" r:id="rId22"/>
    <p:sldId id="278" r:id="rId23"/>
    <p:sldId id="280" r:id="rId24"/>
    <p:sldId id="300" r:id="rId25"/>
    <p:sldId id="281" r:id="rId26"/>
    <p:sldId id="299" r:id="rId27"/>
    <p:sldId id="282" r:id="rId28"/>
    <p:sldId id="283" r:id="rId29"/>
    <p:sldId id="285" r:id="rId30"/>
    <p:sldId id="284"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301" r:id="rId45"/>
    <p:sldId id="302" r:id="rId46"/>
    <p:sldId id="307" r:id="rId47"/>
    <p:sldId id="308" r:id="rId48"/>
    <p:sldId id="303" r:id="rId49"/>
    <p:sldId id="304" r:id="rId50"/>
    <p:sldId id="305" r:id="rId51"/>
    <p:sldId id="306" r:id="rId52"/>
    <p:sldId id="309" r:id="rId53"/>
    <p:sldId id="310" r:id="rId54"/>
    <p:sldId id="311" r:id="rId55"/>
    <p:sldId id="312" r:id="rId56"/>
    <p:sldId id="313" r:id="rId57"/>
    <p:sldId id="314" r:id="rId58"/>
    <p:sldId id="315" r:id="rId59"/>
    <p:sldId id="316" r:id="rId60"/>
    <p:sldId id="317" r:id="rId61"/>
    <p:sldId id="318" r:id="rId62"/>
    <p:sldId id="319" r:id="rId63"/>
    <p:sldId id="320" r:id="rId64"/>
    <p:sldId id="321" r:id="rId65"/>
    <p:sldId id="322" r:id="rId66"/>
    <p:sldId id="323" r:id="rId67"/>
    <p:sldId id="324" r:id="rId68"/>
    <p:sldId id="325" r:id="rId69"/>
    <p:sldId id="326" r:id="rId70"/>
    <p:sldId id="327" r:id="rId71"/>
    <p:sldId id="329" r:id="rId72"/>
    <p:sldId id="330" r:id="rId73"/>
    <p:sldId id="331" r:id="rId74"/>
    <p:sldId id="328" r:id="rId75"/>
    <p:sldId id="332" r:id="rId76"/>
    <p:sldId id="341" r:id="rId77"/>
    <p:sldId id="333" r:id="rId78"/>
    <p:sldId id="342" r:id="rId79"/>
    <p:sldId id="335" r:id="rId80"/>
    <p:sldId id="336" r:id="rId81"/>
    <p:sldId id="337" r:id="rId82"/>
    <p:sldId id="338" r:id="rId83"/>
    <p:sldId id="339" r:id="rId84"/>
    <p:sldId id="343" r:id="rId85"/>
    <p:sldId id="340" r:id="rId86"/>
    <p:sldId id="344" r:id="rId87"/>
    <p:sldId id="345" r:id="rId88"/>
    <p:sldId id="346" r:id="rId89"/>
    <p:sldId id="347" r:id="rId90"/>
    <p:sldId id="348" r:id="rId91"/>
    <p:sldId id="349" r:id="rId92"/>
    <p:sldId id="350" r:id="rId93"/>
    <p:sldId id="351" r:id="rId94"/>
    <p:sldId id="352" r:id="rId95"/>
    <p:sldId id="353" r:id="rId96"/>
    <p:sldId id="364" r:id="rId97"/>
    <p:sldId id="354" r:id="rId98"/>
    <p:sldId id="355" r:id="rId99"/>
    <p:sldId id="356" r:id="rId100"/>
    <p:sldId id="357" r:id="rId101"/>
    <p:sldId id="358" r:id="rId102"/>
    <p:sldId id="359" r:id="rId103"/>
    <p:sldId id="360" r:id="rId104"/>
    <p:sldId id="361" r:id="rId105"/>
    <p:sldId id="362" r:id="rId106"/>
    <p:sldId id="363" r:id="rId107"/>
    <p:sldId id="365" r:id="rId108"/>
    <p:sldId id="366" r:id="rId109"/>
    <p:sldId id="367" r:id="rId110"/>
    <p:sldId id="368" r:id="rId111"/>
    <p:sldId id="376" r:id="rId112"/>
    <p:sldId id="377" r:id="rId113"/>
    <p:sldId id="369" r:id="rId114"/>
    <p:sldId id="370" r:id="rId115"/>
    <p:sldId id="378" r:id="rId116"/>
    <p:sldId id="372" r:id="rId117"/>
    <p:sldId id="371" r:id="rId118"/>
    <p:sldId id="373" r:id="rId119"/>
    <p:sldId id="374" r:id="rId120"/>
    <p:sldId id="375" r:id="rId121"/>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73A0DAA-6AF3-43AB-8588-CEC1D06C72B9}" styleName="Medium Style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F5AB1C69-6EDB-4FF4-983F-18BD219EF322}" styleName="Medium Style 2 - Ac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00A15C55-8517-42AA-B614-E9B94910E393}" styleName="Medium Style 2 - Accent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0A1B5D5-9B99-4C35-A422-299274C87663}" styleName="Medium Style 1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a:noFill/>
            </a:ln>
          </a:insideV>
        </a:tcBdr>
        <a:fill>
          <a:solidFill>
            <a:schemeClr val="lt1"/>
          </a:solidFill>
        </a:fill>
      </a:tcStyle>
    </a:wholeTbl>
    <a:band1H>
      <a:tcStyle>
        <a:tcBdr/>
        <a:fill>
          <a:solidFill>
            <a:schemeClr val="accent6">
              <a:tint val="20000"/>
            </a:schemeClr>
          </a:solidFill>
        </a:fill>
      </a:tcStyle>
    </a:band1H>
    <a:band1V>
      <a:tcStyle>
        <a:tcBdr/>
        <a:fill>
          <a:solidFill>
            <a:schemeClr val="accent6">
              <a:tint val="20000"/>
            </a:schemeClr>
          </a:solidFill>
        </a:fill>
      </a:tcStyle>
    </a:band1V>
    <a:lastCol>
      <a:tcTxStyle b="on"/>
      <a:tcStyle>
        <a:tcBdr/>
      </a:tcStyle>
    </a:lastCol>
    <a:firstCol>
      <a:tcTxStyle b="on"/>
      <a:tcStyle>
        <a:tcBdr/>
      </a:tcStyle>
    </a:firstCol>
    <a:lastRow>
      <a:tcTxStyle b="on"/>
      <a:tcStyle>
        <a:tcBdr>
          <a:top>
            <a:ln w="50800" cmpd="dbl">
              <a:solidFill>
                <a:schemeClr val="accent6"/>
              </a:solidFill>
            </a:ln>
          </a:top>
        </a:tcBdr>
        <a:fill>
          <a:solidFill>
            <a:schemeClr val="lt1"/>
          </a:solidFill>
        </a:fill>
      </a:tcStyle>
    </a:lastRow>
    <a:firstRow>
      <a:tcTxStyle b="on">
        <a:fontRef idx="minor">
          <a:scrgbClr r="0" g="0" b="0"/>
        </a:fontRef>
        <a:schemeClr val="lt1"/>
      </a:tcTxStyle>
      <a:tcStyle>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110" autoAdjust="0"/>
    <p:restoredTop sz="80466" autoAdjust="0"/>
  </p:normalViewPr>
  <p:slideViewPr>
    <p:cSldViewPr snapToGrid="0">
      <p:cViewPr varScale="1">
        <p:scale>
          <a:sx n="73" d="100"/>
          <a:sy n="73" d="100"/>
        </p:scale>
        <p:origin x="198"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13" Type="http://schemas.openxmlformats.org/officeDocument/2006/relationships/slide" Target="slides/slide112.xml"/><Relationship Id="rId118" Type="http://schemas.openxmlformats.org/officeDocument/2006/relationships/slide" Target="slides/slide117.xml"/><Relationship Id="rId126"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slide" Target="slides/slide107.xml"/><Relationship Id="rId116" Type="http://schemas.openxmlformats.org/officeDocument/2006/relationships/slide" Target="slides/slide115.xml"/><Relationship Id="rId124"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11" Type="http://schemas.openxmlformats.org/officeDocument/2006/relationships/slide" Target="slides/slide110.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slide" Target="slides/slide105.xml"/><Relationship Id="rId114" Type="http://schemas.openxmlformats.org/officeDocument/2006/relationships/slide" Target="slides/slide113.xml"/><Relationship Id="rId119" Type="http://schemas.openxmlformats.org/officeDocument/2006/relationships/slide" Target="slides/slide118.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742373B-204B-4271-9AFD-54FC7815B97B}" type="datetimeFigureOut">
              <a:rPr lang="en-GB" smtClean="0"/>
              <a:pPr/>
              <a:t>27/11/2019</a:t>
            </a:fld>
            <a:endParaRPr lang="en-GB"/>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1C1911-5A10-40DA-88C1-73CFA644E372}" type="slidenum">
              <a:rPr lang="en-GB" smtClean="0"/>
              <a:pPr/>
              <a:t>‹#›</a:t>
            </a:fld>
            <a:endParaRPr lang="en-GB"/>
          </a:p>
        </p:txBody>
      </p:sp>
    </p:spTree>
    <p:extLst>
      <p:ext uri="{BB962C8B-B14F-4D97-AF65-F5344CB8AC3E}">
        <p14:creationId xmlns:p14="http://schemas.microsoft.com/office/powerpoint/2010/main" val="237981730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1C1911-5A10-40DA-88C1-73CFA644E372}" type="slidenum">
              <a:rPr lang="en-GB" smtClean="0"/>
              <a:pPr/>
              <a:t>13</a:t>
            </a:fld>
            <a:endParaRPr lang="en-GB"/>
          </a:p>
        </p:txBody>
      </p:sp>
    </p:spTree>
    <p:extLst>
      <p:ext uri="{BB962C8B-B14F-4D97-AF65-F5344CB8AC3E}">
        <p14:creationId xmlns:p14="http://schemas.microsoft.com/office/powerpoint/2010/main" val="209910299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dirty="0"/>
          </a:p>
        </p:txBody>
      </p:sp>
      <p:sp>
        <p:nvSpPr>
          <p:cNvPr id="4" name="Slide Number Placeholder 3"/>
          <p:cNvSpPr>
            <a:spLocks noGrp="1"/>
          </p:cNvSpPr>
          <p:nvPr>
            <p:ph type="sldNum" sz="quarter" idx="10"/>
          </p:nvPr>
        </p:nvSpPr>
        <p:spPr/>
        <p:txBody>
          <a:bodyPr/>
          <a:lstStyle/>
          <a:p>
            <a:fld id="{4A1C1911-5A10-40DA-88C1-73CFA644E372}" type="slidenum">
              <a:rPr lang="en-GB" smtClean="0"/>
              <a:pPr/>
              <a:t>73</a:t>
            </a:fld>
            <a:endParaRPr lang="en-GB"/>
          </a:p>
        </p:txBody>
      </p:sp>
    </p:spTree>
    <p:extLst>
      <p:ext uri="{BB962C8B-B14F-4D97-AF65-F5344CB8AC3E}">
        <p14:creationId xmlns:p14="http://schemas.microsoft.com/office/powerpoint/2010/main" val="371468505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GB" dirty="0"/>
          </a:p>
        </p:txBody>
      </p:sp>
      <p:sp>
        <p:nvSpPr>
          <p:cNvPr id="4" name="Slide Number Placeholder 3"/>
          <p:cNvSpPr>
            <a:spLocks noGrp="1"/>
          </p:cNvSpPr>
          <p:nvPr>
            <p:ph type="sldNum" sz="quarter" idx="10"/>
          </p:nvPr>
        </p:nvSpPr>
        <p:spPr/>
        <p:txBody>
          <a:bodyPr/>
          <a:lstStyle/>
          <a:p>
            <a:fld id="{4A1C1911-5A10-40DA-88C1-73CFA644E372}" type="slidenum">
              <a:rPr lang="en-GB" smtClean="0"/>
              <a:pPr/>
              <a:t>92</a:t>
            </a:fld>
            <a:endParaRPr lang="en-GB"/>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99EB4BAF-3C16-4C06-9108-20E2939D2E78}" type="datetime1">
              <a:rPr lang="en-GB" smtClean="0"/>
              <a:pPr/>
              <a:t>27/11/2019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353917271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ACA9125B-E368-413C-ACCC-24F98849EAF6}" type="datetime1">
              <a:rPr lang="en-GB" smtClean="0"/>
              <a:pPr/>
              <a:t>27/11/2019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6394519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84E26527-351C-44CB-8BB4-CE35142F55E4}" type="datetime1">
              <a:rPr lang="en-GB" smtClean="0"/>
              <a:pPr/>
              <a:t>27/11/2019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301034533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073245B4-506F-4B7E-B47A-EA7C542469A8}" type="datetime1">
              <a:rPr lang="en-GB" smtClean="0"/>
              <a:pPr/>
              <a:t>27/11/2019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3262013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9DAEF847-A0B0-44E6-92E6-E64FCF15211C}" type="datetime1">
              <a:rPr lang="en-GB" smtClean="0"/>
              <a:pPr/>
              <a:t>27/11/2019</a:t>
            </a:fld>
            <a:endParaRPr lang="en-GB" dirty="0"/>
          </a:p>
        </p:txBody>
      </p:sp>
      <p:sp>
        <p:nvSpPr>
          <p:cNvPr id="5" name="Footer Placeholder 4"/>
          <p:cNvSpPr>
            <a:spLocks noGrp="1"/>
          </p:cNvSpPr>
          <p:nvPr>
            <p:ph type="ftr" sz="quarter" idx="11"/>
          </p:nvPr>
        </p:nvSpPr>
        <p:spPr/>
        <p:txBody>
          <a:bodyPr/>
          <a:lstStyle/>
          <a:p>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423773493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A6347C1-FC92-4052-BA37-B465FF41EDA0}" type="datetime1">
              <a:rPr lang="en-GB" smtClean="0"/>
              <a:pPr/>
              <a:t>27/11/2019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419919307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8682205D-99FA-497D-B3DE-BE10E166B958}" type="datetime1">
              <a:rPr lang="en-GB" smtClean="0"/>
              <a:pPr/>
              <a:t>27/11/2019</a:t>
            </a:fld>
            <a:endParaRPr lang="en-GB" dirty="0"/>
          </a:p>
        </p:txBody>
      </p:sp>
      <p:sp>
        <p:nvSpPr>
          <p:cNvPr id="8" name="Footer Placeholder 7"/>
          <p:cNvSpPr>
            <a:spLocks noGrp="1"/>
          </p:cNvSpPr>
          <p:nvPr>
            <p:ph type="ftr" sz="quarter" idx="11"/>
          </p:nvPr>
        </p:nvSpPr>
        <p:spPr/>
        <p:txBody>
          <a:bodyPr/>
          <a:lstStyle/>
          <a:p>
            <a:endParaRPr lang="en-GB" dirty="0"/>
          </a:p>
        </p:txBody>
      </p:sp>
      <p:sp>
        <p:nvSpPr>
          <p:cNvPr id="9" name="Slide Number Placeholder 8"/>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360636987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F28F32D1-C5F5-4289-A696-3D9CD1506813}" type="datetime1">
              <a:rPr lang="en-GB" smtClean="0"/>
              <a:pPr/>
              <a:t>27/11/2019</a:t>
            </a:fld>
            <a:endParaRPr lang="en-GB" dirty="0"/>
          </a:p>
        </p:txBody>
      </p:sp>
      <p:sp>
        <p:nvSpPr>
          <p:cNvPr id="4" name="Footer Placeholder 3"/>
          <p:cNvSpPr>
            <a:spLocks noGrp="1"/>
          </p:cNvSpPr>
          <p:nvPr>
            <p:ph type="ftr" sz="quarter" idx="11"/>
          </p:nvPr>
        </p:nvSpPr>
        <p:spPr/>
        <p:txBody>
          <a:bodyPr/>
          <a:lstStyle/>
          <a:p>
            <a:endParaRPr lang="en-GB" dirty="0"/>
          </a:p>
        </p:txBody>
      </p:sp>
      <p:sp>
        <p:nvSpPr>
          <p:cNvPr id="5" name="Slide Number Placeholder 4"/>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164465101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A03A4BD-5781-4E89-B343-66EAB6261AB5}" type="datetime1">
              <a:rPr lang="en-GB" smtClean="0"/>
              <a:pPr/>
              <a:t>27/11/2019</a:t>
            </a:fld>
            <a:endParaRPr lang="en-GB" dirty="0"/>
          </a:p>
        </p:txBody>
      </p:sp>
      <p:sp>
        <p:nvSpPr>
          <p:cNvPr id="3" name="Footer Placeholder 2"/>
          <p:cNvSpPr>
            <a:spLocks noGrp="1"/>
          </p:cNvSpPr>
          <p:nvPr>
            <p:ph type="ftr" sz="quarter" idx="11"/>
          </p:nvPr>
        </p:nvSpPr>
        <p:spPr/>
        <p:txBody>
          <a:bodyPr/>
          <a:lstStyle/>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13294183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DBDF9ADD-99BE-4C14-959C-D486012C4F24}" type="datetime1">
              <a:rPr lang="en-GB" smtClean="0"/>
              <a:pPr/>
              <a:t>27/11/2019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409676060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3DE68033-28A3-4C92-AE75-06AADF39BDEA}" type="datetime1">
              <a:rPr lang="en-GB" smtClean="0"/>
              <a:pPr/>
              <a:t>27/11/2019</a:t>
            </a:fld>
            <a:endParaRPr lang="en-GB" dirty="0"/>
          </a:p>
        </p:txBody>
      </p:sp>
      <p:sp>
        <p:nvSpPr>
          <p:cNvPr id="6" name="Footer Placeholder 5"/>
          <p:cNvSpPr>
            <a:spLocks noGrp="1"/>
          </p:cNvSpPr>
          <p:nvPr>
            <p:ph type="ftr" sz="quarter" idx="11"/>
          </p:nvPr>
        </p:nvSpPr>
        <p:spPr/>
        <p:txBody>
          <a:bodyPr/>
          <a:lstStyle/>
          <a:p>
            <a:endParaRPr lang="en-GB" dirty="0"/>
          </a:p>
        </p:txBody>
      </p:sp>
      <p:sp>
        <p:nvSpPr>
          <p:cNvPr id="7" name="Slide Number Placeholder 6"/>
          <p:cNvSpPr>
            <a:spLocks noGrp="1"/>
          </p:cNvSpPr>
          <p:nvPr>
            <p:ph type="sldNum" sz="quarter" idx="12"/>
          </p:nvPr>
        </p:nvSpPr>
        <p:spPr/>
        <p:txBody>
          <a:body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53017774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7D5E627-11C4-431C-98FC-FF0AF06BC68D}" type="datetime1">
              <a:rPr lang="en-GB" smtClean="0"/>
              <a:pPr/>
              <a:t>27/11/2019</a:t>
            </a:fld>
            <a:endParaRPr lang="en-GB"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908CF2-D8AB-46FF-B6F1-F01F7493BF70}" type="slidenum">
              <a:rPr lang="en-GB" smtClean="0"/>
              <a:pPr/>
              <a:t>‹#›</a:t>
            </a:fld>
            <a:endParaRPr lang="en-GB" dirty="0"/>
          </a:p>
        </p:txBody>
      </p:sp>
    </p:spTree>
    <p:extLst>
      <p:ext uri="{BB962C8B-B14F-4D97-AF65-F5344CB8AC3E}">
        <p14:creationId xmlns:p14="http://schemas.microsoft.com/office/powerpoint/2010/main" val="278238351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1.jpeg"/><Relationship Id="rId1" Type="http://schemas.openxmlformats.org/officeDocument/2006/relationships/slideLayout" Target="../slideLayouts/slideLayout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3" Type="http://schemas.openxmlformats.org/officeDocument/2006/relationships/image" Target="../media/image273.png"/><Relationship Id="rId2" Type="http://schemas.openxmlformats.org/officeDocument/2006/relationships/image" Target="../media/image272.jpeg"/><Relationship Id="rId1" Type="http://schemas.openxmlformats.org/officeDocument/2006/relationships/slideLayout" Target="../slideLayouts/slideLayout2.xml"/><Relationship Id="rId6" Type="http://schemas.openxmlformats.org/officeDocument/2006/relationships/image" Target="../media/image276.gif"/><Relationship Id="rId5" Type="http://schemas.openxmlformats.org/officeDocument/2006/relationships/image" Target="../media/image275.png"/><Relationship Id="rId4" Type="http://schemas.openxmlformats.org/officeDocument/2006/relationships/image" Target="../media/image274.jpeg"/></Relationships>
</file>

<file path=ppt/slides/_rels/slide101.xml.rels><?xml version="1.0" encoding="UTF-8" standalone="yes"?>
<Relationships xmlns="http://schemas.openxmlformats.org/package/2006/relationships"><Relationship Id="rId3" Type="http://schemas.openxmlformats.org/officeDocument/2006/relationships/image" Target="../media/image278.jpeg"/><Relationship Id="rId2" Type="http://schemas.openxmlformats.org/officeDocument/2006/relationships/image" Target="../media/image277.gif"/><Relationship Id="rId1" Type="http://schemas.openxmlformats.org/officeDocument/2006/relationships/slideLayout" Target="../slideLayouts/slideLayout2.xml"/><Relationship Id="rId6" Type="http://schemas.openxmlformats.org/officeDocument/2006/relationships/image" Target="../media/image281.jpeg"/><Relationship Id="rId5" Type="http://schemas.openxmlformats.org/officeDocument/2006/relationships/image" Target="../media/image280.jpeg"/><Relationship Id="rId4" Type="http://schemas.openxmlformats.org/officeDocument/2006/relationships/image" Target="../media/image279.jpeg"/></Relationships>
</file>

<file path=ppt/slides/_rels/slide102.xml.rels><?xml version="1.0" encoding="UTF-8" standalone="yes"?>
<Relationships xmlns="http://schemas.openxmlformats.org/package/2006/relationships"><Relationship Id="rId3" Type="http://schemas.openxmlformats.org/officeDocument/2006/relationships/image" Target="../media/image283.jpeg"/><Relationship Id="rId2" Type="http://schemas.openxmlformats.org/officeDocument/2006/relationships/image" Target="../media/image282.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3" Type="http://schemas.openxmlformats.org/officeDocument/2006/relationships/image" Target="../media/image284.jpeg"/><Relationship Id="rId7" Type="http://schemas.openxmlformats.org/officeDocument/2006/relationships/image" Target="../media/image288.png"/><Relationship Id="rId2" Type="http://schemas.openxmlformats.org/officeDocument/2006/relationships/hyperlink" Target="https://www.youtube.com/watch?v=sIrX9uWYKkM" TargetMode="External"/><Relationship Id="rId1" Type="http://schemas.openxmlformats.org/officeDocument/2006/relationships/slideLayout" Target="../slideLayouts/slideLayout2.xml"/><Relationship Id="rId6" Type="http://schemas.openxmlformats.org/officeDocument/2006/relationships/image" Target="../media/image287.jpeg"/><Relationship Id="rId5" Type="http://schemas.openxmlformats.org/officeDocument/2006/relationships/image" Target="../media/image286.jpeg"/><Relationship Id="rId4" Type="http://schemas.openxmlformats.org/officeDocument/2006/relationships/image" Target="../media/image285.png"/></Relationships>
</file>

<file path=ppt/slides/_rels/slide104.xml.rels><?xml version="1.0" encoding="UTF-8" standalone="yes"?>
<Relationships xmlns="http://schemas.openxmlformats.org/package/2006/relationships"><Relationship Id="rId3" Type="http://schemas.openxmlformats.org/officeDocument/2006/relationships/image" Target="../media/image290.gif"/><Relationship Id="rId2" Type="http://schemas.openxmlformats.org/officeDocument/2006/relationships/image" Target="../media/image289.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291.jpeg"/></Relationships>
</file>

<file path=ppt/slides/_rels/slide10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6.xml.rels><?xml version="1.0" encoding="UTF-8" standalone="yes"?>
<Relationships xmlns="http://schemas.openxmlformats.org/package/2006/relationships"><Relationship Id="rId8" Type="http://schemas.openxmlformats.org/officeDocument/2006/relationships/image" Target="../media/image298.jpeg"/><Relationship Id="rId3" Type="http://schemas.openxmlformats.org/officeDocument/2006/relationships/image" Target="../media/image293.gif"/><Relationship Id="rId7" Type="http://schemas.openxmlformats.org/officeDocument/2006/relationships/image" Target="../media/image297.jpeg"/><Relationship Id="rId2" Type="http://schemas.openxmlformats.org/officeDocument/2006/relationships/image" Target="../media/image292.png"/><Relationship Id="rId1" Type="http://schemas.openxmlformats.org/officeDocument/2006/relationships/slideLayout" Target="../slideLayouts/slideLayout2.xml"/><Relationship Id="rId6" Type="http://schemas.openxmlformats.org/officeDocument/2006/relationships/image" Target="../media/image296.gif"/><Relationship Id="rId5" Type="http://schemas.openxmlformats.org/officeDocument/2006/relationships/image" Target="../media/image295.jpeg"/><Relationship Id="rId10" Type="http://schemas.openxmlformats.org/officeDocument/2006/relationships/image" Target="../media/image300.png"/><Relationship Id="rId4" Type="http://schemas.openxmlformats.org/officeDocument/2006/relationships/image" Target="../media/image294.jpeg"/><Relationship Id="rId9" Type="http://schemas.openxmlformats.org/officeDocument/2006/relationships/image" Target="../media/image299.gif"/></Relationships>
</file>

<file path=ppt/slides/_rels/slide107.xml.rels><?xml version="1.0" encoding="UTF-8" standalone="yes"?>
<Relationships xmlns="http://schemas.openxmlformats.org/package/2006/relationships"><Relationship Id="rId2" Type="http://schemas.openxmlformats.org/officeDocument/2006/relationships/image" Target="../media/image301.gif"/><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8" Type="http://schemas.openxmlformats.org/officeDocument/2006/relationships/image" Target="../media/image308.jpeg"/><Relationship Id="rId3" Type="http://schemas.openxmlformats.org/officeDocument/2006/relationships/image" Target="../media/image303.jpeg"/><Relationship Id="rId7" Type="http://schemas.openxmlformats.org/officeDocument/2006/relationships/image" Target="../media/image307.png"/><Relationship Id="rId2" Type="http://schemas.openxmlformats.org/officeDocument/2006/relationships/image" Target="../media/image302.jpeg"/><Relationship Id="rId1" Type="http://schemas.openxmlformats.org/officeDocument/2006/relationships/slideLayout" Target="../slideLayouts/slideLayout2.xml"/><Relationship Id="rId6" Type="http://schemas.openxmlformats.org/officeDocument/2006/relationships/image" Target="../media/image306.jpeg"/><Relationship Id="rId5" Type="http://schemas.openxmlformats.org/officeDocument/2006/relationships/image" Target="../media/image305.jpeg"/><Relationship Id="rId10" Type="http://schemas.openxmlformats.org/officeDocument/2006/relationships/image" Target="../media/image310.jpeg"/><Relationship Id="rId4" Type="http://schemas.openxmlformats.org/officeDocument/2006/relationships/image" Target="../media/image304.gif"/><Relationship Id="rId9" Type="http://schemas.openxmlformats.org/officeDocument/2006/relationships/image" Target="../media/image309.png"/></Relationships>
</file>

<file path=ppt/slides/_rels/slide109.xml.rels><?xml version="1.0" encoding="UTF-8" standalone="yes"?>
<Relationships xmlns="http://schemas.openxmlformats.org/package/2006/relationships"><Relationship Id="rId8" Type="http://schemas.openxmlformats.org/officeDocument/2006/relationships/image" Target="../media/image317.jpeg"/><Relationship Id="rId3" Type="http://schemas.openxmlformats.org/officeDocument/2006/relationships/image" Target="../media/image312.jpeg"/><Relationship Id="rId7" Type="http://schemas.openxmlformats.org/officeDocument/2006/relationships/image" Target="../media/image316.jpeg"/><Relationship Id="rId2" Type="http://schemas.openxmlformats.org/officeDocument/2006/relationships/image" Target="../media/image311.jpeg"/><Relationship Id="rId1" Type="http://schemas.openxmlformats.org/officeDocument/2006/relationships/slideLayout" Target="../slideLayouts/slideLayout2.xml"/><Relationship Id="rId6" Type="http://schemas.openxmlformats.org/officeDocument/2006/relationships/image" Target="../media/image315.jpeg"/><Relationship Id="rId11" Type="http://schemas.openxmlformats.org/officeDocument/2006/relationships/image" Target="../media/image320.png"/><Relationship Id="rId5" Type="http://schemas.openxmlformats.org/officeDocument/2006/relationships/image" Target="../media/image314.jpeg"/><Relationship Id="rId10" Type="http://schemas.openxmlformats.org/officeDocument/2006/relationships/image" Target="../media/image319.png"/><Relationship Id="rId4" Type="http://schemas.openxmlformats.org/officeDocument/2006/relationships/image" Target="../media/image313.png"/><Relationship Id="rId9" Type="http://schemas.openxmlformats.org/officeDocument/2006/relationships/image" Target="../media/image318.gif"/></Relationships>
</file>

<file path=ppt/slides/_rels/slide11.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3" Type="http://schemas.openxmlformats.org/officeDocument/2006/relationships/image" Target="../media/image322.jpeg"/><Relationship Id="rId2" Type="http://schemas.openxmlformats.org/officeDocument/2006/relationships/image" Target="../media/image321.jpeg"/><Relationship Id="rId1" Type="http://schemas.openxmlformats.org/officeDocument/2006/relationships/slideLayout" Target="../slideLayouts/slideLayout2.xml"/><Relationship Id="rId5" Type="http://schemas.openxmlformats.org/officeDocument/2006/relationships/image" Target="../media/image324.jpeg"/><Relationship Id="rId4" Type="http://schemas.openxmlformats.org/officeDocument/2006/relationships/image" Target="../media/image323.jpeg"/></Relationships>
</file>

<file path=ppt/slides/_rels/slide111.xml.rels><?xml version="1.0" encoding="UTF-8" standalone="yes"?>
<Relationships xmlns="http://schemas.openxmlformats.org/package/2006/relationships"><Relationship Id="rId3" Type="http://schemas.openxmlformats.org/officeDocument/2006/relationships/image" Target="../media/image326.jpeg"/><Relationship Id="rId2" Type="http://schemas.openxmlformats.org/officeDocument/2006/relationships/image" Target="../media/image325.png"/><Relationship Id="rId1" Type="http://schemas.openxmlformats.org/officeDocument/2006/relationships/slideLayout" Target="../slideLayouts/slideLayout2.xml"/><Relationship Id="rId5" Type="http://schemas.openxmlformats.org/officeDocument/2006/relationships/image" Target="../media/image328.png"/><Relationship Id="rId4" Type="http://schemas.openxmlformats.org/officeDocument/2006/relationships/image" Target="../media/image327.jpeg"/></Relationships>
</file>

<file path=ppt/slides/_rels/slide112.xml.rels><?xml version="1.0" encoding="UTF-8" standalone="yes"?>
<Relationships xmlns="http://schemas.openxmlformats.org/package/2006/relationships"><Relationship Id="rId3" Type="http://schemas.openxmlformats.org/officeDocument/2006/relationships/image" Target="../media/image329.jpeg"/><Relationship Id="rId2" Type="http://schemas.openxmlformats.org/officeDocument/2006/relationships/hyperlink" Target="https://www.youtube.com/watch?v=90zFKuITTFo" TargetMode="External"/><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330.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2" Type="http://schemas.openxmlformats.org/officeDocument/2006/relationships/image" Target="../media/image331.gif"/><Relationship Id="rId1" Type="http://schemas.openxmlformats.org/officeDocument/2006/relationships/slideLayout" Target="../slideLayouts/slideLayout2.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333.jpeg"/><Relationship Id="rId2" Type="http://schemas.openxmlformats.org/officeDocument/2006/relationships/image" Target="../media/image332.gif"/><Relationship Id="rId1" Type="http://schemas.openxmlformats.org/officeDocument/2006/relationships/slideLayout" Target="../slideLayouts/slideLayout2.xml"/><Relationship Id="rId4" Type="http://schemas.openxmlformats.org/officeDocument/2006/relationships/image" Target="../media/image334.gif"/></Relationships>
</file>

<file path=ppt/slides/_rels/slide119.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5" Type="http://schemas.openxmlformats.org/officeDocument/2006/relationships/image" Target="../media/image336.png"/><Relationship Id="rId4" Type="http://schemas.openxmlformats.org/officeDocument/2006/relationships/image" Target="../media/image335.png"/></Relationships>
</file>

<file path=ppt/slides/_rels/slide12.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8" Type="http://schemas.openxmlformats.org/officeDocument/2006/relationships/image" Target="../media/image36.jpeg"/><Relationship Id="rId3" Type="http://schemas.openxmlformats.org/officeDocument/2006/relationships/image" Target="../media/image31.jpeg"/><Relationship Id="rId7" Type="http://schemas.openxmlformats.org/officeDocument/2006/relationships/image" Target="../media/image35.gif"/><Relationship Id="rId12" Type="http://schemas.openxmlformats.org/officeDocument/2006/relationships/image" Target="../media/image40.jpeg"/><Relationship Id="rId2" Type="http://schemas.openxmlformats.org/officeDocument/2006/relationships/notesSlide" Target="../notesSlides/notesSlide1.xml"/><Relationship Id="rId1" Type="http://schemas.openxmlformats.org/officeDocument/2006/relationships/slideLayout" Target="../slideLayouts/slideLayout2.xml"/><Relationship Id="rId6" Type="http://schemas.openxmlformats.org/officeDocument/2006/relationships/image" Target="../media/image34.jpeg"/><Relationship Id="rId11" Type="http://schemas.openxmlformats.org/officeDocument/2006/relationships/image" Target="../media/image39.jpeg"/><Relationship Id="rId5" Type="http://schemas.openxmlformats.org/officeDocument/2006/relationships/image" Target="../media/image33.png"/><Relationship Id="rId10" Type="http://schemas.openxmlformats.org/officeDocument/2006/relationships/image" Target="../media/image38.jpeg"/><Relationship Id="rId4" Type="http://schemas.openxmlformats.org/officeDocument/2006/relationships/image" Target="../media/image32.png"/><Relationship Id="rId9" Type="http://schemas.openxmlformats.org/officeDocument/2006/relationships/image" Target="../media/image37.gif"/></Relationships>
</file>

<file path=ppt/slides/_rels/slide14.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png"/><Relationship Id="rId1" Type="http://schemas.openxmlformats.org/officeDocument/2006/relationships/slideLayout" Target="../slideLayouts/slideLayout2.xml"/><Relationship Id="rId4" Type="http://schemas.openxmlformats.org/officeDocument/2006/relationships/image" Target="../media/image43.jpeg"/></Relationships>
</file>

<file path=ppt/slides/_rels/slide15.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hyperlink" Target="https://www.youtube.com/watch?v=I_ctJqjlrHA" TargetMode="External"/><Relationship Id="rId1" Type="http://schemas.openxmlformats.org/officeDocument/2006/relationships/slideLayout" Target="../slideLayouts/slideLayout2.xml"/><Relationship Id="rId4" Type="http://schemas.openxmlformats.org/officeDocument/2006/relationships/image" Target="../media/image46.png"/></Relationships>
</file>

<file path=ppt/slides/_rels/slide17.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2.xml"/><Relationship Id="rId5" Type="http://schemas.openxmlformats.org/officeDocument/2006/relationships/image" Target="../media/image50.png"/><Relationship Id="rId4" Type="http://schemas.openxmlformats.org/officeDocument/2006/relationships/image" Target="../media/image49.jpeg"/></Relationships>
</file>

<file path=ppt/slides/_rels/slide18.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image" Target="../media/image51.jpeg"/><Relationship Id="rId1" Type="http://schemas.openxmlformats.org/officeDocument/2006/relationships/slideLayout" Target="../slideLayouts/slideLayout2.xml"/><Relationship Id="rId6" Type="http://schemas.openxmlformats.org/officeDocument/2006/relationships/image" Target="../media/image55.jpeg"/><Relationship Id="rId5" Type="http://schemas.openxmlformats.org/officeDocument/2006/relationships/image" Target="../media/image54.jpeg"/><Relationship Id="rId4" Type="http://schemas.openxmlformats.org/officeDocument/2006/relationships/image" Target="../media/image53.jpeg"/></Relationships>
</file>

<file path=ppt/slides/_rels/slide19.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hyperlink" Target="https://www.youtube.com/watch?v=3OqkmSFO8PQ" TargetMode="Externa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jpeg"/><Relationship Id="rId4" Type="http://schemas.openxmlformats.org/officeDocument/2006/relationships/image" Target="../media/image57.jpeg"/></Relationships>
</file>

<file path=ppt/slides/_rels/slide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2.xml"/><Relationship Id="rId5" Type="http://schemas.openxmlformats.org/officeDocument/2006/relationships/image" Target="../media/image9.png"/><Relationship Id="rId4" Type="http://schemas.openxmlformats.org/officeDocument/2006/relationships/image" Target="../media/image8.jpe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61.jpeg"/><Relationship Id="rId7" Type="http://schemas.openxmlformats.org/officeDocument/2006/relationships/image" Target="../media/image65.gif"/><Relationship Id="rId2" Type="http://schemas.openxmlformats.org/officeDocument/2006/relationships/image" Target="../media/image60.jpeg"/><Relationship Id="rId1" Type="http://schemas.openxmlformats.org/officeDocument/2006/relationships/slideLayout" Target="../slideLayouts/slideLayout2.xml"/><Relationship Id="rId6" Type="http://schemas.openxmlformats.org/officeDocument/2006/relationships/image" Target="../media/image64.png"/><Relationship Id="rId5" Type="http://schemas.openxmlformats.org/officeDocument/2006/relationships/image" Target="../media/image63.jpeg"/><Relationship Id="rId4" Type="http://schemas.openxmlformats.org/officeDocument/2006/relationships/image" Target="../media/image62.gif"/></Relationships>
</file>

<file path=ppt/slides/_rels/slide23.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hyperlink" Target="https://www.youtube.com/watch?v=zerCK0lRjp8" TargetMode="External"/><Relationship Id="rId1" Type="http://schemas.openxmlformats.org/officeDocument/2006/relationships/slideLayout" Target="../slideLayouts/slideLayout2.xml"/><Relationship Id="rId4" Type="http://schemas.openxmlformats.org/officeDocument/2006/relationships/image" Target="../media/image67.jpeg"/></Relationships>
</file>

<file path=ppt/slides/_rels/slide24.xml.rels><?xml version="1.0" encoding="UTF-8" standalone="yes"?>
<Relationships xmlns="http://schemas.openxmlformats.org/package/2006/relationships"><Relationship Id="rId2" Type="http://schemas.openxmlformats.org/officeDocument/2006/relationships/image" Target="../media/image6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hyperlink" Target="https://www.youtube.com/watch?v=6UC-4ndW0Eo" TargetMode="External"/><Relationship Id="rId1" Type="http://schemas.openxmlformats.org/officeDocument/2006/relationships/slideLayout" Target="../slideLayouts/slideLayout2.xml"/><Relationship Id="rId5" Type="http://schemas.openxmlformats.org/officeDocument/2006/relationships/image" Target="../media/image71.jpeg"/><Relationship Id="rId4" Type="http://schemas.openxmlformats.org/officeDocument/2006/relationships/image" Target="../media/image70.jpeg"/></Relationships>
</file>

<file path=ppt/slides/_rels/slide26.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hyperlink" Target="https://www.youtube.com/watch?v=VBGqlflIH5s" TargetMode="Externa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image" Target="../media/image74.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8" Type="http://schemas.openxmlformats.org/officeDocument/2006/relationships/image" Target="../media/image16.gif"/><Relationship Id="rId3" Type="http://schemas.openxmlformats.org/officeDocument/2006/relationships/image" Target="../media/image11.jpeg"/><Relationship Id="rId7" Type="http://schemas.openxmlformats.org/officeDocument/2006/relationships/image" Target="../media/image15.jpeg"/><Relationship Id="rId2" Type="http://schemas.openxmlformats.org/officeDocument/2006/relationships/image" Target="../media/image10.gif"/><Relationship Id="rId1" Type="http://schemas.openxmlformats.org/officeDocument/2006/relationships/slideLayout" Target="../slideLayouts/slideLayout2.xml"/><Relationship Id="rId6" Type="http://schemas.openxmlformats.org/officeDocument/2006/relationships/image" Target="../media/image14.jpeg"/><Relationship Id="rId5" Type="http://schemas.openxmlformats.org/officeDocument/2006/relationships/image" Target="../media/image13.jpeg"/><Relationship Id="rId4" Type="http://schemas.openxmlformats.org/officeDocument/2006/relationships/image" Target="../media/image12.jpeg"/></Relationships>
</file>

<file path=ppt/slides/_rels/slide30.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eg"/><Relationship Id="rId1" Type="http://schemas.openxmlformats.org/officeDocument/2006/relationships/slideLayout" Target="../slideLayouts/slideLayout2.xml"/><Relationship Id="rId6" Type="http://schemas.openxmlformats.org/officeDocument/2006/relationships/image" Target="../media/image80.png"/><Relationship Id="rId5" Type="http://schemas.openxmlformats.org/officeDocument/2006/relationships/image" Target="../media/image79.png"/><Relationship Id="rId4" Type="http://schemas.openxmlformats.org/officeDocument/2006/relationships/image" Target="../media/image78.jpeg"/></Relationships>
</file>

<file path=ppt/slides/_rels/slide31.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png"/><Relationship Id="rId1" Type="http://schemas.openxmlformats.org/officeDocument/2006/relationships/slideLayout" Target="../slideLayouts/slideLayout2.xml"/><Relationship Id="rId4" Type="http://schemas.openxmlformats.org/officeDocument/2006/relationships/image" Target="../media/image88.jpeg"/></Relationships>
</file>

<file path=ppt/slides/_rels/slide36.xml.rels><?xml version="1.0" encoding="UTF-8" standalone="yes"?>
<Relationships xmlns="http://schemas.openxmlformats.org/package/2006/relationships"><Relationship Id="rId3" Type="http://schemas.openxmlformats.org/officeDocument/2006/relationships/image" Target="../media/image89.png"/><Relationship Id="rId7" Type="http://schemas.openxmlformats.org/officeDocument/2006/relationships/image" Target="../media/image93.jpeg"/><Relationship Id="rId2" Type="http://schemas.openxmlformats.org/officeDocument/2006/relationships/hyperlink" Target="https://www.youtube.com/watch?v=TYIh4MkcfJA" TargetMode="External"/><Relationship Id="rId1" Type="http://schemas.openxmlformats.org/officeDocument/2006/relationships/slideLayout" Target="../slideLayouts/slideLayout2.xml"/><Relationship Id="rId6" Type="http://schemas.openxmlformats.org/officeDocument/2006/relationships/image" Target="../media/image92.jpeg"/><Relationship Id="rId5" Type="http://schemas.openxmlformats.org/officeDocument/2006/relationships/image" Target="../media/image91.jpeg"/><Relationship Id="rId4" Type="http://schemas.openxmlformats.org/officeDocument/2006/relationships/image" Target="../media/image90.jpeg"/></Relationships>
</file>

<file path=ppt/slides/_rels/slide37.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7.gif"/><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hyperlink" Target="https://www.youtube.com/watch?v=p9Me6ZQQUqs" TargetMode="Externa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8" Type="http://schemas.openxmlformats.org/officeDocument/2006/relationships/image" Target="../media/image105.jpeg"/><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2.xml"/><Relationship Id="rId6" Type="http://schemas.openxmlformats.org/officeDocument/2006/relationships/image" Target="../media/image103.jpeg"/><Relationship Id="rId5" Type="http://schemas.openxmlformats.org/officeDocument/2006/relationships/image" Target="../media/image102.gif"/><Relationship Id="rId4" Type="http://schemas.openxmlformats.org/officeDocument/2006/relationships/image" Target="../media/image101.jpeg"/><Relationship Id="rId9" Type="http://schemas.openxmlformats.org/officeDocument/2006/relationships/image" Target="../media/image106.jpe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image" Target="../media/image109.jpeg"/><Relationship Id="rId1" Type="http://schemas.openxmlformats.org/officeDocument/2006/relationships/slideLayout" Target="../slideLayouts/slideLayout2.xml"/><Relationship Id="rId4" Type="http://schemas.openxmlformats.org/officeDocument/2006/relationships/image" Target="../media/image111.gif"/></Relationships>
</file>

<file path=ppt/slides/_rels/slide44.xml.rels><?xml version="1.0" encoding="UTF-8" standalone="yes"?>
<Relationships xmlns="http://schemas.openxmlformats.org/package/2006/relationships"><Relationship Id="rId3" Type="http://schemas.openxmlformats.org/officeDocument/2006/relationships/image" Target="../media/image112.gif"/><Relationship Id="rId2" Type="http://schemas.openxmlformats.org/officeDocument/2006/relationships/hyperlink" Target="https://www.youtube.com/watch?v=XCtm0FSGZus" TargetMode="External"/><Relationship Id="rId1" Type="http://schemas.openxmlformats.org/officeDocument/2006/relationships/slideLayout" Target="../slideLayouts/slideLayout2.xml"/><Relationship Id="rId6" Type="http://schemas.openxmlformats.org/officeDocument/2006/relationships/image" Target="../media/image115.jpeg"/><Relationship Id="rId5" Type="http://schemas.openxmlformats.org/officeDocument/2006/relationships/image" Target="../media/image114.jpeg"/><Relationship Id="rId4" Type="http://schemas.openxmlformats.org/officeDocument/2006/relationships/image" Target="../media/image113.png"/></Relationships>
</file>

<file path=ppt/slides/_rels/slide45.xml.rels><?xml version="1.0" encoding="UTF-8" standalone="yes"?>
<Relationships xmlns="http://schemas.openxmlformats.org/package/2006/relationships"><Relationship Id="rId2" Type="http://schemas.openxmlformats.org/officeDocument/2006/relationships/image" Target="../media/image116.gif"/><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118.jpeg"/><Relationship Id="rId2" Type="http://schemas.openxmlformats.org/officeDocument/2006/relationships/image" Target="../media/image117.png"/><Relationship Id="rId1" Type="http://schemas.openxmlformats.org/officeDocument/2006/relationships/slideLayout" Target="../slideLayouts/slideLayout2.xml"/><Relationship Id="rId6" Type="http://schemas.openxmlformats.org/officeDocument/2006/relationships/image" Target="../media/image121.jpeg"/><Relationship Id="rId5" Type="http://schemas.openxmlformats.org/officeDocument/2006/relationships/image" Target="../media/image120.jpeg"/><Relationship Id="rId4" Type="http://schemas.openxmlformats.org/officeDocument/2006/relationships/image" Target="../media/image119.png"/></Relationships>
</file>

<file path=ppt/slides/_rels/slide47.xml.rels><?xml version="1.0" encoding="UTF-8" standalone="yes"?>
<Relationships xmlns="http://schemas.openxmlformats.org/package/2006/relationships"><Relationship Id="rId3" Type="http://schemas.openxmlformats.org/officeDocument/2006/relationships/image" Target="../media/image123.png"/><Relationship Id="rId2" Type="http://schemas.openxmlformats.org/officeDocument/2006/relationships/image" Target="../media/image122.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124.jpeg"/><Relationship Id="rId2" Type="http://schemas.openxmlformats.org/officeDocument/2006/relationships/hyperlink" Target="https://www.youtube.com/watch?v=7vFf5CS27-Y" TargetMode="Externa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gif"/><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png"/><Relationship Id="rId1" Type="http://schemas.openxmlformats.org/officeDocument/2006/relationships/slideLayout" Target="../slideLayouts/slideLayout2.xml"/><Relationship Id="rId5" Type="http://schemas.openxmlformats.org/officeDocument/2006/relationships/image" Target="../media/image21.jpeg"/><Relationship Id="rId4" Type="http://schemas.openxmlformats.org/officeDocument/2006/relationships/image" Target="../media/image20.gif"/></Relationships>
</file>

<file path=ppt/slides/_rels/slide50.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27.jpeg"/><Relationship Id="rId1" Type="http://schemas.openxmlformats.org/officeDocument/2006/relationships/slideLayout" Target="../slideLayouts/slideLayout2.xml"/><Relationship Id="rId6" Type="http://schemas.openxmlformats.org/officeDocument/2006/relationships/image" Target="../media/image131.jpeg"/><Relationship Id="rId5" Type="http://schemas.openxmlformats.org/officeDocument/2006/relationships/image" Target="../media/image130.jpeg"/><Relationship Id="rId4" Type="http://schemas.openxmlformats.org/officeDocument/2006/relationships/image" Target="../media/image129.png"/></Relationships>
</file>

<file path=ppt/slides/_rels/slide51.xml.rels><?xml version="1.0" encoding="UTF-8" standalone="yes"?>
<Relationships xmlns="http://schemas.openxmlformats.org/package/2006/relationships"><Relationship Id="rId3" Type="http://schemas.openxmlformats.org/officeDocument/2006/relationships/image" Target="../media/image133.jpeg"/><Relationship Id="rId2" Type="http://schemas.openxmlformats.org/officeDocument/2006/relationships/image" Target="../media/image132.jpeg"/><Relationship Id="rId1" Type="http://schemas.openxmlformats.org/officeDocument/2006/relationships/slideLayout" Target="../slideLayouts/slideLayout2.xml"/><Relationship Id="rId4" Type="http://schemas.openxmlformats.org/officeDocument/2006/relationships/image" Target="../media/image134.jpeg"/></Relationships>
</file>

<file path=ppt/slides/_rels/slide52.xml.rels><?xml version="1.0" encoding="UTF-8" standalone="yes"?>
<Relationships xmlns="http://schemas.openxmlformats.org/package/2006/relationships"><Relationship Id="rId3" Type="http://schemas.openxmlformats.org/officeDocument/2006/relationships/image" Target="../media/image136.jpeg"/><Relationship Id="rId2" Type="http://schemas.openxmlformats.org/officeDocument/2006/relationships/image" Target="../media/image135.jpeg"/><Relationship Id="rId1" Type="http://schemas.openxmlformats.org/officeDocument/2006/relationships/slideLayout" Target="../slideLayouts/slideLayout2.xml"/><Relationship Id="rId4" Type="http://schemas.openxmlformats.org/officeDocument/2006/relationships/image" Target="../media/image137.jpeg"/></Relationships>
</file>

<file path=ppt/slides/_rels/slide53.xml.rels><?xml version="1.0" encoding="UTF-8" standalone="yes"?>
<Relationships xmlns="http://schemas.openxmlformats.org/package/2006/relationships"><Relationship Id="rId3" Type="http://schemas.openxmlformats.org/officeDocument/2006/relationships/image" Target="../media/image139.jpeg"/><Relationship Id="rId2" Type="http://schemas.openxmlformats.org/officeDocument/2006/relationships/image" Target="../media/image138.jpeg"/><Relationship Id="rId1" Type="http://schemas.openxmlformats.org/officeDocument/2006/relationships/slideLayout" Target="../slideLayouts/slideLayout2.xml"/><Relationship Id="rId4" Type="http://schemas.openxmlformats.org/officeDocument/2006/relationships/image" Target="../media/image140.jpeg"/></Relationships>
</file>

<file path=ppt/slides/_rels/slide54.xml.rels><?xml version="1.0" encoding="UTF-8" standalone="yes"?>
<Relationships xmlns="http://schemas.openxmlformats.org/package/2006/relationships"><Relationship Id="rId3" Type="http://schemas.openxmlformats.org/officeDocument/2006/relationships/image" Target="../media/image142.jpeg"/><Relationship Id="rId2" Type="http://schemas.openxmlformats.org/officeDocument/2006/relationships/image" Target="../media/image141.jpeg"/><Relationship Id="rId1" Type="http://schemas.openxmlformats.org/officeDocument/2006/relationships/slideLayout" Target="../slideLayouts/slideLayout2.xml"/><Relationship Id="rId4" Type="http://schemas.openxmlformats.org/officeDocument/2006/relationships/image" Target="../media/image143.jpeg"/></Relationships>
</file>

<file path=ppt/slides/_rels/slide55.xml.rels><?xml version="1.0" encoding="UTF-8" standalone="yes"?>
<Relationships xmlns="http://schemas.openxmlformats.org/package/2006/relationships"><Relationship Id="rId3" Type="http://schemas.openxmlformats.org/officeDocument/2006/relationships/image" Target="../media/image145.jpeg"/><Relationship Id="rId2" Type="http://schemas.openxmlformats.org/officeDocument/2006/relationships/image" Target="../media/image144.jpeg"/><Relationship Id="rId1" Type="http://schemas.openxmlformats.org/officeDocument/2006/relationships/slideLayout" Target="../slideLayouts/slideLayout2.xml"/><Relationship Id="rId4" Type="http://schemas.openxmlformats.org/officeDocument/2006/relationships/image" Target="../media/image146.jpeg"/></Relationships>
</file>

<file path=ppt/slides/_rels/slide56.xml.rels><?xml version="1.0" encoding="UTF-8" standalone="yes"?>
<Relationships xmlns="http://schemas.openxmlformats.org/package/2006/relationships"><Relationship Id="rId3" Type="http://schemas.openxmlformats.org/officeDocument/2006/relationships/image" Target="../media/image148.jpeg"/><Relationship Id="rId2" Type="http://schemas.openxmlformats.org/officeDocument/2006/relationships/image" Target="../media/image147.jpe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149.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150.jpeg"/><Relationship Id="rId2" Type="http://schemas.openxmlformats.org/officeDocument/2006/relationships/hyperlink" Target="https://www.youtube.com/watch?v=rWAJ58aqHjY" TargetMode="External"/><Relationship Id="rId1" Type="http://schemas.openxmlformats.org/officeDocument/2006/relationships/slideLayout" Target="../slideLayouts/slideLayout2.xml"/><Relationship Id="rId6" Type="http://schemas.openxmlformats.org/officeDocument/2006/relationships/image" Target="../media/image153.jpeg"/><Relationship Id="rId5" Type="http://schemas.openxmlformats.org/officeDocument/2006/relationships/image" Target="../media/image152.jpeg"/><Relationship Id="rId4" Type="http://schemas.openxmlformats.org/officeDocument/2006/relationships/image" Target="../media/image151.jpe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hyperlink" Target="https://www.youtube.com/watch?v=hhqumfpxuzI" TargetMode="Externa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56.png"/><Relationship Id="rId2" Type="http://schemas.openxmlformats.org/officeDocument/2006/relationships/image" Target="../media/image155.jpeg"/><Relationship Id="rId1" Type="http://schemas.openxmlformats.org/officeDocument/2006/relationships/slideLayout" Target="../slideLayouts/slideLayout2.xml"/><Relationship Id="rId4" Type="http://schemas.openxmlformats.org/officeDocument/2006/relationships/image" Target="../media/image65.gif"/></Relationships>
</file>

<file path=ppt/slides/_rels/slide62.xml.rels><?xml version="1.0" encoding="UTF-8" standalone="yes"?>
<Relationships xmlns="http://schemas.openxmlformats.org/package/2006/relationships"><Relationship Id="rId3" Type="http://schemas.openxmlformats.org/officeDocument/2006/relationships/image" Target="../media/image158.jpeg"/><Relationship Id="rId2" Type="http://schemas.openxmlformats.org/officeDocument/2006/relationships/image" Target="../media/image157.jpeg"/><Relationship Id="rId1" Type="http://schemas.openxmlformats.org/officeDocument/2006/relationships/slideLayout" Target="../slideLayouts/slideLayout2.xml"/><Relationship Id="rId5" Type="http://schemas.openxmlformats.org/officeDocument/2006/relationships/image" Target="../media/image160.jpeg"/><Relationship Id="rId4" Type="http://schemas.openxmlformats.org/officeDocument/2006/relationships/image" Target="../media/image159.jpeg"/></Relationships>
</file>

<file path=ppt/slides/_rels/slide63.xml.rels><?xml version="1.0" encoding="UTF-8" standalone="yes"?>
<Relationships xmlns="http://schemas.openxmlformats.org/package/2006/relationships"><Relationship Id="rId3" Type="http://schemas.openxmlformats.org/officeDocument/2006/relationships/image" Target="../media/image162.png"/><Relationship Id="rId2" Type="http://schemas.openxmlformats.org/officeDocument/2006/relationships/image" Target="../media/image161.jpe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8" Type="http://schemas.openxmlformats.org/officeDocument/2006/relationships/image" Target="../media/image168.jpeg"/><Relationship Id="rId3" Type="http://schemas.openxmlformats.org/officeDocument/2006/relationships/image" Target="../media/image163.jpeg"/><Relationship Id="rId7" Type="http://schemas.openxmlformats.org/officeDocument/2006/relationships/image" Target="../media/image167.jpeg"/><Relationship Id="rId2" Type="http://schemas.openxmlformats.org/officeDocument/2006/relationships/hyperlink" Target="https://www.youtube.com/watch?v=-3ogJzYYlCI" TargetMode="External"/><Relationship Id="rId1" Type="http://schemas.openxmlformats.org/officeDocument/2006/relationships/slideLayout" Target="../slideLayouts/slideLayout2.xml"/><Relationship Id="rId6" Type="http://schemas.openxmlformats.org/officeDocument/2006/relationships/image" Target="../media/image166.jpeg"/><Relationship Id="rId5" Type="http://schemas.openxmlformats.org/officeDocument/2006/relationships/image" Target="../media/image165.jpeg"/><Relationship Id="rId10" Type="http://schemas.openxmlformats.org/officeDocument/2006/relationships/image" Target="../media/image170.jpeg"/><Relationship Id="rId4" Type="http://schemas.openxmlformats.org/officeDocument/2006/relationships/image" Target="../media/image164.jpeg"/><Relationship Id="rId9" Type="http://schemas.openxmlformats.org/officeDocument/2006/relationships/image" Target="../media/image169.png"/></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172.jpeg"/><Relationship Id="rId2" Type="http://schemas.openxmlformats.org/officeDocument/2006/relationships/image" Target="../media/image171.jpe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173.png"/><Relationship Id="rId1" Type="http://schemas.openxmlformats.org/officeDocument/2006/relationships/slideLayout" Target="../slideLayouts/slideLayout2.xml"/><Relationship Id="rId4" Type="http://schemas.openxmlformats.org/officeDocument/2006/relationships/image" Target="../media/image175.jpeg"/></Relationships>
</file>

<file path=ppt/slides/_rels/slide7.xml.rels><?xml version="1.0" encoding="UTF-8" standalone="yes"?>
<Relationships xmlns="http://schemas.openxmlformats.org/package/2006/relationships"><Relationship Id="rId2" Type="http://schemas.openxmlformats.org/officeDocument/2006/relationships/image" Target="../media/image23.gi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8" Type="http://schemas.openxmlformats.org/officeDocument/2006/relationships/image" Target="../media/image182.jpeg"/><Relationship Id="rId3" Type="http://schemas.openxmlformats.org/officeDocument/2006/relationships/image" Target="../media/image177.gif"/><Relationship Id="rId7" Type="http://schemas.openxmlformats.org/officeDocument/2006/relationships/image" Target="../media/image181.jpeg"/><Relationship Id="rId12" Type="http://schemas.openxmlformats.org/officeDocument/2006/relationships/image" Target="../media/image186.png"/><Relationship Id="rId2" Type="http://schemas.openxmlformats.org/officeDocument/2006/relationships/image" Target="../media/image176.gif"/><Relationship Id="rId1" Type="http://schemas.openxmlformats.org/officeDocument/2006/relationships/slideLayout" Target="../slideLayouts/slideLayout2.xml"/><Relationship Id="rId6" Type="http://schemas.openxmlformats.org/officeDocument/2006/relationships/image" Target="../media/image180.jpeg"/><Relationship Id="rId11" Type="http://schemas.openxmlformats.org/officeDocument/2006/relationships/image" Target="../media/image185.png"/><Relationship Id="rId5" Type="http://schemas.openxmlformats.org/officeDocument/2006/relationships/image" Target="../media/image179.jpeg"/><Relationship Id="rId10" Type="http://schemas.openxmlformats.org/officeDocument/2006/relationships/image" Target="../media/image184.jpeg"/><Relationship Id="rId4" Type="http://schemas.openxmlformats.org/officeDocument/2006/relationships/image" Target="../media/image178.jpeg"/><Relationship Id="rId9" Type="http://schemas.openxmlformats.org/officeDocument/2006/relationships/image" Target="../media/image183.gif"/></Relationships>
</file>

<file path=ppt/slides/_rels/slide71.xml.rels><?xml version="1.0" encoding="UTF-8" standalone="yes"?>
<Relationships xmlns="http://schemas.openxmlformats.org/package/2006/relationships"><Relationship Id="rId3" Type="http://schemas.openxmlformats.org/officeDocument/2006/relationships/image" Target="../media/image188.jpeg"/><Relationship Id="rId2" Type="http://schemas.openxmlformats.org/officeDocument/2006/relationships/image" Target="../media/image187.jpe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189.png"/><Relationship Id="rId2" Type="http://schemas.openxmlformats.org/officeDocument/2006/relationships/hyperlink" Target="https://www.youtube.com/watch?v=L5-E7R-0hvw" TargetMode="External"/><Relationship Id="rId1" Type="http://schemas.openxmlformats.org/officeDocument/2006/relationships/slideLayout" Target="../slideLayouts/slideLayout2.xml"/><Relationship Id="rId6" Type="http://schemas.openxmlformats.org/officeDocument/2006/relationships/image" Target="../media/image192.png"/><Relationship Id="rId5" Type="http://schemas.openxmlformats.org/officeDocument/2006/relationships/image" Target="../media/image191.jpeg"/><Relationship Id="rId4" Type="http://schemas.openxmlformats.org/officeDocument/2006/relationships/image" Target="../media/image190.jpeg"/></Relationships>
</file>

<file path=ppt/slides/_rels/slide73.xml.rels><?xml version="1.0" encoding="UTF-8" standalone="yes"?>
<Relationships xmlns="http://schemas.openxmlformats.org/package/2006/relationships"><Relationship Id="rId8" Type="http://schemas.openxmlformats.org/officeDocument/2006/relationships/image" Target="../media/image198.png"/><Relationship Id="rId3" Type="http://schemas.openxmlformats.org/officeDocument/2006/relationships/image" Target="../media/image193.png"/><Relationship Id="rId7" Type="http://schemas.openxmlformats.org/officeDocument/2006/relationships/image" Target="../media/image197.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196.png"/><Relationship Id="rId5" Type="http://schemas.openxmlformats.org/officeDocument/2006/relationships/image" Target="../media/image195.png"/><Relationship Id="rId4" Type="http://schemas.openxmlformats.org/officeDocument/2006/relationships/image" Target="../media/image194.png"/></Relationships>
</file>

<file path=ppt/slides/_rels/slide74.xml.rels><?xml version="1.0" encoding="UTF-8" standalone="yes"?>
<Relationships xmlns="http://schemas.openxmlformats.org/package/2006/relationships"><Relationship Id="rId3" Type="http://schemas.openxmlformats.org/officeDocument/2006/relationships/image" Target="../media/image199.gif"/><Relationship Id="rId2" Type="http://schemas.openxmlformats.org/officeDocument/2006/relationships/hyperlink" Target="https://www.youtube.com/watch?v=O-4ithG_07Q" TargetMode="Externa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200.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8" Type="http://schemas.openxmlformats.org/officeDocument/2006/relationships/image" Target="../media/image205.jpeg"/><Relationship Id="rId3" Type="http://schemas.openxmlformats.org/officeDocument/2006/relationships/image" Target="../media/image202.jpeg"/><Relationship Id="rId7" Type="http://schemas.openxmlformats.org/officeDocument/2006/relationships/image" Target="../media/image204.jpeg"/><Relationship Id="rId2" Type="http://schemas.openxmlformats.org/officeDocument/2006/relationships/image" Target="../media/image201.jpeg"/><Relationship Id="rId1" Type="http://schemas.openxmlformats.org/officeDocument/2006/relationships/slideLayout" Target="../slideLayouts/slideLayout2.xml"/><Relationship Id="rId6" Type="http://schemas.openxmlformats.org/officeDocument/2006/relationships/image" Target="../media/image156.png"/><Relationship Id="rId5" Type="http://schemas.openxmlformats.org/officeDocument/2006/relationships/image" Target="../media/image155.jpeg"/><Relationship Id="rId4" Type="http://schemas.openxmlformats.org/officeDocument/2006/relationships/image" Target="../media/image203.jpeg"/></Relationships>
</file>

<file path=ppt/slides/_rels/slide77.xml.rels><?xml version="1.0" encoding="UTF-8" standalone="yes"?>
<Relationships xmlns="http://schemas.openxmlformats.org/package/2006/relationships"><Relationship Id="rId3" Type="http://schemas.openxmlformats.org/officeDocument/2006/relationships/image" Target="../media/image206.jpeg"/><Relationship Id="rId7" Type="http://schemas.openxmlformats.org/officeDocument/2006/relationships/image" Target="../media/image209.gif"/><Relationship Id="rId2" Type="http://schemas.openxmlformats.org/officeDocument/2006/relationships/hyperlink" Target="https://www.youtube.com/watch?v=yLklYch5Gv0" TargetMode="External"/><Relationship Id="rId1" Type="http://schemas.openxmlformats.org/officeDocument/2006/relationships/slideLayout" Target="../slideLayouts/slideLayout2.xml"/><Relationship Id="rId6" Type="http://schemas.openxmlformats.org/officeDocument/2006/relationships/image" Target="../media/image102.gif"/><Relationship Id="rId5" Type="http://schemas.openxmlformats.org/officeDocument/2006/relationships/image" Target="../media/image208.jpeg"/><Relationship Id="rId4" Type="http://schemas.openxmlformats.org/officeDocument/2006/relationships/image" Target="../media/image207.jpeg"/></Relationships>
</file>

<file path=ppt/slides/_rels/slide78.xml.rels><?xml version="1.0" encoding="UTF-8" standalone="yes"?>
<Relationships xmlns="http://schemas.openxmlformats.org/package/2006/relationships"><Relationship Id="rId3" Type="http://schemas.openxmlformats.org/officeDocument/2006/relationships/image" Target="../media/image211.jpeg"/><Relationship Id="rId2" Type="http://schemas.openxmlformats.org/officeDocument/2006/relationships/image" Target="../media/image210.png"/><Relationship Id="rId1" Type="http://schemas.openxmlformats.org/officeDocument/2006/relationships/slideLayout" Target="../slideLayouts/slideLayout2.xml"/><Relationship Id="rId6" Type="http://schemas.openxmlformats.org/officeDocument/2006/relationships/image" Target="../media/image214.png"/><Relationship Id="rId5" Type="http://schemas.openxmlformats.org/officeDocument/2006/relationships/image" Target="../media/image213.jpeg"/><Relationship Id="rId4" Type="http://schemas.openxmlformats.org/officeDocument/2006/relationships/image" Target="../media/image212.jpeg"/></Relationships>
</file>

<file path=ppt/slides/_rels/slide79.xml.rels><?xml version="1.0" encoding="UTF-8" standalone="yes"?>
<Relationships xmlns="http://schemas.openxmlformats.org/package/2006/relationships"><Relationship Id="rId3" Type="http://schemas.openxmlformats.org/officeDocument/2006/relationships/image" Target="../media/image216.jpeg"/><Relationship Id="rId2" Type="http://schemas.openxmlformats.org/officeDocument/2006/relationships/image" Target="../media/image215.png"/><Relationship Id="rId1" Type="http://schemas.openxmlformats.org/officeDocument/2006/relationships/slideLayout" Target="../slideLayouts/slideLayout2.xml"/><Relationship Id="rId4" Type="http://schemas.openxmlformats.org/officeDocument/2006/relationships/image" Target="../media/image217.jpeg"/></Relationships>
</file>

<file path=ppt/slides/_rels/slide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8" Type="http://schemas.openxmlformats.org/officeDocument/2006/relationships/image" Target="../media/image223.jpeg"/><Relationship Id="rId3" Type="http://schemas.openxmlformats.org/officeDocument/2006/relationships/image" Target="../media/image218.png"/><Relationship Id="rId7" Type="http://schemas.openxmlformats.org/officeDocument/2006/relationships/image" Target="../media/image222.jpeg"/><Relationship Id="rId2" Type="http://schemas.openxmlformats.org/officeDocument/2006/relationships/hyperlink" Target="https://www.youtube.com/watch?v=fv1Qm6eOy3E" TargetMode="External"/><Relationship Id="rId1" Type="http://schemas.openxmlformats.org/officeDocument/2006/relationships/slideLayout" Target="../slideLayouts/slideLayout2.xml"/><Relationship Id="rId6" Type="http://schemas.openxmlformats.org/officeDocument/2006/relationships/image" Target="../media/image221.jpeg"/><Relationship Id="rId5" Type="http://schemas.openxmlformats.org/officeDocument/2006/relationships/image" Target="../media/image220.gif"/><Relationship Id="rId4" Type="http://schemas.openxmlformats.org/officeDocument/2006/relationships/image" Target="../media/image219.jpeg"/><Relationship Id="rId9" Type="http://schemas.openxmlformats.org/officeDocument/2006/relationships/image" Target="../media/image224.png"/></Relationships>
</file>

<file path=ppt/slides/_rels/slide81.xml.rels><?xml version="1.0" encoding="UTF-8" standalone="yes"?>
<Relationships xmlns="http://schemas.openxmlformats.org/package/2006/relationships"><Relationship Id="rId8" Type="http://schemas.openxmlformats.org/officeDocument/2006/relationships/image" Target="../media/image231.jpeg"/><Relationship Id="rId3" Type="http://schemas.openxmlformats.org/officeDocument/2006/relationships/image" Target="../media/image226.jpeg"/><Relationship Id="rId7" Type="http://schemas.openxmlformats.org/officeDocument/2006/relationships/image" Target="../media/image230.jpeg"/><Relationship Id="rId2" Type="http://schemas.openxmlformats.org/officeDocument/2006/relationships/image" Target="../media/image225.gif"/><Relationship Id="rId1" Type="http://schemas.openxmlformats.org/officeDocument/2006/relationships/slideLayout" Target="../slideLayouts/slideLayout2.xml"/><Relationship Id="rId6" Type="http://schemas.openxmlformats.org/officeDocument/2006/relationships/image" Target="../media/image229.jpeg"/><Relationship Id="rId5" Type="http://schemas.openxmlformats.org/officeDocument/2006/relationships/image" Target="../media/image228.png"/><Relationship Id="rId4" Type="http://schemas.openxmlformats.org/officeDocument/2006/relationships/image" Target="../media/image227.jpeg"/></Relationships>
</file>

<file path=ppt/slides/_rels/slide82.xml.rels><?xml version="1.0" encoding="UTF-8" standalone="yes"?>
<Relationships xmlns="http://schemas.openxmlformats.org/package/2006/relationships"><Relationship Id="rId3" Type="http://schemas.openxmlformats.org/officeDocument/2006/relationships/image" Target="../media/image232.jpeg"/><Relationship Id="rId2" Type="http://schemas.openxmlformats.org/officeDocument/2006/relationships/hyperlink" Target="https://www.youtube.com/watch?v=TqO5fnbPj6E" TargetMode="External"/><Relationship Id="rId1" Type="http://schemas.openxmlformats.org/officeDocument/2006/relationships/slideLayout" Target="../slideLayouts/slideLayout2.xml"/><Relationship Id="rId5" Type="http://schemas.openxmlformats.org/officeDocument/2006/relationships/image" Target="../media/image234.jpeg"/><Relationship Id="rId4" Type="http://schemas.openxmlformats.org/officeDocument/2006/relationships/image" Target="../media/image233.jpeg"/></Relationships>
</file>

<file path=ppt/slides/_rels/slide83.xml.rels><?xml version="1.0" encoding="UTF-8" standalone="yes"?>
<Relationships xmlns="http://schemas.openxmlformats.org/package/2006/relationships"><Relationship Id="rId3" Type="http://schemas.openxmlformats.org/officeDocument/2006/relationships/image" Target="../media/image236.png"/><Relationship Id="rId2" Type="http://schemas.openxmlformats.org/officeDocument/2006/relationships/image" Target="../media/image235.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238.jpeg"/><Relationship Id="rId2" Type="http://schemas.openxmlformats.org/officeDocument/2006/relationships/image" Target="../media/image237.jpeg"/><Relationship Id="rId1" Type="http://schemas.openxmlformats.org/officeDocument/2006/relationships/slideLayout" Target="../slideLayouts/slideLayout2.xml"/><Relationship Id="rId6" Type="http://schemas.openxmlformats.org/officeDocument/2006/relationships/image" Target="../media/image241.jpeg"/><Relationship Id="rId5" Type="http://schemas.openxmlformats.org/officeDocument/2006/relationships/image" Target="../media/image240.jpeg"/><Relationship Id="rId4" Type="http://schemas.openxmlformats.org/officeDocument/2006/relationships/image" Target="../media/image239.gif"/></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243.jpeg"/><Relationship Id="rId7" Type="http://schemas.openxmlformats.org/officeDocument/2006/relationships/image" Target="../media/image247.jpeg"/><Relationship Id="rId2" Type="http://schemas.openxmlformats.org/officeDocument/2006/relationships/image" Target="../media/image242.jpeg"/><Relationship Id="rId1" Type="http://schemas.openxmlformats.org/officeDocument/2006/relationships/slideLayout" Target="../slideLayouts/slideLayout2.xml"/><Relationship Id="rId6" Type="http://schemas.openxmlformats.org/officeDocument/2006/relationships/image" Target="../media/image246.gif"/><Relationship Id="rId5" Type="http://schemas.openxmlformats.org/officeDocument/2006/relationships/image" Target="../media/image245.jpeg"/><Relationship Id="rId4" Type="http://schemas.openxmlformats.org/officeDocument/2006/relationships/image" Target="../media/image244.jpeg"/></Relationships>
</file>

<file path=ppt/slides/_rels/slide87.xml.rels><?xml version="1.0" encoding="UTF-8" standalone="yes"?>
<Relationships xmlns="http://schemas.openxmlformats.org/package/2006/relationships"><Relationship Id="rId2" Type="http://schemas.openxmlformats.org/officeDocument/2006/relationships/image" Target="../media/image248.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2" Type="http://schemas.openxmlformats.org/officeDocument/2006/relationships/image" Target="../media/image249.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250.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251.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252.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25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254.gif"/></Relationships>
</file>

<file path=ppt/slides/_rels/slide93.xml.rels><?xml version="1.0" encoding="UTF-8" standalone="yes"?>
<Relationships xmlns="http://schemas.openxmlformats.org/package/2006/relationships"><Relationship Id="rId3" Type="http://schemas.openxmlformats.org/officeDocument/2006/relationships/image" Target="../media/image256.jpeg"/><Relationship Id="rId7" Type="http://schemas.openxmlformats.org/officeDocument/2006/relationships/image" Target="../media/image260.jpeg"/><Relationship Id="rId2" Type="http://schemas.openxmlformats.org/officeDocument/2006/relationships/image" Target="../media/image255.jpeg"/><Relationship Id="rId1" Type="http://schemas.openxmlformats.org/officeDocument/2006/relationships/slideLayout" Target="../slideLayouts/slideLayout2.xml"/><Relationship Id="rId6" Type="http://schemas.openxmlformats.org/officeDocument/2006/relationships/image" Target="../media/image259.jpeg"/><Relationship Id="rId5" Type="http://schemas.openxmlformats.org/officeDocument/2006/relationships/image" Target="../media/image258.jpeg"/><Relationship Id="rId4" Type="http://schemas.openxmlformats.org/officeDocument/2006/relationships/image" Target="../media/image257.jpeg"/></Relationships>
</file>

<file path=ppt/slides/_rels/slide94.xml.rels><?xml version="1.0" encoding="UTF-8" standalone="yes"?>
<Relationships xmlns="http://schemas.openxmlformats.org/package/2006/relationships"><Relationship Id="rId2" Type="http://schemas.openxmlformats.org/officeDocument/2006/relationships/image" Target="../media/image261.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262.gif"/><Relationship Id="rId2" Type="http://schemas.openxmlformats.org/officeDocument/2006/relationships/hyperlink" Target="https://www.youtube.com/watch?v=4oGnvxzOqDw" TargetMode="External"/><Relationship Id="rId1" Type="http://schemas.openxmlformats.org/officeDocument/2006/relationships/slideLayout" Target="../slideLayouts/slideLayout2.xml"/><Relationship Id="rId5" Type="http://schemas.openxmlformats.org/officeDocument/2006/relationships/image" Target="../media/image264.gif"/><Relationship Id="rId4" Type="http://schemas.openxmlformats.org/officeDocument/2006/relationships/image" Target="../media/image263.jpeg"/></Relationships>
</file>

<file path=ppt/slides/_rels/slide97.xml.rels><?xml version="1.0" encoding="UTF-8" standalone="yes"?>
<Relationships xmlns="http://schemas.openxmlformats.org/package/2006/relationships"><Relationship Id="rId3" Type="http://schemas.openxmlformats.org/officeDocument/2006/relationships/image" Target="../media/image266.png"/><Relationship Id="rId2" Type="http://schemas.openxmlformats.org/officeDocument/2006/relationships/image" Target="../media/image265.png"/><Relationship Id="rId1" Type="http://schemas.openxmlformats.org/officeDocument/2006/relationships/slideLayout" Target="../slideLayouts/slideLayout2.xml"/><Relationship Id="rId4" Type="http://schemas.openxmlformats.org/officeDocument/2006/relationships/image" Target="../media/image267.png"/></Relationships>
</file>

<file path=ppt/slides/_rels/slide98.xml.rels><?xml version="1.0" encoding="UTF-8" standalone="yes"?>
<Relationships xmlns="http://schemas.openxmlformats.org/package/2006/relationships"><Relationship Id="rId3" Type="http://schemas.openxmlformats.org/officeDocument/2006/relationships/image" Target="../media/image269.png"/><Relationship Id="rId2" Type="http://schemas.openxmlformats.org/officeDocument/2006/relationships/image" Target="../media/image268.jpe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271.png"/><Relationship Id="rId2" Type="http://schemas.openxmlformats.org/officeDocument/2006/relationships/image" Target="../media/image270.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normAutofit fontScale="90000"/>
          </a:bodyPr>
          <a:lstStyle/>
          <a:p>
            <a:pPr algn="ctr"/>
            <a:r>
              <a:rPr lang="en-GB" b="1" i="1" dirty="0">
                <a:latin typeface="+mn-lt"/>
              </a:rPr>
              <a:t>Unit 8. </a:t>
            </a:r>
            <a:br>
              <a:rPr lang="en-GB" b="1" i="1" dirty="0">
                <a:latin typeface="+mn-lt"/>
              </a:rPr>
            </a:br>
            <a:r>
              <a:rPr lang="en-GB" b="1" i="1" dirty="0">
                <a:latin typeface="+mn-lt"/>
              </a:rPr>
              <a:t>Psychological perspectives for health &amp; social care.</a:t>
            </a:r>
          </a:p>
        </p:txBody>
      </p:sp>
      <p:sp>
        <p:nvSpPr>
          <p:cNvPr id="6" name="Content Placeholder 5"/>
          <p:cNvSpPr>
            <a:spLocks noGrp="1"/>
          </p:cNvSpPr>
          <p:nvPr>
            <p:ph idx="1"/>
          </p:nvPr>
        </p:nvSpPr>
        <p:spPr/>
        <p:txBody>
          <a:bodyPr/>
          <a:lstStyle/>
          <a:p>
            <a:pPr marL="0" indent="0">
              <a:buNone/>
            </a:pPr>
            <a:endParaRPr lang="en-GB" dirty="0">
              <a:solidFill>
                <a:schemeClr val="accent5">
                  <a:lumMod val="75000"/>
                </a:schemeClr>
              </a:solidFill>
            </a:endParaRPr>
          </a:p>
          <a:p>
            <a:pPr marL="0" indent="0">
              <a:buNone/>
            </a:pPr>
            <a:endParaRPr lang="en-GB" dirty="0">
              <a:solidFill>
                <a:schemeClr val="accent5">
                  <a:lumMod val="75000"/>
                </a:schemeClr>
              </a:solidFill>
            </a:endParaRPr>
          </a:p>
          <a:p>
            <a:pPr marL="0" indent="0" algn="ctr">
              <a:buNone/>
            </a:pPr>
            <a:endParaRPr lang="en-GB" sz="4400" dirty="0">
              <a:solidFill>
                <a:schemeClr val="accent5">
                  <a:lumMod val="75000"/>
                </a:schemeClr>
              </a:solidFill>
            </a:endParaRPr>
          </a:p>
          <a:p>
            <a:pPr marL="0" indent="0" algn="ctr">
              <a:buNone/>
            </a:pPr>
            <a:r>
              <a:rPr lang="en-GB" sz="4400" b="1" i="1" dirty="0"/>
              <a:t>Understanding psychological perspectives.</a:t>
            </a:r>
          </a:p>
          <a:p>
            <a:pPr marL="0" indent="0" algn="ctr">
              <a:buNone/>
            </a:pPr>
            <a:r>
              <a:rPr lang="en-GB" sz="4400" b="1" i="1" dirty="0"/>
              <a:t>( P1 &amp; M1 )</a:t>
            </a:r>
          </a:p>
        </p:txBody>
      </p:sp>
      <p:pic>
        <p:nvPicPr>
          <p:cNvPr id="3074" name="Picture 2" descr="C:\Users\Compaq\AppData\Local\Microsoft\Windows\INetCache\IE\52LQWCM0\mind[1].jpg"/>
          <p:cNvPicPr>
            <a:picLocks noChangeAspect="1" noChangeArrowheads="1"/>
          </p:cNvPicPr>
          <p:nvPr/>
        </p:nvPicPr>
        <p:blipFill>
          <a:blip r:embed="rId2" cstate="email"/>
          <a:srcRect/>
          <a:stretch>
            <a:fillRect/>
          </a:stretch>
        </p:blipFill>
        <p:spPr bwMode="auto">
          <a:xfrm>
            <a:off x="6212113" y="4372495"/>
            <a:ext cx="2366621" cy="2485504"/>
          </a:xfrm>
          <a:prstGeom prst="rect">
            <a:avLst/>
          </a:prstGeom>
          <a:noFill/>
        </p:spPr>
      </p:pic>
      <p:pic>
        <p:nvPicPr>
          <p:cNvPr id="3077" name="Picture 5" descr="C:\Users\Compaq\AppData\Local\Microsoft\Windows\INetCache\IE\52LQWCM0\cerebro[1].jpg"/>
          <p:cNvPicPr>
            <a:picLocks noChangeAspect="1" noChangeArrowheads="1"/>
          </p:cNvPicPr>
          <p:nvPr/>
        </p:nvPicPr>
        <p:blipFill>
          <a:blip r:embed="rId3" cstate="email"/>
          <a:srcRect/>
          <a:stretch>
            <a:fillRect/>
          </a:stretch>
        </p:blipFill>
        <p:spPr bwMode="auto">
          <a:xfrm>
            <a:off x="3308465" y="1995055"/>
            <a:ext cx="2177936" cy="1596043"/>
          </a:xfrm>
          <a:prstGeom prst="rect">
            <a:avLst/>
          </a:prstGeom>
          <a:noFill/>
        </p:spPr>
      </p:pic>
      <p:sp>
        <p:nvSpPr>
          <p:cNvPr id="9" name="Slide Number Placeholder 8"/>
          <p:cNvSpPr>
            <a:spLocks noGrp="1"/>
          </p:cNvSpPr>
          <p:nvPr>
            <p:ph type="sldNum" sz="quarter" idx="12"/>
          </p:nvPr>
        </p:nvSpPr>
        <p:spPr/>
        <p:txBody>
          <a:bodyPr/>
          <a:lstStyle/>
          <a:p>
            <a:fld id="{BE908CF2-D8AB-46FF-B6F1-F01F7493BF70}" type="slidenum">
              <a:rPr lang="en-GB" smtClean="0"/>
              <a:pPr/>
              <a:t>1</a:t>
            </a:fld>
            <a:endParaRPr lang="en-GB" dirty="0"/>
          </a:p>
        </p:txBody>
      </p:sp>
      <p:pic>
        <p:nvPicPr>
          <p:cNvPr id="12293" name="Picture 5" descr="C:\Users\Compaq\AppData\Local\Microsoft\Windows\INetCache\IE\PHKEMYFZ\What_is_Psychology[1].JPG"/>
          <p:cNvPicPr>
            <a:picLocks noChangeAspect="1" noChangeArrowheads="1"/>
          </p:cNvPicPr>
          <p:nvPr/>
        </p:nvPicPr>
        <p:blipFill>
          <a:blip r:embed="rId4" cstate="email"/>
          <a:srcRect/>
          <a:stretch>
            <a:fillRect/>
          </a:stretch>
        </p:blipFill>
        <p:spPr bwMode="auto">
          <a:xfrm>
            <a:off x="415636" y="4222864"/>
            <a:ext cx="2460569" cy="2635135"/>
          </a:xfrm>
          <a:prstGeom prst="rect">
            <a:avLst/>
          </a:prstGeom>
          <a:noFill/>
        </p:spPr>
      </p:pic>
      <p:pic>
        <p:nvPicPr>
          <p:cNvPr id="12294" name="Picture 6" descr="C:\Users\Compaq\AppData\Local\Microsoft\Windows\INetCache\IE\GGUJB9AD\keep-calm-and-study-psychology-5[1].png"/>
          <p:cNvPicPr>
            <a:picLocks noChangeAspect="1" noChangeArrowheads="1"/>
          </p:cNvPicPr>
          <p:nvPr/>
        </p:nvPicPr>
        <p:blipFill>
          <a:blip r:embed="rId5" cstate="email"/>
          <a:srcRect/>
          <a:stretch>
            <a:fillRect/>
          </a:stretch>
        </p:blipFill>
        <p:spPr bwMode="auto">
          <a:xfrm>
            <a:off x="349135" y="1862051"/>
            <a:ext cx="1845425" cy="1529541"/>
          </a:xfrm>
          <a:prstGeom prst="rect">
            <a:avLst/>
          </a:prstGeom>
          <a:noFill/>
        </p:spPr>
      </p:pic>
      <p:pic>
        <p:nvPicPr>
          <p:cNvPr id="12295" name="Picture 7" descr="C:\Users\Compaq\AppData\Local\Microsoft\Windows\INetCache\IE\GGUJB9AD\313px-Brainlobes.svg[1].png"/>
          <p:cNvPicPr>
            <a:picLocks noChangeAspect="1" noChangeArrowheads="1"/>
          </p:cNvPicPr>
          <p:nvPr/>
        </p:nvPicPr>
        <p:blipFill>
          <a:blip r:embed="rId6" cstate="email"/>
          <a:srcRect/>
          <a:stretch>
            <a:fillRect/>
          </a:stretch>
        </p:blipFill>
        <p:spPr bwMode="auto">
          <a:xfrm>
            <a:off x="6799811" y="2177935"/>
            <a:ext cx="1828800" cy="1562792"/>
          </a:xfrm>
          <a:prstGeom prst="rect">
            <a:avLst/>
          </a:prstGeom>
          <a:noFill/>
        </p:spPr>
      </p:pic>
    </p:spTree>
    <p:extLst>
      <p:ext uri="{BB962C8B-B14F-4D97-AF65-F5344CB8AC3E}">
        <p14:creationId xmlns:p14="http://schemas.microsoft.com/office/powerpoint/2010/main" val="252067887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p:txBody>
          <a:bodyPr>
            <a:normAutofit lnSpcReduction="10000"/>
          </a:bodyPr>
          <a:lstStyle/>
          <a:p>
            <a:pPr marL="0" indent="0" algn="ctr">
              <a:buNone/>
            </a:pPr>
            <a:r>
              <a:rPr lang="en-GB" dirty="0"/>
              <a:t>Before conditioning</a:t>
            </a:r>
          </a:p>
          <a:p>
            <a:pPr marL="0" indent="0">
              <a:buNone/>
            </a:pPr>
            <a:endParaRPr lang="en-GB" dirty="0"/>
          </a:p>
          <a:p>
            <a:pPr marL="0" indent="0">
              <a:buNone/>
            </a:pPr>
            <a:endParaRPr lang="en-GB" sz="1400" dirty="0"/>
          </a:p>
          <a:p>
            <a:pPr marL="0" indent="0">
              <a:buNone/>
            </a:pPr>
            <a:r>
              <a:rPr lang="en-GB" sz="1400" dirty="0"/>
              <a:t>UCS  (Unconditioned                                                                                                          UCR (Unconditioned </a:t>
            </a:r>
          </a:p>
          <a:p>
            <a:pPr marL="0" indent="0">
              <a:buNone/>
            </a:pPr>
            <a:r>
              <a:rPr lang="en-GB" sz="1400" dirty="0"/>
              <a:t>           Stimulus)                                                                                                                              response )         </a:t>
            </a:r>
          </a:p>
          <a:p>
            <a:pPr marL="0" indent="0">
              <a:buNone/>
            </a:pPr>
            <a:r>
              <a:rPr lang="en-GB" sz="1400" dirty="0"/>
              <a:t>                   </a:t>
            </a:r>
          </a:p>
          <a:p>
            <a:pPr marL="0" indent="0">
              <a:buNone/>
            </a:pPr>
            <a:endParaRPr lang="en-GB" sz="1400" dirty="0"/>
          </a:p>
          <a:p>
            <a:pPr marL="0" indent="0">
              <a:buNone/>
            </a:pPr>
            <a:endParaRPr lang="en-GB" sz="1400" dirty="0"/>
          </a:p>
          <a:p>
            <a:pPr marL="0" indent="0">
              <a:buNone/>
            </a:pPr>
            <a:endParaRPr lang="en-GB" sz="1400" dirty="0"/>
          </a:p>
          <a:p>
            <a:pPr marL="0" indent="0">
              <a:buNone/>
            </a:pPr>
            <a:r>
              <a:rPr lang="en-GB" sz="1400" dirty="0"/>
              <a:t>NS (Neutral stimulus)                                                                                                           </a:t>
            </a:r>
          </a:p>
          <a:p>
            <a:pPr marL="0" indent="0">
              <a:buNone/>
            </a:pPr>
            <a:r>
              <a:rPr lang="en-GB" sz="1400" dirty="0"/>
              <a:t>                                                                                                                                                    No response                                                                                                                          </a:t>
            </a:r>
          </a:p>
          <a:p>
            <a:pPr marL="0" indent="0">
              <a:buNone/>
            </a:pPr>
            <a:endParaRPr lang="en-GB" sz="1400" dirty="0"/>
          </a:p>
          <a:p>
            <a:pPr marL="0" indent="0">
              <a:buNone/>
            </a:pPr>
            <a:r>
              <a:rPr lang="en-GB" sz="1400" dirty="0"/>
              <a:t> </a:t>
            </a:r>
          </a:p>
        </p:txBody>
      </p:sp>
      <p:pic>
        <p:nvPicPr>
          <p:cNvPr id="4" name="Picture 3"/>
          <p:cNvPicPr>
            <a:picLocks noChangeAspect="1"/>
          </p:cNvPicPr>
          <p:nvPr/>
        </p:nvPicPr>
        <p:blipFill>
          <a:blip r:embed="rId2" cstate="email"/>
          <a:stretch>
            <a:fillRect/>
          </a:stretch>
        </p:blipFill>
        <p:spPr>
          <a:xfrm>
            <a:off x="2580639" y="2657789"/>
            <a:ext cx="3698241" cy="1542422"/>
          </a:xfrm>
          <a:prstGeom prst="rect">
            <a:avLst/>
          </a:prstGeom>
        </p:spPr>
      </p:pic>
      <p:pic>
        <p:nvPicPr>
          <p:cNvPr id="5" name="Picture 4"/>
          <p:cNvPicPr>
            <a:picLocks noChangeAspect="1"/>
          </p:cNvPicPr>
          <p:nvPr/>
        </p:nvPicPr>
        <p:blipFill>
          <a:blip r:embed="rId3" cstate="email"/>
          <a:stretch>
            <a:fillRect/>
          </a:stretch>
        </p:blipFill>
        <p:spPr>
          <a:xfrm>
            <a:off x="2580640" y="4727275"/>
            <a:ext cx="3698240" cy="1164567"/>
          </a:xfrm>
          <a:prstGeom prst="rect">
            <a:avLst/>
          </a:prstGeom>
        </p:spPr>
      </p:pic>
      <p:sp>
        <p:nvSpPr>
          <p:cNvPr id="6" name="Slide Number Placeholder 5"/>
          <p:cNvSpPr>
            <a:spLocks noGrp="1"/>
          </p:cNvSpPr>
          <p:nvPr>
            <p:ph type="sldNum" sz="quarter" idx="12"/>
          </p:nvPr>
        </p:nvSpPr>
        <p:spPr/>
        <p:txBody>
          <a:bodyPr/>
          <a:lstStyle/>
          <a:p>
            <a:fld id="{BE908CF2-D8AB-46FF-B6F1-F01F7493BF70}" type="slidenum">
              <a:rPr lang="en-GB" smtClean="0"/>
              <a:pPr/>
              <a:t>10</a:t>
            </a:fld>
            <a:endParaRPr lang="en-GB" dirty="0"/>
          </a:p>
        </p:txBody>
      </p:sp>
    </p:spTree>
    <p:extLst>
      <p:ext uri="{BB962C8B-B14F-4D97-AF65-F5344CB8AC3E}">
        <p14:creationId xmlns:p14="http://schemas.microsoft.com/office/powerpoint/2010/main" val="133587224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US" sz="3200" b="1" i="1" dirty="0"/>
              <a:t>The cognitive/information processing perspective.</a:t>
            </a:r>
            <a:br>
              <a:rPr lang="en-US" sz="3200" dirty="0"/>
            </a:br>
            <a:r>
              <a:rPr lang="en-US" sz="3200" b="1" i="1" dirty="0"/>
              <a:t>Piaget’s stages of development.</a:t>
            </a:r>
            <a:br>
              <a:rPr lang="en-US" sz="3200" b="1" i="1" dirty="0"/>
            </a:br>
            <a:r>
              <a:rPr lang="en-US" sz="3200" b="1" i="1" dirty="0"/>
              <a:t>Formal operational stage (11 +)</a:t>
            </a:r>
            <a:endParaRPr lang="en-GB" sz="3200" dirty="0"/>
          </a:p>
        </p:txBody>
      </p:sp>
      <p:sp>
        <p:nvSpPr>
          <p:cNvPr id="3" name="Content Placeholder 2"/>
          <p:cNvSpPr>
            <a:spLocks noGrp="1"/>
          </p:cNvSpPr>
          <p:nvPr>
            <p:ph idx="1"/>
          </p:nvPr>
        </p:nvSpPr>
        <p:spPr>
          <a:xfrm>
            <a:off x="628650" y="1825625"/>
            <a:ext cx="7002434" cy="4351338"/>
          </a:xfrm>
        </p:spPr>
        <p:txBody>
          <a:bodyPr>
            <a:normAutofit fontScale="62500" lnSpcReduction="20000"/>
          </a:bodyPr>
          <a:lstStyle/>
          <a:p>
            <a:pPr>
              <a:buNone/>
            </a:pPr>
            <a:r>
              <a:rPr lang="en-US" sz="3600" dirty="0"/>
              <a:t> </a:t>
            </a:r>
          </a:p>
          <a:p>
            <a:pPr>
              <a:buNone/>
            </a:pPr>
            <a:r>
              <a:rPr lang="en-US" sz="3600" dirty="0"/>
              <a:t>Children demonstrate ABSTRACT thinking – using concepts that cannot be demonstrated.</a:t>
            </a:r>
          </a:p>
          <a:p>
            <a:pPr>
              <a:buNone/>
            </a:pPr>
            <a:r>
              <a:rPr lang="en-US" sz="3600" dirty="0"/>
              <a:t>EG: </a:t>
            </a:r>
            <a:r>
              <a:rPr lang="en-US" sz="3600" u="sng" dirty="0"/>
              <a:t>Concrete thought</a:t>
            </a:r>
            <a:r>
              <a:rPr lang="en-US" sz="3600" dirty="0"/>
              <a:t>:</a:t>
            </a:r>
          </a:p>
          <a:p>
            <a:pPr>
              <a:buNone/>
            </a:pPr>
            <a:r>
              <a:rPr lang="en-US" sz="3600" dirty="0"/>
              <a:t>                                                               This is a puppy</a:t>
            </a:r>
          </a:p>
          <a:p>
            <a:pPr>
              <a:buNone/>
            </a:pPr>
            <a:endParaRPr lang="en-US" sz="3600" dirty="0"/>
          </a:p>
          <a:p>
            <a:pPr>
              <a:buNone/>
            </a:pPr>
            <a:endParaRPr lang="en-US" sz="3600" dirty="0"/>
          </a:p>
          <a:p>
            <a:pPr>
              <a:buNone/>
            </a:pPr>
            <a:endParaRPr lang="en-US" sz="3600" dirty="0"/>
          </a:p>
          <a:p>
            <a:pPr>
              <a:buNone/>
            </a:pPr>
            <a:r>
              <a:rPr lang="en-US" sz="3600" dirty="0"/>
              <a:t>	 </a:t>
            </a:r>
            <a:r>
              <a:rPr lang="en-US" sz="3600" u="sng" dirty="0"/>
              <a:t>Abstract thought</a:t>
            </a:r>
            <a:r>
              <a:rPr lang="en-US" sz="3600" dirty="0"/>
              <a:t>:  </a:t>
            </a:r>
            <a:r>
              <a:rPr lang="en-US" dirty="0"/>
              <a:t>This is a puppy, it is a mammal. Mammals give</a:t>
            </a:r>
          </a:p>
          <a:p>
            <a:pPr>
              <a:buNone/>
            </a:pPr>
            <a:r>
              <a:rPr lang="en-US" dirty="0"/>
              <a:t>				birth to live babies and have backbones……</a:t>
            </a:r>
          </a:p>
          <a:p>
            <a:pPr>
              <a:buNone/>
            </a:pPr>
            <a:endParaRPr lang="en-US" dirty="0"/>
          </a:p>
          <a:p>
            <a:pPr>
              <a:buNone/>
            </a:pPr>
            <a:r>
              <a:rPr lang="en-US" dirty="0"/>
              <a:t>Abstract thinking enables us to think up complicated ideas without having to see the concrete/practical issues at first hand</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100</a:t>
            </a:fld>
            <a:endParaRPr lang="en-GB" dirty="0"/>
          </a:p>
        </p:txBody>
      </p:sp>
      <p:pic>
        <p:nvPicPr>
          <p:cNvPr id="6146" name="Picture 2" descr="C:\Users\Compaq\AppData\Local\Microsoft\Windows\INetCache\IE\N8CIO3H0\teacup-yorkie-puppies[1].jpg"/>
          <p:cNvPicPr>
            <a:picLocks noChangeAspect="1" noChangeArrowheads="1"/>
          </p:cNvPicPr>
          <p:nvPr/>
        </p:nvPicPr>
        <p:blipFill>
          <a:blip r:embed="rId2" cstate="email"/>
          <a:srcRect/>
          <a:stretch>
            <a:fillRect/>
          </a:stretch>
        </p:blipFill>
        <p:spPr bwMode="auto">
          <a:xfrm>
            <a:off x="6633555" y="2809702"/>
            <a:ext cx="2128059" cy="1812174"/>
          </a:xfrm>
          <a:prstGeom prst="rect">
            <a:avLst/>
          </a:prstGeom>
          <a:noFill/>
        </p:spPr>
      </p:pic>
      <p:pic>
        <p:nvPicPr>
          <p:cNvPr id="6149" name="Picture 5" descr="C:\Users\Compaq\AppData\Local\Microsoft\Windows\INetCache\IE\2QHH05W3\idea-48100_960_720[1].png"/>
          <p:cNvPicPr>
            <a:picLocks noChangeAspect="1" noChangeArrowheads="1"/>
          </p:cNvPicPr>
          <p:nvPr/>
        </p:nvPicPr>
        <p:blipFill>
          <a:blip r:embed="rId3" cstate="email"/>
          <a:srcRect/>
          <a:stretch>
            <a:fillRect/>
          </a:stretch>
        </p:blipFill>
        <p:spPr bwMode="auto">
          <a:xfrm>
            <a:off x="0" y="465513"/>
            <a:ext cx="1878676" cy="1596043"/>
          </a:xfrm>
          <a:prstGeom prst="rect">
            <a:avLst/>
          </a:prstGeom>
          <a:noFill/>
        </p:spPr>
      </p:pic>
      <p:pic>
        <p:nvPicPr>
          <p:cNvPr id="6152" name="Picture 8" descr="C:\Users\Compaq\AppData\Local\Microsoft\Windows\INetCache\IE\PHKEMYFZ\Understand_concepts[1].jpg"/>
          <p:cNvPicPr>
            <a:picLocks noChangeAspect="1" noChangeArrowheads="1"/>
          </p:cNvPicPr>
          <p:nvPr/>
        </p:nvPicPr>
        <p:blipFill>
          <a:blip r:embed="rId4" cstate="email"/>
          <a:srcRect/>
          <a:stretch>
            <a:fillRect/>
          </a:stretch>
        </p:blipFill>
        <p:spPr bwMode="auto">
          <a:xfrm>
            <a:off x="7365075" y="4971011"/>
            <a:ext cx="1562793" cy="1313410"/>
          </a:xfrm>
          <a:prstGeom prst="rect">
            <a:avLst/>
          </a:prstGeom>
          <a:noFill/>
        </p:spPr>
      </p:pic>
      <p:pic>
        <p:nvPicPr>
          <p:cNvPr id="6155" name="Picture 11" descr="C:\Users\Compaq\AppData\Local\Microsoft\Windows\INetCache\IE\GGUJB9AD\Cartoon-Concrete-Mixer-Truck-2336-large[1].png"/>
          <p:cNvPicPr>
            <a:picLocks noChangeAspect="1" noChangeArrowheads="1"/>
          </p:cNvPicPr>
          <p:nvPr/>
        </p:nvPicPr>
        <p:blipFill>
          <a:blip r:embed="rId5" cstate="email"/>
          <a:srcRect/>
          <a:stretch>
            <a:fillRect/>
          </a:stretch>
        </p:blipFill>
        <p:spPr bwMode="auto">
          <a:xfrm>
            <a:off x="216131" y="3158836"/>
            <a:ext cx="2294314" cy="1263536"/>
          </a:xfrm>
          <a:prstGeom prst="rect">
            <a:avLst/>
          </a:prstGeom>
          <a:noFill/>
        </p:spPr>
      </p:pic>
      <p:pic>
        <p:nvPicPr>
          <p:cNvPr id="6159" name="Picture 15" descr="C:\Users\Compaq\AppData\Local\Microsoft\Windows\INetCache\IE\2QHH05W3\thinkingcapwhoa_color[1].gif"/>
          <p:cNvPicPr>
            <a:picLocks noChangeAspect="1" noChangeArrowheads="1"/>
          </p:cNvPicPr>
          <p:nvPr/>
        </p:nvPicPr>
        <p:blipFill>
          <a:blip r:embed="rId6" cstate="email"/>
          <a:srcRect/>
          <a:stretch>
            <a:fillRect/>
          </a:stretch>
        </p:blipFill>
        <p:spPr bwMode="auto">
          <a:xfrm>
            <a:off x="2693324" y="3175462"/>
            <a:ext cx="2128058" cy="1296785"/>
          </a:xfrm>
          <a:prstGeom prst="rect">
            <a:avLst/>
          </a:prstGeom>
          <a:noFill/>
        </p:spPr>
      </p:pic>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600" b="1" i="1" dirty="0"/>
              <a:t>The cognitive/information processing perspective.</a:t>
            </a:r>
            <a:br>
              <a:rPr lang="en-US" sz="3600" dirty="0"/>
            </a:br>
            <a:r>
              <a:rPr lang="en-US" sz="3600" b="1" i="1" dirty="0"/>
              <a:t>Piaget’s stages of development</a:t>
            </a:r>
            <a:r>
              <a:rPr lang="en-US" b="1" i="1" dirty="0"/>
              <a:t>.</a:t>
            </a:r>
            <a:br>
              <a:rPr lang="en-US" b="1" i="1" dirty="0"/>
            </a:br>
            <a:r>
              <a:rPr lang="en-US" b="1" i="1" dirty="0"/>
              <a:t>Hypothetical thinking</a:t>
            </a:r>
            <a:endParaRPr lang="en-GB" dirty="0"/>
          </a:p>
        </p:txBody>
      </p:sp>
      <p:sp>
        <p:nvSpPr>
          <p:cNvPr id="3" name="Content Placeholder 2"/>
          <p:cNvSpPr>
            <a:spLocks noGrp="1"/>
          </p:cNvSpPr>
          <p:nvPr>
            <p:ph idx="1"/>
          </p:nvPr>
        </p:nvSpPr>
        <p:spPr/>
        <p:txBody>
          <a:bodyPr/>
          <a:lstStyle/>
          <a:p>
            <a:endParaRPr lang="en-US" sz="2400" dirty="0"/>
          </a:p>
          <a:p>
            <a:r>
              <a:rPr lang="en-US" sz="2400" dirty="0"/>
              <a:t>Children demonstrate an ability to think about the possible consequences of situations that have not actually occurred.</a:t>
            </a:r>
          </a:p>
          <a:p>
            <a:r>
              <a:rPr lang="en-US" sz="2400" dirty="0"/>
              <a:t>Imagine if you were……..</a:t>
            </a:r>
          </a:p>
          <a:p>
            <a:r>
              <a:rPr lang="en-US" sz="2400" dirty="0"/>
              <a:t>What would it be like if dogs could talk?</a:t>
            </a:r>
          </a:p>
          <a:p>
            <a:pPr lvl="1"/>
            <a:r>
              <a:rPr lang="en-US" sz="2000" dirty="0"/>
              <a:t>They would say ‘woof’ (children in earlier stages)</a:t>
            </a:r>
          </a:p>
          <a:p>
            <a:pPr lvl="1"/>
            <a:r>
              <a:rPr lang="en-US" sz="2000" dirty="0"/>
              <a:t>They would say ‘why did you have to have kids?</a:t>
            </a: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101</a:t>
            </a:fld>
            <a:endParaRPr lang="en-GB" dirty="0"/>
          </a:p>
        </p:txBody>
      </p:sp>
      <p:pic>
        <p:nvPicPr>
          <p:cNvPr id="7171" name="Picture 3" descr="C:\Users\Compaq\AppData\Local\Microsoft\Windows\INetCache\IE\N8CIO3H0\WhatAreTheyThinking-Part1[1].gif"/>
          <p:cNvPicPr>
            <a:picLocks noChangeAspect="1" noChangeArrowheads="1" noCrop="1"/>
          </p:cNvPicPr>
          <p:nvPr/>
        </p:nvPicPr>
        <p:blipFill>
          <a:blip r:embed="rId2" cstate="email"/>
          <a:srcRect/>
          <a:stretch>
            <a:fillRect/>
          </a:stretch>
        </p:blipFill>
        <p:spPr bwMode="auto">
          <a:xfrm>
            <a:off x="2920180" y="4738255"/>
            <a:ext cx="3480619" cy="2119744"/>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7174" name="Picture 6" descr="C:\Users\Compaq\AppData\Local\Microsoft\Windows\INetCache\IE\N8CIO3H0\NEAFtACDlZr2EB_1_1[1].jpg"/>
          <p:cNvPicPr>
            <a:picLocks noChangeAspect="1" noChangeArrowheads="1"/>
          </p:cNvPicPr>
          <p:nvPr/>
        </p:nvPicPr>
        <p:blipFill>
          <a:blip r:embed="rId3" cstate="email"/>
          <a:srcRect/>
          <a:stretch>
            <a:fillRect/>
          </a:stretch>
        </p:blipFill>
        <p:spPr bwMode="auto">
          <a:xfrm>
            <a:off x="7414953" y="548641"/>
            <a:ext cx="1496291" cy="1645919"/>
          </a:xfrm>
          <a:prstGeom prst="rect">
            <a:avLst/>
          </a:prstGeom>
          <a:noFill/>
        </p:spPr>
      </p:pic>
      <p:pic>
        <p:nvPicPr>
          <p:cNvPr id="7175" name="Picture 7" descr="C:\Users\Compaq\AppData\Local\Microsoft\Windows\INetCache\IE\2QHH05W3\blogcartoon-748913[1].jpg"/>
          <p:cNvPicPr>
            <a:picLocks noChangeAspect="1" noChangeArrowheads="1"/>
          </p:cNvPicPr>
          <p:nvPr/>
        </p:nvPicPr>
        <p:blipFill>
          <a:blip r:embed="rId4" cstate="email"/>
          <a:srcRect/>
          <a:stretch>
            <a:fillRect/>
          </a:stretch>
        </p:blipFill>
        <p:spPr bwMode="auto">
          <a:xfrm>
            <a:off x="0" y="4705004"/>
            <a:ext cx="2809703" cy="2152995"/>
          </a:xfrm>
          <a:prstGeom prst="rect">
            <a:avLst/>
          </a:prstGeom>
          <a:noFill/>
        </p:spPr>
      </p:pic>
      <p:pic>
        <p:nvPicPr>
          <p:cNvPr id="7177" name="Picture 9" descr="C:\Users\Compaq\AppData\Local\Microsoft\Windows\INetCache\IE\PHKEMYFZ\2009-06-10-dog-thinking[1].jpg"/>
          <p:cNvPicPr>
            <a:picLocks noChangeAspect="1" noChangeArrowheads="1"/>
          </p:cNvPicPr>
          <p:nvPr/>
        </p:nvPicPr>
        <p:blipFill>
          <a:blip r:embed="rId5" cstate="email"/>
          <a:srcRect/>
          <a:stretch>
            <a:fillRect/>
          </a:stretch>
        </p:blipFill>
        <p:spPr bwMode="auto">
          <a:xfrm>
            <a:off x="6533535" y="3591098"/>
            <a:ext cx="2610465" cy="2876203"/>
          </a:xfrm>
          <a:prstGeom prst="rect">
            <a:avLst/>
          </a:prstGeom>
          <a:noFill/>
        </p:spPr>
      </p:pic>
      <p:pic>
        <p:nvPicPr>
          <p:cNvPr id="7178" name="Picture 10" descr="C:\Users\Compaq\AppData\Local\Microsoft\Windows\INetCache\IE\2QHH05W3\stock-photo-accountant-dog-with-pencil-and-notepad-126094577[1].jpg"/>
          <p:cNvPicPr>
            <a:picLocks noChangeAspect="1" noChangeArrowheads="1"/>
          </p:cNvPicPr>
          <p:nvPr/>
        </p:nvPicPr>
        <p:blipFill>
          <a:blip r:embed="rId6" cstate="email"/>
          <a:srcRect/>
          <a:stretch>
            <a:fillRect/>
          </a:stretch>
        </p:blipFill>
        <p:spPr bwMode="auto">
          <a:xfrm>
            <a:off x="2" y="1"/>
            <a:ext cx="1579416" cy="2044930"/>
          </a:xfrm>
          <a:prstGeom prst="rect">
            <a:avLst/>
          </a:prstGeom>
          <a:noFill/>
        </p:spPr>
      </p:pic>
      <p:sp>
        <p:nvSpPr>
          <p:cNvPr id="14" name="TextBox 13"/>
          <p:cNvSpPr txBox="1"/>
          <p:nvPr/>
        </p:nvSpPr>
        <p:spPr>
          <a:xfrm>
            <a:off x="6334298" y="3474720"/>
            <a:ext cx="2809702" cy="369332"/>
          </a:xfrm>
          <a:prstGeom prst="rect">
            <a:avLst/>
          </a:prstGeom>
          <a:solidFill>
            <a:schemeClr val="bg1"/>
          </a:solidFill>
        </p:spPr>
        <p:txBody>
          <a:bodyPr wrap="square" rtlCol="0">
            <a:spAutoFit/>
          </a:bodyPr>
          <a:lstStyle/>
          <a:p>
            <a:endParaRPr lang="en-GB" dirty="0"/>
          </a:p>
        </p:txBody>
      </p:sp>
      <p:sp>
        <p:nvSpPr>
          <p:cNvPr id="15" name="TextBox 14"/>
          <p:cNvSpPr txBox="1"/>
          <p:nvPr/>
        </p:nvSpPr>
        <p:spPr>
          <a:xfrm>
            <a:off x="6384175" y="6367549"/>
            <a:ext cx="2759825" cy="369332"/>
          </a:xfrm>
          <a:prstGeom prst="rect">
            <a:avLst/>
          </a:prstGeom>
          <a:solidFill>
            <a:schemeClr val="bg1"/>
          </a:solidFill>
        </p:spPr>
        <p:txBody>
          <a:bodyPr wrap="square" rtlCol="0">
            <a:spAutoFit/>
          </a:bodyPr>
          <a:lstStyle/>
          <a:p>
            <a:endParaRPr lang="en-GB" dirty="0"/>
          </a:p>
        </p:txBody>
      </p:sp>
      <p:sp>
        <p:nvSpPr>
          <p:cNvPr id="16" name="TextBox 15"/>
          <p:cNvSpPr txBox="1"/>
          <p:nvPr/>
        </p:nvSpPr>
        <p:spPr>
          <a:xfrm>
            <a:off x="6367549" y="3757352"/>
            <a:ext cx="282633" cy="369332"/>
          </a:xfrm>
          <a:prstGeom prst="rect">
            <a:avLst/>
          </a:prstGeom>
          <a:solidFill>
            <a:schemeClr val="bg1"/>
          </a:solidFill>
        </p:spPr>
        <p:txBody>
          <a:bodyPr wrap="square" rtlCol="0">
            <a:spAutoFit/>
          </a:bodyPr>
          <a:lstStyle/>
          <a:p>
            <a:endParaRPr lang="en-GB" dirty="0"/>
          </a:p>
        </p:txBody>
      </p:sp>
      <p:sp>
        <p:nvSpPr>
          <p:cNvPr id="17" name="TextBox 16"/>
          <p:cNvSpPr txBox="1"/>
          <p:nvPr/>
        </p:nvSpPr>
        <p:spPr>
          <a:xfrm>
            <a:off x="6367550" y="3973484"/>
            <a:ext cx="199505" cy="369332"/>
          </a:xfrm>
          <a:prstGeom prst="rect">
            <a:avLst/>
          </a:prstGeom>
          <a:solidFill>
            <a:schemeClr val="bg1"/>
          </a:solidFill>
        </p:spPr>
        <p:txBody>
          <a:bodyPr wrap="square" rtlCol="0">
            <a:spAutoFit/>
          </a:bodyPr>
          <a:lstStyle/>
          <a:p>
            <a:endParaRPr lang="en-GB" dirty="0"/>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9258" y="365127"/>
            <a:ext cx="4804757" cy="881782"/>
          </a:xfrm>
        </p:spPr>
        <p:txBody>
          <a:bodyPr>
            <a:normAutofit fontScale="90000"/>
          </a:bodyPr>
          <a:lstStyle/>
          <a:p>
            <a:pPr algn="ctr"/>
            <a:r>
              <a:rPr lang="en-US" sz="3600" b="1" i="1" dirty="0"/>
              <a:t>The cognitive/information processing perspective</a:t>
            </a:r>
            <a:r>
              <a:rPr lang="en-US" dirty="0"/>
              <a:t>.</a:t>
            </a:r>
            <a:endParaRPr lang="en-GB" dirty="0"/>
          </a:p>
        </p:txBody>
      </p:sp>
      <p:sp>
        <p:nvSpPr>
          <p:cNvPr id="3" name="Content Placeholder 2"/>
          <p:cNvSpPr>
            <a:spLocks noGrp="1"/>
          </p:cNvSpPr>
          <p:nvPr>
            <p:ph idx="1"/>
          </p:nvPr>
        </p:nvSpPr>
        <p:spPr/>
        <p:txBody>
          <a:bodyPr/>
          <a:lstStyle/>
          <a:p>
            <a:pPr>
              <a:buNone/>
            </a:pPr>
            <a:r>
              <a:rPr lang="en-GB" dirty="0"/>
              <a:t>                                        </a:t>
            </a:r>
            <a:r>
              <a:rPr lang="en-GB" b="1" dirty="0"/>
              <a:t>Activity</a:t>
            </a:r>
          </a:p>
          <a:p>
            <a:pPr>
              <a:buNone/>
            </a:pPr>
            <a:r>
              <a:rPr lang="en-GB" sz="2400" b="1" i="1" dirty="0"/>
              <a:t>Complete the ‘Jean Piaget: stages of development’ handout.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102</a:t>
            </a:fld>
            <a:endParaRPr lang="en-GB" dirty="0"/>
          </a:p>
        </p:txBody>
      </p:sp>
      <p:pic>
        <p:nvPicPr>
          <p:cNvPr id="8199" name="Picture 7" descr="C:\Users\Compaq\AppData\Local\Microsoft\Windows\INetCache\IE\N8CIO3H0\Piaget[1].png"/>
          <p:cNvPicPr>
            <a:picLocks noChangeAspect="1" noChangeArrowheads="1"/>
          </p:cNvPicPr>
          <p:nvPr/>
        </p:nvPicPr>
        <p:blipFill>
          <a:blip r:embed="rId2" cstate="email"/>
          <a:srcRect/>
          <a:stretch>
            <a:fillRect/>
          </a:stretch>
        </p:blipFill>
        <p:spPr bwMode="auto">
          <a:xfrm>
            <a:off x="833437" y="2826326"/>
            <a:ext cx="7346287" cy="4031673"/>
          </a:xfrm>
          <a:prstGeom prst="rect">
            <a:avLst/>
          </a:prstGeom>
          <a:noFill/>
        </p:spPr>
      </p:pic>
      <p:pic>
        <p:nvPicPr>
          <p:cNvPr id="8200" name="Picture 8" descr="C:\Users\Compaq\AppData\Local\Microsoft\Windows\INetCache\IE\2QHH05W3\crecimiento[1].jpg"/>
          <p:cNvPicPr>
            <a:picLocks noChangeAspect="1" noChangeArrowheads="1"/>
          </p:cNvPicPr>
          <p:nvPr/>
        </p:nvPicPr>
        <p:blipFill>
          <a:blip r:embed="rId3" cstate="email"/>
          <a:srcRect/>
          <a:stretch>
            <a:fillRect/>
          </a:stretch>
        </p:blipFill>
        <p:spPr bwMode="auto">
          <a:xfrm>
            <a:off x="5020887" y="382386"/>
            <a:ext cx="4123113" cy="1479666"/>
          </a:xfrm>
          <a:prstGeom prst="rect">
            <a:avLst/>
          </a:prstGeom>
          <a:noFill/>
        </p:spPr>
      </p:pic>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194" y="408669"/>
            <a:ext cx="7886700" cy="1325563"/>
          </a:xfrm>
        </p:spPr>
        <p:txBody>
          <a:bodyPr>
            <a:normAutofit fontScale="90000"/>
          </a:bodyPr>
          <a:lstStyle/>
          <a:p>
            <a:pPr algn="ctr"/>
            <a:r>
              <a:rPr lang="en-US" sz="3600" b="1" i="1" dirty="0"/>
              <a:t>The cognitive/information processing perspective.</a:t>
            </a:r>
            <a:br>
              <a:rPr lang="en-US" sz="3600" dirty="0"/>
            </a:br>
            <a:r>
              <a:rPr lang="en-US" sz="2800" b="1" i="1" dirty="0"/>
              <a:t> </a:t>
            </a:r>
            <a:r>
              <a:rPr lang="en-GB" sz="3600" b="1" i="1" dirty="0">
                <a:latin typeface="+mn-lt"/>
              </a:rPr>
              <a:t>GEORGE KELLY</a:t>
            </a:r>
            <a:br>
              <a:rPr lang="en-GB" sz="3600" b="1" i="1" dirty="0">
                <a:latin typeface="+mn-lt"/>
              </a:rPr>
            </a:br>
            <a:r>
              <a:rPr lang="en-GB" sz="3600" b="1" i="1" dirty="0">
                <a:latin typeface="+mn-lt"/>
              </a:rPr>
              <a:t>PERSONAL CONSTRUCT THEORY</a:t>
            </a:r>
            <a:br>
              <a:rPr lang="en-US" sz="3600" dirty="0">
                <a:latin typeface="+mn-lt"/>
              </a:rPr>
            </a:br>
            <a:endParaRPr lang="en-GB" sz="3600" dirty="0">
              <a:latin typeface="+mn-lt"/>
            </a:endParaRPr>
          </a:p>
        </p:txBody>
      </p:sp>
      <p:sp>
        <p:nvSpPr>
          <p:cNvPr id="3" name="Content Placeholder 2"/>
          <p:cNvSpPr>
            <a:spLocks noGrp="1"/>
          </p:cNvSpPr>
          <p:nvPr>
            <p:ph idx="1"/>
          </p:nvPr>
        </p:nvSpPr>
        <p:spPr>
          <a:xfrm>
            <a:off x="628650" y="1825626"/>
            <a:ext cx="6038157" cy="4705804"/>
          </a:xfrm>
        </p:spPr>
        <p:txBody>
          <a:bodyPr>
            <a:normAutofit fontScale="85000" lnSpcReduction="20000"/>
          </a:bodyPr>
          <a:lstStyle/>
          <a:p>
            <a:r>
              <a:rPr lang="en-GB" dirty="0"/>
              <a:t>He saw the individual as a ‘scientist’ making predictions about the future, testing them and revising or acting on them according to ‘evidence’.</a:t>
            </a:r>
          </a:p>
          <a:p>
            <a:r>
              <a:rPr lang="en-GB" dirty="0"/>
              <a:t>People have to develop constructs to interpret and make sense of he environment in which they live.</a:t>
            </a:r>
          </a:p>
          <a:p>
            <a:r>
              <a:rPr lang="en-GB" dirty="0"/>
              <a:t>We have to process lots of information and integrate it into the way we think about the world.</a:t>
            </a:r>
          </a:p>
          <a:p>
            <a:r>
              <a:rPr lang="en-GB" dirty="0"/>
              <a:t>We change the way we see things all the time based on what we experience.</a:t>
            </a:r>
          </a:p>
          <a:p>
            <a:endParaRPr lang="en-GB" dirty="0"/>
          </a:p>
          <a:p>
            <a:r>
              <a:rPr lang="en-GB" dirty="0">
                <a:hlinkClick r:id="rId2"/>
              </a:rPr>
              <a:t>https://www.youtube.com/watch?v=sIrX9uWYKkM</a:t>
            </a: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103</a:t>
            </a:fld>
            <a:endParaRPr lang="en-GB" dirty="0"/>
          </a:p>
        </p:txBody>
      </p:sp>
      <p:pic>
        <p:nvPicPr>
          <p:cNvPr id="9218" name="Picture 2" descr="C:\Users\Compaq\AppData\Local\Microsoft\Windows\INetCache\IE\2QHH05W3\georgeKelly[1].jpg"/>
          <p:cNvPicPr>
            <a:picLocks noChangeAspect="1" noChangeArrowheads="1"/>
          </p:cNvPicPr>
          <p:nvPr/>
        </p:nvPicPr>
        <p:blipFill>
          <a:blip r:embed="rId3" cstate="email"/>
          <a:srcRect/>
          <a:stretch>
            <a:fillRect/>
          </a:stretch>
        </p:blipFill>
        <p:spPr bwMode="auto">
          <a:xfrm>
            <a:off x="199506" y="249383"/>
            <a:ext cx="1263534" cy="141316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19" name="Picture 3" descr="C:\Users\Compaq\AppData\Local\Microsoft\Windows\INetCache\IE\PHKEMYFZ\513px-Mad_scientist_transparent_background.svg[1].png"/>
          <p:cNvPicPr>
            <a:picLocks noChangeAspect="1" noChangeArrowheads="1"/>
          </p:cNvPicPr>
          <p:nvPr/>
        </p:nvPicPr>
        <p:blipFill>
          <a:blip r:embed="rId4" cstate="email"/>
          <a:srcRect/>
          <a:stretch>
            <a:fillRect/>
          </a:stretch>
        </p:blipFill>
        <p:spPr bwMode="auto">
          <a:xfrm>
            <a:off x="7315200" y="1729047"/>
            <a:ext cx="1429789" cy="1330036"/>
          </a:xfrm>
          <a:prstGeom prst="rect">
            <a:avLst/>
          </a:prstGeom>
          <a:noFill/>
        </p:spPr>
      </p:pic>
      <p:pic>
        <p:nvPicPr>
          <p:cNvPr id="9220" name="Picture 4" descr="C:\Users\Compaq\AppData\Local\Microsoft\Windows\INetCache\IE\2QHH05W3\environment_09sch[1].jpg"/>
          <p:cNvPicPr>
            <a:picLocks noChangeAspect="1" noChangeArrowheads="1"/>
          </p:cNvPicPr>
          <p:nvPr/>
        </p:nvPicPr>
        <p:blipFill>
          <a:blip r:embed="rId5" cstate="email"/>
          <a:srcRect/>
          <a:stretch>
            <a:fillRect/>
          </a:stretch>
        </p:blipFill>
        <p:spPr bwMode="auto">
          <a:xfrm>
            <a:off x="6633556" y="3208714"/>
            <a:ext cx="2161309" cy="947650"/>
          </a:xfrm>
          <a:prstGeom prst="rect">
            <a:avLst/>
          </a:prstGeom>
          <a:noFill/>
        </p:spPr>
      </p:pic>
      <p:pic>
        <p:nvPicPr>
          <p:cNvPr id="9223" name="Picture 7" descr="C:\Users\Compaq\AppData\Local\Microsoft\Windows\INetCache\IE\N8CIO3H0\CADCAM_Information_management[1].jpg"/>
          <p:cNvPicPr>
            <a:picLocks noChangeAspect="1" noChangeArrowheads="1"/>
          </p:cNvPicPr>
          <p:nvPr/>
        </p:nvPicPr>
        <p:blipFill>
          <a:blip r:embed="rId6" cstate="email"/>
          <a:srcRect/>
          <a:stretch>
            <a:fillRect/>
          </a:stretch>
        </p:blipFill>
        <p:spPr bwMode="auto">
          <a:xfrm>
            <a:off x="6650182" y="4389120"/>
            <a:ext cx="1828800" cy="944880"/>
          </a:xfrm>
          <a:prstGeom prst="rect">
            <a:avLst/>
          </a:prstGeom>
          <a:noFill/>
        </p:spPr>
      </p:pic>
      <p:pic>
        <p:nvPicPr>
          <p:cNvPr id="9224" name="Picture 8" descr="C:\Users\Compaq\AppData\Local\Microsoft\Windows\INetCache\IE\PHKEMYFZ\KeepCalmStudio.com-Crown-To-Keep-Calm-Gain-Experience-300x300[1].png"/>
          <p:cNvPicPr>
            <a:picLocks noChangeAspect="1" noChangeArrowheads="1"/>
          </p:cNvPicPr>
          <p:nvPr/>
        </p:nvPicPr>
        <p:blipFill>
          <a:blip r:embed="rId7" cstate="email"/>
          <a:srcRect/>
          <a:stretch>
            <a:fillRect/>
          </a:stretch>
        </p:blipFill>
        <p:spPr bwMode="auto">
          <a:xfrm>
            <a:off x="7093130" y="5403274"/>
            <a:ext cx="1410789" cy="9452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546166" y="0"/>
            <a:ext cx="6969183" cy="1690689"/>
          </a:xfrm>
        </p:spPr>
        <p:txBody>
          <a:bodyPr/>
          <a:lstStyle/>
          <a:p>
            <a:r>
              <a:rPr lang="en-US" sz="3200" b="1" i="1" dirty="0"/>
              <a:t>The cognitive/information processing perspective</a:t>
            </a:r>
            <a:r>
              <a:rPr lang="en-US" b="1" i="1" dirty="0"/>
              <a:t>.</a:t>
            </a:r>
            <a:endParaRPr lang="en-GB" b="1" i="1" dirty="0"/>
          </a:p>
        </p:txBody>
      </p:sp>
      <p:sp>
        <p:nvSpPr>
          <p:cNvPr id="3" name="Content Placeholder 2"/>
          <p:cNvSpPr>
            <a:spLocks noGrp="1"/>
          </p:cNvSpPr>
          <p:nvPr>
            <p:ph idx="1"/>
          </p:nvPr>
        </p:nvSpPr>
        <p:spPr>
          <a:xfrm>
            <a:off x="628650" y="1064029"/>
            <a:ext cx="5838652" cy="5112934"/>
          </a:xfrm>
        </p:spPr>
        <p:txBody>
          <a:bodyPr/>
          <a:lstStyle/>
          <a:p>
            <a:pPr>
              <a:buNone/>
            </a:pPr>
            <a:r>
              <a:rPr lang="en-GB" b="1" i="1" dirty="0"/>
              <a:t>                                      Activity</a:t>
            </a:r>
          </a:p>
          <a:p>
            <a:pPr>
              <a:buNone/>
            </a:pPr>
            <a:r>
              <a:rPr lang="en-GB" sz="1800" b="1" i="1" dirty="0"/>
              <a:t>                             C                             Complete the ‘Cognitive</a:t>
            </a:r>
          </a:p>
          <a:p>
            <a:pPr>
              <a:buNone/>
            </a:pPr>
            <a:r>
              <a:rPr lang="en-GB" sz="1800" b="1" i="1" dirty="0"/>
              <a:t>                                                             Behavioural Therapy’</a:t>
            </a:r>
          </a:p>
          <a:p>
            <a:pPr>
              <a:buNone/>
            </a:pPr>
            <a:r>
              <a:rPr lang="en-GB" sz="1800" b="1" i="1" dirty="0"/>
              <a:t>                                                             Handout</a:t>
            </a:r>
            <a:r>
              <a:rPr lang="en-GB" b="1" i="1" dirty="0"/>
              <a: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104</a:t>
            </a:fld>
            <a:endParaRPr lang="en-GB" dirty="0"/>
          </a:p>
        </p:txBody>
      </p:sp>
      <p:pic>
        <p:nvPicPr>
          <p:cNvPr id="13314" name="Picture 2" descr="C:\Users\Compaq\AppData\Local\Microsoft\Windows\INetCache\IE\PHKEMYFZ\1089509_orig[1].jpg"/>
          <p:cNvPicPr>
            <a:picLocks noChangeAspect="1" noChangeArrowheads="1"/>
          </p:cNvPicPr>
          <p:nvPr/>
        </p:nvPicPr>
        <p:blipFill>
          <a:blip r:embed="rId2" cstate="email"/>
          <a:srcRect/>
          <a:stretch>
            <a:fillRect/>
          </a:stretch>
        </p:blipFill>
        <p:spPr bwMode="auto">
          <a:xfrm>
            <a:off x="1978428" y="3075709"/>
            <a:ext cx="5968538" cy="3782291"/>
          </a:xfrm>
          <a:prstGeom prst="rect">
            <a:avLst/>
          </a:prstGeom>
          <a:noFill/>
        </p:spPr>
      </p:pic>
      <p:pic>
        <p:nvPicPr>
          <p:cNvPr id="13315" name="Picture 3" descr="C:\Users\Compaq\AppData\Local\Microsoft\Windows\INetCache\IE\2QHH05W3\CBT-bigchart[1].gif"/>
          <p:cNvPicPr>
            <a:picLocks noChangeAspect="1" noChangeArrowheads="1"/>
          </p:cNvPicPr>
          <p:nvPr/>
        </p:nvPicPr>
        <p:blipFill>
          <a:blip r:embed="rId3" cstate="email"/>
          <a:srcRect/>
          <a:stretch>
            <a:fillRect/>
          </a:stretch>
        </p:blipFill>
        <p:spPr bwMode="auto">
          <a:xfrm>
            <a:off x="282632" y="1080656"/>
            <a:ext cx="3175463" cy="4015220"/>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3316" name="Picture 4" descr="C:\Users\Compaq\AppData\Local\Microsoft\Windows\INetCache\IE\GGUJB9AD\cbtmodel[1].jpg"/>
          <p:cNvPicPr>
            <a:picLocks noChangeAspect="1" noChangeArrowheads="1"/>
          </p:cNvPicPr>
          <p:nvPr/>
        </p:nvPicPr>
        <p:blipFill>
          <a:blip r:embed="rId4" cstate="email"/>
          <a:srcRect/>
          <a:stretch>
            <a:fillRect/>
          </a:stretch>
        </p:blipFill>
        <p:spPr bwMode="auto">
          <a:xfrm>
            <a:off x="6238568" y="1546167"/>
            <a:ext cx="2905432" cy="3559234"/>
          </a:xfrm>
          <a:prstGeom prst="rect">
            <a:avLst/>
          </a:prstGeom>
          <a:noFill/>
        </p:spPr>
      </p:pic>
      <p:pic>
        <p:nvPicPr>
          <p:cNvPr id="13318" name="Picture 6" descr="C:\Users\Compaq\AppData\Local\Microsoft\Windows\INetCache\IE\WK4HRUNH\Activity[1].gif"/>
          <p:cNvPicPr>
            <a:picLocks noChangeAspect="1" noChangeArrowheads="1"/>
          </p:cNvPicPr>
          <p:nvPr/>
        </p:nvPicPr>
        <p:blipFill>
          <a:blip r:embed="rId5" cstate="email"/>
          <a:srcRect/>
          <a:stretch>
            <a:fillRect/>
          </a:stretch>
        </p:blipFill>
        <p:spPr bwMode="auto">
          <a:xfrm>
            <a:off x="7115695" y="216131"/>
            <a:ext cx="1446414" cy="1296785"/>
          </a:xfrm>
          <a:prstGeom prst="rect">
            <a:avLst/>
          </a:prstGeom>
          <a:noFill/>
        </p:spPr>
      </p:pic>
      <p:pic>
        <p:nvPicPr>
          <p:cNvPr id="13319" name="Picture 7" descr="C:\Users\Compaq\AppData\Local\Microsoft\Windows\INetCache\IE\YR92VNBY\icon_activity[1].png"/>
          <p:cNvPicPr>
            <a:picLocks noChangeAspect="1" noChangeArrowheads="1"/>
          </p:cNvPicPr>
          <p:nvPr/>
        </p:nvPicPr>
        <p:blipFill>
          <a:blip r:embed="rId6" cstate="email"/>
          <a:srcRect/>
          <a:stretch>
            <a:fillRect/>
          </a:stretch>
        </p:blipFill>
        <p:spPr bwMode="auto">
          <a:xfrm>
            <a:off x="315884" y="5220393"/>
            <a:ext cx="1546167" cy="1413162"/>
          </a:xfrm>
          <a:prstGeom prst="rect">
            <a:avLst/>
          </a:prstGeom>
          <a:noFill/>
        </p:spPr>
      </p:pic>
      <p:pic>
        <p:nvPicPr>
          <p:cNvPr id="13320" name="Picture 8" descr="C:\Users\Compaq\AppData\Local\Microsoft\Windows\INetCache\IE\WK4HRUNH\Activity[1].gif"/>
          <p:cNvPicPr>
            <a:picLocks noChangeAspect="1" noChangeArrowheads="1"/>
          </p:cNvPicPr>
          <p:nvPr/>
        </p:nvPicPr>
        <p:blipFill>
          <a:blip r:embed="rId5" cstate="email"/>
          <a:srcRect/>
          <a:stretch>
            <a:fillRect/>
          </a:stretch>
        </p:blipFill>
        <p:spPr bwMode="auto">
          <a:xfrm>
            <a:off x="7348450" y="4937760"/>
            <a:ext cx="1246909" cy="1346662"/>
          </a:xfrm>
          <a:prstGeom prst="rect">
            <a:avLst/>
          </a:prstGeom>
          <a:noFill/>
        </p:spPr>
      </p:pic>
      <p:pic>
        <p:nvPicPr>
          <p:cNvPr id="13321" name="Picture 9" descr="C:\Users\Compaq\AppData\Local\Microsoft\Windows\INetCache\IE\YR92VNBY\icon_activity[1].png"/>
          <p:cNvPicPr>
            <a:picLocks noChangeAspect="1" noChangeArrowheads="1"/>
          </p:cNvPicPr>
          <p:nvPr/>
        </p:nvPicPr>
        <p:blipFill>
          <a:blip r:embed="rId6" cstate="email"/>
          <a:srcRect/>
          <a:stretch>
            <a:fillRect/>
          </a:stretch>
        </p:blipFill>
        <p:spPr bwMode="auto">
          <a:xfrm>
            <a:off x="0" y="332509"/>
            <a:ext cx="1496292" cy="1246909"/>
          </a:xfrm>
          <a:prstGeom prst="rect">
            <a:avLst/>
          </a:prstGeom>
          <a:noFill/>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sz="3200" b="1" i="1" dirty="0"/>
              <a:t>The cognitive/information processing perspective.</a:t>
            </a:r>
            <a:br>
              <a:rPr lang="en-US" sz="3200" b="1" i="1" dirty="0"/>
            </a:br>
            <a:r>
              <a:rPr lang="en-US" sz="3200" b="1" i="1" dirty="0"/>
              <a:t>Assessmen</a:t>
            </a:r>
            <a:r>
              <a:rPr lang="en-US" sz="3200" dirty="0"/>
              <a:t>t</a:t>
            </a:r>
            <a:endParaRPr lang="en-GB" sz="3200" dirty="0"/>
          </a:p>
        </p:txBody>
      </p:sp>
      <p:sp>
        <p:nvSpPr>
          <p:cNvPr id="3" name="Content Placeholder 2"/>
          <p:cNvSpPr>
            <a:spLocks noGrp="1"/>
          </p:cNvSpPr>
          <p:nvPr>
            <p:ph idx="1"/>
          </p:nvPr>
        </p:nvSpPr>
        <p:spPr/>
        <p:txBody>
          <a:bodyPr/>
          <a:lstStyle/>
          <a:p>
            <a:pPr>
              <a:buNone/>
            </a:pPr>
            <a:r>
              <a:rPr lang="en-GB" dirty="0"/>
              <a:t>  </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105</a:t>
            </a:fld>
            <a:endParaRPr lang="en-GB" dirty="0"/>
          </a:p>
        </p:txBody>
      </p:sp>
      <p:graphicFrame>
        <p:nvGraphicFramePr>
          <p:cNvPr id="5" name="Table 4"/>
          <p:cNvGraphicFramePr>
            <a:graphicFrameLocks noGrp="1"/>
          </p:cNvGraphicFramePr>
          <p:nvPr/>
        </p:nvGraphicFramePr>
        <p:xfrm>
          <a:off x="319312" y="1422401"/>
          <a:ext cx="8360230" cy="4913691"/>
        </p:xfrm>
        <a:graphic>
          <a:graphicData uri="http://schemas.openxmlformats.org/drawingml/2006/table">
            <a:tbl>
              <a:tblPr firstRow="1" bandRow="1">
                <a:tableStyleId>{F5AB1C69-6EDB-4FF4-983F-18BD219EF322}</a:tableStyleId>
              </a:tblPr>
              <a:tblGrid>
                <a:gridCol w="4180115">
                  <a:extLst>
                    <a:ext uri="{9D8B030D-6E8A-4147-A177-3AD203B41FA5}">
                      <a16:colId xmlns:a16="http://schemas.microsoft.com/office/drawing/2014/main" val="20000"/>
                    </a:ext>
                  </a:extLst>
                </a:gridCol>
                <a:gridCol w="4180115">
                  <a:extLst>
                    <a:ext uri="{9D8B030D-6E8A-4147-A177-3AD203B41FA5}">
                      <a16:colId xmlns:a16="http://schemas.microsoft.com/office/drawing/2014/main" val="20001"/>
                    </a:ext>
                  </a:extLst>
                </a:gridCol>
              </a:tblGrid>
              <a:tr h="485117">
                <a:tc>
                  <a:txBody>
                    <a:bodyPr/>
                    <a:lstStyle/>
                    <a:p>
                      <a:r>
                        <a:rPr lang="en-GB" dirty="0">
                          <a:solidFill>
                            <a:schemeClr val="tx1"/>
                          </a:solidFill>
                        </a:rPr>
                        <a:t>                          Strengths</a:t>
                      </a:r>
                      <a:r>
                        <a:rPr lang="en-GB" baseline="0" dirty="0">
                          <a:solidFill>
                            <a:schemeClr val="tx1"/>
                          </a:solidFill>
                        </a:rPr>
                        <a:t> </a:t>
                      </a:r>
                      <a:endParaRPr lang="en-GB" dirty="0">
                        <a:solidFill>
                          <a:schemeClr val="tx1"/>
                        </a:solidFill>
                      </a:endParaRPr>
                    </a:p>
                  </a:txBody>
                  <a:tcPr>
                    <a:cell3D prstMaterial="dkEdge">
                      <a:bevel prst="convex"/>
                      <a:lightRig rig="flood" dir="t"/>
                    </a:cell3D>
                  </a:tcPr>
                </a:tc>
                <a:tc>
                  <a:txBody>
                    <a:bodyPr/>
                    <a:lstStyle/>
                    <a:p>
                      <a:r>
                        <a:rPr lang="en-GB" dirty="0">
                          <a:solidFill>
                            <a:schemeClr val="tx1"/>
                          </a:solidFill>
                        </a:rPr>
                        <a:t>                       Weaknesses</a:t>
                      </a:r>
                    </a:p>
                  </a:txBody>
                  <a:tcPr>
                    <a:cell3D prstMaterial="dkEdge">
                      <a:bevel prst="convex"/>
                      <a:lightRig rig="flood" dir="t"/>
                    </a:cell3D>
                  </a:tcPr>
                </a:tc>
                <a:extLst>
                  <a:ext uri="{0D108BD9-81ED-4DB2-BD59-A6C34878D82A}">
                    <a16:rowId xmlns:a16="http://schemas.microsoft.com/office/drawing/2014/main" val="10000"/>
                  </a:ext>
                </a:extLst>
              </a:tr>
              <a:tr h="1735568">
                <a:tc>
                  <a:txBody>
                    <a:bodyPr/>
                    <a:lstStyle/>
                    <a:p>
                      <a:r>
                        <a:rPr lang="en-GB" dirty="0">
                          <a:solidFill>
                            <a:schemeClr val="tx1"/>
                          </a:solidFill>
                        </a:rPr>
                        <a:t>Research studies show that cognitive</a:t>
                      </a:r>
                      <a:r>
                        <a:rPr lang="en-GB" baseline="0" dirty="0">
                          <a:solidFill>
                            <a:schemeClr val="tx1"/>
                          </a:solidFill>
                        </a:rPr>
                        <a:t> therapies are very effective for people suffering from mental disorders.</a:t>
                      </a:r>
                      <a:endParaRPr lang="en-GB" dirty="0">
                        <a:solidFill>
                          <a:schemeClr val="tx1"/>
                        </a:solidFill>
                      </a:endParaRPr>
                    </a:p>
                  </a:txBody>
                  <a:tcPr>
                    <a:cell3D prstMaterial="dkEdge">
                      <a:bevel prst="convex"/>
                      <a:lightRig rig="flood" dir="t"/>
                    </a:cell3D>
                  </a:tcPr>
                </a:tc>
                <a:tc>
                  <a:txBody>
                    <a:bodyPr/>
                    <a:lstStyle/>
                    <a:p>
                      <a:r>
                        <a:rPr lang="en-GB" dirty="0"/>
                        <a:t>The cognitive approach seems to suggest that people can simply</a:t>
                      </a:r>
                      <a:r>
                        <a:rPr lang="en-GB" baseline="0" dirty="0"/>
                        <a:t> think their way out of problems and be self-sufficient. This fails to recognise the social, cultural and biological complexity of many health and social care problems.</a:t>
                      </a:r>
                      <a:endParaRPr lang="en-GB" dirty="0"/>
                    </a:p>
                  </a:txBody>
                  <a:tcPr>
                    <a:cell3D prstMaterial="dkEdge">
                      <a:bevel prst="convex"/>
                      <a:lightRig rig="flood" dir="t"/>
                    </a:cell3D>
                  </a:tcPr>
                </a:tc>
                <a:extLst>
                  <a:ext uri="{0D108BD9-81ED-4DB2-BD59-A6C34878D82A}">
                    <a16:rowId xmlns:a16="http://schemas.microsoft.com/office/drawing/2014/main" val="10001"/>
                  </a:ext>
                </a:extLst>
              </a:tr>
              <a:tr h="1228174">
                <a:tc>
                  <a:txBody>
                    <a:bodyPr/>
                    <a:lstStyle/>
                    <a:p>
                      <a:r>
                        <a:rPr lang="en-GB" dirty="0">
                          <a:solidFill>
                            <a:schemeClr val="tx1"/>
                          </a:solidFill>
                        </a:rPr>
                        <a:t>The cognitive approach deals directly with the thoughts and emotions that are causing a person distress.</a:t>
                      </a:r>
                    </a:p>
                  </a:txBody>
                  <a:tcPr>
                    <a:cell3D prstMaterial="dkEdge">
                      <a:bevel prst="convex"/>
                      <a:lightRig rig="flood" dir="t"/>
                    </a:cell3D>
                  </a:tcPr>
                </a:tc>
                <a:tc>
                  <a:txBody>
                    <a:bodyPr/>
                    <a:lstStyle/>
                    <a:p>
                      <a:r>
                        <a:rPr lang="en-GB" dirty="0"/>
                        <a:t>The cognitive approach doesn’t seek out or address the origins of irrational thinking or emotional problems. It simply addresses the symptoms. </a:t>
                      </a:r>
                    </a:p>
                  </a:txBody>
                  <a:tcPr>
                    <a:cell3D prstMaterial="dkEdge">
                      <a:bevel prst="convex"/>
                      <a:lightRig rig="flood" dir="t"/>
                    </a:cell3D>
                  </a:tcPr>
                </a:tc>
                <a:extLst>
                  <a:ext uri="{0D108BD9-81ED-4DB2-BD59-A6C34878D82A}">
                    <a16:rowId xmlns:a16="http://schemas.microsoft.com/office/drawing/2014/main" val="10002"/>
                  </a:ext>
                </a:extLst>
              </a:tr>
              <a:tr h="748586">
                <a:tc>
                  <a:txBody>
                    <a:bodyPr/>
                    <a:lstStyle/>
                    <a:p>
                      <a:r>
                        <a:rPr lang="en-GB" dirty="0">
                          <a:solidFill>
                            <a:schemeClr val="tx1"/>
                          </a:solidFill>
                        </a:rPr>
                        <a:t>The approach recognises that a person’s mental abilities</a:t>
                      </a:r>
                      <a:r>
                        <a:rPr lang="en-GB" baseline="0" dirty="0">
                          <a:solidFill>
                            <a:schemeClr val="tx1"/>
                          </a:solidFill>
                        </a:rPr>
                        <a:t> develop and change over time.</a:t>
                      </a:r>
                      <a:endParaRPr lang="en-GB" dirty="0">
                        <a:solidFill>
                          <a:schemeClr val="tx1"/>
                        </a:solidFill>
                      </a:endParaRPr>
                    </a:p>
                  </a:txBody>
                  <a:tcPr>
                    <a:cell3D prstMaterial="dkEdge">
                      <a:bevel prst="convex"/>
                      <a:lightRig rig="flood" dir="t"/>
                    </a:cell3D>
                  </a:tcPr>
                </a:tc>
                <a:tc>
                  <a:txBody>
                    <a:bodyPr/>
                    <a:lstStyle/>
                    <a:p>
                      <a:r>
                        <a:rPr lang="en-GB" dirty="0"/>
                        <a:t>People aren’t totally controlled or purely influenced by brain activity – human behaviour and experience</a:t>
                      </a:r>
                      <a:r>
                        <a:rPr lang="en-GB" baseline="0" dirty="0"/>
                        <a:t> are the result of complex interactions between a variety of nature and nurture factors.</a:t>
                      </a:r>
                      <a:endParaRPr lang="en-GB" dirty="0"/>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106</a:t>
            </a:fld>
            <a:endParaRPr lang="en-GB" dirty="0"/>
          </a:p>
        </p:txBody>
      </p:sp>
      <p:pic>
        <p:nvPicPr>
          <p:cNvPr id="1026" name="Picture 2" descr="C:\Users\Compaq\AppData\Local\Microsoft\Windows\INetCache\IE\PHKEMYFZ\its-in-the-genes-a[1].png"/>
          <p:cNvPicPr>
            <a:picLocks noChangeAspect="1" noChangeArrowheads="1"/>
          </p:cNvPicPr>
          <p:nvPr/>
        </p:nvPicPr>
        <p:blipFill>
          <a:blip r:embed="rId2" cstate="email"/>
          <a:srcRect/>
          <a:stretch>
            <a:fillRect/>
          </a:stretch>
        </p:blipFill>
        <p:spPr bwMode="auto">
          <a:xfrm>
            <a:off x="6550429" y="3740727"/>
            <a:ext cx="1729047" cy="1529541"/>
          </a:xfrm>
          <a:prstGeom prst="rect">
            <a:avLst/>
          </a:prstGeom>
          <a:noFill/>
        </p:spPr>
      </p:pic>
      <p:pic>
        <p:nvPicPr>
          <p:cNvPr id="1027" name="Picture 3" descr="C:\Users\Compaq\AppData\Local\Microsoft\Windows\INetCache\IE\GGUJB9AD\genetics_heredity_dna[1].gif"/>
          <p:cNvPicPr>
            <a:picLocks noGrp="1" noChangeAspect="1" noChangeArrowheads="1"/>
          </p:cNvPicPr>
          <p:nvPr>
            <p:ph idx="1"/>
          </p:nvPr>
        </p:nvPicPr>
        <p:blipFill>
          <a:blip r:embed="rId3" cstate="email"/>
          <a:srcRect/>
          <a:stretch>
            <a:fillRect/>
          </a:stretch>
        </p:blipFill>
        <p:spPr bwMode="auto">
          <a:xfrm>
            <a:off x="515390" y="2929732"/>
            <a:ext cx="2094806" cy="1808524"/>
          </a:xfrm>
          <a:prstGeom prst="rect">
            <a:avLst/>
          </a:prstGeom>
          <a:noFill/>
        </p:spPr>
      </p:pic>
      <p:pic>
        <p:nvPicPr>
          <p:cNvPr id="1028" name="Picture 4" descr="C:\Users\Compaq\AppData\Local\Microsoft\Windows\INetCache\IE\GGUJB9AD\royalty-free-growth-clipart-illustration-93619[1].jpg"/>
          <p:cNvPicPr>
            <a:picLocks noChangeAspect="1" noChangeArrowheads="1"/>
          </p:cNvPicPr>
          <p:nvPr/>
        </p:nvPicPr>
        <p:blipFill>
          <a:blip r:embed="rId4" cstate="email"/>
          <a:srcRect/>
          <a:stretch>
            <a:fillRect/>
          </a:stretch>
        </p:blipFill>
        <p:spPr bwMode="auto">
          <a:xfrm>
            <a:off x="482138" y="4738254"/>
            <a:ext cx="3408218" cy="2119745"/>
          </a:xfrm>
          <a:prstGeom prst="rect">
            <a:avLst/>
          </a:prstGeom>
          <a:noFill/>
        </p:spPr>
      </p:pic>
      <p:pic>
        <p:nvPicPr>
          <p:cNvPr id="1030" name="Picture 6" descr="C:\Users\Compaq\AppData\Local\Microsoft\Windows\INetCache\IE\PHKEMYFZ\243[1].jpg"/>
          <p:cNvPicPr>
            <a:picLocks noChangeAspect="1" noChangeArrowheads="1"/>
          </p:cNvPicPr>
          <p:nvPr/>
        </p:nvPicPr>
        <p:blipFill>
          <a:blip r:embed="rId5" cstate="email"/>
          <a:srcRect/>
          <a:stretch>
            <a:fillRect/>
          </a:stretch>
        </p:blipFill>
        <p:spPr bwMode="auto">
          <a:xfrm>
            <a:off x="3200400" y="2057400"/>
            <a:ext cx="2743200" cy="2743200"/>
          </a:xfrm>
          <a:prstGeom prst="rect">
            <a:avLst/>
          </a:prstGeom>
          <a:noFill/>
        </p:spPr>
      </p:pic>
      <p:pic>
        <p:nvPicPr>
          <p:cNvPr id="1031" name="Picture 7" descr="C:\Users\Compaq\AppData\Local\Microsoft\Windows\INetCache\IE\GGUJB9AD\animal_adaptations[1].GIF"/>
          <p:cNvPicPr>
            <a:picLocks noChangeAspect="1" noChangeArrowheads="1"/>
          </p:cNvPicPr>
          <p:nvPr/>
        </p:nvPicPr>
        <p:blipFill>
          <a:blip r:embed="rId6" cstate="email"/>
          <a:srcRect/>
          <a:stretch>
            <a:fillRect/>
          </a:stretch>
        </p:blipFill>
        <p:spPr bwMode="auto">
          <a:xfrm>
            <a:off x="2410691" y="1313411"/>
            <a:ext cx="2427316" cy="1496292"/>
          </a:xfrm>
          <a:prstGeom prst="rect">
            <a:avLst/>
          </a:prstGeom>
          <a:noFill/>
        </p:spPr>
      </p:pic>
      <p:pic>
        <p:nvPicPr>
          <p:cNvPr id="1032" name="Picture 8" descr="C:\Users\Compaq\AppData\Local\Microsoft\Windows\INetCache\IE\N8CIO3H0\static1-squarespace-com[1].jpg"/>
          <p:cNvPicPr>
            <a:picLocks noChangeAspect="1" noChangeArrowheads="1"/>
          </p:cNvPicPr>
          <p:nvPr/>
        </p:nvPicPr>
        <p:blipFill>
          <a:blip r:embed="rId7" cstate="email"/>
          <a:srcRect/>
          <a:stretch>
            <a:fillRect/>
          </a:stretch>
        </p:blipFill>
        <p:spPr bwMode="auto">
          <a:xfrm>
            <a:off x="2743200" y="3807228"/>
            <a:ext cx="3657600" cy="1080655"/>
          </a:xfrm>
          <a:prstGeom prst="rect">
            <a:avLst/>
          </a:prstGeom>
          <a:noFill/>
        </p:spPr>
      </p:pic>
      <p:pic>
        <p:nvPicPr>
          <p:cNvPr id="1034" name="Picture 10" descr="C:\Users\Compaq\AppData\Local\Microsoft\Windows\INetCache\IE\PHKEMYFZ\next_generation_1[1].jpg"/>
          <p:cNvPicPr>
            <a:picLocks noChangeAspect="1" noChangeArrowheads="1"/>
          </p:cNvPicPr>
          <p:nvPr/>
        </p:nvPicPr>
        <p:blipFill>
          <a:blip r:embed="rId8" cstate="email"/>
          <a:srcRect/>
          <a:stretch>
            <a:fillRect/>
          </a:stretch>
        </p:blipFill>
        <p:spPr bwMode="auto">
          <a:xfrm>
            <a:off x="4638502" y="5469775"/>
            <a:ext cx="3857105" cy="914400"/>
          </a:xfrm>
          <a:prstGeom prst="rect">
            <a:avLst/>
          </a:prstGeom>
          <a:noFill/>
        </p:spPr>
      </p:pic>
      <p:pic>
        <p:nvPicPr>
          <p:cNvPr id="1035" name="Picture 11" descr="C:\Users\Compaq\AppData\Local\Microsoft\Windows\INetCache\IE\GGUJB9AD\title_endocrine[1].gif"/>
          <p:cNvPicPr>
            <a:picLocks noChangeAspect="1" noChangeArrowheads="1"/>
          </p:cNvPicPr>
          <p:nvPr/>
        </p:nvPicPr>
        <p:blipFill>
          <a:blip r:embed="rId9" cstate="email"/>
          <a:srcRect/>
          <a:stretch>
            <a:fillRect/>
          </a:stretch>
        </p:blipFill>
        <p:spPr bwMode="auto">
          <a:xfrm>
            <a:off x="6683433" y="1413164"/>
            <a:ext cx="1995053" cy="1961803"/>
          </a:xfrm>
          <a:prstGeom prst="rect">
            <a:avLst/>
          </a:prstGeom>
          <a:noFill/>
        </p:spPr>
      </p:pic>
      <p:pic>
        <p:nvPicPr>
          <p:cNvPr id="1036" name="Picture 12" descr="C:\Users\Compaq\AppData\Local\Microsoft\Windows\INetCache\IE\N8CIO3H0\Nervous_system_diagram_unlabeled.svg[1].png"/>
          <p:cNvPicPr>
            <a:picLocks noChangeAspect="1" noChangeArrowheads="1"/>
          </p:cNvPicPr>
          <p:nvPr/>
        </p:nvPicPr>
        <p:blipFill>
          <a:blip r:embed="rId10" cstate="email"/>
          <a:srcRect/>
          <a:stretch>
            <a:fillRect/>
          </a:stretch>
        </p:blipFill>
        <p:spPr bwMode="auto">
          <a:xfrm>
            <a:off x="1" y="232755"/>
            <a:ext cx="1413164" cy="2676699"/>
          </a:xfrm>
          <a:prstGeom prst="rect">
            <a:avLst/>
          </a:prstGeom>
          <a:noFill/>
        </p:spPr>
      </p:pic>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endParaRPr lang="en-GB" dirty="0"/>
          </a:p>
        </p:txBody>
      </p:sp>
      <p:sp>
        <p:nvSpPr>
          <p:cNvPr id="3" name="Content Placeholder 2"/>
          <p:cNvSpPr>
            <a:spLocks noGrp="1"/>
          </p:cNvSpPr>
          <p:nvPr>
            <p:ph idx="1"/>
          </p:nvPr>
        </p:nvSpPr>
        <p:spPr>
          <a:xfrm>
            <a:off x="628650" y="1825625"/>
            <a:ext cx="7650826" cy="2629997"/>
          </a:xfrm>
        </p:spPr>
        <p:txBody>
          <a:bodyPr>
            <a:normAutofit fontScale="85000" lnSpcReduction="20000"/>
          </a:bodyPr>
          <a:lstStyle/>
          <a:p>
            <a:r>
              <a:rPr lang="en-GB" dirty="0"/>
              <a:t>The biological approach applies the principles of biology to physiological, </a:t>
            </a:r>
            <a:r>
              <a:rPr lang="en-GB" dirty="0">
                <a:solidFill>
                  <a:srgbClr val="FF0000"/>
                </a:solidFill>
              </a:rPr>
              <a:t>genetic</a:t>
            </a:r>
            <a:r>
              <a:rPr lang="en-GB" dirty="0"/>
              <a:t> and developmental aspects of human behaviour.</a:t>
            </a:r>
          </a:p>
          <a:p>
            <a:r>
              <a:rPr lang="en-GB" dirty="0"/>
              <a:t>The focus is on nerves, neurotransmitters, brain circuits and basic biological processes, particularly </a:t>
            </a:r>
            <a:r>
              <a:rPr lang="en-GB" dirty="0">
                <a:solidFill>
                  <a:srgbClr val="FF0000"/>
                </a:solidFill>
              </a:rPr>
              <a:t>maturation</a:t>
            </a:r>
            <a:r>
              <a:rPr lang="en-GB" dirty="0"/>
              <a:t>.</a:t>
            </a:r>
          </a:p>
          <a:p>
            <a:r>
              <a:rPr lang="en-GB" dirty="0"/>
              <a:t>Another strand puts the emphasis on </a:t>
            </a:r>
            <a:r>
              <a:rPr lang="en-GB" dirty="0">
                <a:solidFill>
                  <a:srgbClr val="FF0000"/>
                </a:solidFill>
              </a:rPr>
              <a:t>natural selection.</a:t>
            </a:r>
          </a:p>
          <a:p>
            <a:r>
              <a:rPr lang="en-GB" dirty="0"/>
              <a:t>Behaviours that are </a:t>
            </a:r>
            <a:r>
              <a:rPr lang="en-GB" dirty="0">
                <a:solidFill>
                  <a:srgbClr val="FF0000"/>
                </a:solidFill>
              </a:rPr>
              <a:t>adaptive</a:t>
            </a:r>
            <a:r>
              <a:rPr lang="en-GB" dirty="0"/>
              <a:t>, are passed onto the next generation.</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107</a:t>
            </a:fld>
            <a:endParaRPr lang="en-GB" dirty="0"/>
          </a:p>
        </p:txBody>
      </p:sp>
      <p:pic>
        <p:nvPicPr>
          <p:cNvPr id="2052" name="Picture 4" descr="C:\Users\Compaq\AppData\Local\Microsoft\Windows\INetCache\IE\N8CIO3H0\nature-nuture[1].gif"/>
          <p:cNvPicPr>
            <a:picLocks noChangeAspect="1" noChangeArrowheads="1"/>
          </p:cNvPicPr>
          <p:nvPr/>
        </p:nvPicPr>
        <p:blipFill>
          <a:blip r:embed="rId2" cstate="email"/>
          <a:srcRect/>
          <a:stretch>
            <a:fillRect/>
          </a:stretch>
        </p:blipFill>
        <p:spPr bwMode="auto">
          <a:xfrm>
            <a:off x="731521" y="4156364"/>
            <a:ext cx="7631084" cy="2310938"/>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endParaRPr lang="en-GB" dirty="0"/>
          </a:p>
        </p:txBody>
      </p:sp>
      <p:sp>
        <p:nvSpPr>
          <p:cNvPr id="3" name="Content Placeholder 2"/>
          <p:cNvSpPr>
            <a:spLocks noGrp="1"/>
          </p:cNvSpPr>
          <p:nvPr>
            <p:ph idx="1"/>
          </p:nvPr>
        </p:nvSpPr>
        <p:spPr/>
        <p:txBody>
          <a:bodyPr/>
          <a:lstStyle/>
          <a:p>
            <a:pPr algn="ctr">
              <a:buNone/>
            </a:pPr>
            <a:r>
              <a:rPr lang="en-GB" b="1" i="1" dirty="0"/>
              <a:t>BIOLOGICAL PSYCHOLOGISTS FOCUS ON:</a:t>
            </a:r>
          </a:p>
          <a:p>
            <a:r>
              <a:rPr lang="en-GB" dirty="0"/>
              <a:t>SENSATION AND PERCEPTION</a:t>
            </a:r>
          </a:p>
          <a:p>
            <a:r>
              <a:rPr lang="en-GB" dirty="0"/>
              <a:t>MOTIVATED BEHAVIOUR (HUNGER, THIRST, ETC)</a:t>
            </a:r>
          </a:p>
          <a:p>
            <a:r>
              <a:rPr lang="en-GB" dirty="0"/>
              <a:t>LEARNING AND MEMORY</a:t>
            </a:r>
          </a:p>
          <a:p>
            <a:r>
              <a:rPr lang="en-GB" dirty="0"/>
              <a:t>EMOTION</a:t>
            </a:r>
          </a:p>
          <a:p>
            <a:r>
              <a:rPr lang="en-GB" dirty="0"/>
              <a:t>SLEEP AND BIOLOGICAL RHYTHMS</a:t>
            </a:r>
          </a:p>
          <a:p>
            <a:r>
              <a:rPr lang="en-GB" dirty="0"/>
              <a:t>REASONING AND DECISION MAKING</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108</a:t>
            </a:fld>
            <a:endParaRPr lang="en-GB" dirty="0"/>
          </a:p>
        </p:txBody>
      </p:sp>
      <p:pic>
        <p:nvPicPr>
          <p:cNvPr id="3077" name="Picture 5" descr="C:\Users\Compaq\AppData\Local\Microsoft\Windows\INetCache\IE\GGUJB9AD\3900946553_f49e1c40a5[1].jpg"/>
          <p:cNvPicPr>
            <a:picLocks noChangeAspect="1" noChangeArrowheads="1"/>
          </p:cNvPicPr>
          <p:nvPr/>
        </p:nvPicPr>
        <p:blipFill>
          <a:blip r:embed="rId2" cstate="email"/>
          <a:srcRect/>
          <a:stretch>
            <a:fillRect/>
          </a:stretch>
        </p:blipFill>
        <p:spPr bwMode="auto">
          <a:xfrm>
            <a:off x="332509" y="432262"/>
            <a:ext cx="1213658" cy="1961803"/>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3078" name="Picture 6" descr="C:\Users\Compaq\AppData\Local\Microsoft\Windows\INetCache\IE\PHKEMYFZ\ss_img1[1].jpg"/>
          <p:cNvPicPr>
            <a:picLocks noChangeAspect="1" noChangeArrowheads="1"/>
          </p:cNvPicPr>
          <p:nvPr/>
        </p:nvPicPr>
        <p:blipFill>
          <a:blip r:embed="rId3" cstate="email"/>
          <a:srcRect/>
          <a:stretch>
            <a:fillRect/>
          </a:stretch>
        </p:blipFill>
        <p:spPr bwMode="auto">
          <a:xfrm>
            <a:off x="6084916" y="1230284"/>
            <a:ext cx="3059084" cy="615141"/>
          </a:xfrm>
          <a:prstGeom prst="rect">
            <a:avLst/>
          </a:prstGeom>
          <a:noFill/>
        </p:spPr>
      </p:pic>
      <p:pic>
        <p:nvPicPr>
          <p:cNvPr id="3079" name="Picture 7" descr="C:\Users\Compaq\AppData\Local\Microsoft\Windows\INetCache\IE\N8CIO3H0\thirsty[1].gif"/>
          <p:cNvPicPr>
            <a:picLocks noChangeAspect="1" noChangeArrowheads="1"/>
          </p:cNvPicPr>
          <p:nvPr/>
        </p:nvPicPr>
        <p:blipFill>
          <a:blip r:embed="rId4" cstate="email"/>
          <a:srcRect/>
          <a:stretch>
            <a:fillRect/>
          </a:stretch>
        </p:blipFill>
        <p:spPr bwMode="auto">
          <a:xfrm>
            <a:off x="7913716" y="2890837"/>
            <a:ext cx="1230284" cy="1076325"/>
          </a:xfrm>
          <a:prstGeom prst="rect">
            <a:avLst/>
          </a:prstGeom>
          <a:noFill/>
        </p:spPr>
      </p:pic>
      <p:pic>
        <p:nvPicPr>
          <p:cNvPr id="3080" name="Picture 8" descr="C:\Users\Compaq\AppData\Local\Microsoft\Windows\INetCache\IE\PHKEMYFZ\과식2_1-365mc[1].jpg"/>
          <p:cNvPicPr>
            <a:picLocks noChangeAspect="1" noChangeArrowheads="1"/>
          </p:cNvPicPr>
          <p:nvPr/>
        </p:nvPicPr>
        <p:blipFill>
          <a:blip r:embed="rId5" cstate="email"/>
          <a:srcRect/>
          <a:stretch>
            <a:fillRect/>
          </a:stretch>
        </p:blipFill>
        <p:spPr bwMode="auto">
          <a:xfrm>
            <a:off x="7714211" y="1928554"/>
            <a:ext cx="1163782" cy="864522"/>
          </a:xfrm>
          <a:prstGeom prst="rect">
            <a:avLst/>
          </a:prstGeom>
          <a:noFill/>
        </p:spPr>
      </p:pic>
      <p:pic>
        <p:nvPicPr>
          <p:cNvPr id="3081" name="Picture 9" descr="C:\Users\Compaq\AppData\Local\Microsoft\Windows\INetCache\IE\PHKEMYFZ\learn_istock_000017123843xsmall[1].jpg"/>
          <p:cNvPicPr>
            <a:picLocks noChangeAspect="1" noChangeArrowheads="1"/>
          </p:cNvPicPr>
          <p:nvPr/>
        </p:nvPicPr>
        <p:blipFill>
          <a:blip r:embed="rId6" cstate="email"/>
          <a:srcRect/>
          <a:stretch>
            <a:fillRect/>
          </a:stretch>
        </p:blipFill>
        <p:spPr bwMode="auto">
          <a:xfrm>
            <a:off x="4688378" y="3325091"/>
            <a:ext cx="2061557" cy="565266"/>
          </a:xfrm>
          <a:prstGeom prst="rect">
            <a:avLst/>
          </a:prstGeom>
          <a:noFill/>
        </p:spPr>
      </p:pic>
      <p:pic>
        <p:nvPicPr>
          <p:cNvPr id="3082" name="Picture 10" descr="C:\Users\Compaq\AppData\Local\Microsoft\Windows\INetCache\IE\GGUJB9AD\usbSTICK[1].png"/>
          <p:cNvPicPr>
            <a:picLocks noChangeAspect="1" noChangeArrowheads="1"/>
          </p:cNvPicPr>
          <p:nvPr/>
        </p:nvPicPr>
        <p:blipFill>
          <a:blip r:embed="rId7" cstate="email"/>
          <a:srcRect/>
          <a:stretch>
            <a:fillRect/>
          </a:stretch>
        </p:blipFill>
        <p:spPr bwMode="auto">
          <a:xfrm>
            <a:off x="5286896" y="3724102"/>
            <a:ext cx="2294312" cy="532014"/>
          </a:xfrm>
          <a:prstGeom prst="rect">
            <a:avLst/>
          </a:prstGeom>
          <a:noFill/>
        </p:spPr>
      </p:pic>
      <p:pic>
        <p:nvPicPr>
          <p:cNvPr id="3083" name="Picture 11" descr="C:\Users\Compaq\AppData\Local\Microsoft\Windows\INetCache\IE\PHKEMYFZ\different-emotions[1].jpg"/>
          <p:cNvPicPr>
            <a:picLocks noChangeAspect="1" noChangeArrowheads="1"/>
          </p:cNvPicPr>
          <p:nvPr/>
        </p:nvPicPr>
        <p:blipFill>
          <a:blip r:embed="rId8" cstate="email"/>
          <a:srcRect/>
          <a:stretch>
            <a:fillRect/>
          </a:stretch>
        </p:blipFill>
        <p:spPr bwMode="auto">
          <a:xfrm>
            <a:off x="6217920" y="4322618"/>
            <a:ext cx="2560319" cy="1923730"/>
          </a:xfrm>
          <a:prstGeom prst="rect">
            <a:avLst/>
          </a:prstGeom>
          <a:noFill/>
        </p:spPr>
      </p:pic>
      <p:pic>
        <p:nvPicPr>
          <p:cNvPr id="3084" name="Picture 12" descr="C:\Users\Compaq\AppData\Local\Microsoft\Windows\INetCache\IE\2QHH05W3\ClassSleeper_tnb[1].png"/>
          <p:cNvPicPr>
            <a:picLocks noChangeAspect="1" noChangeArrowheads="1"/>
          </p:cNvPicPr>
          <p:nvPr/>
        </p:nvPicPr>
        <p:blipFill>
          <a:blip r:embed="rId9" cstate="email"/>
          <a:srcRect/>
          <a:stretch>
            <a:fillRect/>
          </a:stretch>
        </p:blipFill>
        <p:spPr bwMode="auto">
          <a:xfrm>
            <a:off x="399012" y="5586153"/>
            <a:ext cx="1995054" cy="1271847"/>
          </a:xfrm>
          <a:prstGeom prst="rect">
            <a:avLst/>
          </a:prstGeom>
          <a:noFill/>
        </p:spPr>
      </p:pic>
      <p:pic>
        <p:nvPicPr>
          <p:cNvPr id="3085" name="Picture 13" descr="C:\Users\Compaq\AppData\Local\Microsoft\Windows\INetCache\IE\GGUJB9AD\whichway[1].jpg"/>
          <p:cNvPicPr>
            <a:picLocks noChangeAspect="1" noChangeArrowheads="1"/>
          </p:cNvPicPr>
          <p:nvPr/>
        </p:nvPicPr>
        <p:blipFill>
          <a:blip r:embed="rId10" cstate="email"/>
          <a:srcRect/>
          <a:stretch>
            <a:fillRect/>
          </a:stretch>
        </p:blipFill>
        <p:spPr bwMode="auto">
          <a:xfrm>
            <a:off x="3092335" y="5469774"/>
            <a:ext cx="2277687" cy="1388225"/>
          </a:xfrm>
          <a:prstGeom prst="rect">
            <a:avLst/>
          </a:prstGeom>
          <a:noFill/>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br>
              <a:rPr lang="en-GB" b="1" i="1" dirty="0"/>
            </a:br>
            <a:r>
              <a:rPr lang="en-GB" b="1" i="1" dirty="0"/>
              <a:t>Key terms</a:t>
            </a:r>
            <a:endParaRPr lang="en-GB" dirty="0"/>
          </a:p>
        </p:txBody>
      </p:sp>
      <p:sp>
        <p:nvSpPr>
          <p:cNvPr id="3" name="Content Placeholder 2"/>
          <p:cNvSpPr>
            <a:spLocks noGrp="1"/>
          </p:cNvSpPr>
          <p:nvPr>
            <p:ph idx="1"/>
          </p:nvPr>
        </p:nvSpPr>
        <p:spPr/>
        <p:txBody>
          <a:bodyPr/>
          <a:lstStyle/>
          <a:p>
            <a:r>
              <a:rPr lang="en-GB" dirty="0">
                <a:solidFill>
                  <a:srgbClr val="FF0000"/>
                </a:solidFill>
              </a:rPr>
              <a:t>Adaptive</a:t>
            </a:r>
            <a:r>
              <a:rPr lang="en-GB" dirty="0"/>
              <a:t>:  behaviour that enables a person to adjust to another person or situation</a:t>
            </a:r>
          </a:p>
          <a:p>
            <a:endParaRPr lang="en-GB" dirty="0"/>
          </a:p>
          <a:p>
            <a:r>
              <a:rPr lang="en-GB" dirty="0">
                <a:solidFill>
                  <a:srgbClr val="FF0000"/>
                </a:solidFill>
              </a:rPr>
              <a:t>Genetic</a:t>
            </a:r>
            <a:r>
              <a:rPr lang="en-GB" dirty="0"/>
              <a:t>:  resulting from biological inheritance or heredity</a:t>
            </a:r>
          </a:p>
          <a:p>
            <a:endParaRPr lang="en-GB" dirty="0"/>
          </a:p>
          <a:p>
            <a:r>
              <a:rPr lang="en-GB" dirty="0">
                <a:solidFill>
                  <a:srgbClr val="FF0000"/>
                </a:solidFill>
              </a:rPr>
              <a:t>Natural selection</a:t>
            </a:r>
            <a:r>
              <a:rPr lang="en-GB" dirty="0"/>
              <a:t>:  reproduction of characteristics that increase an organism’s chances of survival</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109</a:t>
            </a:fld>
            <a:endParaRPr lang="en-GB" dirty="0"/>
          </a:p>
        </p:txBody>
      </p:sp>
      <p:pic>
        <p:nvPicPr>
          <p:cNvPr id="1026" name="Picture 2" descr="C:\Users\Compaq\AppData\Local\Microsoft\Windows\INetCache\IE\GGUJB9AD\keyword-analysis-150x150[1].jpg"/>
          <p:cNvPicPr>
            <a:picLocks noChangeAspect="1" noChangeArrowheads="1"/>
          </p:cNvPicPr>
          <p:nvPr/>
        </p:nvPicPr>
        <p:blipFill>
          <a:blip r:embed="rId2" cstate="email"/>
          <a:srcRect/>
          <a:stretch>
            <a:fillRect/>
          </a:stretch>
        </p:blipFill>
        <p:spPr bwMode="auto">
          <a:xfrm>
            <a:off x="7830589" y="847899"/>
            <a:ext cx="1064028" cy="1230284"/>
          </a:xfrm>
          <a:prstGeom prst="rect">
            <a:avLst/>
          </a:prstGeom>
          <a:noFill/>
        </p:spPr>
      </p:pic>
      <p:pic>
        <p:nvPicPr>
          <p:cNvPr id="1027" name="Picture 3" descr="C:\Users\Compaq\AppData\Local\Microsoft\Windows\INetCache\IE\N8CIO3H0\Keywords[1].jpg"/>
          <p:cNvPicPr>
            <a:picLocks noChangeAspect="1" noChangeArrowheads="1"/>
          </p:cNvPicPr>
          <p:nvPr/>
        </p:nvPicPr>
        <p:blipFill>
          <a:blip r:embed="rId3" cstate="email"/>
          <a:srcRect/>
          <a:stretch>
            <a:fillRect/>
          </a:stretch>
        </p:blipFill>
        <p:spPr bwMode="auto">
          <a:xfrm>
            <a:off x="762000" y="5503024"/>
            <a:ext cx="2197331" cy="1080656"/>
          </a:xfrm>
          <a:prstGeom prst="rect">
            <a:avLst/>
          </a:prstGeom>
          <a:noFill/>
        </p:spPr>
      </p:pic>
      <p:pic>
        <p:nvPicPr>
          <p:cNvPr id="1028" name="Picture 4" descr="C:\Users\Compaq\AppData\Local\Microsoft\Windows\INetCache\IE\PHKEMYFZ\seo-963269_960_720[1].png"/>
          <p:cNvPicPr>
            <a:picLocks noChangeAspect="1" noChangeArrowheads="1"/>
          </p:cNvPicPr>
          <p:nvPr/>
        </p:nvPicPr>
        <p:blipFill>
          <a:blip r:embed="rId4" cstate="email"/>
          <a:srcRect/>
          <a:stretch>
            <a:fillRect/>
          </a:stretch>
        </p:blipFill>
        <p:spPr bwMode="auto">
          <a:xfrm>
            <a:off x="4788130" y="5503024"/>
            <a:ext cx="3574819" cy="1354975"/>
          </a:xfrm>
          <a:prstGeom prst="rect">
            <a:avLst/>
          </a:prstGeom>
          <a:noFill/>
        </p:spPr>
      </p:pic>
      <p:pic>
        <p:nvPicPr>
          <p:cNvPr id="1029" name="Picture 5" descr="C:\Users\Compaq\AppData\Local\Microsoft\Windows\INetCache\IE\2QHH05W3\logo[1].jpg"/>
          <p:cNvPicPr>
            <a:picLocks noChangeAspect="1" noChangeArrowheads="1"/>
          </p:cNvPicPr>
          <p:nvPr/>
        </p:nvPicPr>
        <p:blipFill>
          <a:blip r:embed="rId5" cstate="email"/>
          <a:srcRect/>
          <a:stretch>
            <a:fillRect/>
          </a:stretch>
        </p:blipFill>
        <p:spPr bwMode="auto">
          <a:xfrm>
            <a:off x="2452687" y="3807229"/>
            <a:ext cx="2368695" cy="847898"/>
          </a:xfrm>
          <a:prstGeom prst="rect">
            <a:avLst/>
          </a:prstGeom>
          <a:noFill/>
        </p:spPr>
      </p:pic>
      <p:pic>
        <p:nvPicPr>
          <p:cNvPr id="1030" name="Picture 6" descr="C:\Users\Compaq\AppData\Local\Microsoft\Windows\INetCache\IE\N8CIO3H0\6257107403_fcdba7c46c-2[1].jpg"/>
          <p:cNvPicPr>
            <a:picLocks noChangeAspect="1" noChangeArrowheads="1"/>
          </p:cNvPicPr>
          <p:nvPr/>
        </p:nvPicPr>
        <p:blipFill>
          <a:blip r:embed="rId6" cstate="email"/>
          <a:srcRect/>
          <a:stretch>
            <a:fillRect/>
          </a:stretch>
        </p:blipFill>
        <p:spPr bwMode="auto">
          <a:xfrm>
            <a:off x="0" y="0"/>
            <a:ext cx="1579418" cy="1679171"/>
          </a:xfrm>
          <a:prstGeom prst="rect">
            <a:avLst/>
          </a:prstGeom>
          <a:noFill/>
        </p:spPr>
      </p:pic>
      <p:pic>
        <p:nvPicPr>
          <p:cNvPr id="1031" name="Picture 7" descr="C:\Users\Compaq\AppData\Local\Microsoft\Windows\INetCache\IE\PHKEMYFZ\key-to-my-heart-valentine-clip-art-2-thumb3934655[1].jpg"/>
          <p:cNvPicPr>
            <a:picLocks noChangeAspect="1" noChangeArrowheads="1"/>
          </p:cNvPicPr>
          <p:nvPr/>
        </p:nvPicPr>
        <p:blipFill>
          <a:blip r:embed="rId7" cstate="email"/>
          <a:srcRect/>
          <a:stretch>
            <a:fillRect/>
          </a:stretch>
        </p:blipFill>
        <p:spPr bwMode="auto">
          <a:xfrm>
            <a:off x="6267795" y="2227812"/>
            <a:ext cx="1330037" cy="864524"/>
          </a:xfrm>
          <a:prstGeom prst="rect">
            <a:avLst/>
          </a:prstGeom>
          <a:noFill/>
        </p:spPr>
      </p:pic>
      <p:pic>
        <p:nvPicPr>
          <p:cNvPr id="1033" name="Picture 9" descr="C:\Users\Compaq\AppData\Local\Microsoft\Windows\INetCache\IE\2QHH05W3\owl1[1].jpg"/>
          <p:cNvPicPr>
            <a:picLocks noChangeAspect="1" noChangeArrowheads="1"/>
          </p:cNvPicPr>
          <p:nvPr/>
        </p:nvPicPr>
        <p:blipFill>
          <a:blip r:embed="rId8" cstate="email"/>
          <a:srcRect/>
          <a:stretch>
            <a:fillRect/>
          </a:stretch>
        </p:blipFill>
        <p:spPr bwMode="auto">
          <a:xfrm>
            <a:off x="7547955" y="3225338"/>
            <a:ext cx="1596043" cy="1429789"/>
          </a:xfrm>
          <a:prstGeom prst="rect">
            <a:avLst/>
          </a:prstGeom>
          <a:noFill/>
        </p:spPr>
      </p:pic>
      <p:pic>
        <p:nvPicPr>
          <p:cNvPr id="1034" name="Picture 10" descr="C:\Users\Compaq\AppData\Local\Microsoft\Windows\INetCache\IE\GGUJB9AD\bookworm2[1].gif"/>
          <p:cNvPicPr>
            <a:picLocks noChangeAspect="1" noChangeArrowheads="1" noCrop="1"/>
          </p:cNvPicPr>
          <p:nvPr/>
        </p:nvPicPr>
        <p:blipFill>
          <a:blip r:embed="rId9" cstate="email"/>
          <a:srcRect/>
          <a:stretch>
            <a:fillRect/>
          </a:stretch>
        </p:blipFill>
        <p:spPr bwMode="auto">
          <a:xfrm>
            <a:off x="0" y="2377440"/>
            <a:ext cx="1014153" cy="980902"/>
          </a:xfrm>
          <a:prstGeom prst="rect">
            <a:avLst/>
          </a:prstGeom>
          <a:noFill/>
        </p:spPr>
      </p:pic>
      <p:pic>
        <p:nvPicPr>
          <p:cNvPr id="1035" name="Picture 11" descr="C:\Users\Compaq\AppData\Local\Microsoft\Windows\INetCache\IE\N8CIO3H0\nm_app-keychain[1].png"/>
          <p:cNvPicPr>
            <a:picLocks noChangeAspect="1" noChangeArrowheads="1"/>
          </p:cNvPicPr>
          <p:nvPr/>
        </p:nvPicPr>
        <p:blipFill>
          <a:blip r:embed="rId10" cstate="email"/>
          <a:srcRect/>
          <a:stretch>
            <a:fillRect/>
          </a:stretch>
        </p:blipFill>
        <p:spPr bwMode="auto">
          <a:xfrm>
            <a:off x="1429789" y="990600"/>
            <a:ext cx="1762297" cy="971204"/>
          </a:xfrm>
          <a:prstGeom prst="rect">
            <a:avLst/>
          </a:prstGeom>
          <a:noFill/>
        </p:spPr>
      </p:pic>
      <p:pic>
        <p:nvPicPr>
          <p:cNvPr id="1036" name="Picture 12" descr="C:\Users\Compaq\AppData\Local\Microsoft\Windows\INetCache\IE\N8CIO3H0\nm_app-keychain[1].png"/>
          <p:cNvPicPr>
            <a:picLocks noChangeAspect="1" noChangeArrowheads="1"/>
          </p:cNvPicPr>
          <p:nvPr/>
        </p:nvPicPr>
        <p:blipFill>
          <a:blip r:embed="rId11" cstate="email"/>
          <a:srcRect/>
          <a:stretch>
            <a:fillRect/>
          </a:stretch>
        </p:blipFill>
        <p:spPr bwMode="auto">
          <a:xfrm>
            <a:off x="5735782" y="990600"/>
            <a:ext cx="1845424" cy="971204"/>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p:txBody>
          <a:bodyPr/>
          <a:lstStyle/>
          <a:p>
            <a:pPr marL="0" indent="0">
              <a:buNone/>
            </a:pPr>
            <a:r>
              <a:rPr lang="en-GB" dirty="0"/>
              <a:t>                          During Conditioning</a:t>
            </a:r>
          </a:p>
          <a:p>
            <a:pPr marL="0" indent="0">
              <a:buNone/>
            </a:pPr>
            <a:endParaRPr lang="en-GB" dirty="0"/>
          </a:p>
          <a:p>
            <a:pPr marL="0" indent="0">
              <a:buNone/>
            </a:pPr>
            <a:r>
              <a:rPr lang="en-GB" dirty="0"/>
              <a:t>                     UCS + NS                             UCR</a:t>
            </a:r>
          </a:p>
          <a:p>
            <a:pPr marL="0" indent="0">
              <a:buNone/>
            </a:pPr>
            <a:r>
              <a:rPr lang="en-GB" dirty="0"/>
              <a:t>                                        Association    </a:t>
            </a:r>
          </a:p>
          <a:p>
            <a:pPr marL="0" indent="0">
              <a:buNone/>
            </a:pPr>
            <a:r>
              <a:rPr lang="en-GB" dirty="0"/>
              <a:t>             </a:t>
            </a:r>
          </a:p>
        </p:txBody>
      </p:sp>
      <p:sp>
        <p:nvSpPr>
          <p:cNvPr id="4" name="Right Arrow 3"/>
          <p:cNvSpPr/>
          <p:nvPr/>
        </p:nvSpPr>
        <p:spPr>
          <a:xfrm>
            <a:off x="3779520" y="2885440"/>
            <a:ext cx="2214880" cy="386080"/>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email"/>
          <a:stretch>
            <a:fillRect/>
          </a:stretch>
        </p:blipFill>
        <p:spPr>
          <a:xfrm>
            <a:off x="2194354" y="4132053"/>
            <a:ext cx="4755292" cy="1216324"/>
          </a:xfrm>
          <a:prstGeom prst="rect">
            <a:avLst/>
          </a:prstGeom>
        </p:spPr>
      </p:pic>
      <p:sp>
        <p:nvSpPr>
          <p:cNvPr id="6" name="Slide Number Placeholder 5"/>
          <p:cNvSpPr>
            <a:spLocks noGrp="1"/>
          </p:cNvSpPr>
          <p:nvPr>
            <p:ph type="sldNum" sz="quarter" idx="12"/>
          </p:nvPr>
        </p:nvSpPr>
        <p:spPr/>
        <p:txBody>
          <a:bodyPr/>
          <a:lstStyle/>
          <a:p>
            <a:fld id="{BE908CF2-D8AB-46FF-B6F1-F01F7493BF70}" type="slidenum">
              <a:rPr lang="en-GB" smtClean="0"/>
              <a:pPr/>
              <a:t>11</a:t>
            </a:fld>
            <a:endParaRPr lang="en-GB" dirty="0"/>
          </a:p>
        </p:txBody>
      </p:sp>
    </p:spTree>
    <p:extLst>
      <p:ext uri="{BB962C8B-B14F-4D97-AF65-F5344CB8AC3E}">
        <p14:creationId xmlns:p14="http://schemas.microsoft.com/office/powerpoint/2010/main" val="92018034"/>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9657" y="379874"/>
            <a:ext cx="7886700" cy="1325563"/>
          </a:xfrm>
        </p:spPr>
        <p:txBody>
          <a:bodyPr>
            <a:normAutofit/>
          </a:bodyPr>
          <a:lstStyle/>
          <a:p>
            <a:pPr algn="ctr"/>
            <a:r>
              <a:rPr lang="en-GB" b="1" i="1" dirty="0"/>
              <a:t>The biological perspective</a:t>
            </a:r>
            <a:br>
              <a:rPr lang="en-GB" b="1" i="1" dirty="0"/>
            </a:br>
            <a:r>
              <a:rPr lang="en-GB" sz="3600" b="1" i="1" dirty="0" err="1">
                <a:latin typeface="+mn-lt"/>
              </a:rPr>
              <a:t>Gessel’s</a:t>
            </a:r>
            <a:r>
              <a:rPr lang="en-GB" sz="3600" b="1" i="1" dirty="0">
                <a:latin typeface="+mn-lt"/>
              </a:rPr>
              <a:t> theory of maturation</a:t>
            </a:r>
          </a:p>
        </p:txBody>
      </p:sp>
      <p:sp>
        <p:nvSpPr>
          <p:cNvPr id="3" name="Content Placeholder 2"/>
          <p:cNvSpPr>
            <a:spLocks noGrp="1"/>
          </p:cNvSpPr>
          <p:nvPr>
            <p:ph idx="1"/>
          </p:nvPr>
        </p:nvSpPr>
        <p:spPr>
          <a:xfrm>
            <a:off x="628650" y="1769805"/>
            <a:ext cx="5389765" cy="4407157"/>
          </a:xfrm>
        </p:spPr>
        <p:txBody>
          <a:bodyPr>
            <a:normAutofit lnSpcReduction="10000"/>
          </a:bodyPr>
          <a:lstStyle/>
          <a:p>
            <a:r>
              <a:rPr lang="en-GB" dirty="0"/>
              <a:t>Development occurs as a result of MATURATIONAL processes.</a:t>
            </a:r>
          </a:p>
          <a:p>
            <a:r>
              <a:rPr lang="en-GB" dirty="0"/>
              <a:t>The individual matures through several different but linked stages of growth.</a:t>
            </a:r>
          </a:p>
          <a:p>
            <a:r>
              <a:rPr lang="en-GB" dirty="0"/>
              <a:t>A biologically based ‘</a:t>
            </a:r>
            <a:r>
              <a:rPr lang="en-GB" dirty="0">
                <a:solidFill>
                  <a:srgbClr val="FF0000"/>
                </a:solidFill>
              </a:rPr>
              <a:t>programme</a:t>
            </a:r>
            <a:r>
              <a:rPr lang="en-GB" dirty="0"/>
              <a:t>’ of maturation unfolds</a:t>
            </a:r>
          </a:p>
          <a:p>
            <a:r>
              <a:rPr lang="en-GB" dirty="0"/>
              <a:t>The programme is ‘hard-wired’ and the environment plays a supporting role rather than a leading role.</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110</a:t>
            </a:fld>
            <a:endParaRPr lang="en-GB" dirty="0"/>
          </a:p>
        </p:txBody>
      </p:sp>
      <p:pic>
        <p:nvPicPr>
          <p:cNvPr id="2052" name="Picture 4" descr="C:\Users\Compaq\AppData\Local\Microsoft\Windows\INetCache\IE\N8CIO3H0\ArnoldGesell[1].jpg"/>
          <p:cNvPicPr>
            <a:picLocks noChangeAspect="1" noChangeArrowheads="1"/>
          </p:cNvPicPr>
          <p:nvPr/>
        </p:nvPicPr>
        <p:blipFill>
          <a:blip r:embed="rId2" cstate="email"/>
          <a:srcRect/>
          <a:stretch>
            <a:fillRect/>
          </a:stretch>
        </p:blipFill>
        <p:spPr bwMode="auto">
          <a:xfrm>
            <a:off x="299259" y="548641"/>
            <a:ext cx="1097280" cy="103077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053" name="Picture 5" descr="C:\Users\Compaq\AppData\Local\Microsoft\Windows\INetCache\IE\2QHH05W3\crecimiento[1].jpg"/>
          <p:cNvPicPr>
            <a:picLocks noChangeAspect="1" noChangeArrowheads="1"/>
          </p:cNvPicPr>
          <p:nvPr/>
        </p:nvPicPr>
        <p:blipFill>
          <a:blip r:embed="rId3" cstate="email"/>
          <a:srcRect/>
          <a:stretch>
            <a:fillRect/>
          </a:stretch>
        </p:blipFill>
        <p:spPr bwMode="auto">
          <a:xfrm>
            <a:off x="2909454" y="5253644"/>
            <a:ext cx="5351895" cy="1604355"/>
          </a:xfrm>
          <a:prstGeom prst="rect">
            <a:avLst/>
          </a:prstGeom>
          <a:noFill/>
        </p:spPr>
      </p:pic>
      <p:pic>
        <p:nvPicPr>
          <p:cNvPr id="2057" name="Picture 9" descr="C:\Users\Compaq\AppData\Local\Microsoft\Windows\INetCache\IE\2QHH05W3\family_ages[1].jpg"/>
          <p:cNvPicPr>
            <a:picLocks noChangeAspect="1" noChangeArrowheads="1"/>
          </p:cNvPicPr>
          <p:nvPr/>
        </p:nvPicPr>
        <p:blipFill>
          <a:blip r:embed="rId4" cstate="email"/>
          <a:srcRect/>
          <a:stretch>
            <a:fillRect/>
          </a:stretch>
        </p:blipFill>
        <p:spPr bwMode="auto">
          <a:xfrm>
            <a:off x="6035040" y="1596044"/>
            <a:ext cx="3108960" cy="1113905"/>
          </a:xfrm>
          <a:prstGeom prst="rect">
            <a:avLst/>
          </a:prstGeom>
          <a:noFill/>
        </p:spPr>
      </p:pic>
      <p:pic>
        <p:nvPicPr>
          <p:cNvPr id="2058" name="Picture 10" descr="C:\Users\Compaq\AppData\Local\Microsoft\Windows\INetCache\IE\2QHH05W3\Blaire_pic[1].jpg"/>
          <p:cNvPicPr>
            <a:picLocks noChangeAspect="1" noChangeArrowheads="1"/>
          </p:cNvPicPr>
          <p:nvPr/>
        </p:nvPicPr>
        <p:blipFill>
          <a:blip r:embed="rId5" cstate="email"/>
          <a:srcRect/>
          <a:stretch>
            <a:fillRect/>
          </a:stretch>
        </p:blipFill>
        <p:spPr bwMode="auto">
          <a:xfrm>
            <a:off x="5951914" y="2813858"/>
            <a:ext cx="2959330" cy="2439786"/>
          </a:xfrm>
          <a:prstGeom prst="rect">
            <a:avLst/>
          </a:prstGeom>
          <a:noFill/>
        </p:spPr>
      </p:pic>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br>
              <a:rPr lang="en-GB" b="1" i="1" dirty="0"/>
            </a:br>
            <a:r>
              <a:rPr lang="en-GB" b="1" i="1" dirty="0" err="1"/>
              <a:t>Gessel’s</a:t>
            </a:r>
            <a:r>
              <a:rPr lang="en-GB" b="1" i="1" dirty="0"/>
              <a:t> theory of maturation</a:t>
            </a:r>
            <a:endParaRPr lang="en-GB" dirty="0"/>
          </a:p>
        </p:txBody>
      </p:sp>
      <p:sp>
        <p:nvSpPr>
          <p:cNvPr id="3" name="Content Placeholder 2"/>
          <p:cNvSpPr>
            <a:spLocks noGrp="1"/>
          </p:cNvSpPr>
          <p:nvPr>
            <p:ph idx="1"/>
          </p:nvPr>
        </p:nvSpPr>
        <p:spPr>
          <a:xfrm>
            <a:off x="628650" y="1825625"/>
            <a:ext cx="5572645" cy="4351338"/>
          </a:xfrm>
        </p:spPr>
        <p:txBody>
          <a:bodyPr>
            <a:normAutofit lnSpcReduction="10000"/>
          </a:bodyPr>
          <a:lstStyle/>
          <a:p>
            <a:r>
              <a:rPr lang="en-GB" dirty="0"/>
              <a:t>Physical and mental growth are determined by heredity.</a:t>
            </a:r>
          </a:p>
          <a:p>
            <a:r>
              <a:rPr lang="en-GB" dirty="0"/>
              <a:t>Maturation sequence occurs in a predictable stable and orderly way.</a:t>
            </a:r>
          </a:p>
          <a:p>
            <a:r>
              <a:rPr lang="en-GB" dirty="0"/>
              <a:t>Growth is genetically determined from birth.</a:t>
            </a:r>
          </a:p>
          <a:p>
            <a:r>
              <a:rPr lang="en-GB" dirty="0"/>
              <a:t>Two vital points to remember.</a:t>
            </a:r>
          </a:p>
          <a:p>
            <a:pPr>
              <a:buNone/>
            </a:pPr>
            <a:r>
              <a:rPr lang="en-GB" dirty="0"/>
              <a:t>       </a:t>
            </a:r>
            <a:r>
              <a:rPr lang="en-GB" sz="1800" dirty="0"/>
              <a:t>1.</a:t>
            </a:r>
            <a:r>
              <a:rPr lang="en-GB" dirty="0"/>
              <a:t> </a:t>
            </a:r>
            <a:r>
              <a:rPr lang="en-GB" sz="1800" dirty="0"/>
              <a:t>The sequence of development is universal, the rate at which a child         moves through the stages varies tremendously.</a:t>
            </a:r>
          </a:p>
          <a:p>
            <a:pPr>
              <a:buNone/>
            </a:pPr>
            <a:r>
              <a:rPr lang="en-GB" sz="1800" dirty="0"/>
              <a:t>          2. Growth is uneven – children grow in spurts.</a:t>
            </a: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111</a:t>
            </a:fld>
            <a:endParaRPr lang="en-GB" dirty="0"/>
          </a:p>
        </p:txBody>
      </p:sp>
      <p:pic>
        <p:nvPicPr>
          <p:cNvPr id="4099" name="Picture 3" descr="C:\Users\Compaq\AppData\Local\Microsoft\Windows\INetCache\IE\2QHH05W3\875px-Autorecessive_(zh-tw).svg[1].png"/>
          <p:cNvPicPr>
            <a:picLocks noChangeAspect="1" noChangeArrowheads="1"/>
          </p:cNvPicPr>
          <p:nvPr/>
        </p:nvPicPr>
        <p:blipFill>
          <a:blip r:embed="rId2" cstate="email"/>
          <a:srcRect/>
          <a:stretch>
            <a:fillRect/>
          </a:stretch>
        </p:blipFill>
        <p:spPr bwMode="auto">
          <a:xfrm>
            <a:off x="6101542" y="1679170"/>
            <a:ext cx="2826327" cy="2044931"/>
          </a:xfrm>
          <a:prstGeom prst="rect">
            <a:avLst/>
          </a:prstGeom>
          <a:noFill/>
        </p:spPr>
      </p:pic>
      <p:pic>
        <p:nvPicPr>
          <p:cNvPr id="4101" name="Picture 5" descr="C:\Users\Compaq\AppData\Local\Microsoft\Windows\INetCache\IE\PHKEMYFZ\niÃ±os[1].jpg"/>
          <p:cNvPicPr>
            <a:picLocks noChangeAspect="1" noChangeArrowheads="1"/>
          </p:cNvPicPr>
          <p:nvPr/>
        </p:nvPicPr>
        <p:blipFill>
          <a:blip r:embed="rId3" cstate="email"/>
          <a:srcRect/>
          <a:stretch>
            <a:fillRect/>
          </a:stretch>
        </p:blipFill>
        <p:spPr bwMode="auto">
          <a:xfrm>
            <a:off x="6068291" y="3724102"/>
            <a:ext cx="2360813" cy="2443942"/>
          </a:xfrm>
          <a:prstGeom prst="rect">
            <a:avLst/>
          </a:prstGeom>
          <a:noFill/>
        </p:spPr>
      </p:pic>
      <p:pic>
        <p:nvPicPr>
          <p:cNvPr id="4102" name="Picture 6" descr="C:\Users\Compaq\AppData\Local\Microsoft\Windows\INetCache\IE\PHKEMYFZ\8552899_s[1].jpg"/>
          <p:cNvPicPr>
            <a:picLocks noChangeAspect="1" noChangeArrowheads="1"/>
          </p:cNvPicPr>
          <p:nvPr/>
        </p:nvPicPr>
        <p:blipFill>
          <a:blip r:embed="rId4" cstate="email"/>
          <a:srcRect/>
          <a:stretch>
            <a:fillRect/>
          </a:stretch>
        </p:blipFill>
        <p:spPr bwMode="auto">
          <a:xfrm>
            <a:off x="519084" y="5951913"/>
            <a:ext cx="3072014" cy="906087"/>
          </a:xfrm>
          <a:prstGeom prst="rect">
            <a:avLst/>
          </a:prstGeom>
          <a:noFill/>
        </p:spPr>
      </p:pic>
      <p:pic>
        <p:nvPicPr>
          <p:cNvPr id="4103" name="Picture 7" descr="C:\Users\Compaq\AppData\Local\Microsoft\Windows\INetCache\IE\GGUJB9AD\BabyGrowthSpurts[1].png"/>
          <p:cNvPicPr>
            <a:picLocks noChangeAspect="1" noChangeArrowheads="1"/>
          </p:cNvPicPr>
          <p:nvPr/>
        </p:nvPicPr>
        <p:blipFill>
          <a:blip r:embed="rId5" cstate="email"/>
          <a:srcRect/>
          <a:stretch>
            <a:fillRect/>
          </a:stretch>
        </p:blipFill>
        <p:spPr bwMode="auto">
          <a:xfrm>
            <a:off x="216133" y="382385"/>
            <a:ext cx="1064028" cy="1379913"/>
          </a:xfrm>
          <a:prstGeom prst="rect">
            <a:avLst/>
          </a:prstGeom>
          <a:noFill/>
        </p:spPr>
      </p:pic>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biological perspective</a:t>
            </a:r>
            <a:br>
              <a:rPr lang="en-GB" b="1" i="1" dirty="0"/>
            </a:br>
            <a:r>
              <a:rPr lang="en-GB" b="1" i="1" dirty="0" err="1"/>
              <a:t>Gessel’s</a:t>
            </a:r>
            <a:r>
              <a:rPr lang="en-GB" b="1" i="1" dirty="0"/>
              <a:t> theory of maturation</a:t>
            </a:r>
            <a:br>
              <a:rPr lang="en-GB" b="1" i="1" dirty="0"/>
            </a:br>
            <a:r>
              <a:rPr lang="en-GB" sz="2700" b="1" i="1" dirty="0">
                <a:hlinkClick r:id="rId2"/>
              </a:rPr>
              <a:t>https://www.youtube.com/watch?v=90zFKuITTFo</a:t>
            </a:r>
            <a:endParaRPr lang="en-GB" sz="27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112</a:t>
            </a:fld>
            <a:endParaRPr lang="en-GB" dirty="0"/>
          </a:p>
        </p:txBody>
      </p:sp>
      <p:pic>
        <p:nvPicPr>
          <p:cNvPr id="3074" name="Picture 2" descr="C:\Users\Compaq\AppData\Local\Microsoft\Windows\INetCache\IE\GGUJB9AD\Purple-Stages-of-Development1[1].jpg"/>
          <p:cNvPicPr>
            <a:picLocks noGrp="1" noChangeAspect="1" noChangeArrowheads="1"/>
          </p:cNvPicPr>
          <p:nvPr>
            <p:ph idx="1"/>
          </p:nvPr>
        </p:nvPicPr>
        <p:blipFill>
          <a:blip r:embed="rId3" cstate="email"/>
          <a:srcRect/>
          <a:stretch>
            <a:fillRect/>
          </a:stretch>
        </p:blipFill>
        <p:spPr bwMode="auto">
          <a:xfrm>
            <a:off x="1491095" y="2129631"/>
            <a:ext cx="5857355" cy="37433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0160" y="350377"/>
            <a:ext cx="7886700" cy="1325563"/>
          </a:xfrm>
        </p:spPr>
        <p:txBody>
          <a:bodyPr>
            <a:normAutofit fontScale="90000"/>
          </a:bodyPr>
          <a:lstStyle/>
          <a:p>
            <a:pPr algn="ctr"/>
            <a:r>
              <a:rPr lang="en-GB" sz="3100" b="1" i="1" dirty="0"/>
              <a:t>The biological perspective.</a:t>
            </a:r>
            <a:br>
              <a:rPr lang="en-GB" sz="3100" b="1" i="1" dirty="0"/>
            </a:br>
            <a:r>
              <a:rPr lang="en-GB" sz="3100" b="1" i="1" dirty="0"/>
              <a:t>The influence of the nervous &amp; endocrine systems on behaviour</a:t>
            </a:r>
            <a:r>
              <a:rPr lang="en-GB" b="1" i="1" dirty="0"/>
              <a:t>.</a:t>
            </a:r>
            <a:endParaRPr lang="en-GB" dirty="0"/>
          </a:p>
        </p:txBody>
      </p:sp>
      <p:sp>
        <p:nvSpPr>
          <p:cNvPr id="3" name="Content Placeholder 2"/>
          <p:cNvSpPr>
            <a:spLocks noGrp="1"/>
          </p:cNvSpPr>
          <p:nvPr>
            <p:ph idx="1"/>
          </p:nvPr>
        </p:nvSpPr>
        <p:spPr>
          <a:xfrm>
            <a:off x="628651" y="1562793"/>
            <a:ext cx="4275858" cy="1928553"/>
          </a:xfrm>
        </p:spPr>
        <p:txBody>
          <a:bodyPr>
            <a:normAutofit fontScale="25000" lnSpcReduction="20000"/>
          </a:bodyPr>
          <a:lstStyle/>
          <a:p>
            <a:endParaRPr lang="en-GB" dirty="0"/>
          </a:p>
          <a:p>
            <a:r>
              <a:rPr lang="en-GB" sz="9800" dirty="0"/>
              <a:t>The autonomic nervous system produces its effects through activation of nerve fibres throughout the nervous system, brain and body or by stimulating the release of hormones from endocrine glands (such as the adrenal and pineal glands).</a:t>
            </a:r>
          </a:p>
          <a:p>
            <a:endParaRPr lang="en-GB" sz="9800" dirty="0"/>
          </a:p>
          <a:p>
            <a:r>
              <a:rPr lang="en-GB" sz="9800" dirty="0"/>
              <a:t>Hormones are biochemical substances that are released into the bloodstream and have a profound effect on target organs and behaviour.</a:t>
            </a:r>
          </a:p>
          <a:p>
            <a:endParaRPr lang="en-GB" dirty="0"/>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113</a:t>
            </a:fld>
            <a:endParaRPr lang="en-GB" dirty="0"/>
          </a:p>
        </p:txBody>
      </p:sp>
      <p:pic>
        <p:nvPicPr>
          <p:cNvPr id="5132" name="Picture 12" descr="C:\Users\Compaq\AppData\Local\Microsoft\Windows\INetCache\IE\PHKEMYFZ\1280px-Endocrine_central_nervous_en.svg[1].png"/>
          <p:cNvPicPr>
            <a:picLocks noChangeAspect="1" noChangeArrowheads="1"/>
          </p:cNvPicPr>
          <p:nvPr/>
        </p:nvPicPr>
        <p:blipFill>
          <a:blip r:embed="rId2" cstate="email"/>
          <a:srcRect/>
          <a:stretch>
            <a:fillRect/>
          </a:stretch>
        </p:blipFill>
        <p:spPr bwMode="auto">
          <a:xfrm>
            <a:off x="4838007" y="1845425"/>
            <a:ext cx="4305993" cy="4438997"/>
          </a:xfrm>
          <a:prstGeom prst="rect">
            <a:avLst/>
          </a:prstGeom>
          <a:noFill/>
        </p:spPr>
      </p:pic>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891377"/>
          </a:xfrm>
        </p:spPr>
        <p:txBody>
          <a:bodyPr>
            <a:normAutofit fontScale="90000"/>
          </a:bodyPr>
          <a:lstStyle/>
          <a:p>
            <a:pPr algn="ctr"/>
            <a:r>
              <a:rPr lang="en-GB" b="1" i="1" dirty="0"/>
              <a:t>The biological perspective.</a:t>
            </a:r>
            <a:br>
              <a:rPr lang="en-GB" b="1" i="1" dirty="0"/>
            </a:br>
            <a:r>
              <a:rPr lang="en-GB" sz="3600" b="1" i="1" dirty="0"/>
              <a:t>The influence of the nervous &amp; endocrine systems on behaviour.</a:t>
            </a:r>
            <a:br>
              <a:rPr lang="en-GB" sz="3600" b="1" i="1" dirty="0"/>
            </a:br>
            <a:r>
              <a:rPr lang="en-GB" b="1" i="1" dirty="0"/>
              <a:t>The nervous system.</a:t>
            </a:r>
            <a:endParaRPr lang="en-GB" dirty="0"/>
          </a:p>
        </p:txBody>
      </p:sp>
      <p:graphicFrame>
        <p:nvGraphicFramePr>
          <p:cNvPr id="5" name="Content Placeholder 4"/>
          <p:cNvGraphicFramePr>
            <a:graphicFrameLocks noGrp="1"/>
          </p:cNvGraphicFramePr>
          <p:nvPr>
            <p:ph idx="1"/>
          </p:nvPr>
        </p:nvGraphicFramePr>
        <p:xfrm>
          <a:off x="628650" y="2521973"/>
          <a:ext cx="8124990" cy="3862112"/>
        </p:xfrm>
        <a:graphic>
          <a:graphicData uri="http://schemas.openxmlformats.org/drawingml/2006/table">
            <a:tbl>
              <a:tblPr firstRow="1" bandRow="1">
                <a:tableStyleId>{F5AB1C69-6EDB-4FF4-983F-18BD219EF322}</a:tableStyleId>
              </a:tblPr>
              <a:tblGrid>
                <a:gridCol w="2011311">
                  <a:extLst>
                    <a:ext uri="{9D8B030D-6E8A-4147-A177-3AD203B41FA5}">
                      <a16:colId xmlns:a16="http://schemas.microsoft.com/office/drawing/2014/main" val="20000"/>
                    </a:ext>
                  </a:extLst>
                </a:gridCol>
                <a:gridCol w="2937695">
                  <a:extLst>
                    <a:ext uri="{9D8B030D-6E8A-4147-A177-3AD203B41FA5}">
                      <a16:colId xmlns:a16="http://schemas.microsoft.com/office/drawing/2014/main" val="20001"/>
                    </a:ext>
                  </a:extLst>
                </a:gridCol>
                <a:gridCol w="3175984">
                  <a:extLst>
                    <a:ext uri="{9D8B030D-6E8A-4147-A177-3AD203B41FA5}">
                      <a16:colId xmlns:a16="http://schemas.microsoft.com/office/drawing/2014/main" val="20002"/>
                    </a:ext>
                  </a:extLst>
                </a:gridCol>
              </a:tblGrid>
              <a:tr h="513736">
                <a:tc>
                  <a:txBody>
                    <a:bodyPr/>
                    <a:lstStyle/>
                    <a:p>
                      <a:r>
                        <a:rPr lang="en-GB" dirty="0"/>
                        <a:t>Central</a:t>
                      </a:r>
                      <a:r>
                        <a:rPr lang="en-GB" baseline="0" dirty="0"/>
                        <a:t> nervous system</a:t>
                      </a:r>
                      <a:endParaRPr lang="en-GB" b="0" dirty="0">
                        <a:solidFill>
                          <a:schemeClr val="tx1"/>
                        </a:solidFill>
                      </a:endParaRPr>
                    </a:p>
                  </a:txBody>
                  <a:tcPr>
                    <a:cell3D prstMaterial="dkEdge">
                      <a:bevel prst="convex"/>
                      <a:lightRig rig="flood" dir="t"/>
                    </a:cell3D>
                  </a:tcPr>
                </a:tc>
                <a:tc gridSpan="2">
                  <a:txBody>
                    <a:bodyPr/>
                    <a:lstStyle/>
                    <a:p>
                      <a:r>
                        <a:rPr lang="en-GB" dirty="0"/>
                        <a:t>                        Autonomic</a:t>
                      </a:r>
                      <a:r>
                        <a:rPr lang="en-GB" baseline="0" dirty="0"/>
                        <a:t> nervous system.</a:t>
                      </a:r>
                      <a:endParaRPr lang="en-GB" b="0" dirty="0">
                        <a:solidFill>
                          <a:schemeClr val="tx1"/>
                        </a:solidFill>
                      </a:endParaRPr>
                    </a:p>
                  </a:txBody>
                  <a:tcPr>
                    <a:cell3D prstMaterial="dkEdge">
                      <a:bevel prst="convex"/>
                      <a:lightRig rig="flood" dir="t"/>
                    </a:cell3D>
                  </a:tcPr>
                </a:tc>
                <a:tc hMerge="1">
                  <a:txBody>
                    <a:bodyPr/>
                    <a:lstStyle/>
                    <a:p>
                      <a:endParaRPr lang="en-GB"/>
                    </a:p>
                  </a:txBody>
                  <a:tcPr/>
                </a:tc>
                <a:extLst>
                  <a:ext uri="{0D108BD9-81ED-4DB2-BD59-A6C34878D82A}">
                    <a16:rowId xmlns:a16="http://schemas.microsoft.com/office/drawing/2014/main" val="10000"/>
                  </a:ext>
                </a:extLst>
              </a:tr>
              <a:tr h="513736">
                <a:tc>
                  <a:txBody>
                    <a:bodyPr/>
                    <a:lstStyle/>
                    <a:p>
                      <a:r>
                        <a:rPr lang="en-GB" dirty="0"/>
                        <a:t>      Consists</a:t>
                      </a:r>
                      <a:endParaRPr lang="en-GB" dirty="0">
                        <a:solidFill>
                          <a:schemeClr val="tx1"/>
                        </a:solidFill>
                      </a:endParaRPr>
                    </a:p>
                  </a:txBody>
                  <a:tcPr/>
                </a:tc>
                <a:tc gridSpan="2">
                  <a:txBody>
                    <a:bodyPr/>
                    <a:lstStyle/>
                    <a:p>
                      <a:r>
                        <a:rPr lang="en-GB" dirty="0"/>
                        <a:t>Regulates organs of the</a:t>
                      </a:r>
                      <a:r>
                        <a:rPr lang="en-GB" baseline="0" dirty="0"/>
                        <a:t> body &amp; processes such as heart rate &amp; blood pressure; only one branch is activated at any time.</a:t>
                      </a:r>
                      <a:endParaRPr lang="en-GB" dirty="0"/>
                    </a:p>
                  </a:txBody>
                  <a:tcPr>
                    <a:cell3D prstMaterial="dkEdge">
                      <a:bevel prst="convex"/>
                      <a:lightRig rig="flood" dir="t"/>
                    </a:cell3D>
                  </a:tcPr>
                </a:tc>
                <a:tc hMerge="1">
                  <a:txBody>
                    <a:bodyPr/>
                    <a:lstStyle/>
                    <a:p>
                      <a:endParaRPr lang="en-GB"/>
                    </a:p>
                  </a:txBody>
                  <a:tcPr/>
                </a:tc>
                <a:extLst>
                  <a:ext uri="{0D108BD9-81ED-4DB2-BD59-A6C34878D82A}">
                    <a16:rowId xmlns:a16="http://schemas.microsoft.com/office/drawing/2014/main" val="10001"/>
                  </a:ext>
                </a:extLst>
              </a:tr>
              <a:tr h="513736">
                <a:tc>
                  <a:txBody>
                    <a:bodyPr/>
                    <a:lstStyle/>
                    <a:p>
                      <a:r>
                        <a:rPr lang="en-GB" dirty="0"/>
                        <a:t>        of the</a:t>
                      </a:r>
                      <a:endParaRPr lang="en-GB" dirty="0">
                        <a:solidFill>
                          <a:schemeClr val="tx1"/>
                        </a:solidFill>
                      </a:endParaRPr>
                    </a:p>
                  </a:txBody>
                  <a:tcPr/>
                </a:tc>
                <a:tc gridSpan="2">
                  <a:txBody>
                    <a:bodyPr/>
                    <a:lstStyle/>
                    <a:p>
                      <a:endParaRPr lang="en-GB" dirty="0"/>
                    </a:p>
                  </a:txBody>
                  <a:tcPr/>
                </a:tc>
                <a:tc hMerge="1">
                  <a:txBody>
                    <a:bodyPr/>
                    <a:lstStyle/>
                    <a:p>
                      <a:endParaRPr lang="en-GB"/>
                    </a:p>
                  </a:txBody>
                  <a:tcPr/>
                </a:tc>
                <a:extLst>
                  <a:ext uri="{0D108BD9-81ED-4DB2-BD59-A6C34878D82A}">
                    <a16:rowId xmlns:a16="http://schemas.microsoft.com/office/drawing/2014/main" val="10002"/>
                  </a:ext>
                </a:extLst>
              </a:tr>
              <a:tr h="513736">
                <a:tc>
                  <a:txBody>
                    <a:bodyPr/>
                    <a:lstStyle/>
                    <a:p>
                      <a:r>
                        <a:rPr lang="en-GB" dirty="0"/>
                        <a:t>        brain</a:t>
                      </a:r>
                      <a:endParaRPr lang="en-GB" dirty="0">
                        <a:solidFill>
                          <a:schemeClr val="tx1"/>
                        </a:solidFill>
                      </a:endParaRPr>
                    </a:p>
                  </a:txBody>
                  <a:tcPr/>
                </a:tc>
                <a:tc>
                  <a:txBody>
                    <a:bodyPr/>
                    <a:lstStyle/>
                    <a:p>
                      <a:r>
                        <a:rPr lang="en-GB" dirty="0"/>
                        <a:t>     Sympathetic branch</a:t>
                      </a:r>
                      <a:endParaRPr lang="en-GB" dirty="0">
                        <a:solidFill>
                          <a:schemeClr val="tx1"/>
                        </a:solidFill>
                      </a:endParaRPr>
                    </a:p>
                  </a:txBody>
                  <a:tcPr>
                    <a:cell3D prstMaterial="dkEdge">
                      <a:bevel prst="convex"/>
                      <a:lightRig rig="flood" dir="t"/>
                    </a:cell3D>
                  </a:tcPr>
                </a:tc>
                <a:tc>
                  <a:txBody>
                    <a:bodyPr/>
                    <a:lstStyle/>
                    <a:p>
                      <a:r>
                        <a:rPr lang="en-GB" dirty="0"/>
                        <a:t>   Parasympathetic branch</a:t>
                      </a:r>
                      <a:endParaRPr lang="en-GB" dirty="0">
                        <a:solidFill>
                          <a:schemeClr val="tx1"/>
                        </a:solidFill>
                      </a:endParaRPr>
                    </a:p>
                  </a:txBody>
                  <a:tcPr>
                    <a:cell3D prstMaterial="dkEdge">
                      <a:bevel prst="convex"/>
                      <a:lightRig rig="flood" dir="t"/>
                    </a:cell3D>
                  </a:tcPr>
                </a:tc>
                <a:extLst>
                  <a:ext uri="{0D108BD9-81ED-4DB2-BD59-A6C34878D82A}">
                    <a16:rowId xmlns:a16="http://schemas.microsoft.com/office/drawing/2014/main" val="10003"/>
                  </a:ext>
                </a:extLst>
              </a:tr>
              <a:tr h="513736">
                <a:tc>
                  <a:txBody>
                    <a:bodyPr/>
                    <a:lstStyle/>
                    <a:p>
                      <a:r>
                        <a:rPr lang="en-GB" dirty="0"/>
                        <a:t>      &amp; spinal</a:t>
                      </a:r>
                      <a:endParaRPr lang="en-GB" dirty="0">
                        <a:solidFill>
                          <a:schemeClr val="tx1"/>
                        </a:solidFill>
                      </a:endParaRPr>
                    </a:p>
                  </a:txBody>
                  <a:tcPr/>
                </a:tc>
                <a:tc>
                  <a:txBody>
                    <a:bodyPr/>
                    <a:lstStyle/>
                    <a:p>
                      <a:r>
                        <a:rPr lang="en-GB" dirty="0"/>
                        <a:t>Associated with arousal &amp; the flight or fight response.</a:t>
                      </a:r>
                    </a:p>
                  </a:txBody>
                  <a:tcPr>
                    <a:cell3D prstMaterial="dkEdge">
                      <a:bevel prst="convex"/>
                      <a:lightRig rig="flood" dir="t"/>
                    </a:cell3D>
                  </a:tcPr>
                </a:tc>
                <a:tc>
                  <a:txBody>
                    <a:bodyPr/>
                    <a:lstStyle/>
                    <a:p>
                      <a:r>
                        <a:rPr lang="en-GB" dirty="0"/>
                        <a:t>Associated with rest &amp; relaxation.</a:t>
                      </a:r>
                    </a:p>
                  </a:txBody>
                  <a:tcPr>
                    <a:cell3D prstMaterial="dkEdge">
                      <a:bevel prst="convex"/>
                      <a:lightRig rig="flood" dir="t"/>
                    </a:cell3D>
                  </a:tcPr>
                </a:tc>
                <a:extLst>
                  <a:ext uri="{0D108BD9-81ED-4DB2-BD59-A6C34878D82A}">
                    <a16:rowId xmlns:a16="http://schemas.microsoft.com/office/drawing/2014/main" val="10004"/>
                  </a:ext>
                </a:extLst>
              </a:tr>
              <a:tr h="513736">
                <a:tc>
                  <a:txBody>
                    <a:bodyPr/>
                    <a:lstStyle/>
                    <a:p>
                      <a:r>
                        <a:rPr lang="en-GB" dirty="0"/>
                        <a:t>        chord</a:t>
                      </a:r>
                      <a:endParaRPr lang="en-GB" dirty="0">
                        <a:solidFill>
                          <a:schemeClr val="tx1"/>
                        </a:solidFill>
                      </a:endParaRPr>
                    </a:p>
                  </a:txBody>
                  <a:tcPr/>
                </a:tc>
                <a:tc>
                  <a:txBody>
                    <a:bodyPr/>
                    <a:lstStyle/>
                    <a:p>
                      <a:r>
                        <a:rPr lang="en-GB" dirty="0"/>
                        <a:t>Person may appear agitated, with a fast pulse &amp;</a:t>
                      </a:r>
                      <a:r>
                        <a:rPr lang="en-GB" baseline="0" dirty="0"/>
                        <a:t> heavy, rapid breathing.</a:t>
                      </a:r>
                      <a:endParaRPr lang="en-GB" dirty="0"/>
                    </a:p>
                  </a:txBody>
                  <a:tcPr>
                    <a:cell3D prstMaterial="dkEdge">
                      <a:bevel prst="convex"/>
                      <a:lightRig rig="flood" dir="t"/>
                    </a:cell3D>
                  </a:tcPr>
                </a:tc>
                <a:tc>
                  <a:txBody>
                    <a:bodyPr/>
                    <a:lstStyle/>
                    <a:p>
                      <a:r>
                        <a:rPr lang="en-GB" dirty="0"/>
                        <a:t>Person will appear calm &amp;</a:t>
                      </a:r>
                      <a:r>
                        <a:rPr lang="en-GB" baseline="0" dirty="0"/>
                        <a:t> relaxed, with a slow pulse.</a:t>
                      </a:r>
                      <a:endParaRPr lang="en-GB" dirty="0"/>
                    </a:p>
                  </a:txBody>
                  <a:tcPr>
                    <a:cell3D prstMaterial="dkEdge">
                      <a:bevel prst="convex"/>
                      <a:lightRig rig="flood" dir="t"/>
                    </a:cell3D>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114</a:t>
            </a:fld>
            <a:endParaRPr lang="en-GB" dirty="0"/>
          </a:p>
        </p:txBody>
      </p:sp>
      <p:cxnSp>
        <p:nvCxnSpPr>
          <p:cNvPr id="7" name="Straight Connector 6"/>
          <p:cNvCxnSpPr/>
          <p:nvPr/>
        </p:nvCxnSpPr>
        <p:spPr>
          <a:xfrm>
            <a:off x="2610465" y="2669458"/>
            <a:ext cx="14749" cy="3347884"/>
          </a:xfrm>
          <a:prstGeom prst="line">
            <a:avLst/>
          </a:prstGeom>
        </p:spPr>
        <p:style>
          <a:lnRef idx="1">
            <a:schemeClr val="accent1"/>
          </a:lnRef>
          <a:fillRef idx="0">
            <a:schemeClr val="accent1"/>
          </a:fillRef>
          <a:effectRef idx="0">
            <a:schemeClr val="accent1"/>
          </a:effectRef>
          <a:fontRef idx="minor">
            <a:schemeClr val="tx1"/>
          </a:fontRef>
        </p:style>
      </p:cxnSp>
      <p:sp>
        <p:nvSpPr>
          <p:cNvPr id="8" name="Down Arrow 7"/>
          <p:cNvSpPr/>
          <p:nvPr/>
        </p:nvSpPr>
        <p:spPr>
          <a:xfrm>
            <a:off x="4218039" y="3908323"/>
            <a:ext cx="294967" cy="368709"/>
          </a:xfrm>
          <a:prstGeom prst="downArrow">
            <a:avLst>
              <a:gd name="adj1" fmla="val 50000"/>
              <a:gd name="adj2" fmla="val 46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Down Arrow 8"/>
          <p:cNvSpPr/>
          <p:nvPr/>
        </p:nvSpPr>
        <p:spPr>
          <a:xfrm>
            <a:off x="7064477" y="3878826"/>
            <a:ext cx="250723" cy="383458"/>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12025" y="381752"/>
            <a:ext cx="7886700" cy="1325563"/>
          </a:xfrm>
        </p:spPr>
        <p:txBody>
          <a:bodyPr>
            <a:noAutofit/>
          </a:bodyPr>
          <a:lstStyle/>
          <a:p>
            <a:pPr algn="ctr"/>
            <a:r>
              <a:rPr lang="en-GB" sz="3200" b="1" i="1" dirty="0"/>
              <a:t>The biological perspective.</a:t>
            </a:r>
            <a:br>
              <a:rPr lang="en-GB" sz="3200" b="1" i="1" dirty="0"/>
            </a:br>
            <a:r>
              <a:rPr lang="en-GB" sz="3200" b="1" i="1" dirty="0"/>
              <a:t>The influence of the nervous &amp; endocrine systems on behaviour.</a:t>
            </a:r>
            <a:br>
              <a:rPr lang="en-GB" sz="3200" b="1" i="1" dirty="0"/>
            </a:br>
            <a:r>
              <a:rPr lang="en-GB" sz="4000" b="1" i="1" dirty="0"/>
              <a:t>The nervous system</a:t>
            </a:r>
            <a:r>
              <a:rPr lang="en-GB" sz="3200" b="1" i="1" dirty="0"/>
              <a:t>.</a:t>
            </a:r>
            <a:endParaRPr lang="en-GB" sz="32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115</a:t>
            </a:fld>
            <a:endParaRPr lang="en-GB" dirty="0"/>
          </a:p>
        </p:txBody>
      </p:sp>
      <p:pic>
        <p:nvPicPr>
          <p:cNvPr id="6146" name="Picture 2" descr="C:\Users\Compaq\AppData\Local\Microsoft\Windows\INetCache\IE\GGUJB9AD\autonomic_nervous_system[1].gif"/>
          <p:cNvPicPr>
            <a:picLocks noGrp="1" noChangeAspect="1" noChangeArrowheads="1"/>
          </p:cNvPicPr>
          <p:nvPr>
            <p:ph idx="1"/>
          </p:nvPr>
        </p:nvPicPr>
        <p:blipFill>
          <a:blip r:embed="rId2" cstate="email"/>
          <a:srcRect/>
          <a:stretch>
            <a:fillRect/>
          </a:stretch>
        </p:blipFill>
        <p:spPr bwMode="auto">
          <a:xfrm>
            <a:off x="349135" y="1928553"/>
            <a:ext cx="8196349" cy="4422371"/>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0900" y="417377"/>
            <a:ext cx="7886700" cy="1325563"/>
          </a:xfrm>
        </p:spPr>
        <p:txBody>
          <a:bodyPr>
            <a:normAutofit fontScale="90000"/>
          </a:bodyPr>
          <a:lstStyle/>
          <a:p>
            <a:pPr algn="ctr"/>
            <a:r>
              <a:rPr lang="en-GB" b="1" i="1" dirty="0"/>
              <a:t>The biological perspective.</a:t>
            </a:r>
            <a:br>
              <a:rPr lang="en-GB" b="1" i="1" dirty="0"/>
            </a:br>
            <a:r>
              <a:rPr lang="en-GB" sz="3600" b="1" i="1" dirty="0"/>
              <a:t>The influence of the nervous &amp; endocrine systems on behaviour.</a:t>
            </a:r>
            <a:br>
              <a:rPr lang="en-GB" sz="3600" b="1" i="1" dirty="0"/>
            </a:br>
            <a:r>
              <a:rPr lang="en-GB" sz="4000" b="1" i="1" dirty="0"/>
              <a:t>Linking neurotransmitters to mental sate.</a:t>
            </a:r>
            <a:endParaRPr lang="en-GB" sz="4000" dirty="0"/>
          </a:p>
        </p:txBody>
      </p:sp>
      <p:graphicFrame>
        <p:nvGraphicFramePr>
          <p:cNvPr id="5" name="Content Placeholder 4"/>
          <p:cNvGraphicFramePr>
            <a:graphicFrameLocks noGrp="1"/>
          </p:cNvGraphicFramePr>
          <p:nvPr>
            <p:ph idx="1"/>
          </p:nvPr>
        </p:nvGraphicFramePr>
        <p:xfrm>
          <a:off x="498021" y="2468880"/>
          <a:ext cx="7886700" cy="3335338"/>
        </p:xfrm>
        <a:graphic>
          <a:graphicData uri="http://schemas.openxmlformats.org/drawingml/2006/table">
            <a:tbl>
              <a:tblPr firstRow="1" bandRow="1">
                <a:tableStyleId>{93296810-A885-4BE3-A3E7-6D5BEEA58F35}</a:tableStyleId>
              </a:tblPr>
              <a:tblGrid>
                <a:gridCol w="2833007">
                  <a:extLst>
                    <a:ext uri="{9D8B030D-6E8A-4147-A177-3AD203B41FA5}">
                      <a16:colId xmlns:a16="http://schemas.microsoft.com/office/drawing/2014/main" val="20000"/>
                    </a:ext>
                  </a:extLst>
                </a:gridCol>
                <a:gridCol w="5053693">
                  <a:extLst>
                    <a:ext uri="{9D8B030D-6E8A-4147-A177-3AD203B41FA5}">
                      <a16:colId xmlns:a16="http://schemas.microsoft.com/office/drawing/2014/main" val="20001"/>
                    </a:ext>
                  </a:extLst>
                </a:gridCol>
              </a:tblGrid>
              <a:tr h="539866">
                <a:tc>
                  <a:txBody>
                    <a:bodyPr/>
                    <a:lstStyle/>
                    <a:p>
                      <a:r>
                        <a:rPr lang="en-GB" dirty="0"/>
                        <a:t>           Neurotransmitter</a:t>
                      </a:r>
                      <a:endParaRPr lang="en-GB" b="0" dirty="0">
                        <a:solidFill>
                          <a:schemeClr val="tx1"/>
                        </a:solidFill>
                      </a:endParaRPr>
                    </a:p>
                  </a:txBody>
                  <a:tcPr>
                    <a:cell3D prstMaterial="dkEdge">
                      <a:bevel prst="convex"/>
                      <a:lightRig rig="flood" dir="t"/>
                    </a:cell3D>
                  </a:tcPr>
                </a:tc>
                <a:tc>
                  <a:txBody>
                    <a:bodyPr/>
                    <a:lstStyle/>
                    <a:p>
                      <a:r>
                        <a:rPr lang="en-GB" dirty="0"/>
                        <a:t>                      Psychological effects</a:t>
                      </a:r>
                      <a:endParaRPr lang="en-GB" b="0" dirty="0">
                        <a:solidFill>
                          <a:schemeClr val="tx1"/>
                        </a:solidFill>
                      </a:endParaRPr>
                    </a:p>
                  </a:txBody>
                  <a:tcPr>
                    <a:cell3D prstMaterial="dkEdge">
                      <a:bevel prst="convex"/>
                      <a:lightRig rig="flood" dir="t"/>
                    </a:cell3D>
                  </a:tcPr>
                </a:tc>
                <a:extLst>
                  <a:ext uri="{0D108BD9-81ED-4DB2-BD59-A6C34878D82A}">
                    <a16:rowId xmlns:a16="http://schemas.microsoft.com/office/drawing/2014/main" val="10000"/>
                  </a:ext>
                </a:extLst>
              </a:tr>
              <a:tr h="931824">
                <a:tc>
                  <a:txBody>
                    <a:bodyPr/>
                    <a:lstStyle/>
                    <a:p>
                      <a:r>
                        <a:rPr lang="en-GB" dirty="0"/>
                        <a:t>Low serotonin levels</a:t>
                      </a:r>
                    </a:p>
                  </a:txBody>
                  <a:tcPr>
                    <a:cell3D prstMaterial="dkEdge">
                      <a:bevel prst="convex"/>
                      <a:lightRig rig="flood" dir="t"/>
                    </a:cell3D>
                  </a:tcPr>
                </a:tc>
                <a:tc>
                  <a:txBody>
                    <a:bodyPr/>
                    <a:lstStyle/>
                    <a:p>
                      <a:r>
                        <a:rPr lang="en-GB" dirty="0"/>
                        <a:t>Increased risk of depression, suicide,</a:t>
                      </a:r>
                      <a:r>
                        <a:rPr lang="en-GB" baseline="0" dirty="0"/>
                        <a:t> impulsive aggression and alcoholism.</a:t>
                      </a:r>
                      <a:endParaRPr lang="en-GB" dirty="0"/>
                    </a:p>
                  </a:txBody>
                  <a:tcPr>
                    <a:cell3D prstMaterial="dkEdge">
                      <a:bevel prst="convex"/>
                      <a:lightRig rig="flood" dir="t"/>
                    </a:cell3D>
                  </a:tcPr>
                </a:tc>
                <a:extLst>
                  <a:ext uri="{0D108BD9-81ED-4DB2-BD59-A6C34878D82A}">
                    <a16:rowId xmlns:a16="http://schemas.microsoft.com/office/drawing/2014/main" val="10001"/>
                  </a:ext>
                </a:extLst>
              </a:tr>
              <a:tr h="931824">
                <a:tc>
                  <a:txBody>
                    <a:bodyPr/>
                    <a:lstStyle/>
                    <a:p>
                      <a:r>
                        <a:rPr lang="en-GB" dirty="0"/>
                        <a:t>High serotonin levels</a:t>
                      </a:r>
                    </a:p>
                  </a:txBody>
                  <a:tcPr>
                    <a:cell3D prstMaterial="dkEdge">
                      <a:bevel prst="convex"/>
                      <a:lightRig rig="flood" dir="t"/>
                    </a:cell3D>
                  </a:tcPr>
                </a:tc>
                <a:tc>
                  <a:txBody>
                    <a:bodyPr/>
                    <a:lstStyle/>
                    <a:p>
                      <a:r>
                        <a:rPr lang="en-GB" dirty="0"/>
                        <a:t>Fearfulness</a:t>
                      </a:r>
                      <a:r>
                        <a:rPr lang="en-GB" baseline="0" dirty="0"/>
                        <a:t>, obsessive behaviour, shyness and lack of self confidence. </a:t>
                      </a:r>
                      <a:endParaRPr lang="en-GB" dirty="0"/>
                    </a:p>
                  </a:txBody>
                  <a:tcPr>
                    <a:cell3D prstMaterial="dkEdge">
                      <a:bevel prst="convex"/>
                      <a:lightRig rig="flood" dir="t"/>
                    </a:cell3D>
                  </a:tcPr>
                </a:tc>
                <a:extLst>
                  <a:ext uri="{0D108BD9-81ED-4DB2-BD59-A6C34878D82A}">
                    <a16:rowId xmlns:a16="http://schemas.microsoft.com/office/drawing/2014/main" val="10002"/>
                  </a:ext>
                </a:extLst>
              </a:tr>
              <a:tr h="931824">
                <a:tc>
                  <a:txBody>
                    <a:bodyPr/>
                    <a:lstStyle/>
                    <a:p>
                      <a:r>
                        <a:rPr lang="en-GB" dirty="0"/>
                        <a:t>High dopamine levels</a:t>
                      </a:r>
                    </a:p>
                  </a:txBody>
                  <a:tcPr>
                    <a:cell3D prstMaterial="dkEdge">
                      <a:bevel prst="convex"/>
                      <a:lightRig rig="flood" dir="t"/>
                    </a:cell3D>
                  </a:tcPr>
                </a:tc>
                <a:tc>
                  <a:txBody>
                    <a:bodyPr/>
                    <a:lstStyle/>
                    <a:p>
                      <a:r>
                        <a:rPr lang="en-GB" dirty="0"/>
                        <a:t>Increased risk of schizophrenia and experiencing</a:t>
                      </a:r>
                      <a:r>
                        <a:rPr lang="en-GB" baseline="0" dirty="0"/>
                        <a:t> hallucinations.</a:t>
                      </a:r>
                      <a:endParaRPr lang="en-GB" dirty="0"/>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116</a:t>
            </a:fld>
            <a:endParaRPr lang="en-GB" dirty="0"/>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biological perspective.</a:t>
            </a:r>
            <a:br>
              <a:rPr lang="en-GB" b="1" i="1" dirty="0"/>
            </a:br>
            <a:r>
              <a:rPr lang="en-GB" sz="3600" b="1" i="1" dirty="0"/>
              <a:t>The influence of the nervous &amp; endocrine systems on behaviour.</a:t>
            </a:r>
            <a:br>
              <a:rPr lang="en-GB" sz="3600" b="1" i="1" dirty="0"/>
            </a:br>
            <a:r>
              <a:rPr lang="en-GB" b="1" i="1" dirty="0"/>
              <a:t>The endocrine system.</a:t>
            </a:r>
            <a:endParaRPr lang="en-GB" dirty="0"/>
          </a:p>
        </p:txBody>
      </p:sp>
      <p:graphicFrame>
        <p:nvGraphicFramePr>
          <p:cNvPr id="5" name="Content Placeholder 4"/>
          <p:cNvGraphicFramePr>
            <a:graphicFrameLocks noGrp="1"/>
          </p:cNvGraphicFramePr>
          <p:nvPr>
            <p:ph idx="1"/>
          </p:nvPr>
        </p:nvGraphicFramePr>
        <p:xfrm>
          <a:off x="620749" y="2220684"/>
          <a:ext cx="7886700" cy="3788229"/>
        </p:xfrm>
        <a:graphic>
          <a:graphicData uri="http://schemas.openxmlformats.org/drawingml/2006/table">
            <a:tbl>
              <a:tblPr firstRow="1" bandRow="1">
                <a:tableStyleId>{00A15C55-8517-42AA-B614-E9B94910E393}</a:tableStyleId>
              </a:tblPr>
              <a:tblGrid>
                <a:gridCol w="2566588">
                  <a:extLst>
                    <a:ext uri="{9D8B030D-6E8A-4147-A177-3AD203B41FA5}">
                      <a16:colId xmlns:a16="http://schemas.microsoft.com/office/drawing/2014/main" val="20000"/>
                    </a:ext>
                  </a:extLst>
                </a:gridCol>
                <a:gridCol w="5320112">
                  <a:extLst>
                    <a:ext uri="{9D8B030D-6E8A-4147-A177-3AD203B41FA5}">
                      <a16:colId xmlns:a16="http://schemas.microsoft.com/office/drawing/2014/main" val="20001"/>
                    </a:ext>
                  </a:extLst>
                </a:gridCol>
              </a:tblGrid>
              <a:tr h="541176">
                <a:tc>
                  <a:txBody>
                    <a:bodyPr/>
                    <a:lstStyle/>
                    <a:p>
                      <a:r>
                        <a:rPr lang="en-GB" dirty="0"/>
                        <a:t>            Hormone</a:t>
                      </a:r>
                      <a:endParaRPr lang="en-GB" b="0" dirty="0">
                        <a:solidFill>
                          <a:schemeClr val="tx1"/>
                        </a:solidFill>
                      </a:endParaRPr>
                    </a:p>
                  </a:txBody>
                  <a:tcPr>
                    <a:cell3D prstMaterial="dkEdge">
                      <a:bevel prst="convex"/>
                      <a:lightRig rig="flood" dir="t"/>
                    </a:cell3D>
                  </a:tcPr>
                </a:tc>
                <a:tc>
                  <a:txBody>
                    <a:bodyPr/>
                    <a:lstStyle/>
                    <a:p>
                      <a:r>
                        <a:rPr lang="en-GB" dirty="0"/>
                        <a:t>                                 Function</a:t>
                      </a:r>
                      <a:endParaRPr lang="en-GB" b="0" dirty="0">
                        <a:solidFill>
                          <a:schemeClr val="tx1"/>
                        </a:solidFill>
                      </a:endParaRPr>
                    </a:p>
                  </a:txBody>
                  <a:tcPr>
                    <a:cell3D prstMaterial="dkEdge">
                      <a:bevel prst="convex"/>
                      <a:lightRig rig="flood" dir="t"/>
                    </a:cell3D>
                  </a:tcPr>
                </a:tc>
                <a:extLst>
                  <a:ext uri="{0D108BD9-81ED-4DB2-BD59-A6C34878D82A}">
                    <a16:rowId xmlns:a16="http://schemas.microsoft.com/office/drawing/2014/main" val="10000"/>
                  </a:ext>
                </a:extLst>
              </a:tr>
              <a:tr h="1352939">
                <a:tc>
                  <a:txBody>
                    <a:bodyPr/>
                    <a:lstStyle/>
                    <a:p>
                      <a:r>
                        <a:rPr lang="en-GB" dirty="0"/>
                        <a:t>Melatonin</a:t>
                      </a:r>
                      <a:endParaRPr lang="en-GB" dirty="0">
                        <a:solidFill>
                          <a:schemeClr val="tx1"/>
                        </a:solidFill>
                      </a:endParaRPr>
                    </a:p>
                  </a:txBody>
                  <a:tcPr>
                    <a:cell3D prstMaterial="dkEdge">
                      <a:bevel prst="convex"/>
                      <a:lightRig rig="flood" dir="t"/>
                    </a:cell3D>
                  </a:tcPr>
                </a:tc>
                <a:tc>
                  <a:txBody>
                    <a:bodyPr/>
                    <a:lstStyle/>
                    <a:p>
                      <a:r>
                        <a:rPr lang="en-GB" dirty="0"/>
                        <a:t>Released by the pineal gland and acts on the brainstem sleep mechanisms to help synchronise the phases of sleep and activity.</a:t>
                      </a:r>
                    </a:p>
                  </a:txBody>
                  <a:tcPr>
                    <a:cell3D prstMaterial="dkEdge">
                      <a:bevel prst="convex"/>
                      <a:lightRig rig="flood" dir="t"/>
                    </a:cell3D>
                  </a:tcPr>
                </a:tc>
                <a:extLst>
                  <a:ext uri="{0D108BD9-81ED-4DB2-BD59-A6C34878D82A}">
                    <a16:rowId xmlns:a16="http://schemas.microsoft.com/office/drawing/2014/main" val="10001"/>
                  </a:ext>
                </a:extLst>
              </a:tr>
              <a:tr h="947057">
                <a:tc>
                  <a:txBody>
                    <a:bodyPr/>
                    <a:lstStyle/>
                    <a:p>
                      <a:r>
                        <a:rPr lang="en-GB" dirty="0"/>
                        <a:t>Testosterone</a:t>
                      </a:r>
                    </a:p>
                  </a:txBody>
                  <a:tcPr>
                    <a:cell3D prstMaterial="dkEdge">
                      <a:bevel prst="convex"/>
                      <a:lightRig rig="flood" dir="t"/>
                    </a:cell3D>
                  </a:tcPr>
                </a:tc>
                <a:tc>
                  <a:txBody>
                    <a:bodyPr/>
                    <a:lstStyle/>
                    <a:p>
                      <a:r>
                        <a:rPr lang="en-GB" dirty="0"/>
                        <a:t>Released in the testicles and may</a:t>
                      </a:r>
                      <a:r>
                        <a:rPr lang="en-GB" baseline="0" dirty="0"/>
                        <a:t> influence aggressiveness. </a:t>
                      </a:r>
                      <a:endParaRPr lang="en-GB" dirty="0"/>
                    </a:p>
                  </a:txBody>
                  <a:tcPr>
                    <a:cell3D prstMaterial="dkEdge">
                      <a:bevel prst="convex"/>
                      <a:lightRig rig="flood" dir="t"/>
                    </a:cell3D>
                  </a:tcPr>
                </a:tc>
                <a:extLst>
                  <a:ext uri="{0D108BD9-81ED-4DB2-BD59-A6C34878D82A}">
                    <a16:rowId xmlns:a16="http://schemas.microsoft.com/office/drawing/2014/main" val="10002"/>
                  </a:ext>
                </a:extLst>
              </a:tr>
              <a:tr h="947057">
                <a:tc>
                  <a:txBody>
                    <a:bodyPr/>
                    <a:lstStyle/>
                    <a:p>
                      <a:r>
                        <a:rPr lang="en-GB" dirty="0" err="1"/>
                        <a:t>Oxytocin</a:t>
                      </a:r>
                      <a:endParaRPr lang="en-GB" dirty="0"/>
                    </a:p>
                  </a:txBody>
                  <a:tcPr>
                    <a:cell3D prstMaterial="dkEdge">
                      <a:bevel prst="convex"/>
                      <a:lightRig rig="flood" dir="t"/>
                    </a:cell3D>
                  </a:tcPr>
                </a:tc>
                <a:tc>
                  <a:txBody>
                    <a:bodyPr/>
                    <a:lstStyle/>
                    <a:p>
                      <a:r>
                        <a:rPr lang="en-GB" dirty="0"/>
                        <a:t>Released by the </a:t>
                      </a:r>
                      <a:r>
                        <a:rPr lang="en-GB" dirty="0" err="1"/>
                        <a:t>piuitary</a:t>
                      </a:r>
                      <a:r>
                        <a:rPr lang="en-GB" baseline="0" dirty="0"/>
                        <a:t> gland and stimulates milk production and female orgasms.</a:t>
                      </a:r>
                      <a:endParaRPr lang="en-GB" dirty="0"/>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117</a:t>
            </a:fld>
            <a:endParaRPr lang="en-GB" dirty="0"/>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biological perspective.</a:t>
            </a:r>
            <a:br>
              <a:rPr lang="en-GB" b="1" i="1" dirty="0"/>
            </a:br>
            <a:r>
              <a:rPr lang="en-GB" sz="3600" b="1" i="1" dirty="0"/>
              <a:t>The importance of genetic influences on behaviour.</a:t>
            </a:r>
            <a:endParaRPr lang="en-GB" sz="3600" dirty="0"/>
          </a:p>
        </p:txBody>
      </p:sp>
      <p:sp>
        <p:nvSpPr>
          <p:cNvPr id="3" name="Content Placeholder 2"/>
          <p:cNvSpPr>
            <a:spLocks noGrp="1"/>
          </p:cNvSpPr>
          <p:nvPr>
            <p:ph idx="1"/>
          </p:nvPr>
        </p:nvSpPr>
        <p:spPr>
          <a:xfrm>
            <a:off x="628650" y="1825625"/>
            <a:ext cx="4974128" cy="3394768"/>
          </a:xfrm>
        </p:spPr>
        <p:txBody>
          <a:bodyPr>
            <a:normAutofit fontScale="70000" lnSpcReduction="20000"/>
          </a:bodyPr>
          <a:lstStyle/>
          <a:p>
            <a:r>
              <a:rPr lang="en-GB" dirty="0"/>
              <a:t>Genes can affect behaviour in many ways. Some disorders, such as Huntington’s disease are caused by a single dominant gene, which either parent can pass on to their child. Others such as cystic fibrosis and sickle cell anaemia are caused when both parents pass  on the gene for the disorder.</a:t>
            </a:r>
          </a:p>
          <a:p>
            <a:r>
              <a:rPr lang="en-GB" dirty="0"/>
              <a:t>Disorders that occur regardless of environmental influences, such as those listed above, are genetically determined disorders. This means that the individual who inherits the gene is certain to develop the disorder, regardless of environmental factors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118</a:t>
            </a:fld>
            <a:endParaRPr lang="en-GB" dirty="0"/>
          </a:p>
        </p:txBody>
      </p:sp>
      <p:pic>
        <p:nvPicPr>
          <p:cNvPr id="7177" name="Picture 9" descr="C:\Users\Compaq\AppData\Local\Microsoft\Windows\INetCache\IE\2QHH05W3\Huntingtons-Pedigree[1].gif"/>
          <p:cNvPicPr>
            <a:picLocks noChangeAspect="1" noChangeArrowheads="1"/>
          </p:cNvPicPr>
          <p:nvPr/>
        </p:nvPicPr>
        <p:blipFill>
          <a:blip r:embed="rId2" cstate="email"/>
          <a:srcRect/>
          <a:stretch>
            <a:fillRect/>
          </a:stretch>
        </p:blipFill>
        <p:spPr bwMode="auto">
          <a:xfrm>
            <a:off x="6018414" y="1446416"/>
            <a:ext cx="2842952" cy="1928552"/>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78" name="Picture 10" descr="C:\Users\Compaq\AppData\Local\Microsoft\Windows\INetCache\IE\2QHH05W3\cysticfibrosis3[1].jpg"/>
          <p:cNvPicPr>
            <a:picLocks noChangeAspect="1" noChangeArrowheads="1"/>
          </p:cNvPicPr>
          <p:nvPr/>
        </p:nvPicPr>
        <p:blipFill>
          <a:blip r:embed="rId3" cstate="email"/>
          <a:srcRect/>
          <a:stretch>
            <a:fillRect/>
          </a:stretch>
        </p:blipFill>
        <p:spPr bwMode="auto">
          <a:xfrm>
            <a:off x="6018416" y="3840479"/>
            <a:ext cx="2793076" cy="1745674"/>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pic>
        <p:nvPicPr>
          <p:cNvPr id="7180" name="Picture 12" descr="C:\Users\Compaq\AppData\Local\Microsoft\Windows\INetCache\IE\GGUJB9AD\13_10_SickleCellAnemia[1].GIF"/>
          <p:cNvPicPr>
            <a:picLocks noChangeAspect="1" noChangeArrowheads="1"/>
          </p:cNvPicPr>
          <p:nvPr/>
        </p:nvPicPr>
        <p:blipFill>
          <a:blip r:embed="rId4" cstate="email"/>
          <a:srcRect/>
          <a:stretch>
            <a:fillRect/>
          </a:stretch>
        </p:blipFill>
        <p:spPr bwMode="auto">
          <a:xfrm>
            <a:off x="1862051" y="4954385"/>
            <a:ext cx="3192088" cy="1612670"/>
          </a:xfrm>
          <a:prstGeom prst="rect">
            <a:avLst/>
          </a:prstGeom>
          <a:ln w="38100" cap="sq">
            <a:solidFill>
              <a:srgbClr val="000000"/>
            </a:solidFill>
            <a:prstDash val="solid"/>
            <a:miter lim="800000"/>
          </a:ln>
          <a:effectLst>
            <a:outerShdw blurRad="50800" dist="38100" dir="2700000" algn="tl" rotWithShape="0">
              <a:srgbClr val="000000">
                <a:alpha val="43000"/>
              </a:srgbClr>
            </a:outerShdw>
          </a:effectLst>
        </p:spPr>
      </p:pic>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biological perspective.</a:t>
            </a:r>
            <a:br>
              <a:rPr lang="en-GB" b="1" i="1" dirty="0"/>
            </a:br>
            <a:r>
              <a:rPr lang="en-GB" sz="3600" b="1" i="1" dirty="0"/>
              <a:t>The importance of genetic influences on behaviour.</a:t>
            </a:r>
            <a:endParaRPr lang="en-GB" sz="3600" dirty="0"/>
          </a:p>
        </p:txBody>
      </p:sp>
      <p:sp>
        <p:nvSpPr>
          <p:cNvPr id="3" name="Content Placeholder 2"/>
          <p:cNvSpPr>
            <a:spLocks noGrp="1"/>
          </p:cNvSpPr>
          <p:nvPr>
            <p:ph idx="1"/>
          </p:nvPr>
        </p:nvSpPr>
        <p:spPr/>
        <p:txBody>
          <a:bodyPr/>
          <a:lstStyle/>
          <a:p>
            <a:pPr>
              <a:buNone/>
            </a:pPr>
            <a:r>
              <a:rPr lang="en-GB" dirty="0"/>
              <a:t>                                         </a:t>
            </a:r>
          </a:p>
          <a:p>
            <a:pPr algn="ctr">
              <a:buNone/>
            </a:pPr>
            <a:r>
              <a:rPr lang="en-GB" dirty="0"/>
              <a:t>Research the genetic component in susceptibility to one of the following diseases;</a:t>
            </a:r>
          </a:p>
          <a:p>
            <a:pPr algn="ctr"/>
            <a:r>
              <a:rPr lang="en-GB" dirty="0"/>
              <a:t>Breast cancer</a:t>
            </a:r>
          </a:p>
          <a:p>
            <a:pPr algn="ctr"/>
            <a:r>
              <a:rPr lang="en-GB" dirty="0"/>
              <a:t>Bowel cancer</a:t>
            </a:r>
          </a:p>
          <a:p>
            <a:pPr algn="ctr"/>
            <a:r>
              <a:rPr lang="en-GB" dirty="0" err="1"/>
              <a:t>Diabeties</a:t>
            </a:r>
            <a:endParaRPr lang="en-GB" dirty="0"/>
          </a:p>
          <a:p>
            <a:pPr algn="ctr"/>
            <a:r>
              <a:rPr lang="en-GB" dirty="0"/>
              <a:t>Stroke </a:t>
            </a:r>
          </a:p>
        </p:txBody>
      </p:sp>
      <p:sp>
        <p:nvSpPr>
          <p:cNvPr id="4" name="Slide Number Placeholder 3"/>
          <p:cNvSpPr>
            <a:spLocks noGrp="1"/>
          </p:cNvSpPr>
          <p:nvPr>
            <p:ph type="sldNum" sz="quarter" idx="12"/>
          </p:nvPr>
        </p:nvSpPr>
        <p:spPr/>
        <p:txBody>
          <a:bodyPr/>
          <a:lstStyle/>
          <a:p>
            <a:fld id="{BE908CF2-D8AB-46FF-B6F1-F01F7493BF70}" type="slidenum">
              <a:rPr lang="en-GB" smtClean="0"/>
              <a:pPr/>
              <a:t>119</a:t>
            </a:fld>
            <a:endParaRPr lang="en-GB" dirty="0"/>
          </a:p>
        </p:txBody>
      </p:sp>
      <p:pic>
        <p:nvPicPr>
          <p:cNvPr id="8194" name="Picture 2" descr="C:\Users\Compaq\AppData\Local\Microsoft\Windows\INetCache\IE\WK4HRUNH\Activity[1].gif"/>
          <p:cNvPicPr>
            <a:picLocks noChangeAspect="1" noChangeArrowheads="1"/>
          </p:cNvPicPr>
          <p:nvPr/>
        </p:nvPicPr>
        <p:blipFill>
          <a:blip r:embed="rId2" cstate="email"/>
          <a:srcRect/>
          <a:stretch>
            <a:fillRect/>
          </a:stretch>
        </p:blipFill>
        <p:spPr bwMode="auto">
          <a:xfrm>
            <a:off x="532016" y="1396539"/>
            <a:ext cx="1679169" cy="931025"/>
          </a:xfrm>
          <a:prstGeom prst="rect">
            <a:avLst/>
          </a:prstGeom>
          <a:noFill/>
        </p:spPr>
      </p:pic>
      <p:pic>
        <p:nvPicPr>
          <p:cNvPr id="8195" name="Picture 3" descr="C:\Users\Compaq\AppData\Local\Microsoft\Windows\INetCache\IE\WK4HRUNH\Activity[1].gif"/>
          <p:cNvPicPr>
            <a:picLocks noChangeAspect="1" noChangeArrowheads="1"/>
          </p:cNvPicPr>
          <p:nvPr/>
        </p:nvPicPr>
        <p:blipFill>
          <a:blip r:embed="rId2" cstate="email"/>
          <a:srcRect/>
          <a:stretch>
            <a:fillRect/>
          </a:stretch>
        </p:blipFill>
        <p:spPr bwMode="auto">
          <a:xfrm>
            <a:off x="6334298" y="3308465"/>
            <a:ext cx="1878677" cy="847899"/>
          </a:xfrm>
          <a:prstGeom prst="rect">
            <a:avLst/>
          </a:prstGeom>
          <a:noFill/>
        </p:spPr>
      </p:pic>
      <p:pic>
        <p:nvPicPr>
          <p:cNvPr id="8196" name="Picture 4" descr="C:\Users\Compaq\AppData\Local\Microsoft\Windows\INetCache\IE\WK4HRUNH\Activity[1].gif"/>
          <p:cNvPicPr>
            <a:picLocks noChangeAspect="1" noChangeArrowheads="1"/>
          </p:cNvPicPr>
          <p:nvPr/>
        </p:nvPicPr>
        <p:blipFill>
          <a:blip r:embed="rId2" cstate="email"/>
          <a:srcRect/>
          <a:stretch>
            <a:fillRect/>
          </a:stretch>
        </p:blipFill>
        <p:spPr bwMode="auto">
          <a:xfrm>
            <a:off x="764770" y="4937760"/>
            <a:ext cx="1246909" cy="1163782"/>
          </a:xfrm>
          <a:prstGeom prst="rect">
            <a:avLst/>
          </a:prstGeom>
          <a:noFill/>
        </p:spPr>
      </p:pic>
      <p:pic>
        <p:nvPicPr>
          <p:cNvPr id="8197" name="Picture 5" descr="C:\Users\Compaq\AppData\Local\Microsoft\Windows\INetCache\IE\YR92VNBY\icon_activity[1].png"/>
          <p:cNvPicPr>
            <a:picLocks noChangeAspect="1" noChangeArrowheads="1"/>
          </p:cNvPicPr>
          <p:nvPr/>
        </p:nvPicPr>
        <p:blipFill>
          <a:blip r:embed="rId3" cstate="email"/>
          <a:srcRect/>
          <a:stretch>
            <a:fillRect/>
          </a:stretch>
        </p:blipFill>
        <p:spPr bwMode="auto">
          <a:xfrm>
            <a:off x="814647" y="3003603"/>
            <a:ext cx="1679171" cy="1003132"/>
          </a:xfrm>
          <a:prstGeom prst="rect">
            <a:avLst/>
          </a:prstGeom>
          <a:noFill/>
        </p:spPr>
      </p:pic>
      <p:pic>
        <p:nvPicPr>
          <p:cNvPr id="8198" name="Picture 6" descr="C:\Users\Compaq\AppData\Local\Microsoft\Windows\INetCache\IE\YR92VNBY\icon_activity[1].png"/>
          <p:cNvPicPr>
            <a:picLocks noChangeAspect="1" noChangeArrowheads="1"/>
          </p:cNvPicPr>
          <p:nvPr/>
        </p:nvPicPr>
        <p:blipFill>
          <a:blip r:embed="rId3" cstate="email"/>
          <a:srcRect/>
          <a:stretch>
            <a:fillRect/>
          </a:stretch>
        </p:blipFill>
        <p:spPr bwMode="auto">
          <a:xfrm>
            <a:off x="5602777" y="4771505"/>
            <a:ext cx="2294313" cy="1562792"/>
          </a:xfrm>
          <a:prstGeom prst="rect">
            <a:avLst/>
          </a:prstGeom>
          <a:noFill/>
        </p:spPr>
      </p:pic>
      <p:pic>
        <p:nvPicPr>
          <p:cNvPr id="8199" name="Picture 7" descr="C:\Users\Compaq\AppData\Local\Microsoft\Windows\INetCache\IE\YR92VNBY\icon_activity[1].png"/>
          <p:cNvPicPr>
            <a:picLocks noChangeAspect="1" noChangeArrowheads="1"/>
          </p:cNvPicPr>
          <p:nvPr/>
        </p:nvPicPr>
        <p:blipFill>
          <a:blip r:embed="rId3" cstate="email"/>
          <a:srcRect/>
          <a:stretch>
            <a:fillRect/>
          </a:stretch>
        </p:blipFill>
        <p:spPr bwMode="auto">
          <a:xfrm>
            <a:off x="6749935" y="1280160"/>
            <a:ext cx="1911927" cy="964276"/>
          </a:xfrm>
          <a:prstGeom prst="rect">
            <a:avLst/>
          </a:prstGeom>
          <a:noFill/>
        </p:spPr>
      </p:pic>
      <p:pic>
        <p:nvPicPr>
          <p:cNvPr id="8200" name="Picture 8" descr="C:\Users\Compaq\AppData\Local\Microsoft\Windows\INetCache\IE\GGUJB9AD\main[1].png"/>
          <p:cNvPicPr>
            <a:picLocks noChangeAspect="1" noChangeArrowheads="1"/>
          </p:cNvPicPr>
          <p:nvPr/>
        </p:nvPicPr>
        <p:blipFill>
          <a:blip r:embed="rId4" cstate="email"/>
          <a:srcRect/>
          <a:stretch>
            <a:fillRect/>
          </a:stretch>
        </p:blipFill>
        <p:spPr bwMode="auto">
          <a:xfrm>
            <a:off x="3025833" y="5220393"/>
            <a:ext cx="2576945" cy="1263534"/>
          </a:xfrm>
          <a:prstGeom prst="rect">
            <a:avLst/>
          </a:prstGeom>
          <a:noFill/>
        </p:spPr>
      </p:pic>
      <p:pic>
        <p:nvPicPr>
          <p:cNvPr id="8201" name="Picture 9" descr="C:\Users\Compaq\AppData\Local\Microsoft\Windows\INetCache\IE\N8CIO3H0\Wikimedia-research[1].png"/>
          <p:cNvPicPr>
            <a:picLocks noChangeAspect="1" noChangeArrowheads="1"/>
          </p:cNvPicPr>
          <p:nvPr/>
        </p:nvPicPr>
        <p:blipFill>
          <a:blip r:embed="rId5" cstate="email"/>
          <a:srcRect/>
          <a:stretch>
            <a:fillRect/>
          </a:stretch>
        </p:blipFill>
        <p:spPr bwMode="auto">
          <a:xfrm>
            <a:off x="3790604" y="1695797"/>
            <a:ext cx="1446414" cy="681643"/>
          </a:xfrm>
          <a:prstGeom prst="rect">
            <a:avLst/>
          </a:prstGeom>
          <a:noFill/>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r>
              <a:rPr lang="en-US" dirty="0"/>
              <a:t>.</a:t>
            </a:r>
            <a:endParaRPr lang="en-GB" dirty="0"/>
          </a:p>
        </p:txBody>
      </p:sp>
      <p:sp>
        <p:nvSpPr>
          <p:cNvPr id="3" name="Content Placeholder 2"/>
          <p:cNvSpPr>
            <a:spLocks noGrp="1"/>
          </p:cNvSpPr>
          <p:nvPr>
            <p:ph idx="1"/>
          </p:nvPr>
        </p:nvSpPr>
        <p:spPr/>
        <p:txBody>
          <a:bodyPr/>
          <a:lstStyle/>
          <a:p>
            <a:pPr marL="0" indent="0">
              <a:buNone/>
            </a:pPr>
            <a:r>
              <a:rPr lang="en-GB" dirty="0"/>
              <a:t>                               After conditioning</a:t>
            </a:r>
          </a:p>
          <a:p>
            <a:pPr marL="0" indent="0">
              <a:buNone/>
            </a:pPr>
            <a:endParaRPr lang="en-GB" sz="2400" dirty="0"/>
          </a:p>
          <a:p>
            <a:pPr marL="0" indent="0">
              <a:buNone/>
            </a:pPr>
            <a:r>
              <a:rPr lang="en-GB" sz="2400" dirty="0"/>
              <a:t>CS (Conditioned stimulus)                  CR (Conditioned response)</a:t>
            </a:r>
          </a:p>
          <a:p>
            <a:pPr marL="0" indent="0">
              <a:buNone/>
            </a:pPr>
            <a:endParaRPr lang="en-GB" sz="2400" dirty="0"/>
          </a:p>
        </p:txBody>
      </p:sp>
      <p:sp>
        <p:nvSpPr>
          <p:cNvPr id="4" name="Right Arrow 3"/>
          <p:cNvSpPr/>
          <p:nvPr/>
        </p:nvSpPr>
        <p:spPr>
          <a:xfrm>
            <a:off x="4043680" y="2824480"/>
            <a:ext cx="978408" cy="365760"/>
          </a:xfrm>
          <a:prstGeom prst="rightArrow">
            <a:avLst>
              <a:gd name="adj1" fmla="val 50000"/>
              <a:gd name="adj2" fmla="val 3753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5" name="Picture 4"/>
          <p:cNvPicPr>
            <a:picLocks noChangeAspect="1"/>
          </p:cNvPicPr>
          <p:nvPr/>
        </p:nvPicPr>
        <p:blipFill>
          <a:blip r:embed="rId2" cstate="email"/>
          <a:stretch>
            <a:fillRect/>
          </a:stretch>
        </p:blipFill>
        <p:spPr>
          <a:xfrm>
            <a:off x="2194354" y="3616960"/>
            <a:ext cx="4755292" cy="1686560"/>
          </a:xfrm>
          <a:prstGeom prst="rect">
            <a:avLst/>
          </a:prstGeom>
        </p:spPr>
      </p:pic>
      <p:sp>
        <p:nvSpPr>
          <p:cNvPr id="6" name="Slide Number Placeholder 5"/>
          <p:cNvSpPr>
            <a:spLocks noGrp="1"/>
          </p:cNvSpPr>
          <p:nvPr>
            <p:ph type="sldNum" sz="quarter" idx="12"/>
          </p:nvPr>
        </p:nvSpPr>
        <p:spPr/>
        <p:txBody>
          <a:bodyPr/>
          <a:lstStyle/>
          <a:p>
            <a:fld id="{BE908CF2-D8AB-46FF-B6F1-F01F7493BF70}" type="slidenum">
              <a:rPr lang="en-GB" smtClean="0"/>
              <a:pPr/>
              <a:t>12</a:t>
            </a:fld>
            <a:endParaRPr lang="en-GB" dirty="0"/>
          </a:p>
        </p:txBody>
      </p:sp>
    </p:spTree>
    <p:extLst>
      <p:ext uri="{BB962C8B-B14F-4D97-AF65-F5344CB8AC3E}">
        <p14:creationId xmlns:p14="http://schemas.microsoft.com/office/powerpoint/2010/main" val="1120710913"/>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biological perspective.</a:t>
            </a:r>
            <a:br>
              <a:rPr lang="en-GB" b="1" i="1" dirty="0"/>
            </a:br>
            <a:r>
              <a:rPr lang="en-GB" b="1" i="1" dirty="0"/>
              <a:t>Assessment.</a:t>
            </a:r>
            <a:endParaRPr lang="en-GB" dirty="0"/>
          </a:p>
        </p:txBody>
      </p:sp>
      <p:graphicFrame>
        <p:nvGraphicFramePr>
          <p:cNvPr id="5" name="Content Placeholder 4"/>
          <p:cNvGraphicFramePr>
            <a:graphicFrameLocks noGrp="1"/>
          </p:cNvGraphicFramePr>
          <p:nvPr>
            <p:ph idx="1"/>
          </p:nvPr>
        </p:nvGraphicFramePr>
        <p:xfrm>
          <a:off x="628650" y="1825625"/>
          <a:ext cx="7886700" cy="4546600"/>
        </p:xfrm>
        <a:graphic>
          <a:graphicData uri="http://schemas.openxmlformats.org/drawingml/2006/table">
            <a:tbl>
              <a:tblPr firstRow="1" bandRow="1">
                <a:tableStyleId>{21E4AEA4-8DFA-4A89-87EB-49C32662AFE0}</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GB" sz="1600" dirty="0"/>
                        <a:t>                          Strengths</a:t>
                      </a:r>
                      <a:endParaRPr lang="en-GB" sz="1600" b="0" dirty="0">
                        <a:solidFill>
                          <a:schemeClr val="tx1"/>
                        </a:solidFill>
                      </a:endParaRPr>
                    </a:p>
                  </a:txBody>
                  <a:tcPr>
                    <a:cell3D prstMaterial="dkEdge">
                      <a:bevel prst="convex"/>
                      <a:lightRig rig="flood" dir="t"/>
                    </a:cell3D>
                  </a:tcPr>
                </a:tc>
                <a:tc>
                  <a:txBody>
                    <a:bodyPr/>
                    <a:lstStyle/>
                    <a:p>
                      <a:r>
                        <a:rPr lang="en-GB" sz="1600" dirty="0"/>
                        <a:t>                     Weaknesses</a:t>
                      </a:r>
                      <a:endParaRPr lang="en-GB" sz="1600" b="0" dirty="0">
                        <a:solidFill>
                          <a:schemeClr val="tx1"/>
                        </a:solidFill>
                      </a:endParaRPr>
                    </a:p>
                  </a:txBody>
                  <a:tcPr>
                    <a:cell3D prstMaterial="dkEdge">
                      <a:bevel prst="convex"/>
                      <a:lightRig rig="flood" dir="t"/>
                    </a:cell3D>
                  </a:tcPr>
                </a:tc>
                <a:extLst>
                  <a:ext uri="{0D108BD9-81ED-4DB2-BD59-A6C34878D82A}">
                    <a16:rowId xmlns:a16="http://schemas.microsoft.com/office/drawing/2014/main" val="10000"/>
                  </a:ext>
                </a:extLst>
              </a:tr>
              <a:tr h="370840">
                <a:tc>
                  <a:txBody>
                    <a:bodyPr/>
                    <a:lstStyle/>
                    <a:p>
                      <a:r>
                        <a:rPr lang="en-GB" sz="1600" dirty="0"/>
                        <a:t>Biological processes can be observed (e.g. Brain scans) and measured (e.g. Serotonin levels)</a:t>
                      </a:r>
                      <a:r>
                        <a:rPr lang="en-GB" sz="1600" baseline="0" dirty="0"/>
                        <a:t> enabling causes of psychological problems to be identified.</a:t>
                      </a:r>
                      <a:endParaRPr lang="en-GB" sz="1600" dirty="0"/>
                    </a:p>
                  </a:txBody>
                  <a:tcPr>
                    <a:cell3D prstMaterial="dkEdge">
                      <a:bevel prst="convex"/>
                      <a:lightRig rig="flood" dir="t"/>
                    </a:cell3D>
                  </a:tcPr>
                </a:tc>
                <a:tc>
                  <a:txBody>
                    <a:bodyPr/>
                    <a:lstStyle/>
                    <a:p>
                      <a:r>
                        <a:rPr lang="en-GB" sz="1600" dirty="0"/>
                        <a:t>Complex human behaviour can’t always be reduced to physical</a:t>
                      </a:r>
                      <a:r>
                        <a:rPr lang="en-GB" sz="1600" baseline="0" dirty="0"/>
                        <a:t> causes. Other environmental factors and inner mental processes may play a part too.</a:t>
                      </a:r>
                      <a:endParaRPr lang="en-GB" sz="1600" dirty="0"/>
                    </a:p>
                  </a:txBody>
                  <a:tcPr>
                    <a:cell3D prstMaterial="dkEdge">
                      <a:bevel prst="convex"/>
                      <a:lightRig rig="flood" dir="t"/>
                    </a:cell3D>
                  </a:tcPr>
                </a:tc>
                <a:extLst>
                  <a:ext uri="{0D108BD9-81ED-4DB2-BD59-A6C34878D82A}">
                    <a16:rowId xmlns:a16="http://schemas.microsoft.com/office/drawing/2014/main" val="10001"/>
                  </a:ext>
                </a:extLst>
              </a:tr>
              <a:tr h="370840">
                <a:tc>
                  <a:txBody>
                    <a:bodyPr/>
                    <a:lstStyle/>
                    <a:p>
                      <a:r>
                        <a:rPr lang="en-GB" sz="1600" dirty="0"/>
                        <a:t>The claims and theories of biological</a:t>
                      </a:r>
                      <a:r>
                        <a:rPr lang="en-GB" sz="1600" baseline="0" dirty="0"/>
                        <a:t> psychology apply to all human beings, making them very useful to practitioners working with diverse groups.</a:t>
                      </a:r>
                      <a:endParaRPr lang="en-GB" sz="1600" dirty="0"/>
                    </a:p>
                  </a:txBody>
                  <a:tcPr>
                    <a:cell3D prstMaterial="dkEdge">
                      <a:bevel prst="convex"/>
                      <a:lightRig rig="flood" dir="t"/>
                    </a:cell3D>
                  </a:tcPr>
                </a:tc>
                <a:tc>
                  <a:txBody>
                    <a:bodyPr/>
                    <a:lstStyle/>
                    <a:p>
                      <a:r>
                        <a:rPr lang="en-GB" sz="1600" dirty="0"/>
                        <a:t>This</a:t>
                      </a:r>
                      <a:r>
                        <a:rPr lang="en-GB" sz="1600" baseline="0" dirty="0"/>
                        <a:t> approach doesn’t explain why individuals from different ethnic and cultural backgrounds may have different patterns of behaviour. As human beings with the same physiology, according to the biological approach, we should all behave in a similar way.</a:t>
                      </a:r>
                      <a:endParaRPr lang="en-GB" sz="1600" dirty="0"/>
                    </a:p>
                  </a:txBody>
                  <a:tcPr>
                    <a:cell3D prstMaterial="dkEdge">
                      <a:bevel prst="convex"/>
                      <a:lightRig rig="flood" dir="t"/>
                    </a:cell3D>
                  </a:tcPr>
                </a:tc>
                <a:extLst>
                  <a:ext uri="{0D108BD9-81ED-4DB2-BD59-A6C34878D82A}">
                    <a16:rowId xmlns:a16="http://schemas.microsoft.com/office/drawing/2014/main" val="10002"/>
                  </a:ext>
                </a:extLst>
              </a:tr>
              <a:tr h="370840">
                <a:tc>
                  <a:txBody>
                    <a:bodyPr/>
                    <a:lstStyle/>
                    <a:p>
                      <a:r>
                        <a:rPr lang="en-GB" sz="1600" dirty="0"/>
                        <a:t>Treatments that correct physiological</a:t>
                      </a:r>
                      <a:r>
                        <a:rPr lang="en-GB" sz="1600" baseline="0" dirty="0"/>
                        <a:t> problems and imbalances can be developed and used in a precise, evidence – based way</a:t>
                      </a:r>
                      <a:endParaRPr lang="en-GB" sz="1600" dirty="0"/>
                    </a:p>
                  </a:txBody>
                  <a:tcPr>
                    <a:cell3D prstMaterial="dkEdge">
                      <a:bevel prst="convex"/>
                      <a:lightRig rig="flood" dir="t"/>
                    </a:cell3D>
                  </a:tcPr>
                </a:tc>
                <a:tc>
                  <a:txBody>
                    <a:bodyPr/>
                    <a:lstStyle/>
                    <a:p>
                      <a:r>
                        <a:rPr lang="en-GB" sz="1600" dirty="0"/>
                        <a:t>Biological explanations of psychological problems tend to lead to biological treatments. These are not always successful and may have side effects (medication) or cause physical damage (psycho-surgery)</a:t>
                      </a:r>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120</a:t>
            </a:fld>
            <a:endParaRPr lang="en-GB"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045029"/>
            <a:ext cx="7886700" cy="1219200"/>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Classical conditioning</a:t>
            </a:r>
            <a:r>
              <a:rPr lang="en-US" dirty="0"/>
              <a:t>.</a:t>
            </a:r>
            <a:br>
              <a:rPr lang="en-US" dirty="0"/>
            </a:br>
            <a:r>
              <a:rPr lang="en-US" b="1" i="1" dirty="0"/>
              <a:t>How it affects our lives.</a:t>
            </a:r>
            <a:br>
              <a:rPr lang="en-US" b="1" i="1" dirty="0"/>
            </a:br>
            <a:r>
              <a:rPr lang="en-US" b="1" i="1" dirty="0"/>
              <a:t>Explain these.</a:t>
            </a:r>
            <a:br>
              <a:rPr lang="en-US" b="1" i="1" dirty="0"/>
            </a:br>
            <a:r>
              <a:rPr lang="en-US" b="1" i="1" dirty="0"/>
              <a:t>Can you think of any others</a:t>
            </a:r>
            <a:r>
              <a:rPr lang="en-US" dirty="0"/>
              <a:t>?</a:t>
            </a:r>
            <a:br>
              <a:rPr lang="en-US" dirty="0"/>
            </a:br>
            <a:endParaRPr lang="en-GB" dirty="0"/>
          </a:p>
        </p:txBody>
      </p:sp>
      <p:sp>
        <p:nvSpPr>
          <p:cNvPr id="3" name="Content Placeholder 2"/>
          <p:cNvSpPr>
            <a:spLocks noGrp="1"/>
          </p:cNvSpPr>
          <p:nvPr>
            <p:ph idx="1"/>
          </p:nvPr>
        </p:nvSpPr>
        <p:spPr>
          <a:xfrm>
            <a:off x="578773" y="1709246"/>
            <a:ext cx="7886700" cy="4351338"/>
          </a:xfrm>
        </p:spPr>
        <p:txBody>
          <a:bodyPr>
            <a:normAutofit fontScale="47500" lnSpcReduction="20000"/>
          </a:bodyPr>
          <a:lstStyle/>
          <a:p>
            <a:pPr marL="0" indent="0">
              <a:buNone/>
            </a:pPr>
            <a:endParaRPr lang="en-GB" dirty="0"/>
          </a:p>
          <a:p>
            <a:pPr marL="0" indent="0">
              <a:buNone/>
            </a:pPr>
            <a:r>
              <a:rPr lang="en-GB" sz="3300" dirty="0"/>
              <a:t>                                                                         </a:t>
            </a:r>
          </a:p>
          <a:p>
            <a:pPr marL="0" indent="0">
              <a:buNone/>
            </a:pPr>
            <a:r>
              <a:rPr lang="en-GB" dirty="0"/>
              <a:t>                                  </a:t>
            </a:r>
          </a:p>
          <a:p>
            <a:pPr marL="0" indent="0">
              <a:buNone/>
            </a:pPr>
            <a:r>
              <a:rPr lang="en-GB" sz="3300" dirty="0"/>
              <a:t>                                                          </a:t>
            </a:r>
            <a:r>
              <a:rPr lang="en-GB" dirty="0"/>
              <a:t>                  </a:t>
            </a:r>
            <a:endParaRPr lang="en-GB" sz="5100" dirty="0"/>
          </a:p>
          <a:p>
            <a:pPr marL="0" indent="0">
              <a:buNone/>
            </a:pPr>
            <a:r>
              <a:rPr lang="en-GB" sz="5100" dirty="0"/>
              <a:t>                                                                   </a:t>
            </a:r>
          </a:p>
          <a:p>
            <a:pPr marL="0" indent="0">
              <a:buNone/>
            </a:pPr>
            <a:r>
              <a:rPr lang="en-GB" sz="3300" dirty="0"/>
              <a:t>                                                                                                                                            </a:t>
            </a:r>
          </a:p>
          <a:p>
            <a:pPr marL="0" indent="0">
              <a:buNone/>
            </a:pPr>
            <a:endParaRPr lang="en-GB" dirty="0"/>
          </a:p>
          <a:p>
            <a:pPr marL="0" indent="0">
              <a:buNone/>
            </a:pPr>
            <a:endParaRPr lang="en-GB" sz="3300" dirty="0"/>
          </a:p>
          <a:p>
            <a:pPr marL="0" indent="0">
              <a:buNone/>
            </a:pPr>
            <a:endParaRPr lang="en-GB" sz="3300" dirty="0"/>
          </a:p>
          <a:p>
            <a:pPr marL="0" indent="0">
              <a:buNone/>
            </a:pPr>
            <a:endParaRPr lang="en-GB" dirty="0"/>
          </a:p>
          <a:p>
            <a:pPr marL="0" indent="0">
              <a:buNone/>
            </a:pPr>
            <a:endParaRPr lang="en-GB" dirty="0"/>
          </a:p>
          <a:p>
            <a:pPr marL="0" indent="0">
              <a:buNone/>
            </a:pPr>
            <a:endParaRPr lang="en-GB" dirty="0"/>
          </a:p>
          <a:p>
            <a:pPr marL="0" indent="0">
              <a:buNone/>
            </a:pPr>
            <a:endParaRPr lang="en-GB" dirty="0"/>
          </a:p>
          <a:p>
            <a:pPr marL="0" indent="0">
              <a:buNone/>
            </a:pPr>
            <a:r>
              <a:rPr lang="en-GB" dirty="0"/>
              <a:t>                                                                                            </a:t>
            </a:r>
            <a:endParaRPr lang="en-GB" sz="3800" dirty="0"/>
          </a:p>
          <a:p>
            <a:pPr marL="0" indent="0">
              <a:buNone/>
            </a:pPr>
            <a:r>
              <a:rPr lang="en-GB" sz="3800" dirty="0"/>
              <a:t>                                                       </a:t>
            </a:r>
          </a:p>
        </p:txBody>
      </p:sp>
      <p:pic>
        <p:nvPicPr>
          <p:cNvPr id="14" name="Picture 13" descr="Wolf Spider by ribbonworm on DeviantArt"/>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1" y="4605250"/>
            <a:ext cx="2962275" cy="2252749"/>
          </a:xfrm>
          <a:prstGeom prst="rect">
            <a:avLst/>
          </a:prstGeom>
        </p:spPr>
      </p:pic>
      <p:pic>
        <p:nvPicPr>
          <p:cNvPr id="1026" name="Picture 2" descr="C:\Users\Compaq\AppData\Local\Microsoft\Windows\INetCache\IE\52LQWCM0\kaboom[1].png"/>
          <p:cNvPicPr>
            <a:picLocks noChangeAspect="1" noChangeArrowheads="1"/>
          </p:cNvPicPr>
          <p:nvPr/>
        </p:nvPicPr>
        <p:blipFill>
          <a:blip r:embed="rId4" cstate="email"/>
          <a:srcRect/>
          <a:stretch>
            <a:fillRect/>
          </a:stretch>
        </p:blipFill>
        <p:spPr bwMode="auto">
          <a:xfrm>
            <a:off x="6616931" y="2641600"/>
            <a:ext cx="1667366" cy="1306286"/>
          </a:xfrm>
          <a:prstGeom prst="rect">
            <a:avLst/>
          </a:prstGeom>
          <a:noFill/>
        </p:spPr>
      </p:pic>
      <p:pic>
        <p:nvPicPr>
          <p:cNvPr id="1027" name="Picture 3" descr="C:\Users\Compaq\AppData\Local\Microsoft\Windows\INetCache\IE\KVW9S1V2\evilclown[1].png"/>
          <p:cNvPicPr>
            <a:picLocks noChangeAspect="1" noChangeArrowheads="1"/>
          </p:cNvPicPr>
          <p:nvPr/>
        </p:nvPicPr>
        <p:blipFill>
          <a:blip r:embed="rId5" cstate="email"/>
          <a:srcRect/>
          <a:stretch>
            <a:fillRect/>
          </a:stretch>
        </p:blipFill>
        <p:spPr bwMode="auto">
          <a:xfrm>
            <a:off x="4638501" y="2714171"/>
            <a:ext cx="1558895" cy="1669142"/>
          </a:xfrm>
          <a:prstGeom prst="rect">
            <a:avLst/>
          </a:prstGeom>
          <a:noFill/>
        </p:spPr>
      </p:pic>
      <p:pic>
        <p:nvPicPr>
          <p:cNvPr id="1028" name="Picture 4" descr="C:\Users\Compaq\AppData\Local\Microsoft\Windows\INetCache\IE\91K2PJP8\traffic_light[1].jpg"/>
          <p:cNvPicPr>
            <a:picLocks noChangeAspect="1" noChangeArrowheads="1"/>
          </p:cNvPicPr>
          <p:nvPr/>
        </p:nvPicPr>
        <p:blipFill>
          <a:blip r:embed="rId6" cstate="email"/>
          <a:srcRect/>
          <a:stretch>
            <a:fillRect/>
          </a:stretch>
        </p:blipFill>
        <p:spPr bwMode="auto">
          <a:xfrm>
            <a:off x="6799811" y="4206240"/>
            <a:ext cx="2344190" cy="2394064"/>
          </a:xfrm>
          <a:prstGeom prst="rect">
            <a:avLst/>
          </a:prstGeom>
          <a:noFill/>
        </p:spPr>
      </p:pic>
      <p:pic>
        <p:nvPicPr>
          <p:cNvPr id="1029" name="Picture 5" descr="C:\Users\Compaq\AppData\Local\Microsoft\Windows\INetCache\IE\91K2PJP8\9i29hxrp[1].gif"/>
          <p:cNvPicPr>
            <a:picLocks noChangeAspect="1" noChangeArrowheads="1"/>
          </p:cNvPicPr>
          <p:nvPr/>
        </p:nvPicPr>
        <p:blipFill>
          <a:blip r:embed="rId7" cstate="email"/>
          <a:srcRect/>
          <a:stretch>
            <a:fillRect/>
          </a:stretch>
        </p:blipFill>
        <p:spPr bwMode="auto">
          <a:xfrm>
            <a:off x="199507" y="2660073"/>
            <a:ext cx="1512915" cy="2094806"/>
          </a:xfrm>
          <a:prstGeom prst="rect">
            <a:avLst/>
          </a:prstGeom>
          <a:noFill/>
        </p:spPr>
      </p:pic>
      <p:pic>
        <p:nvPicPr>
          <p:cNvPr id="1032" name="Picture 8" descr="C:\Users\Compaq\AppData\Local\Microsoft\Windows\INetCache\IE\52LQWCM0\Disgust-face[1].jpg"/>
          <p:cNvPicPr>
            <a:picLocks noChangeAspect="1" noChangeArrowheads="1"/>
          </p:cNvPicPr>
          <p:nvPr/>
        </p:nvPicPr>
        <p:blipFill>
          <a:blip r:embed="rId8" cstate="email"/>
          <a:srcRect/>
          <a:stretch>
            <a:fillRect/>
          </a:stretch>
        </p:blipFill>
        <p:spPr bwMode="auto">
          <a:xfrm>
            <a:off x="2685144" y="4557486"/>
            <a:ext cx="1930399" cy="2002063"/>
          </a:xfrm>
          <a:prstGeom prst="rect">
            <a:avLst/>
          </a:prstGeom>
          <a:noFill/>
        </p:spPr>
      </p:pic>
      <p:pic>
        <p:nvPicPr>
          <p:cNvPr id="1034" name="Picture 10" descr="C:\Users\Compaq\AppData\Local\Microsoft\Windows\INetCache\IE\DIQZFDT4\1300440111-19566[1].gif"/>
          <p:cNvPicPr>
            <a:picLocks noChangeAspect="1" noChangeArrowheads="1"/>
          </p:cNvPicPr>
          <p:nvPr/>
        </p:nvPicPr>
        <p:blipFill>
          <a:blip r:embed="rId9" cstate="email"/>
          <a:srcRect/>
          <a:stretch>
            <a:fillRect/>
          </a:stretch>
        </p:blipFill>
        <p:spPr bwMode="auto">
          <a:xfrm>
            <a:off x="-1" y="1"/>
            <a:ext cx="1479665" cy="2078182"/>
          </a:xfrm>
          <a:prstGeom prst="rect">
            <a:avLst/>
          </a:prstGeom>
          <a:noFill/>
        </p:spPr>
      </p:pic>
      <p:pic>
        <p:nvPicPr>
          <p:cNvPr id="1035" name="Picture 11" descr="C:\Users\Compaq\AppData\Local\Microsoft\Windows\INetCache\IE\DIQZFDT4\anger[1].jpg"/>
          <p:cNvPicPr>
            <a:picLocks noChangeAspect="1" noChangeArrowheads="1"/>
          </p:cNvPicPr>
          <p:nvPr/>
        </p:nvPicPr>
        <p:blipFill>
          <a:blip r:embed="rId10" cstate="email"/>
          <a:srcRect/>
          <a:stretch>
            <a:fillRect/>
          </a:stretch>
        </p:blipFill>
        <p:spPr bwMode="auto">
          <a:xfrm>
            <a:off x="7647708" y="0"/>
            <a:ext cx="1496291" cy="1862051"/>
          </a:xfrm>
          <a:prstGeom prst="rect">
            <a:avLst/>
          </a:prstGeom>
          <a:noFill/>
        </p:spPr>
      </p:pic>
      <p:pic>
        <p:nvPicPr>
          <p:cNvPr id="1038" name="Picture 14" descr="C:\Users\Compaq\AppData\Local\Microsoft\Windows\INetCache\IE\KVW9S1V2\toilet-clip-art1-1-copy[1].jpg"/>
          <p:cNvPicPr>
            <a:picLocks noChangeAspect="1" noChangeArrowheads="1"/>
          </p:cNvPicPr>
          <p:nvPr/>
        </p:nvPicPr>
        <p:blipFill>
          <a:blip r:embed="rId11" cstate="email"/>
          <a:srcRect/>
          <a:stretch>
            <a:fillRect/>
          </a:stretch>
        </p:blipFill>
        <p:spPr bwMode="auto">
          <a:xfrm>
            <a:off x="4937760" y="4705003"/>
            <a:ext cx="1812176" cy="1662545"/>
          </a:xfrm>
          <a:prstGeom prst="rect">
            <a:avLst/>
          </a:prstGeom>
          <a:noFill/>
        </p:spPr>
      </p:pic>
      <p:pic>
        <p:nvPicPr>
          <p:cNvPr id="1041" name="Picture 17" descr="C:\Users\Compaq\AppData\Local\Microsoft\Windows\INetCache\IE\91K2PJP8\slide-1-728[1].jpg"/>
          <p:cNvPicPr>
            <a:picLocks noChangeAspect="1" noChangeArrowheads="1"/>
          </p:cNvPicPr>
          <p:nvPr/>
        </p:nvPicPr>
        <p:blipFill>
          <a:blip r:embed="rId12" cstate="email"/>
          <a:srcRect/>
          <a:stretch>
            <a:fillRect/>
          </a:stretch>
        </p:blipFill>
        <p:spPr bwMode="auto">
          <a:xfrm>
            <a:off x="1857829" y="2743199"/>
            <a:ext cx="2433650" cy="1616891"/>
          </a:xfrm>
          <a:prstGeom prst="rect">
            <a:avLst/>
          </a:prstGeom>
          <a:noFill/>
        </p:spPr>
      </p:pic>
      <p:sp>
        <p:nvSpPr>
          <p:cNvPr id="23" name="Slide Number Placeholder 22"/>
          <p:cNvSpPr>
            <a:spLocks noGrp="1"/>
          </p:cNvSpPr>
          <p:nvPr>
            <p:ph type="sldNum" sz="quarter" idx="12"/>
          </p:nvPr>
        </p:nvSpPr>
        <p:spPr/>
        <p:txBody>
          <a:bodyPr/>
          <a:lstStyle/>
          <a:p>
            <a:fld id="{BE908CF2-D8AB-46FF-B6F1-F01F7493BF70}" type="slidenum">
              <a:rPr lang="en-GB" smtClean="0"/>
              <a:pPr/>
              <a:t>13</a:t>
            </a:fld>
            <a:endParaRPr lang="en-GB" dirty="0"/>
          </a:p>
        </p:txBody>
      </p:sp>
    </p:spTree>
    <p:extLst>
      <p:ext uri="{BB962C8B-B14F-4D97-AF65-F5344CB8AC3E}">
        <p14:creationId xmlns:p14="http://schemas.microsoft.com/office/powerpoint/2010/main" val="19804653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behaviourist perspective.</a:t>
            </a:r>
            <a:br>
              <a:rPr lang="en-GB" b="1" i="1" dirty="0"/>
            </a:br>
            <a:r>
              <a:rPr lang="en-GB" b="1" i="1" dirty="0"/>
              <a:t>Operant conditioning,</a:t>
            </a:r>
            <a:br>
              <a:rPr lang="en-GB" b="1" i="1" dirty="0"/>
            </a:br>
            <a:r>
              <a:rPr lang="en-GB" b="1" i="1" dirty="0"/>
              <a:t>Learning Theory &amp; Skinner.</a:t>
            </a:r>
          </a:p>
        </p:txBody>
      </p:sp>
      <p:sp>
        <p:nvSpPr>
          <p:cNvPr id="3" name="Content Placeholder 2"/>
          <p:cNvSpPr>
            <a:spLocks noGrp="1"/>
          </p:cNvSpPr>
          <p:nvPr>
            <p:ph idx="1"/>
          </p:nvPr>
        </p:nvSpPr>
        <p:spPr>
          <a:xfrm>
            <a:off x="2194560" y="1825625"/>
            <a:ext cx="5935287" cy="4351338"/>
          </a:xfrm>
        </p:spPr>
        <p:txBody>
          <a:bodyPr>
            <a:normAutofit fontScale="92500" lnSpcReduction="20000"/>
          </a:bodyPr>
          <a:lstStyle/>
          <a:p>
            <a:pPr marL="0" indent="0">
              <a:buNone/>
            </a:pPr>
            <a:endParaRPr lang="en-US" dirty="0"/>
          </a:p>
          <a:p>
            <a:pPr marL="0" indent="0">
              <a:buNone/>
            </a:pPr>
            <a:r>
              <a:rPr lang="en-US" dirty="0"/>
              <a:t>Frederick Skinner (1904 – 1990) was a highly influential American Psychologist. He was the founder of a psychological theory called ‘BEHAVIOURISM’ (also known as ‘LEARNING THEORY’.</a:t>
            </a:r>
          </a:p>
          <a:p>
            <a:pPr marL="0" indent="0">
              <a:buNone/>
            </a:pPr>
            <a:endParaRPr lang="en-US" dirty="0"/>
          </a:p>
          <a:p>
            <a:pPr marL="0" indent="0">
              <a:buNone/>
            </a:pPr>
            <a:r>
              <a:rPr lang="en-US" dirty="0"/>
              <a:t>All behavior is learned and our behavior develops through the consequences that follow.</a:t>
            </a:r>
          </a:p>
          <a:p>
            <a:pPr marL="0" indent="0">
              <a:buNone/>
            </a:pPr>
            <a:endParaRPr lang="en-US" dirty="0"/>
          </a:p>
          <a:p>
            <a:pPr marL="0" indent="0">
              <a:buNone/>
            </a:pPr>
            <a:r>
              <a:rPr lang="en-US" dirty="0"/>
              <a:t>We are shaped by our environment – products of what happens to us</a:t>
            </a:r>
          </a:p>
          <a:p>
            <a:pPr marL="0" indent="0">
              <a:buNone/>
            </a:pPr>
            <a:endParaRPr lang="en-GB" dirty="0"/>
          </a:p>
        </p:txBody>
      </p:sp>
      <p:pic>
        <p:nvPicPr>
          <p:cNvPr id="4" name="Picture 3"/>
          <p:cNvPicPr>
            <a:picLocks noChangeAspect="1"/>
          </p:cNvPicPr>
          <p:nvPr/>
        </p:nvPicPr>
        <p:blipFill>
          <a:blip r:embed="rId2" cstate="email"/>
          <a:stretch>
            <a:fillRect/>
          </a:stretch>
        </p:blipFill>
        <p:spPr>
          <a:xfrm>
            <a:off x="160022" y="160020"/>
            <a:ext cx="1369520" cy="166560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Slide Number Placeholder 4"/>
          <p:cNvSpPr>
            <a:spLocks noGrp="1"/>
          </p:cNvSpPr>
          <p:nvPr>
            <p:ph type="sldNum" sz="quarter" idx="12"/>
          </p:nvPr>
        </p:nvSpPr>
        <p:spPr/>
        <p:txBody>
          <a:bodyPr/>
          <a:lstStyle/>
          <a:p>
            <a:fld id="{BE908CF2-D8AB-46FF-B6F1-F01F7493BF70}" type="slidenum">
              <a:rPr lang="en-GB" smtClean="0"/>
              <a:pPr/>
              <a:t>14</a:t>
            </a:fld>
            <a:endParaRPr lang="en-GB" dirty="0"/>
          </a:p>
        </p:txBody>
      </p:sp>
      <p:pic>
        <p:nvPicPr>
          <p:cNvPr id="11266" name="Picture 2" descr="C:\Users\Compaq\AppData\Local\Microsoft\Windows\INetCache\IE\52LQWCM0\behaviorism1[1].jpg"/>
          <p:cNvPicPr>
            <a:picLocks noChangeAspect="1" noChangeArrowheads="1"/>
          </p:cNvPicPr>
          <p:nvPr/>
        </p:nvPicPr>
        <p:blipFill>
          <a:blip r:embed="rId3" cstate="email"/>
          <a:srcRect/>
          <a:stretch>
            <a:fillRect/>
          </a:stretch>
        </p:blipFill>
        <p:spPr bwMode="auto">
          <a:xfrm>
            <a:off x="7837714" y="4405746"/>
            <a:ext cx="1306284" cy="2071254"/>
          </a:xfrm>
          <a:prstGeom prst="rect">
            <a:avLst/>
          </a:prstGeom>
          <a:noFill/>
        </p:spPr>
      </p:pic>
      <p:pic>
        <p:nvPicPr>
          <p:cNvPr id="11269" name="Picture 5" descr="C:\Users\Compaq\AppData\Local\Microsoft\Windows\INetCache\IE\KVW9S1V2\PigeonOperant_Conditioning[1].jpg"/>
          <p:cNvPicPr>
            <a:picLocks noChangeAspect="1" noChangeArrowheads="1"/>
          </p:cNvPicPr>
          <p:nvPr/>
        </p:nvPicPr>
        <p:blipFill>
          <a:blip r:embed="rId4" cstate="email"/>
          <a:srcRect/>
          <a:stretch>
            <a:fillRect/>
          </a:stretch>
        </p:blipFill>
        <p:spPr bwMode="auto">
          <a:xfrm>
            <a:off x="0" y="3009207"/>
            <a:ext cx="2111433" cy="3042457"/>
          </a:xfrm>
          <a:prstGeom prst="rect">
            <a:avLst/>
          </a:prstGeom>
          <a:noFill/>
        </p:spPr>
      </p:pic>
    </p:spTree>
    <p:extLst>
      <p:ext uri="{BB962C8B-B14F-4D97-AF65-F5344CB8AC3E}">
        <p14:creationId xmlns:p14="http://schemas.microsoft.com/office/powerpoint/2010/main" val="78480828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06400" y="-116114"/>
            <a:ext cx="8108950" cy="3381828"/>
          </a:xfrm>
        </p:spPr>
        <p:txBody>
          <a:bodyPr>
            <a:normAutofit/>
          </a:bodyPr>
          <a:lstStyle/>
          <a:p>
            <a:pPr algn="ctr"/>
            <a:r>
              <a:rPr lang="en-US" sz="3600" b="1" i="1" dirty="0"/>
              <a:t>The </a:t>
            </a:r>
            <a:r>
              <a:rPr lang="en-US" sz="3600" b="1" i="1" dirty="0" err="1"/>
              <a:t>behaviourist</a:t>
            </a:r>
            <a:r>
              <a:rPr lang="en-US" sz="3600" b="1" i="1" dirty="0"/>
              <a:t> perspective.</a:t>
            </a:r>
            <a:br>
              <a:rPr lang="en-US" sz="3600" b="1" i="1" dirty="0"/>
            </a:br>
            <a:r>
              <a:rPr lang="en-US" sz="3600" b="1" i="1" dirty="0"/>
              <a:t>Operant conditioning,</a:t>
            </a:r>
            <a:br>
              <a:rPr lang="en-US" sz="3600" b="1" i="1" dirty="0"/>
            </a:br>
            <a:r>
              <a:rPr lang="en-US" sz="3600" b="1" i="1" dirty="0"/>
              <a:t>Learning Theory &amp; Skinner</a:t>
            </a:r>
            <a:r>
              <a:rPr lang="en-US" dirty="0"/>
              <a:t>.</a:t>
            </a:r>
            <a:br>
              <a:rPr lang="en-US" dirty="0"/>
            </a:br>
            <a:r>
              <a:rPr lang="en-US" sz="2700" dirty="0"/>
              <a:t>IF behavior is rewarded or reinforced we are likely to repeat it…..</a:t>
            </a:r>
            <a:br>
              <a:rPr lang="en-US" sz="2700" dirty="0"/>
            </a:br>
            <a:endParaRPr lang="en-GB" sz="2700" dirty="0"/>
          </a:p>
        </p:txBody>
      </p:sp>
      <p:pic>
        <p:nvPicPr>
          <p:cNvPr id="4" name="Content Placeholder 3"/>
          <p:cNvPicPr>
            <a:picLocks noGrp="1" noChangeAspect="1"/>
          </p:cNvPicPr>
          <p:nvPr>
            <p:ph idx="1"/>
          </p:nvPr>
        </p:nvPicPr>
        <p:blipFill>
          <a:blip r:embed="rId2" cstate="email"/>
          <a:stretch>
            <a:fillRect/>
          </a:stretch>
        </p:blipFill>
        <p:spPr>
          <a:xfrm>
            <a:off x="845820" y="2452914"/>
            <a:ext cx="7360919" cy="3236685"/>
          </a:xfrm>
          <a:prstGeom prst="rect">
            <a:avLst/>
          </a:prstGeom>
        </p:spPr>
      </p:pic>
      <p:sp>
        <p:nvSpPr>
          <p:cNvPr id="5" name="Slide Number Placeholder 4"/>
          <p:cNvSpPr>
            <a:spLocks noGrp="1"/>
          </p:cNvSpPr>
          <p:nvPr>
            <p:ph type="sldNum" sz="quarter" idx="12"/>
          </p:nvPr>
        </p:nvSpPr>
        <p:spPr/>
        <p:txBody>
          <a:bodyPr/>
          <a:lstStyle/>
          <a:p>
            <a:fld id="{BE908CF2-D8AB-46FF-B6F1-F01F7493BF70}" type="slidenum">
              <a:rPr lang="en-GB" smtClean="0"/>
              <a:pPr/>
              <a:t>15</a:t>
            </a:fld>
            <a:endParaRPr lang="en-GB" dirty="0"/>
          </a:p>
        </p:txBody>
      </p:sp>
    </p:spTree>
    <p:extLst>
      <p:ext uri="{BB962C8B-B14F-4D97-AF65-F5344CB8AC3E}">
        <p14:creationId xmlns:p14="http://schemas.microsoft.com/office/powerpoint/2010/main" val="350143242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Operant conditioning,</a:t>
            </a:r>
            <a:br>
              <a:rPr lang="en-US" b="1" i="1" dirty="0"/>
            </a:br>
            <a:r>
              <a:rPr lang="en-US" b="1" i="1" dirty="0"/>
              <a:t>Learning Theory &amp; Skinner.</a:t>
            </a:r>
            <a:endParaRPr lang="en-GB" b="1" i="1" dirty="0"/>
          </a:p>
        </p:txBody>
      </p:sp>
      <p:sp>
        <p:nvSpPr>
          <p:cNvPr id="3" name="Content Placeholder 2"/>
          <p:cNvSpPr>
            <a:spLocks noGrp="1"/>
          </p:cNvSpPr>
          <p:nvPr>
            <p:ph idx="1"/>
          </p:nvPr>
        </p:nvSpPr>
        <p:spPr>
          <a:xfrm>
            <a:off x="628650" y="3658550"/>
            <a:ext cx="3051810" cy="2856550"/>
          </a:xfrm>
        </p:spPr>
        <p:txBody>
          <a:bodyPr>
            <a:normAutofit fontScale="62500" lnSpcReduction="20000"/>
          </a:bodyPr>
          <a:lstStyle/>
          <a:p>
            <a:pPr marL="0" indent="0">
              <a:buNone/>
            </a:pPr>
            <a:r>
              <a:rPr lang="en-US" dirty="0"/>
              <a:t>Skinner researched his theory by using rats and pigeons. He found that they learned to press a lever that offered them food and learned to avoid a lever that punished them. He gradually trained them to distinguish between the </a:t>
            </a:r>
            <a:r>
              <a:rPr lang="en-US" dirty="0" err="1"/>
              <a:t>colours</a:t>
            </a:r>
            <a:r>
              <a:rPr lang="en-US" dirty="0"/>
              <a:t> of lever too using a method that is called the ‘Skinner Box’.</a:t>
            </a:r>
          </a:p>
          <a:p>
            <a:pPr marL="0" indent="0">
              <a:buNone/>
            </a:pPr>
            <a:r>
              <a:rPr lang="en-US" dirty="0">
                <a:hlinkClick r:id="rId2"/>
              </a:rPr>
              <a:t>https://www.youtube.com/watch?v=I_ctJqjlrHA</a:t>
            </a:r>
            <a:endParaRPr lang="en-US" dirty="0"/>
          </a:p>
          <a:p>
            <a:pPr marL="0" indent="0">
              <a:buNone/>
            </a:pPr>
            <a:endParaRPr lang="en-GB" dirty="0"/>
          </a:p>
        </p:txBody>
      </p:sp>
      <p:pic>
        <p:nvPicPr>
          <p:cNvPr id="4" name="Picture 3"/>
          <p:cNvPicPr>
            <a:picLocks noChangeAspect="1"/>
          </p:cNvPicPr>
          <p:nvPr/>
        </p:nvPicPr>
        <p:blipFill>
          <a:blip r:embed="rId3" cstate="email"/>
          <a:stretch>
            <a:fillRect/>
          </a:stretch>
        </p:blipFill>
        <p:spPr>
          <a:xfrm>
            <a:off x="4411980" y="3497579"/>
            <a:ext cx="4103370" cy="3017521"/>
          </a:xfrm>
          <a:prstGeom prst="rect">
            <a:avLst/>
          </a:prstGeom>
        </p:spPr>
      </p:pic>
      <p:pic>
        <p:nvPicPr>
          <p:cNvPr id="5" name="Picture 4"/>
          <p:cNvPicPr>
            <a:picLocks noChangeAspect="1"/>
          </p:cNvPicPr>
          <p:nvPr/>
        </p:nvPicPr>
        <p:blipFill>
          <a:blip r:embed="rId4" cstate="email"/>
          <a:stretch>
            <a:fillRect/>
          </a:stretch>
        </p:blipFill>
        <p:spPr>
          <a:xfrm>
            <a:off x="1651763" y="1851660"/>
            <a:ext cx="5840474" cy="1645919"/>
          </a:xfrm>
          <a:prstGeom prst="rect">
            <a:avLst/>
          </a:prstGeom>
        </p:spPr>
      </p:pic>
      <p:sp>
        <p:nvSpPr>
          <p:cNvPr id="6" name="Slide Number Placeholder 5"/>
          <p:cNvSpPr>
            <a:spLocks noGrp="1"/>
          </p:cNvSpPr>
          <p:nvPr>
            <p:ph type="sldNum" sz="quarter" idx="12"/>
          </p:nvPr>
        </p:nvSpPr>
        <p:spPr/>
        <p:txBody>
          <a:bodyPr/>
          <a:lstStyle/>
          <a:p>
            <a:fld id="{BE908CF2-D8AB-46FF-B6F1-F01F7493BF70}" type="slidenum">
              <a:rPr lang="en-GB" smtClean="0"/>
              <a:pPr/>
              <a:t>16</a:t>
            </a:fld>
            <a:endParaRPr lang="en-GB" dirty="0"/>
          </a:p>
        </p:txBody>
      </p:sp>
    </p:spTree>
    <p:extLst>
      <p:ext uri="{BB962C8B-B14F-4D97-AF65-F5344CB8AC3E}">
        <p14:creationId xmlns:p14="http://schemas.microsoft.com/office/powerpoint/2010/main" val="28213468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5770" y="228600"/>
            <a:ext cx="7886700" cy="1597025"/>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Operant conditioning,</a:t>
            </a:r>
            <a:br>
              <a:rPr lang="en-US" b="1" i="1" dirty="0"/>
            </a:br>
            <a:r>
              <a:rPr lang="en-US" b="1" i="1" dirty="0"/>
              <a:t>Learning Theory &amp; Skinner</a:t>
            </a:r>
            <a:r>
              <a:rPr lang="en-US" dirty="0"/>
              <a:t>.</a:t>
            </a:r>
            <a:endParaRPr lang="en-GB" dirty="0"/>
          </a:p>
        </p:txBody>
      </p:sp>
      <p:sp>
        <p:nvSpPr>
          <p:cNvPr id="3" name="Content Placeholder 2"/>
          <p:cNvSpPr>
            <a:spLocks noGrp="1"/>
          </p:cNvSpPr>
          <p:nvPr>
            <p:ph idx="1"/>
          </p:nvPr>
        </p:nvSpPr>
        <p:spPr/>
        <p:txBody>
          <a:bodyPr/>
          <a:lstStyle/>
          <a:p>
            <a:pPr marL="0" indent="0">
              <a:buNone/>
            </a:pPr>
            <a:r>
              <a:rPr lang="en-GB" dirty="0"/>
              <a:t> </a:t>
            </a:r>
          </a:p>
          <a:p>
            <a:pPr marL="0" indent="0">
              <a:buNone/>
            </a:pPr>
            <a:r>
              <a:rPr lang="en-GB" dirty="0"/>
              <a:t>                                </a:t>
            </a:r>
            <a:r>
              <a:rPr lang="en-GB" b="1" i="1" dirty="0"/>
              <a:t>Reinforcement</a:t>
            </a:r>
          </a:p>
          <a:p>
            <a:pPr marL="0" indent="0">
              <a:buNone/>
            </a:pPr>
            <a:endParaRPr lang="en-GB" dirty="0"/>
          </a:p>
          <a:p>
            <a:pPr marL="0" indent="0">
              <a:buNone/>
            </a:pPr>
            <a:r>
              <a:rPr lang="en-US" dirty="0"/>
              <a:t>Positive reinforcement = rewarding, we are likely to repeat this behavior. </a:t>
            </a:r>
          </a:p>
          <a:p>
            <a:pPr marL="0" indent="0">
              <a:buNone/>
            </a:pPr>
            <a:endParaRPr lang="en-US" dirty="0"/>
          </a:p>
          <a:p>
            <a:pPr marL="0" indent="0">
              <a:buNone/>
            </a:pPr>
            <a:r>
              <a:rPr lang="en-US" dirty="0"/>
              <a:t>Negative reinforcement = unpleasant, we learn to avoid this.</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17</a:t>
            </a:fld>
            <a:endParaRPr lang="en-GB" dirty="0"/>
          </a:p>
        </p:txBody>
      </p:sp>
      <p:pic>
        <p:nvPicPr>
          <p:cNvPr id="12290" name="Picture 2" descr="C:\Users\Compaq\AppData\Local\Microsoft\Windows\INetCache\IE\KVW9S1V2\Positive-reinforcement[1].jpg"/>
          <p:cNvPicPr>
            <a:picLocks noChangeAspect="1" noChangeArrowheads="1"/>
          </p:cNvPicPr>
          <p:nvPr/>
        </p:nvPicPr>
        <p:blipFill>
          <a:blip r:embed="rId2" cstate="email"/>
          <a:srcRect/>
          <a:stretch>
            <a:fillRect/>
          </a:stretch>
        </p:blipFill>
        <p:spPr bwMode="auto">
          <a:xfrm>
            <a:off x="6417425" y="1812175"/>
            <a:ext cx="2277687" cy="1512916"/>
          </a:xfrm>
          <a:prstGeom prst="rect">
            <a:avLst/>
          </a:prstGeom>
          <a:noFill/>
        </p:spPr>
      </p:pic>
      <p:pic>
        <p:nvPicPr>
          <p:cNvPr id="12291" name="Picture 3" descr="C:\Users\Compaq\AppData\Local\Microsoft\Windows\INetCache\IE\91K2PJP8\thumbs-up[1].jpg"/>
          <p:cNvPicPr>
            <a:picLocks noChangeAspect="1" noChangeArrowheads="1"/>
          </p:cNvPicPr>
          <p:nvPr/>
        </p:nvPicPr>
        <p:blipFill>
          <a:blip r:embed="rId3" cstate="email"/>
          <a:srcRect/>
          <a:stretch>
            <a:fillRect/>
          </a:stretch>
        </p:blipFill>
        <p:spPr bwMode="auto">
          <a:xfrm>
            <a:off x="4006735" y="3823856"/>
            <a:ext cx="1346661" cy="734428"/>
          </a:xfrm>
          <a:prstGeom prst="rect">
            <a:avLst/>
          </a:prstGeom>
          <a:noFill/>
        </p:spPr>
      </p:pic>
      <p:pic>
        <p:nvPicPr>
          <p:cNvPr id="12292" name="Picture 4" descr="C:\Users\Compaq\AppData\Local\Microsoft\Windows\INetCache\IE\DIQZFDT4\Depositphotos_28145231_xs-300x300[1].jpg"/>
          <p:cNvPicPr>
            <a:picLocks noChangeAspect="1" noChangeArrowheads="1"/>
          </p:cNvPicPr>
          <p:nvPr/>
        </p:nvPicPr>
        <p:blipFill>
          <a:blip r:embed="rId4" cstate="email"/>
          <a:srcRect/>
          <a:stretch>
            <a:fillRect/>
          </a:stretch>
        </p:blipFill>
        <p:spPr bwMode="auto">
          <a:xfrm>
            <a:off x="731520" y="2000250"/>
            <a:ext cx="1978429" cy="1324841"/>
          </a:xfrm>
          <a:prstGeom prst="rect">
            <a:avLst/>
          </a:prstGeom>
          <a:noFill/>
        </p:spPr>
      </p:pic>
      <p:pic>
        <p:nvPicPr>
          <p:cNvPr id="12293" name="Picture 5" descr="C:\Users\Compaq\AppData\Local\Microsoft\Windows\INetCache\IE\XJU561YP\Principals_Office[1].png"/>
          <p:cNvPicPr>
            <a:picLocks noChangeAspect="1" noChangeArrowheads="1"/>
          </p:cNvPicPr>
          <p:nvPr/>
        </p:nvPicPr>
        <p:blipFill>
          <a:blip r:embed="rId5" cstate="email"/>
          <a:srcRect/>
          <a:stretch>
            <a:fillRect/>
          </a:stretch>
        </p:blipFill>
        <p:spPr bwMode="auto">
          <a:xfrm>
            <a:off x="2667000" y="5353396"/>
            <a:ext cx="1988127" cy="1504604"/>
          </a:xfrm>
          <a:prstGeom prst="rect">
            <a:avLst/>
          </a:prstGeom>
          <a:noFill/>
        </p:spPr>
      </p:pic>
    </p:spTree>
    <p:extLst>
      <p:ext uri="{BB962C8B-B14F-4D97-AF65-F5344CB8AC3E}">
        <p14:creationId xmlns:p14="http://schemas.microsoft.com/office/powerpoint/2010/main" val="353687809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73686"/>
            <a:ext cx="7886700" cy="1737994"/>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Operant conditioning,</a:t>
            </a:r>
            <a:br>
              <a:rPr lang="en-US" b="1" i="1" dirty="0"/>
            </a:br>
            <a:r>
              <a:rPr lang="en-US" b="1" i="1" dirty="0"/>
              <a:t>Learning Theory &amp; Skinner</a:t>
            </a:r>
            <a:r>
              <a:rPr lang="en-US" dirty="0"/>
              <a:t>.</a:t>
            </a:r>
            <a:endParaRPr lang="en-GB" dirty="0"/>
          </a:p>
        </p:txBody>
      </p:sp>
      <p:sp>
        <p:nvSpPr>
          <p:cNvPr id="3" name="Content Placeholder 2"/>
          <p:cNvSpPr>
            <a:spLocks noGrp="1"/>
          </p:cNvSpPr>
          <p:nvPr>
            <p:ph idx="1"/>
          </p:nvPr>
        </p:nvSpPr>
        <p:spPr/>
        <p:txBody>
          <a:bodyPr/>
          <a:lstStyle/>
          <a:p>
            <a:pPr marL="0" indent="0">
              <a:buNone/>
            </a:pPr>
            <a:r>
              <a:rPr lang="en-GB" dirty="0"/>
              <a:t>                                  </a:t>
            </a:r>
          </a:p>
          <a:p>
            <a:pPr marL="0" indent="0">
              <a:buNone/>
            </a:pPr>
            <a:r>
              <a:rPr lang="en-GB" b="1" dirty="0"/>
              <a:t>                                  </a:t>
            </a:r>
            <a:r>
              <a:rPr lang="en-GB" b="1" i="1" dirty="0"/>
              <a:t>Punishment</a:t>
            </a:r>
          </a:p>
          <a:p>
            <a:pPr marL="0" indent="0">
              <a:buNone/>
            </a:pPr>
            <a:endParaRPr lang="en-GB" dirty="0"/>
          </a:p>
          <a:p>
            <a:pPr marL="0" indent="0">
              <a:buNone/>
            </a:pPr>
            <a:r>
              <a:rPr lang="en-US" dirty="0"/>
              <a:t>Punishment is the opposite of reinforcement and has the result of blocking behavior, whilst reinforcement strengthens it.</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18</a:t>
            </a:fld>
            <a:endParaRPr lang="en-GB" dirty="0"/>
          </a:p>
        </p:txBody>
      </p:sp>
      <p:pic>
        <p:nvPicPr>
          <p:cNvPr id="13317" name="Picture 5" descr="C:\Users\Compaq\AppData\Local\Microsoft\Windows\INetCache\IE\WK4HRUNH\behave_1[1].jpg"/>
          <p:cNvPicPr>
            <a:picLocks noChangeAspect="1" noChangeArrowheads="1"/>
          </p:cNvPicPr>
          <p:nvPr/>
        </p:nvPicPr>
        <p:blipFill>
          <a:blip r:embed="rId2" cstate="email"/>
          <a:srcRect/>
          <a:stretch>
            <a:fillRect/>
          </a:stretch>
        </p:blipFill>
        <p:spPr bwMode="auto">
          <a:xfrm>
            <a:off x="7315200" y="1379914"/>
            <a:ext cx="1546166" cy="2061555"/>
          </a:xfrm>
          <a:prstGeom prst="rect">
            <a:avLst/>
          </a:prstGeom>
          <a:noFill/>
        </p:spPr>
      </p:pic>
      <p:pic>
        <p:nvPicPr>
          <p:cNvPr id="13318" name="Picture 6" descr="C:\Users\Compaq\AppData\Local\Microsoft\Windows\INetCache\IE\WK4HRUNH\9342500-cartoon-of-dad-scolding-his-son-and-sending-him-away[1].jpg"/>
          <p:cNvPicPr>
            <a:picLocks noChangeAspect="1" noChangeArrowheads="1"/>
          </p:cNvPicPr>
          <p:nvPr/>
        </p:nvPicPr>
        <p:blipFill>
          <a:blip r:embed="rId3" cstate="email"/>
          <a:srcRect/>
          <a:stretch>
            <a:fillRect/>
          </a:stretch>
        </p:blipFill>
        <p:spPr bwMode="auto">
          <a:xfrm>
            <a:off x="6400800" y="5137264"/>
            <a:ext cx="1695796" cy="1720735"/>
          </a:xfrm>
          <a:prstGeom prst="rect">
            <a:avLst/>
          </a:prstGeom>
          <a:noFill/>
        </p:spPr>
      </p:pic>
      <p:pic>
        <p:nvPicPr>
          <p:cNvPr id="13319" name="Picture 7" descr="C:\Users\Compaq\AppData\Local\Microsoft\Windows\INetCache\IE\AR0JT33Z\discipline_children-777067[1].jpg"/>
          <p:cNvPicPr>
            <a:picLocks noChangeAspect="1" noChangeArrowheads="1"/>
          </p:cNvPicPr>
          <p:nvPr/>
        </p:nvPicPr>
        <p:blipFill>
          <a:blip r:embed="rId4" cstate="email"/>
          <a:srcRect/>
          <a:stretch>
            <a:fillRect/>
          </a:stretch>
        </p:blipFill>
        <p:spPr bwMode="auto">
          <a:xfrm>
            <a:off x="424016" y="5104014"/>
            <a:ext cx="1936799" cy="1753985"/>
          </a:xfrm>
          <a:prstGeom prst="rect">
            <a:avLst/>
          </a:prstGeom>
          <a:noFill/>
        </p:spPr>
      </p:pic>
      <p:pic>
        <p:nvPicPr>
          <p:cNvPr id="13320" name="Picture 8" descr="C:\Users\Compaq\AppData\Local\Microsoft\Windows\INetCache\IE\XJU561YP\regaÃ±o[1].jpg"/>
          <p:cNvPicPr>
            <a:picLocks noChangeAspect="1" noChangeArrowheads="1"/>
          </p:cNvPicPr>
          <p:nvPr/>
        </p:nvPicPr>
        <p:blipFill>
          <a:blip r:embed="rId5" cstate="email"/>
          <a:srcRect/>
          <a:stretch>
            <a:fillRect/>
          </a:stretch>
        </p:blipFill>
        <p:spPr bwMode="auto">
          <a:xfrm>
            <a:off x="3429001" y="5170516"/>
            <a:ext cx="1625138" cy="1687484"/>
          </a:xfrm>
          <a:prstGeom prst="rect">
            <a:avLst/>
          </a:prstGeom>
          <a:noFill/>
        </p:spPr>
      </p:pic>
      <p:pic>
        <p:nvPicPr>
          <p:cNvPr id="13321" name="Picture 9" descr="C:\Users\Compaq\AppData\Local\Microsoft\Windows\INetCache\IE\YR92VNBY\8970_strict_male_teacher_watching_over_nervous_student_doing_an_exam[1].jpg"/>
          <p:cNvPicPr>
            <a:picLocks noChangeAspect="1" noChangeArrowheads="1"/>
          </p:cNvPicPr>
          <p:nvPr/>
        </p:nvPicPr>
        <p:blipFill>
          <a:blip r:embed="rId6" cstate="email"/>
          <a:srcRect/>
          <a:stretch>
            <a:fillRect/>
          </a:stretch>
        </p:blipFill>
        <p:spPr bwMode="auto">
          <a:xfrm>
            <a:off x="1" y="1928554"/>
            <a:ext cx="2377440" cy="1396537"/>
          </a:xfrm>
          <a:prstGeom prst="rect">
            <a:avLst/>
          </a:prstGeom>
          <a:noFill/>
        </p:spPr>
      </p:pic>
    </p:spTree>
    <p:extLst>
      <p:ext uri="{BB962C8B-B14F-4D97-AF65-F5344CB8AC3E}">
        <p14:creationId xmlns:p14="http://schemas.microsoft.com/office/powerpoint/2010/main" val="341423429"/>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65" y="365126"/>
            <a:ext cx="7886700" cy="1325563"/>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Operant conditioning,</a:t>
            </a:r>
            <a:br>
              <a:rPr lang="en-US" b="1" i="1" dirty="0"/>
            </a:br>
            <a:r>
              <a:rPr lang="en-US" b="1" i="1" dirty="0"/>
              <a:t>Learning Theory &amp; Skinner</a:t>
            </a:r>
            <a:r>
              <a:rPr lang="en-US" dirty="0"/>
              <a:t>.</a:t>
            </a:r>
            <a:endParaRPr lang="en-GB" dirty="0"/>
          </a:p>
        </p:txBody>
      </p:sp>
      <p:sp>
        <p:nvSpPr>
          <p:cNvPr id="3" name="Content Placeholder 2"/>
          <p:cNvSpPr>
            <a:spLocks noGrp="1"/>
          </p:cNvSpPr>
          <p:nvPr>
            <p:ph idx="1"/>
          </p:nvPr>
        </p:nvSpPr>
        <p:spPr/>
        <p:txBody>
          <a:bodyPr/>
          <a:lstStyle/>
          <a:p>
            <a:pPr marL="0" indent="0">
              <a:buNone/>
            </a:pPr>
            <a:r>
              <a:rPr lang="en-GB" dirty="0"/>
              <a:t>                            </a:t>
            </a:r>
          </a:p>
          <a:p>
            <a:pPr marL="0" indent="0">
              <a:buNone/>
            </a:pPr>
            <a:r>
              <a:rPr lang="en-GB" dirty="0"/>
              <a:t>                           </a:t>
            </a:r>
            <a:r>
              <a:rPr lang="en-GB" b="1" i="1" dirty="0"/>
              <a:t>Pro-social behaviour</a:t>
            </a:r>
          </a:p>
          <a:p>
            <a:pPr marL="0" indent="0">
              <a:buNone/>
            </a:pPr>
            <a:r>
              <a:rPr lang="en-US" dirty="0"/>
              <a:t>Helpful </a:t>
            </a:r>
            <a:r>
              <a:rPr lang="en-US" dirty="0" err="1"/>
              <a:t>behaviour</a:t>
            </a:r>
            <a:r>
              <a:rPr lang="en-US" dirty="0"/>
              <a:t> intended to benefit another.</a:t>
            </a:r>
          </a:p>
          <a:p>
            <a:pPr marL="0" indent="0">
              <a:buNone/>
            </a:pPr>
            <a:r>
              <a:rPr lang="en-US" dirty="0"/>
              <a:t>These types of </a:t>
            </a:r>
            <a:r>
              <a:rPr lang="en-US" dirty="0" err="1"/>
              <a:t>behaviours</a:t>
            </a:r>
            <a:r>
              <a:rPr lang="en-US" dirty="0"/>
              <a:t> develop because they are encouraged</a:t>
            </a:r>
          </a:p>
          <a:p>
            <a:pPr marL="0" indent="0">
              <a:buNone/>
            </a:pPr>
            <a:r>
              <a:rPr lang="en-US" dirty="0">
                <a:hlinkClick r:id="rId2"/>
              </a:rPr>
              <a:t>https://www.youtube.com/watch?v=3OqkmSFO8PQ</a:t>
            </a:r>
            <a:endParaRPr lang="en-US" dirty="0"/>
          </a:p>
          <a:p>
            <a:pPr marL="0" indent="0">
              <a:buNone/>
            </a:pPr>
            <a:endParaRPr lang="en-GB" dirty="0"/>
          </a:p>
        </p:txBody>
      </p:sp>
      <p:sp>
        <p:nvSpPr>
          <p:cNvPr id="6" name="Slide Number Placeholder 5"/>
          <p:cNvSpPr>
            <a:spLocks noGrp="1"/>
          </p:cNvSpPr>
          <p:nvPr>
            <p:ph type="sldNum" sz="quarter" idx="12"/>
          </p:nvPr>
        </p:nvSpPr>
        <p:spPr/>
        <p:txBody>
          <a:bodyPr/>
          <a:lstStyle/>
          <a:p>
            <a:fld id="{BE908CF2-D8AB-46FF-B6F1-F01F7493BF70}" type="slidenum">
              <a:rPr lang="en-GB" smtClean="0"/>
              <a:pPr/>
              <a:t>19</a:t>
            </a:fld>
            <a:endParaRPr lang="en-GB" dirty="0"/>
          </a:p>
        </p:txBody>
      </p:sp>
      <p:pic>
        <p:nvPicPr>
          <p:cNvPr id="14338" name="Picture 2" descr="C:\Users\Compaq\AppData\Local\Microsoft\Windows\INetCache\IE\YR92VNBY\0511-1007-1912-4804_Boy_Doing_a_Good_Deed_Helping_an_Old_Woman_with_Her_Groceries_clipart_image[1].jpg"/>
          <p:cNvPicPr>
            <a:picLocks noChangeAspect="1" noChangeArrowheads="1"/>
          </p:cNvPicPr>
          <p:nvPr/>
        </p:nvPicPr>
        <p:blipFill>
          <a:blip r:embed="rId3" cstate="email"/>
          <a:srcRect/>
          <a:stretch>
            <a:fillRect/>
          </a:stretch>
        </p:blipFill>
        <p:spPr bwMode="auto">
          <a:xfrm>
            <a:off x="7448203" y="565265"/>
            <a:ext cx="1479665" cy="2377441"/>
          </a:xfrm>
          <a:prstGeom prst="rect">
            <a:avLst/>
          </a:prstGeom>
          <a:noFill/>
        </p:spPr>
      </p:pic>
      <p:pic>
        <p:nvPicPr>
          <p:cNvPr id="14339" name="Picture 3" descr="C:\Users\Compaq\AppData\Local\Microsoft\Windows\INetCache\IE\91K2PJP8\0060-0802-0413-5721_Handicapped_Woman_with_Aid_clipart_image[1].jpg"/>
          <p:cNvPicPr>
            <a:picLocks noChangeAspect="1" noChangeArrowheads="1"/>
          </p:cNvPicPr>
          <p:nvPr/>
        </p:nvPicPr>
        <p:blipFill>
          <a:blip r:embed="rId4" cstate="email"/>
          <a:srcRect/>
          <a:stretch>
            <a:fillRect/>
          </a:stretch>
        </p:blipFill>
        <p:spPr bwMode="auto">
          <a:xfrm>
            <a:off x="581891" y="4950823"/>
            <a:ext cx="1862051" cy="1666107"/>
          </a:xfrm>
          <a:prstGeom prst="rect">
            <a:avLst/>
          </a:prstGeom>
          <a:noFill/>
        </p:spPr>
      </p:pic>
      <p:pic>
        <p:nvPicPr>
          <p:cNvPr id="14340" name="Picture 4" descr="C:\Users\Compaq\AppData\Local\Microsoft\Windows\INetCache\IE\AR0JT33Z\person-helping-another-climb-a-ladder[1].jpg"/>
          <p:cNvPicPr>
            <a:picLocks noChangeAspect="1" noChangeArrowheads="1"/>
          </p:cNvPicPr>
          <p:nvPr/>
        </p:nvPicPr>
        <p:blipFill>
          <a:blip r:embed="rId5" cstate="email"/>
          <a:srcRect/>
          <a:stretch>
            <a:fillRect/>
          </a:stretch>
        </p:blipFill>
        <p:spPr bwMode="auto">
          <a:xfrm>
            <a:off x="0" y="615143"/>
            <a:ext cx="1363287" cy="2194560"/>
          </a:xfrm>
          <a:prstGeom prst="rect">
            <a:avLst/>
          </a:prstGeom>
          <a:noFill/>
        </p:spPr>
      </p:pic>
      <p:pic>
        <p:nvPicPr>
          <p:cNvPr id="14342" name="Picture 6" descr="C:\Users\Compaq\AppData\Local\Microsoft\Windows\INetCache\IE\XJU561YP\Handshake2[1].png"/>
          <p:cNvPicPr>
            <a:picLocks noChangeAspect="1" noChangeArrowheads="1"/>
          </p:cNvPicPr>
          <p:nvPr/>
        </p:nvPicPr>
        <p:blipFill>
          <a:blip r:embed="rId6" cstate="email"/>
          <a:srcRect/>
          <a:stretch>
            <a:fillRect/>
          </a:stretch>
        </p:blipFill>
        <p:spPr bwMode="auto">
          <a:xfrm>
            <a:off x="4405745" y="4833257"/>
            <a:ext cx="3690850" cy="1151907"/>
          </a:xfrm>
          <a:prstGeom prst="rect">
            <a:avLst/>
          </a:prstGeom>
          <a:noFill/>
        </p:spPr>
      </p:pic>
    </p:spTree>
    <p:extLst>
      <p:ext uri="{BB962C8B-B14F-4D97-AF65-F5344CB8AC3E}">
        <p14:creationId xmlns:p14="http://schemas.microsoft.com/office/powerpoint/2010/main" val="299187127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7"/>
            <a:ext cx="6869430" cy="833946"/>
          </a:xfrm>
        </p:spPr>
        <p:txBody>
          <a:bodyPr>
            <a:normAutofit fontScale="90000"/>
          </a:bodyPr>
          <a:lstStyle/>
          <a:p>
            <a:pPr algn="ctr"/>
            <a:r>
              <a:rPr lang="en-GB" b="1" i="1" dirty="0"/>
              <a:t>What kind of psychologist are you?</a:t>
            </a:r>
          </a:p>
        </p:txBody>
      </p:sp>
      <p:sp>
        <p:nvSpPr>
          <p:cNvPr id="3" name="Content Placeholder 2"/>
          <p:cNvSpPr>
            <a:spLocks noGrp="1"/>
          </p:cNvSpPr>
          <p:nvPr>
            <p:ph idx="1"/>
          </p:nvPr>
        </p:nvSpPr>
        <p:spPr>
          <a:xfrm>
            <a:off x="310550" y="1535502"/>
            <a:ext cx="8436635" cy="4641461"/>
          </a:xfrm>
        </p:spPr>
        <p:txBody>
          <a:bodyPr>
            <a:normAutofit fontScale="92500" lnSpcReduction="20000"/>
          </a:bodyPr>
          <a:lstStyle/>
          <a:p>
            <a:pPr marL="0" indent="0" algn="ctr">
              <a:buNone/>
            </a:pPr>
            <a:r>
              <a:rPr lang="en-GB" sz="2000" i="1" dirty="0"/>
              <a:t>Consider the following scenario and discuss reasons for Aisha’s behaviour.</a:t>
            </a:r>
          </a:p>
          <a:p>
            <a:pPr marL="0" indent="0" algn="ctr">
              <a:buNone/>
            </a:pPr>
            <a:endParaRPr lang="en-GB" sz="2000" i="1" dirty="0"/>
          </a:p>
          <a:p>
            <a:pPr marL="0" indent="0" algn="just">
              <a:buNone/>
            </a:pPr>
            <a:r>
              <a:rPr lang="en-GB" sz="2000" dirty="0"/>
              <a:t>Five year old Aisha’s parents divorced a year ago. Today her dad is taking her out for the day. He arrives at the house to find his ex-wife flustered and upset because her new baby has been up all night and Aisha has refused to wear the clothes she laid out for her. The trip starts with a visit to McDonald’s, with a breakfast of chicken nuggets, chips and coke. Aisha throws a tantrum when she leaves because she wanted ice-cream but her dad refused so he promised she could have a packet of smarties in the car if she behaved well. Her mum has asked him specifically not to give her smarties because they are so sweet and sugary. Towards the end of the day, Aisha’s dad needed to get some food from the supermarket and once again Aisha throws a tantrum. He tells her if she behaves he will give her some sweets in the car on the way home.</a:t>
            </a:r>
          </a:p>
          <a:p>
            <a:pPr marL="0" indent="0" algn="just">
              <a:buNone/>
            </a:pPr>
            <a:endParaRPr lang="en-GB" sz="2000" dirty="0"/>
          </a:p>
          <a:p>
            <a:pPr marL="457200" indent="-457200">
              <a:buAutoNum type="arabicPeriod"/>
            </a:pPr>
            <a:r>
              <a:rPr lang="en-GB" sz="2000" i="1" dirty="0"/>
              <a:t>Could Aisha’s tantrums be in anyway linked to her parents divorce? Make some suggestions about how and why their divorce may influence her behaviour.</a:t>
            </a:r>
          </a:p>
          <a:p>
            <a:pPr marL="457200" indent="-457200">
              <a:buAutoNum type="arabicPeriod"/>
            </a:pPr>
            <a:r>
              <a:rPr lang="en-GB" sz="2000" i="1" dirty="0"/>
              <a:t>What would you say to Aisha’s dad about giving her smarties when her mum has asked him not to? </a:t>
            </a:r>
          </a:p>
          <a:p>
            <a:pPr marL="0" indent="0">
              <a:buNone/>
            </a:pPr>
            <a:endParaRPr lang="en-GB" sz="20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2</a:t>
            </a:fld>
            <a:endParaRPr lang="en-GB" dirty="0"/>
          </a:p>
        </p:txBody>
      </p:sp>
      <p:pic>
        <p:nvPicPr>
          <p:cNvPr id="4099" name="Picture 3" descr="C:\Users\Compaq\AppData\Local\Microsoft\Windows\INetCache\IE\52LQWCM0\Question_Clip_Art[1].png"/>
          <p:cNvPicPr>
            <a:picLocks noChangeAspect="1" noChangeArrowheads="1"/>
          </p:cNvPicPr>
          <p:nvPr/>
        </p:nvPicPr>
        <p:blipFill>
          <a:blip r:embed="rId2" cstate="email"/>
          <a:srcRect/>
          <a:stretch>
            <a:fillRect/>
          </a:stretch>
        </p:blipFill>
        <p:spPr bwMode="auto">
          <a:xfrm>
            <a:off x="7547956" y="199506"/>
            <a:ext cx="1596044" cy="1163782"/>
          </a:xfrm>
          <a:prstGeom prst="rect">
            <a:avLst/>
          </a:prstGeom>
          <a:noFill/>
        </p:spPr>
      </p:pic>
      <p:pic>
        <p:nvPicPr>
          <p:cNvPr id="4100" name="Picture 4" descr="C:\Users\Compaq\AppData\Local\Microsoft\Windows\INetCache\IE\KVW9S1V2\Question-Guy[1].png"/>
          <p:cNvPicPr>
            <a:picLocks noChangeAspect="1" noChangeArrowheads="1"/>
          </p:cNvPicPr>
          <p:nvPr/>
        </p:nvPicPr>
        <p:blipFill>
          <a:blip r:embed="rId3" cstate="email"/>
          <a:srcRect/>
          <a:stretch>
            <a:fillRect/>
          </a:stretch>
        </p:blipFill>
        <p:spPr bwMode="auto">
          <a:xfrm>
            <a:off x="0" y="249382"/>
            <a:ext cx="1064029" cy="1296785"/>
          </a:xfrm>
          <a:prstGeom prst="rect">
            <a:avLst/>
          </a:prstGeom>
          <a:noFill/>
        </p:spPr>
      </p:pic>
      <p:pic>
        <p:nvPicPr>
          <p:cNvPr id="4101" name="Picture 5" descr="C:\Users\Compaq\AppData\Local\Microsoft\Windows\INetCache\IE\91K2PJP8\depositphotos_4439888-Question-Marks-Around-Word[1].jpg"/>
          <p:cNvPicPr>
            <a:picLocks noChangeAspect="1" noChangeArrowheads="1"/>
          </p:cNvPicPr>
          <p:nvPr/>
        </p:nvPicPr>
        <p:blipFill>
          <a:blip r:embed="rId4" cstate="email"/>
          <a:srcRect/>
          <a:stretch>
            <a:fillRect/>
          </a:stretch>
        </p:blipFill>
        <p:spPr bwMode="auto">
          <a:xfrm>
            <a:off x="6134792" y="5685905"/>
            <a:ext cx="3009207" cy="1172095"/>
          </a:xfrm>
          <a:prstGeom prst="rect">
            <a:avLst/>
          </a:prstGeom>
          <a:noFill/>
        </p:spPr>
      </p:pic>
      <p:pic>
        <p:nvPicPr>
          <p:cNvPr id="4102" name="Picture 6" descr="C:\Users\Compaq\AppData\Local\Microsoft\Windows\INetCache\IE\DIQZFDT4\Twitter_question_mark[1].png"/>
          <p:cNvPicPr>
            <a:picLocks noChangeAspect="1" noChangeArrowheads="1"/>
          </p:cNvPicPr>
          <p:nvPr/>
        </p:nvPicPr>
        <p:blipFill>
          <a:blip r:embed="rId5" cstate="email"/>
          <a:srcRect/>
          <a:stretch>
            <a:fillRect/>
          </a:stretch>
        </p:blipFill>
        <p:spPr bwMode="auto">
          <a:xfrm>
            <a:off x="1" y="5951913"/>
            <a:ext cx="1213657" cy="906086"/>
          </a:xfrm>
          <a:prstGeom prst="rect">
            <a:avLst/>
          </a:prstGeom>
          <a:noFill/>
        </p:spPr>
      </p:pic>
    </p:spTree>
    <p:extLst>
      <p:ext uri="{BB962C8B-B14F-4D97-AF65-F5344CB8AC3E}">
        <p14:creationId xmlns:p14="http://schemas.microsoft.com/office/powerpoint/2010/main" val="58602318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0339" y="609600"/>
            <a:ext cx="7886700" cy="1081090"/>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Assessment.</a:t>
            </a:r>
            <a:br>
              <a:rPr lang="en-US" b="1" i="1" dirty="0"/>
            </a:br>
            <a:endParaRPr lang="en-GB" b="1" i="1" dirty="0"/>
          </a:p>
        </p:txBody>
      </p:sp>
      <p:sp>
        <p:nvSpPr>
          <p:cNvPr id="3" name="Content Placeholder 2"/>
          <p:cNvSpPr>
            <a:spLocks noGrp="1"/>
          </p:cNvSpPr>
          <p:nvPr>
            <p:ph idx="1"/>
          </p:nvPr>
        </p:nvSpPr>
        <p:spPr>
          <a:xfrm>
            <a:off x="628650" y="1103087"/>
            <a:ext cx="7886700" cy="5073876"/>
          </a:xfrm>
        </p:spPr>
        <p:txBody>
          <a:bodyPr/>
          <a:lstStyle/>
          <a:p>
            <a:pPr marL="0" indent="0">
              <a:buNone/>
            </a:pPr>
            <a:r>
              <a:rPr lang="en-US" dirty="0"/>
              <a:t>                      </a:t>
            </a:r>
          </a:p>
          <a:p>
            <a:pPr marL="0" indent="0">
              <a:buNone/>
            </a:pPr>
            <a:r>
              <a:rPr lang="en-US" dirty="0"/>
              <a:t>              Strengths                                Weaknesses</a:t>
            </a:r>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2562272142"/>
              </p:ext>
            </p:extLst>
          </p:nvPr>
        </p:nvGraphicFramePr>
        <p:xfrm>
          <a:off x="1143000" y="2061029"/>
          <a:ext cx="7372350" cy="4276902"/>
        </p:xfrm>
        <a:graphic>
          <a:graphicData uri="http://schemas.openxmlformats.org/drawingml/2006/table">
            <a:tbl>
              <a:tblPr firstRow="1" bandRow="1">
                <a:tableStyleId>{5C22544A-7EE6-4342-B048-85BDC9FD1C3A}</a:tableStyleId>
              </a:tblPr>
              <a:tblGrid>
                <a:gridCol w="3686175">
                  <a:extLst>
                    <a:ext uri="{9D8B030D-6E8A-4147-A177-3AD203B41FA5}">
                      <a16:colId xmlns:a16="http://schemas.microsoft.com/office/drawing/2014/main" val="410671717"/>
                    </a:ext>
                  </a:extLst>
                </a:gridCol>
                <a:gridCol w="3686175">
                  <a:extLst>
                    <a:ext uri="{9D8B030D-6E8A-4147-A177-3AD203B41FA5}">
                      <a16:colId xmlns:a16="http://schemas.microsoft.com/office/drawing/2014/main" val="931983660"/>
                    </a:ext>
                  </a:extLst>
                </a:gridCol>
              </a:tblGrid>
              <a:tr h="1800302">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Well supported by scientific research, albeit on non-humans</a:t>
                      </a:r>
                    </a:p>
                  </a:txBody>
                  <a:tcPr horzOverflow="overflow">
                    <a:cell3D prstMaterial="dkEdge">
                      <a:bevel prst="convex"/>
                      <a:lightRig rig="flood" dir="t"/>
                    </a:cell3D>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Ignores the role of cognition (mental processes) assumes we are shaped by our experiences and have no free will in choosing what we experience.</a:t>
                      </a:r>
                    </a:p>
                  </a:txBody>
                  <a:tcPr horzOverflow="overflow">
                    <a:cell3D prstMaterial="dkEdge">
                      <a:bevel prst="convex"/>
                      <a:lightRig rig="flood" dir="t"/>
                    </a:cell3D>
                  </a:tcPr>
                </a:tc>
                <a:extLst>
                  <a:ext uri="{0D108BD9-81ED-4DB2-BD59-A6C34878D82A}">
                    <a16:rowId xmlns:a16="http://schemas.microsoft.com/office/drawing/2014/main" val="294978522"/>
                  </a:ext>
                </a:extLst>
              </a:tr>
              <a:tr h="12383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1800" b="0" i="0" u="none" strike="noStrike" cap="none" normalizeH="0" baseline="0">
                          <a:ln>
                            <a:noFill/>
                          </a:ln>
                          <a:solidFill>
                            <a:schemeClr val="tx1"/>
                          </a:solidFill>
                          <a:effectLst/>
                          <a:latin typeface="Arial" panose="020B0604020202020204" pitchFamily="34" charset="0"/>
                        </a:rPr>
                        <a:t>A powerful and plausible account of the development of human behaviour</a:t>
                      </a:r>
                    </a:p>
                  </a:txBody>
                  <a:tcPr horzOverflow="overflow">
                    <a:cell3D prstMaterial="dkEdge">
                      <a:bevel prst="convex"/>
                      <a:lightRig rig="flood" dir="t"/>
                    </a:cell3D>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Ignores the role of biological maturation</a:t>
                      </a:r>
                    </a:p>
                  </a:txBody>
                  <a:tcPr horzOverflow="overflow">
                    <a:cell3D prstMaterial="dkEdge">
                      <a:bevel prst="convex"/>
                      <a:lightRig rig="flood" dir="t"/>
                    </a:cell3D>
                  </a:tcPr>
                </a:tc>
                <a:extLst>
                  <a:ext uri="{0D108BD9-81ED-4DB2-BD59-A6C34878D82A}">
                    <a16:rowId xmlns:a16="http://schemas.microsoft.com/office/drawing/2014/main" val="1721487488"/>
                  </a:ext>
                </a:extLst>
              </a:tr>
              <a:tr h="1238300">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a:txBody>
                  <a:tcPr horzOverflow="overflow">
                    <a:cell3D prstMaterial="dkEdge">
                      <a:bevel prst="convex"/>
                      <a:lightRig rig="flood" dir="t"/>
                    </a:cell3D>
                  </a:tcPr>
                </a:tc>
                <a:tc>
                  <a:txBody>
                    <a:bodyPr/>
                    <a:lstStyle>
                      <a:lvl1pPr eaLnBrk="0" hangingPunct="0">
                        <a:spcBef>
                          <a:spcPct val="20000"/>
                        </a:spcBef>
                        <a:defRPr sz="2800">
                          <a:solidFill>
                            <a:schemeClr val="tx1"/>
                          </a:solidFill>
                          <a:latin typeface="Arial" panose="020B0604020202020204" pitchFamily="34" charset="0"/>
                        </a:defRPr>
                      </a:lvl1pPr>
                      <a:lvl2pPr eaLnBrk="0" hangingPunct="0">
                        <a:spcBef>
                          <a:spcPct val="20000"/>
                        </a:spcBef>
                        <a:defRPr sz="2400">
                          <a:solidFill>
                            <a:schemeClr val="tx1"/>
                          </a:solidFill>
                          <a:latin typeface="Arial" panose="020B0604020202020204" pitchFamily="34" charset="0"/>
                        </a:defRPr>
                      </a:lvl2pPr>
                      <a:lvl3pPr eaLnBrk="0" hangingPunct="0">
                        <a:spcBef>
                          <a:spcPct val="20000"/>
                        </a:spcBef>
                        <a:defRPr sz="2000">
                          <a:solidFill>
                            <a:schemeClr val="tx1"/>
                          </a:solidFill>
                          <a:latin typeface="Arial" panose="020B0604020202020204" pitchFamily="34" charset="0"/>
                        </a:defRPr>
                      </a:lvl3pPr>
                      <a:lvl4pPr eaLnBrk="0" hangingPunct="0">
                        <a:spcBef>
                          <a:spcPct val="20000"/>
                        </a:spcBef>
                        <a:defRPr>
                          <a:solidFill>
                            <a:schemeClr val="tx1"/>
                          </a:solidFill>
                          <a:latin typeface="Arial" panose="020B0604020202020204" pitchFamily="34" charset="0"/>
                        </a:defRPr>
                      </a:lvl4pPr>
                      <a:lvl5pPr eaLnBrk="0" hangingPunct="0">
                        <a:spcBef>
                          <a:spcPct val="20000"/>
                        </a:spcBef>
                        <a:defRPr>
                          <a:solidFill>
                            <a:schemeClr val="tx1"/>
                          </a:solidFill>
                          <a:latin typeface="Arial" panose="020B0604020202020204" pitchFamily="34" charset="0"/>
                        </a:defRPr>
                      </a:lvl5pPr>
                      <a:lvl6pPr eaLnBrk="0" fontAlgn="base" hangingPunct="0">
                        <a:spcBef>
                          <a:spcPct val="20000"/>
                        </a:spcBef>
                        <a:spcAft>
                          <a:spcPct val="0"/>
                        </a:spcAft>
                        <a:defRPr>
                          <a:solidFill>
                            <a:schemeClr val="tx1"/>
                          </a:solidFill>
                          <a:latin typeface="Arial" panose="020B0604020202020204" pitchFamily="34" charset="0"/>
                        </a:defRPr>
                      </a:lvl6pPr>
                      <a:lvl7pPr eaLnBrk="0" fontAlgn="base" hangingPunct="0">
                        <a:spcBef>
                          <a:spcPct val="20000"/>
                        </a:spcBef>
                        <a:spcAft>
                          <a:spcPct val="0"/>
                        </a:spcAft>
                        <a:defRPr>
                          <a:solidFill>
                            <a:schemeClr val="tx1"/>
                          </a:solidFill>
                          <a:latin typeface="Arial" panose="020B0604020202020204" pitchFamily="34" charset="0"/>
                        </a:defRPr>
                      </a:lvl7pPr>
                      <a:lvl8pPr eaLnBrk="0" fontAlgn="base" hangingPunct="0">
                        <a:spcBef>
                          <a:spcPct val="20000"/>
                        </a:spcBef>
                        <a:spcAft>
                          <a:spcPct val="0"/>
                        </a:spcAft>
                        <a:defRPr>
                          <a:solidFill>
                            <a:schemeClr val="tx1"/>
                          </a:solidFill>
                          <a:latin typeface="Arial" panose="020B0604020202020204" pitchFamily="34" charset="0"/>
                        </a:defRPr>
                      </a:lvl8pPr>
                      <a:lvl9pPr eaLnBrk="0" fontAlgn="base" hangingPunct="0">
                        <a:spcBef>
                          <a:spcPct val="2000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20000"/>
                        </a:spcBef>
                        <a:spcAft>
                          <a:spcPct val="0"/>
                        </a:spcAft>
                        <a:buClrTx/>
                        <a:buSzTx/>
                        <a:buFontTx/>
                        <a:buNone/>
                        <a:tabLst/>
                      </a:pPr>
                      <a:r>
                        <a:rPr kumimoji="0" lang="en-GB" altLang="en-US" sz="1800" b="0" i="0" u="none" strike="noStrike" cap="none" normalizeH="0" baseline="0" dirty="0">
                          <a:ln>
                            <a:noFill/>
                          </a:ln>
                          <a:solidFill>
                            <a:schemeClr val="tx1"/>
                          </a:solidFill>
                          <a:effectLst/>
                          <a:latin typeface="Arial" panose="020B0604020202020204" pitchFamily="34" charset="0"/>
                        </a:rPr>
                        <a:t>Behaviour can be learned even if it’s not rewarded.</a:t>
                      </a:r>
                    </a:p>
                  </a:txBody>
                  <a:tcPr horzOverflow="overflow">
                    <a:cell3D prstMaterial="dkEdge">
                      <a:bevel prst="convex"/>
                      <a:lightRig rig="flood" dir="t"/>
                    </a:cell3D>
                  </a:tcPr>
                </a:tc>
                <a:extLst>
                  <a:ext uri="{0D108BD9-81ED-4DB2-BD59-A6C34878D82A}">
                    <a16:rowId xmlns:a16="http://schemas.microsoft.com/office/drawing/2014/main" val="2048070686"/>
                  </a:ext>
                </a:extLst>
              </a:tr>
            </a:tbl>
          </a:graphicData>
        </a:graphic>
      </p:graphicFrame>
      <p:sp>
        <p:nvSpPr>
          <p:cNvPr id="6" name="Slide Number Placeholder 5"/>
          <p:cNvSpPr>
            <a:spLocks noGrp="1"/>
          </p:cNvSpPr>
          <p:nvPr>
            <p:ph type="sldNum" sz="quarter" idx="12"/>
          </p:nvPr>
        </p:nvSpPr>
        <p:spPr/>
        <p:txBody>
          <a:bodyPr/>
          <a:lstStyle/>
          <a:p>
            <a:fld id="{BE908CF2-D8AB-46FF-B6F1-F01F7493BF70}" type="slidenum">
              <a:rPr lang="en-GB" smtClean="0"/>
              <a:pPr/>
              <a:t>20</a:t>
            </a:fld>
            <a:endParaRPr lang="en-GB" dirty="0"/>
          </a:p>
        </p:txBody>
      </p:sp>
    </p:spTree>
    <p:extLst>
      <p:ext uri="{BB962C8B-B14F-4D97-AF65-F5344CB8AC3E}">
        <p14:creationId xmlns:p14="http://schemas.microsoft.com/office/powerpoint/2010/main" val="307853224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Assessment.</a:t>
            </a:r>
            <a:br>
              <a:rPr lang="en-US" dirty="0"/>
            </a:br>
            <a:endParaRPr lang="en-GB" dirty="0"/>
          </a:p>
        </p:txBody>
      </p:sp>
      <p:graphicFrame>
        <p:nvGraphicFramePr>
          <p:cNvPr id="4" name="Content Placeholder 3"/>
          <p:cNvGraphicFramePr>
            <a:graphicFrameLocks noGrp="1"/>
          </p:cNvGraphicFramePr>
          <p:nvPr>
            <p:ph idx="1"/>
          </p:nvPr>
        </p:nvGraphicFramePr>
        <p:xfrm>
          <a:off x="585108" y="1553028"/>
          <a:ext cx="7886700" cy="4969692"/>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580572">
                <a:tc>
                  <a:txBody>
                    <a:bodyPr/>
                    <a:lstStyle/>
                    <a:p>
                      <a:r>
                        <a:rPr lang="en-GB" dirty="0">
                          <a:solidFill>
                            <a:schemeClr val="tx1"/>
                          </a:solidFill>
                        </a:rPr>
                        <a:t>               </a:t>
                      </a:r>
                      <a:r>
                        <a:rPr lang="en-GB" sz="3200" b="0" dirty="0">
                          <a:solidFill>
                            <a:schemeClr val="tx1"/>
                          </a:solidFill>
                        </a:rPr>
                        <a:t>Strengths</a:t>
                      </a:r>
                      <a:endParaRPr lang="en-GB" dirty="0">
                        <a:solidFill>
                          <a:schemeClr val="tx1"/>
                        </a:solidFill>
                      </a:endParaRPr>
                    </a:p>
                  </a:txBody>
                  <a:tcPr>
                    <a:cell3D prstMaterial="dkEdge">
                      <a:bevel prst="convex"/>
                      <a:lightRig rig="flood" dir="t"/>
                    </a:cell3D>
                  </a:tcPr>
                </a:tc>
                <a:tc>
                  <a:txBody>
                    <a:bodyPr/>
                    <a:lstStyle/>
                    <a:p>
                      <a:r>
                        <a:rPr lang="en-GB" sz="3200" b="0" dirty="0">
                          <a:solidFill>
                            <a:schemeClr val="tx1"/>
                          </a:solidFill>
                        </a:rPr>
                        <a:t>      Weaknesses</a:t>
                      </a:r>
                    </a:p>
                  </a:txBody>
                  <a:tcPr>
                    <a:cell3D prstMaterial="dkEdge">
                      <a:bevel prst="convex"/>
                      <a:lightRig rig="flood" dir="t"/>
                    </a:cell3D>
                  </a:tcPr>
                </a:tc>
                <a:extLst>
                  <a:ext uri="{0D108BD9-81ED-4DB2-BD59-A6C34878D82A}">
                    <a16:rowId xmlns:a16="http://schemas.microsoft.com/office/drawing/2014/main" val="10000"/>
                  </a:ext>
                </a:extLst>
              </a:tr>
              <a:tr h="950686">
                <a:tc>
                  <a:txBody>
                    <a:bodyPr/>
                    <a:lstStyle/>
                    <a:p>
                      <a:r>
                        <a:rPr lang="en-GB" dirty="0"/>
                        <a:t>The behaviourist</a:t>
                      </a:r>
                      <a:r>
                        <a:rPr lang="en-GB" baseline="0" dirty="0"/>
                        <a:t> approach has been widely used in health care settings to successfully modify (e.g. Phobias) &amp; motivate (e.g. Weight loss) behaviour change.</a:t>
                      </a:r>
                      <a:endParaRPr lang="en-GB" dirty="0"/>
                    </a:p>
                  </a:txBody>
                  <a:tcPr>
                    <a:cell3D prstMaterial="dkEdge">
                      <a:bevel prst="convex"/>
                      <a:lightRig rig="flood" dir="t"/>
                    </a:cell3D>
                  </a:tcPr>
                </a:tc>
                <a:tc>
                  <a:txBody>
                    <a:bodyPr/>
                    <a:lstStyle/>
                    <a:p>
                      <a:r>
                        <a:rPr lang="en-GB" dirty="0"/>
                        <a:t>Behaviourism reduces human behaviour to a simple stimulus &amp; response model. This fails to take into account inner mental processes or wider cultural &amp; environmental influences on behaviour.</a:t>
                      </a:r>
                    </a:p>
                  </a:txBody>
                  <a:tcPr>
                    <a:cell3D prstMaterial="dkEdge">
                      <a:bevel prst="convex"/>
                      <a:lightRig rig="flood" dir="t"/>
                    </a:cell3D>
                  </a:tcPr>
                </a:tc>
                <a:extLst>
                  <a:ext uri="{0D108BD9-81ED-4DB2-BD59-A6C34878D82A}">
                    <a16:rowId xmlns:a16="http://schemas.microsoft.com/office/drawing/2014/main" val="10001"/>
                  </a:ext>
                </a:extLst>
              </a:tr>
              <a:tr h="950686">
                <a:tc>
                  <a:txBody>
                    <a:bodyPr/>
                    <a:lstStyle/>
                    <a:p>
                      <a:r>
                        <a:rPr lang="en-GB" dirty="0"/>
                        <a:t>Behavioural assessment &amp; treatment is relatively quick, inexpensive &amp; solution focused.</a:t>
                      </a:r>
                    </a:p>
                  </a:txBody>
                  <a:tcPr>
                    <a:cell3D prstMaterial="dkEdge">
                      <a:bevel prst="convex"/>
                      <a:lightRig rig="flood" dir="t"/>
                    </a:cell3D>
                  </a:tcPr>
                </a:tc>
                <a:tc>
                  <a:txBody>
                    <a:bodyPr/>
                    <a:lstStyle/>
                    <a:p>
                      <a:r>
                        <a:rPr lang="en-GB" dirty="0"/>
                        <a:t>Some care</a:t>
                      </a:r>
                      <a:r>
                        <a:rPr lang="en-GB" baseline="0" dirty="0"/>
                        <a:t> practitioners &amp; psychologists are critical of behaviourism for being manipulative &amp; for failing to address the underlying causes of an individual’s problems.</a:t>
                      </a:r>
                      <a:endParaRPr lang="en-GB" dirty="0"/>
                    </a:p>
                  </a:txBody>
                  <a:tcPr>
                    <a:cell3D prstMaterial="dkEdge">
                      <a:bevel prst="convex"/>
                      <a:lightRig rig="flood" dir="t"/>
                    </a:cell3D>
                  </a:tcPr>
                </a:tc>
                <a:extLst>
                  <a:ext uri="{0D108BD9-81ED-4DB2-BD59-A6C34878D82A}">
                    <a16:rowId xmlns:a16="http://schemas.microsoft.com/office/drawing/2014/main" val="10002"/>
                  </a:ext>
                </a:extLst>
              </a:tr>
              <a:tr h="950686">
                <a:tc>
                  <a:txBody>
                    <a:bodyPr/>
                    <a:lstStyle/>
                    <a:p>
                      <a:r>
                        <a:rPr lang="en-GB" dirty="0"/>
                        <a:t>Changes in behaviour can be easily measured, monitored  &amp; observed.</a:t>
                      </a:r>
                    </a:p>
                  </a:txBody>
                  <a:tcPr>
                    <a:cell3D prstMaterial="dkEdge">
                      <a:bevel prst="convex"/>
                      <a:lightRig rig="flood" dir="t"/>
                    </a:cell3D>
                  </a:tcPr>
                </a:tc>
                <a:tc>
                  <a:txBody>
                    <a:bodyPr/>
                    <a:lstStyle/>
                    <a:p>
                      <a:r>
                        <a:rPr lang="en-GB" dirty="0"/>
                        <a:t>Behavioural treatments work well in controlled environments,</a:t>
                      </a:r>
                      <a:r>
                        <a:rPr lang="en-GB" baseline="0" dirty="0"/>
                        <a:t> especially with animals. They have a limited application to the real world behaviour of human beings.</a:t>
                      </a:r>
                      <a:endParaRPr lang="en-GB" dirty="0"/>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5" name="Slide Number Placeholder 4"/>
          <p:cNvSpPr>
            <a:spLocks noGrp="1"/>
          </p:cNvSpPr>
          <p:nvPr>
            <p:ph type="sldNum" sz="quarter" idx="12"/>
          </p:nvPr>
        </p:nvSpPr>
        <p:spPr/>
        <p:txBody>
          <a:bodyPr/>
          <a:lstStyle/>
          <a:p>
            <a:fld id="{BE908CF2-D8AB-46FF-B6F1-F01F7493BF70}" type="slidenum">
              <a:rPr lang="en-GB" smtClean="0"/>
              <a:pPr/>
              <a:t>21</a:t>
            </a:fld>
            <a:endParaRPr lang="en-GB"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behaviourist perspective</a:t>
            </a:r>
          </a:p>
        </p:txBody>
      </p:sp>
      <p:sp>
        <p:nvSpPr>
          <p:cNvPr id="3" name="Content Placeholder 2"/>
          <p:cNvSpPr>
            <a:spLocks noGrp="1"/>
          </p:cNvSpPr>
          <p:nvPr>
            <p:ph idx="1"/>
          </p:nvPr>
        </p:nvSpPr>
        <p:spPr/>
        <p:txBody>
          <a:bodyPr/>
          <a:lstStyle/>
          <a:p>
            <a:pPr marL="0" indent="0">
              <a:buNone/>
            </a:pPr>
            <a:endParaRPr lang="en-GB" dirty="0"/>
          </a:p>
          <a:p>
            <a:pPr marL="0" indent="0" algn="ctr">
              <a:buNone/>
            </a:pPr>
            <a:r>
              <a:rPr lang="en-GB" b="1" i="1" dirty="0"/>
              <a:t>Complete the ‘</a:t>
            </a:r>
            <a:r>
              <a:rPr lang="en-GB" b="1" i="1" dirty="0" err="1"/>
              <a:t>Behaviorism</a:t>
            </a:r>
            <a:r>
              <a:rPr lang="en-GB" b="1" i="1" dirty="0"/>
              <a:t> in action’ handout</a:t>
            </a:r>
            <a:r>
              <a:rPr lang="en-GB" i="1" dirty="0"/>
              <a:t>.</a:t>
            </a:r>
          </a:p>
        </p:txBody>
      </p:sp>
      <p:pic>
        <p:nvPicPr>
          <p:cNvPr id="2050" name="Picture 2" descr="C:\Users\Compaq\AppData\Local\Microsoft\Windows\INetCache\IE\91K2PJP8\classroom_activities[1].jpg"/>
          <p:cNvPicPr>
            <a:picLocks noChangeAspect="1" noChangeArrowheads="1"/>
          </p:cNvPicPr>
          <p:nvPr/>
        </p:nvPicPr>
        <p:blipFill>
          <a:blip r:embed="rId2" cstate="email"/>
          <a:srcRect/>
          <a:stretch>
            <a:fillRect/>
          </a:stretch>
        </p:blipFill>
        <p:spPr bwMode="auto">
          <a:xfrm>
            <a:off x="2327563" y="2793077"/>
            <a:ext cx="4588625" cy="3591098"/>
          </a:xfrm>
          <a:prstGeom prst="rect">
            <a:avLst/>
          </a:prstGeom>
          <a:noFill/>
        </p:spPr>
      </p:pic>
      <p:pic>
        <p:nvPicPr>
          <p:cNvPr id="2051" name="Picture 3" descr="C:\Users\Compaq\AppData\Local\Microsoft\Windows\INetCache\IE\91K2PJP8\Activity_Sheet_logo_cut[1].jpg"/>
          <p:cNvPicPr>
            <a:picLocks noChangeAspect="1" noChangeArrowheads="1"/>
          </p:cNvPicPr>
          <p:nvPr/>
        </p:nvPicPr>
        <p:blipFill>
          <a:blip r:embed="rId3" cstate="email"/>
          <a:srcRect/>
          <a:stretch>
            <a:fillRect/>
          </a:stretch>
        </p:blipFill>
        <p:spPr bwMode="auto">
          <a:xfrm>
            <a:off x="1549908" y="1197033"/>
            <a:ext cx="6044184" cy="1246909"/>
          </a:xfrm>
          <a:prstGeom prst="rect">
            <a:avLst/>
          </a:prstGeom>
          <a:noFill/>
        </p:spPr>
      </p:pic>
      <p:pic>
        <p:nvPicPr>
          <p:cNvPr id="2052" name="Picture 4" descr="C:\Users\Compaq\AppData\Local\Microsoft\Windows\INetCache\IE\DIQZFDT4\MCj02870800000[1][1].gif"/>
          <p:cNvPicPr>
            <a:picLocks noChangeAspect="1" noChangeArrowheads="1"/>
          </p:cNvPicPr>
          <p:nvPr/>
        </p:nvPicPr>
        <p:blipFill>
          <a:blip r:embed="rId4" cstate="email"/>
          <a:srcRect/>
          <a:stretch>
            <a:fillRect/>
          </a:stretch>
        </p:blipFill>
        <p:spPr bwMode="auto">
          <a:xfrm>
            <a:off x="6966065" y="4039984"/>
            <a:ext cx="1812175" cy="2818015"/>
          </a:xfrm>
          <a:prstGeom prst="rect">
            <a:avLst/>
          </a:prstGeom>
          <a:noFill/>
        </p:spPr>
      </p:pic>
      <p:pic>
        <p:nvPicPr>
          <p:cNvPr id="2053" name="Picture 5" descr="C:\Users\Compaq\AppData\Local\Microsoft\Windows\INetCache\IE\52LQWCM0\class_activities[1].jpg"/>
          <p:cNvPicPr>
            <a:picLocks noChangeAspect="1" noChangeArrowheads="1"/>
          </p:cNvPicPr>
          <p:nvPr/>
        </p:nvPicPr>
        <p:blipFill>
          <a:blip r:embed="rId5" cstate="email"/>
          <a:srcRect/>
          <a:stretch>
            <a:fillRect/>
          </a:stretch>
        </p:blipFill>
        <p:spPr bwMode="auto">
          <a:xfrm>
            <a:off x="448888" y="2849879"/>
            <a:ext cx="1895302" cy="3634047"/>
          </a:xfrm>
          <a:prstGeom prst="rect">
            <a:avLst/>
          </a:prstGeom>
          <a:noFill/>
        </p:spPr>
      </p:pic>
      <p:pic>
        <p:nvPicPr>
          <p:cNvPr id="2054" name="Picture 6" descr="C:\Users\Compaq\AppData\Local\Microsoft\Windows\INetCache\IE\KVW9S1V2\syllable_graphic_3[1].png"/>
          <p:cNvPicPr>
            <a:picLocks noChangeAspect="1" noChangeArrowheads="1"/>
          </p:cNvPicPr>
          <p:nvPr/>
        </p:nvPicPr>
        <p:blipFill>
          <a:blip r:embed="rId6" cstate="email"/>
          <a:srcRect/>
          <a:stretch>
            <a:fillRect/>
          </a:stretch>
        </p:blipFill>
        <p:spPr bwMode="auto">
          <a:xfrm>
            <a:off x="7863840" y="399011"/>
            <a:ext cx="1280160" cy="2593571"/>
          </a:xfrm>
          <a:prstGeom prst="rect">
            <a:avLst/>
          </a:prstGeom>
          <a:noFill/>
        </p:spPr>
      </p:pic>
      <p:pic>
        <p:nvPicPr>
          <p:cNvPr id="2055" name="Picture 7" descr="C:\Users\Compaq\AppData\Local\Microsoft\Windows\INetCache\IE\DIQZFDT4\sa1_collaborate[1].gif"/>
          <p:cNvPicPr>
            <a:picLocks noChangeAspect="1" noChangeArrowheads="1"/>
          </p:cNvPicPr>
          <p:nvPr/>
        </p:nvPicPr>
        <p:blipFill>
          <a:blip r:embed="rId7" cstate="email"/>
          <a:srcRect/>
          <a:stretch>
            <a:fillRect/>
          </a:stretch>
        </p:blipFill>
        <p:spPr bwMode="auto">
          <a:xfrm>
            <a:off x="1" y="1130532"/>
            <a:ext cx="1579417" cy="1280160"/>
          </a:xfrm>
          <a:prstGeom prst="rect">
            <a:avLst/>
          </a:prstGeom>
          <a:noFill/>
        </p:spPr>
      </p:pic>
      <p:sp>
        <p:nvSpPr>
          <p:cNvPr id="10" name="Slide Number Placeholder 9"/>
          <p:cNvSpPr>
            <a:spLocks noGrp="1"/>
          </p:cNvSpPr>
          <p:nvPr>
            <p:ph type="sldNum" sz="quarter" idx="12"/>
          </p:nvPr>
        </p:nvSpPr>
        <p:spPr/>
        <p:txBody>
          <a:bodyPr/>
          <a:lstStyle/>
          <a:p>
            <a:fld id="{BE908CF2-D8AB-46FF-B6F1-F01F7493BF70}" type="slidenum">
              <a:rPr lang="en-GB" smtClean="0"/>
              <a:pPr/>
              <a:t>22</a:t>
            </a:fld>
            <a:endParaRPr lang="en-GB" dirty="0"/>
          </a:p>
        </p:txBody>
      </p:sp>
    </p:spTree>
    <p:extLst>
      <p:ext uri="{BB962C8B-B14F-4D97-AF65-F5344CB8AC3E}">
        <p14:creationId xmlns:p14="http://schemas.microsoft.com/office/powerpoint/2010/main" val="156924787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61901" y="381751"/>
            <a:ext cx="7886700" cy="1325563"/>
          </a:xfrm>
        </p:spPr>
        <p:txBody>
          <a:bodyPr/>
          <a:lstStyle/>
          <a:p>
            <a:pPr algn="ctr"/>
            <a:r>
              <a:rPr lang="en-GB" b="1" i="1" dirty="0"/>
              <a:t>Social learning theory</a:t>
            </a:r>
            <a:r>
              <a:rPr lang="en-GB" dirty="0"/>
              <a:t>.</a:t>
            </a:r>
          </a:p>
        </p:txBody>
      </p:sp>
      <p:sp>
        <p:nvSpPr>
          <p:cNvPr id="3" name="Content Placeholder 2"/>
          <p:cNvSpPr>
            <a:spLocks noGrp="1"/>
          </p:cNvSpPr>
          <p:nvPr>
            <p:ph idx="1"/>
          </p:nvPr>
        </p:nvSpPr>
        <p:spPr>
          <a:xfrm>
            <a:off x="628649" y="1825625"/>
            <a:ext cx="5938406" cy="4351338"/>
          </a:xfrm>
        </p:spPr>
        <p:txBody>
          <a:bodyPr>
            <a:normAutofit lnSpcReduction="10000"/>
          </a:bodyPr>
          <a:lstStyle/>
          <a:p>
            <a:pPr>
              <a:buNone/>
            </a:pPr>
            <a:r>
              <a:rPr lang="en-GB" dirty="0"/>
              <a:t>  </a:t>
            </a:r>
          </a:p>
          <a:p>
            <a:pPr>
              <a:buNone/>
            </a:pPr>
            <a:endParaRPr lang="en-GB" dirty="0"/>
          </a:p>
          <a:p>
            <a:pPr algn="just">
              <a:buNone/>
            </a:pPr>
            <a:r>
              <a:rPr lang="en-GB" dirty="0"/>
              <a:t>The social learning perspective (and the humanistic perspective) both focus on the psychological aspects of human relationships and on the influence other people have on our psychological development and experiences. </a:t>
            </a:r>
          </a:p>
          <a:p>
            <a:pPr algn="just">
              <a:buNone/>
            </a:pPr>
            <a:r>
              <a:rPr lang="en-GB" dirty="0">
                <a:hlinkClick r:id="rId2"/>
              </a:rPr>
              <a:t>https://www.youtube.com/watch?v=zerCK0lRjp8</a:t>
            </a: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23</a:t>
            </a:fld>
            <a:endParaRPr lang="en-GB" dirty="0"/>
          </a:p>
        </p:txBody>
      </p:sp>
      <p:pic>
        <p:nvPicPr>
          <p:cNvPr id="16386" name="Picture 2" descr="C:\Users\Compaq\AppData\Local\Microsoft\Windows\INetCache\IE\XJU561YP\brinquedo_teimoso_bozo[1].jpg"/>
          <p:cNvPicPr>
            <a:picLocks noChangeAspect="1" noChangeArrowheads="1"/>
          </p:cNvPicPr>
          <p:nvPr/>
        </p:nvPicPr>
        <p:blipFill>
          <a:blip r:embed="rId3" cstate="email"/>
          <a:srcRect/>
          <a:stretch>
            <a:fillRect/>
          </a:stretch>
        </p:blipFill>
        <p:spPr bwMode="auto">
          <a:xfrm>
            <a:off x="6616931" y="2726574"/>
            <a:ext cx="2061556" cy="3707475"/>
          </a:xfrm>
          <a:prstGeom prst="rect">
            <a:avLst/>
          </a:prstGeom>
          <a:noFill/>
        </p:spPr>
      </p:pic>
      <p:pic>
        <p:nvPicPr>
          <p:cNvPr id="16392" name="Picture 8" descr="C:\Users\Compaq\AppData\Local\Microsoft\Windows\INetCache\IE\YR92VNBY\14378316-3d-social-learning-crossword-on-white-background[1].jpg"/>
          <p:cNvPicPr>
            <a:picLocks noChangeAspect="1" noChangeArrowheads="1"/>
          </p:cNvPicPr>
          <p:nvPr/>
        </p:nvPicPr>
        <p:blipFill>
          <a:blip r:embed="rId4" cstate="email"/>
          <a:srcRect/>
          <a:stretch>
            <a:fillRect/>
          </a:stretch>
        </p:blipFill>
        <p:spPr bwMode="auto">
          <a:xfrm>
            <a:off x="60158" y="1246909"/>
            <a:ext cx="3065427" cy="1546167"/>
          </a:xfrm>
          <a:prstGeom prst="rect">
            <a:avLst/>
          </a:prstGeom>
          <a:noFill/>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For learning to take place five factors must exist.</a:t>
            </a:r>
          </a:p>
        </p:txBody>
      </p:sp>
      <p:sp>
        <p:nvSpPr>
          <p:cNvPr id="3" name="Content Placeholder 2"/>
          <p:cNvSpPr>
            <a:spLocks noGrp="1"/>
          </p:cNvSpPr>
          <p:nvPr>
            <p:ph idx="1"/>
          </p:nvPr>
        </p:nvSpPr>
        <p:spPr/>
        <p:txBody>
          <a:bodyPr>
            <a:normAutofit lnSpcReduction="10000"/>
          </a:bodyPr>
          <a:lstStyle/>
          <a:p>
            <a:r>
              <a:rPr lang="en-GB" b="1" i="1" dirty="0"/>
              <a:t>Availability</a:t>
            </a:r>
            <a:r>
              <a:rPr lang="en-GB" i="1" dirty="0"/>
              <a:t>:</a:t>
            </a:r>
            <a:r>
              <a:rPr lang="en-GB" dirty="0"/>
              <a:t> the behaviour must be performed where we can see it</a:t>
            </a:r>
          </a:p>
          <a:p>
            <a:r>
              <a:rPr lang="en-GB" b="1" i="1" dirty="0"/>
              <a:t>Attention</a:t>
            </a:r>
            <a:r>
              <a:rPr lang="en-GB" i="1" dirty="0"/>
              <a:t>:</a:t>
            </a:r>
            <a:r>
              <a:rPr lang="en-GB" dirty="0"/>
              <a:t> must notice the behaviour to be able to remember it</a:t>
            </a:r>
          </a:p>
          <a:p>
            <a:r>
              <a:rPr lang="en-GB" b="1" i="1" dirty="0"/>
              <a:t>Retention</a:t>
            </a:r>
            <a:r>
              <a:rPr lang="en-GB" i="1" dirty="0"/>
              <a:t>:</a:t>
            </a:r>
            <a:r>
              <a:rPr lang="en-GB" dirty="0"/>
              <a:t> must be able to remember the observed behaviour</a:t>
            </a:r>
          </a:p>
          <a:p>
            <a:r>
              <a:rPr lang="en-GB" b="1" i="1" dirty="0"/>
              <a:t>Reproduction</a:t>
            </a:r>
            <a:r>
              <a:rPr lang="en-GB" i="1" dirty="0"/>
              <a:t>:</a:t>
            </a:r>
            <a:r>
              <a:rPr lang="en-GB" dirty="0"/>
              <a:t> must be able to perform the behaviour being observed</a:t>
            </a:r>
          </a:p>
          <a:p>
            <a:r>
              <a:rPr lang="en-GB" b="1" i="1" dirty="0"/>
              <a:t>Motivation</a:t>
            </a:r>
            <a:r>
              <a:rPr lang="en-GB" i="1" dirty="0"/>
              <a:t>:</a:t>
            </a:r>
            <a:r>
              <a:rPr lang="en-GB" dirty="0"/>
              <a:t> must be an opportunity if we want to copy the behaviour </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24</a:t>
            </a:fld>
            <a:endParaRPr lang="en-GB" dirty="0"/>
          </a:p>
        </p:txBody>
      </p:sp>
      <p:pic>
        <p:nvPicPr>
          <p:cNvPr id="17411" name="Picture 3" descr="C:\Users\Compaq\AppData\Local\Microsoft\Windows\INetCache\IE\XJU561YP\Social_learning[1].jpg"/>
          <p:cNvPicPr>
            <a:picLocks noChangeAspect="1" noChangeArrowheads="1"/>
          </p:cNvPicPr>
          <p:nvPr/>
        </p:nvPicPr>
        <p:blipFill>
          <a:blip r:embed="rId2" cstate="email"/>
          <a:srcRect/>
          <a:stretch>
            <a:fillRect/>
          </a:stretch>
        </p:blipFill>
        <p:spPr bwMode="auto">
          <a:xfrm>
            <a:off x="947650" y="5785658"/>
            <a:ext cx="7115695" cy="814647"/>
          </a:xfrm>
          <a:prstGeom prst="rect">
            <a:avLst/>
          </a:prstGeom>
          <a:noFill/>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Albert </a:t>
            </a:r>
            <a:r>
              <a:rPr lang="en-GB" b="1" i="1" dirty="0" err="1"/>
              <a:t>Bandura</a:t>
            </a:r>
            <a:r>
              <a:rPr lang="en-GB" i="1" dirty="0"/>
              <a:t>.</a:t>
            </a:r>
          </a:p>
        </p:txBody>
      </p:sp>
      <p:sp>
        <p:nvSpPr>
          <p:cNvPr id="3" name="Content Placeholder 2"/>
          <p:cNvSpPr>
            <a:spLocks noGrp="1"/>
          </p:cNvSpPr>
          <p:nvPr>
            <p:ph idx="1"/>
          </p:nvPr>
        </p:nvSpPr>
        <p:spPr>
          <a:xfrm>
            <a:off x="628650" y="1825625"/>
            <a:ext cx="7886700" cy="3647712"/>
          </a:xfrm>
        </p:spPr>
        <p:txBody>
          <a:bodyPr>
            <a:normAutofit fontScale="92500" lnSpcReduction="20000"/>
          </a:bodyPr>
          <a:lstStyle/>
          <a:p>
            <a:pPr algn="just"/>
            <a:r>
              <a:rPr lang="en-GB" dirty="0"/>
              <a:t>Albert </a:t>
            </a:r>
            <a:r>
              <a:rPr lang="en-GB" dirty="0" err="1"/>
              <a:t>Bandura</a:t>
            </a:r>
            <a:r>
              <a:rPr lang="en-GB" dirty="0"/>
              <a:t> is the psychologist responsible for developing some of the principles of the social learning perspective. </a:t>
            </a:r>
          </a:p>
          <a:p>
            <a:pPr algn="just"/>
            <a:r>
              <a:rPr lang="en-GB" dirty="0"/>
              <a:t>He recognised that behaviourism could only explain how people learn directly through experience.</a:t>
            </a:r>
          </a:p>
          <a:p>
            <a:pPr algn="just"/>
            <a:r>
              <a:rPr lang="en-GB" dirty="0"/>
              <a:t>He argued that people and other animals also learn indirectly by </a:t>
            </a:r>
            <a:r>
              <a:rPr lang="en-GB" b="1" dirty="0"/>
              <a:t>observing and imitating </a:t>
            </a:r>
            <a:r>
              <a:rPr lang="en-GB" dirty="0"/>
              <a:t>the behaviour of </a:t>
            </a:r>
            <a:r>
              <a:rPr lang="en-GB" b="1" dirty="0"/>
              <a:t>role models </a:t>
            </a:r>
            <a:r>
              <a:rPr lang="en-GB" dirty="0"/>
              <a:t>such as parents, teachers, friends, peer group members, celebrities, sports performers and pop stars. </a:t>
            </a:r>
          </a:p>
          <a:p>
            <a:pPr algn="just"/>
            <a:r>
              <a:rPr lang="en-GB" dirty="0">
                <a:hlinkClick r:id="rId2"/>
              </a:rPr>
              <a:t>https://www.youtube.com/watch?v=6UC-4ndW0Eo</a:t>
            </a:r>
            <a:endParaRPr lang="en-GB" dirty="0"/>
          </a:p>
          <a:p>
            <a:pPr algn="just"/>
            <a:endParaRPr lang="en-GB" dirty="0"/>
          </a:p>
          <a:p>
            <a:pPr algn="just"/>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25</a:t>
            </a:fld>
            <a:endParaRPr lang="en-GB" dirty="0"/>
          </a:p>
        </p:txBody>
      </p:sp>
      <p:pic>
        <p:nvPicPr>
          <p:cNvPr id="18434" name="Picture 2" descr="C:\Users\Compaq\AppData\Local\Microsoft\Windows\INetCache\IE\XJU561YP\observer_inside_illo[1].jpg"/>
          <p:cNvPicPr>
            <a:picLocks noChangeAspect="1" noChangeArrowheads="1"/>
          </p:cNvPicPr>
          <p:nvPr/>
        </p:nvPicPr>
        <p:blipFill>
          <a:blip r:embed="rId3" cstate="email"/>
          <a:srcRect/>
          <a:stretch>
            <a:fillRect/>
          </a:stretch>
        </p:blipFill>
        <p:spPr bwMode="auto">
          <a:xfrm>
            <a:off x="365761" y="332510"/>
            <a:ext cx="1596044" cy="1446414"/>
          </a:xfrm>
          <a:prstGeom prst="rect">
            <a:avLst/>
          </a:prstGeom>
          <a:noFill/>
        </p:spPr>
      </p:pic>
      <p:pic>
        <p:nvPicPr>
          <p:cNvPr id="18435" name="Picture 3" descr="C:\Users\Compaq\AppData\Local\Microsoft\Windows\INetCache\IE\YR92VNBY\0511-0804-2412-3617_Mom_Playing_with_Her_Child_clipart_image[1].jpg"/>
          <p:cNvPicPr>
            <a:picLocks noChangeAspect="1" noChangeArrowheads="1"/>
          </p:cNvPicPr>
          <p:nvPr/>
        </p:nvPicPr>
        <p:blipFill>
          <a:blip r:embed="rId4" cstate="email"/>
          <a:srcRect/>
          <a:stretch>
            <a:fillRect/>
          </a:stretch>
        </p:blipFill>
        <p:spPr bwMode="auto">
          <a:xfrm>
            <a:off x="7315200" y="199505"/>
            <a:ext cx="1596043" cy="1645920"/>
          </a:xfrm>
          <a:prstGeom prst="rect">
            <a:avLst/>
          </a:prstGeom>
          <a:noFill/>
        </p:spPr>
      </p:pic>
      <p:pic>
        <p:nvPicPr>
          <p:cNvPr id="18437" name="Picture 5" descr="C:\Users\Compaq\AppData\Local\Microsoft\Windows\INetCache\IE\WK4HRUNH\everett-opie-man-and-son-wear-shirts-reading-role-model-and-chip-off-the-old-block-new-yorker-cartoon[1].jpg"/>
          <p:cNvPicPr>
            <a:picLocks noChangeAspect="1" noChangeArrowheads="1"/>
          </p:cNvPicPr>
          <p:nvPr/>
        </p:nvPicPr>
        <p:blipFill>
          <a:blip r:embed="rId5" cstate="email"/>
          <a:srcRect/>
          <a:stretch>
            <a:fillRect/>
          </a:stretch>
        </p:blipFill>
        <p:spPr bwMode="auto">
          <a:xfrm>
            <a:off x="3142212" y="5519651"/>
            <a:ext cx="2809702" cy="1338349"/>
          </a:xfrm>
          <a:prstGeom prst="rect">
            <a:avLst/>
          </a:prstGeom>
          <a:noFill/>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313411"/>
          </a:xfrm>
        </p:spPr>
        <p:txBody>
          <a:bodyPr>
            <a:normAutofit/>
          </a:bodyPr>
          <a:lstStyle/>
          <a:p>
            <a:pPr algn="ctr"/>
            <a:r>
              <a:rPr lang="en-GB" sz="3200" b="1" i="1" dirty="0"/>
              <a:t>Social learning theory.</a:t>
            </a:r>
            <a:br>
              <a:rPr lang="en-GB" sz="3200" b="1" i="1" dirty="0"/>
            </a:br>
            <a:r>
              <a:rPr lang="en-GB" sz="3200" b="1" i="1" dirty="0"/>
              <a:t>Albert </a:t>
            </a:r>
            <a:r>
              <a:rPr lang="en-GB" sz="3200" b="1" i="1" dirty="0" err="1"/>
              <a:t>Bandura</a:t>
            </a:r>
            <a:r>
              <a:rPr lang="en-GB" sz="3200" b="1" i="1" dirty="0"/>
              <a:t>.</a:t>
            </a:r>
          </a:p>
        </p:txBody>
      </p:sp>
      <p:sp>
        <p:nvSpPr>
          <p:cNvPr id="3" name="Content Placeholder 2"/>
          <p:cNvSpPr>
            <a:spLocks noGrp="1"/>
          </p:cNvSpPr>
          <p:nvPr>
            <p:ph idx="1"/>
          </p:nvPr>
        </p:nvSpPr>
        <p:spPr>
          <a:xfrm>
            <a:off x="628650" y="1080655"/>
            <a:ext cx="7886700" cy="4688378"/>
          </a:xfrm>
        </p:spPr>
        <p:txBody>
          <a:bodyPr/>
          <a:lstStyle/>
          <a:p>
            <a:pPr>
              <a:buNone/>
            </a:pPr>
            <a:r>
              <a:rPr lang="en-GB" dirty="0"/>
              <a:t>                                   </a:t>
            </a:r>
            <a:r>
              <a:rPr lang="en-GB" sz="3600" i="1" dirty="0"/>
              <a:t>Modelling</a:t>
            </a:r>
          </a:p>
        </p:txBody>
      </p:sp>
      <p:sp>
        <p:nvSpPr>
          <p:cNvPr id="4" name="Slide Number Placeholder 3"/>
          <p:cNvSpPr>
            <a:spLocks noGrp="1"/>
          </p:cNvSpPr>
          <p:nvPr>
            <p:ph type="sldNum" sz="quarter" idx="12"/>
          </p:nvPr>
        </p:nvSpPr>
        <p:spPr/>
        <p:txBody>
          <a:bodyPr/>
          <a:lstStyle/>
          <a:p>
            <a:fld id="{BE908CF2-D8AB-46FF-B6F1-F01F7493BF70}" type="slidenum">
              <a:rPr lang="en-GB" smtClean="0"/>
              <a:pPr/>
              <a:t>26</a:t>
            </a:fld>
            <a:endParaRPr lang="en-GB" dirty="0"/>
          </a:p>
        </p:txBody>
      </p:sp>
      <p:sp>
        <p:nvSpPr>
          <p:cNvPr id="5" name="Rectangle 4"/>
          <p:cNvSpPr/>
          <p:nvPr/>
        </p:nvSpPr>
        <p:spPr>
          <a:xfrm>
            <a:off x="304801" y="1612670"/>
            <a:ext cx="4782588" cy="5324535"/>
          </a:xfrm>
          <a:prstGeom prst="rect">
            <a:avLst/>
          </a:prstGeom>
        </p:spPr>
        <p:txBody>
          <a:bodyPr wrap="square">
            <a:spAutoFit/>
          </a:bodyPr>
          <a:lstStyle/>
          <a:p>
            <a:pPr algn="just"/>
            <a:r>
              <a:rPr lang="en-GB" sz="2000" dirty="0"/>
              <a:t>Modelling is the process of basing (modelling) our behaviour, attitude, style of dress, style of speech, even certain personality traits on someone we admire or want to be like. </a:t>
            </a:r>
          </a:p>
          <a:p>
            <a:pPr algn="just"/>
            <a:endParaRPr lang="en-GB" sz="2000" dirty="0"/>
          </a:p>
          <a:p>
            <a:pPr algn="just"/>
            <a:r>
              <a:rPr lang="en-GB" sz="2000" dirty="0"/>
              <a:t>The individual we base our behaviour on is known as a model, but not in the contemporary way. </a:t>
            </a:r>
          </a:p>
          <a:p>
            <a:pPr algn="just"/>
            <a:endParaRPr lang="en-GB" sz="2000" dirty="0"/>
          </a:p>
          <a:p>
            <a:pPr algn="just"/>
            <a:r>
              <a:rPr lang="en-GB" sz="2000" dirty="0">
                <a:hlinkClick r:id="rId2"/>
              </a:rPr>
              <a:t>https://www.youtube.com/watch?v=VBGqlflIH5s</a:t>
            </a:r>
            <a:endParaRPr lang="en-GB" sz="2000" dirty="0"/>
          </a:p>
          <a:p>
            <a:pPr algn="just"/>
            <a:endParaRPr lang="en-GB" sz="2000" dirty="0"/>
          </a:p>
          <a:p>
            <a:pPr algn="just"/>
            <a:r>
              <a:rPr lang="en-GB" sz="2000" b="1" dirty="0"/>
              <a:t>Why do we admire people? What would we copy about someone else?</a:t>
            </a:r>
          </a:p>
          <a:p>
            <a:pPr algn="just"/>
            <a:endParaRPr lang="en-GB" sz="2000" b="1" dirty="0"/>
          </a:p>
          <a:p>
            <a:pPr algn="just"/>
            <a:endParaRPr lang="en-GB" sz="2000" b="1" dirty="0"/>
          </a:p>
        </p:txBody>
      </p:sp>
      <p:pic>
        <p:nvPicPr>
          <p:cNvPr id="1029" name="Picture 5" descr="C:\Users\Compaq\AppData\Local\Microsoft\Windows\INetCache\IE\PHKEMYFZ\18_copy_cat_by_orangebluecream[1].jpg"/>
          <p:cNvPicPr>
            <a:picLocks noChangeAspect="1" noChangeArrowheads="1"/>
          </p:cNvPicPr>
          <p:nvPr/>
        </p:nvPicPr>
        <p:blipFill>
          <a:blip r:embed="rId3" cstate="email"/>
          <a:srcRect/>
          <a:stretch>
            <a:fillRect/>
          </a:stretch>
        </p:blipFill>
        <p:spPr bwMode="auto">
          <a:xfrm>
            <a:off x="5020888" y="2044930"/>
            <a:ext cx="3923608" cy="4505221"/>
          </a:xfrm>
          <a:prstGeom prst="rect">
            <a:avLst/>
          </a:prstGeom>
          <a:noFill/>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Albert </a:t>
            </a:r>
            <a:r>
              <a:rPr lang="en-GB" b="1" i="1" dirty="0" err="1"/>
              <a:t>Bandura</a:t>
            </a:r>
            <a:r>
              <a:rPr lang="en-GB" b="1" i="1" dirty="0"/>
              <a:t>.</a:t>
            </a:r>
          </a:p>
        </p:txBody>
      </p:sp>
      <p:sp>
        <p:nvSpPr>
          <p:cNvPr id="3" name="Content Placeholder 2"/>
          <p:cNvSpPr>
            <a:spLocks noGrp="1"/>
          </p:cNvSpPr>
          <p:nvPr>
            <p:ph idx="1"/>
          </p:nvPr>
        </p:nvSpPr>
        <p:spPr>
          <a:xfrm>
            <a:off x="628650" y="1825625"/>
            <a:ext cx="7886700" cy="3926782"/>
          </a:xfrm>
        </p:spPr>
        <p:txBody>
          <a:bodyPr/>
          <a:lstStyle/>
          <a:p>
            <a:pPr algn="just"/>
            <a:r>
              <a:rPr lang="en-GB" dirty="0" err="1"/>
              <a:t>Bandura</a:t>
            </a:r>
            <a:r>
              <a:rPr lang="en-GB" dirty="0"/>
              <a:t> argued that we learn through a process of imitating role models but we only imitate those behaviours we see as being in our interests.</a:t>
            </a:r>
          </a:p>
          <a:p>
            <a:pPr algn="just"/>
            <a:r>
              <a:rPr lang="en-GB" dirty="0"/>
              <a:t>For behaviour to be imitated it must be rewarded or reinforced in some way.</a:t>
            </a:r>
          </a:p>
          <a:p>
            <a:pPr algn="just"/>
            <a:r>
              <a:rPr lang="en-GB" dirty="0" err="1"/>
              <a:t>Bandura</a:t>
            </a:r>
            <a:r>
              <a:rPr lang="en-GB" dirty="0"/>
              <a:t> referred to this as </a:t>
            </a:r>
            <a:r>
              <a:rPr lang="en-GB" b="1" dirty="0"/>
              <a:t>vicarious reinforcement </a:t>
            </a:r>
            <a:r>
              <a:rPr lang="en-GB" dirty="0"/>
              <a:t>where an individual experiences reinforcement indirectly by seeing their role model being reinforced.</a:t>
            </a:r>
          </a:p>
        </p:txBody>
      </p:sp>
      <p:sp>
        <p:nvSpPr>
          <p:cNvPr id="4" name="Slide Number Placeholder 3"/>
          <p:cNvSpPr>
            <a:spLocks noGrp="1"/>
          </p:cNvSpPr>
          <p:nvPr>
            <p:ph type="sldNum" sz="quarter" idx="12"/>
          </p:nvPr>
        </p:nvSpPr>
        <p:spPr/>
        <p:txBody>
          <a:bodyPr/>
          <a:lstStyle/>
          <a:p>
            <a:fld id="{BE908CF2-D8AB-46FF-B6F1-F01F7493BF70}" type="slidenum">
              <a:rPr lang="en-GB" smtClean="0"/>
              <a:pPr/>
              <a:t>27</a:t>
            </a:fld>
            <a:endParaRPr lang="en-GB" dirty="0"/>
          </a:p>
        </p:txBody>
      </p:sp>
      <p:pic>
        <p:nvPicPr>
          <p:cNvPr id="2055" name="Picture 7" descr="C:\Users\Compaq\AppData\Local\Microsoft\Windows\INetCache\IE\N8CIO3H0\Dali-Imitate-Quote[1].png"/>
          <p:cNvPicPr>
            <a:picLocks noChangeAspect="1" noChangeArrowheads="1"/>
          </p:cNvPicPr>
          <p:nvPr/>
        </p:nvPicPr>
        <p:blipFill>
          <a:blip r:embed="rId2" cstate="email"/>
          <a:srcRect/>
          <a:stretch>
            <a:fillRect/>
          </a:stretch>
        </p:blipFill>
        <p:spPr bwMode="auto">
          <a:xfrm>
            <a:off x="4488873" y="5187142"/>
            <a:ext cx="2643447" cy="1396537"/>
          </a:xfrm>
          <a:prstGeom prst="rect">
            <a:avLst/>
          </a:prstGeom>
          <a:noFill/>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Albert </a:t>
            </a:r>
            <a:r>
              <a:rPr lang="en-GB" b="1" i="1" dirty="0" err="1"/>
              <a:t>Bandura</a:t>
            </a:r>
            <a:r>
              <a:rPr lang="en-GB" b="1" i="1" dirty="0"/>
              <a:t>.</a:t>
            </a:r>
          </a:p>
        </p:txBody>
      </p:sp>
      <p:sp>
        <p:nvSpPr>
          <p:cNvPr id="3" name="Content Placeholder 2"/>
          <p:cNvSpPr>
            <a:spLocks noGrp="1"/>
          </p:cNvSpPr>
          <p:nvPr>
            <p:ph idx="1"/>
          </p:nvPr>
        </p:nvSpPr>
        <p:spPr>
          <a:xfrm>
            <a:off x="628650" y="1825625"/>
            <a:ext cx="6852805" cy="4351338"/>
          </a:xfrm>
        </p:spPr>
        <p:txBody>
          <a:bodyPr>
            <a:normAutofit fontScale="85000" lnSpcReduction="10000"/>
          </a:bodyPr>
          <a:lstStyle/>
          <a:p>
            <a:r>
              <a:rPr lang="en-GB" dirty="0"/>
              <a:t>An example of vicarious reinforcement would be when children see their favourite footballer get away with some foul play, score a goal and then get lots of congratulations and cheers from team mates and supporters, they may decide to copy this aspect of their admired role models behaviour the next time they play football themselves.</a:t>
            </a:r>
          </a:p>
          <a:p>
            <a:r>
              <a:rPr lang="en-GB" dirty="0"/>
              <a:t> Role models are able to influence an individuals behaviour and identity if the individual is motivated to be more like their role model. </a:t>
            </a:r>
          </a:p>
          <a:p>
            <a:r>
              <a:rPr lang="en-GB" dirty="0"/>
              <a:t>People are motivated to be more like their role models if they admire or desire the personal attributes or qualities associated with them,.</a:t>
            </a:r>
          </a:p>
        </p:txBody>
      </p:sp>
      <p:sp>
        <p:nvSpPr>
          <p:cNvPr id="4" name="Slide Number Placeholder 3"/>
          <p:cNvSpPr>
            <a:spLocks noGrp="1"/>
          </p:cNvSpPr>
          <p:nvPr>
            <p:ph type="sldNum" sz="quarter" idx="12"/>
          </p:nvPr>
        </p:nvSpPr>
        <p:spPr/>
        <p:txBody>
          <a:bodyPr/>
          <a:lstStyle/>
          <a:p>
            <a:fld id="{BE908CF2-D8AB-46FF-B6F1-F01F7493BF70}" type="slidenum">
              <a:rPr lang="en-GB" smtClean="0"/>
              <a:pPr/>
              <a:t>28</a:t>
            </a:fld>
            <a:endParaRPr lang="en-GB" dirty="0"/>
          </a:p>
        </p:txBody>
      </p:sp>
      <p:pic>
        <p:nvPicPr>
          <p:cNvPr id="21507" name="Picture 3" descr="C:\Users\Compaq\AppData\Local\Microsoft\Windows\INetCache\IE\XJU561YP\footballer[1].jpg"/>
          <p:cNvPicPr>
            <a:picLocks noChangeAspect="1" noChangeArrowheads="1"/>
          </p:cNvPicPr>
          <p:nvPr/>
        </p:nvPicPr>
        <p:blipFill>
          <a:blip r:embed="rId2" cstate="email"/>
          <a:srcRect/>
          <a:stretch>
            <a:fillRect/>
          </a:stretch>
        </p:blipFill>
        <p:spPr bwMode="auto">
          <a:xfrm>
            <a:off x="7647709" y="4189614"/>
            <a:ext cx="1213657" cy="2410691"/>
          </a:xfrm>
          <a:prstGeom prst="rect">
            <a:avLst/>
          </a:prstGeom>
          <a:noFill/>
        </p:spPr>
      </p:pic>
      <p:pic>
        <p:nvPicPr>
          <p:cNvPr id="21508" name="Picture 4" descr="C:\Users\Compaq\AppData\Local\Microsoft\Windows\INetCache\IE\YR92VNBY\football-102673-large[1].png"/>
          <p:cNvPicPr>
            <a:picLocks noChangeAspect="1" noChangeArrowheads="1"/>
          </p:cNvPicPr>
          <p:nvPr/>
        </p:nvPicPr>
        <p:blipFill>
          <a:blip r:embed="rId3" cstate="email"/>
          <a:srcRect/>
          <a:stretch>
            <a:fillRect/>
          </a:stretch>
        </p:blipFill>
        <p:spPr bwMode="auto">
          <a:xfrm>
            <a:off x="1" y="199506"/>
            <a:ext cx="1679170" cy="1546168"/>
          </a:xfrm>
          <a:prstGeom prst="rect">
            <a:avLst/>
          </a:prstGeom>
          <a:noFill/>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dirty="0"/>
            </a:br>
            <a:endParaRPr lang="en-GB" dirty="0"/>
          </a:p>
        </p:txBody>
      </p:sp>
      <p:sp>
        <p:nvSpPr>
          <p:cNvPr id="3" name="Content Placeholder 2"/>
          <p:cNvSpPr>
            <a:spLocks noGrp="1"/>
          </p:cNvSpPr>
          <p:nvPr>
            <p:ph idx="1"/>
          </p:nvPr>
        </p:nvSpPr>
        <p:spPr>
          <a:xfrm>
            <a:off x="0" y="737419"/>
            <a:ext cx="9144000" cy="6297562"/>
          </a:xfrm>
          <a:prstGeom prst="irregularSeal2">
            <a:avLst/>
          </a:prstGeom>
          <a:gradFill flip="none" rotWithShape="1">
            <a:gsLst>
              <a:gs pos="0">
                <a:schemeClr val="accent1">
                  <a:lumMod val="20000"/>
                  <a:lumOff val="80000"/>
                  <a:shade val="30000"/>
                  <a:satMod val="115000"/>
                </a:schemeClr>
              </a:gs>
              <a:gs pos="50000">
                <a:schemeClr val="accent1">
                  <a:lumMod val="20000"/>
                  <a:lumOff val="80000"/>
                  <a:shade val="67500"/>
                  <a:satMod val="115000"/>
                </a:schemeClr>
              </a:gs>
              <a:gs pos="100000">
                <a:schemeClr val="accent1">
                  <a:lumMod val="20000"/>
                  <a:lumOff val="80000"/>
                  <a:shade val="100000"/>
                  <a:satMod val="115000"/>
                </a:schemeClr>
              </a:gs>
            </a:gsLst>
            <a:path path="circle">
              <a:fillToRect l="50000" t="50000" r="50000" b="50000"/>
            </a:path>
            <a:tileRect/>
          </a:gradFill>
          <a:ln w="28575">
            <a:solidFill>
              <a:schemeClr val="tx1"/>
            </a:solidFill>
            <a:prstDash val="sysDot"/>
          </a:ln>
        </p:spPr>
        <p:txBody>
          <a:bodyPr/>
          <a:lstStyle/>
          <a:p>
            <a:pPr>
              <a:buNone/>
            </a:pPr>
            <a:endParaRPr lang="en-GB" dirty="0"/>
          </a:p>
        </p:txBody>
      </p:sp>
      <p:sp>
        <p:nvSpPr>
          <p:cNvPr id="6" name="Rounded Rectangle 5"/>
          <p:cNvSpPr/>
          <p:nvPr/>
        </p:nvSpPr>
        <p:spPr>
          <a:xfrm>
            <a:off x="3904343" y="3193143"/>
            <a:ext cx="1524000" cy="1364342"/>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Features of a role model that may influence us to imitate.</a:t>
            </a:r>
          </a:p>
        </p:txBody>
      </p:sp>
      <p:sp>
        <p:nvSpPr>
          <p:cNvPr id="7" name="Oval 6"/>
          <p:cNvSpPr/>
          <p:nvPr/>
        </p:nvSpPr>
        <p:spPr>
          <a:xfrm>
            <a:off x="1190171" y="2423886"/>
            <a:ext cx="1146629" cy="986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Gender</a:t>
            </a:r>
          </a:p>
        </p:txBody>
      </p:sp>
      <p:sp>
        <p:nvSpPr>
          <p:cNvPr id="8" name="Oval 7"/>
          <p:cNvSpPr/>
          <p:nvPr/>
        </p:nvSpPr>
        <p:spPr>
          <a:xfrm>
            <a:off x="4020457" y="1465944"/>
            <a:ext cx="1306286" cy="110308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Similarity </a:t>
            </a:r>
          </a:p>
          <a:p>
            <a:pPr algn="ctr"/>
            <a:r>
              <a:rPr lang="en-GB" sz="1400" b="1" dirty="0">
                <a:solidFill>
                  <a:schemeClr val="tx1"/>
                </a:solidFill>
              </a:rPr>
              <a:t>To</a:t>
            </a:r>
          </a:p>
          <a:p>
            <a:pPr algn="ctr"/>
            <a:r>
              <a:rPr lang="en-GB" sz="1400" b="1" dirty="0" err="1">
                <a:solidFill>
                  <a:schemeClr val="tx1"/>
                </a:solidFill>
              </a:rPr>
              <a:t>Ourself</a:t>
            </a:r>
            <a:r>
              <a:rPr lang="en-GB" sz="1400" b="1" dirty="0">
                <a:solidFill>
                  <a:schemeClr val="tx1"/>
                </a:solidFill>
              </a:rPr>
              <a:t>.</a:t>
            </a:r>
          </a:p>
        </p:txBody>
      </p:sp>
      <p:sp>
        <p:nvSpPr>
          <p:cNvPr id="9" name="Oval 8"/>
          <p:cNvSpPr/>
          <p:nvPr/>
        </p:nvSpPr>
        <p:spPr>
          <a:xfrm>
            <a:off x="6966857" y="2423886"/>
            <a:ext cx="1132114" cy="97245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Status</a:t>
            </a:r>
          </a:p>
        </p:txBody>
      </p:sp>
      <p:sp>
        <p:nvSpPr>
          <p:cNvPr id="10" name="Oval 9"/>
          <p:cNvSpPr/>
          <p:nvPr/>
        </p:nvSpPr>
        <p:spPr>
          <a:xfrm>
            <a:off x="1219200" y="4833258"/>
            <a:ext cx="1277257" cy="986971"/>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600" b="1" dirty="0">
                <a:solidFill>
                  <a:schemeClr val="tx1"/>
                </a:solidFill>
              </a:rPr>
              <a:t>Prestige</a:t>
            </a:r>
          </a:p>
        </p:txBody>
      </p:sp>
      <p:sp>
        <p:nvSpPr>
          <p:cNvPr id="11" name="Oval 10"/>
          <p:cNvSpPr/>
          <p:nvPr/>
        </p:nvSpPr>
        <p:spPr>
          <a:xfrm>
            <a:off x="3962400" y="5355771"/>
            <a:ext cx="1625600" cy="1219200"/>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b="1" dirty="0">
                <a:solidFill>
                  <a:schemeClr val="tx1"/>
                </a:solidFill>
              </a:rPr>
              <a:t>Competence</a:t>
            </a:r>
          </a:p>
        </p:txBody>
      </p:sp>
      <p:sp>
        <p:nvSpPr>
          <p:cNvPr id="12" name="Oval 11"/>
          <p:cNvSpPr/>
          <p:nvPr/>
        </p:nvSpPr>
        <p:spPr>
          <a:xfrm>
            <a:off x="7112000" y="5094514"/>
            <a:ext cx="1233714" cy="104502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Fame</a:t>
            </a:r>
          </a:p>
        </p:txBody>
      </p:sp>
      <p:sp>
        <p:nvSpPr>
          <p:cNvPr id="13" name="Right Arrow 12"/>
          <p:cNvSpPr/>
          <p:nvPr/>
        </p:nvSpPr>
        <p:spPr>
          <a:xfrm rot="20116671">
            <a:off x="5588832" y="3227072"/>
            <a:ext cx="1308813" cy="33562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Up Arrow 13"/>
          <p:cNvSpPr/>
          <p:nvPr/>
        </p:nvSpPr>
        <p:spPr>
          <a:xfrm>
            <a:off x="4542971" y="2757714"/>
            <a:ext cx="333829" cy="377372"/>
          </a:xfrm>
          <a:prstGeom prst="upArrow">
            <a:avLst>
              <a:gd name="adj1" fmla="val 50000"/>
              <a:gd name="adj2" fmla="val 4168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Left Arrow 14"/>
          <p:cNvSpPr/>
          <p:nvPr/>
        </p:nvSpPr>
        <p:spPr>
          <a:xfrm rot="946509">
            <a:off x="2388258" y="3242145"/>
            <a:ext cx="1333245" cy="372575"/>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Left Arrow 15"/>
          <p:cNvSpPr/>
          <p:nvPr/>
        </p:nvSpPr>
        <p:spPr>
          <a:xfrm rot="19538022">
            <a:off x="2416980" y="4550286"/>
            <a:ext cx="1400885" cy="395981"/>
          </a:xfrm>
          <a:prstGeom prst="leftArrow">
            <a:avLst>
              <a:gd name="adj1" fmla="val 56624"/>
              <a:gd name="adj2"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Down Arrow 16"/>
          <p:cNvSpPr/>
          <p:nvPr/>
        </p:nvSpPr>
        <p:spPr>
          <a:xfrm>
            <a:off x="4572000" y="4746171"/>
            <a:ext cx="406400" cy="493486"/>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8" name="Right Arrow 17"/>
          <p:cNvSpPr/>
          <p:nvPr/>
        </p:nvSpPr>
        <p:spPr>
          <a:xfrm rot="1912666">
            <a:off x="5671471" y="4588447"/>
            <a:ext cx="1616973" cy="40011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9" name="Slide Number Placeholder 18"/>
          <p:cNvSpPr>
            <a:spLocks noGrp="1"/>
          </p:cNvSpPr>
          <p:nvPr>
            <p:ph type="sldNum" sz="quarter" idx="12"/>
          </p:nvPr>
        </p:nvSpPr>
        <p:spPr/>
        <p:txBody>
          <a:bodyPr/>
          <a:lstStyle/>
          <a:p>
            <a:fld id="{BE908CF2-D8AB-46FF-B6F1-F01F7493BF70}" type="slidenum">
              <a:rPr lang="en-GB" smtClean="0"/>
              <a:pPr/>
              <a:t>29</a:t>
            </a:fld>
            <a:endParaRPr lang="en-GB" dirty="0"/>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sz="3600" i="1" dirty="0">
                <a:latin typeface="+mn-lt"/>
              </a:rPr>
              <a:t>The behaviourist perspective</a:t>
            </a:r>
            <a:r>
              <a:rPr lang="en-GB" dirty="0">
                <a:latin typeface="+mn-lt"/>
              </a:rPr>
              <a:t>.</a:t>
            </a:r>
          </a:p>
        </p:txBody>
      </p:sp>
      <p:sp>
        <p:nvSpPr>
          <p:cNvPr id="3" name="Content Placeholder 2"/>
          <p:cNvSpPr>
            <a:spLocks noGrp="1"/>
          </p:cNvSpPr>
          <p:nvPr>
            <p:ph idx="1"/>
          </p:nvPr>
        </p:nvSpPr>
        <p:spPr/>
        <p:txBody>
          <a:bodyPr/>
          <a:lstStyle/>
          <a:p>
            <a:pPr marL="0" indent="0" algn="ctr">
              <a:buNone/>
            </a:pPr>
            <a:r>
              <a:rPr lang="en-US" dirty="0"/>
              <a:t>The approach focuses on the fact that human behavior is learnt from experience.</a:t>
            </a:r>
          </a:p>
          <a:p>
            <a:pPr marL="0" indent="0" algn="ctr">
              <a:buNone/>
            </a:pPr>
            <a:endParaRPr lang="en-US" dirty="0"/>
          </a:p>
          <a:p>
            <a:pPr marL="0" indent="0" algn="ctr">
              <a:buNone/>
            </a:pPr>
            <a:r>
              <a:rPr lang="en-US" dirty="0"/>
              <a:t>Behavior is likely to be repeated if REINFORCEMENT occurs – behavior results from the consequences that we receive from that behavior.</a:t>
            </a:r>
          </a:p>
          <a:p>
            <a:pPr marL="0" indent="0" algn="ct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3</a:t>
            </a:fld>
            <a:endParaRPr lang="en-GB" dirty="0"/>
          </a:p>
        </p:txBody>
      </p:sp>
      <p:pic>
        <p:nvPicPr>
          <p:cNvPr id="5122" name="Picture 2" descr="C:\Users\Compaq\AppData\Local\Microsoft\Windows\INetCache\IE\91K2PJP8\Rat[1].gif"/>
          <p:cNvPicPr>
            <a:picLocks noChangeAspect="1" noChangeArrowheads="1"/>
          </p:cNvPicPr>
          <p:nvPr/>
        </p:nvPicPr>
        <p:blipFill>
          <a:blip r:embed="rId2" cstate="email"/>
          <a:srcRect/>
          <a:stretch>
            <a:fillRect/>
          </a:stretch>
        </p:blipFill>
        <p:spPr bwMode="auto">
          <a:xfrm>
            <a:off x="2527070" y="5353396"/>
            <a:ext cx="1596044" cy="1130530"/>
          </a:xfrm>
          <a:prstGeom prst="rect">
            <a:avLst/>
          </a:prstGeom>
          <a:noFill/>
        </p:spPr>
      </p:pic>
      <p:pic>
        <p:nvPicPr>
          <p:cNvPr id="5123" name="Picture 3" descr="C:\Users\Compaq\AppData\Local\Microsoft\Windows\INetCache\IE\DIQZFDT4\Pigeon[1].jpeg"/>
          <p:cNvPicPr>
            <a:picLocks noChangeAspect="1" noChangeArrowheads="1"/>
          </p:cNvPicPr>
          <p:nvPr/>
        </p:nvPicPr>
        <p:blipFill>
          <a:blip r:embed="rId3" cstate="email"/>
          <a:srcRect/>
          <a:stretch>
            <a:fillRect/>
          </a:stretch>
        </p:blipFill>
        <p:spPr bwMode="auto">
          <a:xfrm>
            <a:off x="1130532" y="5120640"/>
            <a:ext cx="964276" cy="1213658"/>
          </a:xfrm>
          <a:prstGeom prst="rect">
            <a:avLst/>
          </a:prstGeom>
          <a:noFill/>
        </p:spPr>
      </p:pic>
      <p:pic>
        <p:nvPicPr>
          <p:cNvPr id="5124" name="Picture 4" descr="C:\Users\Compaq\AppData\Local\Microsoft\Windows\INetCache\IE\52LQWCM0\Dog[1].jpg"/>
          <p:cNvPicPr>
            <a:picLocks noChangeAspect="1" noChangeArrowheads="1"/>
          </p:cNvPicPr>
          <p:nvPr/>
        </p:nvPicPr>
        <p:blipFill>
          <a:blip r:embed="rId4" cstate="email"/>
          <a:srcRect/>
          <a:stretch>
            <a:fillRect/>
          </a:stretch>
        </p:blipFill>
        <p:spPr bwMode="auto">
          <a:xfrm>
            <a:off x="4854634" y="4904509"/>
            <a:ext cx="1213658" cy="1463040"/>
          </a:xfrm>
          <a:prstGeom prst="rect">
            <a:avLst/>
          </a:prstGeom>
          <a:noFill/>
        </p:spPr>
      </p:pic>
      <p:pic>
        <p:nvPicPr>
          <p:cNvPr id="5125" name="Picture 5" descr="C:\Users\Compaq\AppData\Local\Microsoft\Windows\INetCache\IE\DIQZFDT4\Skinner_Box[1].jpg"/>
          <p:cNvPicPr>
            <a:picLocks noChangeAspect="1" noChangeArrowheads="1"/>
          </p:cNvPicPr>
          <p:nvPr/>
        </p:nvPicPr>
        <p:blipFill>
          <a:blip r:embed="rId5" cstate="email"/>
          <a:srcRect/>
          <a:stretch>
            <a:fillRect/>
          </a:stretch>
        </p:blipFill>
        <p:spPr bwMode="auto">
          <a:xfrm>
            <a:off x="1" y="3707476"/>
            <a:ext cx="980902" cy="1662545"/>
          </a:xfrm>
          <a:prstGeom prst="rect">
            <a:avLst/>
          </a:prstGeom>
          <a:noFill/>
        </p:spPr>
      </p:pic>
      <p:pic>
        <p:nvPicPr>
          <p:cNvPr id="5126" name="Picture 6" descr="C:\Users\Compaq\AppData\Local\Microsoft\Windows\INetCache\IE\52LQWCM0\bfskinner[1].jpg"/>
          <p:cNvPicPr>
            <a:picLocks noChangeAspect="1" noChangeArrowheads="1"/>
          </p:cNvPicPr>
          <p:nvPr/>
        </p:nvPicPr>
        <p:blipFill>
          <a:blip r:embed="rId6" cstate="email"/>
          <a:srcRect/>
          <a:stretch>
            <a:fillRect/>
          </a:stretch>
        </p:blipFill>
        <p:spPr bwMode="auto">
          <a:xfrm>
            <a:off x="532014" y="349134"/>
            <a:ext cx="997527" cy="136328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8" name="Picture 8" descr="C:\Users\Compaq\AppData\Local\Microsoft\Windows\INetCache\IE\52LQWCM0\Ivan_Pavlov[1].jpg"/>
          <p:cNvPicPr>
            <a:picLocks noChangeAspect="1" noChangeArrowheads="1"/>
          </p:cNvPicPr>
          <p:nvPr/>
        </p:nvPicPr>
        <p:blipFill>
          <a:blip r:embed="rId7" cstate="email"/>
          <a:srcRect/>
          <a:stretch>
            <a:fillRect/>
          </a:stretch>
        </p:blipFill>
        <p:spPr bwMode="auto">
          <a:xfrm>
            <a:off x="7581207" y="332509"/>
            <a:ext cx="947650" cy="13965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5129" name="Picture 9" descr="C:\Users\Compaq\AppData\Local\Microsoft\Windows\INetCache\IE\DIQZFDT4\220px-Pavlov3[1].gif"/>
          <p:cNvPicPr>
            <a:picLocks noChangeAspect="1" noChangeArrowheads="1"/>
          </p:cNvPicPr>
          <p:nvPr/>
        </p:nvPicPr>
        <p:blipFill>
          <a:blip r:embed="rId8" cstate="email"/>
          <a:srcRect/>
          <a:stretch>
            <a:fillRect/>
          </a:stretch>
        </p:blipFill>
        <p:spPr bwMode="auto">
          <a:xfrm>
            <a:off x="6334298" y="4621875"/>
            <a:ext cx="2410690" cy="1928553"/>
          </a:xfrm>
          <a:prstGeom prst="rect">
            <a:avLst/>
          </a:prstGeom>
          <a:noFill/>
        </p:spPr>
      </p:pic>
    </p:spTree>
    <p:extLst>
      <p:ext uri="{BB962C8B-B14F-4D97-AF65-F5344CB8AC3E}">
        <p14:creationId xmlns:p14="http://schemas.microsoft.com/office/powerpoint/2010/main" val="248101696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Albert </a:t>
            </a:r>
            <a:r>
              <a:rPr lang="en-GB" b="1" i="1" dirty="0" err="1"/>
              <a:t>Bandura</a:t>
            </a:r>
            <a:endParaRPr lang="en-GB" b="1" i="1" dirty="0"/>
          </a:p>
        </p:txBody>
      </p:sp>
      <p:sp>
        <p:nvSpPr>
          <p:cNvPr id="3" name="Content Placeholder 2"/>
          <p:cNvSpPr>
            <a:spLocks noGrp="1"/>
          </p:cNvSpPr>
          <p:nvPr>
            <p:ph idx="1"/>
          </p:nvPr>
        </p:nvSpPr>
        <p:spPr/>
        <p:txBody>
          <a:bodyPr/>
          <a:lstStyle/>
          <a:p>
            <a:pPr>
              <a:buNone/>
            </a:pPr>
            <a:r>
              <a:rPr lang="en-GB" dirty="0"/>
              <a:t>                               </a:t>
            </a:r>
            <a:r>
              <a:rPr lang="en-GB" i="1" dirty="0"/>
              <a:t>The </a:t>
            </a:r>
            <a:r>
              <a:rPr lang="en-GB" i="1" dirty="0" err="1"/>
              <a:t>Bobo</a:t>
            </a:r>
            <a:r>
              <a:rPr lang="en-GB" i="1" dirty="0"/>
              <a:t> doll study.</a:t>
            </a:r>
          </a:p>
          <a:p>
            <a:pPr>
              <a:buNone/>
            </a:pPr>
            <a:r>
              <a:rPr lang="en-GB" dirty="0"/>
              <a:t>                                           Activity.</a:t>
            </a:r>
          </a:p>
          <a:p>
            <a:pPr>
              <a:buNone/>
            </a:pPr>
            <a:r>
              <a:rPr lang="en-GB" dirty="0"/>
              <a:t>Research </a:t>
            </a:r>
            <a:r>
              <a:rPr lang="en-GB" dirty="0" err="1"/>
              <a:t>Bandura’s</a:t>
            </a:r>
            <a:r>
              <a:rPr lang="en-GB" dirty="0"/>
              <a:t> </a:t>
            </a:r>
            <a:r>
              <a:rPr lang="en-GB" dirty="0" err="1"/>
              <a:t>Bobo</a:t>
            </a:r>
            <a:r>
              <a:rPr lang="en-GB" dirty="0"/>
              <a:t> doll study.</a:t>
            </a:r>
          </a:p>
          <a:p>
            <a:pPr marL="514350" indent="-514350">
              <a:buAutoNum type="arabicPeriod"/>
            </a:pPr>
            <a:r>
              <a:rPr lang="en-GB" dirty="0"/>
              <a:t>Explain how the study was carried out (the methodology)</a:t>
            </a:r>
          </a:p>
          <a:p>
            <a:pPr marL="514350" indent="-514350" algn="just">
              <a:buAutoNum type="arabicPeriod"/>
            </a:pPr>
            <a:r>
              <a:rPr lang="en-GB" dirty="0"/>
              <a:t> Summarise the findings of the study.</a:t>
            </a:r>
          </a:p>
          <a:p>
            <a:pPr marL="514350" indent="-514350" algn="just">
              <a:buAutoNum type="arabicPeriod"/>
            </a:pPr>
            <a:r>
              <a:rPr lang="en-GB" dirty="0"/>
              <a:t>Complete the ‘Social learning and Albert </a:t>
            </a:r>
            <a:r>
              <a:rPr lang="en-GB" dirty="0" err="1"/>
              <a:t>Bandura</a:t>
            </a:r>
            <a:r>
              <a:rPr lang="en-GB" dirty="0"/>
              <a:t>’ handout. </a:t>
            </a:r>
          </a:p>
          <a:p>
            <a:pPr>
              <a:buNone/>
            </a:pPr>
            <a:endParaRPr lang="en-GB" dirty="0"/>
          </a:p>
          <a:p>
            <a:pPr>
              <a:buNone/>
            </a:pP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30</a:t>
            </a:fld>
            <a:endParaRPr lang="en-GB" dirty="0"/>
          </a:p>
        </p:txBody>
      </p:sp>
      <p:pic>
        <p:nvPicPr>
          <p:cNvPr id="23554" name="Picture 2" descr="C:\Users\Compaq\AppData\Local\Microsoft\Windows\INetCache\IE\XJU561YP\brinquedo_teimoso_bozo[1].jpg"/>
          <p:cNvPicPr>
            <a:picLocks noChangeAspect="1" noChangeArrowheads="1"/>
          </p:cNvPicPr>
          <p:nvPr/>
        </p:nvPicPr>
        <p:blipFill>
          <a:blip r:embed="rId2" cstate="email"/>
          <a:srcRect/>
          <a:stretch>
            <a:fillRect/>
          </a:stretch>
        </p:blipFill>
        <p:spPr bwMode="auto">
          <a:xfrm>
            <a:off x="7148945" y="714896"/>
            <a:ext cx="1729047" cy="2227810"/>
          </a:xfrm>
          <a:prstGeom prst="rect">
            <a:avLst/>
          </a:prstGeom>
          <a:noFill/>
        </p:spPr>
      </p:pic>
      <p:pic>
        <p:nvPicPr>
          <p:cNvPr id="23555" name="Picture 3" descr="C:\Users\Compaq\AppData\Local\Microsoft\Windows\INetCache\IE\XJU561YP\bobo[1].jpg"/>
          <p:cNvPicPr>
            <a:picLocks noChangeAspect="1" noChangeArrowheads="1"/>
          </p:cNvPicPr>
          <p:nvPr/>
        </p:nvPicPr>
        <p:blipFill>
          <a:blip r:embed="rId3" cstate="email"/>
          <a:srcRect/>
          <a:stretch>
            <a:fillRect/>
          </a:stretch>
        </p:blipFill>
        <p:spPr bwMode="auto">
          <a:xfrm>
            <a:off x="432264" y="648393"/>
            <a:ext cx="1546166" cy="2094807"/>
          </a:xfrm>
          <a:prstGeom prst="rect">
            <a:avLst/>
          </a:prstGeom>
          <a:noFill/>
        </p:spPr>
      </p:pic>
      <p:pic>
        <p:nvPicPr>
          <p:cNvPr id="23556" name="Picture 4" descr="C:\Users\Compaq\AppData\Local\Microsoft\Windows\INetCache\IE\YR92VNBY\NPRmonkeysee[1].jpg"/>
          <p:cNvPicPr>
            <a:picLocks noChangeAspect="1" noChangeArrowheads="1"/>
          </p:cNvPicPr>
          <p:nvPr/>
        </p:nvPicPr>
        <p:blipFill>
          <a:blip r:embed="rId4" cstate="email"/>
          <a:srcRect/>
          <a:stretch>
            <a:fillRect/>
          </a:stretch>
        </p:blipFill>
        <p:spPr bwMode="auto">
          <a:xfrm>
            <a:off x="2711450" y="5619404"/>
            <a:ext cx="3721100" cy="1238595"/>
          </a:xfrm>
          <a:prstGeom prst="rect">
            <a:avLst/>
          </a:prstGeom>
          <a:noFill/>
        </p:spPr>
      </p:pic>
      <p:pic>
        <p:nvPicPr>
          <p:cNvPr id="23558" name="Picture 6" descr="C:\Users\Compaq\AppData\Local\Microsoft\Windows\INetCache\IE\AR0JT33Z\Merlin2525-Do-Not-Copy-Business-Stamp-1[1].png"/>
          <p:cNvPicPr>
            <a:picLocks noChangeAspect="1" noChangeArrowheads="1"/>
          </p:cNvPicPr>
          <p:nvPr/>
        </p:nvPicPr>
        <p:blipFill>
          <a:blip r:embed="rId5" cstate="email"/>
          <a:srcRect/>
          <a:stretch>
            <a:fillRect/>
          </a:stretch>
        </p:blipFill>
        <p:spPr bwMode="auto">
          <a:xfrm>
            <a:off x="465514" y="5702530"/>
            <a:ext cx="1695795" cy="1155469"/>
          </a:xfrm>
          <a:prstGeom prst="rect">
            <a:avLst/>
          </a:prstGeom>
          <a:noFill/>
        </p:spPr>
      </p:pic>
      <p:pic>
        <p:nvPicPr>
          <p:cNvPr id="23559" name="Picture 7" descr="C:\Users\Compaq\AppData\Local\Microsoft\Windows\INetCache\IE\XJU561YP\large-Copy-Stamp-166.6-17164[1].gif"/>
          <p:cNvPicPr>
            <a:picLocks noChangeAspect="1" noChangeArrowheads="1"/>
          </p:cNvPicPr>
          <p:nvPr/>
        </p:nvPicPr>
        <p:blipFill>
          <a:blip r:embed="rId6" cstate="email"/>
          <a:srcRect/>
          <a:stretch>
            <a:fillRect/>
          </a:stretch>
        </p:blipFill>
        <p:spPr bwMode="auto">
          <a:xfrm>
            <a:off x="6816435" y="5752407"/>
            <a:ext cx="1645921" cy="1105592"/>
          </a:xfrm>
          <a:prstGeom prst="rect">
            <a:avLst/>
          </a:prstGeom>
          <a:noFill/>
        </p:spPr>
      </p:pic>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The effects of groups on behaviour</a:t>
            </a:r>
            <a:r>
              <a:rPr lang="en-GB" i="1" dirty="0"/>
              <a:t>.</a:t>
            </a:r>
            <a:br>
              <a:rPr lang="en-GB" i="1" dirty="0"/>
            </a:br>
            <a:endParaRPr lang="en-GB" i="1" dirty="0"/>
          </a:p>
        </p:txBody>
      </p:sp>
      <p:sp>
        <p:nvSpPr>
          <p:cNvPr id="3" name="Content Placeholder 2"/>
          <p:cNvSpPr>
            <a:spLocks noGrp="1"/>
          </p:cNvSpPr>
          <p:nvPr>
            <p:ph idx="1"/>
          </p:nvPr>
        </p:nvSpPr>
        <p:spPr>
          <a:xfrm>
            <a:off x="628650" y="1263534"/>
            <a:ext cx="5772150" cy="5594465"/>
          </a:xfrm>
        </p:spPr>
        <p:txBody>
          <a:bodyPr>
            <a:normAutofit fontScale="85000" lnSpcReduction="20000"/>
          </a:bodyPr>
          <a:lstStyle/>
          <a:p>
            <a:pPr algn="just"/>
            <a:r>
              <a:rPr lang="en-GB" dirty="0"/>
              <a:t>At some point you have probably had the experience of feeling that others are putting pressure on you to change your mind or to behave in a particular way.</a:t>
            </a:r>
          </a:p>
          <a:p>
            <a:pPr algn="just"/>
            <a:r>
              <a:rPr lang="en-GB" dirty="0"/>
              <a:t>Psychologists interested in </a:t>
            </a:r>
            <a:r>
              <a:rPr lang="en-GB" b="1" dirty="0"/>
              <a:t>majority influence </a:t>
            </a:r>
            <a:r>
              <a:rPr lang="en-GB" dirty="0"/>
              <a:t>also known as </a:t>
            </a:r>
            <a:r>
              <a:rPr lang="en-GB" b="1" dirty="0"/>
              <a:t>group pressure</a:t>
            </a:r>
            <a:r>
              <a:rPr lang="en-GB" dirty="0"/>
              <a:t>, have studied how individuals’ attitudes, beliefs and behaviours tend to conform to those of the majority.</a:t>
            </a:r>
          </a:p>
          <a:p>
            <a:pPr algn="just"/>
            <a:r>
              <a:rPr lang="en-GB" dirty="0" err="1"/>
              <a:t>Deutch</a:t>
            </a:r>
            <a:r>
              <a:rPr lang="en-GB" dirty="0"/>
              <a:t> &amp; Gerard (1955) claim that people conform to </a:t>
            </a:r>
            <a:r>
              <a:rPr lang="en-GB" b="1" dirty="0"/>
              <a:t>normative influences </a:t>
            </a:r>
            <a:r>
              <a:rPr lang="en-GB" dirty="0"/>
              <a:t>(based on the desire to be liked and accepted) and </a:t>
            </a:r>
            <a:r>
              <a:rPr lang="en-GB" b="1" dirty="0"/>
              <a:t>informational influences </a:t>
            </a:r>
            <a:r>
              <a:rPr lang="en-GB" dirty="0"/>
              <a:t>(based on the desire to be right).</a:t>
            </a:r>
          </a:p>
          <a:p>
            <a:pPr algn="just"/>
            <a:r>
              <a:rPr lang="en-GB" dirty="0"/>
              <a:t>A student nurse who closely observes qualified nurses to find out how to behave on the ward or in team meetings is using informational influence to change their behaviour.</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31</a:t>
            </a:fld>
            <a:endParaRPr lang="en-GB" dirty="0"/>
          </a:p>
        </p:txBody>
      </p:sp>
      <p:pic>
        <p:nvPicPr>
          <p:cNvPr id="24581" name="Picture 5" descr="C:\Users\Compaq\AppData\Local\Microsoft\Windows\INetCache\IE\YR92VNBY\groupthink[1].jpg"/>
          <p:cNvPicPr>
            <a:picLocks noChangeAspect="1" noChangeArrowheads="1"/>
          </p:cNvPicPr>
          <p:nvPr/>
        </p:nvPicPr>
        <p:blipFill>
          <a:blip r:embed="rId2" cstate="email"/>
          <a:srcRect/>
          <a:stretch>
            <a:fillRect/>
          </a:stretch>
        </p:blipFill>
        <p:spPr bwMode="auto">
          <a:xfrm>
            <a:off x="6350925" y="2061029"/>
            <a:ext cx="2527068" cy="3701142"/>
          </a:xfrm>
          <a:prstGeom prst="rect">
            <a:avLst/>
          </a:prstGeom>
          <a:noFill/>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8515"/>
            <a:ext cx="6985808" cy="798023"/>
          </a:xfrm>
        </p:spPr>
        <p:txBody>
          <a:bodyPr>
            <a:noAutofit/>
          </a:bodyPr>
          <a:lstStyle/>
          <a:p>
            <a:pPr algn="ctr"/>
            <a:r>
              <a:rPr lang="en-GB" sz="3600" b="1" i="1" dirty="0"/>
              <a:t>Social learning theory.</a:t>
            </a:r>
            <a:br>
              <a:rPr lang="en-GB" sz="3600" b="1" i="1" dirty="0"/>
            </a:br>
            <a:r>
              <a:rPr lang="en-GB" sz="3600" b="1" i="1" dirty="0"/>
              <a:t>The effects of groups on behaviour.</a:t>
            </a:r>
            <a:br>
              <a:rPr lang="en-GB" sz="3600" b="1" i="1" dirty="0"/>
            </a:br>
            <a:r>
              <a:rPr lang="en-GB" sz="3600" b="1" i="1" dirty="0"/>
              <a:t>Solomon Asch (1956)</a:t>
            </a:r>
          </a:p>
        </p:txBody>
      </p:sp>
      <p:sp>
        <p:nvSpPr>
          <p:cNvPr id="3" name="Content Placeholder 2"/>
          <p:cNvSpPr>
            <a:spLocks noGrp="1"/>
          </p:cNvSpPr>
          <p:nvPr>
            <p:ph idx="1"/>
          </p:nvPr>
        </p:nvSpPr>
        <p:spPr>
          <a:xfrm>
            <a:off x="678527" y="1825625"/>
            <a:ext cx="7886700" cy="4351338"/>
          </a:xfrm>
        </p:spPr>
        <p:txBody>
          <a:bodyPr>
            <a:normAutofit lnSpcReduction="10000"/>
          </a:bodyPr>
          <a:lstStyle/>
          <a:p>
            <a:r>
              <a:rPr lang="en-GB" dirty="0"/>
              <a:t>A group of six stooges or confederates of the experimenter (people who were secretly play acting according to instructions) were joined by a naive participant ( a genuine participant who new nothing about the true nature of the experiment) in a task that supposedly tested visual perception.</a:t>
            </a:r>
          </a:p>
          <a:p>
            <a:r>
              <a:rPr lang="en-GB" dirty="0"/>
              <a:t>The experimenter explained to the group of seven that the task involved stating out loud whether a target line shown matched the length of one of a set of three lines (a, b, &amp; c.) </a:t>
            </a:r>
            <a:r>
              <a:rPr lang="en-GB" dirty="0" err="1"/>
              <a:t>similtaneously</a:t>
            </a:r>
            <a:r>
              <a:rPr lang="en-GB" dirty="0"/>
              <a:t> shown to all participants.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32</a:t>
            </a:fld>
            <a:endParaRPr lang="en-GB" dirty="0"/>
          </a:p>
        </p:txBody>
      </p:sp>
      <p:pic>
        <p:nvPicPr>
          <p:cNvPr id="25602" name="Picture 2" descr="C:\Users\Compaq\AppData\Local\Microsoft\Windows\INetCache\IE\AR0JT33Z\Solomon_Asch[1].jpg"/>
          <p:cNvPicPr>
            <a:picLocks noChangeAspect="1" noChangeArrowheads="1"/>
          </p:cNvPicPr>
          <p:nvPr/>
        </p:nvPicPr>
        <p:blipFill>
          <a:blip r:embed="rId2" cstate="email"/>
          <a:srcRect/>
          <a:stretch>
            <a:fillRect/>
          </a:stretch>
        </p:blipFill>
        <p:spPr bwMode="auto">
          <a:xfrm>
            <a:off x="7597832" y="199506"/>
            <a:ext cx="1280161" cy="174567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5603" name="Picture 3" descr="C:\Users\Compaq\AppData\Local\Microsoft\Windows\INetCache\IE\XJU561YP\193549[1].jpg"/>
          <p:cNvPicPr>
            <a:picLocks noChangeAspect="1" noChangeArrowheads="1"/>
          </p:cNvPicPr>
          <p:nvPr/>
        </p:nvPicPr>
        <p:blipFill>
          <a:blip r:embed="rId3" cstate="email"/>
          <a:srcRect/>
          <a:stretch>
            <a:fillRect/>
          </a:stretch>
        </p:blipFill>
        <p:spPr bwMode="auto">
          <a:xfrm>
            <a:off x="3507970" y="5453149"/>
            <a:ext cx="4655127" cy="1404850"/>
          </a:xfrm>
          <a:prstGeom prst="rect">
            <a:avLst/>
          </a:prstGeom>
          <a:noFill/>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The effects of groups on behaviour.</a:t>
            </a:r>
            <a:br>
              <a:rPr lang="en-GB" b="1" i="1" dirty="0"/>
            </a:br>
            <a:r>
              <a:rPr lang="en-GB" b="1" i="1" dirty="0"/>
              <a:t>Solomon Asch (1956)</a:t>
            </a:r>
          </a:p>
        </p:txBody>
      </p:sp>
      <p:sp>
        <p:nvSpPr>
          <p:cNvPr id="5" name="Content Placeholder 4"/>
          <p:cNvSpPr>
            <a:spLocks noGrp="1"/>
          </p:cNvSpPr>
          <p:nvPr>
            <p:ph idx="1"/>
          </p:nvPr>
        </p:nvSpPr>
        <p:spPr/>
        <p:txBody>
          <a:bodyPr numCol="2"/>
          <a:lstStyle/>
          <a:p>
            <a:pPr algn="just"/>
            <a:r>
              <a:rPr lang="en-GB" dirty="0"/>
              <a:t>As far as the genuine participant was concerned, all those taking part in the experiment were also naive (i.e. Were genuine participants and didn’t know what was really happening).</a:t>
            </a:r>
          </a:p>
          <a:p>
            <a:pPr algn="just">
              <a:buNone/>
            </a:pPr>
            <a:endParaRPr lang="en-GB" dirty="0"/>
          </a:p>
        </p:txBody>
      </p:sp>
      <p:pic>
        <p:nvPicPr>
          <p:cNvPr id="4099" name="Picture 3" descr="C:\Users\Compaq\AppData\Local\Microsoft\Windows\INetCache\IE\52LQWCM0\220px-Ash_Lines[1].jpg"/>
          <p:cNvPicPr>
            <a:picLocks noChangeAspect="1" noChangeArrowheads="1"/>
          </p:cNvPicPr>
          <p:nvPr/>
        </p:nvPicPr>
        <p:blipFill>
          <a:blip r:embed="rId2" cstate="email"/>
          <a:srcRect/>
          <a:stretch>
            <a:fillRect/>
          </a:stretch>
        </p:blipFill>
        <p:spPr bwMode="auto">
          <a:xfrm>
            <a:off x="4871258" y="1917700"/>
            <a:ext cx="3674225" cy="4940300"/>
          </a:xfrm>
          <a:prstGeom prst="rect">
            <a:avLst/>
          </a:prstGeom>
          <a:noFill/>
        </p:spPr>
      </p:pic>
      <p:sp>
        <p:nvSpPr>
          <p:cNvPr id="7" name="Slide Number Placeholder 6"/>
          <p:cNvSpPr>
            <a:spLocks noGrp="1"/>
          </p:cNvSpPr>
          <p:nvPr>
            <p:ph type="sldNum" sz="quarter" idx="12"/>
          </p:nvPr>
        </p:nvSpPr>
        <p:spPr/>
        <p:txBody>
          <a:bodyPr/>
          <a:lstStyle/>
          <a:p>
            <a:fld id="{BE908CF2-D8AB-46FF-B6F1-F01F7493BF70}" type="slidenum">
              <a:rPr lang="en-GB" smtClean="0"/>
              <a:pPr/>
              <a:t>33</a:t>
            </a:fld>
            <a:endParaRPr lang="en-GB" dirty="0"/>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The effects of groups on behaviour.</a:t>
            </a:r>
            <a:br>
              <a:rPr lang="en-GB" b="1" i="1" dirty="0"/>
            </a:br>
            <a:r>
              <a:rPr lang="en-GB" b="1" i="1" dirty="0"/>
              <a:t>Solomon Asch (1956)</a:t>
            </a:r>
          </a:p>
        </p:txBody>
      </p:sp>
      <p:sp>
        <p:nvSpPr>
          <p:cNvPr id="3" name="Content Placeholder 2"/>
          <p:cNvSpPr>
            <a:spLocks noGrp="1"/>
          </p:cNvSpPr>
          <p:nvPr>
            <p:ph idx="1"/>
          </p:nvPr>
        </p:nvSpPr>
        <p:spPr>
          <a:xfrm>
            <a:off x="628650" y="1825625"/>
            <a:ext cx="7886700" cy="3644150"/>
          </a:xfrm>
        </p:spPr>
        <p:txBody>
          <a:bodyPr>
            <a:normAutofit fontScale="92500" lnSpcReduction="20000"/>
          </a:bodyPr>
          <a:lstStyle/>
          <a:p>
            <a:r>
              <a:rPr lang="en-GB" dirty="0"/>
              <a:t>The group was seated in a horseshoe shape, with the naive participant always the last one to be asked to make a judgement.</a:t>
            </a:r>
          </a:p>
          <a:p>
            <a:r>
              <a:rPr lang="en-GB" dirty="0"/>
              <a:t>The procedure began with the first participant stating out loud whether the target line was equal in length to one of the specified comparison lines. The next person in the horseshoe then answered, and so on, right to the end.</a:t>
            </a:r>
          </a:p>
          <a:p>
            <a:r>
              <a:rPr lang="en-GB" dirty="0"/>
              <a:t>This was repeated 18 times but on 12 out of 18 trails the confederates all gave the same wrong answer when the correct answer was obvious.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34</a:t>
            </a:fld>
            <a:endParaRPr lang="en-GB" dirty="0"/>
          </a:p>
        </p:txBody>
      </p:sp>
      <p:pic>
        <p:nvPicPr>
          <p:cNvPr id="26630" name="Picture 6" descr="C:\Users\Compaq\AppData\Local\Microsoft\Windows\INetCache\IE\WK4HRUNH\asch-conformity-experiment[1].png"/>
          <p:cNvPicPr>
            <a:picLocks noChangeAspect="1" noChangeArrowheads="1"/>
          </p:cNvPicPr>
          <p:nvPr/>
        </p:nvPicPr>
        <p:blipFill>
          <a:blip r:embed="rId2" cstate="email"/>
          <a:srcRect/>
          <a:stretch>
            <a:fillRect/>
          </a:stretch>
        </p:blipFill>
        <p:spPr bwMode="auto">
          <a:xfrm>
            <a:off x="1346663" y="5237018"/>
            <a:ext cx="6018414" cy="1620982"/>
          </a:xfrm>
          <a:prstGeom prst="rect">
            <a:avLst/>
          </a:prstGeom>
          <a:noFill/>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The effects of groups on behaviour.</a:t>
            </a:r>
            <a:br>
              <a:rPr lang="en-GB" b="1" i="1" dirty="0"/>
            </a:br>
            <a:r>
              <a:rPr lang="en-GB" b="1" i="1" dirty="0"/>
              <a:t>Solomon Asch (1956)</a:t>
            </a:r>
          </a:p>
        </p:txBody>
      </p:sp>
      <p:sp>
        <p:nvSpPr>
          <p:cNvPr id="3" name="Content Placeholder 2"/>
          <p:cNvSpPr>
            <a:spLocks noGrp="1"/>
          </p:cNvSpPr>
          <p:nvPr>
            <p:ph idx="1"/>
          </p:nvPr>
        </p:nvSpPr>
        <p:spPr/>
        <p:txBody>
          <a:bodyPr>
            <a:normAutofit fontScale="85000" lnSpcReduction="20000"/>
          </a:bodyPr>
          <a:lstStyle/>
          <a:p>
            <a:pPr>
              <a:buNone/>
            </a:pPr>
            <a:r>
              <a:rPr lang="en-GB" dirty="0"/>
              <a:t>                                             </a:t>
            </a:r>
            <a:r>
              <a:rPr lang="en-GB" sz="4700" dirty="0"/>
              <a:t>Findings </a:t>
            </a:r>
            <a:endParaRPr lang="en-GB" dirty="0"/>
          </a:p>
          <a:p>
            <a:r>
              <a:rPr lang="en-GB" dirty="0"/>
              <a:t>Out of 123 naive participants 32% gave an incorrect answer eight or more times despite the fact that the correct answer was always obvious.</a:t>
            </a:r>
          </a:p>
          <a:p>
            <a:r>
              <a:rPr lang="en-GB" dirty="0"/>
              <a:t>In interview afterwards some of the naive participants claimed that the obviously wrong answer was correct while others said they didn’t want to be the only person choosing the correct answer in case they were ridiculed or excluded by the group.</a:t>
            </a:r>
          </a:p>
          <a:p>
            <a:r>
              <a:rPr lang="en-GB" dirty="0"/>
              <a:t>Most of the naive participants who conformed by choosing the wrong answers doubted their own judgement and thought they must be wrong if everyone else had chosen a different line.</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35</a:t>
            </a:fld>
            <a:endParaRPr lang="en-GB" dirty="0"/>
          </a:p>
        </p:txBody>
      </p:sp>
      <p:pic>
        <p:nvPicPr>
          <p:cNvPr id="10242" name="Picture 2" descr="C:\Users\Compaq\AppData\Local\Microsoft\Windows\INetCache\IE\2QHH05W3\research[1].png"/>
          <p:cNvPicPr>
            <a:picLocks noChangeAspect="1" noChangeArrowheads="1"/>
          </p:cNvPicPr>
          <p:nvPr/>
        </p:nvPicPr>
        <p:blipFill>
          <a:blip r:embed="rId2" cstate="email"/>
          <a:srcRect/>
          <a:stretch>
            <a:fillRect/>
          </a:stretch>
        </p:blipFill>
        <p:spPr bwMode="auto">
          <a:xfrm>
            <a:off x="2975955" y="5735782"/>
            <a:ext cx="3408219" cy="1122218"/>
          </a:xfrm>
          <a:prstGeom prst="rect">
            <a:avLst/>
          </a:prstGeom>
          <a:noFill/>
        </p:spPr>
      </p:pic>
      <p:pic>
        <p:nvPicPr>
          <p:cNvPr id="10243" name="Picture 3" descr="C:\Users\Compaq\AppData\Local\Microsoft\Windows\INetCache\IE\GGUJB9AD\bigstock_Searching_For_Facts_Vs_Fictio_5565332[1].jpg"/>
          <p:cNvPicPr>
            <a:picLocks noChangeAspect="1" noChangeArrowheads="1"/>
          </p:cNvPicPr>
          <p:nvPr/>
        </p:nvPicPr>
        <p:blipFill>
          <a:blip r:embed="rId3" cstate="email"/>
          <a:srcRect/>
          <a:stretch>
            <a:fillRect/>
          </a:stretch>
        </p:blipFill>
        <p:spPr bwMode="auto">
          <a:xfrm>
            <a:off x="1" y="1246909"/>
            <a:ext cx="1645920" cy="1080655"/>
          </a:xfrm>
          <a:prstGeom prst="rect">
            <a:avLst/>
          </a:prstGeom>
          <a:noFill/>
        </p:spPr>
      </p:pic>
      <p:pic>
        <p:nvPicPr>
          <p:cNvPr id="10245" name="Picture 5" descr="C:\Users\Compaq\AppData\Local\Microsoft\Windows\INetCache\IE\N8CIO3H0\outcomes[1].JPG"/>
          <p:cNvPicPr>
            <a:picLocks noChangeAspect="1" noChangeArrowheads="1"/>
          </p:cNvPicPr>
          <p:nvPr/>
        </p:nvPicPr>
        <p:blipFill>
          <a:blip r:embed="rId4" cstate="email"/>
          <a:srcRect/>
          <a:stretch>
            <a:fillRect/>
          </a:stretch>
        </p:blipFill>
        <p:spPr bwMode="auto">
          <a:xfrm>
            <a:off x="6916188" y="1363287"/>
            <a:ext cx="2227811" cy="1014154"/>
          </a:xfrm>
          <a:prstGeom prst="rect">
            <a:avLst/>
          </a:prstGeom>
          <a:noFill/>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The effects of groups on behaviour.</a:t>
            </a:r>
            <a:br>
              <a:rPr lang="en-GB" b="1" i="1" dirty="0"/>
            </a:br>
            <a:r>
              <a:rPr lang="en-GB" b="1" i="1" dirty="0"/>
              <a:t>Solomon Asch (1956</a:t>
            </a:r>
            <a:r>
              <a:rPr lang="en-GB" dirty="0"/>
              <a:t>)</a:t>
            </a:r>
          </a:p>
        </p:txBody>
      </p:sp>
      <p:sp>
        <p:nvSpPr>
          <p:cNvPr id="3" name="Content Placeholder 2"/>
          <p:cNvSpPr>
            <a:spLocks noGrp="1"/>
          </p:cNvSpPr>
          <p:nvPr>
            <p:ph idx="1"/>
          </p:nvPr>
        </p:nvSpPr>
        <p:spPr>
          <a:xfrm>
            <a:off x="667838" y="1851750"/>
            <a:ext cx="7886700" cy="4351338"/>
          </a:xfrm>
        </p:spPr>
        <p:txBody>
          <a:bodyPr>
            <a:normAutofit fontScale="92500" lnSpcReduction="10000"/>
          </a:bodyPr>
          <a:lstStyle/>
          <a:p>
            <a:pPr>
              <a:buNone/>
            </a:pPr>
            <a:r>
              <a:rPr lang="en-GB" sz="4000" dirty="0"/>
              <a:t>                       Conclusion.</a:t>
            </a:r>
          </a:p>
          <a:p>
            <a:pPr>
              <a:buNone/>
            </a:pPr>
            <a:r>
              <a:rPr lang="en-GB" sz="2600" dirty="0">
                <a:hlinkClick r:id="rId2"/>
              </a:rPr>
              <a:t>https://www.youtube.com/watch?v=TYIh4MkcfJA</a:t>
            </a:r>
            <a:endParaRPr lang="en-GB" sz="2600" dirty="0"/>
          </a:p>
          <a:p>
            <a:pPr>
              <a:buNone/>
            </a:pPr>
            <a:r>
              <a:rPr lang="en-GB" sz="2400" dirty="0"/>
              <a:t>Asch (1956) argued that the results demonstrated that majority influence, or group pressure does affect the way that people behave. His results provide evidence that an individual can be influenced by a group.</a:t>
            </a:r>
          </a:p>
          <a:p>
            <a:pPr>
              <a:buNone/>
            </a:pPr>
            <a:endParaRPr lang="en-GB" sz="2400" dirty="0"/>
          </a:p>
          <a:p>
            <a:pPr marL="457200" indent="-457200">
              <a:buAutoNum type="arabicPeriod"/>
            </a:pPr>
            <a:r>
              <a:rPr lang="en-GB" sz="2400" dirty="0"/>
              <a:t>Do you agree with this conclusion? </a:t>
            </a:r>
          </a:p>
          <a:p>
            <a:pPr marL="457200" indent="-457200">
              <a:buAutoNum type="arabicPeriod"/>
            </a:pPr>
            <a:r>
              <a:rPr lang="en-GB" sz="2400" dirty="0"/>
              <a:t>Have you ever been influenced by group pressure?</a:t>
            </a:r>
          </a:p>
          <a:p>
            <a:pPr marL="457200" indent="-457200">
              <a:buAutoNum type="arabicPeriod"/>
            </a:pPr>
            <a:r>
              <a:rPr lang="en-GB" sz="2400" dirty="0"/>
              <a:t>What does it say about the personality characteristics of those who are not influenced?</a:t>
            </a:r>
          </a:p>
          <a:p>
            <a:pPr>
              <a:buNone/>
            </a:pPr>
            <a:endParaRPr lang="en-GB" sz="40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36</a:t>
            </a:fld>
            <a:endParaRPr lang="en-GB" dirty="0"/>
          </a:p>
        </p:txBody>
      </p:sp>
      <p:pic>
        <p:nvPicPr>
          <p:cNvPr id="1026" name="Picture 2" descr="C:\Users\Compaq\AppData\Local\Microsoft\Windows\INetCache\IE\AR0JT33Z\Thinking[1].png"/>
          <p:cNvPicPr>
            <a:picLocks noChangeAspect="1" noChangeArrowheads="1"/>
          </p:cNvPicPr>
          <p:nvPr/>
        </p:nvPicPr>
        <p:blipFill>
          <a:blip r:embed="rId3" cstate="email"/>
          <a:srcRect/>
          <a:stretch>
            <a:fillRect/>
          </a:stretch>
        </p:blipFill>
        <p:spPr bwMode="auto">
          <a:xfrm>
            <a:off x="7913715" y="4455622"/>
            <a:ext cx="964277" cy="931025"/>
          </a:xfrm>
          <a:prstGeom prst="rect">
            <a:avLst/>
          </a:prstGeom>
          <a:noFill/>
        </p:spPr>
      </p:pic>
      <p:pic>
        <p:nvPicPr>
          <p:cNvPr id="1028" name="Picture 4" descr="C:\Users\Compaq\AppData\Local\Microsoft\Windows\INetCache\IE\XJU561YP\flecha_humana[1].jpg"/>
          <p:cNvPicPr>
            <a:picLocks noChangeAspect="1" noChangeArrowheads="1"/>
          </p:cNvPicPr>
          <p:nvPr/>
        </p:nvPicPr>
        <p:blipFill>
          <a:blip r:embed="rId4" cstate="email"/>
          <a:srcRect/>
          <a:stretch>
            <a:fillRect/>
          </a:stretch>
        </p:blipFill>
        <p:spPr bwMode="auto">
          <a:xfrm>
            <a:off x="0" y="1230284"/>
            <a:ext cx="2111433" cy="1055716"/>
          </a:xfrm>
          <a:prstGeom prst="rect">
            <a:avLst/>
          </a:prstGeom>
          <a:noFill/>
        </p:spPr>
      </p:pic>
      <p:pic>
        <p:nvPicPr>
          <p:cNvPr id="1029" name="Picture 5" descr="C:\Users\Compaq\AppData\Local\Microsoft\Windows\INetCache\IE\YR92VNBY\3D_Team_Leadership_Arrow_Concept[1].jpg"/>
          <p:cNvPicPr>
            <a:picLocks noChangeAspect="1" noChangeArrowheads="1"/>
          </p:cNvPicPr>
          <p:nvPr/>
        </p:nvPicPr>
        <p:blipFill>
          <a:blip r:embed="rId5" cstate="email"/>
          <a:srcRect/>
          <a:stretch>
            <a:fillRect/>
          </a:stretch>
        </p:blipFill>
        <p:spPr bwMode="auto">
          <a:xfrm>
            <a:off x="7265324" y="1246909"/>
            <a:ext cx="1878675" cy="1097280"/>
          </a:xfrm>
          <a:prstGeom prst="rect">
            <a:avLst/>
          </a:prstGeom>
          <a:noFill/>
        </p:spPr>
      </p:pic>
      <p:pic>
        <p:nvPicPr>
          <p:cNvPr id="1030" name="Picture 6" descr="C:\Users\Compaq\AppData\Local\Microsoft\Windows\INetCache\IE\YR92VNBY\Influence[1].jpg"/>
          <p:cNvPicPr>
            <a:picLocks noChangeAspect="1" noChangeArrowheads="1"/>
          </p:cNvPicPr>
          <p:nvPr/>
        </p:nvPicPr>
        <p:blipFill>
          <a:blip r:embed="rId6" cstate="email"/>
          <a:srcRect/>
          <a:stretch>
            <a:fillRect/>
          </a:stretch>
        </p:blipFill>
        <p:spPr bwMode="auto">
          <a:xfrm>
            <a:off x="5320144" y="5885411"/>
            <a:ext cx="2680855" cy="972588"/>
          </a:xfrm>
          <a:prstGeom prst="rect">
            <a:avLst/>
          </a:prstGeom>
          <a:noFill/>
        </p:spPr>
      </p:pic>
      <p:pic>
        <p:nvPicPr>
          <p:cNvPr id="1035" name="Picture 11" descr="C:\Users\Compaq\AppData\Local\Microsoft\Windows\INetCache\IE\XJU561YP\frthjufghj.583863863jpg[1].jpg"/>
          <p:cNvPicPr>
            <a:picLocks noChangeAspect="1" noChangeArrowheads="1"/>
          </p:cNvPicPr>
          <p:nvPr/>
        </p:nvPicPr>
        <p:blipFill>
          <a:blip r:embed="rId7" cstate="email"/>
          <a:srcRect/>
          <a:stretch>
            <a:fillRect/>
          </a:stretch>
        </p:blipFill>
        <p:spPr bwMode="auto">
          <a:xfrm>
            <a:off x="5824846" y="3827416"/>
            <a:ext cx="1911926" cy="90133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Effects of culture &amp; society on behaviour.</a:t>
            </a:r>
          </a:p>
        </p:txBody>
      </p:sp>
      <p:sp>
        <p:nvSpPr>
          <p:cNvPr id="3" name="Content Placeholder 2"/>
          <p:cNvSpPr>
            <a:spLocks noGrp="1"/>
          </p:cNvSpPr>
          <p:nvPr>
            <p:ph idx="1"/>
          </p:nvPr>
        </p:nvSpPr>
        <p:spPr/>
        <p:txBody>
          <a:bodyPr/>
          <a:lstStyle/>
          <a:p>
            <a:r>
              <a:rPr lang="en-GB" dirty="0"/>
              <a:t>In addition to being part of different groups in society (e.g. Family, friendship &amp; peer groups) we all contribute to and are affected by culture and the wider society in which we live.</a:t>
            </a:r>
          </a:p>
          <a:p>
            <a:r>
              <a:rPr lang="en-GB" b="1" dirty="0"/>
              <a:t>Culture</a:t>
            </a:r>
            <a:r>
              <a:rPr lang="en-GB" dirty="0"/>
              <a:t> consists partly of the shared values, norms, language, customs and practices of a group.</a:t>
            </a:r>
          </a:p>
          <a:p>
            <a:r>
              <a:rPr lang="en-GB" dirty="0"/>
              <a:t>Social learning theory suggests that we need to understand how culture can influence behaviour to understand the people we work with.</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37</a:t>
            </a:fld>
            <a:endParaRPr lang="en-GB" dirty="0"/>
          </a:p>
        </p:txBody>
      </p:sp>
      <p:pic>
        <p:nvPicPr>
          <p:cNvPr id="2050" name="Picture 2" descr="C:\Users\Compaq\AppData\Local\Microsoft\Windows\INetCache\IE\XJU561YP\culture-250px[1].png"/>
          <p:cNvPicPr>
            <a:picLocks noChangeAspect="1" noChangeArrowheads="1"/>
          </p:cNvPicPr>
          <p:nvPr/>
        </p:nvPicPr>
        <p:blipFill>
          <a:blip r:embed="rId2" cstate="email"/>
          <a:srcRect/>
          <a:stretch>
            <a:fillRect/>
          </a:stretch>
        </p:blipFill>
        <p:spPr bwMode="auto">
          <a:xfrm>
            <a:off x="5170516" y="5469774"/>
            <a:ext cx="3773978" cy="1388226"/>
          </a:xfrm>
          <a:prstGeom prst="rect">
            <a:avLst/>
          </a:prstGeom>
          <a:noFill/>
        </p:spPr>
      </p:pic>
      <p:pic>
        <p:nvPicPr>
          <p:cNvPr id="2052" name="Picture 4" descr="C:\Users\Compaq\AppData\Local\Microsoft\Windows\INetCache\IE\AR0JT33Z\20150603171856!Society_logo[1].jpg"/>
          <p:cNvPicPr>
            <a:picLocks noChangeAspect="1" noChangeArrowheads="1"/>
          </p:cNvPicPr>
          <p:nvPr/>
        </p:nvPicPr>
        <p:blipFill>
          <a:blip r:embed="rId3" cstate="email"/>
          <a:srcRect/>
          <a:stretch>
            <a:fillRect/>
          </a:stretch>
        </p:blipFill>
        <p:spPr bwMode="auto">
          <a:xfrm>
            <a:off x="315884" y="5735782"/>
            <a:ext cx="3840480" cy="1122218"/>
          </a:xfrm>
          <a:prstGeom prst="rect">
            <a:avLst/>
          </a:prstGeom>
          <a:noFill/>
        </p:spPr>
      </p:pic>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Social learning theory.</a:t>
            </a:r>
            <a:br>
              <a:rPr lang="en-GB" b="1" i="1" dirty="0"/>
            </a:br>
            <a:r>
              <a:rPr lang="en-GB" b="1" i="1" dirty="0"/>
              <a:t>Effects of culture &amp; society on behaviour.</a:t>
            </a:r>
          </a:p>
        </p:txBody>
      </p:sp>
      <p:sp>
        <p:nvSpPr>
          <p:cNvPr id="3" name="Content Placeholder 2"/>
          <p:cNvSpPr>
            <a:spLocks noGrp="1"/>
          </p:cNvSpPr>
          <p:nvPr>
            <p:ph idx="1"/>
          </p:nvPr>
        </p:nvSpPr>
        <p:spPr>
          <a:xfrm>
            <a:off x="628650" y="1825625"/>
            <a:ext cx="5738899" cy="4351338"/>
          </a:xfrm>
        </p:spPr>
        <p:txBody>
          <a:bodyPr numCol="2">
            <a:normAutofit fontScale="92500" lnSpcReduction="20000"/>
          </a:bodyPr>
          <a:lstStyle/>
          <a:p>
            <a:r>
              <a:rPr lang="en-GB" dirty="0"/>
              <a:t>It is important not to assume that the behaviour of the indigenous  white majority population of the UK is the norm and that deviation from this by other ethnic groups is ‘abnormal’ in some way.</a:t>
            </a:r>
          </a:p>
          <a:p>
            <a:r>
              <a:rPr lang="en-GB" dirty="0"/>
              <a:t>Watson (1970) found that the average amount of eye contact made varied between countries, with high degrees of eye contact being seen rude by some Africans and East Asians, whereas  among Indians and Latin Americans this was seen as desirable.</a:t>
            </a:r>
          </a:p>
        </p:txBody>
      </p:sp>
      <p:sp>
        <p:nvSpPr>
          <p:cNvPr id="4" name="Slide Number Placeholder 3"/>
          <p:cNvSpPr>
            <a:spLocks noGrp="1"/>
          </p:cNvSpPr>
          <p:nvPr>
            <p:ph type="sldNum" sz="quarter" idx="12"/>
          </p:nvPr>
        </p:nvSpPr>
        <p:spPr/>
        <p:txBody>
          <a:bodyPr/>
          <a:lstStyle/>
          <a:p>
            <a:fld id="{BE908CF2-D8AB-46FF-B6F1-F01F7493BF70}" type="slidenum">
              <a:rPr lang="en-GB" smtClean="0"/>
              <a:pPr/>
              <a:t>38</a:t>
            </a:fld>
            <a:endParaRPr lang="en-GB" dirty="0"/>
          </a:p>
        </p:txBody>
      </p:sp>
      <p:pic>
        <p:nvPicPr>
          <p:cNvPr id="3075" name="Picture 3" descr="C:\Users\Compaq\AppData\Local\Microsoft\Windows\INetCache\IE\YR92VNBY\today__s_society_by_awesome8x-d39bzix[1].png"/>
          <p:cNvPicPr>
            <a:picLocks noChangeAspect="1" noChangeArrowheads="1"/>
          </p:cNvPicPr>
          <p:nvPr/>
        </p:nvPicPr>
        <p:blipFill>
          <a:blip r:embed="rId2" cstate="email"/>
          <a:srcRect/>
          <a:stretch>
            <a:fillRect/>
          </a:stretch>
        </p:blipFill>
        <p:spPr bwMode="auto">
          <a:xfrm>
            <a:off x="6334298" y="1895302"/>
            <a:ext cx="2809702" cy="4277281"/>
          </a:xfrm>
          <a:prstGeom prst="rect">
            <a:avLst/>
          </a:prstGeom>
          <a:noFill/>
        </p:spPr>
      </p:pic>
      <p:pic>
        <p:nvPicPr>
          <p:cNvPr id="3076" name="Picture 4" descr="C:\Users\Compaq\AppData\Local\Microsoft\Windows\INetCache\IE\WK4HRUNH\world_Clipart2[1].gif"/>
          <p:cNvPicPr>
            <a:picLocks noChangeAspect="1" noChangeArrowheads="1"/>
          </p:cNvPicPr>
          <p:nvPr/>
        </p:nvPicPr>
        <p:blipFill>
          <a:blip r:embed="rId3" cstate="email"/>
          <a:srcRect/>
          <a:stretch>
            <a:fillRect/>
          </a:stretch>
        </p:blipFill>
        <p:spPr bwMode="auto">
          <a:xfrm>
            <a:off x="1" y="332509"/>
            <a:ext cx="1479664" cy="1346662"/>
          </a:xfrm>
          <a:prstGeom prst="rect">
            <a:avLst/>
          </a:prstGeom>
          <a:noFill/>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The self-fulfilling prophecy.</a:t>
            </a:r>
          </a:p>
        </p:txBody>
      </p:sp>
      <p:sp>
        <p:nvSpPr>
          <p:cNvPr id="3" name="Content Placeholder 2"/>
          <p:cNvSpPr>
            <a:spLocks noGrp="1"/>
          </p:cNvSpPr>
          <p:nvPr>
            <p:ph idx="1"/>
          </p:nvPr>
        </p:nvSpPr>
        <p:spPr>
          <a:xfrm>
            <a:off x="628650" y="1825625"/>
            <a:ext cx="7886700" cy="3128760"/>
          </a:xfrm>
        </p:spPr>
        <p:txBody>
          <a:bodyPr>
            <a:noAutofit/>
          </a:bodyPr>
          <a:lstStyle/>
          <a:p>
            <a:r>
              <a:rPr lang="en-GB" sz="1800" dirty="0"/>
              <a:t>The concept of a self-fulfilling prophecy is linked to both social roles and the idea that other people influence and develop the way we behave. </a:t>
            </a:r>
          </a:p>
          <a:p>
            <a:r>
              <a:rPr lang="en-GB" sz="1800" dirty="0"/>
              <a:t>A self-fulfilling prophecy develops when a person’s belief about themselves are internalised and then expressed in the way they relate to others.</a:t>
            </a:r>
          </a:p>
          <a:p>
            <a:r>
              <a:rPr lang="en-GB" sz="1800" dirty="0"/>
              <a:t>For example, if a person develops a belief that they are not very capable, don’t deserve respect or are somehow less important than others, the way they interact may reflect this (being submissive, withdrawn and accepting of personal criticism). The response of others – perhaps dominating, taking advantage of or overlooking the persons needs  - then reinforces these beliefs.  The belief becomes a self-fulfilling prophecy.</a:t>
            </a:r>
          </a:p>
          <a:p>
            <a:r>
              <a:rPr lang="en-GB" sz="1800" dirty="0">
                <a:hlinkClick r:id="rId2"/>
              </a:rPr>
              <a:t>https://www.youtube.com/watch?v=p9Me6ZQQUqs</a:t>
            </a:r>
            <a:endParaRPr lang="en-GB" sz="1800" dirty="0"/>
          </a:p>
          <a:p>
            <a:endParaRPr lang="en-GB" sz="18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39</a:t>
            </a:fld>
            <a:endParaRPr lang="en-GB" dirty="0"/>
          </a:p>
        </p:txBody>
      </p:sp>
      <p:pic>
        <p:nvPicPr>
          <p:cNvPr id="4102" name="Picture 6" descr="C:\Users\Compaq\AppData\Local\Microsoft\Windows\INetCache\IE\WK4HRUNH\20030305[1].jpg"/>
          <p:cNvPicPr>
            <a:picLocks noChangeAspect="1" noChangeArrowheads="1"/>
          </p:cNvPicPr>
          <p:nvPr/>
        </p:nvPicPr>
        <p:blipFill>
          <a:blip r:embed="rId3" cstate="email"/>
          <a:srcRect/>
          <a:stretch>
            <a:fillRect/>
          </a:stretch>
        </p:blipFill>
        <p:spPr bwMode="auto">
          <a:xfrm>
            <a:off x="3424845" y="4963885"/>
            <a:ext cx="2261060" cy="1653045"/>
          </a:xfrm>
          <a:prstGeom prst="rect">
            <a:avLst/>
          </a:prstGeom>
          <a:noFill/>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behaviourist perspective.</a:t>
            </a:r>
            <a:br>
              <a:rPr lang="en-GB" b="1" i="1" dirty="0"/>
            </a:br>
            <a:r>
              <a:rPr lang="en-GB" b="1" i="1" dirty="0"/>
              <a:t>Classical conditioning</a:t>
            </a:r>
            <a:r>
              <a:rPr lang="en-GB" i="1" dirty="0"/>
              <a:t>.</a:t>
            </a:r>
          </a:p>
        </p:txBody>
      </p:sp>
      <p:sp>
        <p:nvSpPr>
          <p:cNvPr id="3" name="Content Placeholder 2"/>
          <p:cNvSpPr>
            <a:spLocks noGrp="1"/>
          </p:cNvSpPr>
          <p:nvPr>
            <p:ph idx="1"/>
          </p:nvPr>
        </p:nvSpPr>
        <p:spPr>
          <a:xfrm>
            <a:off x="522514" y="1825625"/>
            <a:ext cx="5196115" cy="4351338"/>
          </a:xfrm>
        </p:spPr>
        <p:txBody>
          <a:bodyPr>
            <a:normAutofit fontScale="92500" lnSpcReduction="20000"/>
          </a:bodyPr>
          <a:lstStyle/>
          <a:p>
            <a:pPr marL="0" indent="0">
              <a:buNone/>
            </a:pPr>
            <a:r>
              <a:rPr lang="en-US" dirty="0"/>
              <a:t>During the 1890’s, Russian psychologist Ivan Pavlov was looking into salivation in dogs in response to being fed (he was measuring the amount of saliva).</a:t>
            </a:r>
          </a:p>
          <a:p>
            <a:pPr marL="0" indent="0">
              <a:buNone/>
            </a:pPr>
            <a:endParaRPr lang="en-US" dirty="0"/>
          </a:p>
          <a:p>
            <a:pPr marL="0" indent="0">
              <a:buNone/>
            </a:pPr>
            <a:r>
              <a:rPr lang="en-US" dirty="0"/>
              <a:t>He noticed that the dogs would salivate when he entered the room, even without food!</a:t>
            </a:r>
          </a:p>
          <a:p>
            <a:pPr marL="0" indent="0">
              <a:buNone/>
            </a:pPr>
            <a:endParaRPr lang="en-US" dirty="0"/>
          </a:p>
          <a:p>
            <a:pPr marL="0" indent="0">
              <a:buNone/>
            </a:pPr>
            <a:r>
              <a:rPr lang="en-US" dirty="0"/>
              <a:t>This was the beginning of the idea of Pavlovian conditioning</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a:t>
            </a:fld>
            <a:endParaRPr lang="en-GB" dirty="0"/>
          </a:p>
        </p:txBody>
      </p:sp>
      <p:pic>
        <p:nvPicPr>
          <p:cNvPr id="6147" name="Picture 3" descr="C:\Users\Compaq\AppData\Local\Microsoft\Windows\INetCache\IE\KVW9S1V2\92738226[1].jpg"/>
          <p:cNvPicPr>
            <a:picLocks noChangeAspect="1" noChangeArrowheads="1"/>
          </p:cNvPicPr>
          <p:nvPr/>
        </p:nvPicPr>
        <p:blipFill>
          <a:blip r:embed="rId2" cstate="email"/>
          <a:srcRect/>
          <a:stretch>
            <a:fillRect/>
          </a:stretch>
        </p:blipFill>
        <p:spPr bwMode="auto">
          <a:xfrm>
            <a:off x="5885411" y="1828800"/>
            <a:ext cx="2975955" cy="4464050"/>
          </a:xfrm>
          <a:prstGeom prst="rect">
            <a:avLst/>
          </a:prstGeom>
          <a:noFill/>
        </p:spPr>
      </p:pic>
    </p:spTree>
    <p:extLst>
      <p:ext uri="{BB962C8B-B14F-4D97-AF65-F5344CB8AC3E}">
        <p14:creationId xmlns:p14="http://schemas.microsoft.com/office/powerpoint/2010/main" val="3190351758"/>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The self-fulfilling prophecy.</a:t>
            </a:r>
          </a:p>
        </p:txBody>
      </p:sp>
      <p:sp>
        <p:nvSpPr>
          <p:cNvPr id="3" name="Content Placeholder 2"/>
          <p:cNvSpPr>
            <a:spLocks noGrp="1"/>
          </p:cNvSpPr>
          <p:nvPr>
            <p:ph idx="1"/>
          </p:nvPr>
        </p:nvSpPr>
        <p:spPr/>
        <p:txBody>
          <a:bodyPr/>
          <a:lstStyle/>
          <a:p>
            <a:r>
              <a:rPr lang="en-GB" dirty="0"/>
              <a:t>People with high self-esteem, who expect to be treated favourably because they believe they deserve to be, tend to generate this behaviour from others, and visa versa for people with low self-esteem.</a:t>
            </a:r>
          </a:p>
          <a:p>
            <a:r>
              <a:rPr lang="en-GB" dirty="0"/>
              <a:t>In both cases the ways in which people present themselves and play their social roles trigger particular types of responses from others.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40</a:t>
            </a:fld>
            <a:endParaRPr lang="en-GB" dirty="0"/>
          </a:p>
        </p:txBody>
      </p:sp>
      <p:pic>
        <p:nvPicPr>
          <p:cNvPr id="5122" name="Picture 2" descr="C:\Users\Compaq\AppData\Local\Microsoft\Windows\INetCache\IE\WK4HRUNH\bigstock-Will-you-choose-I-am-a-Winner--21747167[1].jpg"/>
          <p:cNvPicPr>
            <a:picLocks noChangeAspect="1" noChangeArrowheads="1"/>
          </p:cNvPicPr>
          <p:nvPr/>
        </p:nvPicPr>
        <p:blipFill>
          <a:blip r:embed="rId2" cstate="email"/>
          <a:srcRect/>
          <a:stretch>
            <a:fillRect/>
          </a:stretch>
        </p:blipFill>
        <p:spPr bwMode="auto">
          <a:xfrm>
            <a:off x="7148944" y="4721628"/>
            <a:ext cx="1995055" cy="2136371"/>
          </a:xfrm>
          <a:prstGeom prst="rect">
            <a:avLst/>
          </a:prstGeom>
          <a:noFill/>
        </p:spPr>
      </p:pic>
      <p:pic>
        <p:nvPicPr>
          <p:cNvPr id="5123" name="Picture 3" descr="C:\Users\Compaq\AppData\Local\Microsoft\Windows\INetCache\IE\AR0JT33Z\Being-Awesome-being-awesome-28150085-500-408[1].jpg"/>
          <p:cNvPicPr>
            <a:picLocks noChangeAspect="1" noChangeArrowheads="1"/>
          </p:cNvPicPr>
          <p:nvPr/>
        </p:nvPicPr>
        <p:blipFill>
          <a:blip r:embed="rId3" cstate="email"/>
          <a:srcRect/>
          <a:stretch>
            <a:fillRect/>
          </a:stretch>
        </p:blipFill>
        <p:spPr bwMode="auto">
          <a:xfrm>
            <a:off x="332510" y="5020887"/>
            <a:ext cx="2427316" cy="1479665"/>
          </a:xfrm>
          <a:prstGeom prst="rect">
            <a:avLst/>
          </a:prstGeom>
          <a:noFill/>
        </p:spPr>
      </p:pic>
      <p:pic>
        <p:nvPicPr>
          <p:cNvPr id="5124" name="Picture 4" descr="C:\Users\Compaq\AppData\Local\Microsoft\Windows\INetCache\IE\XJU561YP\self-esteem-and-self-love[1].jpg"/>
          <p:cNvPicPr>
            <a:picLocks noChangeAspect="1" noChangeArrowheads="1"/>
          </p:cNvPicPr>
          <p:nvPr/>
        </p:nvPicPr>
        <p:blipFill>
          <a:blip r:embed="rId4" cstate="email"/>
          <a:srcRect/>
          <a:stretch>
            <a:fillRect/>
          </a:stretch>
        </p:blipFill>
        <p:spPr bwMode="auto">
          <a:xfrm>
            <a:off x="3143250" y="5070764"/>
            <a:ext cx="2857500" cy="1787236"/>
          </a:xfrm>
          <a:prstGeom prst="rect">
            <a:avLst/>
          </a:prstGeom>
          <a:noFill/>
        </p:spPr>
      </p:pic>
      <p:pic>
        <p:nvPicPr>
          <p:cNvPr id="5126" name="Picture 6" descr="C:\Users\Compaq\AppData\Local\Microsoft\Windows\INetCache\IE\AR0JT33Z\kok-kurus-thumb[1].gif"/>
          <p:cNvPicPr>
            <a:picLocks noChangeAspect="1" noChangeArrowheads="1"/>
          </p:cNvPicPr>
          <p:nvPr/>
        </p:nvPicPr>
        <p:blipFill>
          <a:blip r:embed="rId5" cstate="email"/>
          <a:srcRect/>
          <a:stretch>
            <a:fillRect/>
          </a:stretch>
        </p:blipFill>
        <p:spPr bwMode="auto">
          <a:xfrm>
            <a:off x="7564582" y="1"/>
            <a:ext cx="1579418" cy="1762298"/>
          </a:xfrm>
          <a:prstGeom prst="rect">
            <a:avLst/>
          </a:prstGeom>
          <a:noFill/>
        </p:spPr>
      </p:pic>
      <p:pic>
        <p:nvPicPr>
          <p:cNvPr id="5127" name="Picture 7" descr="C:\Users\Compaq\AppData\Local\Microsoft\Windows\INetCache\IE\XJU561YP\eeyore[1].jpg"/>
          <p:cNvPicPr>
            <a:picLocks noChangeAspect="1" noChangeArrowheads="1"/>
          </p:cNvPicPr>
          <p:nvPr/>
        </p:nvPicPr>
        <p:blipFill>
          <a:blip r:embed="rId6" cstate="email"/>
          <a:srcRect/>
          <a:stretch>
            <a:fillRect/>
          </a:stretch>
        </p:blipFill>
        <p:spPr bwMode="auto">
          <a:xfrm>
            <a:off x="1" y="266007"/>
            <a:ext cx="1496290" cy="1313411"/>
          </a:xfrm>
          <a:prstGeom prst="rect">
            <a:avLst/>
          </a:prstGeom>
          <a:noFill/>
        </p:spPr>
      </p:pic>
      <p:pic>
        <p:nvPicPr>
          <p:cNvPr id="5128" name="Picture 8" descr="C:\Users\Compaq\AppData\Local\Microsoft\Windows\INetCache\IE\WK4HRUNH\event_915612-1[1].jpg"/>
          <p:cNvPicPr>
            <a:picLocks noChangeAspect="1" noChangeArrowheads="1"/>
          </p:cNvPicPr>
          <p:nvPr/>
        </p:nvPicPr>
        <p:blipFill>
          <a:blip r:embed="rId7" cstate="email"/>
          <a:srcRect/>
          <a:stretch>
            <a:fillRect/>
          </a:stretch>
        </p:blipFill>
        <p:spPr bwMode="auto">
          <a:xfrm>
            <a:off x="7813964" y="3108959"/>
            <a:ext cx="1330035" cy="1246909"/>
          </a:xfrm>
          <a:prstGeom prst="rect">
            <a:avLst/>
          </a:prstGeom>
          <a:noFill/>
        </p:spPr>
      </p:pic>
      <p:pic>
        <p:nvPicPr>
          <p:cNvPr id="5130" name="Picture 10" descr="C:\Users\Compaq\AppData\Local\Microsoft\Windows\INetCache\IE\XJU561YP\triste[1].JPG"/>
          <p:cNvPicPr>
            <a:picLocks noChangeAspect="1" noChangeArrowheads="1"/>
          </p:cNvPicPr>
          <p:nvPr/>
        </p:nvPicPr>
        <p:blipFill>
          <a:blip r:embed="rId8" cstate="email"/>
          <a:srcRect/>
          <a:stretch>
            <a:fillRect/>
          </a:stretch>
        </p:blipFill>
        <p:spPr bwMode="auto">
          <a:xfrm>
            <a:off x="5652656" y="5370022"/>
            <a:ext cx="1429788" cy="1487978"/>
          </a:xfrm>
          <a:prstGeom prst="rect">
            <a:avLst/>
          </a:prstGeom>
          <a:noFill/>
        </p:spPr>
      </p:pic>
      <p:pic>
        <p:nvPicPr>
          <p:cNvPr id="5133" name="Picture 13" descr="C:\Users\Compaq\AppData\Local\Microsoft\Windows\INetCache\IE\AR0JT33Z\6664212003_383133899f_b[1].jpg"/>
          <p:cNvPicPr>
            <a:picLocks noChangeAspect="1" noChangeArrowheads="1"/>
          </p:cNvPicPr>
          <p:nvPr/>
        </p:nvPicPr>
        <p:blipFill>
          <a:blip r:embed="rId9" cstate="email"/>
          <a:srcRect/>
          <a:stretch>
            <a:fillRect/>
          </a:stretch>
        </p:blipFill>
        <p:spPr bwMode="auto">
          <a:xfrm>
            <a:off x="0" y="2075688"/>
            <a:ext cx="798022" cy="2296807"/>
          </a:xfrm>
          <a:prstGeom prst="rect">
            <a:avLst/>
          </a:prstGeom>
          <a:noFill/>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The self-fulfilling prophecy</a:t>
            </a:r>
            <a:r>
              <a:rPr lang="en-GB" dirty="0"/>
              <a:t>.</a:t>
            </a:r>
          </a:p>
        </p:txBody>
      </p:sp>
      <p:sp>
        <p:nvSpPr>
          <p:cNvPr id="3" name="Content Placeholder 2"/>
          <p:cNvSpPr>
            <a:spLocks noGrp="1"/>
          </p:cNvSpPr>
          <p:nvPr>
            <p:ph idx="1"/>
          </p:nvPr>
        </p:nvSpPr>
        <p:spPr/>
        <p:txBody>
          <a:bodyPr/>
          <a:lstStyle/>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41</a:t>
            </a:fld>
            <a:endParaRPr lang="en-GB" dirty="0"/>
          </a:p>
        </p:txBody>
      </p:sp>
      <p:sp>
        <p:nvSpPr>
          <p:cNvPr id="7" name="Flowchart: Alternate Process 6"/>
          <p:cNvSpPr/>
          <p:nvPr/>
        </p:nvSpPr>
        <p:spPr>
          <a:xfrm>
            <a:off x="3410857" y="1712687"/>
            <a:ext cx="2235200" cy="1944913"/>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My behaviour:</a:t>
            </a:r>
          </a:p>
          <a:p>
            <a:pPr algn="ctr"/>
            <a:r>
              <a:rPr lang="en-GB" dirty="0">
                <a:solidFill>
                  <a:schemeClr val="tx1"/>
                </a:solidFill>
              </a:rPr>
              <a:t>I am sullen, aggressive, unfriendly &amp; hostile.</a:t>
            </a:r>
          </a:p>
        </p:txBody>
      </p:sp>
      <p:sp>
        <p:nvSpPr>
          <p:cNvPr id="8" name="Flowchart: Alternate Process 7"/>
          <p:cNvSpPr/>
          <p:nvPr/>
        </p:nvSpPr>
        <p:spPr>
          <a:xfrm>
            <a:off x="754744" y="4064001"/>
            <a:ext cx="2032000" cy="2249714"/>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My thoughts &amp; beliefs:</a:t>
            </a:r>
          </a:p>
          <a:p>
            <a:pPr algn="ctr"/>
            <a:r>
              <a:rPr lang="en-GB" dirty="0">
                <a:solidFill>
                  <a:schemeClr val="tx1"/>
                </a:solidFill>
              </a:rPr>
              <a:t>I think I am worthless; the world is full of people out to get me</a:t>
            </a:r>
          </a:p>
          <a:p>
            <a:pPr algn="ctr"/>
            <a:endParaRPr lang="en-GB" dirty="0">
              <a:solidFill>
                <a:schemeClr val="tx1"/>
              </a:solidFill>
            </a:endParaRPr>
          </a:p>
        </p:txBody>
      </p:sp>
      <p:sp>
        <p:nvSpPr>
          <p:cNvPr id="9" name="Flowchart: Alternate Process 8"/>
          <p:cNvSpPr/>
          <p:nvPr/>
        </p:nvSpPr>
        <p:spPr>
          <a:xfrm>
            <a:off x="6444344" y="4049486"/>
            <a:ext cx="1973942" cy="2206171"/>
          </a:xfrm>
          <a:prstGeom prst="flowChartAlternateProcess">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b="1" dirty="0">
                <a:solidFill>
                  <a:schemeClr val="tx1"/>
                </a:solidFill>
              </a:rPr>
              <a:t>Other people’s response to me:</a:t>
            </a:r>
          </a:p>
          <a:p>
            <a:pPr algn="ctr"/>
            <a:r>
              <a:rPr lang="en-GB" dirty="0">
                <a:solidFill>
                  <a:schemeClr val="tx1"/>
                </a:solidFill>
              </a:rPr>
              <a:t>They are cool, distant &amp; perhaps even unfriendly &amp; hostile</a:t>
            </a:r>
          </a:p>
        </p:txBody>
      </p:sp>
      <p:sp>
        <p:nvSpPr>
          <p:cNvPr id="13" name="Left Arrow 12"/>
          <p:cNvSpPr/>
          <p:nvPr/>
        </p:nvSpPr>
        <p:spPr>
          <a:xfrm>
            <a:off x="3135085" y="5254171"/>
            <a:ext cx="3120571" cy="391886"/>
          </a:xfrm>
          <a:prstGeom prst="leftArrow">
            <a:avLst>
              <a:gd name="adj1" fmla="val 55990"/>
              <a:gd name="adj2" fmla="val 224074"/>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4" name="Bent Arrow 13"/>
          <p:cNvSpPr/>
          <p:nvPr/>
        </p:nvSpPr>
        <p:spPr>
          <a:xfrm>
            <a:off x="1524000" y="2728686"/>
            <a:ext cx="1669143" cy="1233713"/>
          </a:xfrm>
          <a:prstGeom prst="bentArrow">
            <a:avLst>
              <a:gd name="adj1" fmla="val 14412"/>
              <a:gd name="adj2" fmla="val 16220"/>
              <a:gd name="adj3" fmla="val 32353"/>
              <a:gd name="adj4" fmla="val 40183"/>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
        <p:nvSpPr>
          <p:cNvPr id="15" name="Bent Arrow 14"/>
          <p:cNvSpPr/>
          <p:nvPr/>
        </p:nvSpPr>
        <p:spPr>
          <a:xfrm rot="5400000">
            <a:off x="6241143" y="2438400"/>
            <a:ext cx="1045028" cy="1799772"/>
          </a:xfrm>
          <a:prstGeom prst="bentArrow">
            <a:avLst>
              <a:gd name="adj1" fmla="val 19667"/>
              <a:gd name="adj2" fmla="val 20333"/>
              <a:gd name="adj3" fmla="val 50000"/>
              <a:gd name="adj4" fmla="val 50000"/>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Role theory</a:t>
            </a:r>
            <a:r>
              <a:rPr lang="en-GB" dirty="0"/>
              <a:t>.</a:t>
            </a:r>
          </a:p>
        </p:txBody>
      </p:sp>
      <p:sp>
        <p:nvSpPr>
          <p:cNvPr id="3" name="Content Placeholder 2"/>
          <p:cNvSpPr>
            <a:spLocks noGrp="1"/>
          </p:cNvSpPr>
          <p:nvPr>
            <p:ph idx="1"/>
          </p:nvPr>
        </p:nvSpPr>
        <p:spPr>
          <a:xfrm>
            <a:off x="3557847" y="1825624"/>
            <a:ext cx="5320145" cy="5032375"/>
          </a:xfrm>
        </p:spPr>
        <p:txBody>
          <a:bodyPr>
            <a:normAutofit fontScale="77500" lnSpcReduction="20000"/>
          </a:bodyPr>
          <a:lstStyle/>
          <a:p>
            <a:pPr algn="just">
              <a:buNone/>
            </a:pPr>
            <a:r>
              <a:rPr lang="en-GB" dirty="0"/>
              <a:t>Role theory suggests that because we live in  a certain culture, come from a certain religion or are friends with certain types of groups, we are influenced by these factors.</a:t>
            </a:r>
          </a:p>
          <a:p>
            <a:pPr algn="just">
              <a:buNone/>
            </a:pPr>
            <a:r>
              <a:rPr lang="en-GB" dirty="0"/>
              <a:t> </a:t>
            </a:r>
          </a:p>
          <a:p>
            <a:pPr algn="just">
              <a:buNone/>
            </a:pPr>
            <a:r>
              <a:rPr lang="en-GB" dirty="0"/>
              <a:t>We adopt certain roles as we are expected to live up to certain expectations that go with this role. </a:t>
            </a:r>
          </a:p>
          <a:p>
            <a:pPr algn="just"/>
            <a:endParaRPr lang="en-GB" dirty="0"/>
          </a:p>
          <a:p>
            <a:pPr algn="just">
              <a:buNone/>
            </a:pPr>
            <a:r>
              <a:rPr lang="en-GB" dirty="0"/>
              <a:t>It also suggests we change our roles to suit our environment. </a:t>
            </a:r>
          </a:p>
          <a:p>
            <a:pPr algn="just"/>
            <a:endParaRPr lang="en-GB" dirty="0"/>
          </a:p>
          <a:p>
            <a:pPr algn="just">
              <a:buNone/>
            </a:pPr>
            <a:r>
              <a:rPr lang="en-GB" dirty="0"/>
              <a:t>So during the day you are a  student, during the evening you are a daughter, or a sibling, during the weekend you may be an employee or a friend. </a:t>
            </a:r>
          </a:p>
          <a:p>
            <a:pPr algn="just">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42</a:t>
            </a:fld>
            <a:endParaRPr lang="en-GB" dirty="0"/>
          </a:p>
        </p:txBody>
      </p:sp>
      <p:pic>
        <p:nvPicPr>
          <p:cNvPr id="7170" name="Picture 2" descr="C:\Users\Compaq\AppData\Local\Microsoft\Windows\INetCache\IE\WK4HRUNH\network-24993_640[1].png"/>
          <p:cNvPicPr>
            <a:picLocks noChangeAspect="1" noChangeArrowheads="1"/>
          </p:cNvPicPr>
          <p:nvPr/>
        </p:nvPicPr>
        <p:blipFill>
          <a:blip r:embed="rId2" cstate="email"/>
          <a:srcRect/>
          <a:stretch>
            <a:fillRect/>
          </a:stretch>
        </p:blipFill>
        <p:spPr bwMode="auto">
          <a:xfrm>
            <a:off x="7182196" y="1"/>
            <a:ext cx="1961804" cy="1795548"/>
          </a:xfrm>
          <a:prstGeom prst="rect">
            <a:avLst/>
          </a:prstGeom>
          <a:noFill/>
        </p:spPr>
      </p:pic>
      <p:pic>
        <p:nvPicPr>
          <p:cNvPr id="7175" name="Picture 7" descr="C:\Users\Compaq\AppData\Local\Microsoft\Windows\INetCache\IE\XJU561YP\Types_of_People[1].jpg"/>
          <p:cNvPicPr>
            <a:picLocks noChangeAspect="1" noChangeArrowheads="1"/>
          </p:cNvPicPr>
          <p:nvPr/>
        </p:nvPicPr>
        <p:blipFill>
          <a:blip r:embed="rId3" cstate="email"/>
          <a:srcRect/>
          <a:stretch>
            <a:fillRect/>
          </a:stretch>
        </p:blipFill>
        <p:spPr bwMode="auto">
          <a:xfrm>
            <a:off x="199505" y="1512916"/>
            <a:ext cx="3358342" cy="4792633"/>
          </a:xfrm>
          <a:prstGeom prst="rect">
            <a:avLst/>
          </a:prstGeom>
          <a:noFill/>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Social learning theory.</a:t>
            </a:r>
            <a:br>
              <a:rPr lang="en-GB" b="1" i="1" dirty="0"/>
            </a:br>
            <a:r>
              <a:rPr lang="en-GB" b="1" i="1" dirty="0"/>
              <a:t>Assessment</a:t>
            </a:r>
            <a:r>
              <a:rPr lang="en-GB" dirty="0"/>
              <a:t>.</a:t>
            </a:r>
          </a:p>
        </p:txBody>
      </p:sp>
      <p:graphicFrame>
        <p:nvGraphicFramePr>
          <p:cNvPr id="5" name="Content Placeholder 4"/>
          <p:cNvGraphicFramePr>
            <a:graphicFrameLocks noGrp="1"/>
          </p:cNvGraphicFramePr>
          <p:nvPr>
            <p:ph idx="1"/>
          </p:nvPr>
        </p:nvGraphicFramePr>
        <p:xfrm>
          <a:off x="628650" y="1825625"/>
          <a:ext cx="7886700" cy="3937000"/>
        </p:xfrm>
        <a:graphic>
          <a:graphicData uri="http://schemas.openxmlformats.org/drawingml/2006/table">
            <a:tbl>
              <a:tblPr firstRow="1" bandRow="1">
                <a:tableStyleId>{5C22544A-7EE6-4342-B048-85BDC9FD1C3A}</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GB" b="0" dirty="0">
                          <a:solidFill>
                            <a:schemeClr val="tx1"/>
                          </a:solidFill>
                        </a:rPr>
                        <a:t>                      Strengths    </a:t>
                      </a:r>
                    </a:p>
                  </a:txBody>
                  <a:tcPr>
                    <a:cell3D prstMaterial="dkEdge">
                      <a:bevel prst="convex"/>
                      <a:lightRig rig="flood" dir="t"/>
                    </a:cell3D>
                  </a:tcPr>
                </a:tc>
                <a:tc>
                  <a:txBody>
                    <a:bodyPr/>
                    <a:lstStyle/>
                    <a:p>
                      <a:r>
                        <a:rPr lang="en-GB" b="0" dirty="0">
                          <a:solidFill>
                            <a:schemeClr val="tx1"/>
                          </a:solidFill>
                        </a:rPr>
                        <a:t>                      Weaknesses</a:t>
                      </a:r>
                    </a:p>
                  </a:txBody>
                  <a:tcPr>
                    <a:cell3D prstMaterial="dkEdge">
                      <a:bevel prst="convex"/>
                      <a:lightRig rig="flood" dir="t"/>
                    </a:cell3D>
                  </a:tcPr>
                </a:tc>
                <a:extLst>
                  <a:ext uri="{0D108BD9-81ED-4DB2-BD59-A6C34878D82A}">
                    <a16:rowId xmlns:a16="http://schemas.microsoft.com/office/drawing/2014/main" val="10000"/>
                  </a:ext>
                </a:extLst>
              </a:tr>
              <a:tr h="370840">
                <a:tc>
                  <a:txBody>
                    <a:bodyPr/>
                    <a:lstStyle/>
                    <a:p>
                      <a:r>
                        <a:rPr lang="en-GB" dirty="0"/>
                        <a:t>Recognises that the influences on human behaviour are broader and more complex then simple stimulus response factors.</a:t>
                      </a:r>
                    </a:p>
                  </a:txBody>
                  <a:tcPr>
                    <a:cell3D prstMaterial="dkEdge">
                      <a:bevel prst="convex"/>
                      <a:lightRig rig="flood" dir="t"/>
                    </a:cell3D>
                  </a:tcPr>
                </a:tc>
                <a:tc>
                  <a:txBody>
                    <a:bodyPr/>
                    <a:lstStyle/>
                    <a:p>
                      <a:r>
                        <a:rPr lang="en-GB" dirty="0"/>
                        <a:t>Ignores the role of biology and thinking (cognition) in human learning and behaviour.</a:t>
                      </a:r>
                    </a:p>
                  </a:txBody>
                  <a:tcPr>
                    <a:cell3D prstMaterial="dkEdge">
                      <a:bevel prst="convex"/>
                      <a:lightRig rig="flood" dir="t"/>
                    </a:cell3D>
                  </a:tcPr>
                </a:tc>
                <a:extLst>
                  <a:ext uri="{0D108BD9-81ED-4DB2-BD59-A6C34878D82A}">
                    <a16:rowId xmlns:a16="http://schemas.microsoft.com/office/drawing/2014/main" val="10001"/>
                  </a:ext>
                </a:extLst>
              </a:tr>
              <a:tr h="370840">
                <a:tc>
                  <a:txBody>
                    <a:bodyPr/>
                    <a:lstStyle/>
                    <a:p>
                      <a:r>
                        <a:rPr lang="en-GB" dirty="0"/>
                        <a:t>Shows how</a:t>
                      </a:r>
                      <a:r>
                        <a:rPr lang="en-GB" baseline="0" dirty="0"/>
                        <a:t> other people (role models) play a key part in the way people learn behaviour, as well as attitudes and values.</a:t>
                      </a:r>
                      <a:endParaRPr lang="en-GB" dirty="0"/>
                    </a:p>
                  </a:txBody>
                  <a:tcPr>
                    <a:cell3D prstMaterial="dkEdge">
                      <a:bevel prst="convex"/>
                      <a:lightRig rig="flood" dir="t"/>
                    </a:cell3D>
                  </a:tcPr>
                </a:tc>
                <a:tc>
                  <a:txBody>
                    <a:bodyPr/>
                    <a:lstStyle/>
                    <a:p>
                      <a:r>
                        <a:rPr lang="en-GB" dirty="0"/>
                        <a:t>Doesn’t recognise the roles</a:t>
                      </a:r>
                      <a:r>
                        <a:rPr lang="en-GB" baseline="0" dirty="0"/>
                        <a:t> of unconscious and early experiences in understanding an individuals behaviour.</a:t>
                      </a:r>
                      <a:endParaRPr lang="en-GB" dirty="0"/>
                    </a:p>
                  </a:txBody>
                  <a:tcPr>
                    <a:cell3D prstMaterial="dkEdge">
                      <a:bevel prst="convex"/>
                      <a:lightRig rig="flood" dir="t"/>
                    </a:cell3D>
                  </a:tcPr>
                </a:tc>
                <a:extLst>
                  <a:ext uri="{0D108BD9-81ED-4DB2-BD59-A6C34878D82A}">
                    <a16:rowId xmlns:a16="http://schemas.microsoft.com/office/drawing/2014/main" val="10002"/>
                  </a:ext>
                </a:extLst>
              </a:tr>
              <a:tr h="370840">
                <a:tc>
                  <a:txBody>
                    <a:bodyPr/>
                    <a:lstStyle/>
                    <a:p>
                      <a:r>
                        <a:rPr lang="en-GB" dirty="0"/>
                        <a:t>Sees the person as making some active choices (through observation and imitation) in what they learn and how they behave.</a:t>
                      </a:r>
                    </a:p>
                  </a:txBody>
                  <a:tcPr>
                    <a:cell3D prstMaterial="dkEdge">
                      <a:bevel prst="convex"/>
                      <a:lightRig rig="flood" dir="t"/>
                    </a:cell3D>
                  </a:tcPr>
                </a:tc>
                <a:tc>
                  <a:txBody>
                    <a:bodyPr/>
                    <a:lstStyle/>
                    <a:p>
                      <a:r>
                        <a:rPr lang="en-GB" dirty="0"/>
                        <a:t>Ignores the human experience of emotions</a:t>
                      </a:r>
                      <a:r>
                        <a:rPr lang="en-GB" baseline="0" dirty="0"/>
                        <a:t> and the powerful ways they can affect learning, behaviour and development.</a:t>
                      </a:r>
                      <a:endParaRPr lang="en-GB" dirty="0"/>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43</a:t>
            </a:fld>
            <a:endParaRPr lang="en-GB" dirty="0"/>
          </a:p>
        </p:txBody>
      </p:sp>
      <p:pic>
        <p:nvPicPr>
          <p:cNvPr id="8195" name="Picture 3" descr="C:\Users\Compaq\AppData\Local\Microsoft\Windows\INetCache\IE\XJU561YP\assessment[1].jpg"/>
          <p:cNvPicPr>
            <a:picLocks noChangeAspect="1" noChangeArrowheads="1"/>
          </p:cNvPicPr>
          <p:nvPr/>
        </p:nvPicPr>
        <p:blipFill>
          <a:blip r:embed="rId2" cstate="email"/>
          <a:srcRect/>
          <a:stretch>
            <a:fillRect/>
          </a:stretch>
        </p:blipFill>
        <p:spPr bwMode="auto">
          <a:xfrm>
            <a:off x="2842953" y="5785657"/>
            <a:ext cx="3258590" cy="1072343"/>
          </a:xfrm>
          <a:prstGeom prst="rect">
            <a:avLst/>
          </a:prstGeom>
          <a:noFill/>
        </p:spPr>
      </p:pic>
      <p:pic>
        <p:nvPicPr>
          <p:cNvPr id="8197" name="Picture 5" descr="C:\Users\Compaq\AppData\Local\Microsoft\Windows\INetCache\IE\AR0JT33Z\mm8_boyatdesk5[1].png"/>
          <p:cNvPicPr>
            <a:picLocks noChangeAspect="1" noChangeArrowheads="1"/>
          </p:cNvPicPr>
          <p:nvPr/>
        </p:nvPicPr>
        <p:blipFill>
          <a:blip r:embed="rId3" cstate="email"/>
          <a:srcRect/>
          <a:stretch>
            <a:fillRect/>
          </a:stretch>
        </p:blipFill>
        <p:spPr bwMode="auto">
          <a:xfrm>
            <a:off x="7115695" y="0"/>
            <a:ext cx="1529540" cy="1729047"/>
          </a:xfrm>
          <a:prstGeom prst="rect">
            <a:avLst/>
          </a:prstGeom>
          <a:noFill/>
        </p:spPr>
      </p:pic>
      <p:pic>
        <p:nvPicPr>
          <p:cNvPr id="8198" name="Picture 6" descr="C:\Users\Compaq\AppData\Local\Microsoft\Windows\INetCache\IE\XJU561YP\observation1[1].gif"/>
          <p:cNvPicPr>
            <a:picLocks noChangeAspect="1" noChangeArrowheads="1"/>
          </p:cNvPicPr>
          <p:nvPr/>
        </p:nvPicPr>
        <p:blipFill>
          <a:blip r:embed="rId4" cstate="email"/>
          <a:srcRect/>
          <a:stretch>
            <a:fillRect/>
          </a:stretch>
        </p:blipFill>
        <p:spPr bwMode="auto">
          <a:xfrm>
            <a:off x="465513" y="199506"/>
            <a:ext cx="1463040" cy="1546167"/>
          </a:xfrm>
          <a:prstGeom prst="rect">
            <a:avLst/>
          </a:prstGeom>
          <a:noFill/>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psychodynamic perspective.</a:t>
            </a:r>
            <a:br>
              <a:rPr lang="en-GB" b="1" i="1" dirty="0"/>
            </a:br>
            <a:r>
              <a:rPr lang="en-GB" b="1" i="1" dirty="0"/>
              <a:t>Sigmund Freud.</a:t>
            </a:r>
          </a:p>
        </p:txBody>
      </p:sp>
      <p:sp>
        <p:nvSpPr>
          <p:cNvPr id="3" name="Content Placeholder 2"/>
          <p:cNvSpPr>
            <a:spLocks noGrp="1"/>
          </p:cNvSpPr>
          <p:nvPr>
            <p:ph idx="1"/>
          </p:nvPr>
        </p:nvSpPr>
        <p:spPr/>
        <p:txBody>
          <a:bodyPr numCol="2">
            <a:noAutofit/>
          </a:bodyPr>
          <a:lstStyle/>
          <a:p>
            <a:r>
              <a:rPr lang="en-US" altLang="en-US" dirty="0">
                <a:latin typeface="Calibri" pitchFamily="34" charset="0"/>
              </a:rPr>
              <a:t>We are animals, driven by basic biological motives.</a:t>
            </a:r>
          </a:p>
          <a:p>
            <a:pPr>
              <a:buNone/>
            </a:pPr>
            <a:endParaRPr lang="en-US" altLang="en-US" dirty="0">
              <a:latin typeface="Calibri" pitchFamily="34" charset="0"/>
            </a:endParaRPr>
          </a:p>
          <a:p>
            <a:r>
              <a:rPr lang="en-US" altLang="en-US" dirty="0">
                <a:latin typeface="Calibri" pitchFamily="34" charset="0"/>
              </a:rPr>
              <a:t>The emergence of society required us to bring our animal impulses under control.</a:t>
            </a:r>
          </a:p>
          <a:p>
            <a:r>
              <a:rPr lang="en-US" altLang="en-US" dirty="0">
                <a:latin typeface="Calibri" pitchFamily="34" charset="0"/>
              </a:rPr>
              <a:t>Freud believed that our personality, “psyche”, contained several parts that are continually at war with each other. The conflict that arises between these parts, is what drives behavior</a:t>
            </a:r>
          </a:p>
          <a:p>
            <a:r>
              <a:rPr lang="en-GB" dirty="0">
                <a:hlinkClick r:id="rId2"/>
              </a:rPr>
              <a:t>https://www.youtube.com/watch?v=XCtm0FSGZus</a:t>
            </a: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44</a:t>
            </a:fld>
            <a:endParaRPr lang="en-GB" dirty="0"/>
          </a:p>
        </p:txBody>
      </p:sp>
      <p:pic>
        <p:nvPicPr>
          <p:cNvPr id="3074" name="Picture 2" descr="C:\Users\Compaq\AppData\Local\Microsoft\Windows\INetCache\IE\91K2PJP8\id_ego_superego[1].gif"/>
          <p:cNvPicPr>
            <a:picLocks noChangeAspect="1" noChangeArrowheads="1"/>
          </p:cNvPicPr>
          <p:nvPr/>
        </p:nvPicPr>
        <p:blipFill>
          <a:blip r:embed="rId3" cstate="email"/>
          <a:srcRect/>
          <a:stretch>
            <a:fillRect/>
          </a:stretch>
        </p:blipFill>
        <p:spPr bwMode="auto">
          <a:xfrm>
            <a:off x="6101542" y="5503024"/>
            <a:ext cx="2094807" cy="1130531"/>
          </a:xfrm>
          <a:prstGeom prst="rect">
            <a:avLst/>
          </a:prstGeom>
          <a:noFill/>
        </p:spPr>
      </p:pic>
      <p:pic>
        <p:nvPicPr>
          <p:cNvPr id="3075" name="Picture 3" descr="C:\Users\Compaq\AppData\Local\Microsoft\Windows\INetCache\IE\KVW9S1V2\conflitto[1].png"/>
          <p:cNvPicPr>
            <a:picLocks noChangeAspect="1" noChangeArrowheads="1"/>
          </p:cNvPicPr>
          <p:nvPr/>
        </p:nvPicPr>
        <p:blipFill>
          <a:blip r:embed="rId4" cstate="email"/>
          <a:srcRect/>
          <a:stretch>
            <a:fillRect/>
          </a:stretch>
        </p:blipFill>
        <p:spPr bwMode="auto">
          <a:xfrm>
            <a:off x="332510" y="1064029"/>
            <a:ext cx="2277686" cy="714896"/>
          </a:xfrm>
          <a:prstGeom prst="rect">
            <a:avLst/>
          </a:prstGeom>
          <a:noFill/>
        </p:spPr>
      </p:pic>
      <p:pic>
        <p:nvPicPr>
          <p:cNvPr id="3078" name="Picture 6" descr="C:\Users\Compaq\AppData\Local\Microsoft\Windows\INetCache\IE\52LQWCM0\347ebb0b447452a7e15eecae2b884128[1].jpg"/>
          <p:cNvPicPr>
            <a:picLocks noChangeAspect="1" noChangeArrowheads="1"/>
          </p:cNvPicPr>
          <p:nvPr/>
        </p:nvPicPr>
        <p:blipFill>
          <a:blip r:embed="rId5" cstate="email"/>
          <a:srcRect/>
          <a:stretch>
            <a:fillRect/>
          </a:stretch>
        </p:blipFill>
        <p:spPr bwMode="auto">
          <a:xfrm>
            <a:off x="4010296" y="5760720"/>
            <a:ext cx="1384663" cy="1097279"/>
          </a:xfrm>
          <a:prstGeom prst="rect">
            <a:avLst/>
          </a:prstGeom>
          <a:noFill/>
        </p:spPr>
      </p:pic>
      <p:pic>
        <p:nvPicPr>
          <p:cNvPr id="3079" name="Picture 7" descr="C:\Users\Compaq\AppData\Local\Microsoft\Windows\INetCache\IE\91K2PJP8\Sigmund-Freud[1].jpg"/>
          <p:cNvPicPr>
            <a:picLocks noChangeAspect="1" noChangeArrowheads="1"/>
          </p:cNvPicPr>
          <p:nvPr/>
        </p:nvPicPr>
        <p:blipFill>
          <a:blip r:embed="rId6" cstate="email"/>
          <a:srcRect/>
          <a:stretch>
            <a:fillRect/>
          </a:stretch>
        </p:blipFill>
        <p:spPr bwMode="auto">
          <a:xfrm>
            <a:off x="7232073" y="997528"/>
            <a:ext cx="1712421" cy="84789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dirty="0"/>
              <a:t> </a:t>
            </a:r>
          </a:p>
        </p:txBody>
      </p:sp>
      <p:sp>
        <p:nvSpPr>
          <p:cNvPr id="3" name="Content Placeholder 2"/>
          <p:cNvSpPr>
            <a:spLocks noGrp="1"/>
          </p:cNvSpPr>
          <p:nvPr>
            <p:ph idx="1"/>
          </p:nvPr>
        </p:nvSpPr>
        <p:spPr>
          <a:xfrm>
            <a:off x="628650" y="0"/>
            <a:ext cx="7886700" cy="6176963"/>
          </a:xfrm>
        </p:spPr>
        <p:txBody>
          <a:bodyPr/>
          <a:lstStyle/>
          <a:p>
            <a:pPr algn="ctr">
              <a:buNone/>
            </a:pPr>
            <a:r>
              <a:rPr lang="en-GB" b="1" i="1" dirty="0"/>
              <a:t>The psychodynamic perspective.</a:t>
            </a:r>
            <a:br>
              <a:rPr lang="en-GB" b="1" i="1" dirty="0"/>
            </a:br>
            <a:r>
              <a:rPr lang="en-GB" b="1" i="1" dirty="0"/>
              <a:t>The importance of the unconscious mind:</a:t>
            </a:r>
          </a:p>
          <a:p>
            <a:pPr algn="ctr">
              <a:buNone/>
            </a:pPr>
            <a:r>
              <a:rPr lang="en-GB" b="1" i="1" dirty="0"/>
              <a:t>Sigmund Freud.</a:t>
            </a:r>
          </a:p>
        </p:txBody>
      </p:sp>
      <p:sp>
        <p:nvSpPr>
          <p:cNvPr id="4" name="Slide Number Placeholder 3"/>
          <p:cNvSpPr>
            <a:spLocks noGrp="1"/>
          </p:cNvSpPr>
          <p:nvPr>
            <p:ph type="sldNum" sz="quarter" idx="12"/>
          </p:nvPr>
        </p:nvSpPr>
        <p:spPr/>
        <p:txBody>
          <a:bodyPr/>
          <a:lstStyle/>
          <a:p>
            <a:fld id="{BE908CF2-D8AB-46FF-B6F1-F01F7493BF70}" type="slidenum">
              <a:rPr lang="en-GB" smtClean="0"/>
              <a:pPr/>
              <a:t>45</a:t>
            </a:fld>
            <a:endParaRPr lang="en-GB" dirty="0"/>
          </a:p>
        </p:txBody>
      </p:sp>
      <p:pic>
        <p:nvPicPr>
          <p:cNvPr id="1029" name="Picture 5" descr="C:\Users\Compaq\AppData\Local\Microsoft\Windows\INetCache\IE\91K2PJP8\freudoh[1].gif"/>
          <p:cNvPicPr>
            <a:picLocks noChangeAspect="1" noChangeArrowheads="1"/>
          </p:cNvPicPr>
          <p:nvPr/>
        </p:nvPicPr>
        <p:blipFill>
          <a:blip r:embed="rId2" cstate="email"/>
          <a:srcRect/>
          <a:stretch>
            <a:fillRect/>
          </a:stretch>
        </p:blipFill>
        <p:spPr bwMode="auto">
          <a:xfrm>
            <a:off x="633879" y="1349829"/>
            <a:ext cx="7980218" cy="5508171"/>
          </a:xfrm>
          <a:prstGeom prst="rect">
            <a:avLst/>
          </a:prstGeom>
          <a:noFill/>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4000" b="1" i="1" dirty="0"/>
              <a:t>The psychodynamic perspective.</a:t>
            </a:r>
            <a:br>
              <a:rPr lang="en-GB" sz="4000" b="1" i="1" dirty="0"/>
            </a:br>
            <a:r>
              <a:rPr lang="en-GB" sz="4000" b="1" i="1" dirty="0"/>
              <a:t>The importance of the unconscious mind:</a:t>
            </a:r>
            <a:br>
              <a:rPr lang="en-GB" sz="4000" b="1" i="1" dirty="0"/>
            </a:br>
            <a:r>
              <a:rPr lang="en-GB" sz="4000" b="1" i="1" dirty="0"/>
              <a:t>Sigmund Freud.</a:t>
            </a:r>
            <a:br>
              <a:rPr lang="en-GB" i="1" dirty="0"/>
            </a:br>
            <a:endParaRPr lang="en-GB" i="1" dirty="0"/>
          </a:p>
        </p:txBody>
      </p:sp>
      <p:sp>
        <p:nvSpPr>
          <p:cNvPr id="3" name="Content Placeholder 2"/>
          <p:cNvSpPr>
            <a:spLocks noGrp="1"/>
          </p:cNvSpPr>
          <p:nvPr>
            <p:ph idx="1"/>
          </p:nvPr>
        </p:nvSpPr>
        <p:spPr>
          <a:xfrm>
            <a:off x="2261062" y="1825625"/>
            <a:ext cx="4854633" cy="4351338"/>
          </a:xfrm>
        </p:spPr>
        <p:txBody>
          <a:bodyPr>
            <a:normAutofit fontScale="85000" lnSpcReduction="20000"/>
          </a:bodyPr>
          <a:lstStyle/>
          <a:p>
            <a:r>
              <a:rPr lang="en-GB" dirty="0"/>
              <a:t>Freud was one of the earliest thinkers to bring to public attention the idea that we are not always aware of all aspects of ourselves.</a:t>
            </a:r>
          </a:p>
          <a:p>
            <a:r>
              <a:rPr lang="en-GB" dirty="0"/>
              <a:t>He suggested that what we are aware of is represented in our conscious mind  but that many of our memories, feelings and past experiences are locked up  in a part of our mind called the unconscious.</a:t>
            </a:r>
          </a:p>
          <a:p>
            <a:r>
              <a:rPr lang="en-GB" dirty="0"/>
              <a:t>We cannot access the contents of our unconscious minds but they often leak out in dreams and slips of the tongue.</a:t>
            </a:r>
          </a:p>
        </p:txBody>
      </p:sp>
      <p:sp>
        <p:nvSpPr>
          <p:cNvPr id="4" name="Slide Number Placeholder 3"/>
          <p:cNvSpPr>
            <a:spLocks noGrp="1"/>
          </p:cNvSpPr>
          <p:nvPr>
            <p:ph type="sldNum" sz="quarter" idx="12"/>
          </p:nvPr>
        </p:nvSpPr>
        <p:spPr/>
        <p:txBody>
          <a:bodyPr/>
          <a:lstStyle/>
          <a:p>
            <a:fld id="{BE908CF2-D8AB-46FF-B6F1-F01F7493BF70}" type="slidenum">
              <a:rPr lang="en-GB" smtClean="0"/>
              <a:pPr/>
              <a:t>46</a:t>
            </a:fld>
            <a:endParaRPr lang="en-GB" dirty="0"/>
          </a:p>
        </p:txBody>
      </p:sp>
      <p:pic>
        <p:nvPicPr>
          <p:cNvPr id="9221" name="Picture 5" descr="C:\Users\Compaq\AppData\Local\Microsoft\Windows\INetCache\IE\XJU561YP\ylm-logo[1].png"/>
          <p:cNvPicPr>
            <a:picLocks noChangeAspect="1" noChangeArrowheads="1"/>
          </p:cNvPicPr>
          <p:nvPr/>
        </p:nvPicPr>
        <p:blipFill>
          <a:blip r:embed="rId2" cstate="email"/>
          <a:srcRect/>
          <a:stretch>
            <a:fillRect/>
          </a:stretch>
        </p:blipFill>
        <p:spPr bwMode="auto">
          <a:xfrm>
            <a:off x="6966066" y="3674225"/>
            <a:ext cx="2177934" cy="2693323"/>
          </a:xfrm>
          <a:prstGeom prst="rect">
            <a:avLst/>
          </a:prstGeom>
          <a:noFill/>
        </p:spPr>
      </p:pic>
      <p:pic>
        <p:nvPicPr>
          <p:cNvPr id="9224" name="Picture 8" descr="C:\Users\Compaq\AppData\Local\Microsoft\Windows\INetCache\IE\XJU561YP\267733022_640[1].jpg"/>
          <p:cNvPicPr>
            <a:picLocks noChangeAspect="1" noChangeArrowheads="1"/>
          </p:cNvPicPr>
          <p:nvPr/>
        </p:nvPicPr>
        <p:blipFill>
          <a:blip r:embed="rId3" cstate="email"/>
          <a:srcRect/>
          <a:stretch>
            <a:fillRect/>
          </a:stretch>
        </p:blipFill>
        <p:spPr bwMode="auto">
          <a:xfrm>
            <a:off x="7498080" y="1629295"/>
            <a:ext cx="1363286" cy="1047403"/>
          </a:xfrm>
          <a:prstGeom prst="rect">
            <a:avLst/>
          </a:prstGeom>
          <a:noFill/>
        </p:spPr>
      </p:pic>
      <p:pic>
        <p:nvPicPr>
          <p:cNvPr id="9226" name="Picture 10" descr="C:\Users\Compaq\AppData\Local\Microsoft\Windows\INetCache\IE\WK4HRUNH\Feelings-and-emotions[1].png"/>
          <p:cNvPicPr>
            <a:picLocks noChangeAspect="1" noChangeArrowheads="1"/>
          </p:cNvPicPr>
          <p:nvPr/>
        </p:nvPicPr>
        <p:blipFill>
          <a:blip r:embed="rId4" cstate="email"/>
          <a:srcRect/>
          <a:stretch>
            <a:fillRect/>
          </a:stretch>
        </p:blipFill>
        <p:spPr bwMode="auto">
          <a:xfrm>
            <a:off x="0" y="4305993"/>
            <a:ext cx="2410691" cy="2061555"/>
          </a:xfrm>
          <a:prstGeom prst="rect">
            <a:avLst/>
          </a:prstGeom>
          <a:noFill/>
        </p:spPr>
      </p:pic>
      <p:pic>
        <p:nvPicPr>
          <p:cNvPr id="9227" name="Picture 11" descr="C:\Users\Compaq\AppData\Local\Microsoft\Windows\INetCache\IE\WK4HRUNH\lost-and-found[1].jpg"/>
          <p:cNvPicPr>
            <a:picLocks noChangeAspect="1" noChangeArrowheads="1"/>
          </p:cNvPicPr>
          <p:nvPr/>
        </p:nvPicPr>
        <p:blipFill>
          <a:blip r:embed="rId5" cstate="email"/>
          <a:srcRect/>
          <a:stretch>
            <a:fillRect/>
          </a:stretch>
        </p:blipFill>
        <p:spPr bwMode="auto">
          <a:xfrm>
            <a:off x="332508" y="1905000"/>
            <a:ext cx="1729047" cy="1686098"/>
          </a:xfrm>
          <a:prstGeom prst="rect">
            <a:avLst/>
          </a:prstGeom>
          <a:noFill/>
        </p:spPr>
      </p:pic>
      <p:pic>
        <p:nvPicPr>
          <p:cNvPr id="9228" name="Picture 12" descr="C:\Users\Compaq\AppData\Local\Microsoft\Windows\INetCache\IE\WK4HRUNH\folder-lock-portable-1[1].jpg"/>
          <p:cNvPicPr>
            <a:picLocks noChangeAspect="1" noChangeArrowheads="1"/>
          </p:cNvPicPr>
          <p:nvPr/>
        </p:nvPicPr>
        <p:blipFill>
          <a:blip r:embed="rId6" cstate="email"/>
          <a:srcRect/>
          <a:stretch>
            <a:fillRect/>
          </a:stretch>
        </p:blipFill>
        <p:spPr bwMode="auto">
          <a:xfrm>
            <a:off x="3740727" y="5802284"/>
            <a:ext cx="2161309" cy="1055716"/>
          </a:xfrm>
          <a:prstGeom prst="rect">
            <a:avLst/>
          </a:prstGeom>
          <a:noFill/>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pPr algn="ctr"/>
            <a:r>
              <a:rPr lang="en-GB" sz="3600" b="1" i="1" dirty="0"/>
              <a:t>The psychodynamic perspective.</a:t>
            </a:r>
            <a:br>
              <a:rPr lang="en-GB" sz="3600" b="1" i="1" dirty="0"/>
            </a:br>
            <a:r>
              <a:rPr lang="en-GB" sz="3600" b="1" i="1" dirty="0"/>
              <a:t>The importance of the unconscious mind:</a:t>
            </a:r>
            <a:br>
              <a:rPr lang="en-GB" sz="3600" b="1" i="1" dirty="0"/>
            </a:br>
            <a:r>
              <a:rPr lang="en-GB" sz="3600" b="1" i="1" dirty="0"/>
              <a:t>Sigmund Freud.</a:t>
            </a:r>
          </a:p>
        </p:txBody>
      </p:sp>
      <p:sp>
        <p:nvSpPr>
          <p:cNvPr id="3" name="Content Placeholder 2"/>
          <p:cNvSpPr>
            <a:spLocks noGrp="1"/>
          </p:cNvSpPr>
          <p:nvPr>
            <p:ph idx="1"/>
          </p:nvPr>
        </p:nvSpPr>
        <p:spPr/>
        <p:txBody>
          <a:bodyPr/>
          <a:lstStyle/>
          <a:p>
            <a:r>
              <a:rPr lang="en-GB" dirty="0"/>
              <a:t>Freud believed that the conscious mind was like the tip of an iceberg – only a small part being available to awareness.</a:t>
            </a:r>
          </a:p>
          <a:p>
            <a:r>
              <a:rPr lang="en-GB" dirty="0"/>
              <a:t>Part of the unconscious that we can easily access he called the pre-conscious. This contains information not yet in consciousness but that can be easily retrieved (e.g. The name of a Aunt Elsie’s cat).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47</a:t>
            </a:fld>
            <a:endParaRPr lang="en-GB" dirty="0"/>
          </a:p>
        </p:txBody>
      </p:sp>
      <p:pic>
        <p:nvPicPr>
          <p:cNvPr id="10246" name="Picture 6" descr="C:\Users\Compaq\AppData\Local\Microsoft\Windows\INetCache\IE\AR0JT33Z\1024px-Iceberg_(PSF)[1].png"/>
          <p:cNvPicPr>
            <a:picLocks noChangeAspect="1" noChangeArrowheads="1"/>
          </p:cNvPicPr>
          <p:nvPr/>
        </p:nvPicPr>
        <p:blipFill>
          <a:blip r:embed="rId2" cstate="email"/>
          <a:srcRect/>
          <a:stretch>
            <a:fillRect/>
          </a:stretch>
        </p:blipFill>
        <p:spPr bwMode="auto">
          <a:xfrm>
            <a:off x="4256116" y="4688378"/>
            <a:ext cx="3491346" cy="2169621"/>
          </a:xfrm>
          <a:prstGeom prst="rect">
            <a:avLst/>
          </a:prstGeom>
          <a:noFill/>
        </p:spPr>
      </p:pic>
      <p:pic>
        <p:nvPicPr>
          <p:cNvPr id="10247" name="Picture 7" descr="C:\Users\Compaq\AppData\Local\Microsoft\Windows\INetCache\IE\XJU561YP\1280px-Garfield_the_Cat.svg[1].png"/>
          <p:cNvPicPr>
            <a:picLocks noChangeAspect="1" noChangeArrowheads="1"/>
          </p:cNvPicPr>
          <p:nvPr/>
        </p:nvPicPr>
        <p:blipFill>
          <a:blip r:embed="rId3" cstate="email"/>
          <a:srcRect/>
          <a:stretch>
            <a:fillRect/>
          </a:stretch>
        </p:blipFill>
        <p:spPr bwMode="auto">
          <a:xfrm>
            <a:off x="581890" y="5104016"/>
            <a:ext cx="3757353" cy="1753984"/>
          </a:xfrm>
          <a:prstGeom prst="rect">
            <a:avLst/>
          </a:prstGeom>
          <a:noFill/>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03200"/>
            <a:ext cx="7886700" cy="1487489"/>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p>
        </p:txBody>
      </p:sp>
      <p:sp>
        <p:nvSpPr>
          <p:cNvPr id="3" name="Content Placeholder 2"/>
          <p:cNvSpPr>
            <a:spLocks noGrp="1"/>
          </p:cNvSpPr>
          <p:nvPr>
            <p:ph idx="1"/>
          </p:nvPr>
        </p:nvSpPr>
        <p:spPr/>
        <p:txBody>
          <a:bodyPr/>
          <a:lstStyle/>
          <a:p>
            <a:pPr>
              <a:buNone/>
            </a:pPr>
            <a:r>
              <a:rPr lang="en-GB" dirty="0"/>
              <a:t>Freud argued that the </a:t>
            </a:r>
            <a:r>
              <a:rPr lang="en-GB" b="1" dirty="0"/>
              <a:t>psyche</a:t>
            </a:r>
            <a:r>
              <a:rPr lang="en-GB" dirty="0"/>
              <a:t> (the structure of the mind/ personality) has three distinct parts.</a:t>
            </a:r>
          </a:p>
          <a:p>
            <a:pPr>
              <a:buNone/>
            </a:pPr>
            <a:r>
              <a:rPr lang="en-GB" sz="2000" dirty="0">
                <a:hlinkClick r:id="rId2"/>
              </a:rPr>
              <a:t>https://www.youtube.com/watch?v=7vFf5CS27-Y</a:t>
            </a:r>
            <a:endParaRPr lang="en-GB" sz="2000"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48</a:t>
            </a:fld>
            <a:endParaRPr lang="en-GB" dirty="0"/>
          </a:p>
        </p:txBody>
      </p:sp>
      <p:pic>
        <p:nvPicPr>
          <p:cNvPr id="2051" name="Picture 3" descr="C:\Users\Compaq\AppData\Local\Microsoft\Windows\INetCache\IE\KVW9S1V2\ID[1].jpg"/>
          <p:cNvPicPr>
            <a:picLocks noChangeAspect="1" noChangeArrowheads="1"/>
          </p:cNvPicPr>
          <p:nvPr/>
        </p:nvPicPr>
        <p:blipFill>
          <a:blip r:embed="rId3" cstate="email"/>
          <a:srcRect/>
          <a:stretch>
            <a:fillRect/>
          </a:stretch>
        </p:blipFill>
        <p:spPr bwMode="auto">
          <a:xfrm>
            <a:off x="2573383" y="3409406"/>
            <a:ext cx="4023360" cy="3141022"/>
          </a:xfrm>
          <a:prstGeom prst="rect">
            <a:avLst/>
          </a:prstGeom>
          <a:noFill/>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88686"/>
            <a:ext cx="7886700" cy="1502003"/>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p>
        </p:txBody>
      </p:sp>
      <p:sp>
        <p:nvSpPr>
          <p:cNvPr id="3" name="Content Placeholder 2"/>
          <p:cNvSpPr>
            <a:spLocks noGrp="1"/>
          </p:cNvSpPr>
          <p:nvPr>
            <p:ph idx="1"/>
          </p:nvPr>
        </p:nvSpPr>
        <p:spPr/>
        <p:txBody>
          <a:bodyPr/>
          <a:lstStyle/>
          <a:p>
            <a:pPr marL="514350" indent="-514350">
              <a:buFont typeface="+mj-lt"/>
              <a:buAutoNum type="arabicPeriod"/>
            </a:pPr>
            <a:endParaRPr lang="en-GB" b="1" dirty="0"/>
          </a:p>
          <a:p>
            <a:pPr marL="514350" indent="-514350">
              <a:buFont typeface="+mj-lt"/>
              <a:buAutoNum type="arabicPeriod"/>
            </a:pPr>
            <a:endParaRPr lang="en-GB" b="1" dirty="0"/>
          </a:p>
          <a:p>
            <a:pPr marL="514350" indent="-514350">
              <a:buFont typeface="+mj-lt"/>
              <a:buAutoNum type="arabicPeriod"/>
            </a:pPr>
            <a:r>
              <a:rPr lang="en-GB" b="1" dirty="0"/>
              <a:t>The Ego </a:t>
            </a:r>
            <a:r>
              <a:rPr lang="en-GB" dirty="0"/>
              <a:t>– the part of the mind whose function it is to moderate the demands of the id and the superego and prevent the superego being too harsh. It is the rational part of the mind. It operates on </a:t>
            </a:r>
            <a:r>
              <a:rPr lang="en-GB" i="1" dirty="0"/>
              <a:t>the reality principle.</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49</a:t>
            </a:fld>
            <a:endParaRPr lang="en-GB" dirty="0"/>
          </a:p>
        </p:txBody>
      </p:sp>
      <p:pic>
        <p:nvPicPr>
          <p:cNvPr id="11267" name="Picture 3" descr="C:\Users\Compaq\AppData\Local\Microsoft\Windows\INetCache\IE\AR0JT33Z\rational[1].gif"/>
          <p:cNvPicPr>
            <a:picLocks noChangeAspect="1" noChangeArrowheads="1"/>
          </p:cNvPicPr>
          <p:nvPr/>
        </p:nvPicPr>
        <p:blipFill>
          <a:blip r:embed="rId2" cstate="email"/>
          <a:srcRect/>
          <a:stretch>
            <a:fillRect/>
          </a:stretch>
        </p:blipFill>
        <p:spPr bwMode="auto">
          <a:xfrm>
            <a:off x="3325090" y="1712422"/>
            <a:ext cx="1961805" cy="1097280"/>
          </a:xfrm>
          <a:prstGeom prst="rect">
            <a:avLst/>
          </a:prstGeom>
          <a:noFill/>
        </p:spPr>
      </p:pic>
      <p:pic>
        <p:nvPicPr>
          <p:cNvPr id="11269" name="Picture 5" descr="C:\Users\Compaq\AppData\Local\Microsoft\Windows\INetCache\IE\AR0JT33Z\Rational_AG_Logo.svg[1].png"/>
          <p:cNvPicPr>
            <a:picLocks noChangeAspect="1" noChangeArrowheads="1"/>
          </p:cNvPicPr>
          <p:nvPr/>
        </p:nvPicPr>
        <p:blipFill>
          <a:blip r:embed="rId3" cstate="email"/>
          <a:srcRect/>
          <a:stretch>
            <a:fillRect/>
          </a:stretch>
        </p:blipFill>
        <p:spPr bwMode="auto">
          <a:xfrm>
            <a:off x="748145" y="4937760"/>
            <a:ext cx="7547958" cy="1645919"/>
          </a:xfrm>
          <a:prstGeom prst="rect">
            <a:avLst/>
          </a:prstGeom>
          <a:noFill/>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a:xfrm>
            <a:off x="628650" y="1845945"/>
            <a:ext cx="7886700" cy="4351338"/>
          </a:xfrm>
        </p:spPr>
        <p:txBody>
          <a:bodyPr>
            <a:normAutofit fontScale="77500" lnSpcReduction="20000"/>
          </a:bodyPr>
          <a:lstStyle/>
          <a:p>
            <a:pPr marL="0" indent="0">
              <a:buNone/>
            </a:pPr>
            <a:r>
              <a:rPr lang="en-GB" dirty="0"/>
              <a:t>                                    Ivan Pavlov – (1849 – 1936)   </a:t>
            </a:r>
          </a:p>
          <a:p>
            <a:pPr marL="0" indent="0" algn="ctr">
              <a:buNone/>
            </a:pPr>
            <a:r>
              <a:rPr lang="en-US" dirty="0"/>
              <a:t>In 1927 he was working with dogs to investigate their </a:t>
            </a:r>
          </a:p>
          <a:p>
            <a:pPr marL="0" indent="0" algn="ctr">
              <a:buNone/>
            </a:pPr>
            <a:r>
              <a:rPr lang="en-US" dirty="0"/>
              <a:t>digestive systems.</a:t>
            </a:r>
          </a:p>
          <a:p>
            <a:pPr marL="0" indent="0" algn="ctr">
              <a:buNone/>
            </a:pPr>
            <a:r>
              <a:rPr lang="en-US" dirty="0"/>
              <a:t>Discovered that animal </a:t>
            </a:r>
          </a:p>
          <a:p>
            <a:pPr marL="0" indent="0" algn="ctr">
              <a:buNone/>
            </a:pPr>
            <a:r>
              <a:rPr lang="en-US" dirty="0"/>
              <a:t>behaviors develop through</a:t>
            </a:r>
          </a:p>
          <a:p>
            <a:pPr marL="0" indent="0" algn="ctr">
              <a:buNone/>
            </a:pPr>
            <a:r>
              <a:rPr lang="en-US" dirty="0"/>
              <a:t>associative learning. (</a:t>
            </a:r>
            <a:r>
              <a:rPr lang="en-US" i="1" dirty="0"/>
              <a:t>Association - A mental </a:t>
            </a:r>
          </a:p>
          <a:p>
            <a:pPr marL="0" indent="0" algn="ctr">
              <a:buNone/>
            </a:pPr>
            <a:r>
              <a:rPr lang="en-US" i="1" dirty="0"/>
              <a:t>connection between things)</a:t>
            </a:r>
          </a:p>
          <a:p>
            <a:pPr marL="0" indent="0" algn="ctr">
              <a:buNone/>
            </a:pPr>
            <a:endParaRPr lang="en-US" dirty="0"/>
          </a:p>
          <a:p>
            <a:pPr marL="0" indent="0" algn="ctr">
              <a:buNone/>
            </a:pPr>
            <a:r>
              <a:rPr lang="en-US" dirty="0"/>
              <a:t>CLASSICAL</a:t>
            </a:r>
            <a:br>
              <a:rPr lang="en-US" dirty="0"/>
            </a:br>
            <a:r>
              <a:rPr lang="en-US" dirty="0"/>
              <a:t>CONDITIONING</a:t>
            </a:r>
          </a:p>
          <a:p>
            <a:pPr marL="0" indent="0" algn="ctr">
              <a:buNone/>
            </a:pPr>
            <a:r>
              <a:rPr lang="en-US" dirty="0"/>
              <a:t>- learning to make an association </a:t>
            </a:r>
          </a:p>
          <a:p>
            <a:pPr marL="0" indent="0" algn="ctr">
              <a:buNone/>
            </a:pPr>
            <a:r>
              <a:rPr lang="en-US" dirty="0"/>
              <a:t>between two events</a:t>
            </a:r>
          </a:p>
          <a:p>
            <a:pPr marL="0" indent="0" algn="ctr">
              <a:buNone/>
            </a:pPr>
            <a:endParaRPr lang="en-GB" dirty="0"/>
          </a:p>
          <a:p>
            <a:pPr marL="0" indent="0">
              <a:buNone/>
            </a:pPr>
            <a:endParaRPr lang="en-GB" dirty="0"/>
          </a:p>
          <a:p>
            <a:pPr marL="0" indent="0">
              <a:buNone/>
            </a:pPr>
            <a:endParaRPr lang="en-GB" dirty="0"/>
          </a:p>
          <a:p>
            <a:pPr marL="0" indent="0" algn="ctr">
              <a:buNone/>
            </a:pPr>
            <a:endParaRPr lang="en-GB" dirty="0"/>
          </a:p>
          <a:p>
            <a:pPr marL="0" indent="0">
              <a:buNone/>
            </a:pPr>
            <a:endParaRPr lang="en-GB" dirty="0"/>
          </a:p>
        </p:txBody>
      </p:sp>
      <p:pic>
        <p:nvPicPr>
          <p:cNvPr id="4" name="Picture 3"/>
          <p:cNvPicPr>
            <a:picLocks noChangeAspect="1"/>
          </p:cNvPicPr>
          <p:nvPr/>
        </p:nvPicPr>
        <p:blipFill>
          <a:blip r:embed="rId2" cstate="email"/>
          <a:stretch>
            <a:fillRect/>
          </a:stretch>
        </p:blipFill>
        <p:spPr>
          <a:xfrm>
            <a:off x="8013469" y="293297"/>
            <a:ext cx="966628" cy="148562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5" name="Slide Number Placeholder 4"/>
          <p:cNvSpPr>
            <a:spLocks noGrp="1"/>
          </p:cNvSpPr>
          <p:nvPr>
            <p:ph type="sldNum" sz="quarter" idx="12"/>
          </p:nvPr>
        </p:nvSpPr>
        <p:spPr/>
        <p:txBody>
          <a:bodyPr/>
          <a:lstStyle/>
          <a:p>
            <a:fld id="{BE908CF2-D8AB-46FF-B6F1-F01F7493BF70}" type="slidenum">
              <a:rPr lang="en-GB" smtClean="0"/>
              <a:pPr/>
              <a:t>5</a:t>
            </a:fld>
            <a:endParaRPr lang="en-GB" dirty="0"/>
          </a:p>
        </p:txBody>
      </p:sp>
      <p:pic>
        <p:nvPicPr>
          <p:cNvPr id="7170" name="Picture 2" descr="C:\Users\Compaq\AppData\Local\Microsoft\Windows\INetCache\IE\DIQZFDT4\cartoon151[1].jpg"/>
          <p:cNvPicPr>
            <a:picLocks noChangeAspect="1" noChangeArrowheads="1"/>
          </p:cNvPicPr>
          <p:nvPr/>
        </p:nvPicPr>
        <p:blipFill>
          <a:blip r:embed="rId3" cstate="email"/>
          <a:srcRect/>
          <a:stretch>
            <a:fillRect/>
          </a:stretch>
        </p:blipFill>
        <p:spPr bwMode="auto">
          <a:xfrm>
            <a:off x="365761" y="3574472"/>
            <a:ext cx="1612668" cy="3059083"/>
          </a:xfrm>
          <a:prstGeom prst="rect">
            <a:avLst/>
          </a:prstGeom>
          <a:noFill/>
        </p:spPr>
      </p:pic>
      <p:pic>
        <p:nvPicPr>
          <p:cNvPr id="7172" name="Picture 4" descr="C:\Users\Compaq\AppData\Local\Microsoft\Windows\INetCache\IE\KVW9S1V2\pavlov[1].gif"/>
          <p:cNvPicPr>
            <a:picLocks noChangeAspect="1" noChangeArrowheads="1"/>
          </p:cNvPicPr>
          <p:nvPr/>
        </p:nvPicPr>
        <p:blipFill>
          <a:blip r:embed="rId4" cstate="email"/>
          <a:srcRect/>
          <a:stretch>
            <a:fillRect/>
          </a:stretch>
        </p:blipFill>
        <p:spPr bwMode="auto">
          <a:xfrm>
            <a:off x="6816436" y="4106486"/>
            <a:ext cx="2094808" cy="2543695"/>
          </a:xfrm>
          <a:prstGeom prst="rect">
            <a:avLst/>
          </a:prstGeom>
          <a:noFill/>
        </p:spPr>
      </p:pic>
      <p:pic>
        <p:nvPicPr>
          <p:cNvPr id="7174" name="Picture 6" descr="C:\Users\Compaq\AppData\Local\Microsoft\Windows\INetCache\IE\KVW9S1V2\odie-fotos[1].jpg"/>
          <p:cNvPicPr>
            <a:picLocks noChangeAspect="1" noChangeArrowheads="1"/>
          </p:cNvPicPr>
          <p:nvPr/>
        </p:nvPicPr>
        <p:blipFill>
          <a:blip r:embed="rId5" cstate="email"/>
          <a:srcRect/>
          <a:stretch>
            <a:fillRect/>
          </a:stretch>
        </p:blipFill>
        <p:spPr bwMode="auto">
          <a:xfrm>
            <a:off x="266008" y="897775"/>
            <a:ext cx="1287022" cy="1712421"/>
          </a:xfrm>
          <a:prstGeom prst="rect">
            <a:avLst/>
          </a:prstGeom>
          <a:noFill/>
        </p:spPr>
      </p:pic>
    </p:spTree>
    <p:extLst>
      <p:ext uri="{BB962C8B-B14F-4D97-AF65-F5344CB8AC3E}">
        <p14:creationId xmlns:p14="http://schemas.microsoft.com/office/powerpoint/2010/main" val="274224857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7028"/>
            <a:ext cx="7886700" cy="1640115"/>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br>
              <a:rPr lang="en-GB" i="1" dirty="0"/>
            </a:br>
            <a:endParaRPr lang="en-GB" i="1" dirty="0"/>
          </a:p>
        </p:txBody>
      </p:sp>
      <p:sp>
        <p:nvSpPr>
          <p:cNvPr id="3" name="Content Placeholder 2"/>
          <p:cNvSpPr>
            <a:spLocks noGrp="1"/>
          </p:cNvSpPr>
          <p:nvPr>
            <p:ph idx="1"/>
          </p:nvPr>
        </p:nvSpPr>
        <p:spPr/>
        <p:txBody>
          <a:bodyPr/>
          <a:lstStyle/>
          <a:p>
            <a:pPr>
              <a:buNone/>
            </a:pPr>
            <a:endParaRPr lang="en-GB" dirty="0"/>
          </a:p>
          <a:p>
            <a:pPr>
              <a:buNone/>
            </a:pPr>
            <a:endParaRPr lang="en-GB" dirty="0"/>
          </a:p>
          <a:p>
            <a:pPr>
              <a:buNone/>
            </a:pPr>
            <a:r>
              <a:rPr lang="en-GB" dirty="0"/>
              <a:t>2 . </a:t>
            </a:r>
            <a:r>
              <a:rPr lang="en-GB" b="1" dirty="0"/>
              <a:t>The id </a:t>
            </a:r>
            <a:r>
              <a:rPr lang="en-GB" dirty="0"/>
              <a:t>– The part of the psyche we are born with. It is totally unconscious and exists from birth. It is focused on getting what it wants and consists of aggressive, sexual and loving instincts. It is the part of us that says ‘I want it now!’ It operates on </a:t>
            </a:r>
            <a:r>
              <a:rPr lang="en-GB" i="1" dirty="0"/>
              <a:t>the pleasure principle.</a:t>
            </a:r>
          </a:p>
        </p:txBody>
      </p:sp>
      <p:sp>
        <p:nvSpPr>
          <p:cNvPr id="4" name="Slide Number Placeholder 3"/>
          <p:cNvSpPr>
            <a:spLocks noGrp="1"/>
          </p:cNvSpPr>
          <p:nvPr>
            <p:ph type="sldNum" sz="quarter" idx="12"/>
          </p:nvPr>
        </p:nvSpPr>
        <p:spPr/>
        <p:txBody>
          <a:bodyPr/>
          <a:lstStyle/>
          <a:p>
            <a:fld id="{BE908CF2-D8AB-46FF-B6F1-F01F7493BF70}" type="slidenum">
              <a:rPr lang="en-GB" smtClean="0"/>
              <a:pPr/>
              <a:t>50</a:t>
            </a:fld>
            <a:endParaRPr lang="en-GB" dirty="0"/>
          </a:p>
        </p:txBody>
      </p:sp>
      <p:pic>
        <p:nvPicPr>
          <p:cNvPr id="12290" name="Picture 2" descr="C:\Users\Compaq\AppData\Local\Microsoft\Windows\INetCache\IE\XJU561YP\bully2-161x300[1].jpg"/>
          <p:cNvPicPr>
            <a:picLocks noChangeAspect="1" noChangeArrowheads="1"/>
          </p:cNvPicPr>
          <p:nvPr/>
        </p:nvPicPr>
        <p:blipFill>
          <a:blip r:embed="rId2" cstate="email"/>
          <a:srcRect/>
          <a:stretch>
            <a:fillRect/>
          </a:stretch>
        </p:blipFill>
        <p:spPr bwMode="auto">
          <a:xfrm>
            <a:off x="299259" y="1346662"/>
            <a:ext cx="1180406" cy="1496291"/>
          </a:xfrm>
          <a:prstGeom prst="rect">
            <a:avLst/>
          </a:prstGeom>
          <a:noFill/>
        </p:spPr>
      </p:pic>
      <p:pic>
        <p:nvPicPr>
          <p:cNvPr id="12291" name="Picture 3" descr="C:\Users\Compaq\AppData\Local\Microsoft\Windows\INetCache\IE\YR92VNBY\Combotrans.svg[1].png"/>
          <p:cNvPicPr>
            <a:picLocks noChangeAspect="1" noChangeArrowheads="1"/>
          </p:cNvPicPr>
          <p:nvPr/>
        </p:nvPicPr>
        <p:blipFill>
          <a:blip r:embed="rId3" cstate="email"/>
          <a:srcRect/>
          <a:stretch>
            <a:fillRect/>
          </a:stretch>
        </p:blipFill>
        <p:spPr bwMode="auto">
          <a:xfrm>
            <a:off x="6999316" y="1862052"/>
            <a:ext cx="1729048" cy="1014152"/>
          </a:xfrm>
          <a:prstGeom prst="rect">
            <a:avLst/>
          </a:prstGeom>
          <a:noFill/>
        </p:spPr>
      </p:pic>
      <p:pic>
        <p:nvPicPr>
          <p:cNvPr id="12293" name="Picture 5" descr="C:\Users\Compaq\AppData\Local\Microsoft\Windows\INetCache\IE\WK4HRUNH\motheranddaughter[1].png"/>
          <p:cNvPicPr>
            <a:picLocks noChangeAspect="1" noChangeArrowheads="1"/>
          </p:cNvPicPr>
          <p:nvPr/>
        </p:nvPicPr>
        <p:blipFill>
          <a:blip r:embed="rId4" cstate="email"/>
          <a:srcRect/>
          <a:stretch>
            <a:fillRect/>
          </a:stretch>
        </p:blipFill>
        <p:spPr bwMode="auto">
          <a:xfrm>
            <a:off x="3208713" y="1812175"/>
            <a:ext cx="2294312" cy="964276"/>
          </a:xfrm>
          <a:prstGeom prst="rect">
            <a:avLst/>
          </a:prstGeom>
          <a:noFill/>
        </p:spPr>
      </p:pic>
      <p:pic>
        <p:nvPicPr>
          <p:cNvPr id="12294" name="Picture 6" descr="C:\Users\Compaq\AppData\Local\Microsoft\Windows\INetCache\IE\YR92VNBY\04-20-2011[1].jpg"/>
          <p:cNvPicPr>
            <a:picLocks noChangeAspect="1" noChangeArrowheads="1"/>
          </p:cNvPicPr>
          <p:nvPr/>
        </p:nvPicPr>
        <p:blipFill>
          <a:blip r:embed="rId5" cstate="email"/>
          <a:srcRect/>
          <a:stretch>
            <a:fillRect/>
          </a:stretch>
        </p:blipFill>
        <p:spPr bwMode="auto">
          <a:xfrm>
            <a:off x="6550429" y="4821382"/>
            <a:ext cx="2177934" cy="2036618"/>
          </a:xfrm>
          <a:prstGeom prst="rect">
            <a:avLst/>
          </a:prstGeom>
          <a:noFill/>
        </p:spPr>
      </p:pic>
      <p:pic>
        <p:nvPicPr>
          <p:cNvPr id="12296" name="Picture 8" descr="C:\Users\Compaq\AppData\Local\Microsoft\Windows\INetCache\IE\WK4HRUNH\je-suis-impatient-mais-je-me-soigne-2[1].jpg"/>
          <p:cNvPicPr>
            <a:picLocks noChangeAspect="1" noChangeArrowheads="1"/>
          </p:cNvPicPr>
          <p:nvPr/>
        </p:nvPicPr>
        <p:blipFill>
          <a:blip r:embed="rId6" cstate="email"/>
          <a:srcRect/>
          <a:stretch>
            <a:fillRect/>
          </a:stretch>
        </p:blipFill>
        <p:spPr bwMode="auto">
          <a:xfrm>
            <a:off x="0" y="5303520"/>
            <a:ext cx="5436524" cy="1554480"/>
          </a:xfrm>
          <a:prstGeom prst="rect">
            <a:avLst/>
          </a:prstGeom>
          <a:noFill/>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2189388"/>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br>
              <a:rPr lang="en-GB" b="1" i="1" dirty="0"/>
            </a:br>
            <a:br>
              <a:rPr lang="en-GB" i="1" dirty="0"/>
            </a:br>
            <a:endParaRPr lang="en-GB" i="1" dirty="0"/>
          </a:p>
        </p:txBody>
      </p:sp>
      <p:sp>
        <p:nvSpPr>
          <p:cNvPr id="3" name="Content Placeholder 2"/>
          <p:cNvSpPr>
            <a:spLocks noGrp="1"/>
          </p:cNvSpPr>
          <p:nvPr>
            <p:ph idx="1"/>
          </p:nvPr>
        </p:nvSpPr>
        <p:spPr/>
        <p:txBody>
          <a:bodyPr/>
          <a:lstStyle/>
          <a:p>
            <a:pPr algn="just">
              <a:buNone/>
            </a:pPr>
            <a:r>
              <a:rPr lang="en-GB" dirty="0"/>
              <a:t> </a:t>
            </a:r>
          </a:p>
          <a:p>
            <a:pPr algn="just">
              <a:buNone/>
            </a:pPr>
            <a:endParaRPr lang="en-GB" b="1" dirty="0"/>
          </a:p>
          <a:p>
            <a:pPr algn="just">
              <a:buNone/>
            </a:pPr>
            <a:r>
              <a:rPr lang="en-GB" b="1" dirty="0"/>
              <a:t>3. The superego </a:t>
            </a:r>
            <a:r>
              <a:rPr lang="en-GB" dirty="0"/>
              <a:t>-  roughly equivalent to a conscience, the superego consists of an internalisation of all the moral values of right and wrong we have been socialised to believe in. It also contains an image of our ideal self. The main role of the superego is to try to subdue the activity of the id</a:t>
            </a:r>
          </a:p>
        </p:txBody>
      </p:sp>
      <p:sp>
        <p:nvSpPr>
          <p:cNvPr id="4" name="Slide Number Placeholder 3"/>
          <p:cNvSpPr>
            <a:spLocks noGrp="1"/>
          </p:cNvSpPr>
          <p:nvPr>
            <p:ph type="sldNum" sz="quarter" idx="12"/>
          </p:nvPr>
        </p:nvSpPr>
        <p:spPr/>
        <p:txBody>
          <a:bodyPr/>
          <a:lstStyle/>
          <a:p>
            <a:fld id="{BE908CF2-D8AB-46FF-B6F1-F01F7493BF70}" type="slidenum">
              <a:rPr lang="en-GB" smtClean="0"/>
              <a:pPr/>
              <a:t>51</a:t>
            </a:fld>
            <a:endParaRPr lang="en-GB" dirty="0"/>
          </a:p>
        </p:txBody>
      </p:sp>
      <p:pic>
        <p:nvPicPr>
          <p:cNvPr id="13317" name="Picture 5" descr="C:\Users\Compaq\AppData\Local\Microsoft\Windows\INetCache\IE\AR0JT33Z\0eabf4f7f7c85820869dfe01d643e4bd[1].jpg"/>
          <p:cNvPicPr>
            <a:picLocks noChangeAspect="1" noChangeArrowheads="1"/>
          </p:cNvPicPr>
          <p:nvPr/>
        </p:nvPicPr>
        <p:blipFill>
          <a:blip r:embed="rId2" cstate="email"/>
          <a:srcRect/>
          <a:stretch>
            <a:fillRect/>
          </a:stretch>
        </p:blipFill>
        <p:spPr bwMode="auto">
          <a:xfrm>
            <a:off x="960391" y="5536276"/>
            <a:ext cx="2231696" cy="1321723"/>
          </a:xfrm>
          <a:prstGeom prst="rect">
            <a:avLst/>
          </a:prstGeom>
          <a:noFill/>
        </p:spPr>
      </p:pic>
      <p:pic>
        <p:nvPicPr>
          <p:cNvPr id="13318" name="Picture 6" descr="C:\Users\Compaq\AppData\Local\Microsoft\Windows\INetCache\IE\AR0JT33Z\31949[1].jpg"/>
          <p:cNvPicPr>
            <a:picLocks noChangeAspect="1" noChangeArrowheads="1"/>
          </p:cNvPicPr>
          <p:nvPr/>
        </p:nvPicPr>
        <p:blipFill>
          <a:blip r:embed="rId3" cstate="email"/>
          <a:srcRect/>
          <a:stretch>
            <a:fillRect/>
          </a:stretch>
        </p:blipFill>
        <p:spPr bwMode="auto">
          <a:xfrm>
            <a:off x="5353396" y="5187142"/>
            <a:ext cx="3291840" cy="1670858"/>
          </a:xfrm>
          <a:prstGeom prst="rect">
            <a:avLst/>
          </a:prstGeom>
          <a:noFill/>
        </p:spPr>
      </p:pic>
      <p:pic>
        <p:nvPicPr>
          <p:cNvPr id="13319" name="Picture 7" descr="C:\Users\Compaq\AppData\Local\Microsoft\Windows\INetCache\IE\WK4HRUNH\320px-Happy_Family_Photo[1].jpg"/>
          <p:cNvPicPr>
            <a:picLocks noChangeAspect="1" noChangeArrowheads="1"/>
          </p:cNvPicPr>
          <p:nvPr/>
        </p:nvPicPr>
        <p:blipFill>
          <a:blip r:embed="rId4" cstate="email"/>
          <a:srcRect/>
          <a:stretch>
            <a:fillRect/>
          </a:stretch>
        </p:blipFill>
        <p:spPr bwMode="auto">
          <a:xfrm>
            <a:off x="3241963" y="1729047"/>
            <a:ext cx="2044931" cy="1130531"/>
          </a:xfrm>
          <a:prstGeom prst="rect">
            <a:avLst/>
          </a:prstGeom>
          <a:noFill/>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64" y="365126"/>
            <a:ext cx="7886700" cy="1782988"/>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br>
              <a:rPr lang="en-GB" b="1" i="1" dirty="0"/>
            </a:br>
            <a:endParaRPr lang="en-GB" b="1" i="1" dirty="0"/>
          </a:p>
        </p:txBody>
      </p:sp>
      <p:sp>
        <p:nvSpPr>
          <p:cNvPr id="3" name="Content Placeholder 2"/>
          <p:cNvSpPr>
            <a:spLocks noGrp="1"/>
          </p:cNvSpPr>
          <p:nvPr>
            <p:ph idx="1"/>
          </p:nvPr>
        </p:nvSpPr>
        <p:spPr/>
        <p:txBody>
          <a:bodyPr>
            <a:normAutofit/>
          </a:bodyPr>
          <a:lstStyle/>
          <a:p>
            <a:pPr algn="ctr">
              <a:buNone/>
            </a:pPr>
            <a:r>
              <a:rPr lang="en-US" altLang="en-US" dirty="0"/>
              <a:t>The Psyche (Personality)</a:t>
            </a:r>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Id                            Ego                       Superego</a:t>
            </a:r>
          </a:p>
          <a:p>
            <a:pPr>
              <a:buNone/>
            </a:pPr>
            <a:r>
              <a:rPr lang="en-GB" i="1" dirty="0"/>
              <a:t>        (Instincts )               ( Reality)                 (Morality)</a:t>
            </a:r>
          </a:p>
        </p:txBody>
      </p:sp>
      <p:sp>
        <p:nvSpPr>
          <p:cNvPr id="4" name="Slide Number Placeholder 3"/>
          <p:cNvSpPr>
            <a:spLocks noGrp="1"/>
          </p:cNvSpPr>
          <p:nvPr>
            <p:ph type="sldNum" sz="quarter" idx="12"/>
          </p:nvPr>
        </p:nvSpPr>
        <p:spPr/>
        <p:txBody>
          <a:bodyPr/>
          <a:lstStyle/>
          <a:p>
            <a:fld id="{BE908CF2-D8AB-46FF-B6F1-F01F7493BF70}" type="slidenum">
              <a:rPr lang="en-GB" smtClean="0"/>
              <a:pPr/>
              <a:t>52</a:t>
            </a:fld>
            <a:endParaRPr lang="en-GB" dirty="0"/>
          </a:p>
        </p:txBody>
      </p:sp>
      <p:pic>
        <p:nvPicPr>
          <p:cNvPr id="5" name="Picture 4" descr="MPj03211950000[1]"/>
          <p:cNvPicPr>
            <a:picLocks noChangeAspect="1" noChangeArrowheads="1"/>
          </p:cNvPicPr>
          <p:nvPr/>
        </p:nvPicPr>
        <p:blipFill>
          <a:blip r:embed="rId2" cstate="email"/>
          <a:srcRect/>
          <a:stretch>
            <a:fillRect/>
          </a:stretch>
        </p:blipFill>
        <p:spPr>
          <a:xfrm>
            <a:off x="1169988" y="2471350"/>
            <a:ext cx="1612900" cy="242192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8" descr="j0302953"/>
          <p:cNvPicPr>
            <a:picLocks noChangeAspect="1" noChangeArrowheads="1"/>
          </p:cNvPicPr>
          <p:nvPr/>
        </p:nvPicPr>
        <p:blipFill>
          <a:blip r:embed="rId3" cstate="email"/>
          <a:srcRect/>
          <a:stretch>
            <a:fillRect/>
          </a:stretch>
        </p:blipFill>
        <p:spPr>
          <a:xfrm>
            <a:off x="3922713" y="2471352"/>
            <a:ext cx="1558925" cy="234778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6" descr="MPj03212050000[1]"/>
          <p:cNvPicPr>
            <a:picLocks noChangeAspect="1" noChangeArrowheads="1"/>
          </p:cNvPicPr>
          <p:nvPr/>
        </p:nvPicPr>
        <p:blipFill>
          <a:blip r:embed="rId4" cstate="email"/>
          <a:srcRect/>
          <a:stretch>
            <a:fillRect/>
          </a:stretch>
        </p:blipFill>
        <p:spPr>
          <a:xfrm>
            <a:off x="6734175" y="2421924"/>
            <a:ext cx="1557338" cy="244663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2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550760"/>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br>
              <a:rPr lang="en-GB" i="1" dirty="0"/>
            </a:br>
            <a:endParaRPr lang="en-GB" i="1" dirty="0"/>
          </a:p>
        </p:txBody>
      </p:sp>
      <p:sp>
        <p:nvSpPr>
          <p:cNvPr id="3" name="Content Placeholder 2"/>
          <p:cNvSpPr>
            <a:spLocks noGrp="1"/>
          </p:cNvSpPr>
          <p:nvPr>
            <p:ph idx="1"/>
          </p:nvPr>
        </p:nvSpPr>
        <p:spPr>
          <a:xfrm>
            <a:off x="628650" y="1825625"/>
            <a:ext cx="7886700" cy="4807404"/>
          </a:xfrm>
        </p:spPr>
        <p:txBody>
          <a:bodyPr/>
          <a:lstStyle/>
          <a:p>
            <a:pPr>
              <a:buNone/>
            </a:pPr>
            <a:r>
              <a:rPr lang="en-US" altLang="en-US" dirty="0">
                <a:solidFill>
                  <a:schemeClr val="accent2"/>
                </a:solidFill>
              </a:rPr>
              <a:t>                                 </a:t>
            </a:r>
            <a:r>
              <a:rPr lang="en-US" altLang="en-US" dirty="0"/>
              <a:t>Healthy Psyche</a:t>
            </a:r>
          </a:p>
          <a:p>
            <a:pPr>
              <a:buNone/>
            </a:pPr>
            <a:endParaRPr lang="en-US" altLang="en-US" dirty="0"/>
          </a:p>
          <a:p>
            <a:pPr>
              <a:buNone/>
            </a:pPr>
            <a:endParaRPr lang="en-US" altLang="en-US" dirty="0"/>
          </a:p>
          <a:p>
            <a:pPr>
              <a:buNone/>
            </a:pPr>
            <a:endParaRPr lang="en-US" altLang="en-US" dirty="0"/>
          </a:p>
          <a:p>
            <a:pPr>
              <a:buNone/>
            </a:pPr>
            <a:endParaRPr lang="en-US" altLang="en-US" dirty="0"/>
          </a:p>
          <a:p>
            <a:pPr>
              <a:buNone/>
            </a:pPr>
            <a:endParaRPr lang="en-US" altLang="en-US" dirty="0"/>
          </a:p>
          <a:p>
            <a:pPr>
              <a:buNone/>
            </a:pPr>
            <a:r>
              <a:rPr lang="en-US" altLang="en-US" dirty="0"/>
              <a:t>                                              Ego</a:t>
            </a:r>
          </a:p>
          <a:p>
            <a:pPr>
              <a:buNone/>
            </a:pPr>
            <a:r>
              <a:rPr lang="en-US" altLang="en-US" dirty="0"/>
              <a:t>             Id</a:t>
            </a:r>
          </a:p>
          <a:p>
            <a:pPr>
              <a:buNone/>
            </a:pPr>
            <a:r>
              <a:rPr lang="en-US" altLang="en-US" dirty="0"/>
              <a:t>                                                                   Superego</a:t>
            </a:r>
          </a:p>
          <a:p>
            <a:pPr>
              <a:buNone/>
            </a:pPr>
            <a:endParaRPr lang="en-US" altLang="en-US"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53</a:t>
            </a:fld>
            <a:endParaRPr lang="en-GB" dirty="0"/>
          </a:p>
        </p:txBody>
      </p:sp>
      <p:pic>
        <p:nvPicPr>
          <p:cNvPr id="5" name="Picture 3" descr="MPj03211950000[1]"/>
          <p:cNvPicPr>
            <a:picLocks noChangeAspect="1" noChangeArrowheads="1"/>
          </p:cNvPicPr>
          <p:nvPr/>
        </p:nvPicPr>
        <p:blipFill>
          <a:blip r:embed="rId2" cstate="email"/>
          <a:srcRect/>
          <a:stretch>
            <a:fillRect/>
          </a:stretch>
        </p:blipFill>
        <p:spPr>
          <a:xfrm>
            <a:off x="1260475" y="3065463"/>
            <a:ext cx="1608138" cy="22606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9" name="AutoShape 10"/>
          <p:cNvSpPr>
            <a:spLocks noChangeArrowheads="1"/>
          </p:cNvSpPr>
          <p:nvPr/>
        </p:nvSpPr>
        <p:spPr bwMode="auto">
          <a:xfrm>
            <a:off x="539750" y="2420938"/>
            <a:ext cx="1366838" cy="719137"/>
          </a:xfrm>
          <a:prstGeom prst="cloudCallout">
            <a:avLst>
              <a:gd name="adj1" fmla="val 50931"/>
              <a:gd name="adj2" fmla="val 82231"/>
            </a:avLst>
          </a:prstGeom>
          <a:solidFill>
            <a:schemeClr val="accent1"/>
          </a:solidFill>
          <a:ln w="9525">
            <a:solidFill>
              <a:schemeClr val="tx1"/>
            </a:solidFill>
            <a:round/>
            <a:headEnd/>
            <a:tailEnd/>
          </a:ln>
        </p:spPr>
        <p:txBody>
          <a:bodyPr/>
          <a:lstStyle/>
          <a:p>
            <a:pPr algn="ctr"/>
            <a:r>
              <a:rPr lang="en-US" altLang="en-US" dirty="0"/>
              <a:t>OK.</a:t>
            </a:r>
          </a:p>
        </p:txBody>
      </p:sp>
      <p:pic>
        <p:nvPicPr>
          <p:cNvPr id="10" name="Picture 5" descr="j0302953"/>
          <p:cNvPicPr>
            <a:picLocks noChangeAspect="1" noChangeArrowheads="1"/>
          </p:cNvPicPr>
          <p:nvPr/>
        </p:nvPicPr>
        <p:blipFill>
          <a:blip r:embed="rId3" cstate="email"/>
          <a:srcRect/>
          <a:stretch>
            <a:fillRect/>
          </a:stretch>
        </p:blipFill>
        <p:spPr>
          <a:xfrm>
            <a:off x="3922713" y="2394857"/>
            <a:ext cx="1558925" cy="239485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1" name="AutoShape 9"/>
          <p:cNvSpPr>
            <a:spLocks noChangeArrowheads="1"/>
          </p:cNvSpPr>
          <p:nvPr/>
        </p:nvSpPr>
        <p:spPr bwMode="auto">
          <a:xfrm>
            <a:off x="6008913" y="1625599"/>
            <a:ext cx="2307999" cy="1190171"/>
          </a:xfrm>
          <a:prstGeom prst="wedgeRoundRectCallout">
            <a:avLst>
              <a:gd name="adj1" fmla="val -98462"/>
              <a:gd name="adj2" fmla="val 67439"/>
              <a:gd name="adj3" fmla="val 16667"/>
            </a:avLst>
          </a:prstGeom>
          <a:solidFill>
            <a:schemeClr val="accent1"/>
          </a:solidFill>
          <a:ln w="9525">
            <a:solidFill>
              <a:schemeClr val="tx1"/>
            </a:solidFill>
            <a:miter lim="800000"/>
            <a:headEnd/>
            <a:tailEnd/>
          </a:ln>
        </p:spPr>
        <p:txBody>
          <a:bodyPr/>
          <a:lstStyle/>
          <a:p>
            <a:pPr algn="ctr"/>
            <a:r>
              <a:rPr lang="en-US" altLang="en-US" dirty="0"/>
              <a:t>OK Guys – I’m in charge.  Anything you want has to go through me.</a:t>
            </a:r>
          </a:p>
        </p:txBody>
      </p:sp>
      <p:pic>
        <p:nvPicPr>
          <p:cNvPr id="12" name="Picture 4" descr="MPj03212050000[1]"/>
          <p:cNvPicPr>
            <a:picLocks noChangeAspect="1" noChangeArrowheads="1"/>
          </p:cNvPicPr>
          <p:nvPr/>
        </p:nvPicPr>
        <p:blipFill>
          <a:blip r:embed="rId4" cstate="email"/>
          <a:srcRect/>
          <a:stretch>
            <a:fillRect/>
          </a:stretch>
        </p:blipFill>
        <p:spPr>
          <a:xfrm>
            <a:off x="6110514" y="3759199"/>
            <a:ext cx="1480457" cy="222068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AutoShape 11"/>
          <p:cNvSpPr>
            <a:spLocks noChangeArrowheads="1"/>
          </p:cNvSpPr>
          <p:nvPr/>
        </p:nvSpPr>
        <p:spPr bwMode="auto">
          <a:xfrm>
            <a:off x="7567160" y="3570514"/>
            <a:ext cx="1366837" cy="551541"/>
          </a:xfrm>
          <a:prstGeom prst="cloudCallout">
            <a:avLst>
              <a:gd name="adj1" fmla="val -91594"/>
              <a:gd name="adj2" fmla="val 37726"/>
            </a:avLst>
          </a:prstGeom>
          <a:solidFill>
            <a:schemeClr val="accent1"/>
          </a:solidFill>
          <a:ln w="9525">
            <a:solidFill>
              <a:schemeClr val="tx1"/>
            </a:solidFill>
            <a:round/>
            <a:headEnd/>
            <a:tailEnd/>
          </a:ln>
        </p:spPr>
        <p:txBody>
          <a:bodyPr/>
          <a:lstStyle/>
          <a:p>
            <a:pPr algn="ctr"/>
            <a:r>
              <a:rPr lang="en-US" altLang="en-US" dirty="0"/>
              <a:t>OK.</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p>
        </p:txBody>
      </p:sp>
      <p:sp>
        <p:nvSpPr>
          <p:cNvPr id="3" name="Content Placeholder 2"/>
          <p:cNvSpPr>
            <a:spLocks noGrp="1"/>
          </p:cNvSpPr>
          <p:nvPr>
            <p:ph idx="1"/>
          </p:nvPr>
        </p:nvSpPr>
        <p:spPr>
          <a:xfrm>
            <a:off x="628650" y="1825625"/>
            <a:ext cx="7886700" cy="4836432"/>
          </a:xfrm>
        </p:spPr>
        <p:txBody>
          <a:bodyPr>
            <a:normAutofit fontScale="92500" lnSpcReduction="20000"/>
          </a:bodyPr>
          <a:lstStyle/>
          <a:p>
            <a:pPr>
              <a:buNone/>
            </a:pPr>
            <a:r>
              <a:rPr lang="en-GB" dirty="0"/>
              <a:t>                                       </a:t>
            </a:r>
            <a:r>
              <a:rPr lang="en-GB" i="1" dirty="0"/>
              <a:t>Neurotic</a:t>
            </a:r>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Id</a:t>
            </a:r>
          </a:p>
          <a:p>
            <a:pPr>
              <a:buNone/>
            </a:pPr>
            <a:r>
              <a:rPr lang="en-GB" dirty="0"/>
              <a:t>                                                  Ego                         Superego</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54</a:t>
            </a:fld>
            <a:endParaRPr lang="en-GB" dirty="0"/>
          </a:p>
        </p:txBody>
      </p:sp>
      <p:pic>
        <p:nvPicPr>
          <p:cNvPr id="5" name="Picture 3" descr="MPj03211950000[1]"/>
          <p:cNvPicPr>
            <a:picLocks noChangeAspect="1" noChangeArrowheads="1"/>
          </p:cNvPicPr>
          <p:nvPr/>
        </p:nvPicPr>
        <p:blipFill>
          <a:blip r:embed="rId2" cstate="email"/>
          <a:srcRect/>
          <a:stretch>
            <a:fillRect/>
          </a:stretch>
        </p:blipFill>
        <p:spPr>
          <a:xfrm>
            <a:off x="1185863" y="3425371"/>
            <a:ext cx="1612900" cy="2351314"/>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j0302953"/>
          <p:cNvPicPr>
            <a:picLocks noChangeAspect="1" noChangeArrowheads="1"/>
          </p:cNvPicPr>
          <p:nvPr/>
        </p:nvPicPr>
        <p:blipFill>
          <a:blip r:embed="rId3" cstate="email"/>
          <a:srcRect/>
          <a:stretch>
            <a:fillRect/>
          </a:stretch>
        </p:blipFill>
        <p:spPr>
          <a:xfrm>
            <a:off x="4067175" y="3860799"/>
            <a:ext cx="1304925" cy="21916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MPj03212050000[1]"/>
          <p:cNvPicPr>
            <a:picLocks noChangeAspect="1" noChangeArrowheads="1"/>
          </p:cNvPicPr>
          <p:nvPr/>
        </p:nvPicPr>
        <p:blipFill>
          <a:blip r:embed="rId4" cstate="email"/>
          <a:srcRect/>
          <a:stretch>
            <a:fillRect/>
          </a:stretch>
        </p:blipFill>
        <p:spPr>
          <a:xfrm>
            <a:off x="6300788" y="2598057"/>
            <a:ext cx="2159000" cy="34689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AutoShape 10"/>
          <p:cNvSpPr>
            <a:spLocks noChangeArrowheads="1"/>
          </p:cNvSpPr>
          <p:nvPr/>
        </p:nvSpPr>
        <p:spPr bwMode="auto">
          <a:xfrm>
            <a:off x="250825" y="2492375"/>
            <a:ext cx="1512888" cy="903968"/>
          </a:xfrm>
          <a:prstGeom prst="cloudCallout">
            <a:avLst>
              <a:gd name="adj1" fmla="val 63582"/>
              <a:gd name="adj2" fmla="val 76159"/>
            </a:avLst>
          </a:prstGeom>
          <a:solidFill>
            <a:schemeClr val="accent1"/>
          </a:solidFill>
          <a:ln w="9525">
            <a:solidFill>
              <a:schemeClr val="tx1"/>
            </a:solidFill>
            <a:round/>
            <a:headEnd/>
            <a:tailEnd/>
          </a:ln>
        </p:spPr>
        <p:txBody>
          <a:bodyPr/>
          <a:lstStyle/>
          <a:p>
            <a:pPr algn="ctr"/>
            <a:r>
              <a:rPr lang="en-US" altLang="en-US" dirty="0"/>
              <a:t>No fun.</a:t>
            </a:r>
          </a:p>
        </p:txBody>
      </p:sp>
      <p:sp>
        <p:nvSpPr>
          <p:cNvPr id="9" name="AutoShape 11"/>
          <p:cNvSpPr>
            <a:spLocks noChangeArrowheads="1"/>
          </p:cNvSpPr>
          <p:nvPr/>
        </p:nvSpPr>
        <p:spPr bwMode="auto">
          <a:xfrm>
            <a:off x="2916238" y="3701143"/>
            <a:ext cx="1512887" cy="537027"/>
          </a:xfrm>
          <a:prstGeom prst="cloudCallout">
            <a:avLst>
              <a:gd name="adj1" fmla="val 64827"/>
              <a:gd name="adj2" fmla="val 71748"/>
            </a:avLst>
          </a:prstGeom>
          <a:solidFill>
            <a:schemeClr val="accent1"/>
          </a:solidFill>
          <a:ln w="9525">
            <a:solidFill>
              <a:schemeClr val="tx1"/>
            </a:solidFill>
            <a:round/>
            <a:headEnd/>
            <a:tailEnd/>
          </a:ln>
        </p:spPr>
        <p:txBody>
          <a:bodyPr/>
          <a:lstStyle/>
          <a:p>
            <a:pPr algn="ctr"/>
            <a:r>
              <a:rPr lang="en-US" altLang="en-US" sz="1200" dirty="0"/>
              <a:t>&gt;whimper</a:t>
            </a:r>
            <a:r>
              <a:rPr lang="en-US" altLang="en-US" sz="1200" dirty="0">
                <a:solidFill>
                  <a:schemeClr val="accent2"/>
                </a:solidFill>
              </a:rPr>
              <a:t>&lt;</a:t>
            </a:r>
          </a:p>
        </p:txBody>
      </p:sp>
      <p:sp>
        <p:nvSpPr>
          <p:cNvPr id="10" name="AutoShape 9"/>
          <p:cNvSpPr>
            <a:spLocks noChangeArrowheads="1"/>
          </p:cNvSpPr>
          <p:nvPr/>
        </p:nvSpPr>
        <p:spPr bwMode="auto">
          <a:xfrm>
            <a:off x="2772229" y="2206171"/>
            <a:ext cx="3628571" cy="1190172"/>
          </a:xfrm>
          <a:prstGeom prst="wedgeRoundRectCallout">
            <a:avLst>
              <a:gd name="adj1" fmla="val 68956"/>
              <a:gd name="adj2" fmla="val 41230"/>
              <a:gd name="adj3" fmla="val 16667"/>
            </a:avLst>
          </a:prstGeom>
          <a:solidFill>
            <a:schemeClr val="accent1"/>
          </a:solidFill>
          <a:ln w="9525">
            <a:solidFill>
              <a:schemeClr val="tx1"/>
            </a:solidFill>
            <a:miter lim="800000"/>
            <a:headEnd/>
            <a:tailEnd/>
          </a:ln>
        </p:spPr>
        <p:txBody>
          <a:bodyPr/>
          <a:lstStyle/>
          <a:p>
            <a:pPr algn="ctr"/>
            <a:r>
              <a:rPr lang="en-US" altLang="en-US" dirty="0"/>
              <a:t>Listen up!  I’m in charge, and you are not here to enjoy yourselves.  Get ready for a double-size portion of anxiety with a side order of guilt!</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p>
        </p:txBody>
      </p:sp>
      <p:sp>
        <p:nvSpPr>
          <p:cNvPr id="3" name="Content Placeholder 2"/>
          <p:cNvSpPr>
            <a:spLocks noGrp="1"/>
          </p:cNvSpPr>
          <p:nvPr>
            <p:ph idx="1"/>
          </p:nvPr>
        </p:nvSpPr>
        <p:spPr>
          <a:xfrm>
            <a:off x="628650" y="1825624"/>
            <a:ext cx="7886700" cy="4778375"/>
          </a:xfrm>
        </p:spPr>
        <p:txBody>
          <a:bodyPr/>
          <a:lstStyle/>
          <a:p>
            <a:pPr>
              <a:buNone/>
            </a:pPr>
            <a:r>
              <a:rPr lang="en-GB" i="1" dirty="0"/>
              <a:t>                                      Psychotic</a:t>
            </a:r>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Id</a:t>
            </a:r>
          </a:p>
          <a:p>
            <a:pPr>
              <a:buNone/>
            </a:pPr>
            <a:r>
              <a:rPr lang="en-GB" dirty="0"/>
              <a:t>                                             Ego               Superego</a:t>
            </a:r>
          </a:p>
          <a:p>
            <a:pPr>
              <a:buNone/>
            </a:pP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55</a:t>
            </a:fld>
            <a:endParaRPr lang="en-GB" dirty="0"/>
          </a:p>
        </p:txBody>
      </p:sp>
      <p:pic>
        <p:nvPicPr>
          <p:cNvPr id="5" name="Picture 3" descr="MPj03211950000[1]"/>
          <p:cNvPicPr>
            <a:picLocks noChangeAspect="1" noChangeArrowheads="1"/>
          </p:cNvPicPr>
          <p:nvPr/>
        </p:nvPicPr>
        <p:blipFill>
          <a:blip r:embed="rId2" cstate="email"/>
          <a:srcRect/>
          <a:stretch>
            <a:fillRect/>
          </a:stretch>
        </p:blipFill>
        <p:spPr>
          <a:xfrm>
            <a:off x="1169988" y="2583543"/>
            <a:ext cx="1612900" cy="26270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j0302953"/>
          <p:cNvPicPr>
            <a:picLocks noChangeAspect="1" noChangeArrowheads="1"/>
          </p:cNvPicPr>
          <p:nvPr/>
        </p:nvPicPr>
        <p:blipFill>
          <a:blip r:embed="rId3" cstate="email"/>
          <a:srcRect/>
          <a:stretch>
            <a:fillRect/>
          </a:stretch>
        </p:blipFill>
        <p:spPr>
          <a:xfrm>
            <a:off x="4210050" y="4659086"/>
            <a:ext cx="844550" cy="13353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7" name="Picture 4" descr="MPj03212050000[1]"/>
          <p:cNvPicPr>
            <a:picLocks noChangeAspect="1" noChangeArrowheads="1"/>
          </p:cNvPicPr>
          <p:nvPr/>
        </p:nvPicPr>
        <p:blipFill>
          <a:blip r:embed="rId4" cstate="email"/>
          <a:srcRect/>
          <a:stretch>
            <a:fillRect/>
          </a:stretch>
        </p:blipFill>
        <p:spPr>
          <a:xfrm>
            <a:off x="6241144" y="4717143"/>
            <a:ext cx="914400" cy="13062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8" name="AutoShape 9"/>
          <p:cNvSpPr>
            <a:spLocks noChangeArrowheads="1"/>
          </p:cNvSpPr>
          <p:nvPr/>
        </p:nvSpPr>
        <p:spPr bwMode="auto">
          <a:xfrm>
            <a:off x="3131840" y="2380343"/>
            <a:ext cx="5329237" cy="1117600"/>
          </a:xfrm>
          <a:prstGeom prst="wedgeRoundRectCallout">
            <a:avLst>
              <a:gd name="adj1" fmla="val -63347"/>
              <a:gd name="adj2" fmla="val 26681"/>
              <a:gd name="adj3" fmla="val 16667"/>
            </a:avLst>
          </a:prstGeom>
          <a:solidFill>
            <a:schemeClr val="accent1"/>
          </a:solidFill>
          <a:ln w="9525">
            <a:solidFill>
              <a:schemeClr val="tx1"/>
            </a:solidFill>
            <a:miter lim="800000"/>
            <a:headEnd/>
            <a:tailEnd/>
          </a:ln>
        </p:spPr>
        <p:txBody>
          <a:bodyPr/>
          <a:lstStyle/>
          <a:p>
            <a:pPr algn="ctr"/>
            <a:r>
              <a:rPr lang="en-US" altLang="en-US" sz="3600" dirty="0"/>
              <a:t>Sex! Food! Drink! Drugs! NOW!</a:t>
            </a:r>
          </a:p>
        </p:txBody>
      </p:sp>
      <p:sp>
        <p:nvSpPr>
          <p:cNvPr id="9" name="AutoShape 11"/>
          <p:cNvSpPr>
            <a:spLocks noChangeArrowheads="1"/>
          </p:cNvSpPr>
          <p:nvPr/>
        </p:nvSpPr>
        <p:spPr bwMode="auto">
          <a:xfrm flipH="1">
            <a:off x="4296225" y="3889828"/>
            <a:ext cx="2380343" cy="885371"/>
          </a:xfrm>
          <a:prstGeom prst="cloudCallout">
            <a:avLst>
              <a:gd name="adj1" fmla="val -49843"/>
              <a:gd name="adj2" fmla="val 47181"/>
            </a:avLst>
          </a:prstGeom>
          <a:solidFill>
            <a:schemeClr val="accent1"/>
          </a:solidFill>
          <a:ln w="9525">
            <a:solidFill>
              <a:schemeClr val="tx1"/>
            </a:solidFill>
            <a:round/>
            <a:headEnd/>
            <a:tailEnd/>
          </a:ln>
        </p:spPr>
        <p:txBody>
          <a:bodyPr/>
          <a:lstStyle/>
          <a:p>
            <a:pPr algn="ctr"/>
            <a:r>
              <a:rPr lang="en-US" altLang="en-US" dirty="0"/>
              <a:t>Who turned out the lights?</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tripartite view of the mind</a:t>
            </a:r>
          </a:p>
        </p:txBody>
      </p:sp>
      <p:sp>
        <p:nvSpPr>
          <p:cNvPr id="3" name="Content Placeholder 2"/>
          <p:cNvSpPr>
            <a:spLocks noGrp="1"/>
          </p:cNvSpPr>
          <p:nvPr>
            <p:ph idx="1"/>
          </p:nvPr>
        </p:nvSpPr>
        <p:spPr>
          <a:xfrm>
            <a:off x="628650" y="1825625"/>
            <a:ext cx="7886700" cy="4720318"/>
          </a:xfrm>
        </p:spPr>
        <p:txBody>
          <a:bodyPr/>
          <a:lstStyle/>
          <a:p>
            <a:pPr>
              <a:buNone/>
            </a:pPr>
            <a:r>
              <a:rPr lang="en-GB" dirty="0"/>
              <a:t>                                  </a:t>
            </a:r>
            <a:r>
              <a:rPr lang="en-GB" i="1" dirty="0"/>
              <a:t>Psychopathic</a:t>
            </a:r>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endParaRPr lang="en-GB" dirty="0"/>
          </a:p>
          <a:p>
            <a:pPr>
              <a:buNone/>
            </a:pPr>
            <a:r>
              <a:rPr lang="en-GB" dirty="0"/>
              <a:t>         Id                                     Ego                 Superego?</a:t>
            </a:r>
          </a:p>
          <a:p>
            <a:pPr>
              <a:buNone/>
            </a:pPr>
            <a:endParaRPr lang="en-GB" dirty="0"/>
          </a:p>
          <a:p>
            <a:pPr>
              <a:buNone/>
            </a:pPr>
            <a:endParaRPr lang="en-GB" dirty="0"/>
          </a:p>
          <a:p>
            <a:pPr>
              <a:buNone/>
            </a:pPr>
            <a:endParaRPr lang="en-GB" dirty="0"/>
          </a:p>
          <a:p>
            <a:pPr>
              <a:buNone/>
            </a:pP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56</a:t>
            </a:fld>
            <a:endParaRPr lang="en-GB" dirty="0"/>
          </a:p>
        </p:txBody>
      </p:sp>
      <p:pic>
        <p:nvPicPr>
          <p:cNvPr id="5" name="Picture 3" descr="MPj03211950000[1]"/>
          <p:cNvPicPr>
            <a:picLocks noChangeAspect="1" noChangeArrowheads="1"/>
          </p:cNvPicPr>
          <p:nvPr/>
        </p:nvPicPr>
        <p:blipFill>
          <a:blip r:embed="rId2" cstate="email"/>
          <a:srcRect/>
          <a:stretch>
            <a:fillRect/>
          </a:stretch>
        </p:blipFill>
        <p:spPr>
          <a:xfrm>
            <a:off x="682172" y="2467428"/>
            <a:ext cx="2220686" cy="35124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Picture 5" descr="j0302953"/>
          <p:cNvPicPr>
            <a:picLocks noChangeAspect="1" noChangeArrowheads="1"/>
          </p:cNvPicPr>
          <p:nvPr/>
        </p:nvPicPr>
        <p:blipFill>
          <a:blip r:embed="rId3" cstate="email"/>
          <a:srcRect/>
          <a:stretch>
            <a:fillRect/>
          </a:stretch>
        </p:blipFill>
        <p:spPr>
          <a:xfrm>
            <a:off x="4367213" y="3933371"/>
            <a:ext cx="1406525" cy="195942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7" name="AutoShape 10"/>
          <p:cNvSpPr>
            <a:spLocks noChangeArrowheads="1"/>
          </p:cNvSpPr>
          <p:nvPr/>
        </p:nvSpPr>
        <p:spPr bwMode="auto">
          <a:xfrm>
            <a:off x="3193143" y="2336800"/>
            <a:ext cx="5482545" cy="1248229"/>
          </a:xfrm>
          <a:prstGeom prst="wedgeRoundRectCallout">
            <a:avLst>
              <a:gd name="adj1" fmla="val -67575"/>
              <a:gd name="adj2" fmla="val 17307"/>
              <a:gd name="adj3" fmla="val 16667"/>
            </a:avLst>
          </a:prstGeom>
          <a:solidFill>
            <a:schemeClr val="accent1"/>
          </a:solidFill>
          <a:ln w="9525">
            <a:solidFill>
              <a:schemeClr val="tx1"/>
            </a:solidFill>
            <a:miter lim="800000"/>
            <a:headEnd/>
            <a:tailEnd/>
          </a:ln>
        </p:spPr>
        <p:txBody>
          <a:bodyPr/>
          <a:lstStyle/>
          <a:p>
            <a:pPr algn="ctr"/>
            <a:r>
              <a:rPr lang="en-US" altLang="en-US" dirty="0"/>
              <a:t>OK.  First, </a:t>
            </a:r>
            <a:r>
              <a:rPr lang="en-US" altLang="en-US" dirty="0" err="1"/>
              <a:t>gimme</a:t>
            </a:r>
            <a:r>
              <a:rPr lang="en-US" altLang="en-US" dirty="0"/>
              <a:t> food.  Then I want sex – lots of it and I don’t particularly care whether it’s with a willing partner.  Then I want to hurt people.  Badly.  Probably be hungry again after that so…</a:t>
            </a:r>
          </a:p>
        </p:txBody>
      </p:sp>
      <p:sp>
        <p:nvSpPr>
          <p:cNvPr id="8" name="AutoShape 11"/>
          <p:cNvSpPr>
            <a:spLocks noChangeArrowheads="1"/>
          </p:cNvSpPr>
          <p:nvPr/>
        </p:nvSpPr>
        <p:spPr bwMode="auto">
          <a:xfrm>
            <a:off x="6084888" y="3846286"/>
            <a:ext cx="1223962" cy="1059542"/>
          </a:xfrm>
          <a:prstGeom prst="wedgeRoundRectCallout">
            <a:avLst>
              <a:gd name="adj1" fmla="val -118947"/>
              <a:gd name="adj2" fmla="val 4968"/>
              <a:gd name="adj3" fmla="val 16667"/>
            </a:avLst>
          </a:prstGeom>
          <a:solidFill>
            <a:schemeClr val="accent1"/>
          </a:solidFill>
          <a:ln w="9525">
            <a:solidFill>
              <a:schemeClr val="tx1"/>
            </a:solidFill>
            <a:miter lim="800000"/>
            <a:headEnd/>
            <a:tailEnd/>
          </a:ln>
        </p:spPr>
        <p:txBody>
          <a:bodyPr/>
          <a:lstStyle/>
          <a:p>
            <a:pPr algn="ctr"/>
            <a:r>
              <a:rPr lang="en-US" altLang="en-US" dirty="0"/>
              <a:t>OK then.  Let’s go.</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Defence Mechanisms.</a:t>
            </a:r>
          </a:p>
        </p:txBody>
      </p:sp>
      <p:sp>
        <p:nvSpPr>
          <p:cNvPr id="3" name="Content Placeholder 2"/>
          <p:cNvSpPr>
            <a:spLocks noGrp="1"/>
          </p:cNvSpPr>
          <p:nvPr>
            <p:ph idx="1"/>
          </p:nvPr>
        </p:nvSpPr>
        <p:spPr/>
        <p:txBody>
          <a:bodyPr/>
          <a:lstStyle/>
          <a:p>
            <a:r>
              <a:rPr lang="en-GB" altLang="en-US" sz="3200" dirty="0">
                <a:latin typeface="Calibri" pitchFamily="34" charset="0"/>
              </a:rPr>
              <a:t>How does the ego resolve the conflict among its demands for reality, the wishes of the id, and constraints of the superego? </a:t>
            </a:r>
          </a:p>
          <a:p>
            <a:r>
              <a:rPr lang="en-GB" altLang="en-US" sz="3200" dirty="0">
                <a:latin typeface="Calibri" pitchFamily="34" charset="0"/>
              </a:rPr>
              <a:t>Through defence mechanisms, the psychoanalytic term for unconscious methods the ego uses to distort reality, thereby protecting it from anxiety.</a:t>
            </a:r>
            <a:r>
              <a:rPr lang="en-GB" altLang="en-US" sz="3200" dirty="0"/>
              <a:t> </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57</a:t>
            </a:fld>
            <a:endParaRPr lang="en-GB" dirty="0"/>
          </a:p>
        </p:txBody>
      </p:sp>
      <p:pic>
        <p:nvPicPr>
          <p:cNvPr id="14339" name="Picture 3" descr="C:\Users\Compaq\AppData\Local\Microsoft\Windows\INetCache\IE\WK4HRUNH\Defense-Mechanisms[1].gif"/>
          <p:cNvPicPr>
            <a:picLocks noChangeAspect="1" noChangeArrowheads="1"/>
          </p:cNvPicPr>
          <p:nvPr/>
        </p:nvPicPr>
        <p:blipFill>
          <a:blip r:embed="rId2" cstate="email"/>
          <a:srcRect/>
          <a:stretch>
            <a:fillRect/>
          </a:stretch>
        </p:blipFill>
        <p:spPr bwMode="auto">
          <a:xfrm>
            <a:off x="6766560" y="5037513"/>
            <a:ext cx="2144684" cy="1562791"/>
          </a:xfrm>
          <a:prstGeom prst="rect">
            <a:avLst/>
          </a:prstGeom>
          <a:noFill/>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76" y="315250"/>
            <a:ext cx="7886700" cy="1325563"/>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Defence Mechanisms.</a:t>
            </a:r>
          </a:p>
        </p:txBody>
      </p:sp>
      <p:sp>
        <p:nvSpPr>
          <p:cNvPr id="3" name="Content Placeholder 2"/>
          <p:cNvSpPr>
            <a:spLocks noGrp="1"/>
          </p:cNvSpPr>
          <p:nvPr>
            <p:ph idx="1"/>
          </p:nvPr>
        </p:nvSpPr>
        <p:spPr>
          <a:xfrm>
            <a:off x="628650" y="1825624"/>
            <a:ext cx="7886700" cy="3948159"/>
          </a:xfrm>
        </p:spPr>
        <p:txBody>
          <a:bodyPr>
            <a:normAutofit fontScale="92500" lnSpcReduction="20000"/>
          </a:bodyPr>
          <a:lstStyle/>
          <a:p>
            <a:pPr>
              <a:lnSpc>
                <a:spcPct val="80000"/>
              </a:lnSpc>
            </a:pPr>
            <a:r>
              <a:rPr lang="en-GB" altLang="en-US" dirty="0"/>
              <a:t>According to Freud, the ego has developed what he calls defence mechanisms, to cover for the wild demands of the id, which would rarely be socially acceptable.</a:t>
            </a:r>
          </a:p>
          <a:p>
            <a:pPr>
              <a:lnSpc>
                <a:spcPct val="80000"/>
              </a:lnSpc>
            </a:pPr>
            <a:r>
              <a:rPr lang="en-GB" altLang="en-US" dirty="0"/>
              <a:t>All of the defences can be described as a combination of denial or repression with different ways of rationalization. </a:t>
            </a:r>
          </a:p>
          <a:p>
            <a:pPr>
              <a:lnSpc>
                <a:spcPct val="80000"/>
              </a:lnSpc>
            </a:pPr>
            <a:r>
              <a:rPr lang="en-GB" altLang="en-US" dirty="0"/>
              <a:t>When we rationalize, we are distorting the facts to make the event or our own impulses less threatening; that is, diluting the anxiety to a manageable level. We often come to believe our own distortions, or excuses, or even lies.</a:t>
            </a:r>
          </a:p>
          <a:p>
            <a:pPr>
              <a:lnSpc>
                <a:spcPct val="80000"/>
              </a:lnSpc>
            </a:pPr>
            <a:r>
              <a:rPr lang="en-GB" altLang="en-US" dirty="0">
                <a:hlinkClick r:id="rId2"/>
              </a:rPr>
              <a:t>https://www.youtube.com/watch?v=rWAJ58aqHjY</a:t>
            </a:r>
            <a:r>
              <a:rPr lang="en-GB" altLang="en-US" dirty="0"/>
              <a:t> </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58</a:t>
            </a:fld>
            <a:endParaRPr lang="en-GB" dirty="0"/>
          </a:p>
        </p:txBody>
      </p:sp>
      <p:pic>
        <p:nvPicPr>
          <p:cNvPr id="15363" name="Picture 3" descr="C:\Users\Compaq\AppData\Local\Microsoft\Windows\INetCache\IE\XJU561YP\20121022-denial-monkey[1].jpg"/>
          <p:cNvPicPr>
            <a:picLocks noChangeAspect="1" noChangeArrowheads="1"/>
          </p:cNvPicPr>
          <p:nvPr/>
        </p:nvPicPr>
        <p:blipFill>
          <a:blip r:embed="rId3" cstate="email"/>
          <a:srcRect/>
          <a:stretch>
            <a:fillRect/>
          </a:stretch>
        </p:blipFill>
        <p:spPr bwMode="auto">
          <a:xfrm>
            <a:off x="6583680" y="5685904"/>
            <a:ext cx="2344189" cy="1172096"/>
          </a:xfrm>
          <a:prstGeom prst="rect">
            <a:avLst/>
          </a:prstGeom>
          <a:noFill/>
        </p:spPr>
      </p:pic>
      <p:pic>
        <p:nvPicPr>
          <p:cNvPr id="15365" name="Picture 5" descr="C:\Users\Compaq\AppData\Local\Microsoft\Windows\INetCache\IE\AR0JT33Z\Negar_Tiempo-de-odio[1].jpg"/>
          <p:cNvPicPr>
            <a:picLocks noChangeAspect="1" noChangeArrowheads="1"/>
          </p:cNvPicPr>
          <p:nvPr/>
        </p:nvPicPr>
        <p:blipFill>
          <a:blip r:embed="rId4" cstate="email"/>
          <a:srcRect/>
          <a:stretch>
            <a:fillRect/>
          </a:stretch>
        </p:blipFill>
        <p:spPr bwMode="auto">
          <a:xfrm>
            <a:off x="897775" y="5785658"/>
            <a:ext cx="2626821" cy="1072342"/>
          </a:xfrm>
          <a:prstGeom prst="rect">
            <a:avLst/>
          </a:prstGeom>
          <a:noFill/>
        </p:spPr>
      </p:pic>
      <p:pic>
        <p:nvPicPr>
          <p:cNvPr id="15366" name="Picture 6" descr="C:\Users\Compaq\AppData\Local\Microsoft\Windows\INetCache\IE\YR92VNBY\80EEqGzfTUeMXBGKHPAZFQ-300x243[1].jpg"/>
          <p:cNvPicPr>
            <a:picLocks noChangeAspect="1" noChangeArrowheads="1"/>
          </p:cNvPicPr>
          <p:nvPr/>
        </p:nvPicPr>
        <p:blipFill>
          <a:blip r:embed="rId5" cstate="email"/>
          <a:srcRect/>
          <a:stretch>
            <a:fillRect/>
          </a:stretch>
        </p:blipFill>
        <p:spPr bwMode="auto">
          <a:xfrm>
            <a:off x="0" y="266008"/>
            <a:ext cx="1263535" cy="1596044"/>
          </a:xfrm>
          <a:prstGeom prst="rect">
            <a:avLst/>
          </a:prstGeom>
          <a:noFill/>
        </p:spPr>
      </p:pic>
      <p:pic>
        <p:nvPicPr>
          <p:cNvPr id="15367" name="Picture 7" descr="C:\Users\Compaq\AppData\Local\Microsoft\Windows\INetCache\IE\WK4HRUNH\repression[1].jpg"/>
          <p:cNvPicPr>
            <a:picLocks noChangeAspect="1" noChangeArrowheads="1"/>
          </p:cNvPicPr>
          <p:nvPr/>
        </p:nvPicPr>
        <p:blipFill>
          <a:blip r:embed="rId6" cstate="email"/>
          <a:srcRect/>
          <a:stretch>
            <a:fillRect/>
          </a:stretch>
        </p:blipFill>
        <p:spPr bwMode="auto">
          <a:xfrm>
            <a:off x="7198821" y="698268"/>
            <a:ext cx="1546167" cy="1080655"/>
          </a:xfrm>
          <a:prstGeom prst="rect">
            <a:avLst/>
          </a:prstGeom>
          <a:noFill/>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79" y="188686"/>
            <a:ext cx="7886700" cy="1103085"/>
          </a:xfrm>
        </p:spPr>
        <p:txBody>
          <a:bodyPr>
            <a:normAutofit fontScale="90000"/>
          </a:bodyPr>
          <a:lstStyle/>
          <a:p>
            <a:pPr algn="ctr"/>
            <a:r>
              <a:rPr lang="en-GB" sz="3600" b="1" i="1" dirty="0"/>
              <a:t>The psychodynamic perspective.</a:t>
            </a:r>
            <a:br>
              <a:rPr lang="en-GB" sz="3600" b="1" i="1" dirty="0"/>
            </a:br>
            <a:r>
              <a:rPr lang="en-GB" sz="3600" b="1" i="1" dirty="0"/>
              <a:t>Sigmund Freud. Defence Mechanisms</a:t>
            </a:r>
            <a:r>
              <a:rPr lang="en-GB" b="1" i="1" dirty="0"/>
              <a:t>.</a:t>
            </a:r>
          </a:p>
        </p:txBody>
      </p:sp>
      <p:sp>
        <p:nvSpPr>
          <p:cNvPr id="3" name="Content Placeholder 2"/>
          <p:cNvSpPr>
            <a:spLocks noGrp="1"/>
          </p:cNvSpPr>
          <p:nvPr>
            <p:ph idx="1"/>
          </p:nvPr>
        </p:nvSpPr>
        <p:spPr>
          <a:xfrm>
            <a:off x="628650" y="1451429"/>
            <a:ext cx="7886700" cy="4725534"/>
          </a:xfrm>
        </p:spPr>
        <p:txBody>
          <a:bodyPr>
            <a:normAutofit/>
          </a:bodyPr>
          <a:lstStyle/>
          <a:p>
            <a:pPr algn="ctr">
              <a:buNone/>
            </a:pPr>
            <a:r>
              <a:rPr lang="en-GB" sz="2000" i="1" dirty="0"/>
              <a:t>Examples of ego defence mechanisms</a:t>
            </a:r>
          </a:p>
          <a:p>
            <a:pPr>
              <a:buNone/>
            </a:pPr>
            <a:endParaRPr lang="en-GB" sz="20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59</a:t>
            </a:fld>
            <a:endParaRPr lang="en-GB" dirty="0"/>
          </a:p>
        </p:txBody>
      </p:sp>
      <p:graphicFrame>
        <p:nvGraphicFramePr>
          <p:cNvPr id="5" name="Table 4"/>
          <p:cNvGraphicFramePr>
            <a:graphicFrameLocks noGrp="1"/>
          </p:cNvGraphicFramePr>
          <p:nvPr/>
        </p:nvGraphicFramePr>
        <p:xfrm>
          <a:off x="537028" y="2031999"/>
          <a:ext cx="8244114" cy="4223658"/>
        </p:xfrm>
        <a:graphic>
          <a:graphicData uri="http://schemas.openxmlformats.org/drawingml/2006/table">
            <a:tbl>
              <a:tblPr firstRow="1" bandRow="1">
                <a:tableStyleId>{00A15C55-8517-42AA-B614-E9B94910E393}</a:tableStyleId>
              </a:tblPr>
              <a:tblGrid>
                <a:gridCol w="2748038">
                  <a:extLst>
                    <a:ext uri="{9D8B030D-6E8A-4147-A177-3AD203B41FA5}">
                      <a16:colId xmlns:a16="http://schemas.microsoft.com/office/drawing/2014/main" val="20000"/>
                    </a:ext>
                  </a:extLst>
                </a:gridCol>
                <a:gridCol w="2748038">
                  <a:extLst>
                    <a:ext uri="{9D8B030D-6E8A-4147-A177-3AD203B41FA5}">
                      <a16:colId xmlns:a16="http://schemas.microsoft.com/office/drawing/2014/main" val="20001"/>
                    </a:ext>
                  </a:extLst>
                </a:gridCol>
                <a:gridCol w="2748038">
                  <a:extLst>
                    <a:ext uri="{9D8B030D-6E8A-4147-A177-3AD203B41FA5}">
                      <a16:colId xmlns:a16="http://schemas.microsoft.com/office/drawing/2014/main" val="20002"/>
                    </a:ext>
                  </a:extLst>
                </a:gridCol>
              </a:tblGrid>
              <a:tr h="713379">
                <a:tc>
                  <a:txBody>
                    <a:bodyPr/>
                    <a:lstStyle/>
                    <a:p>
                      <a:r>
                        <a:rPr lang="en-GB" dirty="0">
                          <a:solidFill>
                            <a:schemeClr val="tx1"/>
                          </a:solidFill>
                        </a:rPr>
                        <a:t>          Defence</a:t>
                      </a:r>
                      <a:r>
                        <a:rPr lang="en-GB" baseline="0" dirty="0">
                          <a:solidFill>
                            <a:schemeClr val="tx1"/>
                          </a:solidFill>
                        </a:rPr>
                        <a:t> </a:t>
                      </a:r>
                    </a:p>
                    <a:p>
                      <a:r>
                        <a:rPr lang="en-GB" baseline="0" dirty="0">
                          <a:solidFill>
                            <a:schemeClr val="tx1"/>
                          </a:solidFill>
                        </a:rPr>
                        <a:t>        Mechanism</a:t>
                      </a:r>
                      <a:endParaRPr lang="en-GB" dirty="0">
                        <a:solidFill>
                          <a:schemeClr val="tx1"/>
                        </a:solidFill>
                      </a:endParaRPr>
                    </a:p>
                  </a:txBody>
                  <a:tcPr>
                    <a:cell3D prstMaterial="dkEdge">
                      <a:bevel prst="convex"/>
                      <a:lightRig rig="flood" dir="t"/>
                    </a:cell3D>
                  </a:tcPr>
                </a:tc>
                <a:tc>
                  <a:txBody>
                    <a:bodyPr/>
                    <a:lstStyle/>
                    <a:p>
                      <a:r>
                        <a:rPr lang="en-GB" dirty="0">
                          <a:solidFill>
                            <a:schemeClr val="tx1"/>
                          </a:solidFill>
                        </a:rPr>
                        <a:t>            Effect</a:t>
                      </a:r>
                    </a:p>
                  </a:txBody>
                  <a:tcPr>
                    <a:cell3D prstMaterial="dkEdge">
                      <a:bevel prst="convex"/>
                      <a:lightRig rig="flood" dir="t"/>
                    </a:cell3D>
                  </a:tcPr>
                </a:tc>
                <a:tc>
                  <a:txBody>
                    <a:bodyPr/>
                    <a:lstStyle/>
                    <a:p>
                      <a:r>
                        <a:rPr lang="en-GB" dirty="0">
                          <a:solidFill>
                            <a:schemeClr val="tx1"/>
                          </a:solidFill>
                        </a:rPr>
                        <a:t>        Example</a:t>
                      </a:r>
                    </a:p>
                  </a:txBody>
                  <a:tcPr>
                    <a:cell3D prstMaterial="dkEdge">
                      <a:bevel prst="convex"/>
                      <a:lightRig rig="flood" dir="t"/>
                    </a:cell3D>
                  </a:tcPr>
                </a:tc>
                <a:extLst>
                  <a:ext uri="{0D108BD9-81ED-4DB2-BD59-A6C34878D82A}">
                    <a16:rowId xmlns:a16="http://schemas.microsoft.com/office/drawing/2014/main" val="10000"/>
                  </a:ext>
                </a:extLst>
              </a:tr>
              <a:tr h="596908">
                <a:tc>
                  <a:txBody>
                    <a:bodyPr/>
                    <a:lstStyle/>
                    <a:p>
                      <a:r>
                        <a:rPr lang="en-GB" sz="1400" dirty="0">
                          <a:solidFill>
                            <a:schemeClr val="tx1"/>
                          </a:solidFill>
                        </a:rPr>
                        <a:t>Repression</a:t>
                      </a:r>
                    </a:p>
                  </a:txBody>
                  <a:tcPr>
                    <a:cell3D prstMaterial="dkEdge">
                      <a:bevel prst="convex"/>
                      <a:lightRig rig="flood" dir="t"/>
                    </a:cell3D>
                  </a:tcPr>
                </a:tc>
                <a:tc>
                  <a:txBody>
                    <a:bodyPr/>
                    <a:lstStyle/>
                    <a:p>
                      <a:r>
                        <a:rPr lang="en-GB" sz="1400" dirty="0"/>
                        <a:t>Forgetting an event or experience.</a:t>
                      </a:r>
                    </a:p>
                  </a:txBody>
                  <a:tcPr>
                    <a:cell3D prstMaterial="dkEdge">
                      <a:bevel prst="convex"/>
                      <a:lightRig rig="flood" dir="t"/>
                    </a:cell3D>
                  </a:tcPr>
                </a:tc>
                <a:tc>
                  <a:txBody>
                    <a:bodyPr/>
                    <a:lstStyle/>
                    <a:p>
                      <a:r>
                        <a:rPr lang="en-GB" sz="1400" dirty="0">
                          <a:solidFill>
                            <a:schemeClr val="tx1"/>
                          </a:solidFill>
                        </a:rPr>
                        <a:t>Having no recollection of a serious car crash.</a:t>
                      </a:r>
                    </a:p>
                  </a:txBody>
                  <a:tcPr>
                    <a:cell3D prstMaterial="dkEdge">
                      <a:bevel prst="convex"/>
                      <a:lightRig rig="flood" dir="t"/>
                    </a:cell3D>
                  </a:tcPr>
                </a:tc>
                <a:extLst>
                  <a:ext uri="{0D108BD9-81ED-4DB2-BD59-A6C34878D82A}">
                    <a16:rowId xmlns:a16="http://schemas.microsoft.com/office/drawing/2014/main" val="10001"/>
                  </a:ext>
                </a:extLst>
              </a:tr>
              <a:tr h="881168">
                <a:tc>
                  <a:txBody>
                    <a:bodyPr/>
                    <a:lstStyle/>
                    <a:p>
                      <a:r>
                        <a:rPr lang="en-GB" sz="1400" dirty="0"/>
                        <a:t>Regression</a:t>
                      </a:r>
                    </a:p>
                  </a:txBody>
                  <a:tcPr>
                    <a:cell3D prstMaterial="dkEdge">
                      <a:bevel prst="convex"/>
                      <a:lightRig rig="flood" dir="t"/>
                    </a:cell3D>
                  </a:tcPr>
                </a:tc>
                <a:tc>
                  <a:txBody>
                    <a:bodyPr/>
                    <a:lstStyle/>
                    <a:p>
                      <a:r>
                        <a:rPr lang="en-GB" sz="1400" dirty="0"/>
                        <a:t>Reverting to an earlier stage of development.</a:t>
                      </a:r>
                    </a:p>
                  </a:txBody>
                  <a:tcPr>
                    <a:cell3D prstMaterial="dkEdge">
                      <a:bevel prst="convex"/>
                      <a:lightRig rig="flood" dir="t"/>
                    </a:cell3D>
                  </a:tcPr>
                </a:tc>
                <a:tc>
                  <a:txBody>
                    <a:bodyPr/>
                    <a:lstStyle/>
                    <a:p>
                      <a:r>
                        <a:rPr lang="en-GB" sz="1400" dirty="0">
                          <a:solidFill>
                            <a:schemeClr val="tx1"/>
                          </a:solidFill>
                        </a:rPr>
                        <a:t>Wetting the bed when a sibling is born, or when school begins,</a:t>
                      </a:r>
                      <a:r>
                        <a:rPr lang="en-GB" sz="1400" baseline="0" dirty="0">
                          <a:solidFill>
                            <a:schemeClr val="tx1"/>
                          </a:solidFill>
                        </a:rPr>
                        <a:t> having been dry before.</a:t>
                      </a:r>
                    </a:p>
                  </a:txBody>
                  <a:tcPr>
                    <a:cell3D prstMaterial="dkEdge">
                      <a:bevel prst="convex"/>
                      <a:lightRig rig="flood" dir="t"/>
                    </a:cell3D>
                  </a:tcPr>
                </a:tc>
                <a:extLst>
                  <a:ext uri="{0D108BD9-81ED-4DB2-BD59-A6C34878D82A}">
                    <a16:rowId xmlns:a16="http://schemas.microsoft.com/office/drawing/2014/main" val="10002"/>
                  </a:ext>
                </a:extLst>
              </a:tr>
              <a:tr h="639415">
                <a:tc>
                  <a:txBody>
                    <a:bodyPr/>
                    <a:lstStyle/>
                    <a:p>
                      <a:r>
                        <a:rPr lang="en-GB" sz="1400" dirty="0"/>
                        <a:t>Denial</a:t>
                      </a:r>
                    </a:p>
                  </a:txBody>
                  <a:tcPr>
                    <a:cell3D prstMaterial="dkEdge">
                      <a:bevel prst="convex"/>
                      <a:lightRig rig="flood" dir="t"/>
                    </a:cell3D>
                  </a:tcPr>
                </a:tc>
                <a:tc>
                  <a:txBody>
                    <a:bodyPr/>
                    <a:lstStyle/>
                    <a:p>
                      <a:r>
                        <a:rPr lang="en-GB" sz="1400" dirty="0"/>
                        <a:t>Pushing events or emotions out of consciousness.</a:t>
                      </a:r>
                    </a:p>
                  </a:txBody>
                  <a:tcPr>
                    <a:cell3D prstMaterial="dkEdge">
                      <a:bevel prst="convex"/>
                      <a:lightRig rig="flood" dir="t"/>
                    </a:cell3D>
                  </a:tcPr>
                </a:tc>
                <a:tc>
                  <a:txBody>
                    <a:bodyPr/>
                    <a:lstStyle/>
                    <a:p>
                      <a:r>
                        <a:rPr lang="en-GB" sz="1400" dirty="0"/>
                        <a:t>Refusal to accept a substance misuse problem</a:t>
                      </a:r>
                    </a:p>
                  </a:txBody>
                  <a:tcPr>
                    <a:cell3D prstMaterial="dkEdge">
                      <a:bevel prst="convex"/>
                      <a:lightRig rig="flood" dir="t"/>
                    </a:cell3D>
                  </a:tcPr>
                </a:tc>
                <a:extLst>
                  <a:ext uri="{0D108BD9-81ED-4DB2-BD59-A6C34878D82A}">
                    <a16:rowId xmlns:a16="http://schemas.microsoft.com/office/drawing/2014/main" val="10003"/>
                  </a:ext>
                </a:extLst>
              </a:tr>
              <a:tr h="815291">
                <a:tc>
                  <a:txBody>
                    <a:bodyPr/>
                    <a:lstStyle/>
                    <a:p>
                      <a:r>
                        <a:rPr lang="en-GB" sz="1400" dirty="0"/>
                        <a:t>Projection</a:t>
                      </a:r>
                    </a:p>
                  </a:txBody>
                  <a:tcPr>
                    <a:cell3D prstMaterial="dkEdge">
                      <a:bevel prst="convex"/>
                      <a:lightRig rig="flood" dir="t"/>
                    </a:cell3D>
                  </a:tcPr>
                </a:tc>
                <a:tc>
                  <a:txBody>
                    <a:bodyPr/>
                    <a:lstStyle/>
                    <a:p>
                      <a:r>
                        <a:rPr lang="en-GB" sz="1400" dirty="0"/>
                        <a:t>Personal faults or negative feelings are attributed to someone else.</a:t>
                      </a:r>
                    </a:p>
                  </a:txBody>
                  <a:tcPr>
                    <a:cell3D prstMaterial="dkEdge">
                      <a:bevel prst="convex"/>
                      <a:lightRig rig="flood" dir="t"/>
                    </a:cell3D>
                  </a:tcPr>
                </a:tc>
                <a:tc>
                  <a:txBody>
                    <a:bodyPr/>
                    <a:lstStyle/>
                    <a:p>
                      <a:r>
                        <a:rPr lang="en-GB" sz="1400" dirty="0"/>
                        <a:t>Accusing a colleague of being thoughtless</a:t>
                      </a:r>
                      <a:r>
                        <a:rPr lang="en-GB" sz="1400" baseline="0" dirty="0"/>
                        <a:t> when feeling this way yourself.</a:t>
                      </a:r>
                      <a:endParaRPr lang="en-GB" sz="1400" dirty="0"/>
                    </a:p>
                  </a:txBody>
                  <a:tcPr>
                    <a:cell3D prstMaterial="dkEdge">
                      <a:bevel prst="convex"/>
                      <a:lightRig rig="flood" dir="t"/>
                    </a:cell3D>
                  </a:tcPr>
                </a:tc>
                <a:extLst>
                  <a:ext uri="{0D108BD9-81ED-4DB2-BD59-A6C34878D82A}">
                    <a16:rowId xmlns:a16="http://schemas.microsoft.com/office/drawing/2014/main" val="10004"/>
                  </a:ext>
                </a:extLst>
              </a:tr>
              <a:tr h="577497">
                <a:tc>
                  <a:txBody>
                    <a:bodyPr/>
                    <a:lstStyle/>
                    <a:p>
                      <a:r>
                        <a:rPr lang="en-GB" sz="1400" dirty="0"/>
                        <a:t>Displacement</a:t>
                      </a:r>
                    </a:p>
                  </a:txBody>
                  <a:tcPr>
                    <a:cell3D prstMaterial="dkEdge">
                      <a:bevel prst="convex"/>
                      <a:lightRig rig="flood" dir="t"/>
                    </a:cell3D>
                  </a:tcPr>
                </a:tc>
                <a:tc>
                  <a:txBody>
                    <a:bodyPr/>
                    <a:lstStyle/>
                    <a:p>
                      <a:r>
                        <a:rPr lang="en-GB" sz="1400" dirty="0"/>
                        <a:t>Redirecting desire or other strong emotions onto another person.</a:t>
                      </a:r>
                    </a:p>
                  </a:txBody>
                  <a:tcPr>
                    <a:cell3D prstMaterial="dkEdge">
                      <a:bevel prst="convex"/>
                      <a:lightRig rig="flood" dir="t"/>
                    </a:cell3D>
                  </a:tcPr>
                </a:tc>
                <a:tc>
                  <a:txBody>
                    <a:bodyPr/>
                    <a:lstStyle/>
                    <a:p>
                      <a:r>
                        <a:rPr lang="en-GB" sz="1400" dirty="0"/>
                        <a:t>Kicking the cat because your boss gave you a hard time at work</a:t>
                      </a:r>
                    </a:p>
                  </a:txBody>
                  <a:tcPr>
                    <a:cell3D prstMaterial="dkEdge">
                      <a:bevel prst="convex"/>
                      <a:lightRig rig="flood" dir="t"/>
                    </a:cell3D>
                  </a:tcPr>
                </a:tc>
                <a:extLst>
                  <a:ext uri="{0D108BD9-81ED-4DB2-BD59-A6C34878D82A}">
                    <a16:rowId xmlns:a16="http://schemas.microsoft.com/office/drawing/2014/main" val="10005"/>
                  </a:ext>
                </a:extLst>
              </a:tr>
            </a:tbl>
          </a:graphicData>
        </a:graphic>
      </p:graphicFrame>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r>
              <a:rPr lang="en-US" dirty="0"/>
              <a:t>.</a:t>
            </a:r>
            <a:endParaRPr lang="en-GB" dirty="0"/>
          </a:p>
        </p:txBody>
      </p:sp>
      <p:sp>
        <p:nvSpPr>
          <p:cNvPr id="3" name="Content Placeholder 2"/>
          <p:cNvSpPr>
            <a:spLocks noGrp="1"/>
          </p:cNvSpPr>
          <p:nvPr>
            <p:ph idx="1"/>
          </p:nvPr>
        </p:nvSpPr>
        <p:spPr>
          <a:xfrm>
            <a:off x="628650" y="1825625"/>
            <a:ext cx="5988281" cy="4157164"/>
          </a:xfrm>
        </p:spPr>
        <p:txBody>
          <a:bodyPr>
            <a:normAutofit fontScale="70000" lnSpcReduction="20000"/>
          </a:bodyPr>
          <a:lstStyle/>
          <a:p>
            <a:pPr marL="0" indent="0">
              <a:buNone/>
            </a:pPr>
            <a:r>
              <a:rPr lang="en-US" dirty="0"/>
              <a:t>Pavlov started the idea that there are some things that a dog doesn’t need to learn.</a:t>
            </a:r>
          </a:p>
          <a:p>
            <a:pPr marL="0" indent="0">
              <a:buNone/>
            </a:pPr>
            <a:r>
              <a:rPr lang="en-US" dirty="0"/>
              <a:t>For example, they are ‘hard wired’ to salivate whenever they see food.</a:t>
            </a:r>
          </a:p>
          <a:p>
            <a:pPr marL="0" indent="0">
              <a:buNone/>
            </a:pPr>
            <a:r>
              <a:rPr lang="en-US" dirty="0"/>
              <a:t>This is a REFLEX response</a:t>
            </a:r>
          </a:p>
          <a:p>
            <a:pPr marL="0" indent="0">
              <a:buNone/>
            </a:pPr>
            <a:r>
              <a:rPr lang="en-US" dirty="0"/>
              <a:t>He called this an UNCONDITIONED RESPONSE </a:t>
            </a:r>
            <a:r>
              <a:rPr lang="en-US" dirty="0" err="1"/>
              <a:t>i.e</a:t>
            </a:r>
            <a:r>
              <a:rPr lang="en-US" dirty="0"/>
              <a:t> a stimulus response connection that required no learning.</a:t>
            </a:r>
          </a:p>
          <a:p>
            <a:pPr marL="0" indent="0">
              <a:buNone/>
            </a:pPr>
            <a:endParaRPr lang="en-US" dirty="0"/>
          </a:p>
          <a:p>
            <a:pPr marL="0" indent="0">
              <a:buNone/>
            </a:pPr>
            <a:r>
              <a:rPr lang="en-US" dirty="0"/>
              <a:t>UNCONDITIONED STIMULUS (food)----UNCONDITIONED RESPONSE (salivate)</a:t>
            </a:r>
          </a:p>
          <a:p>
            <a:pPr marL="0" indent="0">
              <a:buNone/>
            </a:pPr>
            <a:endParaRPr lang="en-US" dirty="0"/>
          </a:p>
          <a:p>
            <a:pPr marL="0" indent="0">
              <a:buNone/>
            </a:pPr>
            <a:r>
              <a:rPr lang="en-US" dirty="0"/>
              <a:t>Activity:  Can you think of any reflexes that we as humans have?  What are we born with?</a:t>
            </a:r>
          </a:p>
          <a:p>
            <a:pPr marL="0" indent="0">
              <a:buNone/>
            </a:pPr>
            <a:r>
              <a:rPr lang="en-US" dirty="0">
                <a:hlinkClick r:id="rId2"/>
              </a:rPr>
              <a:t>https://www.youtube.com/watch?v=hhqumfpxuzI</a:t>
            </a:r>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6</a:t>
            </a:fld>
            <a:endParaRPr lang="en-GB" dirty="0"/>
          </a:p>
        </p:txBody>
      </p:sp>
      <p:pic>
        <p:nvPicPr>
          <p:cNvPr id="8196" name="Picture 4" descr="C:\Users\Compaq\AppData\Local\Microsoft\Windows\INetCache\IE\KVW9S1V2\pavlov_dog_cartoon[1].png"/>
          <p:cNvPicPr>
            <a:picLocks noChangeAspect="1" noChangeArrowheads="1"/>
          </p:cNvPicPr>
          <p:nvPr/>
        </p:nvPicPr>
        <p:blipFill>
          <a:blip r:embed="rId3" cstate="email"/>
          <a:srcRect/>
          <a:stretch>
            <a:fillRect/>
          </a:stretch>
        </p:blipFill>
        <p:spPr bwMode="auto">
          <a:xfrm>
            <a:off x="6550428" y="2394856"/>
            <a:ext cx="2227811" cy="3141419"/>
          </a:xfrm>
          <a:prstGeom prst="rect">
            <a:avLst/>
          </a:prstGeom>
          <a:noFill/>
        </p:spPr>
      </p:pic>
    </p:spTree>
    <p:extLst>
      <p:ext uri="{BB962C8B-B14F-4D97-AF65-F5344CB8AC3E}">
        <p14:creationId xmlns:p14="http://schemas.microsoft.com/office/powerpoint/2010/main" val="3599956012"/>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GB"/>
          </a:p>
        </p:txBody>
      </p:sp>
      <p:sp>
        <p:nvSpPr>
          <p:cNvPr id="4" name="Slide Number Placeholder 3"/>
          <p:cNvSpPr>
            <a:spLocks noGrp="1"/>
          </p:cNvSpPr>
          <p:nvPr>
            <p:ph type="sldNum" sz="quarter" idx="12"/>
          </p:nvPr>
        </p:nvSpPr>
        <p:spPr/>
        <p:txBody>
          <a:bodyPr/>
          <a:lstStyle/>
          <a:p>
            <a:fld id="{BE908CF2-D8AB-46FF-B6F1-F01F7493BF70}" type="slidenum">
              <a:rPr lang="en-GB" smtClean="0"/>
              <a:pPr/>
              <a:t>60</a:t>
            </a:fld>
            <a:endParaRPr lang="en-GB" dirty="0"/>
          </a:p>
        </p:txBody>
      </p:sp>
      <p:pic>
        <p:nvPicPr>
          <p:cNvPr id="5" name="Picture 5" descr="defensemechanismsdn"/>
          <p:cNvPicPr>
            <a:picLocks noGrp="1" noChangeAspect="1" noChangeArrowheads="1"/>
          </p:cNvPicPr>
          <p:nvPr>
            <p:ph idx="1"/>
          </p:nvPr>
        </p:nvPicPr>
        <p:blipFill>
          <a:blip r:embed="rId2" cstate="email"/>
          <a:srcRect/>
          <a:stretch>
            <a:fillRect/>
          </a:stretch>
        </p:blipFill>
        <p:spPr bwMode="auto">
          <a:xfrm>
            <a:off x="232228" y="188687"/>
            <a:ext cx="8723085" cy="6241142"/>
          </a:xfrm>
          <a:prstGeom prst="rect">
            <a:avLst/>
          </a:prstGeom>
          <a:noFill/>
          <a:ln w="9525">
            <a:noFill/>
            <a:miter lim="800000"/>
            <a:headEnd/>
            <a:tailEnd/>
          </a:ln>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Defence Mechanisms</a:t>
            </a:r>
          </a:p>
        </p:txBody>
      </p:sp>
      <p:sp>
        <p:nvSpPr>
          <p:cNvPr id="3" name="Content Placeholder 2"/>
          <p:cNvSpPr>
            <a:spLocks noGrp="1"/>
          </p:cNvSpPr>
          <p:nvPr>
            <p:ph idx="1"/>
          </p:nvPr>
        </p:nvSpPr>
        <p:spPr/>
        <p:txBody>
          <a:bodyPr/>
          <a:lstStyle/>
          <a:p>
            <a:pPr>
              <a:buNone/>
            </a:pPr>
            <a:endParaRPr lang="en-GB" dirty="0"/>
          </a:p>
          <a:p>
            <a:pPr>
              <a:buNone/>
            </a:pPr>
            <a:r>
              <a:rPr lang="en-GB" dirty="0"/>
              <a:t>                                       </a:t>
            </a:r>
            <a:endParaRPr lang="en-GB" sz="4000" i="1" dirty="0"/>
          </a:p>
          <a:p>
            <a:pPr>
              <a:buNone/>
            </a:pPr>
            <a:endParaRPr lang="en-GB" dirty="0"/>
          </a:p>
          <a:p>
            <a:pPr algn="ctr">
              <a:buNone/>
            </a:pPr>
            <a:r>
              <a:rPr lang="en-GB" b="1" i="1" dirty="0"/>
              <a:t>Complete the ‘Defence mechanisms’ handout.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61</a:t>
            </a:fld>
            <a:endParaRPr lang="en-GB" dirty="0"/>
          </a:p>
        </p:txBody>
      </p:sp>
      <p:pic>
        <p:nvPicPr>
          <p:cNvPr id="1026" name="Picture 2" descr="C:\Users\Compaq\AppData\Local\Microsoft\Windows\INetCache\IE\WK4HRUNH\Activity[1].gif"/>
          <p:cNvPicPr>
            <a:picLocks noChangeAspect="1" noChangeArrowheads="1"/>
          </p:cNvPicPr>
          <p:nvPr/>
        </p:nvPicPr>
        <p:blipFill>
          <a:blip r:embed="rId2" cstate="email"/>
          <a:srcRect/>
          <a:stretch>
            <a:fillRect/>
          </a:stretch>
        </p:blipFill>
        <p:spPr bwMode="auto">
          <a:xfrm>
            <a:off x="3059085" y="4289367"/>
            <a:ext cx="3125584" cy="2028306"/>
          </a:xfrm>
          <a:prstGeom prst="rect">
            <a:avLst/>
          </a:prstGeom>
          <a:noFill/>
        </p:spPr>
      </p:pic>
      <p:pic>
        <p:nvPicPr>
          <p:cNvPr id="1027" name="Picture 3" descr="C:\Users\Compaq\AppData\Local\Microsoft\Windows\INetCache\IE\YR92VNBY\icon_activity[1].png"/>
          <p:cNvPicPr>
            <a:picLocks noChangeAspect="1" noChangeArrowheads="1"/>
          </p:cNvPicPr>
          <p:nvPr/>
        </p:nvPicPr>
        <p:blipFill>
          <a:blip r:embed="rId3" cstate="email"/>
          <a:srcRect/>
          <a:stretch>
            <a:fillRect/>
          </a:stretch>
        </p:blipFill>
        <p:spPr bwMode="auto">
          <a:xfrm>
            <a:off x="6783185" y="1313411"/>
            <a:ext cx="2360815" cy="1995054"/>
          </a:xfrm>
          <a:prstGeom prst="rect">
            <a:avLst/>
          </a:prstGeom>
          <a:noFill/>
        </p:spPr>
      </p:pic>
      <p:pic>
        <p:nvPicPr>
          <p:cNvPr id="1028" name="Picture 4" descr="C:\Users\Compaq\AppData\Local\Microsoft\Windows\INetCache\IE\WK4HRUNH\Activity[1].gif"/>
          <p:cNvPicPr>
            <a:picLocks noChangeAspect="1" noChangeArrowheads="1"/>
          </p:cNvPicPr>
          <p:nvPr/>
        </p:nvPicPr>
        <p:blipFill>
          <a:blip r:embed="rId2" cstate="email"/>
          <a:srcRect/>
          <a:stretch>
            <a:fillRect/>
          </a:stretch>
        </p:blipFill>
        <p:spPr bwMode="auto">
          <a:xfrm>
            <a:off x="482139" y="1313412"/>
            <a:ext cx="1762298" cy="1812174"/>
          </a:xfrm>
          <a:prstGeom prst="rect">
            <a:avLst/>
          </a:prstGeom>
          <a:noFill/>
        </p:spPr>
      </p:pic>
      <p:pic>
        <p:nvPicPr>
          <p:cNvPr id="1029" name="Picture 5" descr="C:\Users\Compaq\AppData\Local\Microsoft\Windows\INetCache\IE\YR92VNBY\icon_activity[1].png"/>
          <p:cNvPicPr>
            <a:picLocks noChangeAspect="1" noChangeArrowheads="1"/>
          </p:cNvPicPr>
          <p:nvPr/>
        </p:nvPicPr>
        <p:blipFill>
          <a:blip r:embed="rId3" cstate="email"/>
          <a:srcRect/>
          <a:stretch>
            <a:fillRect/>
          </a:stretch>
        </p:blipFill>
        <p:spPr bwMode="auto">
          <a:xfrm>
            <a:off x="681645" y="4006735"/>
            <a:ext cx="1712420" cy="1895300"/>
          </a:xfrm>
          <a:prstGeom prst="rect">
            <a:avLst/>
          </a:prstGeom>
          <a:noFill/>
        </p:spPr>
      </p:pic>
      <p:pic>
        <p:nvPicPr>
          <p:cNvPr id="1030" name="Picture 6" descr="C:\Users\Compaq\AppData\Local\Microsoft\Windows\INetCache\IE\WK4HRUNH\kagan[1].gif"/>
          <p:cNvPicPr>
            <a:picLocks noChangeAspect="1" noChangeArrowheads="1"/>
          </p:cNvPicPr>
          <p:nvPr/>
        </p:nvPicPr>
        <p:blipFill>
          <a:blip r:embed="rId4" cstate="email"/>
          <a:srcRect/>
          <a:stretch>
            <a:fillRect/>
          </a:stretch>
        </p:blipFill>
        <p:spPr bwMode="auto">
          <a:xfrm>
            <a:off x="2771775" y="1778924"/>
            <a:ext cx="3600450" cy="1546167"/>
          </a:xfrm>
          <a:prstGeom prst="rect">
            <a:avLst/>
          </a:prstGeom>
          <a:noFill/>
        </p:spPr>
      </p:pic>
      <p:pic>
        <p:nvPicPr>
          <p:cNvPr id="1031" name="Picture 7" descr="C:\Users\Compaq\AppData\Local\Microsoft\Windows\INetCache\IE\YR92VNBY\icon_activity[1].png"/>
          <p:cNvPicPr>
            <a:picLocks noChangeAspect="1" noChangeArrowheads="1"/>
          </p:cNvPicPr>
          <p:nvPr/>
        </p:nvPicPr>
        <p:blipFill>
          <a:blip r:embed="rId3" cstate="email"/>
          <a:srcRect/>
          <a:stretch>
            <a:fillRect/>
          </a:stretch>
        </p:blipFill>
        <p:spPr bwMode="auto">
          <a:xfrm>
            <a:off x="7049193" y="4871258"/>
            <a:ext cx="1529541" cy="1712421"/>
          </a:xfrm>
          <a:prstGeom prst="rect">
            <a:avLst/>
          </a:prstGeom>
          <a:noFill/>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37029"/>
            <a:ext cx="6886055" cy="1045028"/>
          </a:xfrm>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importance of early years experience.</a:t>
            </a:r>
          </a:p>
        </p:txBody>
      </p:sp>
      <p:sp>
        <p:nvSpPr>
          <p:cNvPr id="3" name="Content Placeholder 2"/>
          <p:cNvSpPr>
            <a:spLocks noGrp="1"/>
          </p:cNvSpPr>
          <p:nvPr>
            <p:ph idx="1"/>
          </p:nvPr>
        </p:nvSpPr>
        <p:spPr>
          <a:xfrm>
            <a:off x="1945178" y="2061029"/>
            <a:ext cx="6570172" cy="4115934"/>
          </a:xfrm>
        </p:spPr>
        <p:txBody>
          <a:bodyPr>
            <a:normAutofit fontScale="92500"/>
          </a:bodyPr>
          <a:lstStyle/>
          <a:p>
            <a:pPr>
              <a:buNone/>
            </a:pPr>
            <a:r>
              <a:rPr lang="en-GB" dirty="0"/>
              <a:t>From a psychodynamic perspective a person’s early childhood experiences play a crucial part in their later psychological and emotional development. Traumatic and confusing events are repressed or pushed into the unconscious because they are too painful or because the child cannot deal with them. However, the distressing feelings associated with these events don’t disappear. They ‘leak out’ in dreams, irrational behaviour and in psychological distress.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62</a:t>
            </a:fld>
            <a:endParaRPr lang="en-GB" dirty="0"/>
          </a:p>
        </p:txBody>
      </p:sp>
      <p:pic>
        <p:nvPicPr>
          <p:cNvPr id="2051" name="Picture 3" descr="C:\Users\Compaq\AppData\Local\Microsoft\Windows\INetCache\IE\WK4HRUNH\download-1[1].jpg"/>
          <p:cNvPicPr>
            <a:picLocks noChangeAspect="1" noChangeArrowheads="1"/>
          </p:cNvPicPr>
          <p:nvPr/>
        </p:nvPicPr>
        <p:blipFill>
          <a:blip r:embed="rId2" cstate="email"/>
          <a:srcRect/>
          <a:stretch>
            <a:fillRect/>
          </a:stretch>
        </p:blipFill>
        <p:spPr bwMode="auto">
          <a:xfrm>
            <a:off x="2344188" y="6084916"/>
            <a:ext cx="5237019" cy="773082"/>
          </a:xfrm>
          <a:prstGeom prst="rect">
            <a:avLst/>
          </a:prstGeom>
          <a:noFill/>
        </p:spPr>
      </p:pic>
      <p:pic>
        <p:nvPicPr>
          <p:cNvPr id="2052" name="Picture 4" descr="C:\Users\Compaq\AppData\Local\Microsoft\Windows\INetCache\IE\WK4HRUNH\abc%20blocks[1].jpg"/>
          <p:cNvPicPr>
            <a:picLocks noChangeAspect="1" noChangeArrowheads="1"/>
          </p:cNvPicPr>
          <p:nvPr/>
        </p:nvPicPr>
        <p:blipFill>
          <a:blip r:embed="rId3" cstate="email"/>
          <a:srcRect/>
          <a:stretch>
            <a:fillRect/>
          </a:stretch>
        </p:blipFill>
        <p:spPr bwMode="auto">
          <a:xfrm>
            <a:off x="7198822" y="465513"/>
            <a:ext cx="1945178" cy="1612669"/>
          </a:xfrm>
          <a:prstGeom prst="rect">
            <a:avLst/>
          </a:prstGeom>
          <a:noFill/>
        </p:spPr>
      </p:pic>
      <p:pic>
        <p:nvPicPr>
          <p:cNvPr id="2053" name="Picture 5" descr="C:\Users\Compaq\AppData\Local\Microsoft\Windows\INetCache\IE\XJU561YP\familyundersun[1].jpg"/>
          <p:cNvPicPr>
            <a:picLocks noChangeAspect="1" noChangeArrowheads="1"/>
          </p:cNvPicPr>
          <p:nvPr/>
        </p:nvPicPr>
        <p:blipFill>
          <a:blip r:embed="rId4" cstate="email"/>
          <a:srcRect/>
          <a:stretch>
            <a:fillRect/>
          </a:stretch>
        </p:blipFill>
        <p:spPr bwMode="auto">
          <a:xfrm>
            <a:off x="1" y="1529543"/>
            <a:ext cx="2078182" cy="2543694"/>
          </a:xfrm>
          <a:prstGeom prst="rect">
            <a:avLst/>
          </a:prstGeom>
          <a:noFill/>
        </p:spPr>
      </p:pic>
      <p:pic>
        <p:nvPicPr>
          <p:cNvPr id="2054" name="Picture 6" descr="C:\Users\Compaq\AppData\Local\Microsoft\Windows\INetCache\IE\XJU561YP\criancas1[1].jpg"/>
          <p:cNvPicPr>
            <a:picLocks noChangeAspect="1" noChangeArrowheads="1"/>
          </p:cNvPicPr>
          <p:nvPr/>
        </p:nvPicPr>
        <p:blipFill>
          <a:blip r:embed="rId5" cstate="email"/>
          <a:srcRect/>
          <a:stretch>
            <a:fillRect/>
          </a:stretch>
        </p:blipFill>
        <p:spPr bwMode="auto">
          <a:xfrm>
            <a:off x="0" y="4738256"/>
            <a:ext cx="2211185" cy="2119744"/>
          </a:xfrm>
          <a:prstGeom prst="rect">
            <a:avLst/>
          </a:prstGeom>
          <a:noFill/>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psychodynamic perspective.</a:t>
            </a:r>
            <a:br>
              <a:rPr lang="en-GB" b="1" i="1" dirty="0"/>
            </a:br>
            <a:r>
              <a:rPr lang="en-GB" b="1" i="1" dirty="0"/>
              <a:t>Sigmund Freud.</a:t>
            </a:r>
            <a:br>
              <a:rPr lang="en-GB" b="1" i="1" dirty="0"/>
            </a:br>
            <a:r>
              <a:rPr lang="en-GB" b="1" i="1" dirty="0"/>
              <a:t>The importance of early years experience.</a:t>
            </a:r>
          </a:p>
        </p:txBody>
      </p:sp>
      <p:sp>
        <p:nvSpPr>
          <p:cNvPr id="3" name="Content Placeholder 2"/>
          <p:cNvSpPr>
            <a:spLocks noGrp="1"/>
          </p:cNvSpPr>
          <p:nvPr>
            <p:ph idx="1"/>
          </p:nvPr>
        </p:nvSpPr>
        <p:spPr>
          <a:xfrm>
            <a:off x="628650" y="2119085"/>
            <a:ext cx="7886700" cy="4057877"/>
          </a:xfrm>
        </p:spPr>
        <p:txBody>
          <a:bodyPr>
            <a:normAutofit fontScale="92500" lnSpcReduction="20000"/>
          </a:bodyPr>
          <a:lstStyle/>
          <a:p>
            <a:pPr algn="ctr">
              <a:buNone/>
            </a:pPr>
            <a:r>
              <a:rPr lang="en-GB" dirty="0"/>
              <a:t>Psychosexual stages of development</a:t>
            </a:r>
          </a:p>
          <a:p>
            <a:r>
              <a:rPr lang="en-US" dirty="0">
                <a:latin typeface="Calibri" pitchFamily="34" charset="0"/>
              </a:rPr>
              <a:t>Freud believed that personality solidifies during childhood, largely before age five. He believed that early childhood influences determined the adult personality. </a:t>
            </a:r>
          </a:p>
          <a:p>
            <a:pPr>
              <a:buFontTx/>
              <a:buChar char="-"/>
            </a:pPr>
            <a:r>
              <a:rPr lang="en-US" i="1" dirty="0">
                <a:latin typeface="Calibri" pitchFamily="34" charset="0"/>
              </a:rPr>
              <a:t>Parental behavior is crucial to normal development.</a:t>
            </a:r>
          </a:p>
          <a:p>
            <a:pPr>
              <a:buFontTx/>
              <a:buChar char="-"/>
            </a:pPr>
            <a:r>
              <a:rPr lang="en-US" i="1" dirty="0">
                <a:latin typeface="Calibri" pitchFamily="34" charset="0"/>
              </a:rPr>
              <a:t>Personality and mental health problems in adulthood can usually be traced back to the first five years.</a:t>
            </a:r>
            <a:r>
              <a:rPr lang="en-US" dirty="0">
                <a:latin typeface="Calibri" pitchFamily="34" charset="0"/>
              </a:rPr>
              <a:t>        </a:t>
            </a:r>
          </a:p>
          <a:p>
            <a:r>
              <a:rPr lang="en-US" dirty="0">
                <a:latin typeface="Calibri" pitchFamily="34" charset="0"/>
              </a:rPr>
              <a:t>He proposed five stages of psychosexual development: the oral stage, the anal stage, the phallic stage, the latency stage, and the genital stage.</a:t>
            </a:r>
            <a:r>
              <a:rPr lang="en-US" sz="3200" dirty="0">
                <a:latin typeface="Calibri" pitchFamily="34" charset="0"/>
              </a:rPr>
              <a:t> </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63</a:t>
            </a:fld>
            <a:endParaRPr lang="en-GB" dirty="0"/>
          </a:p>
        </p:txBody>
      </p:sp>
      <p:pic>
        <p:nvPicPr>
          <p:cNvPr id="3078" name="Picture 6" descr="C:\Users\Compaq\AppData\Local\Microsoft\Windows\INetCache\IE\AR0JT33Z\sigmund-freud11[1].jpg"/>
          <p:cNvPicPr>
            <a:picLocks noChangeAspect="1" noChangeArrowheads="1"/>
          </p:cNvPicPr>
          <p:nvPr/>
        </p:nvPicPr>
        <p:blipFill>
          <a:blip r:embed="rId2" cstate="email"/>
          <a:srcRect/>
          <a:stretch>
            <a:fillRect/>
          </a:stretch>
        </p:blipFill>
        <p:spPr bwMode="auto">
          <a:xfrm>
            <a:off x="1" y="548640"/>
            <a:ext cx="1562792" cy="1928553"/>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3079" name="Picture 7" descr="C:\Users\Compaq\AppData\Local\Microsoft\Windows\INetCache\IE\XJU561YP\Picture_5[1].png"/>
          <p:cNvPicPr>
            <a:picLocks noChangeAspect="1" noChangeArrowheads="1"/>
          </p:cNvPicPr>
          <p:nvPr/>
        </p:nvPicPr>
        <p:blipFill>
          <a:blip r:embed="rId3" cstate="email"/>
          <a:srcRect/>
          <a:stretch>
            <a:fillRect/>
          </a:stretch>
        </p:blipFill>
        <p:spPr bwMode="auto">
          <a:xfrm>
            <a:off x="6101542" y="5469775"/>
            <a:ext cx="1778922" cy="1130529"/>
          </a:xfrm>
          <a:prstGeom prst="rect">
            <a:avLst/>
          </a:prstGeom>
          <a:noFill/>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45920" y="0"/>
            <a:ext cx="5652655" cy="2194560"/>
          </a:xfrm>
        </p:spPr>
        <p:txBody>
          <a:bodyPr>
            <a:noAutofit/>
          </a:bodyPr>
          <a:lstStyle/>
          <a:p>
            <a:pPr algn="ctr"/>
            <a:r>
              <a:rPr lang="en-GB" sz="3200" b="1" i="1" dirty="0"/>
              <a:t>The psychodynamic perspective.</a:t>
            </a:r>
            <a:br>
              <a:rPr lang="en-GB" sz="3200" b="1" i="1" dirty="0"/>
            </a:br>
            <a:r>
              <a:rPr lang="en-GB" sz="3200" b="1" i="1" dirty="0"/>
              <a:t>Sigmund Freud.</a:t>
            </a:r>
            <a:br>
              <a:rPr lang="en-GB" sz="3200" b="1" i="1" dirty="0"/>
            </a:br>
            <a:r>
              <a:rPr lang="en-GB" sz="3200" b="1" i="1" dirty="0"/>
              <a:t>The importance of early years experience</a:t>
            </a:r>
            <a:br>
              <a:rPr lang="en-GB" sz="3200" i="1" dirty="0"/>
            </a:br>
            <a:r>
              <a:rPr lang="en-GB" sz="3200" i="1" dirty="0"/>
              <a:t>.</a:t>
            </a:r>
          </a:p>
        </p:txBody>
      </p:sp>
      <p:sp>
        <p:nvSpPr>
          <p:cNvPr id="3" name="Content Placeholder 2"/>
          <p:cNvSpPr>
            <a:spLocks noGrp="1"/>
          </p:cNvSpPr>
          <p:nvPr>
            <p:ph idx="1"/>
          </p:nvPr>
        </p:nvSpPr>
        <p:spPr>
          <a:xfrm>
            <a:off x="0" y="2576945"/>
            <a:ext cx="7514705" cy="3341717"/>
          </a:xfrm>
        </p:spPr>
        <p:txBody>
          <a:bodyPr>
            <a:normAutofit fontScale="55000" lnSpcReduction="20000"/>
          </a:bodyPr>
          <a:lstStyle/>
          <a:p>
            <a:pPr algn="ctr">
              <a:buNone/>
            </a:pPr>
            <a:r>
              <a:rPr lang="en-GB" b="1" dirty="0"/>
              <a:t>Psychosexual stages of development</a:t>
            </a:r>
          </a:p>
          <a:p>
            <a:pPr algn="ctr">
              <a:buNone/>
            </a:pPr>
            <a:r>
              <a:rPr lang="en-GB" b="1" dirty="0">
                <a:hlinkClick r:id="rId2"/>
              </a:rPr>
              <a:t>https://www.youtube.com/watch?v=-3ogJzYYlCI</a:t>
            </a:r>
            <a:endParaRPr lang="en-GB" b="1" dirty="0"/>
          </a:p>
          <a:p>
            <a:pPr>
              <a:lnSpc>
                <a:spcPct val="80000"/>
              </a:lnSpc>
            </a:pPr>
            <a:r>
              <a:rPr lang="en-US" sz="3600" dirty="0">
                <a:latin typeface="Calibri" pitchFamily="34" charset="0"/>
              </a:rPr>
              <a:t>He believed that at each stage of development, children gain sexual gratification, or sensual pleasure, from a particular part of their bodies. Each stage has special conflicts, and children’s ways of managing these conflicts influence their personalities (just like the conflict between the psyche and the unconscious creates </a:t>
            </a:r>
            <a:r>
              <a:rPr lang="en-US" sz="3600" dirty="0" err="1">
                <a:latin typeface="Calibri" pitchFamily="34" charset="0"/>
              </a:rPr>
              <a:t>defence</a:t>
            </a:r>
            <a:r>
              <a:rPr lang="en-US" sz="3600" dirty="0">
                <a:latin typeface="Calibri" pitchFamily="34" charset="0"/>
              </a:rPr>
              <a:t> mechanisms….Freud loved conflict!!!).</a:t>
            </a:r>
          </a:p>
          <a:p>
            <a:pPr>
              <a:lnSpc>
                <a:spcPct val="80000"/>
              </a:lnSpc>
              <a:buNone/>
            </a:pPr>
            <a:r>
              <a:rPr lang="en-US" sz="3600" dirty="0">
                <a:latin typeface="Calibri" pitchFamily="34" charset="0"/>
              </a:rPr>
              <a:t> </a:t>
            </a:r>
          </a:p>
          <a:p>
            <a:pPr>
              <a:lnSpc>
                <a:spcPct val="80000"/>
              </a:lnSpc>
            </a:pPr>
            <a:r>
              <a:rPr lang="en-US" sz="3600" dirty="0">
                <a:latin typeface="Calibri" pitchFamily="34" charset="0"/>
              </a:rPr>
              <a:t>If a child’s needs in a particular stage are gratified too much or frustrated too much, the child can become fixated at that stage of development. </a:t>
            </a:r>
            <a:r>
              <a:rPr lang="en-US" sz="3600" b="1" dirty="0">
                <a:latin typeface="Calibri" pitchFamily="34" charset="0"/>
              </a:rPr>
              <a:t>Fixation</a:t>
            </a:r>
            <a:r>
              <a:rPr lang="en-US" sz="3600" dirty="0">
                <a:latin typeface="Calibri" pitchFamily="34" charset="0"/>
              </a:rPr>
              <a:t> is an inability to progress normally from one stage into another. When the child becomes an adult, the fixation shows up as a personality trait that was a direct result of their stages of development.</a:t>
            </a:r>
            <a:endParaRPr lang="en-GB" sz="3600" dirty="0">
              <a:latin typeface="Calibri" pitchFamily="34" charset="0"/>
            </a:endParaRPr>
          </a:p>
          <a:p>
            <a:pPr>
              <a:lnSpc>
                <a:spcPct val="80000"/>
              </a:lnSpc>
            </a:pP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64</a:t>
            </a:fld>
            <a:endParaRPr lang="en-GB" dirty="0"/>
          </a:p>
        </p:txBody>
      </p:sp>
      <p:pic>
        <p:nvPicPr>
          <p:cNvPr id="4100" name="Picture 4" descr="C:\Users\Compaq\AppData\Local\Microsoft\Windows\INetCache\IE\WK4HRUNH\puzzled_by_smashinggirl[1].jpg"/>
          <p:cNvPicPr>
            <a:picLocks noChangeAspect="1" noChangeArrowheads="1"/>
          </p:cNvPicPr>
          <p:nvPr/>
        </p:nvPicPr>
        <p:blipFill>
          <a:blip r:embed="rId3" cstate="email"/>
          <a:srcRect/>
          <a:stretch>
            <a:fillRect/>
          </a:stretch>
        </p:blipFill>
        <p:spPr bwMode="auto">
          <a:xfrm>
            <a:off x="216132" y="631767"/>
            <a:ext cx="1330035" cy="1612669"/>
          </a:xfrm>
          <a:prstGeom prst="ellipse">
            <a:avLst/>
          </a:prstGeom>
          <a:ln>
            <a:noFill/>
          </a:ln>
          <a:effectLst>
            <a:softEdge rad="112500"/>
          </a:effectLst>
        </p:spPr>
      </p:pic>
      <p:pic>
        <p:nvPicPr>
          <p:cNvPr id="4101" name="Picture 5" descr="C:\Users\Compaq\AppData\Local\Microsoft\Windows\INetCache\IE\XJU561YP\baby__s_puzzled_expression_by_mrmeex-d3edh1j[1].jpg"/>
          <p:cNvPicPr>
            <a:picLocks noChangeAspect="1" noChangeArrowheads="1"/>
          </p:cNvPicPr>
          <p:nvPr/>
        </p:nvPicPr>
        <p:blipFill>
          <a:blip r:embed="rId4" cstate="email"/>
          <a:srcRect/>
          <a:stretch>
            <a:fillRect/>
          </a:stretch>
        </p:blipFill>
        <p:spPr bwMode="auto">
          <a:xfrm>
            <a:off x="7531331" y="415637"/>
            <a:ext cx="1379912" cy="1479665"/>
          </a:xfrm>
          <a:prstGeom prst="ellipse">
            <a:avLst/>
          </a:prstGeom>
          <a:ln>
            <a:noFill/>
          </a:ln>
          <a:effectLst>
            <a:softEdge rad="112500"/>
          </a:effectLst>
        </p:spPr>
      </p:pic>
      <p:pic>
        <p:nvPicPr>
          <p:cNvPr id="4102" name="Picture 6" descr="C:\Users\Compaq\AppData\Local\Microsoft\Windows\INetCache\IE\XJU561YP\evitar-miedos-ninos-anos_1_1781724[1].jpg"/>
          <p:cNvPicPr>
            <a:picLocks noChangeAspect="1" noChangeArrowheads="1"/>
          </p:cNvPicPr>
          <p:nvPr/>
        </p:nvPicPr>
        <p:blipFill>
          <a:blip r:embed="rId5" cstate="email"/>
          <a:srcRect/>
          <a:stretch>
            <a:fillRect/>
          </a:stretch>
        </p:blipFill>
        <p:spPr bwMode="auto">
          <a:xfrm>
            <a:off x="3541223" y="1828800"/>
            <a:ext cx="1629294" cy="731521"/>
          </a:xfrm>
          <a:prstGeom prst="ellipse">
            <a:avLst/>
          </a:prstGeom>
          <a:ln>
            <a:noFill/>
          </a:ln>
          <a:effectLst>
            <a:softEdge rad="112500"/>
          </a:effectLst>
        </p:spPr>
      </p:pic>
      <p:pic>
        <p:nvPicPr>
          <p:cNvPr id="4103" name="Picture 7" descr="C:\Users\Compaq\AppData\Local\Microsoft\Windows\INetCache\IE\YR92VNBY\iStock_000018261406XSmall[1].jpg"/>
          <p:cNvPicPr>
            <a:picLocks noChangeAspect="1" noChangeArrowheads="1"/>
          </p:cNvPicPr>
          <p:nvPr/>
        </p:nvPicPr>
        <p:blipFill>
          <a:blip r:embed="rId6" cstate="email"/>
          <a:srcRect/>
          <a:stretch>
            <a:fillRect/>
          </a:stretch>
        </p:blipFill>
        <p:spPr bwMode="auto">
          <a:xfrm>
            <a:off x="7414953" y="2892829"/>
            <a:ext cx="1263534" cy="1546167"/>
          </a:xfrm>
          <a:prstGeom prst="ellipse">
            <a:avLst/>
          </a:prstGeom>
          <a:ln>
            <a:noFill/>
          </a:ln>
          <a:effectLst>
            <a:softEdge rad="112500"/>
          </a:effectLst>
        </p:spPr>
      </p:pic>
      <p:pic>
        <p:nvPicPr>
          <p:cNvPr id="4104" name="Picture 8" descr="C:\Users\Compaq\AppData\Local\Microsoft\Windows\INetCache\IE\WK4HRUNH\141781447[1].jpg"/>
          <p:cNvPicPr>
            <a:picLocks noChangeAspect="1" noChangeArrowheads="1"/>
          </p:cNvPicPr>
          <p:nvPr/>
        </p:nvPicPr>
        <p:blipFill>
          <a:blip r:embed="rId7" cstate="email"/>
          <a:srcRect/>
          <a:stretch>
            <a:fillRect/>
          </a:stretch>
        </p:blipFill>
        <p:spPr bwMode="auto">
          <a:xfrm>
            <a:off x="5486399" y="1479665"/>
            <a:ext cx="1795549" cy="964277"/>
          </a:xfrm>
          <a:prstGeom prst="rect">
            <a:avLst/>
          </a:prstGeom>
          <a:noFill/>
        </p:spPr>
      </p:pic>
      <p:pic>
        <p:nvPicPr>
          <p:cNvPr id="4105" name="Picture 9" descr="C:\Users\Compaq\AppData\Local\Microsoft\Windows\INetCache\IE\AR0JT33Z\baby-name-surprised[1].jpg"/>
          <p:cNvPicPr>
            <a:picLocks noChangeAspect="1" noChangeArrowheads="1"/>
          </p:cNvPicPr>
          <p:nvPr/>
        </p:nvPicPr>
        <p:blipFill>
          <a:blip r:embed="rId8" cstate="email"/>
          <a:srcRect/>
          <a:stretch>
            <a:fillRect/>
          </a:stretch>
        </p:blipFill>
        <p:spPr bwMode="auto">
          <a:xfrm>
            <a:off x="1714500" y="5852159"/>
            <a:ext cx="2342111" cy="1005839"/>
          </a:xfrm>
          <a:prstGeom prst="rect">
            <a:avLst/>
          </a:prstGeom>
          <a:noFill/>
        </p:spPr>
      </p:pic>
      <p:pic>
        <p:nvPicPr>
          <p:cNvPr id="4106" name="Picture 10" descr="C:\Users\Compaq\AppData\Local\Microsoft\Windows\INetCache\IE\AR0JT33Z\54b226bbd6e42[1].png"/>
          <p:cNvPicPr>
            <a:picLocks noChangeAspect="1" noChangeArrowheads="1"/>
          </p:cNvPicPr>
          <p:nvPr/>
        </p:nvPicPr>
        <p:blipFill>
          <a:blip r:embed="rId9" cstate="email"/>
          <a:srcRect/>
          <a:stretch>
            <a:fillRect/>
          </a:stretch>
        </p:blipFill>
        <p:spPr bwMode="auto">
          <a:xfrm>
            <a:off x="1812175" y="1446416"/>
            <a:ext cx="1363287" cy="980900"/>
          </a:xfrm>
          <a:prstGeom prst="rect">
            <a:avLst/>
          </a:prstGeom>
          <a:noFill/>
        </p:spPr>
      </p:pic>
      <p:pic>
        <p:nvPicPr>
          <p:cNvPr id="4108" name="Picture 12" descr="C:\Users\Compaq\AppData\Local\Microsoft\Windows\INetCache\IE\YR92VNBY\shutterstock_74689858[1].jpg"/>
          <p:cNvPicPr>
            <a:picLocks noChangeAspect="1" noChangeArrowheads="1"/>
          </p:cNvPicPr>
          <p:nvPr/>
        </p:nvPicPr>
        <p:blipFill>
          <a:blip r:embed="rId10" cstate="email"/>
          <a:srcRect/>
          <a:stretch>
            <a:fillRect/>
          </a:stretch>
        </p:blipFill>
        <p:spPr bwMode="auto">
          <a:xfrm>
            <a:off x="6434051" y="5719156"/>
            <a:ext cx="1778923" cy="1138844"/>
          </a:xfrm>
          <a:prstGeom prst="rect">
            <a:avLst/>
          </a:prstGeom>
          <a:noFill/>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78774" y="348502"/>
            <a:ext cx="7886700" cy="447674"/>
          </a:xfrm>
        </p:spPr>
        <p:txBody>
          <a:bodyPr>
            <a:normAutofit fontScale="90000"/>
          </a:bodyPr>
          <a:lstStyle/>
          <a:p>
            <a:pPr algn="ctr"/>
            <a:r>
              <a:rPr lang="en-GB" b="1" i="1" dirty="0"/>
              <a:t>Psychosexual stages</a:t>
            </a:r>
          </a:p>
        </p:txBody>
      </p:sp>
      <p:graphicFrame>
        <p:nvGraphicFramePr>
          <p:cNvPr id="5" name="Content Placeholder 4"/>
          <p:cNvGraphicFramePr>
            <a:graphicFrameLocks noGrp="1"/>
          </p:cNvGraphicFramePr>
          <p:nvPr>
            <p:ph idx="1"/>
          </p:nvPr>
        </p:nvGraphicFramePr>
        <p:xfrm>
          <a:off x="628650" y="925433"/>
          <a:ext cx="7886700" cy="5530296"/>
        </p:xfrm>
        <a:graphic>
          <a:graphicData uri="http://schemas.openxmlformats.org/drawingml/2006/table">
            <a:tbl>
              <a:tblPr firstRow="1" bandRow="1">
                <a:tableStyleId>{5C22544A-7EE6-4342-B048-85BDC9FD1C3A}</a:tableStyleId>
              </a:tblPr>
              <a:tblGrid>
                <a:gridCol w="1971675">
                  <a:extLst>
                    <a:ext uri="{9D8B030D-6E8A-4147-A177-3AD203B41FA5}">
                      <a16:colId xmlns:a16="http://schemas.microsoft.com/office/drawing/2014/main" val="20000"/>
                    </a:ext>
                  </a:extLst>
                </a:gridCol>
                <a:gridCol w="1971675">
                  <a:extLst>
                    <a:ext uri="{9D8B030D-6E8A-4147-A177-3AD203B41FA5}">
                      <a16:colId xmlns:a16="http://schemas.microsoft.com/office/drawing/2014/main" val="20001"/>
                    </a:ext>
                  </a:extLst>
                </a:gridCol>
                <a:gridCol w="1971675">
                  <a:extLst>
                    <a:ext uri="{9D8B030D-6E8A-4147-A177-3AD203B41FA5}">
                      <a16:colId xmlns:a16="http://schemas.microsoft.com/office/drawing/2014/main" val="20002"/>
                    </a:ext>
                  </a:extLst>
                </a:gridCol>
                <a:gridCol w="1971675">
                  <a:extLst>
                    <a:ext uri="{9D8B030D-6E8A-4147-A177-3AD203B41FA5}">
                      <a16:colId xmlns:a16="http://schemas.microsoft.com/office/drawing/2014/main" val="20003"/>
                    </a:ext>
                  </a:extLst>
                </a:gridCol>
              </a:tblGrid>
              <a:tr h="55345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Stage &amp; Age</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Source of Libido and Pleasure</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Conflict</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Consequences of Fixation</a:t>
                      </a:r>
                    </a:p>
                  </a:txBody>
                  <a:tcPr horzOverflow="overflow">
                    <a:cell3D prstMaterial="dkEdge">
                      <a:bevel prst="convex"/>
                      <a:lightRig rig="flood" dir="t"/>
                    </a:cell3D>
                  </a:tcPr>
                </a:tc>
                <a:extLst>
                  <a:ext uri="{0D108BD9-81ED-4DB2-BD59-A6C34878D82A}">
                    <a16:rowId xmlns:a16="http://schemas.microsoft.com/office/drawing/2014/main" val="10000"/>
                  </a:ext>
                </a:extLst>
              </a:tr>
              <a:tr h="872505">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ORAL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0-1</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The mouth. The child enjoys feeding, sucking, swallowing, putting things in mouth, etc</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Forceful Feeding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Deprivation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Early weaning</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Smoking, chewing pens &amp; fingernails, etc. Overeating &amp; drinking. Sarcasm &amp; verbal hostility.</a:t>
                      </a:r>
                    </a:p>
                  </a:txBody>
                  <a:tcPr horzOverflow="overflow">
                    <a:cell3D prstMaterial="dkEdge">
                      <a:bevel prst="convex"/>
                      <a:lightRig rig="flood" dir="t"/>
                    </a:cell3D>
                  </a:tcPr>
                </a:tc>
                <a:extLst>
                  <a:ext uri="{0D108BD9-81ED-4DB2-BD59-A6C34878D82A}">
                    <a16:rowId xmlns:a16="http://schemas.microsoft.com/office/drawing/2014/main" val="10001"/>
                  </a:ext>
                </a:extLst>
              </a:tr>
              <a:tr h="13868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ANAL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1-3</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The anus. The child derives pleasure from expelling or withholding faeces.</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Toilet training:</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Too harsh or Too lax</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Anal retentive: obsessive, tidiness, neatness, intolerance, and passive aggression</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Anal expulsive: sloppiness, disorganised, defiant, recklessness &amp; excessive generosity</a:t>
                      </a:r>
                    </a:p>
                  </a:txBody>
                  <a:tcPr horzOverflow="overflow">
                    <a:cell3D prstMaterial="dkEdge">
                      <a:bevel prst="convex"/>
                      <a:lightRig rig="flood" dir="t"/>
                    </a:cell3D>
                  </a:tcPr>
                </a:tc>
                <a:extLst>
                  <a:ext uri="{0D108BD9-81ED-4DB2-BD59-A6C34878D82A}">
                    <a16:rowId xmlns:a16="http://schemas.microsoft.com/office/drawing/2014/main" val="10002"/>
                  </a:ext>
                </a:extLst>
              </a:tr>
              <a:tr h="1386891">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PHALLIC</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3-5</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The penis or clitoris. The child derives pleasure from masturbation.</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Abnormal family set up leading to unusual relationship with mother or father</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MEN: feelings of anxiety &amp; guilt about sex. Fear of castration. Vanity, self obsession and narcissism.</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WOMEN: feelings of inferiority and envy. (Penis Envy and Oedipus)</a:t>
                      </a:r>
                    </a:p>
                  </a:txBody>
                  <a:tcPr horzOverflow="overflow">
                    <a:cell3D prstMaterial="dkEdge">
                      <a:bevel prst="convex"/>
                      <a:lightRig rig="flood" dir="t"/>
                    </a:cell3D>
                  </a:tcPr>
                </a:tc>
                <a:extLst>
                  <a:ext uri="{0D108BD9-81ED-4DB2-BD59-A6C34878D82A}">
                    <a16:rowId xmlns:a16="http://schemas.microsoft.com/office/drawing/2014/main" val="10003"/>
                  </a:ext>
                </a:extLst>
              </a:tr>
              <a:tr h="599034">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LATENCY</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5-puberty</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Sexual drives are repressed.</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Interacting with same sex peers</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Fixation does not happen at this stage.</a:t>
                      </a:r>
                    </a:p>
                  </a:txBody>
                  <a:tcPr horzOverflow="overflow">
                    <a:cell3D prstMaterial="dkEdge">
                      <a:bevel prst="convex"/>
                      <a:lightRig rig="flood" dir="t"/>
                    </a:cell3D>
                  </a:tcPr>
                </a:tc>
                <a:extLst>
                  <a:ext uri="{0D108BD9-81ED-4DB2-BD59-A6C34878D82A}">
                    <a16:rowId xmlns:a16="http://schemas.microsoft.com/office/drawing/2014/main" val="10004"/>
                  </a:ext>
                </a:extLst>
              </a:tr>
              <a:tr h="691340">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GENITAL</a:t>
                      </a:r>
                    </a:p>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Puberty-death</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The genitals. The adult derives pleasure from masturbation and sexual intercourse.</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400" b="0" i="0" u="none" strike="noStrike" cap="none" normalizeH="0" baseline="0" dirty="0">
                          <a:ln>
                            <a:noFill/>
                          </a:ln>
                          <a:solidFill>
                            <a:schemeClr val="tx1"/>
                          </a:solidFill>
                          <a:effectLst/>
                          <a:latin typeface="Calibri" pitchFamily="34" charset="0"/>
                        </a:rPr>
                        <a:t>Establishing intimate relationships with opposite sex</a:t>
                      </a:r>
                    </a:p>
                  </a:txBody>
                  <a:tcPr horzOverflow="overflow">
                    <a:cell3D prstMaterial="dkEdge">
                      <a:bevel prst="convex"/>
                      <a:lightRig rig="flood" dir="t"/>
                    </a:cell3D>
                  </a:tcPr>
                </a:tc>
                <a:tc>
                  <a:txBody>
                    <a:bodyPr/>
                    <a:lstStyle/>
                    <a:p>
                      <a:pPr marL="0" marR="0" lvl="0" indent="0" algn="l" defTabSz="914400" rtl="0" eaLnBrk="1" fontAlgn="base" latinLnBrk="0" hangingPunct="1">
                        <a:lnSpc>
                          <a:spcPct val="100000"/>
                        </a:lnSpc>
                        <a:spcBef>
                          <a:spcPct val="20000"/>
                        </a:spcBef>
                        <a:spcAft>
                          <a:spcPct val="0"/>
                        </a:spcAft>
                        <a:buClrTx/>
                        <a:buSzTx/>
                        <a:buFontTx/>
                        <a:buNone/>
                        <a:tabLst/>
                      </a:pPr>
                      <a:r>
                        <a:rPr kumimoji="0" lang="en-GB" sz="1100" b="0" i="0" u="none" strike="noStrike" cap="none" normalizeH="0" baseline="0" dirty="0">
                          <a:ln>
                            <a:noFill/>
                          </a:ln>
                          <a:solidFill>
                            <a:schemeClr val="tx1"/>
                          </a:solidFill>
                          <a:effectLst/>
                          <a:latin typeface="Calibri" pitchFamily="34" charset="0"/>
                        </a:rPr>
                        <a:t>Fixation at this stage is what should happen, and indicates a well-adjusted adult.</a:t>
                      </a:r>
                    </a:p>
                  </a:txBody>
                  <a:tcPr horzOverflow="overflow">
                    <a:cell3D prstMaterial="dkEdge">
                      <a:bevel prst="convex"/>
                      <a:lightRig rig="flood" dir="t"/>
                    </a:cell3D>
                  </a:tcPr>
                </a:tc>
                <a:extLst>
                  <a:ext uri="{0D108BD9-81ED-4DB2-BD59-A6C34878D82A}">
                    <a16:rowId xmlns:a16="http://schemas.microsoft.com/office/drawing/2014/main" val="10005"/>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65</a:t>
            </a:fld>
            <a:endParaRPr lang="en-GB" dirty="0"/>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646554"/>
          </a:xfrm>
        </p:spPr>
        <p:txBody>
          <a:bodyPr>
            <a:normAutofit fontScale="90000"/>
          </a:bodyPr>
          <a:lstStyle/>
          <a:p>
            <a:pPr algn="ctr"/>
            <a:r>
              <a:rPr lang="en-GB" b="1" i="1" dirty="0"/>
              <a:t>The psychodynamic perspective</a:t>
            </a:r>
            <a:br>
              <a:rPr lang="en-GB" b="1" i="1" dirty="0"/>
            </a:br>
            <a:r>
              <a:rPr lang="en-GB" b="1" i="1" dirty="0"/>
              <a:t>Erik Erikson</a:t>
            </a:r>
            <a:br>
              <a:rPr lang="en-GB" b="1" i="1" dirty="0"/>
            </a:br>
            <a:r>
              <a:rPr lang="en-GB" b="1" i="1" dirty="0"/>
              <a:t>Psychosexual theory</a:t>
            </a:r>
            <a:br>
              <a:rPr lang="en-GB" i="1" dirty="0"/>
            </a:br>
            <a:endParaRPr lang="en-GB" i="1" dirty="0"/>
          </a:p>
        </p:txBody>
      </p:sp>
      <p:sp>
        <p:nvSpPr>
          <p:cNvPr id="3" name="Content Placeholder 2"/>
          <p:cNvSpPr>
            <a:spLocks noGrp="1"/>
          </p:cNvSpPr>
          <p:nvPr>
            <p:ph idx="1"/>
          </p:nvPr>
        </p:nvSpPr>
        <p:spPr>
          <a:xfrm>
            <a:off x="628650" y="1825625"/>
            <a:ext cx="7886700" cy="2846128"/>
          </a:xfrm>
        </p:spPr>
        <p:txBody>
          <a:bodyPr>
            <a:normAutofit fontScale="70000" lnSpcReduction="20000"/>
          </a:bodyPr>
          <a:lstStyle/>
          <a:p>
            <a:r>
              <a:rPr lang="en-GB" dirty="0"/>
              <a:t>Erik Erikson (1968) developed a theory of psychosexual development based on the ideas of Freud. </a:t>
            </a:r>
          </a:p>
          <a:p>
            <a:r>
              <a:rPr lang="en-GB" dirty="0"/>
              <a:t>He believed that people experience several stages of psychosexual development throughout their lifetime (not just childhood), and that social relationships play a significant part in this.</a:t>
            </a:r>
          </a:p>
          <a:p>
            <a:r>
              <a:rPr lang="en-GB" dirty="0"/>
              <a:t>Erikson rejected Freud’s emphasis on unconscious forces. Instead he argued that an individual’s development is motivated by a human need to be accepted by society and to live a meaningful life.</a:t>
            </a:r>
          </a:p>
          <a:p>
            <a:r>
              <a:rPr lang="en-GB" dirty="0"/>
              <a:t>Erikson’s theory is based around the idea that people face and have to tackle a series of psychological crises in life and that each stage has a different focus.</a:t>
            </a:r>
          </a:p>
        </p:txBody>
      </p:sp>
      <p:sp>
        <p:nvSpPr>
          <p:cNvPr id="4" name="Slide Number Placeholder 3"/>
          <p:cNvSpPr>
            <a:spLocks noGrp="1"/>
          </p:cNvSpPr>
          <p:nvPr>
            <p:ph type="sldNum" sz="quarter" idx="12"/>
          </p:nvPr>
        </p:nvSpPr>
        <p:spPr/>
        <p:txBody>
          <a:bodyPr/>
          <a:lstStyle/>
          <a:p>
            <a:fld id="{BE908CF2-D8AB-46FF-B6F1-F01F7493BF70}" type="slidenum">
              <a:rPr lang="en-GB" smtClean="0"/>
              <a:pPr/>
              <a:t>66</a:t>
            </a:fld>
            <a:endParaRPr lang="en-GB" dirty="0"/>
          </a:p>
        </p:txBody>
      </p:sp>
      <p:pic>
        <p:nvPicPr>
          <p:cNvPr id="5122" name="Picture 2" descr="C:\Users\Compaq\AppData\Local\Microsoft\Windows\INetCache\IE\AR0JT33Z\Erikson_Pic[1].jpg"/>
          <p:cNvPicPr>
            <a:picLocks noChangeAspect="1" noChangeArrowheads="1"/>
          </p:cNvPicPr>
          <p:nvPr/>
        </p:nvPicPr>
        <p:blipFill>
          <a:blip r:embed="rId2" cstate="email"/>
          <a:srcRect/>
          <a:stretch>
            <a:fillRect/>
          </a:stretch>
        </p:blipFill>
        <p:spPr bwMode="auto">
          <a:xfrm>
            <a:off x="1379913" y="4638502"/>
            <a:ext cx="6068292" cy="2219497"/>
          </a:xfrm>
          <a:prstGeom prst="rect">
            <a:avLst/>
          </a:prstGeom>
          <a:noFill/>
        </p:spPr>
      </p:pic>
      <p:pic>
        <p:nvPicPr>
          <p:cNvPr id="5123" name="Picture 3" descr="C:\Users\Compaq\AppData\Local\Microsoft\Windows\INetCache\IE\AR0JT33Z\11erikson[1].jpg"/>
          <p:cNvPicPr>
            <a:picLocks noChangeAspect="1" noChangeArrowheads="1"/>
          </p:cNvPicPr>
          <p:nvPr/>
        </p:nvPicPr>
        <p:blipFill>
          <a:blip r:embed="rId3" cstate="email"/>
          <a:srcRect/>
          <a:stretch>
            <a:fillRect/>
          </a:stretch>
        </p:blipFill>
        <p:spPr bwMode="auto">
          <a:xfrm>
            <a:off x="7403689" y="678425"/>
            <a:ext cx="1356853" cy="1002891"/>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914401"/>
          </a:xfrm>
        </p:spPr>
        <p:txBody>
          <a:bodyPr>
            <a:noAutofit/>
          </a:bodyPr>
          <a:lstStyle/>
          <a:p>
            <a:pPr algn="ctr"/>
            <a:r>
              <a:rPr lang="en-GB" sz="2400" b="1" i="1" dirty="0"/>
              <a:t>The psychodynamic perspective</a:t>
            </a:r>
            <a:br>
              <a:rPr lang="en-GB" sz="2400" b="1" i="1" dirty="0"/>
            </a:br>
            <a:r>
              <a:rPr lang="en-GB" sz="2400" b="1" i="1" dirty="0"/>
              <a:t>Erik Erikson. Stages of psychosexual development</a:t>
            </a:r>
          </a:p>
        </p:txBody>
      </p:sp>
      <p:sp>
        <p:nvSpPr>
          <p:cNvPr id="3" name="Content Placeholder 2"/>
          <p:cNvSpPr>
            <a:spLocks noGrp="1"/>
          </p:cNvSpPr>
          <p:nvPr>
            <p:ph idx="1"/>
          </p:nvPr>
        </p:nvSpPr>
        <p:spPr>
          <a:xfrm>
            <a:off x="628650" y="1132114"/>
            <a:ext cx="7886700" cy="5044849"/>
          </a:xfrm>
        </p:spPr>
        <p:txBody>
          <a:bodyPr/>
          <a:lstStyle/>
          <a:p>
            <a:pPr algn="ctr">
              <a:buNone/>
            </a:pPr>
            <a:endParaRPr lang="en-GB" dirty="0"/>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67</a:t>
            </a:fld>
            <a:endParaRPr lang="en-GB" dirty="0"/>
          </a:p>
        </p:txBody>
      </p:sp>
      <p:graphicFrame>
        <p:nvGraphicFramePr>
          <p:cNvPr id="5" name="Table 4"/>
          <p:cNvGraphicFramePr>
            <a:graphicFrameLocks noGrp="1"/>
          </p:cNvGraphicFramePr>
          <p:nvPr/>
        </p:nvGraphicFramePr>
        <p:xfrm>
          <a:off x="580104" y="887531"/>
          <a:ext cx="8055428" cy="5455920"/>
        </p:xfrm>
        <a:graphic>
          <a:graphicData uri="http://schemas.openxmlformats.org/drawingml/2006/table">
            <a:tbl>
              <a:tblPr firstRow="1" bandRow="1">
                <a:tableStyleId>{21E4AEA4-8DFA-4A89-87EB-49C32662AFE0}</a:tableStyleId>
              </a:tblPr>
              <a:tblGrid>
                <a:gridCol w="2013857">
                  <a:extLst>
                    <a:ext uri="{9D8B030D-6E8A-4147-A177-3AD203B41FA5}">
                      <a16:colId xmlns:a16="http://schemas.microsoft.com/office/drawing/2014/main" val="20000"/>
                    </a:ext>
                  </a:extLst>
                </a:gridCol>
                <a:gridCol w="2013857">
                  <a:extLst>
                    <a:ext uri="{9D8B030D-6E8A-4147-A177-3AD203B41FA5}">
                      <a16:colId xmlns:a16="http://schemas.microsoft.com/office/drawing/2014/main" val="20001"/>
                    </a:ext>
                  </a:extLst>
                </a:gridCol>
                <a:gridCol w="2013857">
                  <a:extLst>
                    <a:ext uri="{9D8B030D-6E8A-4147-A177-3AD203B41FA5}">
                      <a16:colId xmlns:a16="http://schemas.microsoft.com/office/drawing/2014/main" val="20002"/>
                    </a:ext>
                  </a:extLst>
                </a:gridCol>
                <a:gridCol w="2013857">
                  <a:extLst>
                    <a:ext uri="{9D8B030D-6E8A-4147-A177-3AD203B41FA5}">
                      <a16:colId xmlns:a16="http://schemas.microsoft.com/office/drawing/2014/main" val="20003"/>
                    </a:ext>
                  </a:extLst>
                </a:gridCol>
              </a:tblGrid>
              <a:tr h="350819">
                <a:tc>
                  <a:txBody>
                    <a:bodyPr/>
                    <a:lstStyle/>
                    <a:p>
                      <a:r>
                        <a:rPr lang="en-GB" b="0" dirty="0">
                          <a:solidFill>
                            <a:schemeClr val="tx1"/>
                          </a:solidFill>
                        </a:rPr>
                        <a:t>Development</a:t>
                      </a:r>
                      <a:r>
                        <a:rPr lang="en-GB" b="0" baseline="0" dirty="0">
                          <a:solidFill>
                            <a:schemeClr val="tx1"/>
                          </a:solidFill>
                        </a:rPr>
                        <a:t> stage</a:t>
                      </a:r>
                      <a:endParaRPr lang="en-GB" b="0" dirty="0">
                        <a:solidFill>
                          <a:schemeClr val="tx1"/>
                        </a:solidFill>
                      </a:endParaRPr>
                    </a:p>
                  </a:txBody>
                  <a:tcPr>
                    <a:cell3D prstMaterial="dkEdge">
                      <a:bevel prst="convex"/>
                      <a:lightRig rig="flood" dir="t"/>
                    </a:cell3D>
                  </a:tcPr>
                </a:tc>
                <a:tc>
                  <a:txBody>
                    <a:bodyPr/>
                    <a:lstStyle/>
                    <a:p>
                      <a:r>
                        <a:rPr lang="en-GB" b="0" dirty="0">
                          <a:solidFill>
                            <a:schemeClr val="tx1"/>
                          </a:solidFill>
                        </a:rPr>
                        <a:t>        Key</a:t>
                      </a:r>
                      <a:r>
                        <a:rPr lang="en-GB" b="0" baseline="0" dirty="0">
                          <a:solidFill>
                            <a:schemeClr val="tx1"/>
                          </a:solidFill>
                        </a:rPr>
                        <a:t> focus</a:t>
                      </a:r>
                      <a:endParaRPr lang="en-GB" b="0" dirty="0">
                        <a:solidFill>
                          <a:schemeClr val="tx1"/>
                        </a:solidFill>
                      </a:endParaRPr>
                    </a:p>
                  </a:txBody>
                  <a:tcPr>
                    <a:cell3D prstMaterial="dkEdge">
                      <a:bevel prst="convex"/>
                      <a:lightRig rig="flood" dir="t"/>
                    </a:cell3D>
                  </a:tcPr>
                </a:tc>
                <a:tc>
                  <a:txBody>
                    <a:bodyPr/>
                    <a:lstStyle/>
                    <a:p>
                      <a:r>
                        <a:rPr lang="en-GB" b="0" dirty="0">
                          <a:solidFill>
                            <a:schemeClr val="tx1"/>
                          </a:solidFill>
                        </a:rPr>
                        <a:t>Positive outcomes</a:t>
                      </a:r>
                    </a:p>
                  </a:txBody>
                  <a:tcPr>
                    <a:cell3D prstMaterial="dkEdge">
                      <a:bevel prst="convex"/>
                      <a:lightRig rig="flood" dir="t"/>
                    </a:cell3D>
                  </a:tcPr>
                </a:tc>
                <a:tc>
                  <a:txBody>
                    <a:bodyPr/>
                    <a:lstStyle/>
                    <a:p>
                      <a:r>
                        <a:rPr lang="en-GB" b="0" dirty="0">
                          <a:solidFill>
                            <a:schemeClr val="tx1"/>
                          </a:solidFill>
                        </a:rPr>
                        <a:t>Negative outcomes</a:t>
                      </a:r>
                    </a:p>
                  </a:txBody>
                  <a:tcPr>
                    <a:cell3D prstMaterial="dkEdge">
                      <a:bevel prst="convex"/>
                      <a:lightRig rig="flood" dir="t"/>
                    </a:cell3D>
                  </a:tcPr>
                </a:tc>
                <a:extLst>
                  <a:ext uri="{0D108BD9-81ED-4DB2-BD59-A6C34878D82A}">
                    <a16:rowId xmlns:a16="http://schemas.microsoft.com/office/drawing/2014/main" val="10000"/>
                  </a:ext>
                </a:extLst>
              </a:tr>
              <a:tr h="1023222">
                <a:tc>
                  <a:txBody>
                    <a:bodyPr/>
                    <a:lstStyle/>
                    <a:p>
                      <a:r>
                        <a:rPr lang="en-GB" sz="1600" dirty="0"/>
                        <a:t>Stage 1 (0 – 1 yrs)</a:t>
                      </a:r>
                    </a:p>
                  </a:txBody>
                  <a:tcPr>
                    <a:cell3D prstMaterial="dkEdge">
                      <a:bevel prst="convex"/>
                      <a:lightRig rig="flood" dir="t"/>
                    </a:cell3D>
                  </a:tcPr>
                </a:tc>
                <a:tc>
                  <a:txBody>
                    <a:bodyPr/>
                    <a:lstStyle/>
                    <a:p>
                      <a:r>
                        <a:rPr lang="en-GB" sz="1600" dirty="0"/>
                        <a:t>Parenting</a:t>
                      </a:r>
                    </a:p>
                  </a:txBody>
                  <a:tcPr>
                    <a:cell3D prstMaterial="dkEdge">
                      <a:bevel prst="convex"/>
                      <a:lightRig rig="flood" dir="t"/>
                    </a:cell3D>
                  </a:tcPr>
                </a:tc>
                <a:tc>
                  <a:txBody>
                    <a:bodyPr/>
                    <a:lstStyle/>
                    <a:p>
                      <a:r>
                        <a:rPr lang="en-GB" sz="1600" dirty="0"/>
                        <a:t>Dependable, responsive &amp; caring parenting leads to </a:t>
                      </a:r>
                      <a:r>
                        <a:rPr lang="en-GB" sz="1600" b="1" i="1" dirty="0"/>
                        <a:t>trust.</a:t>
                      </a:r>
                    </a:p>
                  </a:txBody>
                  <a:tcPr>
                    <a:cell3D prstMaterial="dkEdge">
                      <a:bevel prst="convex"/>
                      <a:lightRig rig="flood" dir="t"/>
                    </a:cell3D>
                  </a:tcPr>
                </a:tc>
                <a:tc>
                  <a:txBody>
                    <a:bodyPr/>
                    <a:lstStyle/>
                    <a:p>
                      <a:r>
                        <a:rPr lang="en-GB" sz="1600" dirty="0"/>
                        <a:t>Lack</a:t>
                      </a:r>
                      <a:r>
                        <a:rPr lang="en-GB" sz="1600" baseline="0" dirty="0"/>
                        <a:t> of warmth, affection &amp; consistency leads to </a:t>
                      </a:r>
                      <a:r>
                        <a:rPr lang="en-GB" sz="1600" b="1" i="1" baseline="0" dirty="0"/>
                        <a:t>mistrust.</a:t>
                      </a:r>
                      <a:endParaRPr lang="en-GB" sz="1600" b="1" i="1" dirty="0"/>
                    </a:p>
                  </a:txBody>
                  <a:tcPr>
                    <a:cell3D prstMaterial="dkEdge">
                      <a:bevel prst="convex"/>
                      <a:lightRig rig="flood" dir="t"/>
                    </a:cell3D>
                  </a:tcPr>
                </a:tc>
                <a:extLst>
                  <a:ext uri="{0D108BD9-81ED-4DB2-BD59-A6C34878D82A}">
                    <a16:rowId xmlns:a16="http://schemas.microsoft.com/office/drawing/2014/main" val="10001"/>
                  </a:ext>
                </a:extLst>
              </a:tr>
              <a:tr h="1023222">
                <a:tc>
                  <a:txBody>
                    <a:bodyPr/>
                    <a:lstStyle/>
                    <a:p>
                      <a:r>
                        <a:rPr lang="en-GB" sz="1600" dirty="0"/>
                        <a:t>Stage 2 (1 – 3 yrs)</a:t>
                      </a:r>
                    </a:p>
                  </a:txBody>
                  <a:tcPr>
                    <a:cell3D prstMaterial="dkEdge">
                      <a:bevel prst="convex"/>
                      <a:lightRig rig="flood" dir="t"/>
                    </a:cell3D>
                  </a:tcPr>
                </a:tc>
                <a:tc>
                  <a:txBody>
                    <a:bodyPr/>
                    <a:lstStyle/>
                    <a:p>
                      <a:r>
                        <a:rPr lang="en-GB" sz="1600" dirty="0"/>
                        <a:t>Becoming more independent.</a:t>
                      </a:r>
                    </a:p>
                  </a:txBody>
                  <a:tcPr>
                    <a:cell3D prstMaterial="dkEdge">
                      <a:bevel prst="convex"/>
                      <a:lightRig rig="flood" dir="t"/>
                    </a:cell3D>
                  </a:tcPr>
                </a:tc>
                <a:tc>
                  <a:txBody>
                    <a:bodyPr/>
                    <a:lstStyle/>
                    <a:p>
                      <a:r>
                        <a:rPr lang="en-GB" sz="1600" dirty="0"/>
                        <a:t>Being supported in independence leads to </a:t>
                      </a:r>
                      <a:r>
                        <a:rPr lang="en-GB" sz="1600" b="1" i="1" dirty="0"/>
                        <a:t>autonomy.</a:t>
                      </a:r>
                    </a:p>
                  </a:txBody>
                  <a:tcPr>
                    <a:cell3D prstMaterial="dkEdge">
                      <a:bevel prst="convex"/>
                      <a:lightRig rig="flood" dir="t"/>
                    </a:cell3D>
                  </a:tcPr>
                </a:tc>
                <a:tc>
                  <a:txBody>
                    <a:bodyPr/>
                    <a:lstStyle/>
                    <a:p>
                      <a:r>
                        <a:rPr lang="en-GB" sz="1600" dirty="0"/>
                        <a:t>Being criticised</a:t>
                      </a:r>
                      <a:r>
                        <a:rPr lang="en-GB" sz="1600" baseline="0" dirty="0"/>
                        <a:t> and over-controlled leads to </a:t>
                      </a:r>
                      <a:r>
                        <a:rPr lang="en-GB" sz="1600" b="1" i="1" baseline="0" dirty="0"/>
                        <a:t>self-doubt </a:t>
                      </a:r>
                      <a:r>
                        <a:rPr lang="en-GB" sz="1600" baseline="0" dirty="0"/>
                        <a:t>about competence.</a:t>
                      </a:r>
                      <a:endParaRPr lang="en-GB" sz="1600" dirty="0"/>
                    </a:p>
                  </a:txBody>
                  <a:tcPr>
                    <a:cell3D prstMaterial="dkEdge">
                      <a:bevel prst="convex"/>
                      <a:lightRig rig="flood" dir="t"/>
                    </a:cell3D>
                  </a:tcPr>
                </a:tc>
                <a:extLst>
                  <a:ext uri="{0D108BD9-81ED-4DB2-BD59-A6C34878D82A}">
                    <a16:rowId xmlns:a16="http://schemas.microsoft.com/office/drawing/2014/main" val="10002"/>
                  </a:ext>
                </a:extLst>
              </a:tr>
              <a:tr h="1023222">
                <a:tc>
                  <a:txBody>
                    <a:bodyPr/>
                    <a:lstStyle/>
                    <a:p>
                      <a:r>
                        <a:rPr lang="en-GB" sz="1600" dirty="0"/>
                        <a:t>Stage 3 (3 – 6 yrs)</a:t>
                      </a:r>
                    </a:p>
                  </a:txBody>
                  <a:tcPr>
                    <a:cell3D prstMaterial="dkEdge">
                      <a:bevel prst="convex"/>
                      <a:lightRig rig="flood" dir="t"/>
                    </a:cell3D>
                  </a:tcPr>
                </a:tc>
                <a:tc>
                  <a:txBody>
                    <a:bodyPr/>
                    <a:lstStyle/>
                    <a:p>
                      <a:r>
                        <a:rPr lang="en-GB" sz="1600" dirty="0"/>
                        <a:t>Engaging with the wider world</a:t>
                      </a:r>
                    </a:p>
                  </a:txBody>
                  <a:tcPr>
                    <a:cell3D prstMaterial="dkEdge">
                      <a:bevel prst="convex"/>
                      <a:lightRig rig="flood" dir="t"/>
                    </a:cell3D>
                  </a:tcPr>
                </a:tc>
                <a:tc>
                  <a:txBody>
                    <a:bodyPr/>
                    <a:lstStyle/>
                    <a:p>
                      <a:r>
                        <a:rPr lang="en-GB" sz="1600" dirty="0"/>
                        <a:t>Being encouraged to try out new skills leads to </a:t>
                      </a:r>
                      <a:r>
                        <a:rPr lang="en-GB" sz="1600" b="1" i="1" dirty="0"/>
                        <a:t>initiative.</a:t>
                      </a:r>
                    </a:p>
                  </a:txBody>
                  <a:tcPr>
                    <a:cell3D prstMaterial="dkEdge">
                      <a:bevel prst="convex"/>
                      <a:lightRig rig="flood" dir="t"/>
                    </a:cell3D>
                  </a:tcPr>
                </a:tc>
                <a:tc>
                  <a:txBody>
                    <a:bodyPr/>
                    <a:lstStyle/>
                    <a:p>
                      <a:r>
                        <a:rPr lang="en-GB" sz="1600" dirty="0"/>
                        <a:t>Being restricted leads to a sense of </a:t>
                      </a:r>
                      <a:r>
                        <a:rPr lang="en-GB" sz="1600" b="1" i="1" dirty="0"/>
                        <a:t>guilt</a:t>
                      </a:r>
                      <a:r>
                        <a:rPr lang="en-GB" sz="1600" i="1" dirty="0"/>
                        <a:t> </a:t>
                      </a:r>
                      <a:r>
                        <a:rPr lang="en-GB" sz="1600" dirty="0"/>
                        <a:t>and lack of confidence.</a:t>
                      </a:r>
                    </a:p>
                  </a:txBody>
                  <a:tcPr>
                    <a:cell3D prstMaterial="dkEdge">
                      <a:bevel prst="convex"/>
                      <a:lightRig rig="flood" dir="t"/>
                    </a:cell3D>
                  </a:tcPr>
                </a:tc>
                <a:extLst>
                  <a:ext uri="{0D108BD9-81ED-4DB2-BD59-A6C34878D82A}">
                    <a16:rowId xmlns:a16="http://schemas.microsoft.com/office/drawing/2014/main" val="10003"/>
                  </a:ext>
                </a:extLst>
              </a:tr>
              <a:tr h="789343">
                <a:tc>
                  <a:txBody>
                    <a:bodyPr/>
                    <a:lstStyle/>
                    <a:p>
                      <a:r>
                        <a:rPr lang="en-GB" sz="1600" dirty="0"/>
                        <a:t>Stage</a:t>
                      </a:r>
                      <a:r>
                        <a:rPr lang="en-GB" sz="1600" baseline="0" dirty="0"/>
                        <a:t> 4 (6 – 12 yrs)</a:t>
                      </a:r>
                      <a:endParaRPr lang="en-GB" sz="1600" dirty="0"/>
                    </a:p>
                  </a:txBody>
                  <a:tcPr>
                    <a:cell3D prstMaterial="dkEdge">
                      <a:bevel prst="convex"/>
                      <a:lightRig rig="flood" dir="t"/>
                    </a:cell3D>
                  </a:tcPr>
                </a:tc>
                <a:tc>
                  <a:txBody>
                    <a:bodyPr/>
                    <a:lstStyle/>
                    <a:p>
                      <a:r>
                        <a:rPr lang="en-GB" sz="1600" dirty="0"/>
                        <a:t>Understanding how things are made and work.</a:t>
                      </a:r>
                    </a:p>
                  </a:txBody>
                  <a:tcPr>
                    <a:cell3D prstMaterial="dkEdge">
                      <a:bevel prst="convex"/>
                      <a:lightRig rig="flood" dir="t"/>
                    </a:cell3D>
                  </a:tcPr>
                </a:tc>
                <a:tc>
                  <a:txBody>
                    <a:bodyPr/>
                    <a:lstStyle/>
                    <a:p>
                      <a:r>
                        <a:rPr lang="en-GB" sz="1600" dirty="0"/>
                        <a:t>Ability to succeed leads to </a:t>
                      </a:r>
                      <a:r>
                        <a:rPr lang="en-GB" sz="1600" b="1" i="1" dirty="0"/>
                        <a:t>industry.</a:t>
                      </a:r>
                    </a:p>
                  </a:txBody>
                  <a:tcPr>
                    <a:cell3D prstMaterial="dkEdge">
                      <a:bevel prst="convex"/>
                      <a:lightRig rig="flood" dir="t"/>
                    </a:cell3D>
                  </a:tcPr>
                </a:tc>
                <a:tc>
                  <a:txBody>
                    <a:bodyPr/>
                    <a:lstStyle/>
                    <a:p>
                      <a:r>
                        <a:rPr lang="en-GB" sz="1600" dirty="0"/>
                        <a:t>Being pushed too hard on tasks leads to </a:t>
                      </a:r>
                      <a:r>
                        <a:rPr lang="en-GB" sz="1600" b="1" i="1" dirty="0"/>
                        <a:t>inferiority.</a:t>
                      </a:r>
                    </a:p>
                  </a:txBody>
                  <a:tcPr>
                    <a:cell3D prstMaterial="dkEdge">
                      <a:bevel prst="convex"/>
                      <a:lightRig rig="flood" dir="t"/>
                    </a:cell3D>
                  </a:tcPr>
                </a:tc>
                <a:extLst>
                  <a:ext uri="{0D108BD9-81ED-4DB2-BD59-A6C34878D82A}">
                    <a16:rowId xmlns:a16="http://schemas.microsoft.com/office/drawing/2014/main" val="10004"/>
                  </a:ext>
                </a:extLst>
              </a:tr>
              <a:tr h="1023222">
                <a:tc>
                  <a:txBody>
                    <a:bodyPr/>
                    <a:lstStyle/>
                    <a:p>
                      <a:r>
                        <a:rPr lang="en-GB" sz="1600" dirty="0"/>
                        <a:t>Stage 5 (12 -18 yrs)</a:t>
                      </a:r>
                    </a:p>
                  </a:txBody>
                  <a:tcPr>
                    <a:cell3D prstMaterial="dkEdge">
                      <a:bevel prst="convex"/>
                      <a:lightRig rig="flood" dir="t"/>
                    </a:cell3D>
                  </a:tcPr>
                </a:tc>
                <a:tc>
                  <a:txBody>
                    <a:bodyPr/>
                    <a:lstStyle/>
                    <a:p>
                      <a:r>
                        <a:rPr lang="en-GB" sz="1600" dirty="0"/>
                        <a:t>Identity  development</a:t>
                      </a:r>
                    </a:p>
                  </a:txBody>
                  <a:tcPr>
                    <a:cell3D prstMaterial="dkEdge">
                      <a:bevel prst="convex"/>
                      <a:lightRig rig="flood" dir="t"/>
                    </a:cell3D>
                  </a:tcPr>
                </a:tc>
                <a:tc>
                  <a:txBody>
                    <a:bodyPr/>
                    <a:lstStyle/>
                    <a:p>
                      <a:r>
                        <a:rPr lang="en-GB" sz="1600" dirty="0"/>
                        <a:t>Experimentation leads to a </a:t>
                      </a:r>
                      <a:r>
                        <a:rPr lang="en-GB" sz="1600" b="1" i="1" dirty="0"/>
                        <a:t>secure identity.</a:t>
                      </a:r>
                    </a:p>
                  </a:txBody>
                  <a:tcPr>
                    <a:cell3D prstMaterial="dkEdge">
                      <a:bevel prst="convex"/>
                      <a:lightRig rig="flood" dir="t"/>
                    </a:cell3D>
                  </a:tcPr>
                </a:tc>
                <a:tc>
                  <a:txBody>
                    <a:bodyPr/>
                    <a:lstStyle/>
                    <a:p>
                      <a:r>
                        <a:rPr lang="en-GB" sz="1600" dirty="0"/>
                        <a:t>Inability to experiment leads to </a:t>
                      </a:r>
                      <a:r>
                        <a:rPr lang="en-GB" sz="1600" b="1" i="1" dirty="0"/>
                        <a:t>role confusion</a:t>
                      </a:r>
                      <a:r>
                        <a:rPr lang="en-GB" sz="1600" b="1" i="1" baseline="0" dirty="0"/>
                        <a:t> </a:t>
                      </a:r>
                      <a:r>
                        <a:rPr lang="en-GB" sz="1600" baseline="0" dirty="0"/>
                        <a:t>and negative identity</a:t>
                      </a:r>
                      <a:endParaRPr lang="en-GB" sz="1600" dirty="0"/>
                    </a:p>
                  </a:txBody>
                  <a:tcPr>
                    <a:cell3D prstMaterial="dkEdge">
                      <a:bevel prst="convex"/>
                      <a:lightRig rig="flood" dir="t"/>
                    </a:cell3D>
                  </a:tcPr>
                </a:tc>
                <a:extLst>
                  <a:ext uri="{0D108BD9-81ED-4DB2-BD59-A6C34878D82A}">
                    <a16:rowId xmlns:a16="http://schemas.microsoft.com/office/drawing/2014/main" val="10005"/>
                  </a:ext>
                </a:extLst>
              </a:tr>
            </a:tbl>
          </a:graphicData>
        </a:graphic>
      </p:graphicFrame>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psychodynamic perspective.</a:t>
            </a:r>
            <a:br>
              <a:rPr lang="en-GB" b="1" i="1" dirty="0"/>
            </a:br>
            <a:r>
              <a:rPr lang="en-GB" b="1" i="1" dirty="0"/>
              <a:t>Assessment.</a:t>
            </a:r>
          </a:p>
        </p:txBody>
      </p:sp>
      <p:graphicFrame>
        <p:nvGraphicFramePr>
          <p:cNvPr id="5" name="Content Placeholder 4"/>
          <p:cNvGraphicFramePr>
            <a:graphicFrameLocks noGrp="1"/>
          </p:cNvGraphicFramePr>
          <p:nvPr>
            <p:ph idx="1"/>
          </p:nvPr>
        </p:nvGraphicFramePr>
        <p:xfrm>
          <a:off x="628650" y="1825625"/>
          <a:ext cx="7886700" cy="4211320"/>
        </p:xfrm>
        <a:graphic>
          <a:graphicData uri="http://schemas.openxmlformats.org/drawingml/2006/table">
            <a:tbl>
              <a:tblPr firstRow="1" bandRow="1">
                <a:tableStyleId>{93296810-A885-4BE3-A3E7-6D5BEEA58F35}</a:tableStyleId>
              </a:tblPr>
              <a:tblGrid>
                <a:gridCol w="3943350">
                  <a:extLst>
                    <a:ext uri="{9D8B030D-6E8A-4147-A177-3AD203B41FA5}">
                      <a16:colId xmlns:a16="http://schemas.microsoft.com/office/drawing/2014/main" val="20000"/>
                    </a:ext>
                  </a:extLst>
                </a:gridCol>
                <a:gridCol w="3943350">
                  <a:extLst>
                    <a:ext uri="{9D8B030D-6E8A-4147-A177-3AD203B41FA5}">
                      <a16:colId xmlns:a16="http://schemas.microsoft.com/office/drawing/2014/main" val="20001"/>
                    </a:ext>
                  </a:extLst>
                </a:gridCol>
              </a:tblGrid>
              <a:tr h="370840">
                <a:tc>
                  <a:txBody>
                    <a:bodyPr/>
                    <a:lstStyle/>
                    <a:p>
                      <a:r>
                        <a:rPr lang="en-GB" b="0" dirty="0">
                          <a:solidFill>
                            <a:schemeClr val="tx1"/>
                          </a:solidFill>
                        </a:rPr>
                        <a:t>                     Strengths</a:t>
                      </a:r>
                    </a:p>
                  </a:txBody>
                  <a:tcPr>
                    <a:cell3D prstMaterial="dkEdge">
                      <a:bevel prst="convex"/>
                      <a:lightRig rig="flood" dir="t"/>
                    </a:cell3D>
                  </a:tcPr>
                </a:tc>
                <a:tc>
                  <a:txBody>
                    <a:bodyPr/>
                    <a:lstStyle/>
                    <a:p>
                      <a:r>
                        <a:rPr lang="en-GB" dirty="0">
                          <a:solidFill>
                            <a:schemeClr val="tx1"/>
                          </a:solidFill>
                        </a:rPr>
                        <a:t>                   </a:t>
                      </a:r>
                      <a:r>
                        <a:rPr lang="en-GB" b="0" dirty="0">
                          <a:solidFill>
                            <a:schemeClr val="tx1"/>
                          </a:solidFill>
                        </a:rPr>
                        <a:t>Weaknesses</a:t>
                      </a:r>
                    </a:p>
                  </a:txBody>
                  <a:tcPr>
                    <a:cell3D prstMaterial="dkEdge">
                      <a:bevel prst="convex"/>
                      <a:lightRig rig="flood" dir="t"/>
                    </a:cell3D>
                  </a:tcPr>
                </a:tc>
                <a:extLst>
                  <a:ext uri="{0D108BD9-81ED-4DB2-BD59-A6C34878D82A}">
                    <a16:rowId xmlns:a16="http://schemas.microsoft.com/office/drawing/2014/main" val="10000"/>
                  </a:ext>
                </a:extLst>
              </a:tr>
              <a:tr h="370840">
                <a:tc>
                  <a:txBody>
                    <a:bodyPr/>
                    <a:lstStyle/>
                    <a:p>
                      <a:r>
                        <a:rPr lang="en-GB" dirty="0">
                          <a:solidFill>
                            <a:schemeClr val="tx1"/>
                          </a:solidFill>
                        </a:rPr>
                        <a:t>Effective for treating</a:t>
                      </a:r>
                      <a:r>
                        <a:rPr lang="en-GB" baseline="0" dirty="0">
                          <a:solidFill>
                            <a:schemeClr val="tx1"/>
                          </a:solidFill>
                        </a:rPr>
                        <a:t> mild, anxiety based problems but less suitable for treating more serious and enduring mental health problems.</a:t>
                      </a:r>
                      <a:endParaRPr lang="en-GB" dirty="0">
                        <a:solidFill>
                          <a:schemeClr val="tx1"/>
                        </a:solidFill>
                      </a:endParaRPr>
                    </a:p>
                  </a:txBody>
                  <a:tcPr>
                    <a:cell3D prstMaterial="dkEdge">
                      <a:bevel prst="convex"/>
                      <a:lightRig rig="flood" dir="t"/>
                    </a:cell3D>
                  </a:tcPr>
                </a:tc>
                <a:tc>
                  <a:txBody>
                    <a:bodyPr/>
                    <a:lstStyle/>
                    <a:p>
                      <a:r>
                        <a:rPr lang="en-GB" dirty="0"/>
                        <a:t>Based</a:t>
                      </a:r>
                      <a:r>
                        <a:rPr lang="en-GB" baseline="0" dirty="0"/>
                        <a:t> on a theory and concepts that are difficult for many people to grasp and which some distrust or find hard to believe.</a:t>
                      </a:r>
                      <a:endParaRPr lang="en-GB" dirty="0"/>
                    </a:p>
                  </a:txBody>
                  <a:tcPr>
                    <a:cell3D prstMaterial="dkEdge">
                      <a:bevel prst="convex"/>
                      <a:lightRig rig="flood" dir="t"/>
                    </a:cell3D>
                  </a:tcPr>
                </a:tc>
                <a:extLst>
                  <a:ext uri="{0D108BD9-81ED-4DB2-BD59-A6C34878D82A}">
                    <a16:rowId xmlns:a16="http://schemas.microsoft.com/office/drawing/2014/main" val="10001"/>
                  </a:ext>
                </a:extLst>
              </a:tr>
              <a:tr h="370840">
                <a:tc>
                  <a:txBody>
                    <a:bodyPr/>
                    <a:lstStyle/>
                    <a:p>
                      <a:r>
                        <a:rPr lang="en-GB" dirty="0"/>
                        <a:t>Recognises</a:t>
                      </a:r>
                      <a:r>
                        <a:rPr lang="en-GB" baseline="0" dirty="0"/>
                        <a:t> the influence of the unconscious and the individuals ‘inner’ mental and emotional life on behaviour, emotion and development.</a:t>
                      </a:r>
                      <a:endParaRPr lang="en-GB" dirty="0"/>
                    </a:p>
                  </a:txBody>
                  <a:tcPr>
                    <a:cell3D prstMaterial="dkEdge">
                      <a:bevel prst="convex"/>
                      <a:lightRig rig="flood" dir="t"/>
                    </a:cell3D>
                  </a:tcPr>
                </a:tc>
                <a:tc>
                  <a:txBody>
                    <a:bodyPr/>
                    <a:lstStyle/>
                    <a:p>
                      <a:r>
                        <a:rPr lang="en-GB" dirty="0"/>
                        <a:t>Places the therapist in a very powerful position – they are seen as having the expertise to analyse and treat</a:t>
                      </a:r>
                      <a:r>
                        <a:rPr lang="en-GB" baseline="0" dirty="0"/>
                        <a:t> the individual. This may lead to abuse of power or may feel disempowering for those receiving treatment.</a:t>
                      </a:r>
                      <a:endParaRPr lang="en-GB" dirty="0"/>
                    </a:p>
                  </a:txBody>
                  <a:tcPr>
                    <a:cell3D prstMaterial="dkEdge">
                      <a:bevel prst="convex"/>
                      <a:lightRig rig="flood" dir="t"/>
                    </a:cell3D>
                  </a:tcPr>
                </a:tc>
                <a:extLst>
                  <a:ext uri="{0D108BD9-81ED-4DB2-BD59-A6C34878D82A}">
                    <a16:rowId xmlns:a16="http://schemas.microsoft.com/office/drawing/2014/main" val="10002"/>
                  </a:ext>
                </a:extLst>
              </a:tr>
              <a:tr h="370840">
                <a:tc>
                  <a:txBody>
                    <a:bodyPr/>
                    <a:lstStyle/>
                    <a:p>
                      <a:r>
                        <a:rPr lang="en-GB" dirty="0"/>
                        <a:t>Aims to find and resolve the root causes of an individual’s problems.</a:t>
                      </a:r>
                    </a:p>
                  </a:txBody>
                  <a:tcPr>
                    <a:cell3D prstMaterial="dkEdge">
                      <a:bevel prst="convex"/>
                      <a:lightRig rig="flood" dir="t"/>
                    </a:cell3D>
                  </a:tcPr>
                </a:tc>
                <a:tc>
                  <a:txBody>
                    <a:bodyPr/>
                    <a:lstStyle/>
                    <a:p>
                      <a:r>
                        <a:rPr lang="en-GB" dirty="0"/>
                        <a:t>Can be very time consuming, taking a long time to resolve an individual’s problems or reduce their distress.</a:t>
                      </a:r>
                    </a:p>
                  </a:txBody>
                  <a:tcPr>
                    <a:cell3D prstMaterial="dkEdge">
                      <a:bevel prst="convex"/>
                      <a:lightRig rig="flood" dir="t"/>
                    </a:cell3D>
                  </a:tcPr>
                </a:tc>
                <a:extLst>
                  <a:ext uri="{0D108BD9-81ED-4DB2-BD59-A6C34878D82A}">
                    <a16:rowId xmlns:a16="http://schemas.microsoft.com/office/drawing/2014/main" val="10003"/>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68</a:t>
            </a:fld>
            <a:endParaRPr lang="en-GB" dirty="0"/>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p>
        </p:txBody>
      </p:sp>
      <p:sp>
        <p:nvSpPr>
          <p:cNvPr id="3" name="Content Placeholder 2"/>
          <p:cNvSpPr>
            <a:spLocks noGrp="1"/>
          </p:cNvSpPr>
          <p:nvPr>
            <p:ph idx="1"/>
          </p:nvPr>
        </p:nvSpPr>
        <p:spPr>
          <a:xfrm>
            <a:off x="628650" y="2277687"/>
            <a:ext cx="7886700" cy="2892829"/>
          </a:xfrm>
        </p:spPr>
        <p:txBody>
          <a:bodyPr>
            <a:normAutofit fontScale="92500"/>
          </a:bodyPr>
          <a:lstStyle/>
          <a:p>
            <a:pPr algn="just"/>
            <a:r>
              <a:rPr lang="en-GB" dirty="0"/>
              <a:t>Humanistic psychology looks at human experience from the view point of the individual. It focuses on the idea of free-will and the belief that we are all capable of making choices.</a:t>
            </a:r>
          </a:p>
          <a:p>
            <a:pPr algn="just"/>
            <a:r>
              <a:rPr lang="en-US" dirty="0"/>
              <a:t>There are parallels between the humanistic perspective and the social learning perspective as both focus on the influence of other people on our development.</a:t>
            </a:r>
          </a:p>
          <a:p>
            <a:pPr algn="just"/>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69</a:t>
            </a:fld>
            <a:endParaRPr lang="en-GB" dirty="0"/>
          </a:p>
        </p:txBody>
      </p:sp>
      <p:pic>
        <p:nvPicPr>
          <p:cNvPr id="6146" name="Picture 2" descr="C:\Users\Compaq\AppData\Local\Microsoft\Windows\INetCache\IE\AR0JT33Z\Thats-Humanism-Logo2[1].png"/>
          <p:cNvPicPr>
            <a:picLocks noChangeAspect="1" noChangeArrowheads="1"/>
          </p:cNvPicPr>
          <p:nvPr/>
        </p:nvPicPr>
        <p:blipFill>
          <a:blip r:embed="rId2" cstate="email"/>
          <a:srcRect/>
          <a:stretch>
            <a:fillRect/>
          </a:stretch>
        </p:blipFill>
        <p:spPr bwMode="auto">
          <a:xfrm>
            <a:off x="4854633" y="5336771"/>
            <a:ext cx="3175461" cy="1113905"/>
          </a:xfrm>
          <a:prstGeom prst="rect">
            <a:avLst/>
          </a:prstGeom>
          <a:noFill/>
        </p:spPr>
      </p:pic>
      <p:pic>
        <p:nvPicPr>
          <p:cNvPr id="6149" name="Picture 5" descr="C:\Users\Compaq\AppData\Local\Microsoft\Windows\INetCache\IE\WK4HRUNH\lounge-empreendedor-repense-seus-processos1[1].jpg"/>
          <p:cNvPicPr>
            <a:picLocks noChangeAspect="1" noChangeArrowheads="1"/>
          </p:cNvPicPr>
          <p:nvPr/>
        </p:nvPicPr>
        <p:blipFill>
          <a:blip r:embed="rId3" cstate="email"/>
          <a:srcRect/>
          <a:stretch>
            <a:fillRect/>
          </a:stretch>
        </p:blipFill>
        <p:spPr bwMode="auto">
          <a:xfrm>
            <a:off x="0" y="5054138"/>
            <a:ext cx="3591098" cy="1763856"/>
          </a:xfrm>
          <a:prstGeom prst="rect">
            <a:avLst/>
          </a:prstGeom>
          <a:noFill/>
        </p:spPr>
      </p:pic>
      <p:pic>
        <p:nvPicPr>
          <p:cNvPr id="6151" name="Picture 7" descr="C:\Users\Compaq\AppData\Local\Microsoft\Windows\INetCache\IE\YR92VNBY\Individualism[1].jpg"/>
          <p:cNvPicPr>
            <a:picLocks noChangeAspect="1" noChangeArrowheads="1"/>
          </p:cNvPicPr>
          <p:nvPr/>
        </p:nvPicPr>
        <p:blipFill>
          <a:blip r:embed="rId4" cstate="email"/>
          <a:srcRect/>
          <a:stretch>
            <a:fillRect/>
          </a:stretch>
        </p:blipFill>
        <p:spPr bwMode="auto">
          <a:xfrm>
            <a:off x="2643447" y="1496291"/>
            <a:ext cx="3724102" cy="781396"/>
          </a:xfrm>
          <a:prstGeom prst="rect">
            <a:avLst/>
          </a:prstGeom>
          <a:noFill/>
        </p:spPr>
      </p:pic>
    </p:spTree>
    <p:extLst>
      <p:ext uri="{BB962C8B-B14F-4D97-AF65-F5344CB8AC3E}">
        <p14:creationId xmlns:p14="http://schemas.microsoft.com/office/powerpoint/2010/main" val="200687183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a:xfrm>
            <a:off x="628650" y="1825625"/>
            <a:ext cx="5256761" cy="4351338"/>
          </a:xfrm>
        </p:spPr>
        <p:txBody>
          <a:bodyPr>
            <a:normAutofit fontScale="77500" lnSpcReduction="20000"/>
          </a:bodyPr>
          <a:lstStyle/>
          <a:p>
            <a:pPr marL="0" indent="0">
              <a:buNone/>
            </a:pPr>
            <a:r>
              <a:rPr lang="en-US" dirty="0"/>
              <a:t>Pavlov showed the existence of the unconditioned response by presenting the dog with a bowl of food and measuring the amount of saliva it produced.</a:t>
            </a:r>
          </a:p>
          <a:p>
            <a:pPr marL="0" indent="0">
              <a:buNone/>
            </a:pPr>
            <a:r>
              <a:rPr lang="en-US" dirty="0"/>
              <a:t>Over time, Pavlov noticed that the dog would start to salivate when the lab assistant entered the room with the food but before it actually tasted the food.  Because salivation is a reflex response (which at that time was thought to be produced only when food touched the tongue), this seemed odd.</a:t>
            </a:r>
          </a:p>
          <a:p>
            <a:pPr marL="0" indent="0">
              <a:buNone/>
            </a:pPr>
            <a:r>
              <a:rPr lang="en-US" dirty="0"/>
              <a:t>Pavlov concluded that the dog was salivating because it had learnt to associate the lab assistant with the food.</a:t>
            </a:r>
          </a:p>
          <a:p>
            <a:pPr marL="0" indent="0">
              <a:buNone/>
            </a:pPr>
            <a:r>
              <a:rPr lang="en-US" dirty="0"/>
              <a:t>He then developed his theory</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a:t>
            </a:fld>
            <a:endParaRPr lang="en-GB" dirty="0"/>
          </a:p>
        </p:txBody>
      </p:sp>
      <p:pic>
        <p:nvPicPr>
          <p:cNvPr id="9220" name="Picture 4" descr="C:\Users\Compaq\AppData\Local\Microsoft\Windows\INetCache\IE\52LQWCM0\PAVLOV5[1].gif"/>
          <p:cNvPicPr>
            <a:picLocks noChangeAspect="1" noChangeArrowheads="1"/>
          </p:cNvPicPr>
          <p:nvPr/>
        </p:nvPicPr>
        <p:blipFill>
          <a:blip r:embed="rId2" cstate="email"/>
          <a:srcRect/>
          <a:stretch>
            <a:fillRect/>
          </a:stretch>
        </p:blipFill>
        <p:spPr bwMode="auto">
          <a:xfrm>
            <a:off x="6035040" y="1795549"/>
            <a:ext cx="2859577" cy="4252826"/>
          </a:xfrm>
          <a:prstGeom prst="rect">
            <a:avLst/>
          </a:prstGeom>
          <a:noFill/>
        </p:spPr>
      </p:pic>
    </p:spTree>
    <p:extLst>
      <p:ext uri="{BB962C8B-B14F-4D97-AF65-F5344CB8AC3E}">
        <p14:creationId xmlns:p14="http://schemas.microsoft.com/office/powerpoint/2010/main" val="668133233"/>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413164"/>
          </a:xfrm>
        </p:spPr>
        <p:txBody>
          <a:bodyPr/>
          <a:lstStyle/>
          <a:p>
            <a:pPr algn="ctr"/>
            <a:r>
              <a:rPr lang="en-GB" b="1" i="1" dirty="0"/>
              <a:t>The humanistic perspective</a:t>
            </a:r>
          </a:p>
        </p:txBody>
      </p:sp>
      <p:sp>
        <p:nvSpPr>
          <p:cNvPr id="3" name="Content Placeholder 2"/>
          <p:cNvSpPr>
            <a:spLocks noGrp="1"/>
          </p:cNvSpPr>
          <p:nvPr>
            <p:ph idx="1"/>
          </p:nvPr>
        </p:nvSpPr>
        <p:spPr>
          <a:xfrm>
            <a:off x="1047404" y="1825625"/>
            <a:ext cx="6749934" cy="4351338"/>
          </a:xfrm>
        </p:spPr>
        <p:txBody>
          <a:bodyPr>
            <a:normAutofit fontScale="92500" lnSpcReduction="10000"/>
          </a:bodyPr>
          <a:lstStyle/>
          <a:p>
            <a:r>
              <a:rPr lang="en-US" dirty="0"/>
              <a:t>In the 1960’s people became sick of Freud’s negativity and trait psychology’s objectivity.</a:t>
            </a:r>
          </a:p>
          <a:p>
            <a:r>
              <a:rPr lang="en-US" dirty="0"/>
              <a:t>The perspective became very popular and began to influence health &amp; social care practitioners from the mid 20th century onwards</a:t>
            </a:r>
          </a:p>
          <a:p>
            <a:r>
              <a:rPr lang="en-US" dirty="0"/>
              <a:t>Along came psychologists wanted to focus on “healthy” people and how to help them strive to “be all that they can be”. </a:t>
            </a:r>
          </a:p>
          <a:p>
            <a:r>
              <a:rPr lang="en-US" dirty="0"/>
              <a:t>Abraham Maslow (1908-1970) and Carl Rogers (1902-1987) both American psychologists are now known as the pioneers of the perspective</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70</a:t>
            </a:fld>
            <a:endParaRPr lang="en-GB" dirty="0"/>
          </a:p>
        </p:txBody>
      </p:sp>
      <p:pic>
        <p:nvPicPr>
          <p:cNvPr id="7171" name="Picture 3" descr="C:\Users\Compaq\AppData\Local\Microsoft\Windows\INetCache\IE\AR0JT33Z\Groovy-image001(15)[1].gif"/>
          <p:cNvPicPr>
            <a:picLocks noChangeAspect="1" noChangeArrowheads="1" noCrop="1"/>
          </p:cNvPicPr>
          <p:nvPr/>
        </p:nvPicPr>
        <p:blipFill>
          <a:blip r:embed="rId2" cstate="email"/>
          <a:srcRect/>
          <a:stretch>
            <a:fillRect/>
          </a:stretch>
        </p:blipFill>
        <p:spPr bwMode="auto">
          <a:xfrm>
            <a:off x="7049192" y="1280160"/>
            <a:ext cx="2094807" cy="964277"/>
          </a:xfrm>
          <a:prstGeom prst="rect">
            <a:avLst/>
          </a:prstGeom>
          <a:noFill/>
        </p:spPr>
      </p:pic>
      <p:pic>
        <p:nvPicPr>
          <p:cNvPr id="7172" name="Picture 4" descr="C:\Users\Compaq\AppData\Local\Microsoft\Windows\INetCache\IE\XJU561YP\1960s-Hippie-Peace-Hand-1[1].gif"/>
          <p:cNvPicPr>
            <a:picLocks noChangeAspect="1" noChangeArrowheads="1"/>
          </p:cNvPicPr>
          <p:nvPr/>
        </p:nvPicPr>
        <p:blipFill>
          <a:blip r:embed="rId3" cstate="email"/>
          <a:srcRect/>
          <a:stretch>
            <a:fillRect/>
          </a:stretch>
        </p:blipFill>
        <p:spPr bwMode="auto">
          <a:xfrm>
            <a:off x="7597833" y="2609850"/>
            <a:ext cx="1197031" cy="1297132"/>
          </a:xfrm>
          <a:prstGeom prst="rect">
            <a:avLst/>
          </a:prstGeom>
          <a:noFill/>
        </p:spPr>
      </p:pic>
      <p:pic>
        <p:nvPicPr>
          <p:cNvPr id="7175" name="Picture 7" descr="C:\Users\Compaq\AppData\Local\Microsoft\Windows\INetCache\IE\YR92VNBY\Peace_and_Love_Button[1].jpg"/>
          <p:cNvPicPr>
            <a:picLocks noChangeAspect="1" noChangeArrowheads="1"/>
          </p:cNvPicPr>
          <p:nvPr/>
        </p:nvPicPr>
        <p:blipFill>
          <a:blip r:embed="rId4" cstate="email"/>
          <a:srcRect/>
          <a:stretch>
            <a:fillRect/>
          </a:stretch>
        </p:blipFill>
        <p:spPr bwMode="auto">
          <a:xfrm>
            <a:off x="6999316" y="6051664"/>
            <a:ext cx="1030779" cy="806335"/>
          </a:xfrm>
          <a:prstGeom prst="rect">
            <a:avLst/>
          </a:prstGeom>
          <a:noFill/>
        </p:spPr>
      </p:pic>
      <p:pic>
        <p:nvPicPr>
          <p:cNvPr id="7176" name="Picture 8" descr="C:\Users\Compaq\AppData\Local\Microsoft\Windows\INetCache\IE\WK4HRUNH\Flowers[1].jpg"/>
          <p:cNvPicPr>
            <a:picLocks noChangeAspect="1" noChangeArrowheads="1"/>
          </p:cNvPicPr>
          <p:nvPr/>
        </p:nvPicPr>
        <p:blipFill>
          <a:blip r:embed="rId5" cstate="email"/>
          <a:srcRect/>
          <a:stretch>
            <a:fillRect/>
          </a:stretch>
        </p:blipFill>
        <p:spPr bwMode="auto">
          <a:xfrm>
            <a:off x="0" y="249382"/>
            <a:ext cx="1463040" cy="1496291"/>
          </a:xfrm>
          <a:prstGeom prst="rect">
            <a:avLst/>
          </a:prstGeom>
          <a:noFill/>
        </p:spPr>
      </p:pic>
      <p:pic>
        <p:nvPicPr>
          <p:cNvPr id="7177" name="Picture 9" descr="C:\Users\Compaq\AppData\Local\Microsoft\Windows\INetCache\IE\AR0JT33Z\1552-0909-2902-1443[1].jpg"/>
          <p:cNvPicPr>
            <a:picLocks noChangeAspect="1" noChangeArrowheads="1"/>
          </p:cNvPicPr>
          <p:nvPr/>
        </p:nvPicPr>
        <p:blipFill>
          <a:blip r:embed="rId6" cstate="email"/>
          <a:srcRect/>
          <a:stretch>
            <a:fillRect/>
          </a:stretch>
        </p:blipFill>
        <p:spPr bwMode="auto">
          <a:xfrm>
            <a:off x="0" y="2194561"/>
            <a:ext cx="1296785" cy="1413164"/>
          </a:xfrm>
          <a:prstGeom prst="rect">
            <a:avLst/>
          </a:prstGeom>
          <a:noFill/>
        </p:spPr>
      </p:pic>
      <p:pic>
        <p:nvPicPr>
          <p:cNvPr id="7178" name="Picture 10" descr="C:\Users\Compaq\AppData\Local\Microsoft\Windows\INetCache\IE\XJU561YP\FlowerPowerLeipzig[1].jpg"/>
          <p:cNvPicPr>
            <a:picLocks noChangeAspect="1" noChangeArrowheads="1"/>
          </p:cNvPicPr>
          <p:nvPr/>
        </p:nvPicPr>
        <p:blipFill>
          <a:blip r:embed="rId7" cstate="email"/>
          <a:srcRect/>
          <a:stretch>
            <a:fillRect/>
          </a:stretch>
        </p:blipFill>
        <p:spPr bwMode="auto">
          <a:xfrm>
            <a:off x="3108960" y="1047405"/>
            <a:ext cx="2427316" cy="764770"/>
          </a:xfrm>
          <a:prstGeom prst="rect">
            <a:avLst/>
          </a:prstGeom>
          <a:noFill/>
        </p:spPr>
      </p:pic>
      <p:pic>
        <p:nvPicPr>
          <p:cNvPr id="7179" name="Picture 11" descr="C:\Users\Compaq\AppData\Local\Microsoft\Windows\INetCache\IE\YR92VNBY\1960s_rock_vintage_psychedelic_flower_ornament_photosculpture-p153337006300094488zv7fr_400[1].jpg"/>
          <p:cNvPicPr>
            <a:picLocks noChangeAspect="1" noChangeArrowheads="1"/>
          </p:cNvPicPr>
          <p:nvPr/>
        </p:nvPicPr>
        <p:blipFill>
          <a:blip r:embed="rId8" cstate="email"/>
          <a:srcRect/>
          <a:stretch>
            <a:fillRect/>
          </a:stretch>
        </p:blipFill>
        <p:spPr bwMode="auto">
          <a:xfrm>
            <a:off x="7863840" y="4339244"/>
            <a:ext cx="1280160" cy="1446414"/>
          </a:xfrm>
          <a:prstGeom prst="rect">
            <a:avLst/>
          </a:prstGeom>
          <a:noFill/>
        </p:spPr>
      </p:pic>
      <p:pic>
        <p:nvPicPr>
          <p:cNvPr id="7180" name="Picture 12" descr="C:\Users\Compaq\AppData\Local\Microsoft\Windows\INetCache\IE\WK4HRUNH\hippie[1].gif"/>
          <p:cNvPicPr>
            <a:picLocks noChangeAspect="1" noChangeArrowheads="1"/>
          </p:cNvPicPr>
          <p:nvPr/>
        </p:nvPicPr>
        <p:blipFill>
          <a:blip r:embed="rId9" cstate="email"/>
          <a:srcRect/>
          <a:stretch>
            <a:fillRect/>
          </a:stretch>
        </p:blipFill>
        <p:spPr bwMode="auto">
          <a:xfrm>
            <a:off x="0" y="4322618"/>
            <a:ext cx="1280161" cy="2535382"/>
          </a:xfrm>
          <a:prstGeom prst="rect">
            <a:avLst/>
          </a:prstGeom>
          <a:noFill/>
        </p:spPr>
      </p:pic>
      <p:pic>
        <p:nvPicPr>
          <p:cNvPr id="7181" name="Picture 13" descr="C:\Users\Compaq\AppData\Local\Microsoft\Windows\INetCache\IE\AR0JT33Z\Peace_and_Love_Bus[1].jpg"/>
          <p:cNvPicPr>
            <a:picLocks noChangeAspect="1" noChangeArrowheads="1"/>
          </p:cNvPicPr>
          <p:nvPr/>
        </p:nvPicPr>
        <p:blipFill>
          <a:blip r:embed="rId10" cstate="email"/>
          <a:srcRect/>
          <a:stretch>
            <a:fillRect/>
          </a:stretch>
        </p:blipFill>
        <p:spPr bwMode="auto">
          <a:xfrm>
            <a:off x="1928554" y="6051664"/>
            <a:ext cx="1230282" cy="806335"/>
          </a:xfrm>
          <a:prstGeom prst="rect">
            <a:avLst/>
          </a:prstGeom>
          <a:noFill/>
        </p:spPr>
      </p:pic>
      <p:pic>
        <p:nvPicPr>
          <p:cNvPr id="7182" name="Picture 14" descr="C:\Users\Compaq\AppData\Local\Microsoft\Windows\INetCache\IE\XJU561YP\220px-Peace_sign.svg[1].png"/>
          <p:cNvPicPr>
            <a:picLocks noChangeAspect="1" noChangeArrowheads="1"/>
          </p:cNvPicPr>
          <p:nvPr/>
        </p:nvPicPr>
        <p:blipFill>
          <a:blip r:embed="rId11" cstate="email"/>
          <a:srcRect/>
          <a:stretch>
            <a:fillRect/>
          </a:stretch>
        </p:blipFill>
        <p:spPr bwMode="auto">
          <a:xfrm>
            <a:off x="3990109" y="6018414"/>
            <a:ext cx="1363288" cy="839585"/>
          </a:xfrm>
          <a:prstGeom prst="rect">
            <a:avLst/>
          </a:prstGeom>
          <a:noFill/>
        </p:spPr>
      </p:pic>
      <p:pic>
        <p:nvPicPr>
          <p:cNvPr id="7183" name="Picture 15" descr="C:\Users\Compaq\AppData\Local\Microsoft\Windows\INetCache\IE\AR0JT33Z\flower-25614_640[1].png"/>
          <p:cNvPicPr>
            <a:picLocks noChangeAspect="1" noChangeArrowheads="1"/>
          </p:cNvPicPr>
          <p:nvPr/>
        </p:nvPicPr>
        <p:blipFill>
          <a:blip r:embed="rId12" cstate="email"/>
          <a:srcRect/>
          <a:stretch>
            <a:fillRect/>
          </a:stretch>
        </p:blipFill>
        <p:spPr bwMode="auto">
          <a:xfrm>
            <a:off x="7830588" y="0"/>
            <a:ext cx="1313411" cy="1097280"/>
          </a:xfrm>
          <a:prstGeom prst="rect">
            <a:avLst/>
          </a:prstGeom>
          <a:noFill/>
        </p:spPr>
      </p:pic>
    </p:spTree>
    <p:extLst>
      <p:ext uri="{BB962C8B-B14F-4D97-AF65-F5344CB8AC3E}">
        <p14:creationId xmlns:p14="http://schemas.microsoft.com/office/powerpoint/2010/main" val="422908619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p>
        </p:txBody>
      </p:sp>
      <p:sp>
        <p:nvSpPr>
          <p:cNvPr id="3" name="Content Placeholder 2"/>
          <p:cNvSpPr>
            <a:spLocks noGrp="1"/>
          </p:cNvSpPr>
          <p:nvPr>
            <p:ph idx="1"/>
          </p:nvPr>
        </p:nvSpPr>
        <p:spPr>
          <a:xfrm>
            <a:off x="628650" y="1825625"/>
            <a:ext cx="4092979" cy="4351338"/>
          </a:xfrm>
        </p:spPr>
        <p:txBody>
          <a:bodyPr>
            <a:normAutofit fontScale="92500" lnSpcReduction="20000"/>
          </a:bodyPr>
          <a:lstStyle/>
          <a:p>
            <a:pPr marL="0" indent="0" algn="ctr">
              <a:buNone/>
            </a:pPr>
            <a:r>
              <a:rPr lang="en-US" dirty="0"/>
              <a:t>Abraham Maslow (1908-1970) and Carl Rogers (1902-1987) both American psychologists are now known as the pioneers of the perspective.</a:t>
            </a:r>
          </a:p>
          <a:p>
            <a:pPr marL="0" indent="0" algn="ctr">
              <a:buNone/>
            </a:pPr>
            <a:r>
              <a:rPr lang="en-US" b="1" i="1" dirty="0"/>
              <a:t>Maslow.</a:t>
            </a:r>
          </a:p>
          <a:p>
            <a:pPr marL="0" indent="0" algn="ctr">
              <a:buNone/>
            </a:pPr>
            <a:r>
              <a:rPr lang="en-US" dirty="0"/>
              <a:t>Maslow believed that all humans seek to become the best that they can be – spiritually, physically, emotionally, and intellectually.  He called this Self-</a:t>
            </a:r>
            <a:r>
              <a:rPr lang="en-US" dirty="0" err="1"/>
              <a:t>Actualisation</a:t>
            </a:r>
            <a:r>
              <a:rPr lang="en-US" dirty="0"/>
              <a:t>.</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71</a:t>
            </a:fld>
            <a:endParaRPr lang="en-GB" dirty="0"/>
          </a:p>
        </p:txBody>
      </p:sp>
      <p:pic>
        <p:nvPicPr>
          <p:cNvPr id="8194" name="Picture 2" descr="C:\Users\Compaq\AppData\Local\Microsoft\Windows\INetCache\IE\WK4HRUNH\160px-Maslow[1].jpg"/>
          <p:cNvPicPr>
            <a:picLocks noChangeAspect="1" noChangeArrowheads="1"/>
          </p:cNvPicPr>
          <p:nvPr/>
        </p:nvPicPr>
        <p:blipFill>
          <a:blip r:embed="rId2" cstate="email"/>
          <a:srcRect/>
          <a:stretch>
            <a:fillRect/>
          </a:stretch>
        </p:blipFill>
        <p:spPr bwMode="auto">
          <a:xfrm>
            <a:off x="199505" y="232757"/>
            <a:ext cx="1147157" cy="142978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8196" name="Picture 4" descr="C:\Users\Compaq\AppData\Local\Microsoft\Windows\INetCache\IE\XJU561YP\Maslows-Hierarchy-of-Needs[1].jpg"/>
          <p:cNvPicPr>
            <a:picLocks noChangeAspect="1" noChangeArrowheads="1"/>
          </p:cNvPicPr>
          <p:nvPr/>
        </p:nvPicPr>
        <p:blipFill>
          <a:blip r:embed="rId3" cstate="email"/>
          <a:srcRect/>
          <a:stretch>
            <a:fillRect/>
          </a:stretch>
        </p:blipFill>
        <p:spPr bwMode="auto">
          <a:xfrm>
            <a:off x="4621876" y="1778924"/>
            <a:ext cx="4522124" cy="4405745"/>
          </a:xfrm>
          <a:prstGeom prst="rect">
            <a:avLst/>
          </a:prstGeom>
          <a:noFill/>
        </p:spPr>
      </p:pic>
    </p:spTree>
    <p:extLst>
      <p:ext uri="{BB962C8B-B14F-4D97-AF65-F5344CB8AC3E}">
        <p14:creationId xmlns:p14="http://schemas.microsoft.com/office/powerpoint/2010/main" val="376988699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br>
              <a:rPr lang="en-GB" b="1" i="1" dirty="0"/>
            </a:br>
            <a:r>
              <a:rPr lang="en-GB" b="1" i="1" dirty="0"/>
              <a:t>Maslow</a:t>
            </a:r>
          </a:p>
        </p:txBody>
      </p:sp>
      <p:sp>
        <p:nvSpPr>
          <p:cNvPr id="3" name="Content Placeholder 2"/>
          <p:cNvSpPr>
            <a:spLocks noGrp="1"/>
          </p:cNvSpPr>
          <p:nvPr>
            <p:ph idx="1"/>
          </p:nvPr>
        </p:nvSpPr>
        <p:spPr>
          <a:xfrm>
            <a:off x="1429788" y="1825625"/>
            <a:ext cx="7085561" cy="4351338"/>
          </a:xfrm>
        </p:spPr>
        <p:txBody>
          <a:bodyPr/>
          <a:lstStyle/>
          <a:p>
            <a:pPr marL="0" indent="0" algn="ctr">
              <a:buNone/>
            </a:pPr>
            <a:r>
              <a:rPr lang="en-GB" sz="2400" i="1" dirty="0"/>
              <a:t>Self-actualised people</a:t>
            </a:r>
          </a:p>
          <a:p>
            <a:pPr marL="0" indent="0" algn="ctr">
              <a:buNone/>
            </a:pPr>
            <a:r>
              <a:rPr lang="en-GB" sz="2400" i="1" dirty="0"/>
              <a:t>They share certain characteristics:</a:t>
            </a:r>
          </a:p>
          <a:p>
            <a:pPr marL="0" indent="0" algn="ctr">
              <a:buNone/>
            </a:pPr>
            <a:endParaRPr lang="en-GB" sz="2400" i="1" dirty="0"/>
          </a:p>
          <a:p>
            <a:pPr marL="0" indent="0" algn="ctr">
              <a:buNone/>
            </a:pPr>
            <a:r>
              <a:rPr lang="en-US" sz="2400" i="1" dirty="0"/>
              <a:t>They are self aware and self accepting</a:t>
            </a:r>
          </a:p>
          <a:p>
            <a:pPr marL="0" indent="0" algn="ctr">
              <a:buNone/>
            </a:pPr>
            <a:r>
              <a:rPr lang="en-GB" sz="2400" i="1" dirty="0"/>
              <a:t>Open and spontaneous</a:t>
            </a:r>
          </a:p>
          <a:p>
            <a:pPr marL="0" indent="0" algn="ctr">
              <a:buNone/>
            </a:pPr>
            <a:r>
              <a:rPr lang="en-GB" sz="2400" i="1" dirty="0"/>
              <a:t>Loving and caring</a:t>
            </a:r>
          </a:p>
          <a:p>
            <a:pPr marL="0" indent="0" algn="ctr">
              <a:buNone/>
            </a:pPr>
            <a:r>
              <a:rPr lang="en-US" sz="2400" i="1" dirty="0"/>
              <a:t>Not paralyzed by others’ opinions.</a:t>
            </a:r>
          </a:p>
          <a:p>
            <a:pPr marL="0" indent="0" algn="ctr">
              <a:buNone/>
            </a:pPr>
            <a:r>
              <a:rPr lang="en-US" sz="2400" i="1" dirty="0"/>
              <a:t>They are secure in who they are.</a:t>
            </a:r>
          </a:p>
          <a:p>
            <a:pPr marL="0" indent="0" algn="ctr">
              <a:buNone/>
            </a:pPr>
            <a:r>
              <a:rPr lang="en-US" sz="2000" i="1" dirty="0">
                <a:hlinkClick r:id="rId2"/>
              </a:rPr>
              <a:t>https://www.youtube.com/watch?v=L5-E7R-0hvw</a:t>
            </a:r>
            <a:endParaRPr lang="en-US" sz="2000" i="1" dirty="0"/>
          </a:p>
          <a:p>
            <a:pPr marL="0" indent="0" algn="ctr">
              <a:buNone/>
            </a:pPr>
            <a:endParaRPr lang="en-GB" i="1"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72</a:t>
            </a:fld>
            <a:endParaRPr lang="en-GB" dirty="0"/>
          </a:p>
        </p:txBody>
      </p:sp>
      <p:pic>
        <p:nvPicPr>
          <p:cNvPr id="9219" name="Picture 3" descr="C:\Users\Compaq\AppData\Local\Microsoft\Windows\INetCache\IE\YR92VNBY\100px-Self-ActualizationFM-GTAEFLC-logo[1].png"/>
          <p:cNvPicPr>
            <a:picLocks noChangeAspect="1" noChangeArrowheads="1"/>
          </p:cNvPicPr>
          <p:nvPr/>
        </p:nvPicPr>
        <p:blipFill>
          <a:blip r:embed="rId3" cstate="email"/>
          <a:srcRect/>
          <a:stretch>
            <a:fillRect/>
          </a:stretch>
        </p:blipFill>
        <p:spPr bwMode="auto">
          <a:xfrm>
            <a:off x="7514705" y="1213658"/>
            <a:ext cx="1413164" cy="1629296"/>
          </a:xfrm>
          <a:prstGeom prst="rect">
            <a:avLst/>
          </a:prstGeom>
          <a:noFill/>
        </p:spPr>
      </p:pic>
      <p:pic>
        <p:nvPicPr>
          <p:cNvPr id="9220" name="Picture 4" descr="C:\Users\Compaq\AppData\Local\Microsoft\Windows\INetCache\IE\WK4HRUNH\identity-795295_960_720[1].jpg"/>
          <p:cNvPicPr>
            <a:picLocks noChangeAspect="1" noChangeArrowheads="1"/>
          </p:cNvPicPr>
          <p:nvPr/>
        </p:nvPicPr>
        <p:blipFill>
          <a:blip r:embed="rId4" cstate="email"/>
          <a:srcRect/>
          <a:stretch>
            <a:fillRect/>
          </a:stretch>
        </p:blipFill>
        <p:spPr bwMode="auto">
          <a:xfrm>
            <a:off x="248193" y="4505498"/>
            <a:ext cx="1933303" cy="214349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1" name="Picture 5" descr="C:\Users\Compaq\AppData\Local\Microsoft\Windows\INetCache\IE\AR0JT33Z\6684151357_98100ce717_b[1].jpg"/>
          <p:cNvPicPr>
            <a:picLocks noChangeAspect="1" noChangeArrowheads="1"/>
          </p:cNvPicPr>
          <p:nvPr/>
        </p:nvPicPr>
        <p:blipFill>
          <a:blip r:embed="rId5" cstate="email"/>
          <a:srcRect/>
          <a:stretch>
            <a:fillRect/>
          </a:stretch>
        </p:blipFill>
        <p:spPr bwMode="auto">
          <a:xfrm>
            <a:off x="326571" y="1330036"/>
            <a:ext cx="1985555" cy="1945179"/>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9222" name="Picture 6" descr="C:\Users\Compaq\AppData\Local\Microsoft\Windows\INetCache\IE\XJU561YP\world-globe-surrounded-by-people-holding-hands-8677-large[1].png"/>
          <p:cNvPicPr>
            <a:picLocks noChangeAspect="1" noChangeArrowheads="1"/>
          </p:cNvPicPr>
          <p:nvPr/>
        </p:nvPicPr>
        <p:blipFill>
          <a:blip r:embed="rId6" cstate="email"/>
          <a:srcRect/>
          <a:stretch>
            <a:fillRect/>
          </a:stretch>
        </p:blipFill>
        <p:spPr bwMode="auto">
          <a:xfrm>
            <a:off x="7464828" y="3857105"/>
            <a:ext cx="1379913" cy="1529543"/>
          </a:xfrm>
          <a:prstGeom prst="rect">
            <a:avLst/>
          </a:prstGeom>
          <a:noFill/>
        </p:spPr>
      </p:pic>
    </p:spTree>
    <p:extLst>
      <p:ext uri="{BB962C8B-B14F-4D97-AF65-F5344CB8AC3E}">
        <p14:creationId xmlns:p14="http://schemas.microsoft.com/office/powerpoint/2010/main" val="13160133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5726"/>
            <a:ext cx="7886700" cy="1189328"/>
          </a:xfrm>
        </p:spPr>
        <p:txBody>
          <a:bodyPr>
            <a:normAutofit/>
          </a:bodyPr>
          <a:lstStyle/>
          <a:p>
            <a:pPr algn="ctr"/>
            <a:r>
              <a:rPr lang="en-GB" sz="3600" b="1" i="1" dirty="0"/>
              <a:t>The humanistic perspective.</a:t>
            </a:r>
            <a:br>
              <a:rPr lang="en-GB" sz="3600" b="1" i="1" dirty="0"/>
            </a:br>
            <a:r>
              <a:rPr lang="en-GB" sz="3600" b="1" i="1" dirty="0"/>
              <a:t>Maslow &amp; self-actualised people.</a:t>
            </a:r>
          </a:p>
        </p:txBody>
      </p:sp>
      <p:sp>
        <p:nvSpPr>
          <p:cNvPr id="3" name="Content Placeholder 2"/>
          <p:cNvSpPr>
            <a:spLocks noGrp="1"/>
          </p:cNvSpPr>
          <p:nvPr>
            <p:ph idx="1"/>
          </p:nvPr>
        </p:nvSpPr>
        <p:spPr>
          <a:xfrm>
            <a:off x="850323" y="1123950"/>
            <a:ext cx="7886700" cy="4918077"/>
          </a:xfrm>
        </p:spPr>
        <p:txBody>
          <a:bodyPr/>
          <a:lstStyle/>
          <a:p>
            <a:pPr marL="0" indent="0">
              <a:buNone/>
            </a:pPr>
            <a:r>
              <a:rPr lang="en-US" dirty="0"/>
              <a:t>Problem centered rather than self-centered.</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73</a:t>
            </a:fld>
            <a:endParaRPr lang="en-GB" dirty="0"/>
          </a:p>
        </p:txBody>
      </p:sp>
      <p:pic>
        <p:nvPicPr>
          <p:cNvPr id="5" name="Picture 4"/>
          <p:cNvPicPr>
            <a:picLocks noChangeAspect="1"/>
          </p:cNvPicPr>
          <p:nvPr/>
        </p:nvPicPr>
        <p:blipFill>
          <a:blip r:embed="rId3" cstate="email"/>
          <a:stretch>
            <a:fillRect/>
          </a:stretch>
        </p:blipFill>
        <p:spPr>
          <a:xfrm>
            <a:off x="850324" y="1514475"/>
            <a:ext cx="1843000" cy="1760739"/>
          </a:xfrm>
          <a:prstGeom prst="rect">
            <a:avLst/>
          </a:prstGeom>
        </p:spPr>
      </p:pic>
      <p:pic>
        <p:nvPicPr>
          <p:cNvPr id="6" name="Picture 5"/>
          <p:cNvPicPr>
            <a:picLocks noChangeAspect="1"/>
          </p:cNvPicPr>
          <p:nvPr/>
        </p:nvPicPr>
        <p:blipFill>
          <a:blip r:embed="rId4" cstate="email"/>
          <a:stretch>
            <a:fillRect/>
          </a:stretch>
        </p:blipFill>
        <p:spPr>
          <a:xfrm>
            <a:off x="6001789" y="1496291"/>
            <a:ext cx="1978429" cy="1895302"/>
          </a:xfrm>
          <a:prstGeom prst="rect">
            <a:avLst/>
          </a:prstGeom>
        </p:spPr>
      </p:pic>
      <p:sp>
        <p:nvSpPr>
          <p:cNvPr id="8" name="Rectangle 7"/>
          <p:cNvSpPr/>
          <p:nvPr/>
        </p:nvSpPr>
        <p:spPr>
          <a:xfrm>
            <a:off x="850323" y="3244334"/>
            <a:ext cx="8057896" cy="523220"/>
          </a:xfrm>
          <a:prstGeom prst="rect">
            <a:avLst/>
          </a:prstGeom>
        </p:spPr>
        <p:txBody>
          <a:bodyPr wrap="square">
            <a:spAutoFit/>
          </a:bodyPr>
          <a:lstStyle/>
          <a:p>
            <a:r>
              <a:rPr lang="en-US" sz="2800" dirty="0"/>
              <a:t>Focused their energies on a particular task.</a:t>
            </a:r>
          </a:p>
        </p:txBody>
      </p:sp>
      <p:pic>
        <p:nvPicPr>
          <p:cNvPr id="9" name="Picture 8"/>
          <p:cNvPicPr>
            <a:picLocks noChangeAspect="1"/>
          </p:cNvPicPr>
          <p:nvPr/>
        </p:nvPicPr>
        <p:blipFill>
          <a:blip r:embed="rId5" cstate="email"/>
          <a:stretch>
            <a:fillRect/>
          </a:stretch>
        </p:blipFill>
        <p:spPr>
          <a:xfrm>
            <a:off x="1108364" y="3773978"/>
            <a:ext cx="1152698" cy="1413163"/>
          </a:xfrm>
          <a:prstGeom prst="rect">
            <a:avLst/>
          </a:prstGeom>
        </p:spPr>
      </p:pic>
      <p:pic>
        <p:nvPicPr>
          <p:cNvPr id="10" name="Picture 9"/>
          <p:cNvPicPr>
            <a:picLocks noChangeAspect="1"/>
          </p:cNvPicPr>
          <p:nvPr/>
        </p:nvPicPr>
        <p:blipFill>
          <a:blip r:embed="rId6" cstate="email"/>
          <a:stretch>
            <a:fillRect/>
          </a:stretch>
        </p:blipFill>
        <p:spPr>
          <a:xfrm>
            <a:off x="5752407" y="3767554"/>
            <a:ext cx="1143693" cy="1461577"/>
          </a:xfrm>
          <a:prstGeom prst="rect">
            <a:avLst/>
          </a:prstGeom>
        </p:spPr>
      </p:pic>
      <p:sp>
        <p:nvSpPr>
          <p:cNvPr id="11" name="Rectangle 10"/>
          <p:cNvSpPr/>
          <p:nvPr/>
        </p:nvSpPr>
        <p:spPr>
          <a:xfrm>
            <a:off x="850323" y="3105150"/>
            <a:ext cx="6045778" cy="2893100"/>
          </a:xfrm>
          <a:prstGeom prst="rect">
            <a:avLst/>
          </a:prstGeom>
        </p:spPr>
        <p:txBody>
          <a:bodyPr wrap="square">
            <a:spAutoFit/>
          </a:bodyPr>
          <a:lstStyle/>
          <a:p>
            <a:endParaRPr lang="en-US" dirty="0"/>
          </a:p>
          <a:p>
            <a:endParaRPr lang="en-US" dirty="0"/>
          </a:p>
          <a:p>
            <a:endParaRPr lang="en-US" dirty="0"/>
          </a:p>
          <a:p>
            <a:endParaRPr lang="en-US" dirty="0"/>
          </a:p>
          <a:p>
            <a:endParaRPr lang="en-US" dirty="0"/>
          </a:p>
          <a:p>
            <a:endParaRPr lang="en-US" dirty="0"/>
          </a:p>
          <a:p>
            <a:endParaRPr lang="en-US" dirty="0"/>
          </a:p>
          <a:p>
            <a:r>
              <a:rPr lang="en-US" sz="2800" dirty="0"/>
              <a:t>Few deep relationships, rather than many superficial ones.</a:t>
            </a:r>
          </a:p>
        </p:txBody>
      </p:sp>
      <p:pic>
        <p:nvPicPr>
          <p:cNvPr id="12" name="Picture 11"/>
          <p:cNvPicPr>
            <a:picLocks noChangeAspect="1"/>
          </p:cNvPicPr>
          <p:nvPr/>
        </p:nvPicPr>
        <p:blipFill>
          <a:blip r:embed="rId7" cstate="email"/>
          <a:stretch>
            <a:fillRect/>
          </a:stretch>
        </p:blipFill>
        <p:spPr>
          <a:xfrm>
            <a:off x="4343400" y="5486400"/>
            <a:ext cx="1458884" cy="1371600"/>
          </a:xfrm>
          <a:prstGeom prst="rect">
            <a:avLst/>
          </a:prstGeom>
        </p:spPr>
      </p:pic>
      <p:pic>
        <p:nvPicPr>
          <p:cNvPr id="13" name="Picture 12"/>
          <p:cNvPicPr>
            <a:picLocks noChangeAspect="1"/>
          </p:cNvPicPr>
          <p:nvPr/>
        </p:nvPicPr>
        <p:blipFill>
          <a:blip r:embed="rId8" cstate="email"/>
          <a:stretch>
            <a:fillRect/>
          </a:stretch>
        </p:blipFill>
        <p:spPr>
          <a:xfrm>
            <a:off x="6457948" y="5238749"/>
            <a:ext cx="1173136" cy="1619251"/>
          </a:xfrm>
          <a:prstGeom prst="rect">
            <a:avLst/>
          </a:prstGeom>
        </p:spPr>
      </p:pic>
    </p:spTree>
    <p:extLst>
      <p:ext uri="{BB962C8B-B14F-4D97-AF65-F5344CB8AC3E}">
        <p14:creationId xmlns:p14="http://schemas.microsoft.com/office/powerpoint/2010/main" val="386899026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br>
              <a:rPr lang="en-GB" b="1" i="1" dirty="0"/>
            </a:br>
            <a:r>
              <a:rPr lang="en-GB" b="1" i="1" dirty="0"/>
              <a:t>Maslow &amp; the hierarchy of needs.</a:t>
            </a:r>
          </a:p>
        </p:txBody>
      </p:sp>
      <p:sp>
        <p:nvSpPr>
          <p:cNvPr id="3" name="Content Placeholder 2"/>
          <p:cNvSpPr>
            <a:spLocks noGrp="1"/>
          </p:cNvSpPr>
          <p:nvPr>
            <p:ph idx="1"/>
          </p:nvPr>
        </p:nvSpPr>
        <p:spPr>
          <a:xfrm>
            <a:off x="628651" y="1825625"/>
            <a:ext cx="4824498" cy="4862558"/>
          </a:xfrm>
        </p:spPr>
        <p:txBody>
          <a:bodyPr>
            <a:normAutofit fontScale="92500" lnSpcReduction="20000"/>
          </a:bodyPr>
          <a:lstStyle/>
          <a:p>
            <a:pPr marL="0" indent="0" algn="just">
              <a:buNone/>
            </a:pPr>
            <a:r>
              <a:rPr lang="en-GB" dirty="0"/>
              <a:t>From his theory of self-actualisation Maslow developed a theory known as </a:t>
            </a:r>
            <a:r>
              <a:rPr lang="en-GB" b="1" i="1" dirty="0"/>
              <a:t>The hierarchy of needs.</a:t>
            </a:r>
          </a:p>
          <a:p>
            <a:pPr algn="just"/>
            <a:r>
              <a:rPr lang="en-US" dirty="0"/>
              <a:t>Every human requires certain basic needs to be met before they can approach the next level.</a:t>
            </a:r>
          </a:p>
          <a:p>
            <a:pPr algn="just"/>
            <a:r>
              <a:rPr lang="en-US" dirty="0"/>
              <a:t>According to Maslow we need to progress through each level before we can reach self-actualization.</a:t>
            </a:r>
          </a:p>
          <a:p>
            <a:pPr algn="just"/>
            <a:r>
              <a:rPr lang="en-US" dirty="0">
                <a:hlinkClick r:id="rId2"/>
              </a:rPr>
              <a:t>https://www.youtube.com/watch?v=O-4ithG_07Q</a:t>
            </a:r>
            <a:endParaRPr lang="en-US" dirty="0"/>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74</a:t>
            </a:fld>
            <a:endParaRPr lang="en-GB" dirty="0"/>
          </a:p>
        </p:txBody>
      </p:sp>
      <p:pic>
        <p:nvPicPr>
          <p:cNvPr id="10245" name="Picture 5" descr="C:\Users\Compaq\AppData\Local\Microsoft\Windows\INetCache\IE\WK4HRUNH\maslows-pyramid-of-needs[1].gif"/>
          <p:cNvPicPr>
            <a:picLocks noChangeAspect="1" noChangeArrowheads="1"/>
          </p:cNvPicPr>
          <p:nvPr/>
        </p:nvPicPr>
        <p:blipFill>
          <a:blip r:embed="rId3" cstate="email"/>
          <a:srcRect/>
          <a:stretch>
            <a:fillRect/>
          </a:stretch>
        </p:blipFill>
        <p:spPr bwMode="auto">
          <a:xfrm>
            <a:off x="5386648" y="2011679"/>
            <a:ext cx="3757352" cy="3884295"/>
          </a:xfrm>
          <a:prstGeom prst="rect">
            <a:avLst/>
          </a:prstGeom>
          <a:noFill/>
        </p:spPr>
      </p:pic>
    </p:spTree>
    <p:extLst>
      <p:ext uri="{BB962C8B-B14F-4D97-AF65-F5344CB8AC3E}">
        <p14:creationId xmlns:p14="http://schemas.microsoft.com/office/powerpoint/2010/main" val="2149512301"/>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humanistic perspective</a:t>
            </a:r>
            <a:br>
              <a:rPr lang="en-US" dirty="0"/>
            </a:br>
            <a:r>
              <a:rPr lang="en-US" b="1" i="1" dirty="0"/>
              <a:t>Maslow &amp; the hierarchy of needs.</a:t>
            </a:r>
            <a:endParaRPr lang="en-GB" b="1" i="1" dirty="0"/>
          </a:p>
        </p:txBody>
      </p:sp>
      <p:pic>
        <p:nvPicPr>
          <p:cNvPr id="5" name="Content Placeholder 4"/>
          <p:cNvPicPr>
            <a:picLocks noGrp="1" noChangeAspect="1"/>
          </p:cNvPicPr>
          <p:nvPr>
            <p:ph idx="1"/>
          </p:nvPr>
        </p:nvPicPr>
        <p:blipFill>
          <a:blip r:embed="rId2" cstate="email"/>
          <a:stretch>
            <a:fillRect/>
          </a:stretch>
        </p:blipFill>
        <p:spPr>
          <a:xfrm>
            <a:off x="1304925" y="1571626"/>
            <a:ext cx="6638925" cy="5149850"/>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75</a:t>
            </a:fld>
            <a:endParaRPr lang="en-GB" dirty="0"/>
          </a:p>
        </p:txBody>
      </p:sp>
    </p:spTree>
    <p:extLst>
      <p:ext uri="{BB962C8B-B14F-4D97-AF65-F5344CB8AC3E}">
        <p14:creationId xmlns:p14="http://schemas.microsoft.com/office/powerpoint/2010/main" val="1433035774"/>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humanistic perspective</a:t>
            </a:r>
            <a:br>
              <a:rPr lang="en-US" dirty="0"/>
            </a:br>
            <a:r>
              <a:rPr lang="en-US" b="1" i="1" dirty="0"/>
              <a:t>Maslow &amp; the hierarchy of needs.</a:t>
            </a:r>
            <a:endParaRPr lang="en-GB" b="1" i="1" dirty="0"/>
          </a:p>
        </p:txBody>
      </p:sp>
      <p:sp>
        <p:nvSpPr>
          <p:cNvPr id="3" name="Content Placeholder 2"/>
          <p:cNvSpPr>
            <a:spLocks noGrp="1"/>
          </p:cNvSpPr>
          <p:nvPr>
            <p:ph idx="1"/>
          </p:nvPr>
        </p:nvSpPr>
        <p:spPr/>
        <p:txBody>
          <a:bodyPr/>
          <a:lstStyle/>
          <a:p>
            <a:pPr marL="0" indent="0">
              <a:buNone/>
            </a:pPr>
            <a:r>
              <a:rPr lang="en-GB" dirty="0"/>
              <a:t>                                       </a:t>
            </a:r>
            <a:r>
              <a:rPr lang="en-GB" b="1" dirty="0"/>
              <a:t>Activity</a:t>
            </a:r>
          </a:p>
          <a:p>
            <a:pPr marL="0" indent="0">
              <a:buNone/>
            </a:pPr>
            <a:endParaRPr lang="en-GB" dirty="0"/>
          </a:p>
          <a:p>
            <a:pPr marL="0" indent="0">
              <a:buNone/>
            </a:pPr>
            <a:endParaRPr lang="en-GB" dirty="0"/>
          </a:p>
          <a:p>
            <a:pPr marL="0" indent="0" algn="ctr">
              <a:buNone/>
            </a:pPr>
            <a:r>
              <a:rPr lang="en-GB" b="1" i="1" dirty="0"/>
              <a:t>Complete the ‘Application of hierarchy of needs’ handout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76</a:t>
            </a:fld>
            <a:endParaRPr lang="en-GB" dirty="0"/>
          </a:p>
        </p:txBody>
      </p:sp>
      <p:pic>
        <p:nvPicPr>
          <p:cNvPr id="11267" name="Picture 3" descr="C:\Users\Compaq\AppData\Local\Microsoft\Windows\INetCache\IE\XJU561YP\hotel-seo-case-studies-600-300[1].jpg"/>
          <p:cNvPicPr>
            <a:picLocks noChangeAspect="1" noChangeArrowheads="1"/>
          </p:cNvPicPr>
          <p:nvPr/>
        </p:nvPicPr>
        <p:blipFill>
          <a:blip r:embed="rId2" cstate="email"/>
          <a:srcRect/>
          <a:stretch>
            <a:fillRect/>
          </a:stretch>
        </p:blipFill>
        <p:spPr bwMode="auto">
          <a:xfrm>
            <a:off x="6350924" y="5303520"/>
            <a:ext cx="1862051" cy="1554480"/>
          </a:xfrm>
          <a:prstGeom prst="rect">
            <a:avLst/>
          </a:prstGeom>
          <a:noFill/>
        </p:spPr>
      </p:pic>
      <p:pic>
        <p:nvPicPr>
          <p:cNvPr id="11268" name="Picture 4" descr="C:\Users\Compaq\AppData\Local\Microsoft\Windows\INetCache\IE\YR92VNBY\monitoramento_midias_sociais_abordodacomunicacao.com_subindonotelhado[1].jpg"/>
          <p:cNvPicPr>
            <a:picLocks noChangeAspect="1" noChangeArrowheads="1"/>
          </p:cNvPicPr>
          <p:nvPr/>
        </p:nvPicPr>
        <p:blipFill>
          <a:blip r:embed="rId3" cstate="email"/>
          <a:srcRect/>
          <a:stretch>
            <a:fillRect/>
          </a:stretch>
        </p:blipFill>
        <p:spPr bwMode="auto">
          <a:xfrm>
            <a:off x="532015" y="4006734"/>
            <a:ext cx="2693323" cy="2851265"/>
          </a:xfrm>
          <a:prstGeom prst="rect">
            <a:avLst/>
          </a:prstGeom>
          <a:noFill/>
        </p:spPr>
      </p:pic>
      <p:pic>
        <p:nvPicPr>
          <p:cNvPr id="11269" name="Picture 5" descr="C:\Users\Compaq\AppData\Local\Microsoft\Windows\INetCache\IE\AR0JT33Z\case_studies_2[1].jpg"/>
          <p:cNvPicPr>
            <a:picLocks noChangeAspect="1" noChangeArrowheads="1"/>
          </p:cNvPicPr>
          <p:nvPr/>
        </p:nvPicPr>
        <p:blipFill>
          <a:blip r:embed="rId4" cstate="email"/>
          <a:srcRect/>
          <a:stretch>
            <a:fillRect/>
          </a:stretch>
        </p:blipFill>
        <p:spPr bwMode="auto">
          <a:xfrm>
            <a:off x="6833062" y="1596044"/>
            <a:ext cx="1346662" cy="1795550"/>
          </a:xfrm>
          <a:prstGeom prst="rect">
            <a:avLst/>
          </a:prstGeom>
          <a:noFill/>
        </p:spPr>
      </p:pic>
      <p:pic>
        <p:nvPicPr>
          <p:cNvPr id="11270" name="Picture 6" descr="C:\Users\Compaq\AppData\Local\Microsoft\Windows\INetCache\IE\WK4HRUNH\Activity[1].gif"/>
          <p:cNvPicPr>
            <a:picLocks noChangeAspect="1" noChangeArrowheads="1"/>
          </p:cNvPicPr>
          <p:nvPr/>
        </p:nvPicPr>
        <p:blipFill>
          <a:blip r:embed="rId5" cstate="email"/>
          <a:srcRect/>
          <a:stretch>
            <a:fillRect/>
          </a:stretch>
        </p:blipFill>
        <p:spPr bwMode="auto">
          <a:xfrm>
            <a:off x="1313412" y="1961805"/>
            <a:ext cx="1612668" cy="1180406"/>
          </a:xfrm>
          <a:prstGeom prst="rect">
            <a:avLst/>
          </a:prstGeom>
          <a:noFill/>
        </p:spPr>
      </p:pic>
      <p:pic>
        <p:nvPicPr>
          <p:cNvPr id="11271" name="Picture 7" descr="C:\Users\Compaq\AppData\Local\Microsoft\Windows\INetCache\IE\YR92VNBY\icon_activity[1].png"/>
          <p:cNvPicPr>
            <a:picLocks noChangeAspect="1" noChangeArrowheads="1"/>
          </p:cNvPicPr>
          <p:nvPr/>
        </p:nvPicPr>
        <p:blipFill>
          <a:blip r:embed="rId6" cstate="email"/>
          <a:srcRect/>
          <a:stretch>
            <a:fillRect/>
          </a:stretch>
        </p:blipFill>
        <p:spPr bwMode="auto">
          <a:xfrm>
            <a:off x="3857105" y="4389120"/>
            <a:ext cx="1446415" cy="1280160"/>
          </a:xfrm>
          <a:prstGeom prst="rect">
            <a:avLst/>
          </a:prstGeom>
          <a:noFill/>
        </p:spPr>
      </p:pic>
      <p:pic>
        <p:nvPicPr>
          <p:cNvPr id="11272" name="Picture 8" descr="C:\Users\Compaq\AppData\Local\Microsoft\Windows\INetCache\IE\XJU561YP\academic1[1].jpg"/>
          <p:cNvPicPr>
            <a:picLocks noChangeAspect="1" noChangeArrowheads="1"/>
          </p:cNvPicPr>
          <p:nvPr/>
        </p:nvPicPr>
        <p:blipFill>
          <a:blip r:embed="rId7" cstate="email"/>
          <a:srcRect/>
          <a:stretch>
            <a:fillRect/>
          </a:stretch>
        </p:blipFill>
        <p:spPr bwMode="auto">
          <a:xfrm>
            <a:off x="3657600" y="2294314"/>
            <a:ext cx="1812175" cy="1047402"/>
          </a:xfrm>
          <a:prstGeom prst="rect">
            <a:avLst/>
          </a:prstGeom>
          <a:noFill/>
        </p:spPr>
      </p:pic>
      <p:pic>
        <p:nvPicPr>
          <p:cNvPr id="11273" name="Picture 9" descr="C:\Users\Compaq\AppData\Local\Microsoft\Windows\INetCache\IE\AR0JT33Z\istockphoto_5263213-paper-and-pencil[1].jpg"/>
          <p:cNvPicPr>
            <a:picLocks noChangeAspect="1" noChangeArrowheads="1"/>
          </p:cNvPicPr>
          <p:nvPr/>
        </p:nvPicPr>
        <p:blipFill>
          <a:blip r:embed="rId8" cstate="email"/>
          <a:srcRect/>
          <a:stretch>
            <a:fillRect/>
          </a:stretch>
        </p:blipFill>
        <p:spPr bwMode="auto">
          <a:xfrm>
            <a:off x="4505497" y="5835535"/>
            <a:ext cx="881149" cy="648392"/>
          </a:xfrm>
          <a:prstGeom prst="rect">
            <a:avLst/>
          </a:prstGeom>
          <a:noFill/>
        </p:spPr>
      </p:pic>
    </p:spTree>
    <p:extLst>
      <p:ext uri="{BB962C8B-B14F-4D97-AF65-F5344CB8AC3E}">
        <p14:creationId xmlns:p14="http://schemas.microsoft.com/office/powerpoint/2010/main" val="818402408"/>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br>
              <a:rPr lang="en-GB" b="1" i="1" dirty="0"/>
            </a:br>
            <a:r>
              <a:rPr lang="en-GB" b="1" i="1" dirty="0"/>
              <a:t>Maslow and self-esteem.</a:t>
            </a:r>
          </a:p>
        </p:txBody>
      </p:sp>
      <p:sp>
        <p:nvSpPr>
          <p:cNvPr id="3" name="Content Placeholder 2"/>
          <p:cNvSpPr>
            <a:spLocks noGrp="1"/>
          </p:cNvSpPr>
          <p:nvPr>
            <p:ph idx="1"/>
          </p:nvPr>
        </p:nvSpPr>
        <p:spPr/>
        <p:txBody>
          <a:bodyPr/>
          <a:lstStyle/>
          <a:p>
            <a:pPr marL="0" indent="0" algn="ctr">
              <a:buNone/>
            </a:pPr>
            <a:r>
              <a:rPr lang="en-GB" b="1" i="1" dirty="0"/>
              <a:t>Self-Esteem</a:t>
            </a:r>
          </a:p>
          <a:p>
            <a:pPr marL="0" indent="0" algn="ctr">
              <a:buNone/>
            </a:pPr>
            <a:r>
              <a:rPr lang="en-US" dirty="0"/>
              <a:t>One’s feelings of high or low self-worth.</a:t>
            </a:r>
          </a:p>
          <a:p>
            <a:pPr marL="0" indent="0">
              <a:buNone/>
            </a:pPr>
            <a:r>
              <a:rPr lang="en-US" sz="2400" dirty="0"/>
              <a:t>How valuable we feel; literally the amount of esteem we give to ourselves. Someone with high self-esteem will believe they are loved and lovable and that they are important and valued. By contrast, an individual with low self-esteem may feel themselves to be worthless, of no value to anyone else, unloved and unlovable.</a:t>
            </a:r>
          </a:p>
          <a:p>
            <a:pPr marL="0" indent="0">
              <a:buNone/>
            </a:pPr>
            <a:r>
              <a:rPr lang="en-US" sz="2400" dirty="0">
                <a:hlinkClick r:id="rId2"/>
              </a:rPr>
              <a:t>https://www.youtube.com/watch?v=yLklYch5Gv0</a:t>
            </a:r>
            <a:endParaRPr lang="en-US" sz="2400" dirty="0"/>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77</a:t>
            </a:fld>
            <a:endParaRPr lang="en-GB" dirty="0"/>
          </a:p>
        </p:txBody>
      </p:sp>
      <p:pic>
        <p:nvPicPr>
          <p:cNvPr id="12290" name="Picture 2" descr="C:\Users\Compaq\AppData\Local\Microsoft\Windows\INetCache\IE\WK4HRUNH\i-741501_960_720[1].jpg"/>
          <p:cNvPicPr>
            <a:picLocks noChangeAspect="1" noChangeArrowheads="1"/>
          </p:cNvPicPr>
          <p:nvPr/>
        </p:nvPicPr>
        <p:blipFill>
          <a:blip r:embed="rId3" cstate="email"/>
          <a:srcRect/>
          <a:stretch>
            <a:fillRect/>
          </a:stretch>
        </p:blipFill>
        <p:spPr bwMode="auto">
          <a:xfrm>
            <a:off x="282633" y="5702530"/>
            <a:ext cx="2477192" cy="1155470"/>
          </a:xfrm>
          <a:prstGeom prst="rect">
            <a:avLst/>
          </a:prstGeom>
          <a:noFill/>
        </p:spPr>
      </p:pic>
      <p:pic>
        <p:nvPicPr>
          <p:cNvPr id="12291" name="Picture 3" descr="C:\Users\Compaq\AppData\Local\Microsoft\Windows\INetCache\IE\AR0JT33Z\man_in_mirror_positive_regard[1].jpg"/>
          <p:cNvPicPr>
            <a:picLocks noChangeAspect="1" noChangeArrowheads="1"/>
          </p:cNvPicPr>
          <p:nvPr/>
        </p:nvPicPr>
        <p:blipFill>
          <a:blip r:embed="rId4" cstate="email"/>
          <a:srcRect/>
          <a:stretch>
            <a:fillRect/>
          </a:stretch>
        </p:blipFill>
        <p:spPr bwMode="auto">
          <a:xfrm>
            <a:off x="0" y="914400"/>
            <a:ext cx="1612669" cy="1928553"/>
          </a:xfrm>
          <a:prstGeom prst="rect">
            <a:avLst/>
          </a:prstGeom>
          <a:noFill/>
        </p:spPr>
      </p:pic>
      <p:pic>
        <p:nvPicPr>
          <p:cNvPr id="12292" name="Picture 4" descr="C:\Users\Compaq\AppData\Local\Microsoft\Windows\INetCache\IE\XJU561YP\confidence[1].jpg"/>
          <p:cNvPicPr>
            <a:picLocks noChangeAspect="1" noChangeArrowheads="1"/>
          </p:cNvPicPr>
          <p:nvPr/>
        </p:nvPicPr>
        <p:blipFill>
          <a:blip r:embed="rId5" cstate="email"/>
          <a:srcRect/>
          <a:stretch>
            <a:fillRect/>
          </a:stretch>
        </p:blipFill>
        <p:spPr bwMode="auto">
          <a:xfrm>
            <a:off x="3552444" y="5512526"/>
            <a:ext cx="2039112" cy="1345473"/>
          </a:xfrm>
          <a:prstGeom prst="rect">
            <a:avLst/>
          </a:prstGeom>
          <a:noFill/>
        </p:spPr>
      </p:pic>
      <p:pic>
        <p:nvPicPr>
          <p:cNvPr id="12293" name="Picture 5" descr="C:\Users\Compaq\AppData\Local\Microsoft\Windows\INetCache\IE\AR0JT33Z\kok-kurus-thumb[1].gif"/>
          <p:cNvPicPr>
            <a:picLocks noChangeAspect="1" noChangeArrowheads="1"/>
          </p:cNvPicPr>
          <p:nvPr/>
        </p:nvPicPr>
        <p:blipFill>
          <a:blip r:embed="rId6" cstate="email"/>
          <a:srcRect/>
          <a:stretch>
            <a:fillRect/>
          </a:stretch>
        </p:blipFill>
        <p:spPr bwMode="auto">
          <a:xfrm>
            <a:off x="7348450" y="897776"/>
            <a:ext cx="1795550" cy="1911926"/>
          </a:xfrm>
          <a:prstGeom prst="rect">
            <a:avLst/>
          </a:prstGeom>
          <a:noFill/>
        </p:spPr>
      </p:pic>
      <p:pic>
        <p:nvPicPr>
          <p:cNvPr id="12294" name="Picture 6" descr="C:\Users\Compaq\AppData\Local\Microsoft\Windows\INetCache\IE\XJU561YP\heart-broken-cloud-art-sad-cartoon-rain-rohanrathore.com_[1].gif"/>
          <p:cNvPicPr>
            <a:picLocks noChangeAspect="1" noChangeArrowheads="1"/>
          </p:cNvPicPr>
          <p:nvPr/>
        </p:nvPicPr>
        <p:blipFill>
          <a:blip r:embed="rId7" cstate="email"/>
          <a:srcRect/>
          <a:stretch>
            <a:fillRect/>
          </a:stretch>
        </p:blipFill>
        <p:spPr bwMode="auto">
          <a:xfrm>
            <a:off x="5685906" y="5394960"/>
            <a:ext cx="2560320" cy="1463040"/>
          </a:xfrm>
          <a:prstGeom prst="rect">
            <a:avLst/>
          </a:prstGeom>
          <a:noFill/>
        </p:spPr>
      </p:pic>
    </p:spTree>
    <p:extLst>
      <p:ext uri="{BB962C8B-B14F-4D97-AF65-F5344CB8AC3E}">
        <p14:creationId xmlns:p14="http://schemas.microsoft.com/office/powerpoint/2010/main" val="37818003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
            <a:ext cx="7886700" cy="1396538"/>
          </a:xfrm>
        </p:spPr>
        <p:txBody>
          <a:bodyPr/>
          <a:lstStyle/>
          <a:p>
            <a:pPr algn="ctr"/>
            <a:r>
              <a:rPr lang="en-GB" b="1" i="1" dirty="0"/>
              <a:t>The humanistic perspective</a:t>
            </a:r>
            <a:br>
              <a:rPr lang="en-GB" dirty="0"/>
            </a:br>
            <a:r>
              <a:rPr lang="en-GB" b="1" i="1" dirty="0"/>
              <a:t>Carl</a:t>
            </a:r>
            <a:r>
              <a:rPr lang="en-GB" dirty="0"/>
              <a:t> </a:t>
            </a:r>
            <a:r>
              <a:rPr lang="en-GB" b="1" i="1" dirty="0"/>
              <a:t>Rodgers</a:t>
            </a:r>
          </a:p>
        </p:txBody>
      </p:sp>
      <p:sp>
        <p:nvSpPr>
          <p:cNvPr id="3" name="Content Placeholder 2"/>
          <p:cNvSpPr>
            <a:spLocks noGrp="1"/>
          </p:cNvSpPr>
          <p:nvPr>
            <p:ph idx="1"/>
          </p:nvPr>
        </p:nvSpPr>
        <p:spPr/>
        <p:txBody>
          <a:bodyPr/>
          <a:lstStyle/>
          <a:p>
            <a:pPr marL="0" indent="0">
              <a:buNone/>
            </a:pPr>
            <a:r>
              <a:rPr lang="en-GB" b="1" i="1" dirty="0"/>
              <a:t>                                          Activity</a:t>
            </a:r>
          </a:p>
          <a:p>
            <a:pPr marL="0" indent="0">
              <a:buNone/>
            </a:pPr>
            <a:endParaRPr lang="en-GB" dirty="0"/>
          </a:p>
          <a:p>
            <a:pPr marL="0" indent="0">
              <a:buNone/>
            </a:pPr>
            <a:endParaRPr lang="en-GB" dirty="0"/>
          </a:p>
          <a:p>
            <a:pPr marL="0" indent="0" algn="ctr">
              <a:buNone/>
            </a:pPr>
            <a:r>
              <a:rPr lang="en-GB" b="1" i="1" dirty="0"/>
              <a:t>Complete the ‘Empathy, understanding and respect’ handout</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78</a:t>
            </a:fld>
            <a:endParaRPr lang="en-GB" dirty="0"/>
          </a:p>
        </p:txBody>
      </p:sp>
      <p:pic>
        <p:nvPicPr>
          <p:cNvPr id="13314" name="Picture 2" descr="C:\Users\Compaq\AppData\Local\Microsoft\Windows\INetCache\IE\WK4HRUNH\Slide138[1].png"/>
          <p:cNvPicPr>
            <a:picLocks noChangeAspect="1" noChangeArrowheads="1"/>
          </p:cNvPicPr>
          <p:nvPr/>
        </p:nvPicPr>
        <p:blipFill>
          <a:blip r:embed="rId2" cstate="email"/>
          <a:srcRect/>
          <a:stretch>
            <a:fillRect/>
          </a:stretch>
        </p:blipFill>
        <p:spPr bwMode="auto">
          <a:xfrm>
            <a:off x="4256117" y="4289367"/>
            <a:ext cx="3840480" cy="2294312"/>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5" name="Picture 3" descr="C:\Users\Compaq\AppData\Local\Microsoft\Windows\INetCache\IE\XJU561YP\rogers-curiosity[1].jpg"/>
          <p:cNvPicPr>
            <a:picLocks noChangeAspect="1" noChangeArrowheads="1"/>
          </p:cNvPicPr>
          <p:nvPr/>
        </p:nvPicPr>
        <p:blipFill>
          <a:blip r:embed="rId3" cstate="email"/>
          <a:srcRect/>
          <a:stretch>
            <a:fillRect/>
          </a:stretch>
        </p:blipFill>
        <p:spPr bwMode="auto">
          <a:xfrm>
            <a:off x="615142" y="1679171"/>
            <a:ext cx="2161309" cy="154616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6" name="Picture 4" descr="C:\Users\Compaq\AppData\Local\Microsoft\Windows\INetCache\IE\YR92VNBY\6684151101_cb5c48621b[1].jpg"/>
          <p:cNvPicPr>
            <a:picLocks noChangeAspect="1" noChangeArrowheads="1"/>
          </p:cNvPicPr>
          <p:nvPr/>
        </p:nvPicPr>
        <p:blipFill>
          <a:blip r:embed="rId4" cstate="email"/>
          <a:srcRect/>
          <a:stretch>
            <a:fillRect/>
          </a:stretch>
        </p:blipFill>
        <p:spPr bwMode="auto">
          <a:xfrm>
            <a:off x="581891" y="3956858"/>
            <a:ext cx="3142211" cy="2901142"/>
          </a:xfrm>
          <a:prstGeom prst="rect">
            <a:avLst/>
          </a:prstGeom>
          <a:noFill/>
        </p:spPr>
      </p:pic>
      <p:pic>
        <p:nvPicPr>
          <p:cNvPr id="13317" name="Picture 5" descr="C:\Users\Compaq\AppData\Local\Microsoft\Windows\INetCache\IE\WK4HRUNH\carl-rogers-quote-for-who-was-carl-rogers[1].jpg"/>
          <p:cNvPicPr>
            <a:picLocks noChangeAspect="1" noChangeArrowheads="1"/>
          </p:cNvPicPr>
          <p:nvPr/>
        </p:nvPicPr>
        <p:blipFill>
          <a:blip r:embed="rId5" cstate="email"/>
          <a:srcRect/>
          <a:stretch>
            <a:fillRect/>
          </a:stretch>
        </p:blipFill>
        <p:spPr bwMode="auto">
          <a:xfrm>
            <a:off x="6201295" y="1179454"/>
            <a:ext cx="2709950" cy="1896255"/>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13318" name="Picture 6" descr="C:\Users\Compaq\AppData\Local\Microsoft\Windows\INetCache\IE\YR92VNBY\Carl-Rogers-quotes-psychology-quotes-[1].png"/>
          <p:cNvPicPr>
            <a:picLocks noChangeAspect="1" noChangeArrowheads="1"/>
          </p:cNvPicPr>
          <p:nvPr/>
        </p:nvPicPr>
        <p:blipFill>
          <a:blip r:embed="rId6" cstate="email"/>
          <a:srcRect/>
          <a:stretch>
            <a:fillRect/>
          </a:stretch>
        </p:blipFill>
        <p:spPr bwMode="auto">
          <a:xfrm>
            <a:off x="3259393" y="1430594"/>
            <a:ext cx="2610465" cy="179930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extLst>
      <p:ext uri="{BB962C8B-B14F-4D97-AF65-F5344CB8AC3E}">
        <p14:creationId xmlns:p14="http://schemas.microsoft.com/office/powerpoint/2010/main" val="96914321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496291"/>
          </a:xfrm>
        </p:spPr>
        <p:txBody>
          <a:bodyPr>
            <a:normAutofit/>
          </a:bodyPr>
          <a:lstStyle/>
          <a:p>
            <a:pPr algn="ctr"/>
            <a:r>
              <a:rPr lang="en-GB" sz="3200" b="1" i="1" dirty="0"/>
              <a:t>The humanistic perspective</a:t>
            </a:r>
            <a:br>
              <a:rPr lang="en-GB" sz="3200" dirty="0"/>
            </a:br>
            <a:r>
              <a:rPr lang="en-GB" sz="3200" b="1" i="1" dirty="0"/>
              <a:t>Rodgers &amp; the Self-concept</a:t>
            </a:r>
          </a:p>
        </p:txBody>
      </p:sp>
      <p:sp>
        <p:nvSpPr>
          <p:cNvPr id="3" name="Content Placeholder 2"/>
          <p:cNvSpPr>
            <a:spLocks noGrp="1"/>
          </p:cNvSpPr>
          <p:nvPr>
            <p:ph idx="1"/>
          </p:nvPr>
        </p:nvSpPr>
        <p:spPr>
          <a:xfrm>
            <a:off x="332510" y="1413165"/>
            <a:ext cx="6517178" cy="3158836"/>
          </a:xfrm>
        </p:spPr>
        <p:txBody>
          <a:bodyPr>
            <a:normAutofit fontScale="92500" lnSpcReduction="10000"/>
          </a:bodyPr>
          <a:lstStyle/>
          <a:p>
            <a:pPr marL="0" indent="0">
              <a:buNone/>
            </a:pPr>
            <a:r>
              <a:rPr lang="en-GB" dirty="0"/>
              <a:t>The way we see ourselves. In early life this comes from what we are told about ourselves (e.g. you’re so pretty, you’re a good footballer, what a kind girl you are, etc. ) As we grow older, our ability to think about ourselves develops and we begin to incorporate our own judgements (e.g. ‘I did well at that test - I’m good at maths’, ‘ I wasn’t invited to the party – I must be unpopular’). </a:t>
            </a:r>
          </a:p>
        </p:txBody>
      </p:sp>
      <p:sp>
        <p:nvSpPr>
          <p:cNvPr id="4" name="Slide Number Placeholder 3"/>
          <p:cNvSpPr>
            <a:spLocks noGrp="1"/>
          </p:cNvSpPr>
          <p:nvPr>
            <p:ph type="sldNum" sz="quarter" idx="12"/>
          </p:nvPr>
        </p:nvSpPr>
        <p:spPr/>
        <p:txBody>
          <a:bodyPr/>
          <a:lstStyle/>
          <a:p>
            <a:fld id="{BE908CF2-D8AB-46FF-B6F1-F01F7493BF70}" type="slidenum">
              <a:rPr lang="en-GB" smtClean="0"/>
              <a:pPr/>
              <a:t>79</a:t>
            </a:fld>
            <a:endParaRPr lang="en-GB" dirty="0"/>
          </a:p>
        </p:txBody>
      </p:sp>
      <p:pic>
        <p:nvPicPr>
          <p:cNvPr id="14338" name="Picture 2" descr="C:\Users\Compaq\AppData\Local\Microsoft\Windows\INetCache\IE\WK4HRUNH\621px-The_looking_glass_self[1].png"/>
          <p:cNvPicPr>
            <a:picLocks noChangeAspect="1" noChangeArrowheads="1"/>
          </p:cNvPicPr>
          <p:nvPr/>
        </p:nvPicPr>
        <p:blipFill>
          <a:blip r:embed="rId2" cstate="email"/>
          <a:srcRect/>
          <a:stretch>
            <a:fillRect/>
          </a:stretch>
        </p:blipFill>
        <p:spPr bwMode="auto">
          <a:xfrm>
            <a:off x="3591098" y="4023359"/>
            <a:ext cx="5552902" cy="2344189"/>
          </a:xfrm>
          <a:prstGeom prst="rect">
            <a:avLst/>
          </a:prstGeom>
          <a:noFill/>
        </p:spPr>
      </p:pic>
      <p:pic>
        <p:nvPicPr>
          <p:cNvPr id="14339" name="Picture 3" descr="C:\Users\Compaq\AppData\Local\Microsoft\Windows\INetCache\IE\AR0JT33Z\tumblr_l8vf4zt3wb1qdpi3fo1_500[1].png"/>
          <p:cNvPicPr>
            <a:picLocks noChangeAspect="1" noChangeArrowheads="1"/>
          </p:cNvPicPr>
          <p:nvPr/>
        </p:nvPicPr>
        <p:blipFill>
          <a:blip r:embed="rId3" cstate="email"/>
          <a:srcRect/>
          <a:stretch>
            <a:fillRect/>
          </a:stretch>
        </p:blipFill>
        <p:spPr bwMode="auto">
          <a:xfrm>
            <a:off x="0" y="4438996"/>
            <a:ext cx="3524596" cy="2419004"/>
          </a:xfrm>
          <a:prstGeom prst="rect">
            <a:avLst/>
          </a:prstGeom>
          <a:noFill/>
        </p:spPr>
      </p:pic>
      <p:pic>
        <p:nvPicPr>
          <p:cNvPr id="14341" name="Picture 5" descr="C:\Users\Compaq\AppData\Local\Microsoft\Windows\INetCache\IE\WK4HRUNH\selfesteem[1].jpg"/>
          <p:cNvPicPr>
            <a:picLocks noChangeAspect="1" noChangeArrowheads="1"/>
          </p:cNvPicPr>
          <p:nvPr/>
        </p:nvPicPr>
        <p:blipFill>
          <a:blip r:embed="rId4" cstate="email"/>
          <a:srcRect/>
          <a:stretch>
            <a:fillRect/>
          </a:stretch>
        </p:blipFill>
        <p:spPr bwMode="auto">
          <a:xfrm>
            <a:off x="6849687" y="1230284"/>
            <a:ext cx="1961804" cy="2527069"/>
          </a:xfrm>
          <a:prstGeom prst="rect">
            <a:avLst/>
          </a:prstGeom>
          <a:noFill/>
        </p:spPr>
      </p:pic>
    </p:spTree>
    <p:extLst>
      <p:ext uri="{BB962C8B-B14F-4D97-AF65-F5344CB8AC3E}">
        <p14:creationId xmlns:p14="http://schemas.microsoft.com/office/powerpoint/2010/main" val="2154431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p:txBody>
          <a:bodyPr/>
          <a:lstStyle/>
          <a:p>
            <a:pPr marL="0" indent="0" algn="ctr">
              <a:buNone/>
            </a:pPr>
            <a:r>
              <a:rPr lang="en-GB" dirty="0"/>
              <a:t>Pavlov’s experiment.</a:t>
            </a:r>
          </a:p>
          <a:p>
            <a:pPr marL="0" indent="0" algn="ctr">
              <a:buNone/>
            </a:pPr>
            <a:endParaRPr lang="en-GB" dirty="0"/>
          </a:p>
          <a:p>
            <a:pPr marL="0" indent="0" algn="ctr">
              <a:buNone/>
            </a:pPr>
            <a:endParaRPr lang="en-GB" dirty="0"/>
          </a:p>
        </p:txBody>
      </p:sp>
      <p:pic>
        <p:nvPicPr>
          <p:cNvPr id="4" name="Picture 3"/>
          <p:cNvPicPr>
            <a:picLocks noChangeAspect="1"/>
          </p:cNvPicPr>
          <p:nvPr/>
        </p:nvPicPr>
        <p:blipFill>
          <a:blip r:embed="rId2" cstate="email"/>
          <a:stretch>
            <a:fillRect/>
          </a:stretch>
        </p:blipFill>
        <p:spPr>
          <a:xfrm>
            <a:off x="1069675" y="2320507"/>
            <a:ext cx="7220310" cy="4149304"/>
          </a:xfrm>
          <a:prstGeom prst="rect">
            <a:avLst/>
          </a:prstGeom>
        </p:spPr>
      </p:pic>
      <p:sp>
        <p:nvSpPr>
          <p:cNvPr id="5" name="Slide Number Placeholder 4"/>
          <p:cNvSpPr>
            <a:spLocks noGrp="1"/>
          </p:cNvSpPr>
          <p:nvPr>
            <p:ph type="sldNum" sz="quarter" idx="12"/>
          </p:nvPr>
        </p:nvSpPr>
        <p:spPr/>
        <p:txBody>
          <a:bodyPr/>
          <a:lstStyle/>
          <a:p>
            <a:fld id="{BE908CF2-D8AB-46FF-B6F1-F01F7493BF70}" type="slidenum">
              <a:rPr lang="en-GB" smtClean="0"/>
              <a:pPr/>
              <a:t>8</a:t>
            </a:fld>
            <a:endParaRPr lang="en-GB" dirty="0"/>
          </a:p>
        </p:txBody>
      </p:sp>
    </p:spTree>
    <p:extLst>
      <p:ext uri="{BB962C8B-B14F-4D97-AF65-F5344CB8AC3E}">
        <p14:creationId xmlns:p14="http://schemas.microsoft.com/office/powerpoint/2010/main" val="8658529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0"/>
            <a:ext cx="7886700" cy="1084217"/>
          </a:xfrm>
        </p:spPr>
        <p:txBody>
          <a:bodyPr>
            <a:normAutofit/>
          </a:bodyPr>
          <a:lstStyle/>
          <a:p>
            <a:pPr algn="ctr"/>
            <a:r>
              <a:rPr lang="en-US" sz="3200" b="1" i="1" dirty="0"/>
              <a:t>The humanistic perspective</a:t>
            </a:r>
            <a:br>
              <a:rPr lang="en-US" sz="3200" b="1" i="1" dirty="0"/>
            </a:br>
            <a:r>
              <a:rPr lang="en-US" sz="3200" b="1" i="1" dirty="0"/>
              <a:t>Rodgers &amp; the Self-concept</a:t>
            </a:r>
            <a:endParaRPr lang="en-GB" sz="3200" b="1" i="1" dirty="0"/>
          </a:p>
        </p:txBody>
      </p:sp>
      <p:sp>
        <p:nvSpPr>
          <p:cNvPr id="3" name="Content Placeholder 2"/>
          <p:cNvSpPr>
            <a:spLocks noGrp="1"/>
          </p:cNvSpPr>
          <p:nvPr>
            <p:ph idx="1"/>
          </p:nvPr>
        </p:nvSpPr>
        <p:spPr>
          <a:xfrm>
            <a:off x="628650" y="1825625"/>
            <a:ext cx="7886700" cy="3255826"/>
          </a:xfrm>
        </p:spPr>
        <p:txBody>
          <a:bodyPr>
            <a:normAutofit fontScale="92500" lnSpcReduction="20000"/>
          </a:bodyPr>
          <a:lstStyle/>
          <a:p>
            <a:pPr marL="0" indent="0" algn="ctr">
              <a:buNone/>
            </a:pPr>
            <a:endParaRPr lang="en-US" dirty="0"/>
          </a:p>
          <a:p>
            <a:pPr marL="0" indent="0" algn="ctr">
              <a:buNone/>
            </a:pPr>
            <a:endParaRPr lang="en-US" dirty="0"/>
          </a:p>
          <a:p>
            <a:pPr marL="0" indent="0" algn="ctr">
              <a:buNone/>
            </a:pPr>
            <a:r>
              <a:rPr lang="en-US" i="1" dirty="0"/>
              <a:t>If our self concept is positive….</a:t>
            </a:r>
          </a:p>
          <a:p>
            <a:pPr marL="0" indent="0" algn="ctr">
              <a:buNone/>
            </a:pPr>
            <a:r>
              <a:rPr lang="en-US" i="1" dirty="0"/>
              <a:t>We tend to act and perceive the world positively. </a:t>
            </a:r>
          </a:p>
          <a:p>
            <a:pPr marL="0" indent="0" algn="ctr">
              <a:buNone/>
            </a:pPr>
            <a:r>
              <a:rPr lang="en-US" i="1" dirty="0"/>
              <a:t>If our self-concept is negative….</a:t>
            </a:r>
          </a:p>
          <a:p>
            <a:pPr marL="0" indent="0" algn="ctr">
              <a:buNone/>
            </a:pPr>
            <a:r>
              <a:rPr lang="en-US" i="1" dirty="0"/>
              <a:t>We fall short of our “ideal self” and feel dissatisfied and unhappy</a:t>
            </a:r>
          </a:p>
          <a:p>
            <a:pPr marL="0" indent="0" algn="ctr">
              <a:buNone/>
            </a:pPr>
            <a:r>
              <a:rPr lang="en-US" i="1" dirty="0">
                <a:hlinkClick r:id="rId2"/>
              </a:rPr>
              <a:t>https://www.youtube.com/watch?v=fv1Qm6eOy3E</a:t>
            </a:r>
            <a:endParaRPr lang="en-US" i="1" dirty="0"/>
          </a:p>
          <a:p>
            <a:pPr marL="0" indent="0" algn="ct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80</a:t>
            </a:fld>
            <a:endParaRPr lang="en-GB" dirty="0"/>
          </a:p>
        </p:txBody>
      </p:sp>
      <p:pic>
        <p:nvPicPr>
          <p:cNvPr id="15362" name="Picture 2" descr="C:\Users\Compaq\AppData\Local\Microsoft\Windows\INetCache\IE\XJU561YP\World_citizen_badge.svg[1].png"/>
          <p:cNvPicPr>
            <a:picLocks noChangeAspect="1" noChangeArrowheads="1"/>
          </p:cNvPicPr>
          <p:nvPr/>
        </p:nvPicPr>
        <p:blipFill>
          <a:blip r:embed="rId3" cstate="email"/>
          <a:srcRect/>
          <a:stretch>
            <a:fillRect/>
          </a:stretch>
        </p:blipFill>
        <p:spPr bwMode="auto">
          <a:xfrm>
            <a:off x="6783185" y="282634"/>
            <a:ext cx="2161309" cy="2194560"/>
          </a:xfrm>
          <a:prstGeom prst="rect">
            <a:avLst/>
          </a:prstGeom>
          <a:noFill/>
        </p:spPr>
      </p:pic>
      <p:pic>
        <p:nvPicPr>
          <p:cNvPr id="15363" name="Picture 3" descr="C:\Users\Compaq\AppData\Local\Microsoft\Windows\INetCache\IE\YR92VNBY\Gandhi-Be-the-Change-Dove[1].jpg"/>
          <p:cNvPicPr>
            <a:picLocks noChangeAspect="1" noChangeArrowheads="1"/>
          </p:cNvPicPr>
          <p:nvPr/>
        </p:nvPicPr>
        <p:blipFill>
          <a:blip r:embed="rId4" cstate="email"/>
          <a:srcRect/>
          <a:stretch>
            <a:fillRect/>
          </a:stretch>
        </p:blipFill>
        <p:spPr bwMode="auto">
          <a:xfrm>
            <a:off x="299259" y="1346662"/>
            <a:ext cx="1856112" cy="1683921"/>
          </a:xfrm>
          <a:prstGeom prst="rect">
            <a:avLst/>
          </a:prstGeom>
          <a:noFill/>
        </p:spPr>
      </p:pic>
      <p:pic>
        <p:nvPicPr>
          <p:cNvPr id="15364" name="Picture 4" descr="C:\Users\Compaq\AppData\Local\Microsoft\Windows\INetCache\IE\YR92VNBY\kids3[1].gif"/>
          <p:cNvPicPr>
            <a:picLocks noChangeAspect="1" noChangeArrowheads="1"/>
          </p:cNvPicPr>
          <p:nvPr/>
        </p:nvPicPr>
        <p:blipFill>
          <a:blip r:embed="rId5" cstate="email"/>
          <a:srcRect/>
          <a:stretch>
            <a:fillRect/>
          </a:stretch>
        </p:blipFill>
        <p:spPr bwMode="auto">
          <a:xfrm>
            <a:off x="2793076" y="966651"/>
            <a:ext cx="3541221" cy="1541418"/>
          </a:xfrm>
          <a:prstGeom prst="rect">
            <a:avLst/>
          </a:prstGeom>
          <a:noFill/>
        </p:spPr>
      </p:pic>
      <p:pic>
        <p:nvPicPr>
          <p:cNvPr id="15365" name="Picture 5" descr="C:\Users\Compaq\AppData\Local\Microsoft\Windows\INetCache\IE\XJU561YP\sign_no_negative_3d_illustration_character[1].jpg"/>
          <p:cNvPicPr>
            <a:picLocks noChangeAspect="1" noChangeArrowheads="1"/>
          </p:cNvPicPr>
          <p:nvPr/>
        </p:nvPicPr>
        <p:blipFill>
          <a:blip r:embed="rId6" cstate="email"/>
          <a:srcRect/>
          <a:stretch>
            <a:fillRect/>
          </a:stretch>
        </p:blipFill>
        <p:spPr bwMode="auto">
          <a:xfrm>
            <a:off x="1320800" y="5436524"/>
            <a:ext cx="2187171" cy="1243675"/>
          </a:xfrm>
          <a:prstGeom prst="rect">
            <a:avLst/>
          </a:prstGeom>
          <a:noFill/>
        </p:spPr>
      </p:pic>
      <p:pic>
        <p:nvPicPr>
          <p:cNvPr id="15366" name="Picture 6" descr="C:\Users\Compaq\AppData\Local\Microsoft\Windows\INetCache\IE\YR92VNBY\unhappy_boy_by_designerjunior[1].jpg"/>
          <p:cNvPicPr>
            <a:picLocks noChangeAspect="1" noChangeArrowheads="1"/>
          </p:cNvPicPr>
          <p:nvPr/>
        </p:nvPicPr>
        <p:blipFill>
          <a:blip r:embed="rId7" cstate="email"/>
          <a:srcRect/>
          <a:stretch>
            <a:fillRect/>
          </a:stretch>
        </p:blipFill>
        <p:spPr bwMode="auto">
          <a:xfrm>
            <a:off x="4256117" y="5253644"/>
            <a:ext cx="1828800" cy="1604356"/>
          </a:xfrm>
          <a:prstGeom prst="rect">
            <a:avLst/>
          </a:prstGeom>
          <a:noFill/>
        </p:spPr>
      </p:pic>
      <p:pic>
        <p:nvPicPr>
          <p:cNvPr id="15368" name="Picture 8" descr="C:\Users\Compaq\AppData\Local\Microsoft\Windows\INetCache\IE\YR92VNBY\irate_customers[1].jpg"/>
          <p:cNvPicPr>
            <a:picLocks noChangeAspect="1" noChangeArrowheads="1"/>
          </p:cNvPicPr>
          <p:nvPr/>
        </p:nvPicPr>
        <p:blipFill>
          <a:blip r:embed="rId8" cstate="email"/>
          <a:srcRect/>
          <a:stretch>
            <a:fillRect/>
          </a:stretch>
        </p:blipFill>
        <p:spPr bwMode="auto">
          <a:xfrm>
            <a:off x="6733309" y="5003074"/>
            <a:ext cx="1230284" cy="1630481"/>
          </a:xfrm>
          <a:prstGeom prst="rect">
            <a:avLst/>
          </a:prstGeom>
          <a:noFill/>
        </p:spPr>
      </p:pic>
      <p:pic>
        <p:nvPicPr>
          <p:cNvPr id="15369" name="Picture 9" descr="C:\Users\Compaq\AppData\Local\Microsoft\Windows\INetCache\IE\YR92VNBY\0511-1001-2803-3909_Bored_Businessman_Sitting_at_His_Desk_clipart_image[1].jpg"/>
          <p:cNvPicPr>
            <a:picLocks noChangeAspect="1" noChangeArrowheads="1"/>
          </p:cNvPicPr>
          <p:nvPr/>
        </p:nvPicPr>
        <p:blipFill>
          <a:blip r:embed="rId9" cstate="email"/>
          <a:srcRect/>
          <a:stretch>
            <a:fillRect/>
          </a:stretch>
        </p:blipFill>
        <p:spPr bwMode="auto">
          <a:xfrm>
            <a:off x="1" y="4887884"/>
            <a:ext cx="1413163" cy="1970115"/>
          </a:xfrm>
          <a:prstGeom prst="rect">
            <a:avLst/>
          </a:prstGeom>
          <a:noFill/>
        </p:spPr>
      </p:pic>
    </p:spTree>
    <p:extLst>
      <p:ext uri="{BB962C8B-B14F-4D97-AF65-F5344CB8AC3E}">
        <p14:creationId xmlns:p14="http://schemas.microsoft.com/office/powerpoint/2010/main" val="3068929698"/>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679170" y="365126"/>
            <a:ext cx="6836179" cy="1325563"/>
          </a:xfrm>
        </p:spPr>
        <p:txBody>
          <a:bodyPr>
            <a:normAutofit/>
          </a:bodyPr>
          <a:lstStyle/>
          <a:p>
            <a:pPr algn="ctr"/>
            <a:r>
              <a:rPr lang="en-US" sz="3200" b="1" i="1" dirty="0"/>
              <a:t>The humanistic perspective</a:t>
            </a:r>
            <a:br>
              <a:rPr lang="en-US" sz="3200" b="1" i="1" dirty="0"/>
            </a:br>
            <a:r>
              <a:rPr lang="en-US" sz="3200" b="1" i="1" dirty="0"/>
              <a:t>Rodgers &amp; the Self-concept</a:t>
            </a:r>
            <a:endParaRPr lang="en-GB" sz="3200" b="1" i="1" dirty="0"/>
          </a:p>
        </p:txBody>
      </p:sp>
      <p:sp>
        <p:nvSpPr>
          <p:cNvPr id="3" name="Content Placeholder 2"/>
          <p:cNvSpPr>
            <a:spLocks noGrp="1"/>
          </p:cNvSpPr>
          <p:nvPr>
            <p:ph idx="1"/>
          </p:nvPr>
        </p:nvSpPr>
        <p:spPr>
          <a:xfrm>
            <a:off x="628650" y="1629295"/>
            <a:ext cx="6004906" cy="3740727"/>
          </a:xfrm>
        </p:spPr>
        <p:txBody>
          <a:bodyPr>
            <a:normAutofit fontScale="92500" lnSpcReduction="10000"/>
          </a:bodyPr>
          <a:lstStyle/>
          <a:p>
            <a:pPr marL="0" indent="0" algn="ctr">
              <a:buNone/>
            </a:pPr>
            <a:r>
              <a:rPr lang="en-GB" b="1" i="1" dirty="0"/>
              <a:t>ACTIVITY</a:t>
            </a:r>
          </a:p>
          <a:p>
            <a:pPr marL="0" indent="0">
              <a:buNone/>
            </a:pPr>
            <a:r>
              <a:rPr lang="en-US" dirty="0"/>
              <a:t>SELF CONCEPT – The way we see ourselves.</a:t>
            </a:r>
          </a:p>
          <a:p>
            <a:pPr marL="0" indent="0">
              <a:buNone/>
            </a:pPr>
            <a:r>
              <a:rPr lang="en-US" dirty="0"/>
              <a:t>Take a minute to write down a description of who you are.  Write about 20 statements about yourself.  How many of these are positive and how many negative?</a:t>
            </a:r>
          </a:p>
          <a:p>
            <a:pPr marL="0" indent="0">
              <a:buNone/>
            </a:pPr>
            <a:r>
              <a:rPr lang="en-US" dirty="0"/>
              <a:t>What have been the influences on your self-esteem?</a:t>
            </a:r>
          </a:p>
          <a:p>
            <a:pPr marL="0" indent="0">
              <a:buNone/>
            </a:pPr>
            <a:r>
              <a:rPr lang="en-US" dirty="0"/>
              <a:t>How well do you accept praise?</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81</a:t>
            </a:fld>
            <a:endParaRPr lang="en-GB" dirty="0"/>
          </a:p>
        </p:txBody>
      </p:sp>
      <p:pic>
        <p:nvPicPr>
          <p:cNvPr id="16386" name="Picture 2" descr="C:\Users\Compaq\AppData\Local\Microsoft\Windows\INetCache\IE\YR92VNBY\who_are_you[1].gif"/>
          <p:cNvPicPr>
            <a:picLocks noChangeAspect="1" noChangeArrowheads="1"/>
          </p:cNvPicPr>
          <p:nvPr/>
        </p:nvPicPr>
        <p:blipFill>
          <a:blip r:embed="rId2" cstate="email"/>
          <a:srcRect/>
          <a:stretch>
            <a:fillRect/>
          </a:stretch>
        </p:blipFill>
        <p:spPr bwMode="auto">
          <a:xfrm>
            <a:off x="5769033" y="5104014"/>
            <a:ext cx="2111432" cy="1753985"/>
          </a:xfrm>
          <a:prstGeom prst="rect">
            <a:avLst/>
          </a:prstGeom>
          <a:noFill/>
        </p:spPr>
      </p:pic>
      <p:pic>
        <p:nvPicPr>
          <p:cNvPr id="16387" name="Picture 3" descr="C:\Users\Compaq\AppData\Local\Microsoft\Windows\INetCache\IE\AR0JT33Z\who-are-you-acrylics-on-canvas-45x60cm-for-sale-sold[1].jpg"/>
          <p:cNvPicPr>
            <a:picLocks noChangeAspect="1" noChangeArrowheads="1"/>
          </p:cNvPicPr>
          <p:nvPr/>
        </p:nvPicPr>
        <p:blipFill>
          <a:blip r:embed="rId3" cstate="email"/>
          <a:srcRect/>
          <a:stretch>
            <a:fillRect/>
          </a:stretch>
        </p:blipFill>
        <p:spPr bwMode="auto">
          <a:xfrm>
            <a:off x="232756" y="332510"/>
            <a:ext cx="1596044" cy="1762298"/>
          </a:xfrm>
          <a:prstGeom prst="rect">
            <a:avLst/>
          </a:prstGeom>
          <a:noFill/>
        </p:spPr>
      </p:pic>
      <p:pic>
        <p:nvPicPr>
          <p:cNvPr id="16388" name="Picture 4" descr="C:\Users\Compaq\AppData\Local\Microsoft\Windows\INetCache\IE\YR92VNBY\all-about-you[1].jpg"/>
          <p:cNvPicPr>
            <a:picLocks noChangeAspect="1" noChangeArrowheads="1"/>
          </p:cNvPicPr>
          <p:nvPr/>
        </p:nvPicPr>
        <p:blipFill>
          <a:blip r:embed="rId4" cstate="email"/>
          <a:srcRect/>
          <a:stretch>
            <a:fillRect/>
          </a:stretch>
        </p:blipFill>
        <p:spPr bwMode="auto">
          <a:xfrm>
            <a:off x="1064029" y="5552902"/>
            <a:ext cx="2360815" cy="1305098"/>
          </a:xfrm>
          <a:prstGeom prst="rect">
            <a:avLst/>
          </a:prstGeom>
          <a:noFill/>
        </p:spPr>
      </p:pic>
      <p:pic>
        <p:nvPicPr>
          <p:cNvPr id="16390" name="Picture 6" descr="C:\Users\Compaq\AppData\Local\Microsoft\Windows\INetCache\IE\AR0JT33Z\you-151415_640[1].png"/>
          <p:cNvPicPr>
            <a:picLocks noChangeAspect="1" noChangeArrowheads="1"/>
          </p:cNvPicPr>
          <p:nvPr/>
        </p:nvPicPr>
        <p:blipFill>
          <a:blip r:embed="rId5" cstate="email"/>
          <a:srcRect/>
          <a:stretch>
            <a:fillRect/>
          </a:stretch>
        </p:blipFill>
        <p:spPr bwMode="auto">
          <a:xfrm>
            <a:off x="7015942" y="1928553"/>
            <a:ext cx="1845424" cy="1330036"/>
          </a:xfrm>
          <a:prstGeom prst="rect">
            <a:avLst/>
          </a:prstGeom>
          <a:noFill/>
        </p:spPr>
      </p:pic>
      <p:pic>
        <p:nvPicPr>
          <p:cNvPr id="16391" name="Picture 7" descr="C:\Users\Compaq\AppData\Local\Microsoft\Windows\INetCache\IE\XJU561YP\ea1uhd[1].jpg"/>
          <p:cNvPicPr>
            <a:picLocks noChangeAspect="1" noChangeArrowheads="1"/>
          </p:cNvPicPr>
          <p:nvPr/>
        </p:nvPicPr>
        <p:blipFill>
          <a:blip r:embed="rId6" cstate="email"/>
          <a:srcRect/>
          <a:stretch>
            <a:fillRect/>
          </a:stretch>
        </p:blipFill>
        <p:spPr bwMode="auto">
          <a:xfrm>
            <a:off x="6849687" y="3408218"/>
            <a:ext cx="1795548" cy="1579418"/>
          </a:xfrm>
          <a:prstGeom prst="rect">
            <a:avLst/>
          </a:prstGeom>
          <a:noFill/>
        </p:spPr>
      </p:pic>
      <p:pic>
        <p:nvPicPr>
          <p:cNvPr id="16393" name="Picture 9" descr="C:\Users\Compaq\AppData\Local\Microsoft\Windows\INetCache\IE\YR92VNBY\negative[1].jpg"/>
          <p:cNvPicPr>
            <a:picLocks noChangeAspect="1" noChangeArrowheads="1"/>
          </p:cNvPicPr>
          <p:nvPr/>
        </p:nvPicPr>
        <p:blipFill>
          <a:blip r:embed="rId7" cstate="email"/>
          <a:srcRect/>
          <a:stretch>
            <a:fillRect/>
          </a:stretch>
        </p:blipFill>
        <p:spPr bwMode="auto">
          <a:xfrm>
            <a:off x="3860800" y="5087388"/>
            <a:ext cx="1758604" cy="1770611"/>
          </a:xfrm>
          <a:prstGeom prst="rect">
            <a:avLst/>
          </a:prstGeom>
          <a:noFill/>
        </p:spPr>
      </p:pic>
      <p:pic>
        <p:nvPicPr>
          <p:cNvPr id="16394" name="Picture 10" descr="C:\Users\Compaq\AppData\Local\Microsoft\Windows\INetCache\IE\WK4HRUNH\good-bad-and-ugly-600x600[1].jpg"/>
          <p:cNvPicPr>
            <a:picLocks noChangeAspect="1" noChangeArrowheads="1"/>
          </p:cNvPicPr>
          <p:nvPr/>
        </p:nvPicPr>
        <p:blipFill>
          <a:blip r:embed="rId8" cstate="email"/>
          <a:srcRect/>
          <a:stretch>
            <a:fillRect/>
          </a:stretch>
        </p:blipFill>
        <p:spPr bwMode="auto">
          <a:xfrm>
            <a:off x="7448204" y="199506"/>
            <a:ext cx="1695796" cy="1662546"/>
          </a:xfrm>
          <a:prstGeom prst="rect">
            <a:avLst/>
          </a:prstGeom>
          <a:noFill/>
        </p:spPr>
      </p:pic>
    </p:spTree>
    <p:extLst>
      <p:ext uri="{BB962C8B-B14F-4D97-AF65-F5344CB8AC3E}">
        <p14:creationId xmlns:p14="http://schemas.microsoft.com/office/powerpoint/2010/main" val="3293391471"/>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b="1" i="1" dirty="0"/>
              <a:t>The humanistic perspective</a:t>
            </a:r>
            <a:br>
              <a:rPr lang="en-US" b="1" i="1" dirty="0"/>
            </a:br>
            <a:r>
              <a:rPr lang="en-US" b="1" i="1" dirty="0"/>
              <a:t>Rodgers &amp; the ideal self</a:t>
            </a:r>
            <a:endParaRPr lang="en-GB" b="1" i="1" dirty="0"/>
          </a:p>
        </p:txBody>
      </p:sp>
      <p:sp>
        <p:nvSpPr>
          <p:cNvPr id="3" name="Content Placeholder 2"/>
          <p:cNvSpPr>
            <a:spLocks noGrp="1"/>
          </p:cNvSpPr>
          <p:nvPr>
            <p:ph idx="1"/>
          </p:nvPr>
        </p:nvSpPr>
        <p:spPr/>
        <p:txBody>
          <a:bodyPr/>
          <a:lstStyle/>
          <a:p>
            <a:pPr marL="0" indent="0">
              <a:buNone/>
            </a:pPr>
            <a:r>
              <a:rPr lang="en-US" sz="2400" dirty="0"/>
              <a:t>Rogers said that individuals not only have their self-concept but a concept of the self which is their ideal (IDEAL SELF).</a:t>
            </a:r>
          </a:p>
          <a:p>
            <a:pPr marL="0" indent="0">
              <a:buNone/>
            </a:pPr>
            <a:endParaRPr lang="en-US" sz="2400" dirty="0"/>
          </a:p>
          <a:p>
            <a:pPr marL="0" indent="0">
              <a:buNone/>
            </a:pPr>
            <a:r>
              <a:rPr lang="en-US" sz="2400" dirty="0"/>
              <a:t>If there’s a mismatch between how the person sees themselves how they would like to be, this can cause problems and the person will be troubled and unhappy!!!</a:t>
            </a:r>
          </a:p>
          <a:p>
            <a:pPr marL="0" indent="0">
              <a:buNone/>
            </a:pPr>
            <a:r>
              <a:rPr lang="en-US" sz="2400" dirty="0"/>
              <a:t>What do you think?</a:t>
            </a:r>
          </a:p>
          <a:p>
            <a:pPr marL="0" indent="0">
              <a:buNone/>
            </a:pPr>
            <a:r>
              <a:rPr lang="en-US" sz="2400" dirty="0">
                <a:hlinkClick r:id="rId2"/>
              </a:rPr>
              <a:t>https://www.youtube.com/watch?v=TqO5fnbPj6E</a:t>
            </a:r>
            <a:endParaRPr lang="en-US" sz="2400" dirty="0"/>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82</a:t>
            </a:fld>
            <a:endParaRPr lang="en-GB" dirty="0"/>
          </a:p>
        </p:txBody>
      </p:sp>
      <p:pic>
        <p:nvPicPr>
          <p:cNvPr id="17411" name="Picture 3" descr="C:\Users\Compaq\AppData\Local\Microsoft\Windows\INetCache\IE\WK4HRUNH\mi-otro-yo[1].jpg"/>
          <p:cNvPicPr>
            <a:picLocks noChangeAspect="1" noChangeArrowheads="1"/>
          </p:cNvPicPr>
          <p:nvPr/>
        </p:nvPicPr>
        <p:blipFill>
          <a:blip r:embed="rId3" cstate="email"/>
          <a:srcRect/>
          <a:stretch>
            <a:fillRect/>
          </a:stretch>
        </p:blipFill>
        <p:spPr bwMode="auto">
          <a:xfrm>
            <a:off x="6417425" y="5029200"/>
            <a:ext cx="1662544" cy="1454725"/>
          </a:xfrm>
          <a:prstGeom prst="rect">
            <a:avLst/>
          </a:prstGeom>
          <a:noFill/>
        </p:spPr>
      </p:pic>
      <p:pic>
        <p:nvPicPr>
          <p:cNvPr id="17413" name="Picture 5" descr="C:\Users\Compaq\AppData\Local\Microsoft\Windows\INetCache\IE\AR0JT33Z\yuketen-mismatch-chukka-500x333[1].jpg"/>
          <p:cNvPicPr>
            <a:picLocks noChangeAspect="1" noChangeArrowheads="1"/>
          </p:cNvPicPr>
          <p:nvPr/>
        </p:nvPicPr>
        <p:blipFill>
          <a:blip r:embed="rId4" cstate="email"/>
          <a:srcRect/>
          <a:stretch>
            <a:fillRect/>
          </a:stretch>
        </p:blipFill>
        <p:spPr bwMode="auto">
          <a:xfrm>
            <a:off x="3208712" y="2547258"/>
            <a:ext cx="1911927" cy="535576"/>
          </a:xfrm>
          <a:prstGeom prst="rect">
            <a:avLst/>
          </a:prstGeom>
          <a:noFill/>
        </p:spPr>
      </p:pic>
      <p:pic>
        <p:nvPicPr>
          <p:cNvPr id="17414" name="Picture 6" descr="C:\Users\Compaq\AppData\Local\Microsoft\Windows\INetCache\IE\DIQZFDT4\questions[1].jpg"/>
          <p:cNvPicPr>
            <a:picLocks noChangeAspect="1" noChangeArrowheads="1"/>
          </p:cNvPicPr>
          <p:nvPr/>
        </p:nvPicPr>
        <p:blipFill>
          <a:blip r:embed="rId5" cstate="email"/>
          <a:srcRect/>
          <a:stretch>
            <a:fillRect/>
          </a:stretch>
        </p:blipFill>
        <p:spPr bwMode="auto">
          <a:xfrm>
            <a:off x="931026" y="5769032"/>
            <a:ext cx="3790603" cy="1088967"/>
          </a:xfrm>
          <a:prstGeom prst="rect">
            <a:avLst/>
          </a:prstGeom>
          <a:noFill/>
        </p:spPr>
      </p:pic>
    </p:spTree>
    <p:extLst>
      <p:ext uri="{BB962C8B-B14F-4D97-AF65-F5344CB8AC3E}">
        <p14:creationId xmlns:p14="http://schemas.microsoft.com/office/powerpoint/2010/main" val="132834624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b="1" i="1" dirty="0"/>
              <a:t>The humanistic perspective</a:t>
            </a:r>
            <a:br>
              <a:rPr lang="en-US" b="1" i="1" dirty="0"/>
            </a:br>
            <a:r>
              <a:rPr lang="en-US" b="1" i="1" dirty="0"/>
              <a:t>Rodgers &amp; the ideal self</a:t>
            </a:r>
            <a:endParaRPr lang="en-GB" b="1" i="1" dirty="0"/>
          </a:p>
        </p:txBody>
      </p:sp>
      <p:pic>
        <p:nvPicPr>
          <p:cNvPr id="5" name="Content Placeholder 4"/>
          <p:cNvPicPr>
            <a:picLocks noGrp="1" noChangeAspect="1"/>
          </p:cNvPicPr>
          <p:nvPr>
            <p:ph idx="1"/>
          </p:nvPr>
        </p:nvPicPr>
        <p:blipFill>
          <a:blip r:embed="rId2" cstate="email">
            <a:extLst>
              <a:ext uri="{28A0092B-C50C-407E-A947-70E740481C1C}">
                <a14:useLocalDpi xmlns:a14="http://schemas.microsoft.com/office/drawing/2010/main" val="0"/>
              </a:ext>
            </a:extLst>
          </a:blip>
          <a:stretch>
            <a:fillRect/>
          </a:stretch>
        </p:blipFill>
        <p:spPr>
          <a:xfrm>
            <a:off x="261258" y="2162175"/>
            <a:ext cx="4513942" cy="30384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3"/>
          <p:cNvSpPr>
            <a:spLocks noGrp="1"/>
          </p:cNvSpPr>
          <p:nvPr>
            <p:ph type="sldNum" sz="quarter" idx="12"/>
          </p:nvPr>
        </p:nvSpPr>
        <p:spPr/>
        <p:txBody>
          <a:bodyPr/>
          <a:lstStyle/>
          <a:p>
            <a:fld id="{BE908CF2-D8AB-46FF-B6F1-F01F7493BF70}" type="slidenum">
              <a:rPr lang="en-GB" smtClean="0"/>
              <a:pPr/>
              <a:t>83</a:t>
            </a:fld>
            <a:endParaRPr lang="en-GB" dirty="0"/>
          </a:p>
        </p:txBody>
      </p:sp>
      <p:pic>
        <p:nvPicPr>
          <p:cNvPr id="6" name="Picture 5"/>
          <p:cNvPicPr>
            <a:picLocks noChangeAspect="1"/>
          </p:cNvPicPr>
          <p:nvPr/>
        </p:nvPicPr>
        <p:blipFill>
          <a:blip r:embed="rId3" cstate="email"/>
          <a:stretch>
            <a:fillRect/>
          </a:stretch>
        </p:blipFill>
        <p:spPr>
          <a:xfrm>
            <a:off x="6457950" y="1825625"/>
            <a:ext cx="2381249" cy="337502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7" name="Rectangle 6"/>
          <p:cNvSpPr/>
          <p:nvPr/>
        </p:nvSpPr>
        <p:spPr>
          <a:xfrm>
            <a:off x="1762125" y="3244333"/>
            <a:ext cx="1428750" cy="2585323"/>
          </a:xfrm>
          <a:prstGeom prst="rect">
            <a:avLst/>
          </a:prstGeom>
        </p:spPr>
        <p:txBody>
          <a:bodyPr wrap="square">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Me</a:t>
            </a:r>
          </a:p>
        </p:txBody>
      </p:sp>
      <p:sp>
        <p:nvSpPr>
          <p:cNvPr id="8" name="Rectangle 7"/>
          <p:cNvSpPr/>
          <p:nvPr/>
        </p:nvSpPr>
        <p:spPr>
          <a:xfrm>
            <a:off x="5705474" y="3244333"/>
            <a:ext cx="3235325" cy="2585323"/>
          </a:xfrm>
          <a:prstGeom prst="rect">
            <a:avLst/>
          </a:prstGeom>
        </p:spPr>
        <p:txBody>
          <a:bodyPr wrap="square">
            <a:spAutoFit/>
          </a:bodyPr>
          <a:lstStyle/>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           Ideal Self ? (in my dreams)</a:t>
            </a:r>
          </a:p>
        </p:txBody>
      </p:sp>
    </p:spTree>
    <p:extLst>
      <p:ext uri="{BB962C8B-B14F-4D97-AF65-F5344CB8AC3E}">
        <p14:creationId xmlns:p14="http://schemas.microsoft.com/office/powerpoint/2010/main" val="38068698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GB" b="1" i="1" dirty="0"/>
              <a:t>The humanistic perspective</a:t>
            </a:r>
            <a:br>
              <a:rPr lang="en-GB" b="1" i="1" dirty="0"/>
            </a:br>
            <a:r>
              <a:rPr lang="en-GB" b="1" i="1" dirty="0"/>
              <a:t>Rodgers</a:t>
            </a:r>
          </a:p>
        </p:txBody>
      </p:sp>
      <p:sp>
        <p:nvSpPr>
          <p:cNvPr id="3" name="Content Placeholder 2"/>
          <p:cNvSpPr>
            <a:spLocks noGrp="1"/>
          </p:cNvSpPr>
          <p:nvPr>
            <p:ph idx="1"/>
          </p:nvPr>
        </p:nvSpPr>
        <p:spPr/>
        <p:txBody>
          <a:bodyPr/>
          <a:lstStyle/>
          <a:p>
            <a:pPr marL="0" indent="0">
              <a:buNone/>
            </a:pPr>
            <a:r>
              <a:rPr lang="en-GB" dirty="0"/>
              <a:t>                                        </a:t>
            </a:r>
            <a:r>
              <a:rPr lang="en-GB" b="1" i="1" dirty="0"/>
              <a:t>Activity</a:t>
            </a:r>
          </a:p>
          <a:p>
            <a:pPr marL="0" indent="0">
              <a:buNone/>
            </a:pPr>
            <a:endParaRPr lang="en-GB" dirty="0"/>
          </a:p>
          <a:p>
            <a:pPr marL="0" indent="0" algn="ctr">
              <a:buNone/>
            </a:pPr>
            <a:r>
              <a:rPr lang="en-GB" b="1" i="1" dirty="0"/>
              <a:t>Complete the ‘Carl Rodgers and client-centred counselling’ handout</a:t>
            </a:r>
          </a:p>
        </p:txBody>
      </p:sp>
      <p:sp>
        <p:nvSpPr>
          <p:cNvPr id="4" name="Slide Number Placeholder 3"/>
          <p:cNvSpPr>
            <a:spLocks noGrp="1"/>
          </p:cNvSpPr>
          <p:nvPr>
            <p:ph type="sldNum" sz="quarter" idx="12"/>
          </p:nvPr>
        </p:nvSpPr>
        <p:spPr/>
        <p:txBody>
          <a:bodyPr/>
          <a:lstStyle/>
          <a:p>
            <a:fld id="{BE908CF2-D8AB-46FF-B6F1-F01F7493BF70}" type="slidenum">
              <a:rPr lang="en-GB" smtClean="0"/>
              <a:pPr/>
              <a:t>84</a:t>
            </a:fld>
            <a:endParaRPr lang="en-GB" dirty="0"/>
          </a:p>
        </p:txBody>
      </p:sp>
      <p:pic>
        <p:nvPicPr>
          <p:cNvPr id="18435" name="Picture 3" descr="C:\Users\Compaq\AppData\Local\Microsoft\Windows\INetCache\IE\AR0JT33Z\counselling[1].jpg"/>
          <p:cNvPicPr>
            <a:picLocks noChangeAspect="1" noChangeArrowheads="1"/>
          </p:cNvPicPr>
          <p:nvPr/>
        </p:nvPicPr>
        <p:blipFill>
          <a:blip r:embed="rId2" cstate="email"/>
          <a:srcRect/>
          <a:stretch>
            <a:fillRect/>
          </a:stretch>
        </p:blipFill>
        <p:spPr bwMode="auto">
          <a:xfrm>
            <a:off x="5503025" y="1080656"/>
            <a:ext cx="2876203" cy="1828800"/>
          </a:xfrm>
          <a:prstGeom prst="rect">
            <a:avLst/>
          </a:prstGeom>
          <a:noFill/>
        </p:spPr>
      </p:pic>
      <p:pic>
        <p:nvPicPr>
          <p:cNvPr id="18436" name="Picture 4" descr="C:\Users\Compaq\AppData\Local\Microsoft\Windows\INetCache\IE\XJU561YP\dd338b9e57a6f82d61995cd94d92fff8[1].jpg"/>
          <p:cNvPicPr>
            <a:picLocks noChangeAspect="1" noChangeArrowheads="1"/>
          </p:cNvPicPr>
          <p:nvPr/>
        </p:nvPicPr>
        <p:blipFill>
          <a:blip r:embed="rId3" cstate="email"/>
          <a:srcRect/>
          <a:stretch>
            <a:fillRect/>
          </a:stretch>
        </p:blipFill>
        <p:spPr bwMode="auto">
          <a:xfrm>
            <a:off x="6201295" y="4156364"/>
            <a:ext cx="2610196" cy="2177934"/>
          </a:xfrm>
          <a:prstGeom prst="rect">
            <a:avLst/>
          </a:prstGeom>
          <a:noFill/>
        </p:spPr>
      </p:pic>
      <p:pic>
        <p:nvPicPr>
          <p:cNvPr id="18438" name="Picture 6" descr="C:\Users\Compaq\AppData\Local\Microsoft\Windows\INetCache\IE\YR92VNBY\quote-rogers1[1].gif"/>
          <p:cNvPicPr>
            <a:picLocks noChangeAspect="1" noChangeArrowheads="1"/>
          </p:cNvPicPr>
          <p:nvPr/>
        </p:nvPicPr>
        <p:blipFill>
          <a:blip r:embed="rId4" cstate="email"/>
          <a:srcRect/>
          <a:stretch>
            <a:fillRect/>
          </a:stretch>
        </p:blipFill>
        <p:spPr bwMode="auto">
          <a:xfrm>
            <a:off x="3940232" y="4222866"/>
            <a:ext cx="2227811" cy="2360814"/>
          </a:xfrm>
          <a:prstGeom prst="rect">
            <a:avLst/>
          </a:prstGeom>
          <a:noFill/>
        </p:spPr>
      </p:pic>
      <p:pic>
        <p:nvPicPr>
          <p:cNvPr id="18440" name="Picture 8" descr="C:\Users\Compaq\AppData\Local\Microsoft\Windows\INetCache\IE\AR0JT33Z\client-centred-therapy[1].jpg"/>
          <p:cNvPicPr>
            <a:picLocks noChangeAspect="1" noChangeArrowheads="1"/>
          </p:cNvPicPr>
          <p:nvPr/>
        </p:nvPicPr>
        <p:blipFill>
          <a:blip r:embed="rId5" cstate="email"/>
          <a:srcRect/>
          <a:stretch>
            <a:fillRect/>
          </a:stretch>
        </p:blipFill>
        <p:spPr bwMode="auto">
          <a:xfrm>
            <a:off x="432262" y="1014155"/>
            <a:ext cx="1413163" cy="1862050"/>
          </a:xfrm>
          <a:prstGeom prst="rect">
            <a:avLst/>
          </a:prstGeom>
          <a:noFill/>
        </p:spPr>
      </p:pic>
      <p:pic>
        <p:nvPicPr>
          <p:cNvPr id="18442" name="Picture 10" descr="C:\Users\Compaq\AppData\Local\Microsoft\Windows\INetCache\IE\XJU561YP\5545131073_3e528a99b6[1].jpg"/>
          <p:cNvPicPr>
            <a:picLocks noChangeAspect="1" noChangeArrowheads="1"/>
          </p:cNvPicPr>
          <p:nvPr/>
        </p:nvPicPr>
        <p:blipFill>
          <a:blip r:embed="rId6" cstate="email"/>
          <a:srcRect/>
          <a:stretch>
            <a:fillRect/>
          </a:stretch>
        </p:blipFill>
        <p:spPr bwMode="auto">
          <a:xfrm>
            <a:off x="0" y="3690852"/>
            <a:ext cx="3840480" cy="3167148"/>
          </a:xfrm>
          <a:prstGeom prst="rect">
            <a:avLst/>
          </a:prstGeom>
          <a:noFill/>
        </p:spPr>
      </p:pic>
    </p:spTree>
    <p:extLst>
      <p:ext uri="{BB962C8B-B14F-4D97-AF65-F5344CB8AC3E}">
        <p14:creationId xmlns:p14="http://schemas.microsoft.com/office/powerpoint/2010/main" val="986756160"/>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246743"/>
            <a:ext cx="7886700" cy="1937433"/>
          </a:xfrm>
        </p:spPr>
        <p:txBody>
          <a:bodyPr>
            <a:normAutofit fontScale="90000"/>
          </a:bodyPr>
          <a:lstStyle/>
          <a:p>
            <a:pPr algn="ctr"/>
            <a:br>
              <a:rPr lang="en-GB" dirty="0"/>
            </a:br>
            <a:br>
              <a:rPr lang="en-GB" dirty="0"/>
            </a:br>
            <a:r>
              <a:rPr lang="en-GB" b="1" i="1" dirty="0"/>
              <a:t>The humanistic perspective.</a:t>
            </a:r>
            <a:br>
              <a:rPr lang="en-GB" b="1" i="1" dirty="0"/>
            </a:br>
            <a:r>
              <a:rPr lang="en-GB" b="1" i="1" dirty="0"/>
              <a:t>Assessment.</a:t>
            </a:r>
            <a:br>
              <a:rPr lang="en-GB" b="1" i="1" dirty="0"/>
            </a:br>
            <a:r>
              <a:rPr lang="en-GB" b="1" i="1" dirty="0"/>
              <a:t>(Give out ‘humanistic approach summary)</a:t>
            </a:r>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427378846"/>
              </p:ext>
            </p:extLst>
          </p:nvPr>
        </p:nvGraphicFramePr>
        <p:xfrm>
          <a:off x="628650" y="2380343"/>
          <a:ext cx="7886700" cy="3976008"/>
        </p:xfrm>
        <a:graphic>
          <a:graphicData uri="http://schemas.openxmlformats.org/drawingml/2006/table">
            <a:tbl>
              <a:tblPr firstRow="1" bandRow="1">
                <a:tableStyleId>{073A0DAA-6AF3-43AB-8588-CEC1D06C72B9}</a:tableStyleId>
              </a:tblPr>
              <a:tblGrid>
                <a:gridCol w="3943350">
                  <a:extLst>
                    <a:ext uri="{9D8B030D-6E8A-4147-A177-3AD203B41FA5}">
                      <a16:colId xmlns:a16="http://schemas.microsoft.com/office/drawing/2014/main" val="2962095228"/>
                    </a:ext>
                  </a:extLst>
                </a:gridCol>
                <a:gridCol w="3943350">
                  <a:extLst>
                    <a:ext uri="{9D8B030D-6E8A-4147-A177-3AD203B41FA5}">
                      <a16:colId xmlns:a16="http://schemas.microsoft.com/office/drawing/2014/main" val="3304953587"/>
                    </a:ext>
                  </a:extLst>
                </a:gridCol>
              </a:tblGrid>
              <a:tr h="435155">
                <a:tc>
                  <a:txBody>
                    <a:bodyPr/>
                    <a:lstStyle/>
                    <a:p>
                      <a:r>
                        <a:rPr lang="en-GB" dirty="0"/>
                        <a:t>                         Strengths</a:t>
                      </a:r>
                    </a:p>
                  </a:txBody>
                  <a:tcPr>
                    <a:cell3D prstMaterial="dkEdge">
                      <a:bevel prst="convex"/>
                      <a:lightRig rig="flood" dir="t"/>
                    </a:cell3D>
                  </a:tcPr>
                </a:tc>
                <a:tc>
                  <a:txBody>
                    <a:bodyPr/>
                    <a:lstStyle/>
                    <a:p>
                      <a:r>
                        <a:rPr lang="en-GB" dirty="0"/>
                        <a:t>                     Weaknesses</a:t>
                      </a:r>
                    </a:p>
                  </a:txBody>
                  <a:tcPr>
                    <a:cell3D prstMaterial="dkEdge">
                      <a:bevel prst="convex"/>
                      <a:lightRig rig="flood" dir="t"/>
                    </a:cell3D>
                  </a:tcPr>
                </a:tc>
                <a:extLst>
                  <a:ext uri="{0D108BD9-81ED-4DB2-BD59-A6C34878D82A}">
                    <a16:rowId xmlns:a16="http://schemas.microsoft.com/office/drawing/2014/main" val="11831807"/>
                  </a:ext>
                </a:extLst>
              </a:tr>
              <a:tr h="1394881">
                <a:tc>
                  <a:txBody>
                    <a:bodyPr/>
                    <a:lstStyle/>
                    <a:p>
                      <a:r>
                        <a:rPr lang="en-GB" dirty="0"/>
                        <a:t>Recognises that the complexity of human emotions and relationships affect the way people develop and behave.</a:t>
                      </a:r>
                    </a:p>
                  </a:txBody>
                  <a:tcPr>
                    <a:cell3D prstMaterial="dkEdge">
                      <a:bevel prst="convex"/>
                      <a:lightRig rig="flood" dir="t"/>
                    </a:cell3D>
                  </a:tcPr>
                </a:tc>
                <a:tc>
                  <a:txBody>
                    <a:bodyPr/>
                    <a:lstStyle/>
                    <a:p>
                      <a:r>
                        <a:rPr lang="en-GB" dirty="0"/>
                        <a:t>Based</a:t>
                      </a:r>
                      <a:r>
                        <a:rPr lang="en-GB" baseline="0" dirty="0"/>
                        <a:t> on relatively vague, unscientific concepts that can’t be tested easily.</a:t>
                      </a:r>
                      <a:endParaRPr lang="en-GB" dirty="0"/>
                    </a:p>
                  </a:txBody>
                  <a:tcPr>
                    <a:cell3D prstMaterial="dkEdge">
                      <a:bevel prst="convex"/>
                      <a:lightRig rig="flood" dir="t"/>
                    </a:cell3D>
                  </a:tcPr>
                </a:tc>
                <a:extLst>
                  <a:ext uri="{0D108BD9-81ED-4DB2-BD59-A6C34878D82A}">
                    <a16:rowId xmlns:a16="http://schemas.microsoft.com/office/drawing/2014/main" val="11803909"/>
                  </a:ext>
                </a:extLst>
              </a:tr>
              <a:tr h="1072986">
                <a:tc>
                  <a:txBody>
                    <a:bodyPr/>
                    <a:lstStyle/>
                    <a:p>
                      <a:r>
                        <a:rPr lang="en-GB" dirty="0"/>
                        <a:t>Provides useful concepts for developing supportive and ethical human relationships.</a:t>
                      </a:r>
                    </a:p>
                  </a:txBody>
                  <a:tcPr>
                    <a:cell3D prstMaterial="dkEdge">
                      <a:bevel prst="convex"/>
                      <a:lightRig rig="flood" dir="t"/>
                    </a:cell3D>
                  </a:tcPr>
                </a:tc>
                <a:tc>
                  <a:txBody>
                    <a:bodyPr/>
                    <a:lstStyle/>
                    <a:p>
                      <a:r>
                        <a:rPr lang="en-GB" dirty="0"/>
                        <a:t>Encourages people to focus on self-fulfilment and perfecting themselves – can be seen as narcissistic.</a:t>
                      </a:r>
                    </a:p>
                  </a:txBody>
                  <a:tcPr>
                    <a:cell3D prstMaterial="dkEdge">
                      <a:bevel prst="convex"/>
                      <a:lightRig rig="flood" dir="t"/>
                    </a:cell3D>
                  </a:tcPr>
                </a:tc>
                <a:extLst>
                  <a:ext uri="{0D108BD9-81ED-4DB2-BD59-A6C34878D82A}">
                    <a16:rowId xmlns:a16="http://schemas.microsoft.com/office/drawing/2014/main" val="449787383"/>
                  </a:ext>
                </a:extLst>
              </a:tr>
              <a:tr h="1072986">
                <a:tc>
                  <a:txBody>
                    <a:bodyPr/>
                    <a:lstStyle/>
                    <a:p>
                      <a:r>
                        <a:rPr lang="en-GB" dirty="0"/>
                        <a:t>Sees people as</a:t>
                      </a:r>
                      <a:r>
                        <a:rPr lang="en-GB" baseline="0" dirty="0"/>
                        <a:t> capable of resolving their own problems in an individual way.</a:t>
                      </a:r>
                      <a:endParaRPr lang="en-GB" dirty="0"/>
                    </a:p>
                  </a:txBody>
                  <a:tcPr>
                    <a:cell3D prstMaterial="dkEdge">
                      <a:bevel prst="convex"/>
                      <a:lightRig rig="flood" dir="t"/>
                    </a:cell3D>
                  </a:tcPr>
                </a:tc>
                <a:tc>
                  <a:txBody>
                    <a:bodyPr/>
                    <a:lstStyle/>
                    <a:p>
                      <a:r>
                        <a:rPr lang="en-GB" dirty="0"/>
                        <a:t>Focuses on the individual rather than on the influence of others or their broader social or cultural surroundings.</a:t>
                      </a:r>
                    </a:p>
                  </a:txBody>
                  <a:tcPr>
                    <a:cell3D prstMaterial="dkEdge">
                      <a:bevel prst="convex"/>
                      <a:lightRig rig="flood" dir="t"/>
                    </a:cell3D>
                  </a:tcPr>
                </a:tc>
                <a:extLst>
                  <a:ext uri="{0D108BD9-81ED-4DB2-BD59-A6C34878D82A}">
                    <a16:rowId xmlns:a16="http://schemas.microsoft.com/office/drawing/2014/main" val="2059958524"/>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85</a:t>
            </a:fld>
            <a:endParaRPr lang="en-GB" dirty="0"/>
          </a:p>
        </p:txBody>
      </p:sp>
    </p:spTree>
    <p:extLst>
      <p:ext uri="{BB962C8B-B14F-4D97-AF65-F5344CB8AC3E}">
        <p14:creationId xmlns:p14="http://schemas.microsoft.com/office/powerpoint/2010/main" val="2847290931"/>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GB" sz="3200" b="1" i="1" dirty="0"/>
              <a:t>The cognitive/information processing perspective.</a:t>
            </a:r>
          </a:p>
        </p:txBody>
      </p:sp>
      <p:sp>
        <p:nvSpPr>
          <p:cNvPr id="3" name="Content Placeholder 2"/>
          <p:cNvSpPr>
            <a:spLocks noGrp="1"/>
          </p:cNvSpPr>
          <p:nvPr>
            <p:ph idx="1"/>
          </p:nvPr>
        </p:nvSpPr>
        <p:spPr/>
        <p:txBody>
          <a:bodyPr/>
          <a:lstStyle/>
          <a:p>
            <a:r>
              <a:rPr lang="en-GB" dirty="0"/>
              <a:t>The cognitive/information processing perspective compares the human mental processes taking place in the brain to software running on a computer.</a:t>
            </a:r>
          </a:p>
          <a:p>
            <a:r>
              <a:rPr lang="en-GB" dirty="0"/>
              <a:t>Psychologists and care </a:t>
            </a:r>
            <a:r>
              <a:rPr lang="en-GB" dirty="0" err="1"/>
              <a:t>practitoners</a:t>
            </a:r>
            <a:r>
              <a:rPr lang="en-GB" dirty="0"/>
              <a:t> using this perspective now typically study or work with people experiencing perceptual memory, language and intellectual development of thinking problems: </a:t>
            </a:r>
          </a:p>
        </p:txBody>
      </p:sp>
      <p:sp>
        <p:nvSpPr>
          <p:cNvPr id="4" name="Slide Number Placeholder 3"/>
          <p:cNvSpPr>
            <a:spLocks noGrp="1"/>
          </p:cNvSpPr>
          <p:nvPr>
            <p:ph type="sldNum" sz="quarter" idx="12"/>
          </p:nvPr>
        </p:nvSpPr>
        <p:spPr/>
        <p:txBody>
          <a:bodyPr/>
          <a:lstStyle/>
          <a:p>
            <a:fld id="{BE908CF2-D8AB-46FF-B6F1-F01F7493BF70}" type="slidenum">
              <a:rPr lang="en-GB" smtClean="0"/>
              <a:pPr/>
              <a:t>86</a:t>
            </a:fld>
            <a:endParaRPr lang="en-GB" dirty="0"/>
          </a:p>
        </p:txBody>
      </p:sp>
      <p:pic>
        <p:nvPicPr>
          <p:cNvPr id="19461" name="Picture 5" descr="C:\Users\Compaq\AppData\Local\Microsoft\Windows\INetCache\IE\WK4HRUNH\computer_cartoon_character_waving_0521-1004-3015-4021_SMU[1].jpg"/>
          <p:cNvPicPr>
            <a:picLocks noChangeAspect="1" noChangeArrowheads="1"/>
          </p:cNvPicPr>
          <p:nvPr/>
        </p:nvPicPr>
        <p:blipFill>
          <a:blip r:embed="rId2" cstate="email"/>
          <a:srcRect/>
          <a:stretch>
            <a:fillRect/>
          </a:stretch>
        </p:blipFill>
        <p:spPr bwMode="auto">
          <a:xfrm>
            <a:off x="7614458" y="581892"/>
            <a:ext cx="1529542" cy="1213658"/>
          </a:xfrm>
          <a:prstGeom prst="rect">
            <a:avLst/>
          </a:prstGeom>
          <a:noFill/>
        </p:spPr>
      </p:pic>
      <p:pic>
        <p:nvPicPr>
          <p:cNvPr id="19462" name="Picture 6" descr="C:\Users\Compaq\AppData\Local\Microsoft\Windows\INetCache\IE\XJU561YP\10391650-personaje-de-dibujos-animados-de-cerebro-dando-los-pulgares[1].jpg"/>
          <p:cNvPicPr>
            <a:picLocks noChangeAspect="1" noChangeArrowheads="1"/>
          </p:cNvPicPr>
          <p:nvPr/>
        </p:nvPicPr>
        <p:blipFill>
          <a:blip r:embed="rId3" cstate="email"/>
          <a:srcRect/>
          <a:stretch>
            <a:fillRect/>
          </a:stretch>
        </p:blipFill>
        <p:spPr bwMode="auto">
          <a:xfrm>
            <a:off x="230720" y="482138"/>
            <a:ext cx="1182444" cy="1363288"/>
          </a:xfrm>
          <a:prstGeom prst="rect">
            <a:avLst/>
          </a:prstGeom>
          <a:noFill/>
        </p:spPr>
      </p:pic>
      <p:pic>
        <p:nvPicPr>
          <p:cNvPr id="19463" name="Picture 7" descr="C:\Users\Compaq\AppData\Local\Microsoft\Windows\INetCache\IE\AR0JT33Z\4524099_orig[1].jpg"/>
          <p:cNvPicPr>
            <a:picLocks noChangeAspect="1" noChangeArrowheads="1"/>
          </p:cNvPicPr>
          <p:nvPr/>
        </p:nvPicPr>
        <p:blipFill>
          <a:blip r:embed="rId4" cstate="email"/>
          <a:srcRect/>
          <a:stretch>
            <a:fillRect/>
          </a:stretch>
        </p:blipFill>
        <p:spPr bwMode="auto">
          <a:xfrm>
            <a:off x="4322618" y="4705004"/>
            <a:ext cx="3873732" cy="1828799"/>
          </a:xfrm>
          <a:prstGeom prst="rect">
            <a:avLst/>
          </a:prstGeom>
          <a:noFill/>
        </p:spPr>
      </p:pic>
      <p:pic>
        <p:nvPicPr>
          <p:cNvPr id="19465" name="Picture 9" descr="C:\Users\Compaq\AppData\Local\Microsoft\Windows\INetCache\IE\KVW9S1V2\taste-memory-3[1].jpg"/>
          <p:cNvPicPr>
            <a:picLocks noChangeAspect="1" noChangeArrowheads="1"/>
          </p:cNvPicPr>
          <p:nvPr/>
        </p:nvPicPr>
        <p:blipFill>
          <a:blip r:embed="rId5" cstate="email"/>
          <a:srcRect/>
          <a:stretch>
            <a:fillRect/>
          </a:stretch>
        </p:blipFill>
        <p:spPr bwMode="auto">
          <a:xfrm>
            <a:off x="1" y="4804756"/>
            <a:ext cx="1413164" cy="1662546"/>
          </a:xfrm>
          <a:prstGeom prst="rect">
            <a:avLst/>
          </a:prstGeom>
          <a:noFill/>
        </p:spPr>
      </p:pic>
      <p:pic>
        <p:nvPicPr>
          <p:cNvPr id="19467" name="Picture 11" descr="C:\Users\Compaq\AppData\Local\Microsoft\Windows\INetCache\IE\YR92VNBY\kids_zeichensprache2[1].gif"/>
          <p:cNvPicPr>
            <a:picLocks noChangeAspect="1" noChangeArrowheads="1"/>
          </p:cNvPicPr>
          <p:nvPr/>
        </p:nvPicPr>
        <p:blipFill>
          <a:blip r:embed="rId6" cstate="email"/>
          <a:srcRect/>
          <a:stretch>
            <a:fillRect/>
          </a:stretch>
        </p:blipFill>
        <p:spPr bwMode="auto">
          <a:xfrm>
            <a:off x="1263536" y="4721629"/>
            <a:ext cx="3108959" cy="2136371"/>
          </a:xfrm>
          <a:prstGeom prst="rect">
            <a:avLst/>
          </a:prstGeom>
          <a:noFill/>
        </p:spPr>
      </p:pic>
      <p:pic>
        <p:nvPicPr>
          <p:cNvPr id="19469" name="Picture 13" descr="C:\Users\Compaq\AppData\Local\Microsoft\Windows\INetCache\IE\52LQWCM0\imgres[1].jpg"/>
          <p:cNvPicPr>
            <a:picLocks noChangeAspect="1" noChangeArrowheads="1"/>
          </p:cNvPicPr>
          <p:nvPr/>
        </p:nvPicPr>
        <p:blipFill>
          <a:blip r:embed="rId7" cstate="email"/>
          <a:srcRect/>
          <a:stretch>
            <a:fillRect/>
          </a:stretch>
        </p:blipFill>
        <p:spPr bwMode="auto">
          <a:xfrm>
            <a:off x="7813964" y="2626822"/>
            <a:ext cx="1330036" cy="1330036"/>
          </a:xfrm>
          <a:prstGeom prst="rect">
            <a:avLst/>
          </a:prstGeom>
          <a:noFill/>
        </p:spPr>
      </p:pic>
    </p:spTree>
    <p:extLst>
      <p:ext uri="{BB962C8B-B14F-4D97-AF65-F5344CB8AC3E}">
        <p14:creationId xmlns:p14="http://schemas.microsoft.com/office/powerpoint/2010/main" val="419033527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565274"/>
          </a:xfrm>
        </p:spPr>
        <p:txBody>
          <a:bodyPr>
            <a:normAutofit fontScale="90000"/>
          </a:bodyPr>
          <a:lstStyle/>
          <a:p>
            <a:pPr algn="ctr"/>
            <a:r>
              <a:rPr lang="en-GB" b="1" i="1" dirty="0"/>
              <a:t>The cognitive/information processing perspective.</a:t>
            </a:r>
            <a:br>
              <a:rPr lang="en-GB" b="1" i="1" dirty="0"/>
            </a:br>
            <a:r>
              <a:rPr lang="en-GB" b="1" i="1" dirty="0"/>
              <a:t>Cognitive skills (mental processes)</a:t>
            </a:r>
            <a:br>
              <a:rPr lang="en-GB" b="1" i="1" dirty="0"/>
            </a:br>
            <a:endParaRPr lang="en-GB" b="1" i="1" dirty="0"/>
          </a:p>
        </p:txBody>
      </p:sp>
      <p:pic>
        <p:nvPicPr>
          <p:cNvPr id="5" name="Content Placeholder 4"/>
          <p:cNvPicPr>
            <a:picLocks noGrp="1" noChangeAspect="1"/>
          </p:cNvPicPr>
          <p:nvPr>
            <p:ph idx="1"/>
          </p:nvPr>
        </p:nvPicPr>
        <p:blipFill>
          <a:blip r:embed="rId2" cstate="email"/>
          <a:stretch>
            <a:fillRect/>
          </a:stretch>
        </p:blipFill>
        <p:spPr>
          <a:xfrm>
            <a:off x="1090450" y="1825625"/>
            <a:ext cx="6963099" cy="4351338"/>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87</a:t>
            </a:fld>
            <a:endParaRPr lang="en-GB" dirty="0"/>
          </a:p>
        </p:txBody>
      </p:sp>
    </p:spTree>
    <p:extLst>
      <p:ext uri="{BB962C8B-B14F-4D97-AF65-F5344CB8AC3E}">
        <p14:creationId xmlns:p14="http://schemas.microsoft.com/office/powerpoint/2010/main" val="411659631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595086"/>
            <a:ext cx="7886700" cy="2162628"/>
          </a:xfrm>
        </p:spPr>
        <p:txBody>
          <a:bodyPr>
            <a:normAutofit fontScale="90000"/>
          </a:bodyPr>
          <a:lstStyle/>
          <a:p>
            <a:pPr algn="ctr"/>
            <a:r>
              <a:rPr lang="en-GB" b="1" i="1" dirty="0"/>
              <a:t>The cognitive/information processing perspective.</a:t>
            </a:r>
            <a:br>
              <a:rPr lang="en-GB" dirty="0"/>
            </a:br>
            <a:r>
              <a:rPr lang="en-GB" sz="4000" b="1" i="1" dirty="0"/>
              <a:t>The following pictures are not animated, then why do they appear to be moving?</a:t>
            </a:r>
            <a:br>
              <a:rPr lang="en-GB" sz="4000" b="1" i="1" dirty="0"/>
            </a:br>
            <a:endParaRPr lang="en-GB" sz="4000" b="1" i="1" dirty="0"/>
          </a:p>
        </p:txBody>
      </p:sp>
      <p:pic>
        <p:nvPicPr>
          <p:cNvPr id="5" name="Content Placeholder 4"/>
          <p:cNvPicPr>
            <a:picLocks noGrp="1" noChangeAspect="1"/>
          </p:cNvPicPr>
          <p:nvPr>
            <p:ph idx="1"/>
          </p:nvPr>
        </p:nvPicPr>
        <p:blipFill>
          <a:blip r:embed="rId2" cstate="email"/>
          <a:stretch>
            <a:fillRect/>
          </a:stretch>
        </p:blipFill>
        <p:spPr>
          <a:xfrm>
            <a:off x="1610673" y="2641600"/>
            <a:ext cx="5922653" cy="4216400"/>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88</a:t>
            </a:fld>
            <a:endParaRPr lang="en-GB" dirty="0"/>
          </a:p>
        </p:txBody>
      </p:sp>
    </p:spTree>
    <p:extLst>
      <p:ext uri="{BB962C8B-B14F-4D97-AF65-F5344CB8AC3E}">
        <p14:creationId xmlns:p14="http://schemas.microsoft.com/office/powerpoint/2010/main" val="1614759979"/>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cognitive/information processing perspective.</a:t>
            </a:r>
            <a:br>
              <a:rPr lang="en-GB" dirty="0"/>
            </a:br>
            <a:endParaRPr lang="en-GB" dirty="0"/>
          </a:p>
        </p:txBody>
      </p:sp>
      <p:pic>
        <p:nvPicPr>
          <p:cNvPr id="5" name="Content Placeholder 4"/>
          <p:cNvPicPr>
            <a:picLocks noGrp="1" noChangeAspect="1"/>
          </p:cNvPicPr>
          <p:nvPr>
            <p:ph idx="1"/>
          </p:nvPr>
        </p:nvPicPr>
        <p:blipFill>
          <a:blip r:embed="rId2" cstate="email"/>
          <a:stretch>
            <a:fillRect/>
          </a:stretch>
        </p:blipFill>
        <p:spPr>
          <a:xfrm>
            <a:off x="1009246" y="1825625"/>
            <a:ext cx="7125508" cy="4351338"/>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89</a:t>
            </a:fld>
            <a:endParaRPr lang="en-GB" dirty="0"/>
          </a:p>
        </p:txBody>
      </p:sp>
    </p:spTree>
    <p:extLst>
      <p:ext uri="{BB962C8B-B14F-4D97-AF65-F5344CB8AC3E}">
        <p14:creationId xmlns:p14="http://schemas.microsoft.com/office/powerpoint/2010/main" val="31952296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86264"/>
            <a:ext cx="7886700" cy="1095555"/>
          </a:xfrm>
        </p:spPr>
        <p:txBody>
          <a:bodyPr>
            <a:normAutofit fontScale="90000"/>
          </a:bodyPr>
          <a:lstStyle/>
          <a:p>
            <a:pPr algn="ctr"/>
            <a:r>
              <a:rPr lang="en-US" b="1" i="1" dirty="0"/>
              <a:t>The </a:t>
            </a:r>
            <a:r>
              <a:rPr lang="en-US" b="1" i="1" dirty="0" err="1"/>
              <a:t>behaviourist</a:t>
            </a:r>
            <a:r>
              <a:rPr lang="en-US" b="1" i="1" dirty="0"/>
              <a:t> perspective.</a:t>
            </a:r>
            <a:br>
              <a:rPr lang="en-US" b="1" i="1" dirty="0"/>
            </a:br>
            <a:r>
              <a:rPr lang="en-US" b="1" i="1" dirty="0"/>
              <a:t>Classical conditioning.</a:t>
            </a:r>
            <a:endParaRPr lang="en-GB" b="1" i="1" dirty="0"/>
          </a:p>
        </p:txBody>
      </p:sp>
      <p:sp>
        <p:nvSpPr>
          <p:cNvPr id="3" name="Content Placeholder 2"/>
          <p:cNvSpPr>
            <a:spLocks noGrp="1"/>
          </p:cNvSpPr>
          <p:nvPr>
            <p:ph idx="1"/>
          </p:nvPr>
        </p:nvSpPr>
        <p:spPr>
          <a:xfrm>
            <a:off x="628650" y="1242204"/>
            <a:ext cx="7886700" cy="4934759"/>
          </a:xfrm>
        </p:spPr>
        <p:txBody>
          <a:bodyPr/>
          <a:lstStyle/>
          <a:p>
            <a:pPr marL="0" indent="0">
              <a:buNone/>
            </a:pPr>
            <a:r>
              <a:rPr lang="en-GB" dirty="0"/>
              <a:t>                                      Key terms</a:t>
            </a:r>
            <a:endParaRPr lang="en-US" dirty="0"/>
          </a:p>
          <a:p>
            <a:pPr marL="0" indent="0">
              <a:buNone/>
            </a:pPr>
            <a:endParaRPr lang="en-US" dirty="0"/>
          </a:p>
          <a:p>
            <a:pPr marL="0" indent="0">
              <a:buNone/>
            </a:pPr>
            <a:endParaRPr lang="en-GB" dirty="0"/>
          </a:p>
        </p:txBody>
      </p:sp>
      <p:graphicFrame>
        <p:nvGraphicFramePr>
          <p:cNvPr id="4" name="Table 3"/>
          <p:cNvGraphicFramePr>
            <a:graphicFrameLocks noGrp="1"/>
          </p:cNvGraphicFramePr>
          <p:nvPr>
            <p:extLst>
              <p:ext uri="{D42A27DB-BD31-4B8C-83A1-F6EECF244321}">
                <p14:modId xmlns:p14="http://schemas.microsoft.com/office/powerpoint/2010/main" val="1001391490"/>
              </p:ext>
            </p:extLst>
          </p:nvPr>
        </p:nvGraphicFramePr>
        <p:xfrm>
          <a:off x="439944" y="1777041"/>
          <a:ext cx="8307240" cy="4804914"/>
        </p:xfrm>
        <a:graphic>
          <a:graphicData uri="http://schemas.openxmlformats.org/drawingml/2006/table">
            <a:tbl>
              <a:tblPr firstRow="1" bandRow="1">
                <a:tableStyleId>{5C22544A-7EE6-4342-B048-85BDC9FD1C3A}</a:tableStyleId>
              </a:tblPr>
              <a:tblGrid>
                <a:gridCol w="1328471">
                  <a:extLst>
                    <a:ext uri="{9D8B030D-6E8A-4147-A177-3AD203B41FA5}">
                      <a16:colId xmlns:a16="http://schemas.microsoft.com/office/drawing/2014/main" val="1274815515"/>
                    </a:ext>
                  </a:extLst>
                </a:gridCol>
                <a:gridCol w="6978769">
                  <a:extLst>
                    <a:ext uri="{9D8B030D-6E8A-4147-A177-3AD203B41FA5}">
                      <a16:colId xmlns:a16="http://schemas.microsoft.com/office/drawing/2014/main" val="1122002858"/>
                    </a:ext>
                  </a:extLst>
                </a:gridCol>
              </a:tblGrid>
              <a:tr h="412183">
                <a:tc>
                  <a:txBody>
                    <a:bodyPr/>
                    <a:lstStyle/>
                    <a:p>
                      <a:r>
                        <a:rPr lang="en-GB" sz="1400" b="0" dirty="0">
                          <a:solidFill>
                            <a:schemeClr val="tx1"/>
                          </a:solidFill>
                        </a:rPr>
                        <a:t>Reflex</a:t>
                      </a:r>
                      <a:endParaRPr lang="en-GB" sz="1400" b="0" dirty="0"/>
                    </a:p>
                  </a:txBody>
                  <a:tcPr>
                    <a:cell3D prstMaterial="dkEdge">
                      <a:bevel prst="convex"/>
                      <a:lightRig rig="flood" dir="t"/>
                    </a:cell3D>
                    <a:solidFill>
                      <a:schemeClr val="bg1"/>
                    </a:solidFill>
                  </a:tcPr>
                </a:tc>
                <a:tc>
                  <a:txBody>
                    <a:bodyPr/>
                    <a:lstStyle/>
                    <a:p>
                      <a:r>
                        <a:rPr lang="en-US" sz="1400" b="0" dirty="0">
                          <a:solidFill>
                            <a:schemeClr val="tx1"/>
                          </a:solidFill>
                        </a:rPr>
                        <a:t>An action that is performed without conscious thought as a response to a stimulus.</a:t>
                      </a:r>
                    </a:p>
                  </a:txBody>
                  <a:tcPr>
                    <a:cell3D prstMaterial="dkEdge">
                      <a:bevel prst="convex"/>
                      <a:lightRig rig="flood" dir="t"/>
                    </a:cell3D>
                    <a:solidFill>
                      <a:schemeClr val="bg1"/>
                    </a:solidFill>
                  </a:tcPr>
                </a:tc>
                <a:extLst>
                  <a:ext uri="{0D108BD9-81ED-4DB2-BD59-A6C34878D82A}">
                    <a16:rowId xmlns:a16="http://schemas.microsoft.com/office/drawing/2014/main" val="1483801956"/>
                  </a:ext>
                </a:extLst>
              </a:tr>
              <a:tr h="596156">
                <a:tc>
                  <a:txBody>
                    <a:bodyPr/>
                    <a:lstStyle/>
                    <a:p>
                      <a:r>
                        <a:rPr lang="en-GB" sz="1400" dirty="0"/>
                        <a:t>Stimulus</a:t>
                      </a:r>
                    </a:p>
                  </a:txBody>
                  <a:tcPr>
                    <a:cell3D prstMaterial="dkEdge">
                      <a:bevel prst="convex"/>
                      <a:lightRig rig="flood" dir="t"/>
                    </a:cell3D>
                  </a:tcPr>
                </a:tc>
                <a:tc>
                  <a:txBody>
                    <a:bodyPr/>
                    <a:lstStyle/>
                    <a:p>
                      <a:r>
                        <a:rPr lang="en-US" sz="1400" dirty="0"/>
                        <a:t>Anything that causes a response in a human or animal</a:t>
                      </a:r>
                    </a:p>
                    <a:p>
                      <a:endParaRPr lang="en-GB" dirty="0"/>
                    </a:p>
                  </a:txBody>
                  <a:tcPr>
                    <a:cell3D prstMaterial="dkEdge">
                      <a:bevel prst="convex"/>
                      <a:lightRig rig="flood" dir="t"/>
                    </a:cell3D>
                  </a:tcPr>
                </a:tc>
                <a:extLst>
                  <a:ext uri="{0D108BD9-81ED-4DB2-BD59-A6C34878D82A}">
                    <a16:rowId xmlns:a16="http://schemas.microsoft.com/office/drawing/2014/main" val="4021683905"/>
                  </a:ext>
                </a:extLst>
              </a:tr>
              <a:tr h="533403">
                <a:tc>
                  <a:txBody>
                    <a:bodyPr/>
                    <a:lstStyle/>
                    <a:p>
                      <a:r>
                        <a:rPr lang="en-GB" sz="1400" dirty="0"/>
                        <a:t>Association</a:t>
                      </a:r>
                    </a:p>
                  </a:txBody>
                  <a:tcPr>
                    <a:cell3D prstMaterial="dkEdge">
                      <a:bevel prst="convex"/>
                      <a:lightRig rig="flood" dir="t"/>
                    </a:cell3D>
                  </a:tcPr>
                </a:tc>
                <a:tc>
                  <a:txBody>
                    <a:bodyPr/>
                    <a:lstStyle/>
                    <a:p>
                      <a:r>
                        <a:rPr lang="en-US" sz="1400" dirty="0"/>
                        <a:t>A mental connection between things</a:t>
                      </a:r>
                    </a:p>
                    <a:p>
                      <a:endParaRPr lang="en-GB" sz="1400" dirty="0"/>
                    </a:p>
                  </a:txBody>
                  <a:tcPr>
                    <a:cell3D prstMaterial="dkEdge">
                      <a:bevel prst="convex"/>
                      <a:lightRig rig="flood" dir="t"/>
                    </a:cell3D>
                  </a:tcPr>
                </a:tc>
                <a:extLst>
                  <a:ext uri="{0D108BD9-81ED-4DB2-BD59-A6C34878D82A}">
                    <a16:rowId xmlns:a16="http://schemas.microsoft.com/office/drawing/2014/main" val="223368012"/>
                  </a:ext>
                </a:extLst>
              </a:tr>
              <a:tr h="815793">
                <a:tc>
                  <a:txBody>
                    <a:bodyPr/>
                    <a:lstStyle/>
                    <a:p>
                      <a:r>
                        <a:rPr lang="en-GB" sz="1400" dirty="0"/>
                        <a:t>Unconditioned </a:t>
                      </a:r>
                    </a:p>
                    <a:p>
                      <a:r>
                        <a:rPr lang="en-GB" sz="1400" dirty="0"/>
                        <a:t>Response. (UR)</a:t>
                      </a:r>
                    </a:p>
                    <a:p>
                      <a:endParaRPr lang="en-GB" dirty="0"/>
                    </a:p>
                  </a:txBody>
                  <a:tcPr>
                    <a:cell3D prstMaterial="dkEdge">
                      <a:bevel prst="convex"/>
                      <a:lightRig rig="flood" dir="t"/>
                    </a:cell3D>
                  </a:tcPr>
                </a:tc>
                <a:tc>
                  <a:txBody>
                    <a:bodyPr/>
                    <a:lstStyle/>
                    <a:p>
                      <a:r>
                        <a:rPr lang="en-US" sz="1400" dirty="0"/>
                        <a:t>A natural unlearned response.</a:t>
                      </a:r>
                      <a:r>
                        <a:rPr lang="en-US" sz="1400" baseline="0" dirty="0"/>
                        <a:t> </a:t>
                      </a:r>
                      <a:r>
                        <a:rPr lang="en-US" sz="1400" dirty="0"/>
                        <a:t>It is a behavior that occurs naturally (i.e. a stimulus - response connection that requires no learning)</a:t>
                      </a:r>
                    </a:p>
                  </a:txBody>
                  <a:tcPr>
                    <a:cell3D prstMaterial="dkEdge">
                      <a:bevel prst="convex"/>
                      <a:lightRig rig="flood" dir="t"/>
                    </a:cell3D>
                  </a:tcPr>
                </a:tc>
                <a:extLst>
                  <a:ext uri="{0D108BD9-81ED-4DB2-BD59-A6C34878D82A}">
                    <a16:rowId xmlns:a16="http://schemas.microsoft.com/office/drawing/2014/main" val="2769396292"/>
                  </a:ext>
                </a:extLst>
              </a:tr>
              <a:tr h="815793">
                <a:tc>
                  <a:txBody>
                    <a:bodyPr/>
                    <a:lstStyle/>
                    <a:p>
                      <a:r>
                        <a:rPr lang="en-GB" sz="1400" dirty="0"/>
                        <a:t>Unconditioned stimulus. (US)</a:t>
                      </a:r>
                    </a:p>
                    <a:p>
                      <a:endParaRPr lang="en-GB" dirty="0"/>
                    </a:p>
                  </a:txBody>
                  <a:tcPr>
                    <a:cell3D prstMaterial="dkEdge">
                      <a:bevel prst="convex"/>
                      <a:lightRig rig="flood" dir="t"/>
                    </a:cell3D>
                  </a:tcPr>
                </a:tc>
                <a:tc>
                  <a:txBody>
                    <a:bodyPr/>
                    <a:lstStyle/>
                    <a:p>
                      <a:r>
                        <a:rPr lang="en-US" sz="1400" dirty="0"/>
                        <a:t>A stimulus that regularly and consistently leads to an unlearned response (natural response)</a:t>
                      </a:r>
                    </a:p>
                    <a:p>
                      <a:endParaRPr lang="en-GB" sz="1400" dirty="0"/>
                    </a:p>
                  </a:txBody>
                  <a:tcPr>
                    <a:cell3D prstMaterial="dkEdge">
                      <a:bevel prst="convex"/>
                      <a:lightRig rig="flood" dir="t"/>
                    </a:cell3D>
                  </a:tcPr>
                </a:tc>
                <a:extLst>
                  <a:ext uri="{0D108BD9-81ED-4DB2-BD59-A6C34878D82A}">
                    <a16:rowId xmlns:a16="http://schemas.microsoft.com/office/drawing/2014/main" val="1963675065"/>
                  </a:ext>
                </a:extLst>
              </a:tr>
              <a:tr h="815793">
                <a:tc>
                  <a:txBody>
                    <a:bodyPr/>
                    <a:lstStyle/>
                    <a:p>
                      <a:r>
                        <a:rPr lang="en-GB" sz="1400" dirty="0"/>
                        <a:t>Conditioned </a:t>
                      </a:r>
                    </a:p>
                    <a:p>
                      <a:r>
                        <a:rPr lang="en-GB" sz="1400" dirty="0"/>
                        <a:t>Response. (CR)</a:t>
                      </a:r>
                    </a:p>
                    <a:p>
                      <a:endParaRPr lang="en-GB" dirty="0"/>
                    </a:p>
                  </a:txBody>
                  <a:tcPr>
                    <a:cell3D prstMaterial="dkEdge">
                      <a:bevel prst="convex"/>
                      <a:lightRig rig="flood" dir="t"/>
                    </a:cell3D>
                  </a:tcPr>
                </a:tc>
                <a:tc>
                  <a:txBody>
                    <a:bodyPr/>
                    <a:lstStyle/>
                    <a:p>
                      <a:r>
                        <a:rPr lang="en-US" sz="1400" dirty="0"/>
                        <a:t>A new learned response to what was previously a neutral </a:t>
                      </a:r>
                    </a:p>
                    <a:p>
                      <a:r>
                        <a:rPr lang="en-US" sz="1400" dirty="0"/>
                        <a:t>stimulus </a:t>
                      </a:r>
                    </a:p>
                    <a:p>
                      <a:endParaRPr lang="en-GB" dirty="0"/>
                    </a:p>
                  </a:txBody>
                  <a:tcPr>
                    <a:cell3D prstMaterial="dkEdge">
                      <a:bevel prst="convex"/>
                      <a:lightRig rig="flood" dir="t"/>
                    </a:cell3D>
                  </a:tcPr>
                </a:tc>
                <a:extLst>
                  <a:ext uri="{0D108BD9-81ED-4DB2-BD59-A6C34878D82A}">
                    <a16:rowId xmlns:a16="http://schemas.microsoft.com/office/drawing/2014/main" val="75736256"/>
                  </a:ext>
                </a:extLst>
              </a:tr>
              <a:tr h="815793">
                <a:tc>
                  <a:txBody>
                    <a:bodyPr/>
                    <a:lstStyle/>
                    <a:p>
                      <a:r>
                        <a:rPr lang="en-GB" sz="1400" dirty="0"/>
                        <a:t>Conditioned Stimulus. (CS)</a:t>
                      </a:r>
                    </a:p>
                    <a:p>
                      <a:endParaRPr lang="en-GB" dirty="0"/>
                    </a:p>
                  </a:txBody>
                  <a:tcPr>
                    <a:cell3D prstMaterial="dkEdge">
                      <a:bevel prst="convex"/>
                      <a:lightRig rig="flood" dir="t"/>
                    </a:cell3D>
                  </a:tcPr>
                </a:tc>
                <a:tc>
                  <a:txBody>
                    <a:bodyPr/>
                    <a:lstStyle/>
                    <a:p>
                      <a:r>
                        <a:rPr lang="en-US" sz="1400" dirty="0"/>
                        <a:t>A previously neutral stimulus when paired up with a unconditioned stimulus produces a learned (conditioned) response.</a:t>
                      </a:r>
                    </a:p>
                    <a:p>
                      <a:endParaRPr lang="en-GB" sz="1400" dirty="0"/>
                    </a:p>
                  </a:txBody>
                  <a:tcPr>
                    <a:cell3D prstMaterial="dkEdge">
                      <a:bevel prst="convex"/>
                      <a:lightRig rig="flood" dir="t"/>
                    </a:cell3D>
                  </a:tcPr>
                </a:tc>
                <a:extLst>
                  <a:ext uri="{0D108BD9-81ED-4DB2-BD59-A6C34878D82A}">
                    <a16:rowId xmlns:a16="http://schemas.microsoft.com/office/drawing/2014/main" val="3219193916"/>
                  </a:ext>
                </a:extLst>
              </a:tr>
            </a:tbl>
          </a:graphicData>
        </a:graphic>
      </p:graphicFrame>
      <p:pic>
        <p:nvPicPr>
          <p:cNvPr id="7" name="Picture 6"/>
          <p:cNvPicPr>
            <a:picLocks noChangeAspect="1"/>
          </p:cNvPicPr>
          <p:nvPr/>
        </p:nvPicPr>
        <p:blipFill>
          <a:blip r:embed="rId2" cstate="email"/>
          <a:stretch>
            <a:fillRect/>
          </a:stretch>
        </p:blipFill>
        <p:spPr>
          <a:xfrm>
            <a:off x="7737894" y="0"/>
            <a:ext cx="1406106" cy="1777041"/>
          </a:xfrm>
          <a:prstGeom prst="rect">
            <a:avLst/>
          </a:prstGeom>
        </p:spPr>
      </p:pic>
      <p:sp>
        <p:nvSpPr>
          <p:cNvPr id="8" name="Slide Number Placeholder 7"/>
          <p:cNvSpPr>
            <a:spLocks noGrp="1"/>
          </p:cNvSpPr>
          <p:nvPr>
            <p:ph type="sldNum" sz="quarter" idx="12"/>
          </p:nvPr>
        </p:nvSpPr>
        <p:spPr/>
        <p:txBody>
          <a:bodyPr/>
          <a:lstStyle/>
          <a:p>
            <a:fld id="{BE908CF2-D8AB-46FF-B6F1-F01F7493BF70}" type="slidenum">
              <a:rPr lang="en-GB" smtClean="0"/>
              <a:pPr/>
              <a:t>9</a:t>
            </a:fld>
            <a:endParaRPr lang="en-GB" dirty="0"/>
          </a:p>
        </p:txBody>
      </p:sp>
      <p:pic>
        <p:nvPicPr>
          <p:cNvPr id="10242" name="Picture 2" descr="C:\Users\Compaq\AppData\Local\Microsoft\Windows\INetCache\IE\KVW9S1V2\odie-fotos[1].jpg"/>
          <p:cNvPicPr>
            <a:picLocks noChangeAspect="1" noChangeArrowheads="1"/>
          </p:cNvPicPr>
          <p:nvPr/>
        </p:nvPicPr>
        <p:blipFill>
          <a:blip r:embed="rId3" cstate="email"/>
          <a:srcRect/>
          <a:stretch>
            <a:fillRect/>
          </a:stretch>
        </p:blipFill>
        <p:spPr bwMode="auto">
          <a:xfrm>
            <a:off x="0" y="232756"/>
            <a:ext cx="1612669" cy="1529542"/>
          </a:xfrm>
          <a:prstGeom prst="rect">
            <a:avLst/>
          </a:prstGeom>
          <a:noFill/>
        </p:spPr>
      </p:pic>
    </p:spTree>
    <p:extLst>
      <p:ext uri="{BB962C8B-B14F-4D97-AF65-F5344CB8AC3E}">
        <p14:creationId xmlns:p14="http://schemas.microsoft.com/office/powerpoint/2010/main" val="2371372684"/>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b="1" i="1" dirty="0"/>
              <a:t>The cognitive/information processing perspective.</a:t>
            </a:r>
            <a:br>
              <a:rPr lang="en-GB" dirty="0"/>
            </a:br>
            <a:endParaRPr lang="en-GB" dirty="0"/>
          </a:p>
        </p:txBody>
      </p:sp>
      <p:pic>
        <p:nvPicPr>
          <p:cNvPr id="5" name="Content Placeholder 4"/>
          <p:cNvPicPr>
            <a:picLocks noGrp="1" noChangeAspect="1"/>
          </p:cNvPicPr>
          <p:nvPr>
            <p:ph idx="1"/>
          </p:nvPr>
        </p:nvPicPr>
        <p:blipFill>
          <a:blip r:embed="rId2" cstate="email"/>
          <a:stretch>
            <a:fillRect/>
          </a:stretch>
        </p:blipFill>
        <p:spPr>
          <a:xfrm>
            <a:off x="406400" y="1393370"/>
            <a:ext cx="8345714" cy="5328105"/>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90</a:t>
            </a:fld>
            <a:endParaRPr lang="en-GB" dirty="0"/>
          </a:p>
        </p:txBody>
      </p:sp>
    </p:spTree>
    <p:extLst>
      <p:ext uri="{BB962C8B-B14F-4D97-AF65-F5344CB8AC3E}">
        <p14:creationId xmlns:p14="http://schemas.microsoft.com/office/powerpoint/2010/main" val="1555242296"/>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65126"/>
            <a:ext cx="7886700" cy="1883416"/>
          </a:xfrm>
        </p:spPr>
        <p:txBody>
          <a:bodyPr>
            <a:normAutofit fontScale="90000"/>
          </a:bodyPr>
          <a:lstStyle/>
          <a:p>
            <a:pPr algn="ctr"/>
            <a:r>
              <a:rPr lang="en-GB" b="1" i="1" dirty="0"/>
              <a:t>The cognitive/information processing perspective.</a:t>
            </a:r>
            <a:br>
              <a:rPr lang="en-GB" dirty="0"/>
            </a:br>
            <a:r>
              <a:rPr lang="en-GB" sz="3200" dirty="0"/>
              <a:t>Can you count the black dots?</a:t>
            </a:r>
            <a:br>
              <a:rPr lang="en-GB" dirty="0"/>
            </a:br>
            <a:endParaRPr lang="en-GB" dirty="0"/>
          </a:p>
        </p:txBody>
      </p:sp>
      <p:pic>
        <p:nvPicPr>
          <p:cNvPr id="5" name="Content Placeholder 4"/>
          <p:cNvPicPr>
            <a:picLocks noGrp="1" noChangeAspect="1"/>
          </p:cNvPicPr>
          <p:nvPr>
            <p:ph idx="1"/>
          </p:nvPr>
        </p:nvPicPr>
        <p:blipFill>
          <a:blip r:embed="rId2" cstate="email"/>
          <a:stretch>
            <a:fillRect/>
          </a:stretch>
        </p:blipFill>
        <p:spPr>
          <a:xfrm>
            <a:off x="2233981" y="2248542"/>
            <a:ext cx="4676037" cy="3505504"/>
          </a:xfrm>
          <a:prstGeom prst="rect">
            <a:avLst/>
          </a:prstGeom>
        </p:spPr>
      </p:pic>
      <p:sp>
        <p:nvSpPr>
          <p:cNvPr id="4" name="Slide Number Placeholder 3"/>
          <p:cNvSpPr>
            <a:spLocks noGrp="1"/>
          </p:cNvSpPr>
          <p:nvPr>
            <p:ph type="sldNum" sz="quarter" idx="12"/>
          </p:nvPr>
        </p:nvSpPr>
        <p:spPr/>
        <p:txBody>
          <a:bodyPr/>
          <a:lstStyle/>
          <a:p>
            <a:fld id="{BE908CF2-D8AB-46FF-B6F1-F01F7493BF70}" type="slidenum">
              <a:rPr lang="en-GB" smtClean="0"/>
              <a:pPr/>
              <a:t>91</a:t>
            </a:fld>
            <a:endParaRPr lang="en-GB" dirty="0"/>
          </a:p>
        </p:txBody>
      </p:sp>
    </p:spTree>
    <p:extLst>
      <p:ext uri="{BB962C8B-B14F-4D97-AF65-F5344CB8AC3E}">
        <p14:creationId xmlns:p14="http://schemas.microsoft.com/office/powerpoint/2010/main" val="1946689879"/>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GB" sz="3600" b="1" i="1" dirty="0"/>
              <a:t>The cognitive/information processing perspective.</a:t>
            </a:r>
            <a:br>
              <a:rPr lang="en-GB" dirty="0"/>
            </a:br>
            <a:r>
              <a:rPr lang="en-GB" b="1" i="1" dirty="0"/>
              <a:t>Piaget</a:t>
            </a:r>
          </a:p>
        </p:txBody>
      </p:sp>
      <p:sp>
        <p:nvSpPr>
          <p:cNvPr id="3" name="Content Placeholder 2"/>
          <p:cNvSpPr>
            <a:spLocks noGrp="1"/>
          </p:cNvSpPr>
          <p:nvPr>
            <p:ph idx="1"/>
          </p:nvPr>
        </p:nvSpPr>
        <p:spPr>
          <a:xfrm>
            <a:off x="628649" y="1825625"/>
            <a:ext cx="4724747" cy="4351338"/>
          </a:xfrm>
        </p:spPr>
        <p:txBody>
          <a:bodyPr>
            <a:normAutofit fontScale="92500" lnSpcReduction="10000"/>
          </a:bodyPr>
          <a:lstStyle/>
          <a:p>
            <a:pPr marL="0" indent="0">
              <a:buNone/>
            </a:pPr>
            <a:r>
              <a:rPr lang="en-US" dirty="0"/>
              <a:t>Jean Piaget (1896-1980) was one of the 20th centuries most influential researchers in the area of developmental psychology. </a:t>
            </a:r>
          </a:p>
          <a:p>
            <a:pPr marL="0" indent="0">
              <a:buNone/>
            </a:pPr>
            <a:r>
              <a:rPr lang="en-US" dirty="0"/>
              <a:t>He recognized there was a difference between infant, child and adult understanding of the world.</a:t>
            </a:r>
          </a:p>
          <a:p>
            <a:pPr marL="0" indent="0">
              <a:buNone/>
            </a:pPr>
            <a:r>
              <a:rPr lang="en-US" dirty="0"/>
              <a:t>Infants have simple concepts of the world and develop more complex concepts as they get older</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92</a:t>
            </a:fld>
            <a:endParaRPr lang="en-GB" dirty="0"/>
          </a:p>
        </p:txBody>
      </p:sp>
      <p:pic>
        <p:nvPicPr>
          <p:cNvPr id="20482" name="Picture 2" descr="C:\Users\Compaq\AppData\Local\Microsoft\Windows\INetCache\IE\XJU561YP\20091202-Jean_Piaget_1[1].jpg"/>
          <p:cNvPicPr>
            <a:picLocks noChangeAspect="1" noChangeArrowheads="1"/>
          </p:cNvPicPr>
          <p:nvPr/>
        </p:nvPicPr>
        <p:blipFill>
          <a:blip r:embed="rId3" cstate="email"/>
          <a:srcRect/>
          <a:stretch>
            <a:fillRect/>
          </a:stretch>
        </p:blipFill>
        <p:spPr bwMode="auto">
          <a:xfrm>
            <a:off x="1" y="199505"/>
            <a:ext cx="1529542" cy="1579420"/>
          </a:xfrm>
          <a:prstGeom prst="rect">
            <a:avLst/>
          </a:prstGeom>
          <a:noFill/>
        </p:spPr>
      </p:pic>
      <p:pic>
        <p:nvPicPr>
          <p:cNvPr id="3078" name="Picture 6" descr="C:\Users\Compaq\AppData\Local\Microsoft\Windows\INetCache\IE\YR92VNBY\social-dev1[1].gif"/>
          <p:cNvPicPr>
            <a:picLocks noChangeAspect="1" noChangeArrowheads="1"/>
          </p:cNvPicPr>
          <p:nvPr/>
        </p:nvPicPr>
        <p:blipFill>
          <a:blip r:embed="rId4" cstate="email"/>
          <a:srcRect/>
          <a:stretch>
            <a:fillRect/>
          </a:stretch>
        </p:blipFill>
        <p:spPr bwMode="auto">
          <a:xfrm>
            <a:off x="5320146" y="1795548"/>
            <a:ext cx="3823854" cy="4671753"/>
          </a:xfrm>
          <a:prstGeom prst="rect">
            <a:avLst/>
          </a:prstGeom>
          <a:noFill/>
        </p:spPr>
      </p:pic>
      <p:sp>
        <p:nvSpPr>
          <p:cNvPr id="12" name="TextBox 11"/>
          <p:cNvSpPr txBox="1"/>
          <p:nvPr/>
        </p:nvSpPr>
        <p:spPr>
          <a:xfrm>
            <a:off x="7481455" y="6068291"/>
            <a:ext cx="1662545" cy="369332"/>
          </a:xfrm>
          <a:prstGeom prst="rect">
            <a:avLst/>
          </a:prstGeom>
          <a:solidFill>
            <a:schemeClr val="bg1"/>
          </a:solidFill>
        </p:spPr>
        <p:txBody>
          <a:bodyPr wrap="square" rtlCol="0">
            <a:spAutoFit/>
          </a:bodyPr>
          <a:lstStyle/>
          <a:p>
            <a:endParaRPr lang="en-GB" dirty="0">
              <a:solidFill>
                <a:schemeClr val="bg1"/>
              </a:solidFill>
            </a:endParaRPr>
          </a:p>
        </p:txBody>
      </p:sp>
      <p:sp>
        <p:nvSpPr>
          <p:cNvPr id="13" name="TextBox 12"/>
          <p:cNvSpPr txBox="1"/>
          <p:nvPr/>
        </p:nvSpPr>
        <p:spPr>
          <a:xfrm rot="10800000" flipV="1">
            <a:off x="6809201" y="1906668"/>
            <a:ext cx="2311071" cy="369332"/>
          </a:xfrm>
          <a:prstGeom prst="rect">
            <a:avLst/>
          </a:prstGeom>
          <a:solidFill>
            <a:schemeClr val="bg1"/>
          </a:solidFill>
        </p:spPr>
        <p:txBody>
          <a:bodyPr wrap="square" rtlCol="0">
            <a:spAutoFit/>
          </a:bodyPr>
          <a:lstStyle/>
          <a:p>
            <a:endParaRPr lang="en-GB" dirty="0"/>
          </a:p>
        </p:txBody>
      </p:sp>
    </p:spTree>
    <p:extLst>
      <p:ext uri="{BB962C8B-B14F-4D97-AF65-F5344CB8AC3E}">
        <p14:creationId xmlns:p14="http://schemas.microsoft.com/office/powerpoint/2010/main" val="46655885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b="1" i="1" dirty="0"/>
              <a:t>The cognitive/information processing perspective.</a:t>
            </a:r>
            <a:br>
              <a:rPr lang="en-US" b="1" i="1" dirty="0"/>
            </a:br>
            <a:r>
              <a:rPr lang="en-US" b="1" i="1" dirty="0"/>
              <a:t>Piaget</a:t>
            </a:r>
            <a:endParaRPr lang="en-GB" b="1" i="1" dirty="0"/>
          </a:p>
        </p:txBody>
      </p:sp>
      <p:sp>
        <p:nvSpPr>
          <p:cNvPr id="3" name="Content Placeholder 2"/>
          <p:cNvSpPr>
            <a:spLocks noGrp="1"/>
          </p:cNvSpPr>
          <p:nvPr>
            <p:ph idx="1"/>
          </p:nvPr>
        </p:nvSpPr>
        <p:spPr>
          <a:xfrm>
            <a:off x="628650" y="1825624"/>
            <a:ext cx="5639146" cy="5240194"/>
          </a:xfrm>
        </p:spPr>
        <p:txBody>
          <a:bodyPr>
            <a:normAutofit fontScale="92500" lnSpcReduction="20000"/>
          </a:bodyPr>
          <a:lstStyle/>
          <a:p>
            <a:pPr marL="0" indent="0" algn="ctr">
              <a:buNone/>
            </a:pPr>
            <a:r>
              <a:rPr lang="en-GB" b="1" i="1" dirty="0"/>
              <a:t>Assimilation &amp; accommodation</a:t>
            </a:r>
          </a:p>
          <a:p>
            <a:pPr marL="0" indent="0">
              <a:buNone/>
            </a:pPr>
            <a:r>
              <a:rPr lang="en-US" dirty="0"/>
              <a:t>Infants have simple ‘SCHEMAS’ – a package of information</a:t>
            </a:r>
          </a:p>
          <a:p>
            <a:pPr marL="0" indent="0">
              <a:buNone/>
            </a:pPr>
            <a:r>
              <a:rPr lang="en-US" dirty="0"/>
              <a:t>stored in memory e.g. sucking &amp; grasping, basic</a:t>
            </a:r>
          </a:p>
          <a:p>
            <a:pPr marL="0" indent="0">
              <a:buNone/>
            </a:pPr>
            <a:r>
              <a:rPr lang="en-US" dirty="0"/>
              <a:t>reflexes.</a:t>
            </a:r>
          </a:p>
          <a:p>
            <a:pPr marL="0" indent="0">
              <a:buNone/>
            </a:pPr>
            <a:endParaRPr lang="en-US" dirty="0"/>
          </a:p>
          <a:p>
            <a:pPr marL="0" indent="0">
              <a:buNone/>
            </a:pPr>
            <a:r>
              <a:rPr lang="en-US" dirty="0"/>
              <a:t>More complex schemas are developed through;</a:t>
            </a:r>
          </a:p>
          <a:p>
            <a:pPr marL="0" indent="0">
              <a:buNone/>
            </a:pPr>
            <a:r>
              <a:rPr lang="en-US" dirty="0"/>
              <a:t>ASSIMILATION – making sense of a new situation</a:t>
            </a:r>
          </a:p>
          <a:p>
            <a:pPr marL="0" indent="0">
              <a:buNone/>
            </a:pPr>
            <a:r>
              <a:rPr lang="en-US" dirty="0"/>
              <a:t>		+</a:t>
            </a:r>
          </a:p>
          <a:p>
            <a:pPr marL="0" indent="0">
              <a:buNone/>
            </a:pPr>
            <a:r>
              <a:rPr lang="en-US" dirty="0"/>
              <a:t>ACCOMODATION  - Adjusting an existing schema</a:t>
            </a:r>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93</a:t>
            </a:fld>
            <a:endParaRPr lang="en-GB" dirty="0"/>
          </a:p>
        </p:txBody>
      </p:sp>
      <p:pic>
        <p:nvPicPr>
          <p:cNvPr id="4101" name="Picture 5" descr="C:\Users\Compaq\AppData\Local\Microsoft\Windows\INetCache\IE\PHKEMYFZ\Assimilation-phase-of-change-300x136[1].jpg"/>
          <p:cNvPicPr>
            <a:picLocks noChangeAspect="1" noChangeArrowheads="1"/>
          </p:cNvPicPr>
          <p:nvPr/>
        </p:nvPicPr>
        <p:blipFill>
          <a:blip r:embed="rId2" cstate="email"/>
          <a:srcRect/>
          <a:stretch>
            <a:fillRect/>
          </a:stretch>
        </p:blipFill>
        <p:spPr bwMode="auto">
          <a:xfrm>
            <a:off x="6567055" y="5087389"/>
            <a:ext cx="2194560" cy="947652"/>
          </a:xfrm>
          <a:prstGeom prst="rect">
            <a:avLst/>
          </a:prstGeom>
          <a:noFill/>
        </p:spPr>
      </p:pic>
      <p:pic>
        <p:nvPicPr>
          <p:cNvPr id="4109" name="Picture 13" descr="C:\Users\Compaq\AppData\Local\Microsoft\Windows\INetCache\IE\N8CIO3H0\8417783448_faaa12e0cd[1].jpg"/>
          <p:cNvPicPr>
            <a:picLocks noChangeAspect="1" noChangeArrowheads="1"/>
          </p:cNvPicPr>
          <p:nvPr/>
        </p:nvPicPr>
        <p:blipFill>
          <a:blip r:embed="rId3" cstate="email"/>
          <a:srcRect/>
          <a:stretch>
            <a:fillRect/>
          </a:stretch>
        </p:blipFill>
        <p:spPr bwMode="auto">
          <a:xfrm>
            <a:off x="5652656" y="1679170"/>
            <a:ext cx="1645920" cy="1313411"/>
          </a:xfrm>
          <a:prstGeom prst="rect">
            <a:avLst/>
          </a:prstGeom>
          <a:noFill/>
        </p:spPr>
      </p:pic>
      <p:pic>
        <p:nvPicPr>
          <p:cNvPr id="4110" name="Picture 14" descr="C:\Users\Compaq\AppData\Local\Microsoft\Windows\INetCache\IE\PHKEMYFZ\8416689403_5aecbf3896_z[1].jpg"/>
          <p:cNvPicPr>
            <a:picLocks noChangeAspect="1" noChangeArrowheads="1"/>
          </p:cNvPicPr>
          <p:nvPr/>
        </p:nvPicPr>
        <p:blipFill>
          <a:blip r:embed="rId4" cstate="email"/>
          <a:srcRect/>
          <a:stretch>
            <a:fillRect/>
          </a:stretch>
        </p:blipFill>
        <p:spPr bwMode="auto">
          <a:xfrm>
            <a:off x="2510444" y="3225338"/>
            <a:ext cx="1263534" cy="1064029"/>
          </a:xfrm>
          <a:prstGeom prst="rect">
            <a:avLst/>
          </a:prstGeom>
          <a:noFill/>
        </p:spPr>
      </p:pic>
      <p:pic>
        <p:nvPicPr>
          <p:cNvPr id="4114" name="Picture 18" descr="C:\Users\Compaq\AppData\Local\Microsoft\Windows\INetCache\IE\2QHH05W3\8416688993_cf3405ace5[1].jpg"/>
          <p:cNvPicPr>
            <a:picLocks noChangeAspect="1" noChangeArrowheads="1"/>
          </p:cNvPicPr>
          <p:nvPr/>
        </p:nvPicPr>
        <p:blipFill>
          <a:blip r:embed="rId5" cstate="email"/>
          <a:srcRect/>
          <a:stretch>
            <a:fillRect/>
          </a:stretch>
        </p:blipFill>
        <p:spPr bwMode="auto">
          <a:xfrm>
            <a:off x="4455622" y="3225338"/>
            <a:ext cx="1612669" cy="1147157"/>
          </a:xfrm>
          <a:prstGeom prst="rect">
            <a:avLst/>
          </a:prstGeom>
          <a:noFill/>
        </p:spPr>
      </p:pic>
      <p:pic>
        <p:nvPicPr>
          <p:cNvPr id="4116" name="Picture 20" descr="C:\Users\Compaq\AppData\Local\Microsoft\Windows\INetCache\IE\PHKEMYFZ\8416689789_e9628867a0[1].jpg"/>
          <p:cNvPicPr>
            <a:picLocks noChangeAspect="1" noChangeArrowheads="1"/>
          </p:cNvPicPr>
          <p:nvPr/>
        </p:nvPicPr>
        <p:blipFill>
          <a:blip r:embed="rId6" cstate="email"/>
          <a:srcRect/>
          <a:stretch>
            <a:fillRect/>
          </a:stretch>
        </p:blipFill>
        <p:spPr bwMode="auto">
          <a:xfrm>
            <a:off x="6650182" y="3458095"/>
            <a:ext cx="2011679" cy="1313410"/>
          </a:xfrm>
          <a:prstGeom prst="rect">
            <a:avLst/>
          </a:prstGeom>
          <a:noFill/>
        </p:spPr>
      </p:pic>
      <p:pic>
        <p:nvPicPr>
          <p:cNvPr id="4117" name="Picture 21" descr="C:\Users\Compaq\AppData\Local\Microsoft\Windows\INetCache\IE\2QHH05W3\8416689717_bdb61fe990_z[1].jpg"/>
          <p:cNvPicPr>
            <a:picLocks noChangeAspect="1" noChangeArrowheads="1"/>
          </p:cNvPicPr>
          <p:nvPr/>
        </p:nvPicPr>
        <p:blipFill>
          <a:blip r:embed="rId7" cstate="email"/>
          <a:srcRect/>
          <a:stretch>
            <a:fillRect/>
          </a:stretch>
        </p:blipFill>
        <p:spPr bwMode="auto">
          <a:xfrm>
            <a:off x="7514704" y="1064029"/>
            <a:ext cx="1629295" cy="2111433"/>
          </a:xfrm>
          <a:prstGeom prst="rect">
            <a:avLst/>
          </a:prstGeom>
          <a:noFill/>
        </p:spPr>
      </p:pic>
    </p:spTree>
    <p:extLst>
      <p:ext uri="{BB962C8B-B14F-4D97-AF65-F5344CB8AC3E}">
        <p14:creationId xmlns:p14="http://schemas.microsoft.com/office/powerpoint/2010/main" val="3016238574"/>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381752"/>
            <a:ext cx="7886700" cy="1325563"/>
          </a:xfrm>
        </p:spPr>
        <p:txBody>
          <a:bodyPr>
            <a:normAutofit fontScale="90000"/>
          </a:bodyPr>
          <a:lstStyle/>
          <a:p>
            <a:pPr algn="ctr"/>
            <a:r>
              <a:rPr lang="en-US" b="1" i="1" dirty="0"/>
              <a:t>The cognitive/information processing perspective.</a:t>
            </a:r>
            <a:br>
              <a:rPr lang="en-US" dirty="0"/>
            </a:br>
            <a:r>
              <a:rPr lang="en-US" b="1" i="1" dirty="0"/>
              <a:t>Piaget</a:t>
            </a:r>
            <a:endParaRPr lang="en-GB" b="1" i="1" dirty="0"/>
          </a:p>
        </p:txBody>
      </p:sp>
      <p:sp>
        <p:nvSpPr>
          <p:cNvPr id="3" name="Content Placeholder 2"/>
          <p:cNvSpPr>
            <a:spLocks noGrp="1"/>
          </p:cNvSpPr>
          <p:nvPr>
            <p:ph idx="1"/>
          </p:nvPr>
        </p:nvSpPr>
        <p:spPr/>
        <p:txBody>
          <a:bodyPr/>
          <a:lstStyle/>
          <a:p>
            <a:pPr marL="0" indent="0" algn="ctr">
              <a:buNone/>
            </a:pPr>
            <a:r>
              <a:rPr lang="en-GB" b="1" i="1" dirty="0"/>
              <a:t>Assimilation &amp; accommodation</a:t>
            </a:r>
          </a:p>
          <a:p>
            <a:r>
              <a:rPr lang="en-US" dirty="0"/>
              <a:t>Play is very important in providing the opportunity to develop new schemas.</a:t>
            </a:r>
          </a:p>
          <a:p>
            <a:r>
              <a:rPr lang="en-US" dirty="0"/>
              <a:t>The type of play-things that present challenges are very useful.</a:t>
            </a:r>
          </a:p>
          <a:p>
            <a:r>
              <a:rPr lang="en-US" dirty="0"/>
              <a:t>This allows the child to acquire many concepts such as numbers, shapes, size, spatial relationships.</a:t>
            </a:r>
          </a:p>
          <a:p>
            <a:r>
              <a:rPr lang="en-US" dirty="0"/>
              <a:t>A child’s innate (genetic) ability AND the environment they are born into are important</a:t>
            </a:r>
          </a:p>
          <a:p>
            <a:endParaRPr lang="en-US" dirty="0"/>
          </a:p>
          <a:p>
            <a:pPr marL="0" indent="0">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94</a:t>
            </a:fld>
            <a:endParaRPr lang="en-GB" dirty="0"/>
          </a:p>
        </p:txBody>
      </p:sp>
      <p:pic>
        <p:nvPicPr>
          <p:cNvPr id="5123" name="Picture 3" descr="C:\Users\Compaq\AppData\Local\Microsoft\Windows\INetCache\IE\N8CIO3H0\image-20160728-12084-kiv077[1].jpg"/>
          <p:cNvPicPr>
            <a:picLocks noChangeAspect="1" noChangeArrowheads="1"/>
          </p:cNvPicPr>
          <p:nvPr/>
        </p:nvPicPr>
        <p:blipFill>
          <a:blip r:embed="rId2" cstate="email"/>
          <a:srcRect/>
          <a:stretch>
            <a:fillRect/>
          </a:stretch>
        </p:blipFill>
        <p:spPr bwMode="auto">
          <a:xfrm>
            <a:off x="412956" y="958645"/>
            <a:ext cx="2286000" cy="1106129"/>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extLst>
      <p:ext uri="{BB962C8B-B14F-4D97-AF65-F5344CB8AC3E}">
        <p14:creationId xmlns:p14="http://schemas.microsoft.com/office/powerpoint/2010/main" val="1636718580"/>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449943"/>
            <a:ext cx="7886700" cy="1240746"/>
          </a:xfrm>
        </p:spPr>
        <p:txBody>
          <a:bodyPr>
            <a:normAutofit fontScale="90000"/>
          </a:bodyPr>
          <a:lstStyle/>
          <a:p>
            <a:pPr algn="ctr"/>
            <a:r>
              <a:rPr lang="en-US" b="1" i="1" dirty="0"/>
              <a:t>The cognitive/information processing perspective.</a:t>
            </a:r>
            <a:br>
              <a:rPr lang="en-US" dirty="0"/>
            </a:br>
            <a:r>
              <a:rPr lang="en-US" b="1" i="1" dirty="0"/>
              <a:t>Piaget’s stages of development</a:t>
            </a:r>
            <a:endParaRPr lang="en-GB" b="1" i="1" dirty="0"/>
          </a:p>
        </p:txBody>
      </p:sp>
      <p:graphicFrame>
        <p:nvGraphicFramePr>
          <p:cNvPr id="5" name="Content Placeholder 4"/>
          <p:cNvGraphicFramePr>
            <a:graphicFrameLocks noGrp="1"/>
          </p:cNvGraphicFramePr>
          <p:nvPr>
            <p:ph idx="1"/>
            <p:extLst>
              <p:ext uri="{D42A27DB-BD31-4B8C-83A1-F6EECF244321}">
                <p14:modId xmlns:p14="http://schemas.microsoft.com/office/powerpoint/2010/main" val="391313169"/>
              </p:ext>
            </p:extLst>
          </p:nvPr>
        </p:nvGraphicFramePr>
        <p:xfrm>
          <a:off x="628650" y="2090738"/>
          <a:ext cx="7886700" cy="3302000"/>
        </p:xfrm>
        <a:graphic>
          <a:graphicData uri="http://schemas.openxmlformats.org/drawingml/2006/table">
            <a:tbl>
              <a:tblPr firstRow="1" bandRow="1">
                <a:tableStyleId>{10A1B5D5-9B99-4C35-A422-299274C87663}</a:tableStyleId>
              </a:tblPr>
              <a:tblGrid>
                <a:gridCol w="2628900">
                  <a:extLst>
                    <a:ext uri="{9D8B030D-6E8A-4147-A177-3AD203B41FA5}">
                      <a16:colId xmlns:a16="http://schemas.microsoft.com/office/drawing/2014/main" val="1220520996"/>
                    </a:ext>
                  </a:extLst>
                </a:gridCol>
                <a:gridCol w="1474107">
                  <a:extLst>
                    <a:ext uri="{9D8B030D-6E8A-4147-A177-3AD203B41FA5}">
                      <a16:colId xmlns:a16="http://schemas.microsoft.com/office/drawing/2014/main" val="1292480233"/>
                    </a:ext>
                  </a:extLst>
                </a:gridCol>
                <a:gridCol w="3783693">
                  <a:extLst>
                    <a:ext uri="{9D8B030D-6E8A-4147-A177-3AD203B41FA5}">
                      <a16:colId xmlns:a16="http://schemas.microsoft.com/office/drawing/2014/main" val="2572607697"/>
                    </a:ext>
                  </a:extLst>
                </a:gridCol>
              </a:tblGrid>
              <a:tr h="370840">
                <a:tc>
                  <a:txBody>
                    <a:bodyPr/>
                    <a:lstStyle/>
                    <a:p>
                      <a:r>
                        <a:rPr lang="en-GB" dirty="0">
                          <a:solidFill>
                            <a:schemeClr val="tx1"/>
                          </a:solidFill>
                        </a:rPr>
                        <a:t>                </a:t>
                      </a:r>
                      <a:r>
                        <a:rPr lang="en-GB" b="0" dirty="0">
                          <a:solidFill>
                            <a:schemeClr val="tx1"/>
                          </a:solidFill>
                        </a:rPr>
                        <a:t>Stage</a:t>
                      </a:r>
                    </a:p>
                  </a:txBody>
                  <a:tcPr>
                    <a:cell3D prstMaterial="dkEdge">
                      <a:bevel prst="convex"/>
                      <a:lightRig rig="flood" dir="t"/>
                    </a:cell3D>
                  </a:tcPr>
                </a:tc>
                <a:tc>
                  <a:txBody>
                    <a:bodyPr/>
                    <a:lstStyle/>
                    <a:p>
                      <a:r>
                        <a:rPr lang="en-GB" b="0" dirty="0">
                          <a:solidFill>
                            <a:schemeClr val="tx1"/>
                          </a:solidFill>
                        </a:rPr>
                        <a:t>        Age</a:t>
                      </a:r>
                    </a:p>
                  </a:txBody>
                  <a:tcPr>
                    <a:cell3D prstMaterial="dkEdge">
                      <a:bevel prst="convex"/>
                      <a:lightRig rig="flood" dir="t"/>
                    </a:cell3D>
                  </a:tcPr>
                </a:tc>
                <a:tc>
                  <a:txBody>
                    <a:bodyPr/>
                    <a:lstStyle/>
                    <a:p>
                      <a:r>
                        <a:rPr lang="en-GB" b="0" dirty="0">
                          <a:solidFill>
                            <a:schemeClr val="tx1"/>
                          </a:solidFill>
                        </a:rPr>
                        <a:t>           Key features</a:t>
                      </a:r>
                    </a:p>
                  </a:txBody>
                  <a:tcPr>
                    <a:cell3D prstMaterial="dkEdge">
                      <a:bevel prst="convex"/>
                      <a:lightRig rig="flood" dir="t"/>
                    </a:cell3D>
                  </a:tcPr>
                </a:tc>
                <a:extLst>
                  <a:ext uri="{0D108BD9-81ED-4DB2-BD59-A6C34878D82A}">
                    <a16:rowId xmlns:a16="http://schemas.microsoft.com/office/drawing/2014/main" val="3762364095"/>
                  </a:ext>
                </a:extLst>
              </a:tr>
              <a:tr h="370840">
                <a:tc>
                  <a:txBody>
                    <a:bodyPr/>
                    <a:lstStyle/>
                    <a:p>
                      <a:r>
                        <a:rPr lang="en-GB" sz="1600" dirty="0"/>
                        <a:t>Stage</a:t>
                      </a:r>
                      <a:r>
                        <a:rPr lang="en-GB" sz="1600" baseline="0" dirty="0"/>
                        <a:t> 1: </a:t>
                      </a:r>
                      <a:r>
                        <a:rPr lang="en-GB" sz="1600" baseline="0" dirty="0" err="1"/>
                        <a:t>Sensori</a:t>
                      </a:r>
                      <a:r>
                        <a:rPr lang="en-GB" sz="1600" baseline="0" dirty="0"/>
                        <a:t>-motor</a:t>
                      </a:r>
                      <a:endParaRPr lang="en-GB" sz="1600" dirty="0"/>
                    </a:p>
                  </a:txBody>
                  <a:tcPr>
                    <a:cell3D prstMaterial="dkEdge">
                      <a:bevel prst="convex"/>
                      <a:lightRig rig="flood" dir="t"/>
                    </a:cell3D>
                  </a:tcPr>
                </a:tc>
                <a:tc>
                  <a:txBody>
                    <a:bodyPr/>
                    <a:lstStyle/>
                    <a:p>
                      <a:r>
                        <a:rPr lang="en-GB" dirty="0"/>
                        <a:t>      </a:t>
                      </a:r>
                      <a:r>
                        <a:rPr lang="en-GB" sz="1600" dirty="0"/>
                        <a:t>0-2 </a:t>
                      </a:r>
                      <a:r>
                        <a:rPr lang="en-GB" sz="1600" dirty="0" err="1"/>
                        <a:t>yrs</a:t>
                      </a:r>
                      <a:endParaRPr lang="en-GB" sz="1600" dirty="0"/>
                    </a:p>
                  </a:txBody>
                  <a:tcPr>
                    <a:cell3D prstMaterial="dkEdge">
                      <a:bevel prst="convex"/>
                      <a:lightRig rig="flood" dir="t"/>
                    </a:cell3D>
                  </a:tcPr>
                </a:tc>
                <a:tc>
                  <a:txBody>
                    <a:bodyPr/>
                    <a:lstStyle/>
                    <a:p>
                      <a:r>
                        <a:rPr lang="en-GB" sz="1600" dirty="0"/>
                        <a:t>The world is experienced through motor activity and the</a:t>
                      </a:r>
                      <a:r>
                        <a:rPr lang="en-GB" sz="1600" baseline="0" dirty="0"/>
                        <a:t> senses.</a:t>
                      </a:r>
                      <a:endParaRPr lang="en-GB" sz="1600" dirty="0"/>
                    </a:p>
                  </a:txBody>
                  <a:tcPr>
                    <a:cell3D prstMaterial="dkEdge">
                      <a:bevel prst="convex"/>
                      <a:lightRig rig="flood" dir="t"/>
                    </a:cell3D>
                  </a:tcPr>
                </a:tc>
                <a:extLst>
                  <a:ext uri="{0D108BD9-81ED-4DB2-BD59-A6C34878D82A}">
                    <a16:rowId xmlns:a16="http://schemas.microsoft.com/office/drawing/2014/main" val="1114007441"/>
                  </a:ext>
                </a:extLst>
              </a:tr>
              <a:tr h="370840">
                <a:tc>
                  <a:txBody>
                    <a:bodyPr/>
                    <a:lstStyle/>
                    <a:p>
                      <a:r>
                        <a:rPr lang="en-GB" sz="1600" dirty="0"/>
                        <a:t>Stage 2: Pre-operational</a:t>
                      </a:r>
                    </a:p>
                  </a:txBody>
                  <a:tcPr>
                    <a:cell3D prstMaterial="dkEdge">
                      <a:bevel prst="convex"/>
                      <a:lightRig rig="flood" dir="t"/>
                    </a:cell3D>
                  </a:tcPr>
                </a:tc>
                <a:tc>
                  <a:txBody>
                    <a:bodyPr/>
                    <a:lstStyle/>
                    <a:p>
                      <a:r>
                        <a:rPr lang="en-GB" sz="1600" dirty="0"/>
                        <a:t>       2-7 </a:t>
                      </a:r>
                      <a:r>
                        <a:rPr lang="en-GB" sz="1600" dirty="0" err="1"/>
                        <a:t>yrs</a:t>
                      </a:r>
                      <a:endParaRPr lang="en-GB" sz="1600" dirty="0"/>
                    </a:p>
                  </a:txBody>
                  <a:tcPr>
                    <a:cell3D prstMaterial="dkEdge">
                      <a:bevel prst="convex"/>
                      <a:lightRig rig="flood" dir="t"/>
                    </a:cell3D>
                  </a:tcPr>
                </a:tc>
                <a:tc>
                  <a:txBody>
                    <a:bodyPr/>
                    <a:lstStyle/>
                    <a:p>
                      <a:r>
                        <a:rPr lang="en-GB" sz="1600" dirty="0"/>
                        <a:t>Language develops along with memory. The child</a:t>
                      </a:r>
                      <a:r>
                        <a:rPr lang="en-GB" sz="1600" baseline="0" dirty="0"/>
                        <a:t> is egocentric and unable to conserve.</a:t>
                      </a:r>
                      <a:endParaRPr lang="en-GB" sz="1600" dirty="0"/>
                    </a:p>
                  </a:txBody>
                  <a:tcPr>
                    <a:cell3D prstMaterial="dkEdge">
                      <a:bevel prst="convex"/>
                      <a:lightRig rig="flood" dir="t"/>
                    </a:cell3D>
                  </a:tcPr>
                </a:tc>
                <a:extLst>
                  <a:ext uri="{0D108BD9-81ED-4DB2-BD59-A6C34878D82A}">
                    <a16:rowId xmlns:a16="http://schemas.microsoft.com/office/drawing/2014/main" val="4202928313"/>
                  </a:ext>
                </a:extLst>
              </a:tr>
              <a:tr h="370840">
                <a:tc>
                  <a:txBody>
                    <a:bodyPr/>
                    <a:lstStyle/>
                    <a:p>
                      <a:r>
                        <a:rPr lang="en-GB" sz="1600" dirty="0"/>
                        <a:t>Stage</a:t>
                      </a:r>
                      <a:r>
                        <a:rPr lang="en-GB" sz="1600" baseline="0" dirty="0"/>
                        <a:t> 3: Concrete operational</a:t>
                      </a:r>
                    </a:p>
                  </a:txBody>
                  <a:tcPr>
                    <a:cell3D prstMaterial="dkEdge">
                      <a:bevel prst="convex"/>
                      <a:lightRig rig="flood" dir="t"/>
                    </a:cell3D>
                  </a:tcPr>
                </a:tc>
                <a:tc>
                  <a:txBody>
                    <a:bodyPr/>
                    <a:lstStyle/>
                    <a:p>
                      <a:r>
                        <a:rPr lang="en-GB" sz="1600" dirty="0"/>
                        <a:t>     7-11 </a:t>
                      </a:r>
                      <a:r>
                        <a:rPr lang="en-GB" sz="1600" dirty="0" err="1"/>
                        <a:t>yrs</a:t>
                      </a:r>
                      <a:endParaRPr lang="en-GB" sz="1600" dirty="0"/>
                    </a:p>
                  </a:txBody>
                  <a:tcPr>
                    <a:cell3D prstMaterial="dkEdge">
                      <a:bevel prst="convex"/>
                      <a:lightRig rig="flood" dir="t"/>
                    </a:cell3D>
                  </a:tcPr>
                </a:tc>
                <a:tc>
                  <a:txBody>
                    <a:bodyPr/>
                    <a:lstStyle/>
                    <a:p>
                      <a:r>
                        <a:rPr lang="en-GB" sz="1600" dirty="0"/>
                        <a:t>The child can now understand conversation but cannot yet solve problems mentally.</a:t>
                      </a:r>
                    </a:p>
                  </a:txBody>
                  <a:tcPr>
                    <a:cell3D prstMaterial="dkEdge">
                      <a:bevel prst="convex"/>
                      <a:lightRig rig="flood" dir="t"/>
                    </a:cell3D>
                  </a:tcPr>
                </a:tc>
                <a:extLst>
                  <a:ext uri="{0D108BD9-81ED-4DB2-BD59-A6C34878D82A}">
                    <a16:rowId xmlns:a16="http://schemas.microsoft.com/office/drawing/2014/main" val="2251665206"/>
                  </a:ext>
                </a:extLst>
              </a:tr>
              <a:tr h="370840">
                <a:tc>
                  <a:txBody>
                    <a:bodyPr/>
                    <a:lstStyle/>
                    <a:p>
                      <a:r>
                        <a:rPr lang="en-GB" sz="1600" dirty="0"/>
                        <a:t>Stage 4: Formal operational</a:t>
                      </a:r>
                    </a:p>
                  </a:txBody>
                  <a:tcPr>
                    <a:cell3D prstMaterial="dkEdge">
                      <a:bevel prst="convex"/>
                      <a:lightRig rig="flood" dir="t"/>
                    </a:cell3D>
                  </a:tcPr>
                </a:tc>
                <a:tc>
                  <a:txBody>
                    <a:bodyPr/>
                    <a:lstStyle/>
                    <a:p>
                      <a:r>
                        <a:rPr lang="en-GB" sz="1600" dirty="0"/>
                        <a:t>         11 +</a:t>
                      </a:r>
                    </a:p>
                  </a:txBody>
                  <a:tcPr>
                    <a:cell3D prstMaterial="dkEdge">
                      <a:bevel prst="convex"/>
                      <a:lightRig rig="flood" dir="t"/>
                    </a:cell3D>
                  </a:tcPr>
                </a:tc>
                <a:tc>
                  <a:txBody>
                    <a:bodyPr/>
                    <a:lstStyle/>
                    <a:p>
                      <a:r>
                        <a:rPr lang="en-GB" sz="1600" dirty="0"/>
                        <a:t>The child can now use abstract</a:t>
                      </a:r>
                      <a:r>
                        <a:rPr lang="en-GB" sz="1600" baseline="0" dirty="0"/>
                        <a:t> thoughts and represent problems mentally.</a:t>
                      </a:r>
                      <a:endParaRPr lang="en-GB" sz="1600" dirty="0"/>
                    </a:p>
                  </a:txBody>
                  <a:tcPr>
                    <a:cell3D prstMaterial="dkEdge">
                      <a:bevel prst="convex"/>
                      <a:lightRig rig="flood" dir="t"/>
                    </a:cell3D>
                  </a:tcPr>
                </a:tc>
                <a:extLst>
                  <a:ext uri="{0D108BD9-81ED-4DB2-BD59-A6C34878D82A}">
                    <a16:rowId xmlns:a16="http://schemas.microsoft.com/office/drawing/2014/main" val="2741151155"/>
                  </a:ext>
                </a:extLst>
              </a:tr>
              <a:tr h="370840">
                <a:tc>
                  <a:txBody>
                    <a:bodyPr/>
                    <a:lstStyle/>
                    <a:p>
                      <a:endParaRPr lang="en-GB" dirty="0"/>
                    </a:p>
                  </a:txBody>
                  <a:tcPr/>
                </a:tc>
                <a:tc>
                  <a:txBody>
                    <a:bodyPr/>
                    <a:lstStyle/>
                    <a:p>
                      <a:endParaRPr lang="en-GB"/>
                    </a:p>
                  </a:txBody>
                  <a:tcPr/>
                </a:tc>
                <a:tc>
                  <a:txBody>
                    <a:bodyPr/>
                    <a:lstStyle/>
                    <a:p>
                      <a:endParaRPr lang="en-GB"/>
                    </a:p>
                  </a:txBody>
                  <a:tcPr/>
                </a:tc>
                <a:extLst>
                  <a:ext uri="{0D108BD9-81ED-4DB2-BD59-A6C34878D82A}">
                    <a16:rowId xmlns:a16="http://schemas.microsoft.com/office/drawing/2014/main" val="2813332331"/>
                  </a:ext>
                </a:extLst>
              </a:tr>
            </a:tbl>
          </a:graphicData>
        </a:graphic>
      </p:graphicFrame>
      <p:sp>
        <p:nvSpPr>
          <p:cNvPr id="4" name="Slide Number Placeholder 3"/>
          <p:cNvSpPr>
            <a:spLocks noGrp="1"/>
          </p:cNvSpPr>
          <p:nvPr>
            <p:ph type="sldNum" sz="quarter" idx="12"/>
          </p:nvPr>
        </p:nvSpPr>
        <p:spPr/>
        <p:txBody>
          <a:bodyPr/>
          <a:lstStyle/>
          <a:p>
            <a:fld id="{BE908CF2-D8AB-46FF-B6F1-F01F7493BF70}" type="slidenum">
              <a:rPr lang="en-GB" smtClean="0"/>
              <a:pPr/>
              <a:t>95</a:t>
            </a:fld>
            <a:endParaRPr lang="en-GB" dirty="0"/>
          </a:p>
        </p:txBody>
      </p:sp>
    </p:spTree>
    <p:extLst>
      <p:ext uri="{BB962C8B-B14F-4D97-AF65-F5344CB8AC3E}">
        <p14:creationId xmlns:p14="http://schemas.microsoft.com/office/powerpoint/2010/main" val="3085692520"/>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5276" y="348501"/>
            <a:ext cx="7886700" cy="1325563"/>
          </a:xfrm>
        </p:spPr>
        <p:txBody>
          <a:bodyPr>
            <a:noAutofit/>
          </a:bodyPr>
          <a:lstStyle/>
          <a:p>
            <a:pPr algn="ctr"/>
            <a:r>
              <a:rPr lang="en-US" sz="3200" b="1" i="1" dirty="0"/>
              <a:t>The cognitive/information processing perspective.</a:t>
            </a:r>
            <a:br>
              <a:rPr lang="en-US" sz="3200" dirty="0"/>
            </a:br>
            <a:r>
              <a:rPr lang="en-US" sz="3200" b="1" i="1" dirty="0"/>
              <a:t>Piaget’s stages of development</a:t>
            </a:r>
            <a:br>
              <a:rPr lang="en-US" sz="3200" b="1" i="1" dirty="0"/>
            </a:br>
            <a:r>
              <a:rPr lang="en-US" sz="1800" b="1" i="1" dirty="0">
                <a:hlinkClick r:id="rId2"/>
              </a:rPr>
              <a:t>https://www.youtube.com/watch?v=4oGnvxzOqDw</a:t>
            </a:r>
            <a:br>
              <a:rPr lang="en-US" sz="3200" b="1" i="1" dirty="0"/>
            </a:br>
            <a:endParaRPr lang="en-GB" sz="3200"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96</a:t>
            </a:fld>
            <a:endParaRPr lang="en-GB" dirty="0"/>
          </a:p>
        </p:txBody>
      </p:sp>
      <p:pic>
        <p:nvPicPr>
          <p:cNvPr id="21506" name="Picture 2" descr="C:\Users\Compaq\AppData\Local\Microsoft\Windows\INetCache\IE\DIQZFDT4\t5[1].gif"/>
          <p:cNvPicPr>
            <a:picLocks noGrp="1" noChangeAspect="1" noChangeArrowheads="1"/>
          </p:cNvPicPr>
          <p:nvPr>
            <p:ph idx="1"/>
          </p:nvPr>
        </p:nvPicPr>
        <p:blipFill>
          <a:blip r:embed="rId3" cstate="email"/>
          <a:srcRect/>
          <a:stretch>
            <a:fillRect/>
          </a:stretch>
        </p:blipFill>
        <p:spPr bwMode="auto">
          <a:xfrm>
            <a:off x="1230284" y="1778924"/>
            <a:ext cx="6999315" cy="4621876"/>
          </a:xfrm>
          <a:prstGeom prst="roundRect">
            <a:avLst>
              <a:gd name="adj" fmla="val 16667"/>
            </a:avLst>
          </a:prstGeom>
          <a:ln>
            <a:noFill/>
          </a:ln>
          <a:effectLst>
            <a:outerShdw blurRad="152400" dist="12000" dir="900000" sy="98000" kx="110000" ky="200000" algn="tl" rotWithShape="0">
              <a:srgbClr val="000000">
                <a:alpha val="30000"/>
              </a:srgbClr>
            </a:outerShdw>
          </a:effectLst>
          <a:scene3d>
            <a:camera prst="perspectiveRelaxed">
              <a:rot lat="19800000" lon="1200000" rev="20820000"/>
            </a:camera>
            <a:lightRig rig="threePt" dir="t"/>
          </a:scene3d>
          <a:sp3d contourW="6350" prstMaterial="matte">
            <a:bevelT w="101600" h="101600"/>
            <a:contourClr>
              <a:srgbClr val="969696"/>
            </a:contourClr>
          </a:sp3d>
        </p:spPr>
      </p:pic>
      <p:pic>
        <p:nvPicPr>
          <p:cNvPr id="14339" name="Picture 3" descr="C:\Users\Compaq\AppData\Local\Microsoft\Windows\INetCache\IE\N8CIO3H0\10piaget[1].jpg"/>
          <p:cNvPicPr>
            <a:picLocks noChangeAspect="1" noChangeArrowheads="1"/>
          </p:cNvPicPr>
          <p:nvPr/>
        </p:nvPicPr>
        <p:blipFill>
          <a:blip r:embed="rId4" cstate="email"/>
          <a:srcRect/>
          <a:stretch>
            <a:fillRect/>
          </a:stretch>
        </p:blipFill>
        <p:spPr bwMode="auto">
          <a:xfrm>
            <a:off x="209005" y="940525"/>
            <a:ext cx="1463041" cy="2044931"/>
          </a:xfrm>
          <a:prstGeom prst="rect">
            <a:avLst/>
          </a:prstGeom>
          <a:noFill/>
        </p:spPr>
      </p:pic>
      <p:pic>
        <p:nvPicPr>
          <p:cNvPr id="14340" name="Picture 4" descr="C:\Users\Compaq\AppData\Local\Microsoft\Windows\INetCache\IE\PHKEMYFZ\conver-diver[1].gif"/>
          <p:cNvPicPr>
            <a:picLocks noChangeAspect="1" noChangeArrowheads="1"/>
          </p:cNvPicPr>
          <p:nvPr/>
        </p:nvPicPr>
        <p:blipFill>
          <a:blip r:embed="rId5" cstate="email"/>
          <a:srcRect/>
          <a:stretch>
            <a:fillRect/>
          </a:stretch>
        </p:blipFill>
        <p:spPr bwMode="auto">
          <a:xfrm>
            <a:off x="7380514" y="814648"/>
            <a:ext cx="1763484" cy="1263534"/>
          </a:xfrm>
          <a:prstGeom prst="rect">
            <a:avLst/>
          </a:prstGeom>
          <a:noFill/>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8147" y="0"/>
            <a:ext cx="7886700" cy="1690689"/>
          </a:xfrm>
        </p:spPr>
        <p:txBody>
          <a:bodyPr>
            <a:normAutofit fontScale="90000"/>
          </a:bodyPr>
          <a:lstStyle/>
          <a:p>
            <a:pPr algn="ctr"/>
            <a:r>
              <a:rPr lang="en-US" sz="3600" b="1" i="1" dirty="0"/>
              <a:t>The cognitive/information processing perspective.</a:t>
            </a:r>
            <a:br>
              <a:rPr lang="en-US" sz="3600" dirty="0"/>
            </a:br>
            <a:r>
              <a:rPr lang="en-US" sz="3600" b="1" i="1" dirty="0"/>
              <a:t>Piaget’s stages of development.</a:t>
            </a:r>
            <a:br>
              <a:rPr lang="en-US" sz="3600" b="1" i="1" dirty="0"/>
            </a:br>
            <a:r>
              <a:rPr lang="en-US" sz="3600" b="1" i="1" dirty="0" err="1"/>
              <a:t>Sensorimotor</a:t>
            </a:r>
            <a:r>
              <a:rPr lang="en-US" sz="3600" b="1" i="1" dirty="0"/>
              <a:t> (0-2)</a:t>
            </a:r>
            <a:endParaRPr lang="en-GB" sz="3600" b="1" i="1" dirty="0"/>
          </a:p>
        </p:txBody>
      </p:sp>
      <p:pic>
        <p:nvPicPr>
          <p:cNvPr id="5" name="Content Placeholder 4"/>
          <p:cNvPicPr>
            <a:picLocks noGrp="1" noChangeAspect="1"/>
          </p:cNvPicPr>
          <p:nvPr>
            <p:ph idx="1"/>
          </p:nvPr>
        </p:nvPicPr>
        <p:blipFill>
          <a:blip r:embed="rId2" cstate="email"/>
          <a:stretch>
            <a:fillRect/>
          </a:stretch>
        </p:blipFill>
        <p:spPr>
          <a:xfrm>
            <a:off x="1378856" y="1930400"/>
            <a:ext cx="2002973" cy="325120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4" name="Slide Number Placeholder 3"/>
          <p:cNvSpPr>
            <a:spLocks noGrp="1"/>
          </p:cNvSpPr>
          <p:nvPr>
            <p:ph type="sldNum" sz="quarter" idx="12"/>
          </p:nvPr>
        </p:nvSpPr>
        <p:spPr/>
        <p:txBody>
          <a:bodyPr/>
          <a:lstStyle/>
          <a:p>
            <a:fld id="{BE908CF2-D8AB-46FF-B6F1-F01F7493BF70}" type="slidenum">
              <a:rPr lang="en-GB" smtClean="0"/>
              <a:pPr/>
              <a:t>97</a:t>
            </a:fld>
            <a:endParaRPr lang="en-GB" dirty="0"/>
          </a:p>
        </p:txBody>
      </p:sp>
      <p:pic>
        <p:nvPicPr>
          <p:cNvPr id="6" name="Picture 5"/>
          <p:cNvPicPr>
            <a:picLocks noChangeAspect="1"/>
          </p:cNvPicPr>
          <p:nvPr/>
        </p:nvPicPr>
        <p:blipFill>
          <a:blip r:embed="rId3" cstate="email"/>
          <a:stretch>
            <a:fillRect/>
          </a:stretch>
        </p:blipFill>
        <p:spPr>
          <a:xfrm>
            <a:off x="4078514" y="2133600"/>
            <a:ext cx="2191657" cy="3207657"/>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7" name="Picture 6"/>
          <p:cNvPicPr>
            <a:picLocks noChangeAspect="1"/>
          </p:cNvPicPr>
          <p:nvPr/>
        </p:nvPicPr>
        <p:blipFill>
          <a:blip r:embed="rId4" cstate="email"/>
          <a:stretch>
            <a:fillRect/>
          </a:stretch>
        </p:blipFill>
        <p:spPr>
          <a:xfrm>
            <a:off x="7126514" y="3788229"/>
            <a:ext cx="1388835" cy="1553028"/>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
        <p:nvSpPr>
          <p:cNvPr id="8" name="Rectangle 7"/>
          <p:cNvSpPr/>
          <p:nvPr/>
        </p:nvSpPr>
        <p:spPr>
          <a:xfrm>
            <a:off x="333829" y="1690689"/>
            <a:ext cx="856343" cy="369332"/>
          </a:xfrm>
          <a:prstGeom prst="rect">
            <a:avLst/>
          </a:prstGeom>
        </p:spPr>
        <p:txBody>
          <a:bodyPr wrap="square">
            <a:spAutoFit/>
          </a:bodyPr>
          <a:lstStyle/>
          <a:p>
            <a:r>
              <a:rPr lang="en-GB" b="1" dirty="0"/>
              <a:t>0-8m</a:t>
            </a:r>
          </a:p>
        </p:txBody>
      </p:sp>
      <p:sp>
        <p:nvSpPr>
          <p:cNvPr id="9" name="Rectangle 8"/>
          <p:cNvSpPr/>
          <p:nvPr/>
        </p:nvSpPr>
        <p:spPr>
          <a:xfrm>
            <a:off x="101600" y="2133600"/>
            <a:ext cx="1277256" cy="923330"/>
          </a:xfrm>
          <a:prstGeom prst="rect">
            <a:avLst/>
          </a:prstGeom>
        </p:spPr>
        <p:txBody>
          <a:bodyPr wrap="square">
            <a:spAutoFit/>
          </a:bodyPr>
          <a:lstStyle/>
          <a:p>
            <a:r>
              <a:rPr lang="en-GB" dirty="0"/>
              <a:t>Mainly reflex responses</a:t>
            </a:r>
          </a:p>
        </p:txBody>
      </p:sp>
      <p:sp>
        <p:nvSpPr>
          <p:cNvPr id="10" name="Rectangle 9"/>
          <p:cNvSpPr/>
          <p:nvPr/>
        </p:nvSpPr>
        <p:spPr>
          <a:xfrm>
            <a:off x="1" y="3686629"/>
            <a:ext cx="1190171" cy="1200329"/>
          </a:xfrm>
          <a:prstGeom prst="rect">
            <a:avLst/>
          </a:prstGeom>
        </p:spPr>
        <p:txBody>
          <a:bodyPr wrap="square">
            <a:spAutoFit/>
          </a:bodyPr>
          <a:lstStyle/>
          <a:p>
            <a:r>
              <a:rPr lang="en-US" dirty="0"/>
              <a:t>Little evidence</a:t>
            </a:r>
          </a:p>
          <a:p>
            <a:r>
              <a:rPr lang="en-US" dirty="0"/>
              <a:t>of thinking </a:t>
            </a:r>
          </a:p>
          <a:p>
            <a:r>
              <a:rPr lang="en-US" dirty="0"/>
              <a:t>processes</a:t>
            </a:r>
          </a:p>
        </p:txBody>
      </p:sp>
      <p:cxnSp>
        <p:nvCxnSpPr>
          <p:cNvPr id="12" name="Straight Arrow Connector 11"/>
          <p:cNvCxnSpPr/>
          <p:nvPr/>
        </p:nvCxnSpPr>
        <p:spPr>
          <a:xfrm>
            <a:off x="522513" y="3056930"/>
            <a:ext cx="0" cy="442911"/>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6" name="Rectangle 15"/>
          <p:cNvSpPr/>
          <p:nvPr/>
        </p:nvSpPr>
        <p:spPr>
          <a:xfrm>
            <a:off x="1190172" y="5255179"/>
            <a:ext cx="1886857" cy="1477328"/>
          </a:xfrm>
          <a:prstGeom prst="rect">
            <a:avLst/>
          </a:prstGeom>
        </p:spPr>
        <p:txBody>
          <a:bodyPr wrap="square">
            <a:spAutoFit/>
          </a:bodyPr>
          <a:lstStyle/>
          <a:p>
            <a:r>
              <a:rPr lang="en-US" dirty="0"/>
              <a:t>Child deals with the world through</a:t>
            </a:r>
          </a:p>
          <a:p>
            <a:r>
              <a:rPr lang="en-US" dirty="0"/>
              <a:t>sensations e.g. crying, noise, comfort</a:t>
            </a:r>
          </a:p>
        </p:txBody>
      </p:sp>
      <p:cxnSp>
        <p:nvCxnSpPr>
          <p:cNvPr id="18" name="Straight Arrow Connector 17"/>
          <p:cNvCxnSpPr>
            <a:stCxn id="10" idx="2"/>
          </p:cNvCxnSpPr>
          <p:nvPr/>
        </p:nvCxnSpPr>
        <p:spPr>
          <a:xfrm>
            <a:off x="595087" y="4886958"/>
            <a:ext cx="595085" cy="991328"/>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Rectangle 18"/>
          <p:cNvSpPr/>
          <p:nvPr/>
        </p:nvSpPr>
        <p:spPr>
          <a:xfrm>
            <a:off x="6966856" y="2235200"/>
            <a:ext cx="1548493" cy="369332"/>
          </a:xfrm>
          <a:prstGeom prst="rect">
            <a:avLst/>
          </a:prstGeom>
        </p:spPr>
        <p:txBody>
          <a:bodyPr wrap="square">
            <a:spAutoFit/>
          </a:bodyPr>
          <a:lstStyle/>
          <a:p>
            <a:r>
              <a:rPr lang="en-GB" b="1" dirty="0"/>
              <a:t>8m+</a:t>
            </a:r>
          </a:p>
        </p:txBody>
      </p:sp>
      <p:sp>
        <p:nvSpPr>
          <p:cNvPr id="20" name="Rectangle 19"/>
          <p:cNvSpPr/>
          <p:nvPr/>
        </p:nvSpPr>
        <p:spPr>
          <a:xfrm>
            <a:off x="6720114" y="2773135"/>
            <a:ext cx="2293256" cy="646331"/>
          </a:xfrm>
          <a:prstGeom prst="rect">
            <a:avLst/>
          </a:prstGeom>
        </p:spPr>
        <p:txBody>
          <a:bodyPr wrap="square">
            <a:spAutoFit/>
          </a:bodyPr>
          <a:lstStyle/>
          <a:p>
            <a:r>
              <a:rPr lang="en-GB" dirty="0"/>
              <a:t>Object permanence</a:t>
            </a:r>
          </a:p>
          <a:p>
            <a:r>
              <a:rPr lang="en-GB" dirty="0"/>
              <a:t>develops</a:t>
            </a:r>
          </a:p>
        </p:txBody>
      </p:sp>
    </p:spTree>
    <p:extLst>
      <p:ext uri="{BB962C8B-B14F-4D97-AF65-F5344CB8AC3E}">
        <p14:creationId xmlns:p14="http://schemas.microsoft.com/office/powerpoint/2010/main" val="3704198970"/>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43165" y="217714"/>
            <a:ext cx="7886700" cy="1487489"/>
          </a:xfrm>
        </p:spPr>
        <p:txBody>
          <a:bodyPr>
            <a:noAutofit/>
          </a:bodyPr>
          <a:lstStyle/>
          <a:p>
            <a:pPr algn="ctr"/>
            <a:r>
              <a:rPr lang="en-US" sz="3600" b="1" i="1" dirty="0"/>
              <a:t>The cognitive/information processing perspective.</a:t>
            </a:r>
            <a:br>
              <a:rPr lang="en-US" sz="3600" dirty="0"/>
            </a:br>
            <a:r>
              <a:rPr lang="en-US" sz="3600" b="1" i="1" dirty="0"/>
              <a:t>Piaget’s stages of development.</a:t>
            </a:r>
            <a:br>
              <a:rPr lang="en-US" sz="3600" b="1" i="1" dirty="0"/>
            </a:br>
            <a:r>
              <a:rPr lang="en-US" sz="3600" b="1" i="1" dirty="0"/>
              <a:t>Preoperational stage (2-7 yrs)</a:t>
            </a:r>
            <a:endParaRPr lang="en-GB" sz="3600" dirty="0"/>
          </a:p>
        </p:txBody>
      </p:sp>
      <p:sp>
        <p:nvSpPr>
          <p:cNvPr id="3" name="Content Placeholder 2"/>
          <p:cNvSpPr>
            <a:spLocks noGrp="1"/>
          </p:cNvSpPr>
          <p:nvPr>
            <p:ph idx="1"/>
          </p:nvPr>
        </p:nvSpPr>
        <p:spPr/>
        <p:txBody>
          <a:bodyPr/>
          <a:lstStyle/>
          <a:p>
            <a:pPr algn="ctr"/>
            <a:r>
              <a:rPr lang="en-GB" dirty="0"/>
              <a:t>Split into two ages 2-4yrs(</a:t>
            </a:r>
            <a:r>
              <a:rPr lang="en-GB" dirty="0" err="1"/>
              <a:t>preconceptual</a:t>
            </a:r>
            <a:r>
              <a:rPr lang="en-GB" dirty="0"/>
              <a:t>) &amp; 4-7yrs (intuitive)</a:t>
            </a:r>
          </a:p>
          <a:p>
            <a:r>
              <a:rPr lang="en-GB" dirty="0"/>
              <a:t>2-4 YRS – </a:t>
            </a:r>
            <a:r>
              <a:rPr lang="en-GB" dirty="0" err="1"/>
              <a:t>Preconceptual</a:t>
            </a:r>
            <a:r>
              <a:rPr lang="en-GB" dirty="0"/>
              <a:t> thinking</a:t>
            </a:r>
          </a:p>
          <a:p>
            <a:pPr>
              <a:buFontTx/>
              <a:buChar char="•"/>
            </a:pPr>
            <a:r>
              <a:rPr lang="en-GB" dirty="0"/>
              <a:t>Start to use objects to represent another.</a:t>
            </a:r>
          </a:p>
          <a:p>
            <a:pPr>
              <a:buFontTx/>
              <a:buChar char="•"/>
            </a:pPr>
            <a:r>
              <a:rPr lang="en-GB" dirty="0"/>
              <a:t>Attribute motives to objects</a:t>
            </a:r>
          </a:p>
          <a:p>
            <a:pPr>
              <a:buFontTx/>
              <a:buChar char="•"/>
            </a:pPr>
            <a:r>
              <a:rPr lang="en-GB" dirty="0"/>
              <a:t>Unable to see a situation from another’s point of view – Children</a:t>
            </a:r>
          </a:p>
          <a:p>
            <a:r>
              <a:rPr lang="en-GB" dirty="0"/>
              <a:t>Assume others see/feel the same as the child does. </a:t>
            </a:r>
          </a:p>
          <a:p>
            <a:r>
              <a:rPr lang="en-GB" dirty="0"/>
              <a:t>This is known as EGOCENTRISM</a:t>
            </a:r>
          </a:p>
          <a:p>
            <a:pPr>
              <a:buNone/>
            </a:pPr>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98</a:t>
            </a:fld>
            <a:endParaRPr lang="en-GB" dirty="0"/>
          </a:p>
        </p:txBody>
      </p:sp>
      <p:pic>
        <p:nvPicPr>
          <p:cNvPr id="22531" name="Picture 3" descr="C:\Users\Compaq\AppData\Local\Microsoft\Windows\INetCache\IE\DIQZFDT4\propo[1].JPG"/>
          <p:cNvPicPr>
            <a:picLocks noChangeAspect="1" noChangeArrowheads="1"/>
          </p:cNvPicPr>
          <p:nvPr/>
        </p:nvPicPr>
        <p:blipFill>
          <a:blip r:embed="rId2" cstate="email"/>
          <a:srcRect/>
          <a:stretch>
            <a:fillRect/>
          </a:stretch>
        </p:blipFill>
        <p:spPr bwMode="auto">
          <a:xfrm>
            <a:off x="6949441" y="2310938"/>
            <a:ext cx="1878676" cy="1845426"/>
          </a:xfrm>
          <a:prstGeom prst="rect">
            <a:avLst/>
          </a:prstGeom>
          <a:noFill/>
        </p:spPr>
      </p:pic>
      <p:pic>
        <p:nvPicPr>
          <p:cNvPr id="22532" name="Picture 4" descr="C:\Users\Compaq\AppData\Local\Microsoft\Windows\INetCache\IE\YR92VNBY\JohnnyBravo19[1].png"/>
          <p:cNvPicPr>
            <a:picLocks noChangeAspect="1" noChangeArrowheads="1"/>
          </p:cNvPicPr>
          <p:nvPr/>
        </p:nvPicPr>
        <p:blipFill>
          <a:blip r:embed="rId3" cstate="email"/>
          <a:srcRect/>
          <a:stretch>
            <a:fillRect/>
          </a:stretch>
        </p:blipFill>
        <p:spPr bwMode="auto">
          <a:xfrm>
            <a:off x="5818908" y="5536276"/>
            <a:ext cx="1895303" cy="1321724"/>
          </a:xfrm>
          <a:prstGeom prst="rect">
            <a:avLst/>
          </a:prstGeom>
          <a:noFill/>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57679" y="394154"/>
            <a:ext cx="7886700" cy="1325563"/>
          </a:xfrm>
        </p:spPr>
        <p:txBody>
          <a:bodyPr>
            <a:noAutofit/>
          </a:bodyPr>
          <a:lstStyle/>
          <a:p>
            <a:pPr algn="ctr"/>
            <a:r>
              <a:rPr lang="en-US" sz="3200" b="1" i="1" dirty="0"/>
              <a:t>The cognitive/information processing perspective.</a:t>
            </a:r>
            <a:br>
              <a:rPr lang="en-US" sz="3200" dirty="0"/>
            </a:br>
            <a:r>
              <a:rPr lang="en-US" sz="3200" b="1" i="1" dirty="0"/>
              <a:t>Piaget’s stages of development.</a:t>
            </a:r>
            <a:br>
              <a:rPr lang="en-US" sz="3200" b="1" i="1" dirty="0"/>
            </a:br>
            <a:r>
              <a:rPr lang="en-US" sz="3200" b="1" i="1" dirty="0"/>
              <a:t>Concrete operational stage (7-11 yrs)</a:t>
            </a:r>
            <a:endParaRPr lang="en-GB" sz="3200" dirty="0"/>
          </a:p>
        </p:txBody>
      </p:sp>
      <p:sp>
        <p:nvSpPr>
          <p:cNvPr id="3" name="Content Placeholder 2"/>
          <p:cNvSpPr>
            <a:spLocks noGrp="1"/>
          </p:cNvSpPr>
          <p:nvPr>
            <p:ph idx="1"/>
          </p:nvPr>
        </p:nvSpPr>
        <p:spPr>
          <a:xfrm>
            <a:off x="628650" y="1825625"/>
            <a:ext cx="4309110" cy="2646622"/>
          </a:xfrm>
        </p:spPr>
        <p:txBody>
          <a:bodyPr>
            <a:normAutofit fontScale="77500" lnSpcReduction="20000"/>
          </a:bodyPr>
          <a:lstStyle/>
          <a:p>
            <a:pPr>
              <a:buNone/>
            </a:pPr>
            <a:endParaRPr lang="en-GB" dirty="0"/>
          </a:p>
          <a:p>
            <a:r>
              <a:rPr lang="en-GB" dirty="0"/>
              <a:t>Child can deal with logic but only if it is real (Concrete) not abstract </a:t>
            </a:r>
            <a:r>
              <a:rPr lang="en-GB" dirty="0" err="1"/>
              <a:t>e.g</a:t>
            </a:r>
            <a:r>
              <a:rPr lang="en-GB" dirty="0"/>
              <a:t> simple arithmetic.</a:t>
            </a:r>
          </a:p>
          <a:p>
            <a:r>
              <a:rPr lang="en-GB" dirty="0"/>
              <a:t>There are number of tests aimed to see whether children apply logic or judge on appearance, these are called ‘Conservation’ tests.</a:t>
            </a:r>
          </a:p>
          <a:p>
            <a:endParaRPr lang="en-GB" dirty="0"/>
          </a:p>
        </p:txBody>
      </p:sp>
      <p:sp>
        <p:nvSpPr>
          <p:cNvPr id="4" name="Slide Number Placeholder 3"/>
          <p:cNvSpPr>
            <a:spLocks noGrp="1"/>
          </p:cNvSpPr>
          <p:nvPr>
            <p:ph type="sldNum" sz="quarter" idx="12"/>
          </p:nvPr>
        </p:nvSpPr>
        <p:spPr/>
        <p:txBody>
          <a:bodyPr/>
          <a:lstStyle/>
          <a:p>
            <a:fld id="{BE908CF2-D8AB-46FF-B6F1-F01F7493BF70}" type="slidenum">
              <a:rPr lang="en-GB" smtClean="0"/>
              <a:pPr/>
              <a:t>99</a:t>
            </a:fld>
            <a:endParaRPr lang="en-GB" dirty="0"/>
          </a:p>
        </p:txBody>
      </p:sp>
      <p:pic>
        <p:nvPicPr>
          <p:cNvPr id="23555" name="Picture 3" descr="C:\Users\Compaq\AppData\Local\Microsoft\Windows\INetCache\IE\PHKEMYFZ\0056[1].jpg"/>
          <p:cNvPicPr>
            <a:picLocks noChangeAspect="1" noChangeArrowheads="1"/>
          </p:cNvPicPr>
          <p:nvPr/>
        </p:nvPicPr>
        <p:blipFill>
          <a:blip r:embed="rId2" cstate="email"/>
          <a:srcRect/>
          <a:stretch>
            <a:fillRect/>
          </a:stretch>
        </p:blipFill>
        <p:spPr bwMode="auto">
          <a:xfrm>
            <a:off x="4987636" y="2094808"/>
            <a:ext cx="4156364" cy="4355870"/>
          </a:xfrm>
          <a:prstGeom prst="rect">
            <a:avLst/>
          </a:prstGeom>
          <a:noFill/>
        </p:spPr>
      </p:pic>
      <p:pic>
        <p:nvPicPr>
          <p:cNvPr id="23558" name="Picture 6" descr="C:\Users\Compaq\AppData\Local\Microsoft\Windows\INetCache\IE\PHKEMYFZ\Piaget[1].png"/>
          <p:cNvPicPr>
            <a:picLocks noChangeAspect="1" noChangeArrowheads="1"/>
          </p:cNvPicPr>
          <p:nvPr/>
        </p:nvPicPr>
        <p:blipFill>
          <a:blip r:embed="rId3" cstate="email"/>
          <a:srcRect/>
          <a:stretch>
            <a:fillRect/>
          </a:stretch>
        </p:blipFill>
        <p:spPr bwMode="auto">
          <a:xfrm>
            <a:off x="1512916" y="4322618"/>
            <a:ext cx="3929239" cy="2111432"/>
          </a:xfrm>
          <a:prstGeom prst="rect">
            <a:avLst/>
          </a:prstGeom>
          <a:noFill/>
        </p:spPr>
      </p:pic>
    </p:spTree>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2427</TotalTime>
  <Words>7724</Words>
  <Application>Microsoft Office PowerPoint</Application>
  <PresentationFormat>On-screen Show (4:3)</PresentationFormat>
  <Paragraphs>932</Paragraphs>
  <Slides>120</Slides>
  <Notes>3</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120</vt:i4>
      </vt:variant>
    </vt:vector>
  </HeadingPairs>
  <TitlesOfParts>
    <vt:vector size="124" baseType="lpstr">
      <vt:lpstr>Arial</vt:lpstr>
      <vt:lpstr>Calibri</vt:lpstr>
      <vt:lpstr>Calibri Light</vt:lpstr>
      <vt:lpstr>Office Theme</vt:lpstr>
      <vt:lpstr>Unit 8.  Psychological perspectives for health &amp; social care.</vt:lpstr>
      <vt:lpstr>What kind of psychologist are you?</vt:lpstr>
      <vt:lpstr>The behaviourist perspective.</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vt:lpstr>
      <vt:lpstr>The behaviourist perspective. Classical conditioning. How it affects our lives. Explain these. Can you think of any others? </vt:lpstr>
      <vt:lpstr>The behaviourist perspective. Operant conditioning, Learning Theory &amp; Skinner.</vt:lpstr>
      <vt:lpstr>The behaviourist perspective. Operant conditioning, Learning Theory &amp; Skinner. IF behavior is rewarded or reinforced we are likely to repeat it….. </vt:lpstr>
      <vt:lpstr>The behaviourist perspective. Operant conditioning, Learning Theory &amp; Skinner.</vt:lpstr>
      <vt:lpstr>The behaviourist perspective. Operant conditioning, Learning Theory &amp; Skinner.</vt:lpstr>
      <vt:lpstr>The behaviourist perspective. Operant conditioning, Learning Theory &amp; Skinner.</vt:lpstr>
      <vt:lpstr>The behaviourist perspective. Operant conditioning, Learning Theory &amp; Skinner.</vt:lpstr>
      <vt:lpstr>The behaviourist perspective. Assessment. </vt:lpstr>
      <vt:lpstr>The behaviourist perspective. Assessment. </vt:lpstr>
      <vt:lpstr>The behaviourist perspective</vt:lpstr>
      <vt:lpstr>Social learning theory.</vt:lpstr>
      <vt:lpstr>Social learning theory. For learning to take place five factors must exist.</vt:lpstr>
      <vt:lpstr>Social learning theory. Albert Bandura.</vt:lpstr>
      <vt:lpstr>Social learning theory. Albert Bandura.</vt:lpstr>
      <vt:lpstr>Social learning theory. Albert Bandura.</vt:lpstr>
      <vt:lpstr>Social learning theory. Albert Bandura.</vt:lpstr>
      <vt:lpstr>Social learning theory. </vt:lpstr>
      <vt:lpstr>Social learning theory. Albert Bandura</vt:lpstr>
      <vt:lpstr>Social learning theory. The effects of groups on behaviour. </vt:lpstr>
      <vt:lpstr>Social learning theory. The effects of groups on behaviour. Solomon Asch (1956)</vt:lpstr>
      <vt:lpstr>Social learning theory. The effects of groups on behaviour. Solomon Asch (1956)</vt:lpstr>
      <vt:lpstr>Social learning theory. The effects of groups on behaviour. Solomon Asch (1956)</vt:lpstr>
      <vt:lpstr>Social learning theory. The effects of groups on behaviour. Solomon Asch (1956)</vt:lpstr>
      <vt:lpstr>Social learning theory. The effects of groups on behaviour. Solomon Asch (1956)</vt:lpstr>
      <vt:lpstr>Social learning theory. Effects of culture &amp; society on behaviour.</vt:lpstr>
      <vt:lpstr>Social learning theory. Effects of culture &amp; society on behaviour.</vt:lpstr>
      <vt:lpstr>Social learning theory. The self-fulfilling prophecy.</vt:lpstr>
      <vt:lpstr>Social learning theory. The self-fulfilling prophecy.</vt:lpstr>
      <vt:lpstr>Social learning theory. The self-fulfilling prophecy.</vt:lpstr>
      <vt:lpstr>Social learning theory. Role theory.</vt:lpstr>
      <vt:lpstr>Social learning theory. Assessment.</vt:lpstr>
      <vt:lpstr>The psychodynamic perspective. Sigmund Freud.</vt:lpstr>
      <vt:lpstr> </vt:lpstr>
      <vt:lpstr>The psychodynamic perspective. The importance of the unconscious mind: Sigmund Freud. </vt:lpstr>
      <vt:lpstr>The psychodynamic perspective. The importance of the unconscious mind: Sigmund Freud.</vt:lpstr>
      <vt:lpstr>The psychodynamic perspective. Sigmund Freud. The tripartite view of the mind</vt:lpstr>
      <vt:lpstr>The psychodynamic perspective. Sigmund Freud. The tripartite view of the mind</vt:lpstr>
      <vt:lpstr>The psychodynamic perspective. Sigmund Freud. The tripartite view of the mind </vt:lpstr>
      <vt:lpstr>The psychodynamic perspective. Sigmund Freud. The tripartite view of the mind  </vt:lpstr>
      <vt:lpstr>The psychodynamic perspective. Sigmund Freud. The tripartite view of the mind </vt:lpstr>
      <vt:lpstr>The psychodynamic perspective. Sigmund Freud. The tripartite view of the mind </vt:lpstr>
      <vt:lpstr>The psychodynamic perspective. Sigmund Freud. The tripartite view of the mind</vt:lpstr>
      <vt:lpstr>The psychodynamic perspective. Sigmund Freud. The tripartite view of the mind</vt:lpstr>
      <vt:lpstr>The psychodynamic perspective. Sigmund Freud. The tripartite view of the mind</vt:lpstr>
      <vt:lpstr>The psychodynamic perspective. Sigmund Freud. Defence Mechanisms.</vt:lpstr>
      <vt:lpstr>The psychodynamic perspective. Sigmund Freud. Defence Mechanisms.</vt:lpstr>
      <vt:lpstr>The psychodynamic perspective. Sigmund Freud. Defence Mechanisms.</vt:lpstr>
      <vt:lpstr>PowerPoint Presentation</vt:lpstr>
      <vt:lpstr>The psychodynamic perspective. Sigmund Freud. Defence Mechanisms</vt:lpstr>
      <vt:lpstr>The psychodynamic perspective. Sigmund Freud. The importance of early years experience.</vt:lpstr>
      <vt:lpstr>The psychodynamic perspective. Sigmund Freud. The importance of early years experience.</vt:lpstr>
      <vt:lpstr>The psychodynamic perspective. Sigmund Freud. The importance of early years experience .</vt:lpstr>
      <vt:lpstr>Psychosexual stages</vt:lpstr>
      <vt:lpstr>The psychodynamic perspective Erik Erikson Psychosexual theory </vt:lpstr>
      <vt:lpstr>The psychodynamic perspective Erik Erikson. Stages of psychosexual development</vt:lpstr>
      <vt:lpstr>The psychodynamic perspective. Assessment.</vt:lpstr>
      <vt:lpstr>The humanistic perspective</vt:lpstr>
      <vt:lpstr>The humanistic perspective</vt:lpstr>
      <vt:lpstr>The humanistic perspective</vt:lpstr>
      <vt:lpstr>The humanistic perspective. Maslow</vt:lpstr>
      <vt:lpstr>The humanistic perspective. Maslow &amp; self-actualised people.</vt:lpstr>
      <vt:lpstr>The humanistic perspective Maslow &amp; the hierarchy of needs.</vt:lpstr>
      <vt:lpstr>The humanistic perspective Maslow &amp; the hierarchy of needs.</vt:lpstr>
      <vt:lpstr>The humanistic perspective Maslow &amp; the hierarchy of needs.</vt:lpstr>
      <vt:lpstr>The humanistic perspective Maslow and self-esteem.</vt:lpstr>
      <vt:lpstr>The humanistic perspective Carl Rodgers</vt:lpstr>
      <vt:lpstr>The humanistic perspective Rodgers &amp; the Self-concept</vt:lpstr>
      <vt:lpstr>The humanistic perspective Rodgers &amp; the Self-concept</vt:lpstr>
      <vt:lpstr>The humanistic perspective Rodgers &amp; the Self-concept</vt:lpstr>
      <vt:lpstr>The humanistic perspective Rodgers &amp; the ideal self</vt:lpstr>
      <vt:lpstr>The humanistic perspective Rodgers &amp; the ideal self</vt:lpstr>
      <vt:lpstr>The humanistic perspective Rodgers</vt:lpstr>
      <vt:lpstr>  The humanistic perspective. Assessment. (Give out ‘humanistic approach summary)</vt:lpstr>
      <vt:lpstr>The cognitive/information processing perspective.</vt:lpstr>
      <vt:lpstr>The cognitive/information processing perspective. Cognitive skills (mental processes) </vt:lpstr>
      <vt:lpstr>The cognitive/information processing perspective. The following pictures are not animated, then why do they appear to be moving? </vt:lpstr>
      <vt:lpstr>The cognitive/information processing perspective. </vt:lpstr>
      <vt:lpstr>The cognitive/information processing perspective. </vt:lpstr>
      <vt:lpstr>The cognitive/information processing perspective. Can you count the black dots? </vt:lpstr>
      <vt:lpstr>The cognitive/information processing perspective. Piaget</vt:lpstr>
      <vt:lpstr>The cognitive/information processing perspective. Piaget</vt:lpstr>
      <vt:lpstr>The cognitive/information processing perspective. Piaget</vt:lpstr>
      <vt:lpstr>The cognitive/information processing perspective. Piaget’s stages of development</vt:lpstr>
      <vt:lpstr>The cognitive/information processing perspective. Piaget’s stages of development https://www.youtube.com/watch?v=4oGnvxzOqDw </vt:lpstr>
      <vt:lpstr>The cognitive/information processing perspective. Piaget’s stages of development. Sensorimotor (0-2)</vt:lpstr>
      <vt:lpstr>The cognitive/information processing perspective. Piaget’s stages of development. Preoperational stage (2-7 yrs)</vt:lpstr>
      <vt:lpstr>The cognitive/information processing perspective. Piaget’s stages of development. Concrete operational stage (7-11 yrs)</vt:lpstr>
      <vt:lpstr>The cognitive/information processing perspective. Piaget’s stages of development. Formal operational stage (11 +)</vt:lpstr>
      <vt:lpstr>The cognitive/information processing perspective. Piaget’s stages of development. Hypothetical thinking</vt:lpstr>
      <vt:lpstr>The cognitive/information processing perspective.</vt:lpstr>
      <vt:lpstr>The cognitive/information processing perspective.  GEORGE KELLY PERSONAL CONSTRUCT THEORY </vt:lpstr>
      <vt:lpstr>The cognitive/information processing perspective.</vt:lpstr>
      <vt:lpstr>The cognitive/information processing perspective. Assessment</vt:lpstr>
      <vt:lpstr>The biological perspective</vt:lpstr>
      <vt:lpstr>The biological perspective</vt:lpstr>
      <vt:lpstr>The biological perspective</vt:lpstr>
      <vt:lpstr>The biological perspective Key terms</vt:lpstr>
      <vt:lpstr>The biological perspective Gessel’s theory of maturation</vt:lpstr>
      <vt:lpstr>The biological perspective Gessel’s theory of maturation</vt:lpstr>
      <vt:lpstr>The biological perspective Gessel’s theory of maturation https://www.youtube.com/watch?v=90zFKuITTFo</vt:lpstr>
      <vt:lpstr>The biological perspective. The influence of the nervous &amp; endocrine systems on behaviour.</vt:lpstr>
      <vt:lpstr>The biological perspective. The influence of the nervous &amp; endocrine systems on behaviour. The nervous system.</vt:lpstr>
      <vt:lpstr>The biological perspective. The influence of the nervous &amp; endocrine systems on behaviour. The nervous system.</vt:lpstr>
      <vt:lpstr>The biological perspective. The influence of the nervous &amp; endocrine systems on behaviour. Linking neurotransmitters to mental sate.</vt:lpstr>
      <vt:lpstr>The biological perspective. The influence of the nervous &amp; endocrine systems on behaviour. The endocrine system.</vt:lpstr>
      <vt:lpstr>The biological perspective. The importance of genetic influences on behaviour.</vt:lpstr>
      <vt:lpstr>The biological perspective. The importance of genetic influences on behaviour.</vt:lpstr>
      <vt:lpstr>The biological perspective. Assessment.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Unit 8.  Psychological perspectives for health &amp; social care.</dc:title>
  <dc:creator>Peter Nicolson</dc:creator>
  <cp:lastModifiedBy>Pam Maggs</cp:lastModifiedBy>
  <cp:revision>276</cp:revision>
  <dcterms:created xsi:type="dcterms:W3CDTF">2017-10-13T08:16:32Z</dcterms:created>
  <dcterms:modified xsi:type="dcterms:W3CDTF">2019-11-27T11:31:18Z</dcterms:modified>
</cp:coreProperties>
</file>