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1" r:id="rId3"/>
    <p:sldId id="263" r:id="rId4"/>
    <p:sldId id="262"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116" d="100"/>
          <a:sy n="116" d="100"/>
        </p:scale>
        <p:origin x="-378"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9EB4BAF-3C16-4C06-9108-20E2939D2E78}" type="datetime1">
              <a:rPr lang="en-GB" smtClean="0"/>
              <a:pPr/>
              <a:t>26/11/2019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2294616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CA9125B-E368-413C-ACCC-24F98849EAF6}" type="datetime1">
              <a:rPr lang="en-GB" smtClean="0"/>
              <a:pPr/>
              <a:t>26/11/2019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180085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E26527-351C-44CB-8BB4-CE35142F55E4}" type="datetime1">
              <a:rPr lang="en-GB" smtClean="0"/>
              <a:pPr/>
              <a:t>26/11/2019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98243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3245B4-506F-4B7E-B47A-EA7C542469A8}" type="datetime1">
              <a:rPr lang="en-GB" smtClean="0"/>
              <a:pPr/>
              <a:t>26/11/2019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3460129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DAEF847-A0B0-44E6-92E6-E64FCF15211C}" type="datetime1">
              <a:rPr lang="en-GB" smtClean="0"/>
              <a:pPr/>
              <a:t>26/11/2019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3003431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6347C1-FC92-4052-BA37-B465FF41EDA0}" type="datetime1">
              <a:rPr lang="en-GB" smtClean="0"/>
              <a:pPr/>
              <a:t>26/11/2019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4112890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82205D-99FA-497D-B3DE-BE10E166B958}" type="datetime1">
              <a:rPr lang="en-GB" smtClean="0"/>
              <a:pPr/>
              <a:t>26/11/2019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1941605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8F32D1-C5F5-4289-A696-3D9CD1506813}" type="datetime1">
              <a:rPr lang="en-GB" smtClean="0"/>
              <a:pPr/>
              <a:t>26/11/2019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2639511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03A4BD-5781-4E89-B343-66EAB6261AB5}" type="datetime1">
              <a:rPr lang="en-GB" smtClean="0"/>
              <a:pPr/>
              <a:t>26/11/2019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97098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BDF9ADD-99BE-4C14-959C-D486012C4F24}" type="datetime1">
              <a:rPr lang="en-GB" smtClean="0"/>
              <a:pPr/>
              <a:t>26/11/2019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250038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DE68033-28A3-4C92-AE75-06AADF39BDEA}" type="datetime1">
              <a:rPr lang="en-GB" smtClean="0"/>
              <a:pPr/>
              <a:t>26/11/2019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428063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D5E627-11C4-431C-98FC-FF0AF06BC68D}" type="datetime1">
              <a:rPr lang="en-GB" smtClean="0"/>
              <a:pPr/>
              <a:t>26/11/2019</a:t>
            </a:fld>
            <a:endParaRPr lang="en-GB" dirty="0"/>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08CF2-D8AB-46FF-B6F1-F01F7493BF70}" type="slidenum">
              <a:rPr lang="en-GB" smtClean="0"/>
              <a:pPr/>
              <a:t>‹#›</a:t>
            </a:fld>
            <a:endParaRPr lang="en-GB" dirty="0"/>
          </a:p>
        </p:txBody>
      </p:sp>
    </p:spTree>
    <p:extLst>
      <p:ext uri="{BB962C8B-B14F-4D97-AF65-F5344CB8AC3E}">
        <p14:creationId xmlns:p14="http://schemas.microsoft.com/office/powerpoint/2010/main" xmlns="" val="18530493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GB" b="1" i="1" dirty="0">
                <a:latin typeface="+mn-lt"/>
              </a:rPr>
              <a:t>Unit 8. </a:t>
            </a:r>
            <a:br>
              <a:rPr lang="en-GB" b="1" i="1" dirty="0">
                <a:latin typeface="+mn-lt"/>
              </a:rPr>
            </a:br>
            <a:r>
              <a:rPr lang="en-GB" b="1" i="1" dirty="0">
                <a:latin typeface="+mn-lt"/>
              </a:rPr>
              <a:t>Psychological perspectives for health &amp; social care.</a:t>
            </a:r>
          </a:p>
        </p:txBody>
      </p:sp>
      <p:sp>
        <p:nvSpPr>
          <p:cNvPr id="6" name="Content Placeholder 5"/>
          <p:cNvSpPr>
            <a:spLocks noGrp="1"/>
          </p:cNvSpPr>
          <p:nvPr>
            <p:ph idx="1"/>
          </p:nvPr>
        </p:nvSpPr>
        <p:spPr/>
        <p:txBody>
          <a:bodyPr/>
          <a:lstStyle/>
          <a:p>
            <a:pPr marL="0" indent="0">
              <a:buNone/>
            </a:pPr>
            <a:endParaRPr lang="en-GB" dirty="0">
              <a:solidFill>
                <a:schemeClr val="accent5">
                  <a:lumMod val="75000"/>
                </a:schemeClr>
              </a:solidFill>
            </a:endParaRPr>
          </a:p>
          <a:p>
            <a:pPr marL="0" indent="0">
              <a:buNone/>
            </a:pPr>
            <a:endParaRPr lang="en-GB" dirty="0">
              <a:solidFill>
                <a:schemeClr val="accent5">
                  <a:lumMod val="75000"/>
                </a:schemeClr>
              </a:solidFill>
            </a:endParaRPr>
          </a:p>
          <a:p>
            <a:pPr marL="0" indent="0" algn="ctr">
              <a:buNone/>
            </a:pPr>
            <a:endParaRPr lang="en-GB" sz="4400" dirty="0">
              <a:solidFill>
                <a:schemeClr val="accent5">
                  <a:lumMod val="75000"/>
                </a:schemeClr>
              </a:solidFill>
            </a:endParaRPr>
          </a:p>
          <a:p>
            <a:pPr marL="0" indent="0" algn="ctr">
              <a:buNone/>
            </a:pPr>
            <a:r>
              <a:rPr lang="en-GB" sz="4400" b="1" i="1" dirty="0"/>
              <a:t>Understanding psychological perspectives.</a:t>
            </a:r>
          </a:p>
          <a:p>
            <a:pPr marL="0" indent="0" algn="ctr">
              <a:buNone/>
            </a:pPr>
            <a:r>
              <a:rPr lang="en-GB" sz="4400" b="1" i="1" dirty="0"/>
              <a:t>( P1 &amp; M1 )</a:t>
            </a:r>
          </a:p>
        </p:txBody>
      </p:sp>
      <p:pic>
        <p:nvPicPr>
          <p:cNvPr id="3074" name="Picture 2" descr="C:\Users\Compaq\AppData\Local\Microsoft\Windows\INetCache\IE\52LQWCM0\mind[1].jpg"/>
          <p:cNvPicPr>
            <a:picLocks noChangeAspect="1" noChangeArrowheads="1"/>
          </p:cNvPicPr>
          <p:nvPr/>
        </p:nvPicPr>
        <p:blipFill>
          <a:blip r:embed="rId2" cstate="email"/>
          <a:srcRect/>
          <a:stretch>
            <a:fillRect/>
          </a:stretch>
        </p:blipFill>
        <p:spPr bwMode="auto">
          <a:xfrm>
            <a:off x="7736114" y="4372495"/>
            <a:ext cx="2366621" cy="2485504"/>
          </a:xfrm>
          <a:prstGeom prst="rect">
            <a:avLst/>
          </a:prstGeom>
          <a:noFill/>
        </p:spPr>
      </p:pic>
      <p:pic>
        <p:nvPicPr>
          <p:cNvPr id="3077" name="Picture 5" descr="C:\Users\Compaq\AppData\Local\Microsoft\Windows\INetCache\IE\52LQWCM0\cerebro[1].jpg"/>
          <p:cNvPicPr>
            <a:picLocks noChangeAspect="1" noChangeArrowheads="1"/>
          </p:cNvPicPr>
          <p:nvPr/>
        </p:nvPicPr>
        <p:blipFill>
          <a:blip r:embed="rId3" cstate="email"/>
          <a:srcRect/>
          <a:stretch>
            <a:fillRect/>
          </a:stretch>
        </p:blipFill>
        <p:spPr bwMode="auto">
          <a:xfrm>
            <a:off x="4832465" y="1995056"/>
            <a:ext cx="2177936" cy="1596043"/>
          </a:xfrm>
          <a:prstGeom prst="rect">
            <a:avLst/>
          </a:prstGeom>
          <a:noFill/>
        </p:spPr>
      </p:pic>
      <p:sp>
        <p:nvSpPr>
          <p:cNvPr id="9" name="Slide Number Placeholder 8"/>
          <p:cNvSpPr>
            <a:spLocks noGrp="1"/>
          </p:cNvSpPr>
          <p:nvPr>
            <p:ph type="sldNum" sz="quarter" idx="12"/>
          </p:nvPr>
        </p:nvSpPr>
        <p:spPr/>
        <p:txBody>
          <a:bodyPr/>
          <a:lstStyle/>
          <a:p>
            <a:pPr defTabSz="457200"/>
            <a:fld id="{BE908CF2-D8AB-46FF-B6F1-F01F7493BF70}" type="slidenum">
              <a:rPr lang="en-GB">
                <a:solidFill>
                  <a:prstClr val="black">
                    <a:tint val="75000"/>
                  </a:prstClr>
                </a:solidFill>
                <a:latin typeface="Calibri"/>
              </a:rPr>
              <a:pPr defTabSz="457200"/>
              <a:t>1</a:t>
            </a:fld>
            <a:endParaRPr lang="en-GB" dirty="0">
              <a:solidFill>
                <a:prstClr val="black">
                  <a:tint val="75000"/>
                </a:prstClr>
              </a:solidFill>
              <a:latin typeface="Calibri"/>
            </a:endParaRPr>
          </a:p>
        </p:txBody>
      </p:sp>
      <p:pic>
        <p:nvPicPr>
          <p:cNvPr id="12293" name="Picture 5" descr="C:\Users\Compaq\AppData\Local\Microsoft\Windows\INetCache\IE\PHKEMYFZ\What_is_Psychology[1].JPG"/>
          <p:cNvPicPr>
            <a:picLocks noChangeAspect="1" noChangeArrowheads="1"/>
          </p:cNvPicPr>
          <p:nvPr/>
        </p:nvPicPr>
        <p:blipFill>
          <a:blip r:embed="rId4" cstate="email"/>
          <a:srcRect/>
          <a:stretch>
            <a:fillRect/>
          </a:stretch>
        </p:blipFill>
        <p:spPr bwMode="auto">
          <a:xfrm>
            <a:off x="1939637" y="4222865"/>
            <a:ext cx="2460569" cy="2635135"/>
          </a:xfrm>
          <a:prstGeom prst="rect">
            <a:avLst/>
          </a:prstGeom>
          <a:noFill/>
        </p:spPr>
      </p:pic>
      <p:pic>
        <p:nvPicPr>
          <p:cNvPr id="12294" name="Picture 6" descr="C:\Users\Compaq\AppData\Local\Microsoft\Windows\INetCache\IE\GGUJB9AD\keep-calm-and-study-psychology-5[1].png"/>
          <p:cNvPicPr>
            <a:picLocks noChangeAspect="1" noChangeArrowheads="1"/>
          </p:cNvPicPr>
          <p:nvPr/>
        </p:nvPicPr>
        <p:blipFill>
          <a:blip r:embed="rId5" cstate="email"/>
          <a:srcRect/>
          <a:stretch>
            <a:fillRect/>
          </a:stretch>
        </p:blipFill>
        <p:spPr bwMode="auto">
          <a:xfrm>
            <a:off x="1873136" y="1862052"/>
            <a:ext cx="1845425" cy="1529541"/>
          </a:xfrm>
          <a:prstGeom prst="rect">
            <a:avLst/>
          </a:prstGeom>
          <a:noFill/>
        </p:spPr>
      </p:pic>
      <p:pic>
        <p:nvPicPr>
          <p:cNvPr id="12295" name="Picture 7" descr="C:\Users\Compaq\AppData\Local\Microsoft\Windows\INetCache\IE\GGUJB9AD\313px-Brainlobes.svg[1].png"/>
          <p:cNvPicPr>
            <a:picLocks noChangeAspect="1" noChangeArrowheads="1"/>
          </p:cNvPicPr>
          <p:nvPr/>
        </p:nvPicPr>
        <p:blipFill>
          <a:blip r:embed="rId6" cstate="email"/>
          <a:srcRect/>
          <a:stretch>
            <a:fillRect/>
          </a:stretch>
        </p:blipFill>
        <p:spPr bwMode="auto">
          <a:xfrm>
            <a:off x="8323811" y="2177935"/>
            <a:ext cx="1828800" cy="1562792"/>
          </a:xfrm>
          <a:prstGeom prst="rect">
            <a:avLst/>
          </a:prstGeom>
          <a:noFill/>
        </p:spPr>
      </p:pic>
    </p:spTree>
    <p:extLst>
      <p:ext uri="{BB962C8B-B14F-4D97-AF65-F5344CB8AC3E}">
        <p14:creationId xmlns:p14="http://schemas.microsoft.com/office/powerpoint/2010/main" xmlns="" val="252067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AEF5C2-DD06-4207-99CC-CFF3532B40BA}"/>
              </a:ext>
            </a:extLst>
          </p:cNvPr>
          <p:cNvSpPr>
            <a:spLocks noGrp="1"/>
          </p:cNvSpPr>
          <p:nvPr>
            <p:ph type="title"/>
          </p:nvPr>
        </p:nvSpPr>
        <p:spPr/>
        <p:txBody>
          <a:bodyPr>
            <a:normAutofit/>
          </a:bodyPr>
          <a:lstStyle/>
          <a:p>
            <a:pPr algn="ctr"/>
            <a:r>
              <a:rPr lang="en-GB" sz="3600" b="1" dirty="0" smtClean="0">
                <a:latin typeface="+mn-lt"/>
              </a:rPr>
              <a:t>Principal Psychological Perspectives</a:t>
            </a:r>
            <a:endParaRPr lang="en-GB" sz="3600" b="1" dirty="0">
              <a:latin typeface="+mn-lt"/>
            </a:endParaRPr>
          </a:p>
        </p:txBody>
      </p:sp>
      <p:sp>
        <p:nvSpPr>
          <p:cNvPr id="3" name="Content Placeholder 2">
            <a:extLst>
              <a:ext uri="{FF2B5EF4-FFF2-40B4-BE49-F238E27FC236}">
                <a16:creationId xmlns:a16="http://schemas.microsoft.com/office/drawing/2014/main" xmlns="" id="{AB5772A9-90BE-4DC6-95C2-CAF9D37D8639}"/>
              </a:ext>
            </a:extLst>
          </p:cNvPr>
          <p:cNvSpPr>
            <a:spLocks noGrp="1"/>
          </p:cNvSpPr>
          <p:nvPr>
            <p:ph idx="1"/>
          </p:nvPr>
        </p:nvSpPr>
        <p:spPr/>
        <p:txBody>
          <a:bodyPr/>
          <a:lstStyle/>
          <a:p>
            <a:r>
              <a:rPr lang="en-US" sz="2400" dirty="0" smtClean="0">
                <a:solidFill>
                  <a:srgbClr val="222222"/>
                </a:solidFill>
              </a:rPr>
              <a:t>There are many different ways of thinking about human behavior.</a:t>
            </a:r>
          </a:p>
          <a:p>
            <a:r>
              <a:rPr lang="en-US" sz="2400" dirty="0" smtClean="0">
                <a:solidFill>
                  <a:srgbClr val="222222"/>
                </a:solidFill>
              </a:rPr>
              <a:t>Psychologists </a:t>
            </a:r>
            <a:r>
              <a:rPr lang="en-US" sz="2400" dirty="0" err="1" smtClean="0">
                <a:solidFill>
                  <a:srgbClr val="222222"/>
                </a:solidFill>
              </a:rPr>
              <a:t>utilise</a:t>
            </a:r>
            <a:r>
              <a:rPr lang="en-US" sz="2400" dirty="0" smtClean="0">
                <a:solidFill>
                  <a:srgbClr val="222222"/>
                </a:solidFill>
              </a:rPr>
              <a:t> a variety of perspectives when studying how people think, feel, and behave. </a:t>
            </a:r>
          </a:p>
          <a:p>
            <a:r>
              <a:rPr lang="en-US" sz="2400" dirty="0" smtClean="0">
                <a:solidFill>
                  <a:srgbClr val="222222"/>
                </a:solidFill>
              </a:rPr>
              <a:t>Some researchers focus on one specific school of thought, such as the biological perspective, while others take a more eclectic approach that incorporates multiple points of view. </a:t>
            </a:r>
          </a:p>
          <a:p>
            <a:r>
              <a:rPr lang="en-US" sz="2400" dirty="0" smtClean="0">
                <a:solidFill>
                  <a:srgbClr val="222222"/>
                </a:solidFill>
              </a:rPr>
              <a:t>There is no single perspective that is "better" than another; each simply </a:t>
            </a:r>
            <a:r>
              <a:rPr lang="en-US" sz="2400" dirty="0" err="1" smtClean="0">
                <a:solidFill>
                  <a:srgbClr val="222222"/>
                </a:solidFill>
              </a:rPr>
              <a:t>emphasises</a:t>
            </a:r>
            <a:r>
              <a:rPr lang="en-US" sz="2400" dirty="0" smtClean="0">
                <a:solidFill>
                  <a:srgbClr val="222222"/>
                </a:solidFill>
              </a:rPr>
              <a:t> different aspects of human behavior.</a:t>
            </a:r>
            <a:endParaRPr lang="en-GB" sz="2400" dirty="0" smtClean="0"/>
          </a:p>
          <a:p>
            <a:endParaRPr lang="en-GB" dirty="0"/>
          </a:p>
        </p:txBody>
      </p:sp>
      <p:sp>
        <p:nvSpPr>
          <p:cNvPr id="4" name="Slide Number Placeholder 3">
            <a:extLst>
              <a:ext uri="{FF2B5EF4-FFF2-40B4-BE49-F238E27FC236}">
                <a16:creationId xmlns:a16="http://schemas.microsoft.com/office/drawing/2014/main" xmlns="" id="{7BADFB6D-B7A6-4814-8300-F4516F975A96}"/>
              </a:ext>
            </a:extLst>
          </p:cNvPr>
          <p:cNvSpPr>
            <a:spLocks noGrp="1"/>
          </p:cNvSpPr>
          <p:nvPr>
            <p:ph type="sldNum" sz="quarter" idx="12"/>
          </p:nvPr>
        </p:nvSpPr>
        <p:spPr/>
        <p:txBody>
          <a:bodyPr/>
          <a:lstStyle/>
          <a:p>
            <a:fld id="{BE908CF2-D8AB-46FF-B6F1-F01F7493BF70}" type="slidenum">
              <a:rPr lang="en-GB" smtClean="0"/>
              <a:pPr/>
              <a:t>2</a:t>
            </a:fld>
            <a:endParaRPr lang="en-GB" dirty="0"/>
          </a:p>
        </p:txBody>
      </p:sp>
    </p:spTree>
    <p:extLst>
      <p:ext uri="{BB962C8B-B14F-4D97-AF65-F5344CB8AC3E}">
        <p14:creationId xmlns:p14="http://schemas.microsoft.com/office/powerpoint/2010/main" xmlns="" val="16797562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3200" b="1" dirty="0" smtClean="0">
                <a:latin typeface="+mn-lt"/>
              </a:rPr>
              <a:t>Principal </a:t>
            </a:r>
            <a:r>
              <a:rPr lang="en-GB" sz="3200" b="1" dirty="0" smtClean="0">
                <a:latin typeface="+mn-lt"/>
              </a:rPr>
              <a:t>Psychological Perspectives</a:t>
            </a:r>
            <a:r>
              <a:rPr lang="en-GB" sz="3600" b="1" dirty="0" smtClean="0"/>
              <a:t>: </a:t>
            </a:r>
            <a:endParaRPr lang="en-GB" sz="3600" b="1" dirty="0"/>
          </a:p>
        </p:txBody>
      </p:sp>
      <p:sp>
        <p:nvSpPr>
          <p:cNvPr id="3" name="Content Placeholder 2"/>
          <p:cNvSpPr>
            <a:spLocks noGrp="1"/>
          </p:cNvSpPr>
          <p:nvPr>
            <p:ph idx="1"/>
          </p:nvPr>
        </p:nvSpPr>
        <p:spPr/>
        <p:txBody>
          <a:bodyPr>
            <a:normAutofit fontScale="92500" lnSpcReduction="10000"/>
          </a:bodyPr>
          <a:lstStyle/>
          <a:p>
            <a:r>
              <a:rPr lang="en-GB" b="1" dirty="0" smtClean="0"/>
              <a:t>B</a:t>
            </a:r>
            <a:r>
              <a:rPr lang="en-GB" b="1" dirty="0" smtClean="0"/>
              <a:t>ehaviourist</a:t>
            </a:r>
            <a:r>
              <a:rPr lang="en-GB" dirty="0" smtClean="0"/>
              <a:t> </a:t>
            </a:r>
            <a:r>
              <a:rPr lang="en-GB" dirty="0" smtClean="0"/>
              <a:t>(role of reinforcement, conditioning, Pavlov, Skinner</a:t>
            </a:r>
            <a:r>
              <a:rPr lang="en-GB" dirty="0" smtClean="0"/>
              <a:t>)</a:t>
            </a:r>
          </a:p>
          <a:p>
            <a:r>
              <a:rPr lang="en-GB" b="1" dirty="0" smtClean="0"/>
              <a:t>S</a:t>
            </a:r>
            <a:r>
              <a:rPr lang="en-GB" b="1" dirty="0" smtClean="0"/>
              <a:t>ocial </a:t>
            </a:r>
            <a:r>
              <a:rPr lang="en-GB" b="1" dirty="0" smtClean="0"/>
              <a:t>learning </a:t>
            </a:r>
            <a:r>
              <a:rPr lang="en-GB" dirty="0" smtClean="0"/>
              <a:t>(effects of other individuals, groups, culture and society on behaviour of individuals, self-fulfilling prophecy, role theory, </a:t>
            </a:r>
            <a:r>
              <a:rPr lang="en-GB" dirty="0" err="1" smtClean="0"/>
              <a:t>Bandura</a:t>
            </a:r>
            <a:r>
              <a:rPr lang="en-GB" dirty="0" smtClean="0"/>
              <a:t>)</a:t>
            </a:r>
          </a:p>
          <a:p>
            <a:r>
              <a:rPr lang="en-GB" b="1" dirty="0" smtClean="0"/>
              <a:t>P</a:t>
            </a:r>
            <a:r>
              <a:rPr lang="en-GB" b="1" dirty="0" smtClean="0"/>
              <a:t>sychodynamic</a:t>
            </a:r>
            <a:r>
              <a:rPr lang="en-GB" dirty="0" smtClean="0"/>
              <a:t> </a:t>
            </a:r>
            <a:r>
              <a:rPr lang="en-GB" dirty="0" smtClean="0"/>
              <a:t>(importance of the unconscious mind, importance of early experiences, Freud, Erikson</a:t>
            </a:r>
            <a:r>
              <a:rPr lang="en-GB" dirty="0" smtClean="0"/>
              <a:t>)</a:t>
            </a:r>
          </a:p>
          <a:p>
            <a:r>
              <a:rPr lang="en-GB" b="1" dirty="0" smtClean="0"/>
              <a:t> Humanistic </a:t>
            </a:r>
            <a:r>
              <a:rPr lang="en-GB" dirty="0" smtClean="0"/>
              <a:t>(Maslow’s hierarchy of needs, </a:t>
            </a:r>
            <a:r>
              <a:rPr lang="en-GB" dirty="0" smtClean="0"/>
              <a:t>self actualisation</a:t>
            </a:r>
            <a:r>
              <a:rPr lang="en-GB" dirty="0" smtClean="0"/>
              <a:t>, self-concept, self esteem, Rogers</a:t>
            </a:r>
            <a:r>
              <a:rPr lang="en-GB" dirty="0" smtClean="0"/>
              <a:t>)</a:t>
            </a:r>
          </a:p>
          <a:p>
            <a:r>
              <a:rPr lang="en-GB" dirty="0" smtClean="0"/>
              <a:t> </a:t>
            </a:r>
            <a:r>
              <a:rPr lang="en-GB" b="1" dirty="0" smtClean="0"/>
              <a:t>Cognitive/information </a:t>
            </a:r>
            <a:r>
              <a:rPr lang="en-GB" b="1" dirty="0" smtClean="0"/>
              <a:t>processing </a:t>
            </a:r>
            <a:r>
              <a:rPr lang="en-GB" dirty="0" smtClean="0"/>
              <a:t>(Piaget, Kelly</a:t>
            </a:r>
            <a:r>
              <a:rPr lang="en-GB" dirty="0" smtClean="0"/>
              <a:t>)</a:t>
            </a:r>
          </a:p>
          <a:p>
            <a:r>
              <a:rPr lang="en-GB" dirty="0" smtClean="0"/>
              <a:t> </a:t>
            </a:r>
            <a:r>
              <a:rPr lang="en-GB" b="1" dirty="0" smtClean="0"/>
              <a:t>Biological</a:t>
            </a:r>
            <a:r>
              <a:rPr lang="en-GB" dirty="0" smtClean="0"/>
              <a:t> </a:t>
            </a:r>
            <a:r>
              <a:rPr lang="en-GB" dirty="0" smtClean="0"/>
              <a:t>(maturational theory, importance of genetic influences on behaviour, influence of nervous and endocrine systems on behaviour, Gesell)</a:t>
            </a:r>
            <a:endParaRPr lang="en-GB" dirty="0"/>
          </a:p>
        </p:txBody>
      </p:sp>
      <p:sp>
        <p:nvSpPr>
          <p:cNvPr id="4" name="Slide Number Placeholder 3"/>
          <p:cNvSpPr>
            <a:spLocks noGrp="1"/>
          </p:cNvSpPr>
          <p:nvPr>
            <p:ph type="sldNum" sz="quarter" idx="12"/>
          </p:nvPr>
        </p:nvSpPr>
        <p:spPr/>
        <p:txBody>
          <a:bodyPr/>
          <a:lstStyle/>
          <a:p>
            <a:fld id="{BE908CF2-D8AB-46FF-B6F1-F01F7493BF70}" type="slidenum">
              <a:rPr lang="en-GB" smtClean="0"/>
              <a:pPr/>
              <a:t>3</a:t>
            </a:fld>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AF032B-3F48-4F55-8472-27886F8E572D}"/>
              </a:ext>
            </a:extLst>
          </p:cNvPr>
          <p:cNvSpPr>
            <a:spLocks noGrp="1"/>
          </p:cNvSpPr>
          <p:nvPr>
            <p:ph type="title"/>
          </p:nvPr>
        </p:nvSpPr>
        <p:spPr/>
        <p:txBody>
          <a:bodyPr>
            <a:normAutofit/>
          </a:bodyPr>
          <a:lstStyle/>
          <a:p>
            <a:pPr algn="ctr"/>
            <a:r>
              <a:rPr lang="en-GB" sz="3200" b="1" dirty="0" smtClean="0">
                <a:latin typeface="+mn-lt"/>
              </a:rPr>
              <a:t>Principal Psychological Perspectives</a:t>
            </a:r>
            <a:endParaRPr lang="en-GB" sz="3200" b="1" dirty="0">
              <a:latin typeface="+mn-lt"/>
            </a:endParaRPr>
          </a:p>
        </p:txBody>
      </p:sp>
      <p:sp>
        <p:nvSpPr>
          <p:cNvPr id="3" name="Content Placeholder 2">
            <a:extLst>
              <a:ext uri="{FF2B5EF4-FFF2-40B4-BE49-F238E27FC236}">
                <a16:creationId xmlns:a16="http://schemas.microsoft.com/office/drawing/2014/main" xmlns="" id="{4BFA463A-6C97-49C0-A72B-F831ADD643F5}"/>
              </a:ext>
            </a:extLst>
          </p:cNvPr>
          <p:cNvSpPr>
            <a:spLocks noGrp="1"/>
          </p:cNvSpPr>
          <p:nvPr>
            <p:ph idx="1"/>
          </p:nvPr>
        </p:nvSpPr>
        <p:spPr/>
        <p:txBody>
          <a:bodyPr/>
          <a:lstStyle/>
          <a:p>
            <a:r>
              <a:rPr lang="en-US" dirty="0"/>
              <a:t>You may wonder why there are so many different psychology perspectives and whether one approach is correct and others wrong</a:t>
            </a:r>
            <a:r>
              <a:rPr lang="en-US" dirty="0" smtClean="0"/>
              <a:t>.</a:t>
            </a:r>
            <a:endParaRPr lang="en-US" dirty="0"/>
          </a:p>
          <a:p>
            <a:r>
              <a:rPr lang="en-US" dirty="0"/>
              <a:t>Most psychologists would agree that no one perspective is correct, although in the past, in the early days of psychology, the behaviorist would have said their perspective was the only truly scientific one</a:t>
            </a:r>
            <a:r>
              <a:rPr lang="en-US" dirty="0" smtClean="0"/>
              <a:t>.</a:t>
            </a:r>
          </a:p>
          <a:p>
            <a:r>
              <a:rPr lang="en-US" dirty="0" smtClean="0"/>
              <a:t>Each perspective has its strengths and weaknesses, and brings something different to our understanding of human behavior.  </a:t>
            </a:r>
            <a:endParaRPr lang="en-US" smtClean="0"/>
          </a:p>
          <a:p>
            <a:r>
              <a:rPr lang="en-US" smtClean="0"/>
              <a:t>For </a:t>
            </a:r>
            <a:r>
              <a:rPr lang="en-US" dirty="0" smtClean="0"/>
              <a:t>this reason, it is important that psychology does have different perspectives on the understanding and study of human and animal behavior.</a:t>
            </a:r>
            <a:endParaRPr lang="en-GB" dirty="0" smtClean="0"/>
          </a:p>
          <a:p>
            <a:endParaRPr lang="en-GB" dirty="0"/>
          </a:p>
        </p:txBody>
      </p:sp>
      <p:sp>
        <p:nvSpPr>
          <p:cNvPr id="4" name="Slide Number Placeholder 3">
            <a:extLst>
              <a:ext uri="{FF2B5EF4-FFF2-40B4-BE49-F238E27FC236}">
                <a16:creationId xmlns:a16="http://schemas.microsoft.com/office/drawing/2014/main" xmlns="" id="{22C01F72-2FE7-4D6A-9270-11A0DC3FB7F0}"/>
              </a:ext>
            </a:extLst>
          </p:cNvPr>
          <p:cNvSpPr>
            <a:spLocks noGrp="1"/>
          </p:cNvSpPr>
          <p:nvPr>
            <p:ph type="sldNum" sz="quarter" idx="12"/>
          </p:nvPr>
        </p:nvSpPr>
        <p:spPr/>
        <p:txBody>
          <a:bodyPr/>
          <a:lstStyle/>
          <a:p>
            <a:fld id="{BE908CF2-D8AB-46FF-B6F1-F01F7493BF70}" type="slidenum">
              <a:rPr lang="en-GB" smtClean="0"/>
              <a:pPr/>
              <a:t>4</a:t>
            </a:fld>
            <a:endParaRPr lang="en-GB" dirty="0"/>
          </a:p>
        </p:txBody>
      </p:sp>
    </p:spTree>
    <p:extLst>
      <p:ext uri="{BB962C8B-B14F-4D97-AF65-F5344CB8AC3E}">
        <p14:creationId xmlns:p14="http://schemas.microsoft.com/office/powerpoint/2010/main" xmlns="" val="825805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C3648F-C838-48E2-A5BF-73CDD01E092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xmlns="" id="{3BE87D07-FC68-4140-81D2-BB63AF68FAEF}"/>
              </a:ext>
            </a:extLst>
          </p:cNvPr>
          <p:cNvSpPr>
            <a:spLocks noGrp="1"/>
          </p:cNvSpPr>
          <p:nvPr>
            <p:ph idx="1"/>
          </p:nvPr>
        </p:nvSpPr>
        <p:spPr/>
        <p:txBody>
          <a:bodyPr/>
          <a:lstStyle/>
          <a:p>
            <a:endParaRPr lang="en-GB" dirty="0"/>
          </a:p>
        </p:txBody>
      </p:sp>
      <p:sp>
        <p:nvSpPr>
          <p:cNvPr id="4" name="Slide Number Placeholder 3">
            <a:extLst>
              <a:ext uri="{FF2B5EF4-FFF2-40B4-BE49-F238E27FC236}">
                <a16:creationId xmlns:a16="http://schemas.microsoft.com/office/drawing/2014/main" xmlns="" id="{772A11C0-E036-449B-9384-24849B8ADD7E}"/>
              </a:ext>
            </a:extLst>
          </p:cNvPr>
          <p:cNvSpPr>
            <a:spLocks noGrp="1"/>
          </p:cNvSpPr>
          <p:nvPr>
            <p:ph type="sldNum" sz="quarter" idx="12"/>
          </p:nvPr>
        </p:nvSpPr>
        <p:spPr/>
        <p:txBody>
          <a:bodyPr/>
          <a:lstStyle/>
          <a:p>
            <a:fld id="{BE908CF2-D8AB-46FF-B6F1-F01F7493BF70}" type="slidenum">
              <a:rPr lang="en-GB" smtClean="0"/>
              <a:pPr/>
              <a:t>5</a:t>
            </a:fld>
            <a:endParaRPr lang="en-GB" dirty="0"/>
          </a:p>
        </p:txBody>
      </p:sp>
    </p:spTree>
    <p:extLst>
      <p:ext uri="{BB962C8B-B14F-4D97-AF65-F5344CB8AC3E}">
        <p14:creationId xmlns:p14="http://schemas.microsoft.com/office/powerpoint/2010/main" xmlns="" val="1602318856"/>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313</Words>
  <Application>Microsoft Office PowerPoint</Application>
  <PresentationFormat>Custom</PresentationFormat>
  <Paragraphs>28</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1_Office Theme</vt:lpstr>
      <vt:lpstr>Unit 8.  Psychological perspectives for health &amp; social care.</vt:lpstr>
      <vt:lpstr>Principal Psychological Perspectives</vt:lpstr>
      <vt:lpstr>Principal Psychological Perspectives: </vt:lpstr>
      <vt:lpstr>Principal Psychological Perspectives</vt:lpstr>
      <vt:lpstr>Slide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8.  Psychological perspectives for health &amp; social care.</dc:title>
  <dc:creator>Pam Maggs</dc:creator>
  <cp:lastModifiedBy>Pam Maggs</cp:lastModifiedBy>
  <cp:revision>6</cp:revision>
  <dcterms:created xsi:type="dcterms:W3CDTF">2019-11-26T12:44:23Z</dcterms:created>
  <dcterms:modified xsi:type="dcterms:W3CDTF">2019-11-26T16:53:51Z</dcterms:modified>
</cp:coreProperties>
</file>