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sldIdLst>
    <p:sldId id="270" r:id="rId2"/>
    <p:sldId id="256" r:id="rId3"/>
    <p:sldId id="258" r:id="rId4"/>
    <p:sldId id="257" r:id="rId5"/>
    <p:sldId id="275" r:id="rId6"/>
    <p:sldId id="276" r:id="rId7"/>
    <p:sldId id="277" r:id="rId8"/>
    <p:sldId id="269" r:id="rId9"/>
    <p:sldId id="265" r:id="rId10"/>
    <p:sldId id="271" r:id="rId11"/>
    <p:sldId id="259" r:id="rId12"/>
    <p:sldId id="260" r:id="rId13"/>
    <p:sldId id="261" r:id="rId14"/>
    <p:sldId id="262" r:id="rId15"/>
    <p:sldId id="263" r:id="rId16"/>
    <p:sldId id="264" r:id="rId17"/>
    <p:sldId id="272" r:id="rId18"/>
    <p:sldId id="267" r:id="rId19"/>
    <p:sldId id="273" r:id="rId20"/>
    <p:sldId id="274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8" autoAdjust="0"/>
    <p:restoredTop sz="94660"/>
  </p:normalViewPr>
  <p:slideViewPr>
    <p:cSldViewPr>
      <p:cViewPr varScale="1">
        <p:scale>
          <a:sx n="86" d="100"/>
          <a:sy n="86" d="100"/>
        </p:scale>
        <p:origin x="10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31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42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8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2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65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33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4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4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13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20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C5227-563D-41CD-88F7-2CA403CA44C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B8446-4AD9-472B-903A-AB4029F68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8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tools.com/pages/article/newTCS_82.htm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Starter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As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we saw in </a:t>
            </a:r>
            <a:r>
              <a:rPr lang="en-GB" b="1" dirty="0">
                <a:solidFill>
                  <a:schemeClr val="tx1"/>
                </a:solidFill>
                <a:latin typeface="Comic Sans MS" pitchFamily="66" charset="0"/>
              </a:rPr>
              <a:t>unit 4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 life has a habit of pushing us through changes at particular points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On a 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post it / white 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board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Write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a list of the changes you can think of that occur during a persons life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</a:p>
          <a:p>
            <a:r>
              <a:rPr lang="en-GB" b="1" i="1" dirty="0" smtClean="0">
                <a:solidFill>
                  <a:srgbClr val="FF0000"/>
                </a:solidFill>
                <a:latin typeface="Comic Sans MS" pitchFamily="66" charset="0"/>
              </a:rPr>
              <a:t>Time allowed 3 minutes</a:t>
            </a:r>
          </a:p>
          <a:p>
            <a:endParaRPr lang="en-GB" b="1" i="1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b="1" i="1" dirty="0" smtClean="0">
                <a:solidFill>
                  <a:srgbClr val="0070C0"/>
                </a:solidFill>
                <a:latin typeface="Comic Sans MS" pitchFamily="66" charset="0"/>
              </a:rPr>
              <a:t>We will use these later in the lesson</a:t>
            </a:r>
            <a:endParaRPr lang="en-GB" b="1" i="1" dirty="0">
              <a:solidFill>
                <a:srgbClr val="0070C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tempie\Content.IE5\3FMBXI04\MC9002130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344414" cy="140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0PVO0IT8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892" y="4797152"/>
            <a:ext cx="1463195" cy="15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9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B050"/>
                </a:solidFill>
                <a:latin typeface="Comic Sans MS" pitchFamily="66" charset="0"/>
              </a:rPr>
              <a:t>Activity</a:t>
            </a:r>
            <a:r>
              <a:rPr lang="en-GB" dirty="0" smtClean="0">
                <a:latin typeface="Comic Sans MS" pitchFamily="66" charset="0"/>
              </a:rPr>
              <a:t> -</a:t>
            </a:r>
            <a:r>
              <a:rPr lang="en-GB" sz="2700" dirty="0" smtClean="0">
                <a:latin typeface="Comic Sans MS" pitchFamily="66" charset="0"/>
              </a:rPr>
              <a:t>C</a:t>
            </a:r>
            <a:r>
              <a:rPr lang="en-GB" sz="2700" dirty="0" smtClean="0">
                <a:latin typeface="Comic Sans MS" pitchFamily="66" charset="0"/>
              </a:rPr>
              <a:t>onsider </a:t>
            </a:r>
            <a:r>
              <a:rPr lang="en-GB" sz="2700" dirty="0">
                <a:latin typeface="Comic Sans MS" pitchFamily="66" charset="0"/>
              </a:rPr>
              <a:t>how the life </a:t>
            </a:r>
            <a:r>
              <a:rPr lang="en-GB" sz="2700" dirty="0" smtClean="0">
                <a:latin typeface="Comic Sans MS" pitchFamily="66" charset="0"/>
              </a:rPr>
              <a:t>change </a:t>
            </a:r>
            <a:r>
              <a:rPr lang="en-GB" sz="2700" dirty="0">
                <a:latin typeface="Comic Sans MS" pitchFamily="66" charset="0"/>
              </a:rPr>
              <a:t>you have been given may affect someone positively and negatively using </a:t>
            </a:r>
            <a:r>
              <a:rPr lang="en-GB" sz="2700" dirty="0" smtClean="0">
                <a:latin typeface="Comic Sans MS" pitchFamily="66" charset="0"/>
              </a:rPr>
              <a:t>PIESF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Birth</a:t>
            </a:r>
            <a:r>
              <a:rPr lang="en-GB" dirty="0">
                <a:latin typeface="Comic Sans MS" pitchFamily="66" charset="0"/>
              </a:rPr>
              <a:t>, e.g. of a sibling </a:t>
            </a:r>
            <a:r>
              <a:rPr lang="en-GB" dirty="0" smtClean="0">
                <a:latin typeface="Comic Sans MS" pitchFamily="66" charset="0"/>
              </a:rPr>
              <a:t>/ having a family</a:t>
            </a:r>
          </a:p>
          <a:p>
            <a:r>
              <a:rPr lang="en-GB" dirty="0">
                <a:latin typeface="Comic Sans MS" pitchFamily="66" charset="0"/>
              </a:rPr>
              <a:t>Starting and leaving </a:t>
            </a:r>
            <a:r>
              <a:rPr lang="en-GB" dirty="0" smtClean="0">
                <a:latin typeface="Comic Sans MS" pitchFamily="66" charset="0"/>
              </a:rPr>
              <a:t>school/college/university</a:t>
            </a:r>
          </a:p>
          <a:p>
            <a:r>
              <a:rPr lang="en-GB" dirty="0">
                <a:latin typeface="Comic Sans MS" pitchFamily="66" charset="0"/>
              </a:rPr>
              <a:t>Starting work/moving jobs</a:t>
            </a:r>
          </a:p>
          <a:p>
            <a:r>
              <a:rPr lang="en-GB" dirty="0">
                <a:latin typeface="Comic Sans MS" pitchFamily="66" charset="0"/>
              </a:rPr>
              <a:t>Redundancy</a:t>
            </a:r>
          </a:p>
          <a:p>
            <a:r>
              <a:rPr lang="en-GB" dirty="0" smtClean="0">
                <a:latin typeface="Comic Sans MS" pitchFamily="66" charset="0"/>
              </a:rPr>
              <a:t>Retirement</a:t>
            </a:r>
          </a:p>
          <a:p>
            <a:r>
              <a:rPr lang="en-GB" dirty="0">
                <a:latin typeface="Comic Sans MS" pitchFamily="66" charset="0"/>
              </a:rPr>
              <a:t>Marriage</a:t>
            </a:r>
          </a:p>
          <a:p>
            <a:r>
              <a:rPr lang="en-GB" dirty="0" smtClean="0">
                <a:latin typeface="Comic Sans MS" pitchFamily="66" charset="0"/>
              </a:rPr>
              <a:t>Serious </a:t>
            </a:r>
            <a:r>
              <a:rPr lang="en-GB" dirty="0">
                <a:latin typeface="Comic Sans MS" pitchFamily="66" charset="0"/>
              </a:rPr>
              <a:t>illness or </a:t>
            </a:r>
            <a:r>
              <a:rPr lang="en-GB" dirty="0" smtClean="0">
                <a:latin typeface="Comic Sans MS" pitchFamily="66" charset="0"/>
              </a:rPr>
              <a:t>accident</a:t>
            </a:r>
          </a:p>
          <a:p>
            <a:r>
              <a:rPr lang="en-GB" dirty="0" smtClean="0">
                <a:latin typeface="Comic Sans MS" pitchFamily="66" charset="0"/>
              </a:rPr>
              <a:t>Acquired disability</a:t>
            </a:r>
          </a:p>
          <a:p>
            <a:r>
              <a:rPr lang="en-GB" dirty="0" smtClean="0">
                <a:latin typeface="Comic Sans MS" pitchFamily="66" charset="0"/>
              </a:rPr>
              <a:t>Being </a:t>
            </a:r>
            <a:r>
              <a:rPr lang="en-GB" dirty="0">
                <a:latin typeface="Comic Sans MS" pitchFamily="66" charset="0"/>
              </a:rPr>
              <a:t>a victim or witness of </a:t>
            </a:r>
            <a:r>
              <a:rPr lang="en-GB" dirty="0" smtClean="0">
                <a:latin typeface="Comic Sans MS" pitchFamily="66" charset="0"/>
              </a:rPr>
              <a:t>crime</a:t>
            </a:r>
          </a:p>
          <a:p>
            <a:r>
              <a:rPr lang="en-GB" dirty="0" smtClean="0">
                <a:latin typeface="Comic Sans MS" pitchFamily="66" charset="0"/>
              </a:rPr>
              <a:t>Moving </a:t>
            </a:r>
            <a:r>
              <a:rPr lang="en-GB" dirty="0">
                <a:latin typeface="Comic Sans MS" pitchFamily="66" charset="0"/>
              </a:rPr>
              <a:t>home/moving into residential or nursing </a:t>
            </a:r>
            <a:r>
              <a:rPr lang="en-GB" dirty="0" smtClean="0">
                <a:latin typeface="Comic Sans MS" panose="030F0702030302020204" pitchFamily="66" charset="0"/>
              </a:rPr>
              <a:t>care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i="1" dirty="0" smtClean="0">
                <a:solidFill>
                  <a:srgbClr val="FF0000"/>
                </a:solidFill>
                <a:latin typeface="Comic Sans MS" pitchFamily="66" charset="0"/>
              </a:rPr>
              <a:t>Be ready to feedback to the rest of the </a:t>
            </a:r>
            <a:r>
              <a:rPr lang="en-GB" sz="2400" i="1" dirty="0" smtClean="0">
                <a:solidFill>
                  <a:srgbClr val="FF0000"/>
                </a:solidFill>
                <a:latin typeface="Comic Sans MS" pitchFamily="66" charset="0"/>
              </a:rPr>
              <a:t>class in 5 minutes!</a:t>
            </a:r>
            <a:endParaRPr lang="en-GB" sz="2400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sz="2400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716" y="2348880"/>
            <a:ext cx="1943284" cy="195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6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LIFE EVENTS</a:t>
            </a:r>
            <a:endParaRPr lang="en-GB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45779"/>
              </p:ext>
            </p:extLst>
          </p:nvPr>
        </p:nvGraphicFramePr>
        <p:xfrm>
          <a:off x="628650" y="1825625"/>
          <a:ext cx="7886699" cy="261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Event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Positive effect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Risk of stress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Birth,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e.g. of a sibling or having a family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Learning to make new emotional attachments.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Jealousy and rivalry – emotional tension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because your role within the family has changed.  You may lose attention from parents.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Tiredness and feeling drained from hard work.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Starting and leaving school/college/</a:t>
                      </a:r>
                    </a:p>
                    <a:p>
                      <a:r>
                        <a:rPr lang="en-GB" dirty="0" smtClean="0">
                          <a:latin typeface="Comic Sans MS" pitchFamily="66" charset="0"/>
                        </a:rPr>
                        <a:t>university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Learning to make new friends and cope with change.</a:t>
                      </a:r>
                    </a:p>
                    <a:p>
                      <a:r>
                        <a:rPr lang="en-GB" dirty="0" smtClean="0">
                          <a:latin typeface="Comic Sans MS" pitchFamily="66" charset="0"/>
                        </a:rPr>
                        <a:t>Achieving independence.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Feeling unsafe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– withdrawing from others.  Loss of support from parents.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Feeling unable to cope in a new situation.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12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625757"/>
              </p:ext>
            </p:extLst>
          </p:nvPr>
        </p:nvGraphicFramePr>
        <p:xfrm>
          <a:off x="628650" y="1825625"/>
          <a:ext cx="7886699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Positive effect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Risk of stress</a:t>
                      </a:r>
                      <a:endParaRPr lang="en-GB" dirty="0"/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Starting work/moving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jobs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Choosing a work role and having an income from employment.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Feeling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pressured by new demands on time and mental energy.  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Finding difficulty in adapting.  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Loss of past life.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Redundancy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Learning to adapt to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changes in income and lifestyle.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Opportunity for change of role/ career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Refusal to accept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change.  Anger or depression. 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Failure to cope with a loss of income and lifestyle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41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574409"/>
              </p:ext>
            </p:extLst>
          </p:nvPr>
        </p:nvGraphicFramePr>
        <p:xfrm>
          <a:off x="628650" y="1825625"/>
          <a:ext cx="7886702" cy="199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2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7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Positive effect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Risk of stress</a:t>
                      </a:r>
                      <a:endParaRPr lang="en-GB" dirty="0"/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Retirement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Controlling own life – disengaging from work.</a:t>
                      </a:r>
                    </a:p>
                    <a:p>
                      <a:r>
                        <a:rPr lang="en-GB" dirty="0" smtClean="0">
                          <a:latin typeface="Comic Sans MS" pitchFamily="66" charset="0"/>
                        </a:rPr>
                        <a:t>Ability to pursue leisure activities.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Loss of previous work role.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Loss of contact with work colleagues. 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Difficulty establishing new lifestyle.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Marriage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Making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emotional attachments and experiencing intimacy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Feeling threatened by intimacy and sharing possessions. </a:t>
                      </a:r>
                    </a:p>
                    <a:p>
                      <a:r>
                        <a:rPr lang="en-GB" dirty="0" smtClean="0">
                          <a:latin typeface="Comic Sans MS" pitchFamily="66" charset="0"/>
                        </a:rPr>
                        <a:t>Possible loss of independence.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35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495451"/>
              </p:ext>
            </p:extLst>
          </p:nvPr>
        </p:nvGraphicFramePr>
        <p:xfrm>
          <a:off x="628650" y="1825625"/>
          <a:ext cx="7886703" cy="261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Positive effect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Risk of stress</a:t>
                      </a:r>
                      <a:endParaRPr lang="en-GB" dirty="0"/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Divorce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Learning to cope with a new lifestyle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Resentment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or depression.  Grief at the loss of the relationship. 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Failure to adapt to a new lifestyle. 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Possible financial hardship.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Bereavement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Learning to cope with loss and new lifestyle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Grief at the loss of the relationship.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 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Failure to adapt to an unwanted lifestyle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89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757807"/>
              </p:ext>
            </p:extLst>
          </p:nvPr>
        </p:nvGraphicFramePr>
        <p:xfrm>
          <a:off x="628650" y="1825625"/>
          <a:ext cx="7886703" cy="240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Positive effect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Risk of stress</a:t>
                      </a:r>
                      <a:endParaRPr lang="en-GB" dirty="0"/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Serious illness or accident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Learning to adapt to any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changes to the body or lifestyle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Grief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at the loss of good health.  </a:t>
                      </a:r>
                    </a:p>
                    <a:p>
                      <a:r>
                        <a:rPr lang="en-GB" baseline="0" dirty="0" smtClean="0">
                          <a:latin typeface="Comic Sans MS" pitchFamily="66" charset="0"/>
                        </a:rPr>
                        <a:t>Anger or depression and failure to adapt to the situation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Acquired disability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Learning to adapt to physical change.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Grief at the loss of ability. </a:t>
                      </a:r>
                    </a:p>
                    <a:p>
                      <a:r>
                        <a:rPr lang="en-GB" dirty="0" smtClean="0">
                          <a:latin typeface="Comic Sans MS" pitchFamily="66" charset="0"/>
                        </a:rPr>
                        <a:t>Anger and depression and failure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to accept and adapt to the disability.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3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422322"/>
              </p:ext>
            </p:extLst>
          </p:nvPr>
        </p:nvGraphicFramePr>
        <p:xfrm>
          <a:off x="628650" y="1825625"/>
          <a:ext cx="7886704" cy="199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4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Positive effect</a:t>
                      </a:r>
                      <a:endParaRPr lang="en-GB" dirty="0"/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Risk of stress</a:t>
                      </a:r>
                      <a:endParaRPr lang="en-GB" dirty="0"/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Being a victim or witness of crime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Satisfaction at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making a difference to society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Fear and possible depression.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Moving home/moving into residential or nursing care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Learning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to adapt to a new situation. Learning to cope with a new lifestyle.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marL="97339" marR="9733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Loss of previous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situation. Depression if having to move out of home against own will.</a:t>
                      </a:r>
                    </a:p>
                    <a:p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Anger and depression.  Failure to adapt to an unwanted lifestyle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marL="97339" marR="973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9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Individual </a:t>
            </a:r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Activity – 2 minutes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Write down your ideas of how divorce or bereavement may affect someone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Be ready to feed back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783" y="376064"/>
            <a:ext cx="1088121" cy="12241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356992"/>
            <a:ext cx="173672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40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Possible ideas of how divorce or bereavement may affect someone.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friends because you are no longer a couple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income that the person brought into the household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physical and sexual comfort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practical help with daily living activities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leisure and social activities if you do not like doing things on your own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person that you were emotionally attached to 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self confidence if there is no one to reassure you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home if you cannot cope on your own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Loss of a person who provided emotional support.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2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800" dirty="0" smtClean="0">
                <a:latin typeface="Comic Sans MS" panose="030F0702030302020204" pitchFamily="66" charset="0"/>
              </a:rPr>
              <a:t>Anticipation of Life Events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Some major events we experience have been anticipated through our socialisation experience.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This provides a kind of script.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Lets Discuss 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following transitions and work out how they may be prepared for: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Starting work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Leaving home		Marriage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Parenthood		Changing Jobs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Moving house		Retirement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830" y="4941168"/>
            <a:ext cx="1594520" cy="115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LIFE EVENTS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484" y="116632"/>
            <a:ext cx="2871849" cy="2448272"/>
          </a:xfrm>
          <a:prstGeom prst="rect">
            <a:avLst/>
          </a:prstGeom>
        </p:spPr>
      </p:pic>
      <p:pic>
        <p:nvPicPr>
          <p:cNvPr id="2050" name="Picture 2" descr="c:\tempie\Content.IE5\0PVO0IT8\MC9003246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196" y="4797152"/>
            <a:ext cx="1576426" cy="181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tempie\Content.IE5\LGGTS7PN\MC90005912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154154"/>
            <a:ext cx="1150090" cy="151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tempie\Content.IE5\0PVO0IT8\MC90008957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952142"/>
            <a:ext cx="1806854" cy="1507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Unexpected Life Events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Some life events can never be prepared for because they are unexpected.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	Redundancy				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	Disability				</a:t>
            </a: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Divorce/Relationship breakdown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Death of someone close.    	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Terminal Illness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It is these events that are most likely to have the greatest effect on the individual.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51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Extension work &amp; Homework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Access the pdf file on Connect – Moonie 1996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Read the file and make your own set of notes.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611" y="3157757"/>
            <a:ext cx="3046739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88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FOCUS/OUTCOMES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All of you should be able to identify major life events and give some information on the PIES impacts of these events.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Most of you should be able to identify the specific life events and give detailed explanations of the PIES impacts of these events.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Some of you will be able to describe the connections between the life events and lifestyle choices and behaviours.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60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INTRODUCTION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5471" y="1772816"/>
            <a:ext cx="6005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Change is inevitable for most people.</a:t>
            </a:r>
          </a:p>
          <a:p>
            <a:r>
              <a:rPr lang="en-GB" dirty="0" smtClean="0">
                <a:latin typeface="Comic Sans MS" pitchFamily="66" charset="0"/>
              </a:rPr>
              <a:t>Society expects us to take on new and different roles.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196281" y="2674447"/>
            <a:ext cx="2880320" cy="972688"/>
          </a:xfrm>
          <a:prstGeom prst="wedgeRoundRectCallout">
            <a:avLst>
              <a:gd name="adj1" fmla="val -49995"/>
              <a:gd name="adj2" fmla="val 17407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Change may be painful but it is necessary. Why?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4283968" y="2780927"/>
            <a:ext cx="4608512" cy="1732417"/>
          </a:xfrm>
          <a:prstGeom prst="cloudCallout">
            <a:avLst>
              <a:gd name="adj1" fmla="val 16499"/>
              <a:gd name="adj2" fmla="val 8204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We would be locked in one stage.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We would cease thinking.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We would become bored.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tempie\Content.IE5\0PVO0IT8\MC9003835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558" y="4941168"/>
            <a:ext cx="1391921" cy="164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tempie\Content.IE5\LGGTS7PN\MC90044190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653136"/>
            <a:ext cx="15208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635452" y="553792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mic Sans MS" pitchFamily="66" charset="0"/>
              </a:rPr>
              <a:t>These periods of change or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transition</a:t>
            </a:r>
            <a:r>
              <a:rPr lang="en-GB" dirty="0">
                <a:latin typeface="Comic Sans MS" pitchFamily="66" charset="0"/>
              </a:rPr>
              <a:t> are counter-balanced by periods of calm or equilibrium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3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1"/>
            <a:ext cx="8229600" cy="1600200"/>
          </a:xfrm>
        </p:spPr>
        <p:txBody>
          <a:bodyPr/>
          <a:lstStyle/>
          <a:p>
            <a:pPr algn="l"/>
            <a:r>
              <a:rPr lang="en-GB" sz="4800" dirty="0" smtClean="0">
                <a:latin typeface="Comic Sans MS" panose="030F0702030302020204" pitchFamily="66" charset="0"/>
              </a:rPr>
              <a:t>5 minute Paired activity 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Find out about the Holmes &amp; </a:t>
            </a:r>
            <a:r>
              <a:rPr lang="en-GB" sz="32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Rahe</a:t>
            </a:r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scale.</a:t>
            </a:r>
          </a:p>
          <a:p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	What is it?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When was it developed?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What does it cover?</a:t>
            </a:r>
          </a:p>
          <a:p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Be ready to feedback to the </a:t>
            </a:r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group discussion.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040" y="272106"/>
            <a:ext cx="1473090" cy="134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0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Lets talk about the Holmes and </a:t>
            </a:r>
            <a:r>
              <a:rPr lang="en-GB" dirty="0" err="1" smtClean="0">
                <a:latin typeface="Comic Sans MS" panose="030F0702030302020204" pitchFamily="66" charset="0"/>
              </a:rPr>
              <a:t>Rahe</a:t>
            </a:r>
            <a:r>
              <a:rPr lang="en-GB" dirty="0" smtClean="0">
                <a:latin typeface="Comic Sans MS" panose="030F0702030302020204" pitchFamily="66" charset="0"/>
              </a:rPr>
              <a:t> Scale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88840"/>
            <a:ext cx="3756422" cy="3756422"/>
          </a:xfrm>
        </p:spPr>
      </p:pic>
      <p:sp>
        <p:nvSpPr>
          <p:cNvPr id="5" name="TextBox 4"/>
          <p:cNvSpPr txBox="1"/>
          <p:nvPr/>
        </p:nvSpPr>
        <p:spPr>
          <a:xfrm>
            <a:off x="251520" y="1881892"/>
            <a:ext cx="45365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a group share what you have learned.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What is it</a:t>
            </a:r>
            <a:r>
              <a:rPr lang="en-GB" sz="24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When </a:t>
            </a:r>
            <a:r>
              <a:rPr lang="en-GB" sz="2400" dirty="0">
                <a:latin typeface="Comic Sans MS" panose="030F0702030302020204" pitchFamily="66" charset="0"/>
              </a:rPr>
              <a:t>was it developed?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What </a:t>
            </a:r>
            <a:r>
              <a:rPr lang="en-GB" sz="2400" dirty="0">
                <a:latin typeface="Comic Sans MS" panose="030F0702030302020204" pitchFamily="66" charset="0"/>
              </a:rPr>
              <a:t>does it cover</a:t>
            </a:r>
            <a:r>
              <a:rPr lang="en-GB" sz="2400" dirty="0" smtClean="0">
                <a:latin typeface="Comic Sans MS" panose="030F0702030302020204" pitchFamily="66" charset="0"/>
              </a:rPr>
              <a:t>?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3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Lets vote</a:t>
            </a:r>
          </a:p>
          <a:p>
            <a:endParaRPr lang="en-GB" sz="36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r>
              <a:rPr lang="en-GB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Do you think it is an effective tool?  </a:t>
            </a:r>
            <a:r>
              <a:rPr lang="en-GB" sz="2400" dirty="0" smtClean="0">
                <a:latin typeface="Comic Sans MS" panose="030F0702030302020204" pitchFamily="66" charset="0"/>
              </a:rPr>
              <a:t>Yes/No</a:t>
            </a:r>
            <a:endParaRPr lang="en-GB" sz="2400" dirty="0">
              <a:latin typeface="Comic Sans MS" panose="030F0702030302020204" pitchFamily="66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81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Individual Activity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84164"/>
            <a:ext cx="2390241" cy="1880071"/>
          </a:xfrm>
        </p:spPr>
      </p:pic>
      <p:sp>
        <p:nvSpPr>
          <p:cNvPr id="5" name="TextBox 4"/>
          <p:cNvSpPr txBox="1"/>
          <p:nvPr/>
        </p:nvSpPr>
        <p:spPr>
          <a:xfrm>
            <a:off x="899592" y="1916832"/>
            <a:ext cx="50405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www.mindtools.com/pages/article/newTCS_82.htm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sz="2400" dirty="0" smtClean="0">
                <a:latin typeface="Comic Sans MS" panose="030F0702030302020204" pitchFamily="66" charset="0"/>
              </a:rPr>
              <a:t>Use the above link to try out the </a:t>
            </a:r>
            <a:r>
              <a:rPr lang="en-GB" sz="2400" dirty="0">
                <a:latin typeface="Comic Sans MS" panose="030F0702030302020204" pitchFamily="66" charset="0"/>
              </a:rPr>
              <a:t>H</a:t>
            </a:r>
            <a:r>
              <a:rPr lang="en-GB" sz="2400" dirty="0" smtClean="0">
                <a:latin typeface="Comic Sans MS" panose="030F0702030302020204" pitchFamily="66" charset="0"/>
              </a:rPr>
              <a:t>olme </a:t>
            </a:r>
            <a:r>
              <a:rPr lang="en-GB" sz="2400" dirty="0" err="1" smtClean="0">
                <a:latin typeface="Comic Sans MS" panose="030F0702030302020204" pitchFamily="66" charset="0"/>
              </a:rPr>
              <a:t>Rahe</a:t>
            </a:r>
            <a:r>
              <a:rPr lang="en-GB" sz="2400" dirty="0" smtClean="0">
                <a:latin typeface="Comic Sans MS" panose="030F0702030302020204" pitchFamily="66" charset="0"/>
              </a:rPr>
              <a:t> scale for yourself.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You might also want to explore other areas of this site based on your results especially the stress tools and time management areas.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0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04813"/>
            <a:ext cx="9144000" cy="604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Major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changes in life will have an impact on us in all the areas that we looked at last year: </a:t>
            </a:r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For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example,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retirement, redundancy, divorce, bereavement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or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serious injury 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could all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result in a loss of income or having to live on a low 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income which would affect our PIES.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Leaving home, marriage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parenthood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 might  all involve changes in your home or in your community and friendship networks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Many life events will involve some kind of loss.  For example, bereavement can involve a whole range of other losses and changes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Some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life events may have both positive and negative effects.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47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IMPACTS</a:t>
            </a:r>
            <a:endParaRPr lang="en-GB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PHYSICAL: E.g. Disturbed eating or sleeping patterns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INTELLECTUAL: E.g. Skills acquisition or difficulty in concentrating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EMOTIONAL: E.g. Enhanced happiness, anxiety, grief or depression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SOCIAL: E.g. Loss or change of social opportunities and interactions, becoming withdrawn and isolated, changes in income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FINANCIAL: E.g. Reduced income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2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1175</Words>
  <Application>Microsoft Office PowerPoint</Application>
  <PresentationFormat>On-screen Show (4:3)</PresentationFormat>
  <Paragraphs>183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Office Theme</vt:lpstr>
      <vt:lpstr>Starter </vt:lpstr>
      <vt:lpstr>LIFE EVENTS</vt:lpstr>
      <vt:lpstr>FOCUS/OUTCOMES</vt:lpstr>
      <vt:lpstr>INTRODUCTION</vt:lpstr>
      <vt:lpstr>5 minute Paired activity </vt:lpstr>
      <vt:lpstr>Lets talk about the Holmes and Rahe Scale</vt:lpstr>
      <vt:lpstr>Individual Activity</vt:lpstr>
      <vt:lpstr>PowerPoint Presentation</vt:lpstr>
      <vt:lpstr>IMPACTS</vt:lpstr>
      <vt:lpstr>Activity -Consider how the life change you have been given may affect someone positively and negatively using PIESF</vt:lpstr>
      <vt:lpstr>LIFE EVENTS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Individual Activity – 2 minutes</vt:lpstr>
      <vt:lpstr>Possible ideas of how divorce or bereavement may affect someone.</vt:lpstr>
      <vt:lpstr>Anticipation of Life Events</vt:lpstr>
      <vt:lpstr>Unexpected Life Events</vt:lpstr>
      <vt:lpstr>Extension work &amp;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EVENTS</dc:title>
  <dc:creator>Administrator</dc:creator>
  <cp:lastModifiedBy>Ann Hodson</cp:lastModifiedBy>
  <cp:revision>39</cp:revision>
  <dcterms:created xsi:type="dcterms:W3CDTF">2014-01-16T14:54:18Z</dcterms:created>
  <dcterms:modified xsi:type="dcterms:W3CDTF">2017-11-15T10:35:58Z</dcterms:modified>
</cp:coreProperties>
</file>