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notesMasterIdLst>
    <p:notesMasterId r:id="rId34"/>
  </p:notesMasterIdLst>
  <p:sldIdLst>
    <p:sldId id="256" r:id="rId2"/>
    <p:sldId id="275" r:id="rId3"/>
    <p:sldId id="274" r:id="rId4"/>
    <p:sldId id="277" r:id="rId5"/>
    <p:sldId id="276" r:id="rId6"/>
    <p:sldId id="270" r:id="rId7"/>
    <p:sldId id="257" r:id="rId8"/>
    <p:sldId id="258" r:id="rId9"/>
    <p:sldId id="278" r:id="rId10"/>
    <p:sldId id="264" r:id="rId11"/>
    <p:sldId id="295" r:id="rId12"/>
    <p:sldId id="263" r:id="rId13"/>
    <p:sldId id="279" r:id="rId14"/>
    <p:sldId id="282" r:id="rId15"/>
    <p:sldId id="260" r:id="rId16"/>
    <p:sldId id="273" r:id="rId17"/>
    <p:sldId id="296" r:id="rId18"/>
    <p:sldId id="285" r:id="rId19"/>
    <p:sldId id="291" r:id="rId20"/>
    <p:sldId id="293" r:id="rId21"/>
    <p:sldId id="286" r:id="rId22"/>
    <p:sldId id="287" r:id="rId23"/>
    <p:sldId id="288" r:id="rId24"/>
    <p:sldId id="289" r:id="rId25"/>
    <p:sldId id="290" r:id="rId26"/>
    <p:sldId id="292" r:id="rId27"/>
    <p:sldId id="294" r:id="rId28"/>
    <p:sldId id="283" r:id="rId29"/>
    <p:sldId id="284" r:id="rId30"/>
    <p:sldId id="266" r:id="rId31"/>
    <p:sldId id="297" r:id="rId32"/>
    <p:sldId id="26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snapToGrid="0">
      <p:cViewPr varScale="1">
        <p:scale>
          <a:sx n="73" d="100"/>
          <a:sy n="73" d="100"/>
        </p:scale>
        <p:origin x="6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A19AC-FBBC-4CB4-A31A-1D61E113ADF6}"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81CDEF43-8354-4CA9-B4C9-27FB96199FE6}">
      <dgm:prSet phldrT="[Text]"/>
      <dgm:spPr/>
      <dgm:t>
        <a:bodyPr/>
        <a:lstStyle/>
        <a:p>
          <a:r>
            <a:rPr lang="en-US" dirty="0">
              <a:solidFill>
                <a:srgbClr val="FF0000"/>
              </a:solidFill>
            </a:rPr>
            <a:t>ANXIETY</a:t>
          </a:r>
        </a:p>
      </dgm:t>
    </dgm:pt>
    <dgm:pt modelId="{8513AAE0-701A-423B-B6E1-929C137AF6F5}" type="parTrans" cxnId="{96BE410D-64C2-4382-B0CB-E4EAB0927828}">
      <dgm:prSet/>
      <dgm:spPr/>
      <dgm:t>
        <a:bodyPr/>
        <a:lstStyle/>
        <a:p>
          <a:endParaRPr lang="en-US"/>
        </a:p>
      </dgm:t>
    </dgm:pt>
    <dgm:pt modelId="{3EED7B2A-0FD8-4AA8-9B71-5740B832159E}" type="sibTrans" cxnId="{96BE410D-64C2-4382-B0CB-E4EAB0927828}">
      <dgm:prSet/>
      <dgm:spPr/>
      <dgm:t>
        <a:bodyPr/>
        <a:lstStyle/>
        <a:p>
          <a:endParaRPr lang="en-US"/>
        </a:p>
      </dgm:t>
    </dgm:pt>
    <dgm:pt modelId="{939AA221-5154-452D-805D-B8BAFDC71AC2}">
      <dgm:prSet phldrT="[Text]" custT="1"/>
      <dgm:spPr/>
      <dgm:t>
        <a:bodyPr/>
        <a:lstStyle/>
        <a:p>
          <a:r>
            <a:rPr lang="en-US" sz="1600" dirty="0">
              <a:solidFill>
                <a:schemeClr val="tx1"/>
              </a:solidFill>
              <a:latin typeface="Comic Sans MS" panose="030F0702030302020204" pitchFamily="66" charset="0"/>
            </a:rPr>
            <a:t>Results from the awareness that events lie outside one's range of understanding or control. </a:t>
          </a:r>
        </a:p>
        <a:p>
          <a:r>
            <a:rPr lang="en-US" sz="1600" dirty="0">
              <a:solidFill>
                <a:schemeClr val="tx1"/>
              </a:solidFill>
              <a:latin typeface="Comic Sans MS" panose="030F0702030302020204" pitchFamily="66" charset="0"/>
            </a:rPr>
            <a:t>We are unable to picture the future because we do not have enough information to anticipate behaving differently.</a:t>
          </a:r>
        </a:p>
      </dgm:t>
    </dgm:pt>
    <dgm:pt modelId="{A7CC58D1-707D-417B-A6E5-AE0EB914A21E}" type="parTrans" cxnId="{65F657BD-BE32-4D35-AB10-2923CF477C25}">
      <dgm:prSet/>
      <dgm:spPr/>
      <dgm:t>
        <a:bodyPr/>
        <a:lstStyle/>
        <a:p>
          <a:endParaRPr lang="en-US"/>
        </a:p>
      </dgm:t>
    </dgm:pt>
    <dgm:pt modelId="{D6B3A94C-C880-4B9D-8BC3-4820E7BA2178}" type="sibTrans" cxnId="{65F657BD-BE32-4D35-AB10-2923CF477C25}">
      <dgm:prSet/>
      <dgm:spPr/>
      <dgm:t>
        <a:bodyPr/>
        <a:lstStyle/>
        <a:p>
          <a:endParaRPr lang="en-US"/>
        </a:p>
      </dgm:t>
    </dgm:pt>
    <dgm:pt modelId="{426141B4-9BC1-4A79-B1CD-5518209135FE}">
      <dgm:prSet phldrT="[Text]"/>
      <dgm:spPr/>
      <dgm:t>
        <a:bodyPr/>
        <a:lstStyle/>
        <a:p>
          <a:r>
            <a:rPr lang="en-US" dirty="0">
              <a:solidFill>
                <a:srgbClr val="FF0000"/>
              </a:solidFill>
            </a:rPr>
            <a:t>HAPPINESS</a:t>
          </a:r>
        </a:p>
      </dgm:t>
    </dgm:pt>
    <dgm:pt modelId="{8720826A-CA80-4897-8822-443FE5D7972E}" type="parTrans" cxnId="{A4C5B73A-C963-4F69-A765-43BF41D770BF}">
      <dgm:prSet/>
      <dgm:spPr/>
      <dgm:t>
        <a:bodyPr/>
        <a:lstStyle/>
        <a:p>
          <a:endParaRPr lang="en-US"/>
        </a:p>
      </dgm:t>
    </dgm:pt>
    <dgm:pt modelId="{07D18AFA-DBA2-487E-9497-B6F8E16AB194}" type="sibTrans" cxnId="{A4C5B73A-C963-4F69-A765-43BF41D770BF}">
      <dgm:prSet/>
      <dgm:spPr/>
      <dgm:t>
        <a:bodyPr/>
        <a:lstStyle/>
        <a:p>
          <a:endParaRPr lang="en-US"/>
        </a:p>
      </dgm:t>
    </dgm:pt>
    <dgm:pt modelId="{24CA20E8-89DF-43FE-BAA6-906E3D8EFC69}">
      <dgm:prSet phldrT="[Text]" custT="1"/>
      <dgm:spPr/>
      <dgm:t>
        <a:bodyPr/>
        <a:lstStyle/>
        <a:p>
          <a:r>
            <a:rPr lang="en-US" sz="1600" dirty="0">
              <a:solidFill>
                <a:schemeClr val="tx1"/>
              </a:solidFill>
              <a:latin typeface="Comic Sans MS" panose="030F0702030302020204" pitchFamily="66" charset="0"/>
            </a:rPr>
            <a:t>The awareness that our viewpoint is recognised and shared by others. There is a feeling of relief that something is going to change, whether the event was positive or negative there is anticipation at the possibility of improvement.</a:t>
          </a:r>
        </a:p>
        <a:p>
          <a:r>
            <a:rPr lang="en-US" sz="1600" dirty="0">
              <a:solidFill>
                <a:schemeClr val="tx1"/>
              </a:solidFill>
              <a:latin typeface="Comic Sans MS" panose="030F0702030302020204" pitchFamily="66" charset="0"/>
            </a:rPr>
            <a:t>This phase may be passed through without us being aware of it.</a:t>
          </a:r>
        </a:p>
      </dgm:t>
    </dgm:pt>
    <dgm:pt modelId="{CBC3A3F4-CA3A-44FE-90E5-B460090116F3}" type="parTrans" cxnId="{D092944D-3ED3-4410-89ED-CC1298B89B26}">
      <dgm:prSet/>
      <dgm:spPr/>
      <dgm:t>
        <a:bodyPr/>
        <a:lstStyle/>
        <a:p>
          <a:endParaRPr lang="en-US"/>
        </a:p>
      </dgm:t>
    </dgm:pt>
    <dgm:pt modelId="{9F2776A8-8BEF-4FC4-8DFE-1F7D12BC45A3}" type="sibTrans" cxnId="{D092944D-3ED3-4410-89ED-CC1298B89B26}">
      <dgm:prSet/>
      <dgm:spPr/>
      <dgm:t>
        <a:bodyPr/>
        <a:lstStyle/>
        <a:p>
          <a:endParaRPr lang="en-US"/>
        </a:p>
      </dgm:t>
    </dgm:pt>
    <dgm:pt modelId="{F2A17B04-4083-4921-9E86-BE910FFC8B5E}">
      <dgm:prSet phldrT="[Text]"/>
      <dgm:spPr/>
      <dgm:t>
        <a:bodyPr/>
        <a:lstStyle/>
        <a:p>
          <a:r>
            <a:rPr lang="en-US" dirty="0">
              <a:solidFill>
                <a:srgbClr val="FF0000"/>
              </a:solidFill>
            </a:rPr>
            <a:t>FEAR</a:t>
          </a:r>
        </a:p>
      </dgm:t>
    </dgm:pt>
    <dgm:pt modelId="{F1D139DA-6A4F-42D6-8AF4-70D3207F7D04}" type="parTrans" cxnId="{3D3BA9D3-DE5E-4A84-B1F2-85D24FFF866D}">
      <dgm:prSet/>
      <dgm:spPr/>
      <dgm:t>
        <a:bodyPr/>
        <a:lstStyle/>
        <a:p>
          <a:endParaRPr lang="en-US"/>
        </a:p>
      </dgm:t>
    </dgm:pt>
    <dgm:pt modelId="{C63DC77C-C7E0-4A04-B1BE-158229B5AA08}" type="sibTrans" cxnId="{3D3BA9D3-DE5E-4A84-B1F2-85D24FFF866D}">
      <dgm:prSet/>
      <dgm:spPr/>
      <dgm:t>
        <a:bodyPr/>
        <a:lstStyle/>
        <a:p>
          <a:endParaRPr lang="en-US"/>
        </a:p>
      </dgm:t>
    </dgm:pt>
    <dgm:pt modelId="{2A26F282-4976-42DF-AC31-AE9C106F455D}">
      <dgm:prSet phldrT="[Text]" custT="1"/>
      <dgm:spPr/>
      <dgm:t>
        <a:bodyPr/>
        <a:lstStyle/>
        <a:p>
          <a:r>
            <a:rPr lang="en-US" sz="1400" dirty="0">
              <a:solidFill>
                <a:schemeClr val="tx1"/>
              </a:solidFill>
              <a:latin typeface="Comic Sans MS" panose="030F0702030302020204" pitchFamily="66" charset="0"/>
            </a:rPr>
            <a:t>There is an awareness of an imminent change. People will need to act in a different manner, impacting on both their self-perception and on how others externally see them.  Most people see little change in their normal behavior and believe they will be operating in much the same way but choosing a more appropriate, but new, action.</a:t>
          </a:r>
        </a:p>
      </dgm:t>
    </dgm:pt>
    <dgm:pt modelId="{3F644546-738F-4D11-B3AF-109B6A50CDC4}" type="parTrans" cxnId="{4B485CB1-C05E-4B43-AFDD-BB80005E2B0F}">
      <dgm:prSet/>
      <dgm:spPr/>
      <dgm:t>
        <a:bodyPr/>
        <a:lstStyle/>
        <a:p>
          <a:endParaRPr lang="en-US"/>
        </a:p>
      </dgm:t>
    </dgm:pt>
    <dgm:pt modelId="{031ECC76-8CD0-47A5-B3E0-D75797853788}" type="sibTrans" cxnId="{4B485CB1-C05E-4B43-AFDD-BB80005E2B0F}">
      <dgm:prSet/>
      <dgm:spPr/>
      <dgm:t>
        <a:bodyPr/>
        <a:lstStyle/>
        <a:p>
          <a:endParaRPr lang="en-US"/>
        </a:p>
      </dgm:t>
    </dgm:pt>
    <dgm:pt modelId="{EED43646-F2D5-4B06-A8AF-8DA9555A9D91}">
      <dgm:prSet custT="1"/>
      <dgm:spPr/>
      <dgm:t>
        <a:bodyPr/>
        <a:lstStyle/>
        <a:p>
          <a:r>
            <a:rPr lang="en-US" sz="1600" dirty="0">
              <a:solidFill>
                <a:schemeClr val="tx1"/>
              </a:solidFill>
              <a:latin typeface="Comic Sans MS" panose="030F0702030302020204" pitchFamily="66" charset="0"/>
            </a:rPr>
            <a:t>How we deal with this determines how we progress through the rest of the curve and the extent of the impact on our core sense of self. </a:t>
          </a:r>
          <a:endParaRPr lang="en-GB" sz="1600" dirty="0">
            <a:solidFill>
              <a:schemeClr val="tx1"/>
            </a:solidFill>
            <a:latin typeface="Comic Sans MS" panose="030F0702030302020204" pitchFamily="66" charset="0"/>
          </a:endParaRPr>
        </a:p>
      </dgm:t>
    </dgm:pt>
    <dgm:pt modelId="{E90F376D-AFFA-4150-AA9B-60AD5A5173CD}" type="parTrans" cxnId="{4525589E-CD27-48B6-945B-3F8BC3ABD6EF}">
      <dgm:prSet/>
      <dgm:spPr/>
      <dgm:t>
        <a:bodyPr/>
        <a:lstStyle/>
        <a:p>
          <a:endParaRPr lang="en-US"/>
        </a:p>
      </dgm:t>
    </dgm:pt>
    <dgm:pt modelId="{3BCCE778-0BA8-48F7-84CE-951301FD74C2}" type="sibTrans" cxnId="{4525589E-CD27-48B6-945B-3F8BC3ABD6EF}">
      <dgm:prSet/>
      <dgm:spPr/>
      <dgm:t>
        <a:bodyPr/>
        <a:lstStyle/>
        <a:p>
          <a:endParaRPr lang="en-US"/>
        </a:p>
      </dgm:t>
    </dgm:pt>
    <dgm:pt modelId="{69BF976B-94B1-4D95-86B2-7F20F2AEAA6F}" type="pres">
      <dgm:prSet presAssocID="{549A19AC-FBBC-4CB4-A31A-1D61E113ADF6}" presName="Name0" presStyleCnt="0">
        <dgm:presLayoutVars>
          <dgm:dir/>
          <dgm:animLvl val="lvl"/>
          <dgm:resizeHandles val="exact"/>
        </dgm:presLayoutVars>
      </dgm:prSet>
      <dgm:spPr/>
      <dgm:t>
        <a:bodyPr/>
        <a:lstStyle/>
        <a:p>
          <a:endParaRPr lang="en-US"/>
        </a:p>
      </dgm:t>
    </dgm:pt>
    <dgm:pt modelId="{5401BC70-A87D-4925-A643-8362D9FF45BB}" type="pres">
      <dgm:prSet presAssocID="{81CDEF43-8354-4CA9-B4C9-27FB96199FE6}" presName="compositeNode" presStyleCnt="0">
        <dgm:presLayoutVars>
          <dgm:bulletEnabled val="1"/>
        </dgm:presLayoutVars>
      </dgm:prSet>
      <dgm:spPr/>
    </dgm:pt>
    <dgm:pt modelId="{1F9C65E1-D6B8-4BDA-908D-A11E8747DA71}" type="pres">
      <dgm:prSet presAssocID="{81CDEF43-8354-4CA9-B4C9-27FB96199FE6}" presName="bgRect" presStyleLbl="node1" presStyleIdx="0" presStyleCnt="3" custScaleY="131010" custLinFactNeighborX="-23" custLinFactNeighborY="-244"/>
      <dgm:spPr/>
      <dgm:t>
        <a:bodyPr/>
        <a:lstStyle/>
        <a:p>
          <a:endParaRPr lang="en-US"/>
        </a:p>
      </dgm:t>
    </dgm:pt>
    <dgm:pt modelId="{5827911A-2ED0-4557-9878-C9BEBBEBB2AA}" type="pres">
      <dgm:prSet presAssocID="{81CDEF43-8354-4CA9-B4C9-27FB96199FE6}" presName="parentNode" presStyleLbl="node1" presStyleIdx="0" presStyleCnt="3">
        <dgm:presLayoutVars>
          <dgm:chMax val="0"/>
          <dgm:bulletEnabled val="1"/>
        </dgm:presLayoutVars>
      </dgm:prSet>
      <dgm:spPr/>
      <dgm:t>
        <a:bodyPr/>
        <a:lstStyle/>
        <a:p>
          <a:endParaRPr lang="en-US"/>
        </a:p>
      </dgm:t>
    </dgm:pt>
    <dgm:pt modelId="{9A9F301D-1A24-4370-B97C-863E644742E9}" type="pres">
      <dgm:prSet presAssocID="{81CDEF43-8354-4CA9-B4C9-27FB96199FE6}" presName="childNode" presStyleLbl="node1" presStyleIdx="0" presStyleCnt="3">
        <dgm:presLayoutVars>
          <dgm:bulletEnabled val="1"/>
        </dgm:presLayoutVars>
      </dgm:prSet>
      <dgm:spPr/>
      <dgm:t>
        <a:bodyPr/>
        <a:lstStyle/>
        <a:p>
          <a:endParaRPr lang="en-US"/>
        </a:p>
      </dgm:t>
    </dgm:pt>
    <dgm:pt modelId="{88FB7213-035E-404F-BDB0-2CCDEB3ACD08}" type="pres">
      <dgm:prSet presAssocID="{3EED7B2A-0FD8-4AA8-9B71-5740B832159E}" presName="hSp" presStyleCnt="0"/>
      <dgm:spPr/>
    </dgm:pt>
    <dgm:pt modelId="{44AFA926-A9EB-4C65-BDEF-4D4665EDCF2D}" type="pres">
      <dgm:prSet presAssocID="{3EED7B2A-0FD8-4AA8-9B71-5740B832159E}" presName="vProcSp" presStyleCnt="0"/>
      <dgm:spPr/>
    </dgm:pt>
    <dgm:pt modelId="{4FB4DCDE-C6EE-4EE3-9AC8-DC11881976AB}" type="pres">
      <dgm:prSet presAssocID="{3EED7B2A-0FD8-4AA8-9B71-5740B832159E}" presName="vSp1" presStyleCnt="0"/>
      <dgm:spPr/>
    </dgm:pt>
    <dgm:pt modelId="{58D78089-83AC-417D-A3B1-1999F1939FFB}" type="pres">
      <dgm:prSet presAssocID="{3EED7B2A-0FD8-4AA8-9B71-5740B832159E}" presName="simulatedConn" presStyleLbl="solidFgAcc1" presStyleIdx="0" presStyleCnt="2"/>
      <dgm:spPr/>
    </dgm:pt>
    <dgm:pt modelId="{597CBDB3-E9C6-4527-89F6-603165340379}" type="pres">
      <dgm:prSet presAssocID="{3EED7B2A-0FD8-4AA8-9B71-5740B832159E}" presName="vSp2" presStyleCnt="0"/>
      <dgm:spPr/>
    </dgm:pt>
    <dgm:pt modelId="{279EF192-70A4-4C32-9EFF-B3596A4DF688}" type="pres">
      <dgm:prSet presAssocID="{3EED7B2A-0FD8-4AA8-9B71-5740B832159E}" presName="sibTrans" presStyleCnt="0"/>
      <dgm:spPr/>
    </dgm:pt>
    <dgm:pt modelId="{5BAFA17D-F671-439B-9807-28C64CC0974A}" type="pres">
      <dgm:prSet presAssocID="{426141B4-9BC1-4A79-B1CD-5518209135FE}" presName="compositeNode" presStyleCnt="0">
        <dgm:presLayoutVars>
          <dgm:bulletEnabled val="1"/>
        </dgm:presLayoutVars>
      </dgm:prSet>
      <dgm:spPr/>
    </dgm:pt>
    <dgm:pt modelId="{705AE9FE-43A1-469A-B4D7-2BBE05FF708C}" type="pres">
      <dgm:prSet presAssocID="{426141B4-9BC1-4A79-B1CD-5518209135FE}" presName="bgRect" presStyleLbl="node1" presStyleIdx="1" presStyleCnt="3" custScaleX="85448" custScaleY="127546"/>
      <dgm:spPr/>
      <dgm:t>
        <a:bodyPr/>
        <a:lstStyle/>
        <a:p>
          <a:endParaRPr lang="en-US"/>
        </a:p>
      </dgm:t>
    </dgm:pt>
    <dgm:pt modelId="{C92A3091-3632-4101-BD52-796C5DCE37FE}" type="pres">
      <dgm:prSet presAssocID="{426141B4-9BC1-4A79-B1CD-5518209135FE}" presName="parentNode" presStyleLbl="node1" presStyleIdx="1" presStyleCnt="3">
        <dgm:presLayoutVars>
          <dgm:chMax val="0"/>
          <dgm:bulletEnabled val="1"/>
        </dgm:presLayoutVars>
      </dgm:prSet>
      <dgm:spPr/>
      <dgm:t>
        <a:bodyPr/>
        <a:lstStyle/>
        <a:p>
          <a:endParaRPr lang="en-US"/>
        </a:p>
      </dgm:t>
    </dgm:pt>
    <dgm:pt modelId="{B31C7B0C-97B5-4A76-8DB9-C9154E6075C1}" type="pres">
      <dgm:prSet presAssocID="{426141B4-9BC1-4A79-B1CD-5518209135FE}" presName="childNode" presStyleLbl="node1" presStyleIdx="1" presStyleCnt="3">
        <dgm:presLayoutVars>
          <dgm:bulletEnabled val="1"/>
        </dgm:presLayoutVars>
      </dgm:prSet>
      <dgm:spPr/>
      <dgm:t>
        <a:bodyPr/>
        <a:lstStyle/>
        <a:p>
          <a:endParaRPr lang="en-US"/>
        </a:p>
      </dgm:t>
    </dgm:pt>
    <dgm:pt modelId="{6FED273C-A450-4FFD-BF84-68290AB23EFE}" type="pres">
      <dgm:prSet presAssocID="{07D18AFA-DBA2-487E-9497-B6F8E16AB194}" presName="hSp" presStyleCnt="0"/>
      <dgm:spPr/>
    </dgm:pt>
    <dgm:pt modelId="{0F2B68CE-5557-42F5-AC80-F023F993CFBC}" type="pres">
      <dgm:prSet presAssocID="{07D18AFA-DBA2-487E-9497-B6F8E16AB194}" presName="vProcSp" presStyleCnt="0"/>
      <dgm:spPr/>
    </dgm:pt>
    <dgm:pt modelId="{6203C11F-8753-4898-ADF7-71D3373AFB1F}" type="pres">
      <dgm:prSet presAssocID="{07D18AFA-DBA2-487E-9497-B6F8E16AB194}" presName="vSp1" presStyleCnt="0"/>
      <dgm:spPr/>
    </dgm:pt>
    <dgm:pt modelId="{E65D6C65-4729-446B-8BC1-94BC0AF1CFB5}" type="pres">
      <dgm:prSet presAssocID="{07D18AFA-DBA2-487E-9497-B6F8E16AB194}" presName="simulatedConn" presStyleLbl="solidFgAcc1" presStyleIdx="1" presStyleCnt="2"/>
      <dgm:spPr/>
    </dgm:pt>
    <dgm:pt modelId="{6DF508EB-9365-48CB-B879-7DF52BCBD2B7}" type="pres">
      <dgm:prSet presAssocID="{07D18AFA-DBA2-487E-9497-B6F8E16AB194}" presName="vSp2" presStyleCnt="0"/>
      <dgm:spPr/>
    </dgm:pt>
    <dgm:pt modelId="{598D1EB1-D7D2-40CC-B547-FFF432F3CC44}" type="pres">
      <dgm:prSet presAssocID="{07D18AFA-DBA2-487E-9497-B6F8E16AB194}" presName="sibTrans" presStyleCnt="0"/>
      <dgm:spPr/>
    </dgm:pt>
    <dgm:pt modelId="{4CB5B410-5DF3-45D8-8CA7-B9A4E48F7EB4}" type="pres">
      <dgm:prSet presAssocID="{F2A17B04-4083-4921-9E86-BE910FFC8B5E}" presName="compositeNode" presStyleCnt="0">
        <dgm:presLayoutVars>
          <dgm:bulletEnabled val="1"/>
        </dgm:presLayoutVars>
      </dgm:prSet>
      <dgm:spPr/>
    </dgm:pt>
    <dgm:pt modelId="{82496A67-E9EA-4231-A7A1-2367B5B64FA3}" type="pres">
      <dgm:prSet presAssocID="{F2A17B04-4083-4921-9E86-BE910FFC8B5E}" presName="bgRect" presStyleLbl="node1" presStyleIdx="2" presStyleCnt="3" custScaleX="63167" custScaleY="134997" custLinFactNeighborX="-2924" custLinFactNeighborY="886"/>
      <dgm:spPr/>
      <dgm:t>
        <a:bodyPr/>
        <a:lstStyle/>
        <a:p>
          <a:endParaRPr lang="en-US"/>
        </a:p>
      </dgm:t>
    </dgm:pt>
    <dgm:pt modelId="{A9B9E348-3C2F-4836-8EFD-60FA45C1D924}" type="pres">
      <dgm:prSet presAssocID="{F2A17B04-4083-4921-9E86-BE910FFC8B5E}" presName="parentNode" presStyleLbl="node1" presStyleIdx="2" presStyleCnt="3">
        <dgm:presLayoutVars>
          <dgm:chMax val="0"/>
          <dgm:bulletEnabled val="1"/>
        </dgm:presLayoutVars>
      </dgm:prSet>
      <dgm:spPr/>
      <dgm:t>
        <a:bodyPr/>
        <a:lstStyle/>
        <a:p>
          <a:endParaRPr lang="en-US"/>
        </a:p>
      </dgm:t>
    </dgm:pt>
    <dgm:pt modelId="{8DE74979-FA32-4E2D-9C90-FF0511DB0118}" type="pres">
      <dgm:prSet presAssocID="{F2A17B04-4083-4921-9E86-BE910FFC8B5E}" presName="childNode" presStyleLbl="node1" presStyleIdx="2" presStyleCnt="3">
        <dgm:presLayoutVars>
          <dgm:bulletEnabled val="1"/>
        </dgm:presLayoutVars>
      </dgm:prSet>
      <dgm:spPr/>
      <dgm:t>
        <a:bodyPr/>
        <a:lstStyle/>
        <a:p>
          <a:endParaRPr lang="en-US"/>
        </a:p>
      </dgm:t>
    </dgm:pt>
  </dgm:ptLst>
  <dgm:cxnLst>
    <dgm:cxn modelId="{96BE410D-64C2-4382-B0CB-E4EAB0927828}" srcId="{549A19AC-FBBC-4CB4-A31A-1D61E113ADF6}" destId="{81CDEF43-8354-4CA9-B4C9-27FB96199FE6}" srcOrd="0" destOrd="0" parTransId="{8513AAE0-701A-423B-B6E1-929C137AF6F5}" sibTransId="{3EED7B2A-0FD8-4AA8-9B71-5740B832159E}"/>
    <dgm:cxn modelId="{204BA67B-0909-4C5B-B7B1-BF38EB147BD4}" type="presOf" srcId="{426141B4-9BC1-4A79-B1CD-5518209135FE}" destId="{C92A3091-3632-4101-BD52-796C5DCE37FE}" srcOrd="1" destOrd="0" presId="urn:microsoft.com/office/officeart/2005/8/layout/hProcess7"/>
    <dgm:cxn modelId="{3D3BA9D3-DE5E-4A84-B1F2-85D24FFF866D}" srcId="{549A19AC-FBBC-4CB4-A31A-1D61E113ADF6}" destId="{F2A17B04-4083-4921-9E86-BE910FFC8B5E}" srcOrd="2" destOrd="0" parTransId="{F1D139DA-6A4F-42D6-8AF4-70D3207F7D04}" sibTransId="{C63DC77C-C7E0-4A04-B1BE-158229B5AA08}"/>
    <dgm:cxn modelId="{4525589E-CD27-48B6-945B-3F8BC3ABD6EF}" srcId="{81CDEF43-8354-4CA9-B4C9-27FB96199FE6}" destId="{EED43646-F2D5-4B06-A8AF-8DA9555A9D91}" srcOrd="1" destOrd="0" parTransId="{E90F376D-AFFA-4150-AA9B-60AD5A5173CD}" sibTransId="{3BCCE778-0BA8-48F7-84CE-951301FD74C2}"/>
    <dgm:cxn modelId="{8610E43C-3508-4D16-8551-282F8D7F8385}" type="presOf" srcId="{24CA20E8-89DF-43FE-BAA6-906E3D8EFC69}" destId="{B31C7B0C-97B5-4A76-8DB9-C9154E6075C1}" srcOrd="0" destOrd="0" presId="urn:microsoft.com/office/officeart/2005/8/layout/hProcess7"/>
    <dgm:cxn modelId="{65F657BD-BE32-4D35-AB10-2923CF477C25}" srcId="{81CDEF43-8354-4CA9-B4C9-27FB96199FE6}" destId="{939AA221-5154-452D-805D-B8BAFDC71AC2}" srcOrd="0" destOrd="0" parTransId="{A7CC58D1-707D-417B-A6E5-AE0EB914A21E}" sibTransId="{D6B3A94C-C880-4B9D-8BC3-4820E7BA2178}"/>
    <dgm:cxn modelId="{07C28857-9D46-4CB5-9401-212DD5980058}" type="presOf" srcId="{426141B4-9BC1-4A79-B1CD-5518209135FE}" destId="{705AE9FE-43A1-469A-B4D7-2BBE05FF708C}" srcOrd="0" destOrd="0" presId="urn:microsoft.com/office/officeart/2005/8/layout/hProcess7"/>
    <dgm:cxn modelId="{512BA3B3-5DCC-4C7C-B4D4-2B2D8D08EB70}" type="presOf" srcId="{2A26F282-4976-42DF-AC31-AE9C106F455D}" destId="{8DE74979-FA32-4E2D-9C90-FF0511DB0118}" srcOrd="0" destOrd="0" presId="urn:microsoft.com/office/officeart/2005/8/layout/hProcess7"/>
    <dgm:cxn modelId="{B5E4595B-A749-4600-B15C-3C5961A0F912}" type="presOf" srcId="{549A19AC-FBBC-4CB4-A31A-1D61E113ADF6}" destId="{69BF976B-94B1-4D95-86B2-7F20F2AEAA6F}" srcOrd="0" destOrd="0" presId="urn:microsoft.com/office/officeart/2005/8/layout/hProcess7"/>
    <dgm:cxn modelId="{C49BFE93-E000-484C-829B-22596B8E0FAB}" type="presOf" srcId="{EED43646-F2D5-4B06-A8AF-8DA9555A9D91}" destId="{9A9F301D-1A24-4370-B97C-863E644742E9}" srcOrd="0" destOrd="1" presId="urn:microsoft.com/office/officeart/2005/8/layout/hProcess7"/>
    <dgm:cxn modelId="{4B485CB1-C05E-4B43-AFDD-BB80005E2B0F}" srcId="{F2A17B04-4083-4921-9E86-BE910FFC8B5E}" destId="{2A26F282-4976-42DF-AC31-AE9C106F455D}" srcOrd="0" destOrd="0" parTransId="{3F644546-738F-4D11-B3AF-109B6A50CDC4}" sibTransId="{031ECC76-8CD0-47A5-B3E0-D75797853788}"/>
    <dgm:cxn modelId="{F28C0D35-6426-4F60-B78A-E8073B24CAE6}" type="presOf" srcId="{F2A17B04-4083-4921-9E86-BE910FFC8B5E}" destId="{82496A67-E9EA-4231-A7A1-2367B5B64FA3}" srcOrd="0" destOrd="0" presId="urn:microsoft.com/office/officeart/2005/8/layout/hProcess7"/>
    <dgm:cxn modelId="{A4C5B73A-C963-4F69-A765-43BF41D770BF}" srcId="{549A19AC-FBBC-4CB4-A31A-1D61E113ADF6}" destId="{426141B4-9BC1-4A79-B1CD-5518209135FE}" srcOrd="1" destOrd="0" parTransId="{8720826A-CA80-4897-8822-443FE5D7972E}" sibTransId="{07D18AFA-DBA2-487E-9497-B6F8E16AB194}"/>
    <dgm:cxn modelId="{3CE0E9D0-25CA-4AF4-A196-378E19F8DC6D}" type="presOf" srcId="{81CDEF43-8354-4CA9-B4C9-27FB96199FE6}" destId="{1F9C65E1-D6B8-4BDA-908D-A11E8747DA71}" srcOrd="0" destOrd="0" presId="urn:microsoft.com/office/officeart/2005/8/layout/hProcess7"/>
    <dgm:cxn modelId="{1CF07A36-95BE-42CD-BC44-9BA8B0278D50}" type="presOf" srcId="{F2A17B04-4083-4921-9E86-BE910FFC8B5E}" destId="{A9B9E348-3C2F-4836-8EFD-60FA45C1D924}" srcOrd="1" destOrd="0" presId="urn:microsoft.com/office/officeart/2005/8/layout/hProcess7"/>
    <dgm:cxn modelId="{6F16217B-0BF2-4628-975D-DEE051791B8C}" type="presOf" srcId="{81CDEF43-8354-4CA9-B4C9-27FB96199FE6}" destId="{5827911A-2ED0-4557-9878-C9BEBBEBB2AA}" srcOrd="1" destOrd="0" presId="urn:microsoft.com/office/officeart/2005/8/layout/hProcess7"/>
    <dgm:cxn modelId="{D092944D-3ED3-4410-89ED-CC1298B89B26}" srcId="{426141B4-9BC1-4A79-B1CD-5518209135FE}" destId="{24CA20E8-89DF-43FE-BAA6-906E3D8EFC69}" srcOrd="0" destOrd="0" parTransId="{CBC3A3F4-CA3A-44FE-90E5-B460090116F3}" sibTransId="{9F2776A8-8BEF-4FC4-8DFE-1F7D12BC45A3}"/>
    <dgm:cxn modelId="{061B016F-4653-495F-BAFE-212A93E72BC0}" type="presOf" srcId="{939AA221-5154-452D-805D-B8BAFDC71AC2}" destId="{9A9F301D-1A24-4370-B97C-863E644742E9}" srcOrd="0" destOrd="0" presId="urn:microsoft.com/office/officeart/2005/8/layout/hProcess7"/>
    <dgm:cxn modelId="{C8D4CFE1-FCEA-41EA-A411-0B1CFBA1F588}" type="presParOf" srcId="{69BF976B-94B1-4D95-86B2-7F20F2AEAA6F}" destId="{5401BC70-A87D-4925-A643-8362D9FF45BB}" srcOrd="0" destOrd="0" presId="urn:microsoft.com/office/officeart/2005/8/layout/hProcess7"/>
    <dgm:cxn modelId="{66283FAD-C55A-4240-ADE9-0C212C22C679}" type="presParOf" srcId="{5401BC70-A87D-4925-A643-8362D9FF45BB}" destId="{1F9C65E1-D6B8-4BDA-908D-A11E8747DA71}" srcOrd="0" destOrd="0" presId="urn:microsoft.com/office/officeart/2005/8/layout/hProcess7"/>
    <dgm:cxn modelId="{497BF151-8CC3-4246-A861-C5129D894A83}" type="presParOf" srcId="{5401BC70-A87D-4925-A643-8362D9FF45BB}" destId="{5827911A-2ED0-4557-9878-C9BEBBEBB2AA}" srcOrd="1" destOrd="0" presId="urn:microsoft.com/office/officeart/2005/8/layout/hProcess7"/>
    <dgm:cxn modelId="{A9352A82-7F12-4DBA-B562-643F2D8FCEE6}" type="presParOf" srcId="{5401BC70-A87D-4925-A643-8362D9FF45BB}" destId="{9A9F301D-1A24-4370-B97C-863E644742E9}" srcOrd="2" destOrd="0" presId="urn:microsoft.com/office/officeart/2005/8/layout/hProcess7"/>
    <dgm:cxn modelId="{F4AA51B7-26AD-42C2-A61D-587BCF49425B}" type="presParOf" srcId="{69BF976B-94B1-4D95-86B2-7F20F2AEAA6F}" destId="{88FB7213-035E-404F-BDB0-2CCDEB3ACD08}" srcOrd="1" destOrd="0" presId="urn:microsoft.com/office/officeart/2005/8/layout/hProcess7"/>
    <dgm:cxn modelId="{D11F4D38-DF1C-4F91-B38F-BA771DC184AA}" type="presParOf" srcId="{69BF976B-94B1-4D95-86B2-7F20F2AEAA6F}" destId="{44AFA926-A9EB-4C65-BDEF-4D4665EDCF2D}" srcOrd="2" destOrd="0" presId="urn:microsoft.com/office/officeart/2005/8/layout/hProcess7"/>
    <dgm:cxn modelId="{462F0D63-9C81-43FA-BBDA-AF64B5ED9CD5}" type="presParOf" srcId="{44AFA926-A9EB-4C65-BDEF-4D4665EDCF2D}" destId="{4FB4DCDE-C6EE-4EE3-9AC8-DC11881976AB}" srcOrd="0" destOrd="0" presId="urn:microsoft.com/office/officeart/2005/8/layout/hProcess7"/>
    <dgm:cxn modelId="{6CF782AB-A6E1-492C-9370-097DD221E558}" type="presParOf" srcId="{44AFA926-A9EB-4C65-BDEF-4D4665EDCF2D}" destId="{58D78089-83AC-417D-A3B1-1999F1939FFB}" srcOrd="1" destOrd="0" presId="urn:microsoft.com/office/officeart/2005/8/layout/hProcess7"/>
    <dgm:cxn modelId="{625D821E-35AA-4923-89BA-354487F12881}" type="presParOf" srcId="{44AFA926-A9EB-4C65-BDEF-4D4665EDCF2D}" destId="{597CBDB3-E9C6-4527-89F6-603165340379}" srcOrd="2" destOrd="0" presId="urn:microsoft.com/office/officeart/2005/8/layout/hProcess7"/>
    <dgm:cxn modelId="{C59AF7E1-EB9D-43BD-B149-A70A10DE50D6}" type="presParOf" srcId="{69BF976B-94B1-4D95-86B2-7F20F2AEAA6F}" destId="{279EF192-70A4-4C32-9EFF-B3596A4DF688}" srcOrd="3" destOrd="0" presId="urn:microsoft.com/office/officeart/2005/8/layout/hProcess7"/>
    <dgm:cxn modelId="{61D5201B-BD39-4827-9CFB-81454C994A98}" type="presParOf" srcId="{69BF976B-94B1-4D95-86B2-7F20F2AEAA6F}" destId="{5BAFA17D-F671-439B-9807-28C64CC0974A}" srcOrd="4" destOrd="0" presId="urn:microsoft.com/office/officeart/2005/8/layout/hProcess7"/>
    <dgm:cxn modelId="{D3F3AB14-FB3E-4664-96E8-FAEAB8BB08CF}" type="presParOf" srcId="{5BAFA17D-F671-439B-9807-28C64CC0974A}" destId="{705AE9FE-43A1-469A-B4D7-2BBE05FF708C}" srcOrd="0" destOrd="0" presId="urn:microsoft.com/office/officeart/2005/8/layout/hProcess7"/>
    <dgm:cxn modelId="{3759FF08-7D6B-4797-8C92-E4A205A2C52C}" type="presParOf" srcId="{5BAFA17D-F671-439B-9807-28C64CC0974A}" destId="{C92A3091-3632-4101-BD52-796C5DCE37FE}" srcOrd="1" destOrd="0" presId="urn:microsoft.com/office/officeart/2005/8/layout/hProcess7"/>
    <dgm:cxn modelId="{BE81F5CC-C904-42A2-8466-E29F48C24FB0}" type="presParOf" srcId="{5BAFA17D-F671-439B-9807-28C64CC0974A}" destId="{B31C7B0C-97B5-4A76-8DB9-C9154E6075C1}" srcOrd="2" destOrd="0" presId="urn:microsoft.com/office/officeart/2005/8/layout/hProcess7"/>
    <dgm:cxn modelId="{51BEEB49-B55C-49CA-9943-44EBD15A2868}" type="presParOf" srcId="{69BF976B-94B1-4D95-86B2-7F20F2AEAA6F}" destId="{6FED273C-A450-4FFD-BF84-68290AB23EFE}" srcOrd="5" destOrd="0" presId="urn:microsoft.com/office/officeart/2005/8/layout/hProcess7"/>
    <dgm:cxn modelId="{322E6D81-BCB9-4611-9D78-685F222FC694}" type="presParOf" srcId="{69BF976B-94B1-4D95-86B2-7F20F2AEAA6F}" destId="{0F2B68CE-5557-42F5-AC80-F023F993CFBC}" srcOrd="6" destOrd="0" presId="urn:microsoft.com/office/officeart/2005/8/layout/hProcess7"/>
    <dgm:cxn modelId="{6047AD26-17C1-406F-8092-5696185502E8}" type="presParOf" srcId="{0F2B68CE-5557-42F5-AC80-F023F993CFBC}" destId="{6203C11F-8753-4898-ADF7-71D3373AFB1F}" srcOrd="0" destOrd="0" presId="urn:microsoft.com/office/officeart/2005/8/layout/hProcess7"/>
    <dgm:cxn modelId="{49AE9B48-1D88-4F3F-8114-CFFD1F83592F}" type="presParOf" srcId="{0F2B68CE-5557-42F5-AC80-F023F993CFBC}" destId="{E65D6C65-4729-446B-8BC1-94BC0AF1CFB5}" srcOrd="1" destOrd="0" presId="urn:microsoft.com/office/officeart/2005/8/layout/hProcess7"/>
    <dgm:cxn modelId="{B399252B-3DE8-4019-81B4-2DBB083A1AE7}" type="presParOf" srcId="{0F2B68CE-5557-42F5-AC80-F023F993CFBC}" destId="{6DF508EB-9365-48CB-B879-7DF52BCBD2B7}" srcOrd="2" destOrd="0" presId="urn:microsoft.com/office/officeart/2005/8/layout/hProcess7"/>
    <dgm:cxn modelId="{D120DCAC-438E-4FDF-B466-D4881F786DBD}" type="presParOf" srcId="{69BF976B-94B1-4D95-86B2-7F20F2AEAA6F}" destId="{598D1EB1-D7D2-40CC-B547-FFF432F3CC44}" srcOrd="7" destOrd="0" presId="urn:microsoft.com/office/officeart/2005/8/layout/hProcess7"/>
    <dgm:cxn modelId="{DAB13AF2-695E-4409-AD70-CDA0FF2839E2}" type="presParOf" srcId="{69BF976B-94B1-4D95-86B2-7F20F2AEAA6F}" destId="{4CB5B410-5DF3-45D8-8CA7-B9A4E48F7EB4}" srcOrd="8" destOrd="0" presId="urn:microsoft.com/office/officeart/2005/8/layout/hProcess7"/>
    <dgm:cxn modelId="{4EA8B443-B9F5-4475-8E61-06EC496C4BA7}" type="presParOf" srcId="{4CB5B410-5DF3-45D8-8CA7-B9A4E48F7EB4}" destId="{82496A67-E9EA-4231-A7A1-2367B5B64FA3}" srcOrd="0" destOrd="0" presId="urn:microsoft.com/office/officeart/2005/8/layout/hProcess7"/>
    <dgm:cxn modelId="{0EE4773A-45C0-4155-9728-F7A5F5FCA6FA}" type="presParOf" srcId="{4CB5B410-5DF3-45D8-8CA7-B9A4E48F7EB4}" destId="{A9B9E348-3C2F-4836-8EFD-60FA45C1D924}" srcOrd="1" destOrd="0" presId="urn:microsoft.com/office/officeart/2005/8/layout/hProcess7"/>
    <dgm:cxn modelId="{AD031CB3-A69C-44A9-AA97-DD835085AB5B}" type="presParOf" srcId="{4CB5B410-5DF3-45D8-8CA7-B9A4E48F7EB4}" destId="{8DE74979-FA32-4E2D-9C90-FF0511DB011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AE1A4-F305-48EB-B942-C957AE201A00}"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C00F80FB-CDA7-4724-8BF0-DB42D335896E}">
      <dgm:prSet phldrT="[Text]"/>
      <dgm:spPr/>
      <dgm:t>
        <a:bodyPr/>
        <a:lstStyle/>
        <a:p>
          <a:r>
            <a:rPr lang="en-US" dirty="0">
              <a:solidFill>
                <a:srgbClr val="FF0000"/>
              </a:solidFill>
            </a:rPr>
            <a:t>THREAT</a:t>
          </a:r>
        </a:p>
      </dgm:t>
    </dgm:pt>
    <dgm:pt modelId="{2091ED33-53BF-481A-9AC2-B2B64933DFA9}" type="parTrans" cxnId="{B7F777FE-0D47-49A3-9850-F22F1DABC98D}">
      <dgm:prSet/>
      <dgm:spPr/>
      <dgm:t>
        <a:bodyPr/>
        <a:lstStyle/>
        <a:p>
          <a:endParaRPr lang="en-US"/>
        </a:p>
      </dgm:t>
    </dgm:pt>
    <dgm:pt modelId="{C3A6FD8C-4869-4B63-B9B3-69134FA08E32}" type="sibTrans" cxnId="{B7F777FE-0D47-49A3-9850-F22F1DABC98D}">
      <dgm:prSet/>
      <dgm:spPr/>
      <dgm:t>
        <a:bodyPr/>
        <a:lstStyle/>
        <a:p>
          <a:endParaRPr lang="en-US"/>
        </a:p>
      </dgm:t>
    </dgm:pt>
    <dgm:pt modelId="{98A6331D-8CC7-46DD-B08F-3EF359497296}">
      <dgm:prSet phldrT="[Text]" custT="1"/>
      <dgm:spPr/>
      <dgm:t>
        <a:bodyPr/>
        <a:lstStyle/>
        <a:p>
          <a:r>
            <a:rPr lang="en-US" sz="1400" dirty="0">
              <a:solidFill>
                <a:schemeClr val="tx1"/>
              </a:solidFill>
              <a:latin typeface="Comic Sans MS" panose="030F0702030302020204" pitchFamily="66" charset="0"/>
            </a:rPr>
            <a:t>The person is aware/perceives a major change on what they believe to be their core identity or sense of self. There is realisation that this will impact on who we are and how we see ourselves. This is the shock of suddenly discovering you're not who you thought you were! It is a radical alteration to our future choices and other people's perception of them as individuals.  In this phase, people are unsure as to how they will be able to cope/react in  this new environment - one where the 'old rules' no longer apply and there are no 'new' ones established as yet.</a:t>
          </a:r>
        </a:p>
      </dgm:t>
    </dgm:pt>
    <dgm:pt modelId="{96877852-5E6F-4899-A27B-34DD572A7CAC}" type="parTrans" cxnId="{FE18FD8F-0A17-4E66-9DDC-677C9EF60F51}">
      <dgm:prSet/>
      <dgm:spPr/>
      <dgm:t>
        <a:bodyPr/>
        <a:lstStyle/>
        <a:p>
          <a:endParaRPr lang="en-US"/>
        </a:p>
      </dgm:t>
    </dgm:pt>
    <dgm:pt modelId="{62C24762-E357-4416-B3B0-B7B131D01D30}" type="sibTrans" cxnId="{FE18FD8F-0A17-4E66-9DDC-677C9EF60F51}">
      <dgm:prSet/>
      <dgm:spPr/>
      <dgm:t>
        <a:bodyPr/>
        <a:lstStyle/>
        <a:p>
          <a:endParaRPr lang="en-US"/>
        </a:p>
      </dgm:t>
    </dgm:pt>
    <dgm:pt modelId="{D2EE68FA-9824-4552-93FC-A7AFEDC001E0}">
      <dgm:prSet phldrT="[Text]"/>
      <dgm:spPr/>
      <dgm:t>
        <a:bodyPr/>
        <a:lstStyle/>
        <a:p>
          <a:r>
            <a:rPr lang="en-US" dirty="0">
              <a:solidFill>
                <a:srgbClr val="FF0000"/>
              </a:solidFill>
            </a:rPr>
            <a:t>GUILT</a:t>
          </a:r>
        </a:p>
      </dgm:t>
    </dgm:pt>
    <dgm:pt modelId="{7BFCADD3-B2B8-499C-B1B1-B94DAE432822}" type="parTrans" cxnId="{681A3012-D631-4AB5-9794-E0B7BDB6E770}">
      <dgm:prSet/>
      <dgm:spPr/>
      <dgm:t>
        <a:bodyPr/>
        <a:lstStyle/>
        <a:p>
          <a:endParaRPr lang="en-US"/>
        </a:p>
      </dgm:t>
    </dgm:pt>
    <dgm:pt modelId="{A5B793B3-CEBF-43ED-8F98-77266698708E}" type="sibTrans" cxnId="{681A3012-D631-4AB5-9794-E0B7BDB6E770}">
      <dgm:prSet/>
      <dgm:spPr/>
      <dgm:t>
        <a:bodyPr/>
        <a:lstStyle/>
        <a:p>
          <a:endParaRPr lang="en-US"/>
        </a:p>
      </dgm:t>
    </dgm:pt>
    <dgm:pt modelId="{FFCCE2CD-F93F-4988-8861-01E921BDD0C7}">
      <dgm:prSet phldrT="[Text]" custT="1"/>
      <dgm:spPr/>
      <dgm:t>
        <a:bodyPr/>
        <a:lstStyle/>
        <a:p>
          <a:r>
            <a:rPr lang="en-US" sz="1400" dirty="0">
              <a:solidFill>
                <a:schemeClr val="tx1"/>
              </a:solidFill>
              <a:latin typeface="Comic Sans MS" panose="030F0702030302020204" pitchFamily="66" charset="0"/>
            </a:rPr>
            <a:t>An awareness that we are changing - We are not who we thought we were! The person begins to explore their self-perception and their past behaviour using different interpretations &amp; begins to re-define their sense of self. </a:t>
          </a:r>
        </a:p>
        <a:p>
          <a:r>
            <a:rPr lang="en-US" sz="1400" dirty="0">
              <a:solidFill>
                <a:schemeClr val="tx1"/>
              </a:solidFill>
              <a:latin typeface="Comic Sans MS" panose="030F0702030302020204" pitchFamily="66" charset="0"/>
            </a:rPr>
            <a:t>Recognition of the inappropriateness of previous actions and the implications can cause guilt as they realise the impact of their behaviour. Shame may also be a factor here - the awareness of a negative change in someone else's opinion of you from what you think it should be. This recognition of a shift in our and other peoples opinion then leads into the next stage.</a:t>
          </a:r>
        </a:p>
      </dgm:t>
    </dgm:pt>
    <dgm:pt modelId="{EE0FC94E-F735-4767-92F5-49AEC09E6425}" type="parTrans" cxnId="{3BFF912C-AAB0-45AD-9887-D7EE2FCA6E4B}">
      <dgm:prSet/>
      <dgm:spPr/>
      <dgm:t>
        <a:bodyPr/>
        <a:lstStyle/>
        <a:p>
          <a:endParaRPr lang="en-US"/>
        </a:p>
      </dgm:t>
    </dgm:pt>
    <dgm:pt modelId="{5F551EF6-D26C-4962-87E4-86A80D24DCEF}" type="sibTrans" cxnId="{3BFF912C-AAB0-45AD-9887-D7EE2FCA6E4B}">
      <dgm:prSet/>
      <dgm:spPr/>
      <dgm:t>
        <a:bodyPr/>
        <a:lstStyle/>
        <a:p>
          <a:endParaRPr lang="en-US"/>
        </a:p>
      </dgm:t>
    </dgm:pt>
    <dgm:pt modelId="{A3C4EBEB-21DC-41C5-8D90-C3FDBF96AA7E}">
      <dgm:prSet phldrT="[Text]"/>
      <dgm:spPr/>
      <dgm:t>
        <a:bodyPr/>
        <a:lstStyle/>
        <a:p>
          <a:r>
            <a:rPr lang="en-US" dirty="0">
              <a:solidFill>
                <a:srgbClr val="FF0000"/>
              </a:solidFill>
            </a:rPr>
            <a:t>DEPRESSION</a:t>
          </a:r>
        </a:p>
      </dgm:t>
    </dgm:pt>
    <dgm:pt modelId="{975FF11A-B916-4349-9BFA-F6D4041A6CD1}" type="parTrans" cxnId="{421EBA8F-2F6F-4497-A24C-47863D9FA187}">
      <dgm:prSet/>
      <dgm:spPr/>
      <dgm:t>
        <a:bodyPr/>
        <a:lstStyle/>
        <a:p>
          <a:endParaRPr lang="en-US"/>
        </a:p>
      </dgm:t>
    </dgm:pt>
    <dgm:pt modelId="{48EE3B07-4487-4BC6-B457-F6D164329404}" type="sibTrans" cxnId="{421EBA8F-2F6F-4497-A24C-47863D9FA187}">
      <dgm:prSet/>
      <dgm:spPr/>
      <dgm:t>
        <a:bodyPr/>
        <a:lstStyle/>
        <a:p>
          <a:endParaRPr lang="en-US"/>
        </a:p>
      </dgm:t>
    </dgm:pt>
    <dgm:pt modelId="{08EDAA98-FC35-4C7A-8105-5A8D019C117A}">
      <dgm:prSet phldrT="[Text]"/>
      <dgm:spPr/>
      <dgm:t>
        <a:bodyPr/>
        <a:lstStyle/>
        <a:p>
          <a:r>
            <a:rPr lang="en-US" dirty="0">
              <a:solidFill>
                <a:schemeClr val="tx1"/>
              </a:solidFill>
              <a:latin typeface="Comic Sans MS" panose="030F0702030302020204" pitchFamily="66" charset="0"/>
            </a:rPr>
            <a:t>The awareness that our past actions, behaviours and beliefs are incompatible with our core construct of our identity. The belief that our past actions mean we're not a very nice person after all! This phase is characterised by a general lack of motivation and confusion.  Leads to uncertainty as to what the future holds and how they can fit into the future 'world'. Their representations are inappropriate and  undermine their sense of self leaving them with no clear sense of identity or vision of how to operate.</a:t>
          </a:r>
        </a:p>
      </dgm:t>
    </dgm:pt>
    <dgm:pt modelId="{3DB85C14-0C1B-4758-B579-EDE5AB634022}" type="parTrans" cxnId="{FEE12BDA-FDCC-4E44-B4D5-A3E6EF8DA86F}">
      <dgm:prSet/>
      <dgm:spPr/>
      <dgm:t>
        <a:bodyPr/>
        <a:lstStyle/>
        <a:p>
          <a:endParaRPr lang="en-US"/>
        </a:p>
      </dgm:t>
    </dgm:pt>
    <dgm:pt modelId="{724D9FB3-8785-4FE4-ADE9-F2B17C4205EB}" type="sibTrans" cxnId="{FEE12BDA-FDCC-4E44-B4D5-A3E6EF8DA86F}">
      <dgm:prSet/>
      <dgm:spPr/>
      <dgm:t>
        <a:bodyPr/>
        <a:lstStyle/>
        <a:p>
          <a:endParaRPr lang="en-US"/>
        </a:p>
      </dgm:t>
    </dgm:pt>
    <dgm:pt modelId="{9E2A82EF-D6B5-43B4-A67C-688710F7C51F}" type="pres">
      <dgm:prSet presAssocID="{EBAAE1A4-F305-48EB-B942-C957AE201A00}" presName="Name0" presStyleCnt="0">
        <dgm:presLayoutVars>
          <dgm:dir/>
          <dgm:animLvl val="lvl"/>
          <dgm:resizeHandles val="exact"/>
        </dgm:presLayoutVars>
      </dgm:prSet>
      <dgm:spPr/>
      <dgm:t>
        <a:bodyPr/>
        <a:lstStyle/>
        <a:p>
          <a:endParaRPr lang="en-US"/>
        </a:p>
      </dgm:t>
    </dgm:pt>
    <dgm:pt modelId="{D242D242-345B-4AA6-B3BC-025B2B1BBBE9}" type="pres">
      <dgm:prSet presAssocID="{C00F80FB-CDA7-4724-8BF0-DB42D335896E}" presName="compositeNode" presStyleCnt="0">
        <dgm:presLayoutVars>
          <dgm:bulletEnabled val="1"/>
        </dgm:presLayoutVars>
      </dgm:prSet>
      <dgm:spPr/>
    </dgm:pt>
    <dgm:pt modelId="{5D4AC5A1-964B-408B-BFE3-229A21CC5724}" type="pres">
      <dgm:prSet presAssocID="{C00F80FB-CDA7-4724-8BF0-DB42D335896E}" presName="bgRect" presStyleLbl="node1" presStyleIdx="0" presStyleCnt="3" custScaleY="175031"/>
      <dgm:spPr/>
      <dgm:t>
        <a:bodyPr/>
        <a:lstStyle/>
        <a:p>
          <a:endParaRPr lang="en-US"/>
        </a:p>
      </dgm:t>
    </dgm:pt>
    <dgm:pt modelId="{48961648-201E-4B59-BE14-7E217DE14178}" type="pres">
      <dgm:prSet presAssocID="{C00F80FB-CDA7-4724-8BF0-DB42D335896E}" presName="parentNode" presStyleLbl="node1" presStyleIdx="0" presStyleCnt="3">
        <dgm:presLayoutVars>
          <dgm:chMax val="0"/>
          <dgm:bulletEnabled val="1"/>
        </dgm:presLayoutVars>
      </dgm:prSet>
      <dgm:spPr/>
      <dgm:t>
        <a:bodyPr/>
        <a:lstStyle/>
        <a:p>
          <a:endParaRPr lang="en-US"/>
        </a:p>
      </dgm:t>
    </dgm:pt>
    <dgm:pt modelId="{6826E979-DA8A-4270-A321-751B6CB49B89}" type="pres">
      <dgm:prSet presAssocID="{C00F80FB-CDA7-4724-8BF0-DB42D335896E}" presName="childNode" presStyleLbl="node1" presStyleIdx="0" presStyleCnt="3">
        <dgm:presLayoutVars>
          <dgm:bulletEnabled val="1"/>
        </dgm:presLayoutVars>
      </dgm:prSet>
      <dgm:spPr/>
      <dgm:t>
        <a:bodyPr/>
        <a:lstStyle/>
        <a:p>
          <a:endParaRPr lang="en-US"/>
        </a:p>
      </dgm:t>
    </dgm:pt>
    <dgm:pt modelId="{1BFDC4CF-6481-4DE6-933F-042BCAED91E9}" type="pres">
      <dgm:prSet presAssocID="{C3A6FD8C-4869-4B63-B9B3-69134FA08E32}" presName="hSp" presStyleCnt="0"/>
      <dgm:spPr/>
    </dgm:pt>
    <dgm:pt modelId="{699D5A63-C586-4F0E-84F6-D9BB2EC89C82}" type="pres">
      <dgm:prSet presAssocID="{C3A6FD8C-4869-4B63-B9B3-69134FA08E32}" presName="vProcSp" presStyleCnt="0"/>
      <dgm:spPr/>
    </dgm:pt>
    <dgm:pt modelId="{7D0A458B-1C20-497D-AACB-0233137D58FA}" type="pres">
      <dgm:prSet presAssocID="{C3A6FD8C-4869-4B63-B9B3-69134FA08E32}" presName="vSp1" presStyleCnt="0"/>
      <dgm:spPr/>
    </dgm:pt>
    <dgm:pt modelId="{BEE7B4BB-AF07-40A2-8061-B4276AE9D693}" type="pres">
      <dgm:prSet presAssocID="{C3A6FD8C-4869-4B63-B9B3-69134FA08E32}" presName="simulatedConn" presStyleLbl="solidFgAcc1" presStyleIdx="0" presStyleCnt="2"/>
      <dgm:spPr/>
    </dgm:pt>
    <dgm:pt modelId="{E5D95011-255A-4237-93FD-6A35E3054437}" type="pres">
      <dgm:prSet presAssocID="{C3A6FD8C-4869-4B63-B9B3-69134FA08E32}" presName="vSp2" presStyleCnt="0"/>
      <dgm:spPr/>
    </dgm:pt>
    <dgm:pt modelId="{EAA22DDD-4BEE-4D86-8F5D-2B3FD8C42F7B}" type="pres">
      <dgm:prSet presAssocID="{C3A6FD8C-4869-4B63-B9B3-69134FA08E32}" presName="sibTrans" presStyleCnt="0"/>
      <dgm:spPr/>
    </dgm:pt>
    <dgm:pt modelId="{CFCA3780-899F-4E35-A3C8-C25B32D808BF}" type="pres">
      <dgm:prSet presAssocID="{D2EE68FA-9824-4552-93FC-A7AFEDC001E0}" presName="compositeNode" presStyleCnt="0">
        <dgm:presLayoutVars>
          <dgm:bulletEnabled val="1"/>
        </dgm:presLayoutVars>
      </dgm:prSet>
      <dgm:spPr/>
    </dgm:pt>
    <dgm:pt modelId="{8133A488-5965-4812-BE85-1D8A29C5CB23}" type="pres">
      <dgm:prSet presAssocID="{D2EE68FA-9824-4552-93FC-A7AFEDC001E0}" presName="bgRect" presStyleLbl="node1" presStyleIdx="1" presStyleCnt="3" custScaleY="177504"/>
      <dgm:spPr/>
      <dgm:t>
        <a:bodyPr/>
        <a:lstStyle/>
        <a:p>
          <a:endParaRPr lang="en-US"/>
        </a:p>
      </dgm:t>
    </dgm:pt>
    <dgm:pt modelId="{3B7F4A6C-F40D-4CCC-8E7B-14F6B383F16A}" type="pres">
      <dgm:prSet presAssocID="{D2EE68FA-9824-4552-93FC-A7AFEDC001E0}" presName="parentNode" presStyleLbl="node1" presStyleIdx="1" presStyleCnt="3">
        <dgm:presLayoutVars>
          <dgm:chMax val="0"/>
          <dgm:bulletEnabled val="1"/>
        </dgm:presLayoutVars>
      </dgm:prSet>
      <dgm:spPr/>
      <dgm:t>
        <a:bodyPr/>
        <a:lstStyle/>
        <a:p>
          <a:endParaRPr lang="en-US"/>
        </a:p>
      </dgm:t>
    </dgm:pt>
    <dgm:pt modelId="{D4DE2EB2-3500-4654-991B-6F19615E11FB}" type="pres">
      <dgm:prSet presAssocID="{D2EE68FA-9824-4552-93FC-A7AFEDC001E0}" presName="childNode" presStyleLbl="node1" presStyleIdx="1" presStyleCnt="3">
        <dgm:presLayoutVars>
          <dgm:bulletEnabled val="1"/>
        </dgm:presLayoutVars>
      </dgm:prSet>
      <dgm:spPr/>
      <dgm:t>
        <a:bodyPr/>
        <a:lstStyle/>
        <a:p>
          <a:endParaRPr lang="en-US"/>
        </a:p>
      </dgm:t>
    </dgm:pt>
    <dgm:pt modelId="{ABC9B3AC-FEA3-4D74-A4DE-2D66491E0DDD}" type="pres">
      <dgm:prSet presAssocID="{A5B793B3-CEBF-43ED-8F98-77266698708E}" presName="hSp" presStyleCnt="0"/>
      <dgm:spPr/>
    </dgm:pt>
    <dgm:pt modelId="{C75EC812-E722-4F79-8D01-26FAA0CF084D}" type="pres">
      <dgm:prSet presAssocID="{A5B793B3-CEBF-43ED-8F98-77266698708E}" presName="vProcSp" presStyleCnt="0"/>
      <dgm:spPr/>
    </dgm:pt>
    <dgm:pt modelId="{7A603668-1AD0-49BE-B49B-1E99BAB522EB}" type="pres">
      <dgm:prSet presAssocID="{A5B793B3-CEBF-43ED-8F98-77266698708E}" presName="vSp1" presStyleCnt="0"/>
      <dgm:spPr/>
    </dgm:pt>
    <dgm:pt modelId="{AFA5A1D3-CEAA-4D5F-8106-B924DA9479CE}" type="pres">
      <dgm:prSet presAssocID="{A5B793B3-CEBF-43ED-8F98-77266698708E}" presName="simulatedConn" presStyleLbl="solidFgAcc1" presStyleIdx="1" presStyleCnt="2"/>
      <dgm:spPr/>
    </dgm:pt>
    <dgm:pt modelId="{CB3BD62A-8902-4357-BB3D-4E39B9307494}" type="pres">
      <dgm:prSet presAssocID="{A5B793B3-CEBF-43ED-8F98-77266698708E}" presName="vSp2" presStyleCnt="0"/>
      <dgm:spPr/>
    </dgm:pt>
    <dgm:pt modelId="{09506DC4-7577-4674-80AD-AE86E58F43C4}" type="pres">
      <dgm:prSet presAssocID="{A5B793B3-CEBF-43ED-8F98-77266698708E}" presName="sibTrans" presStyleCnt="0"/>
      <dgm:spPr/>
    </dgm:pt>
    <dgm:pt modelId="{6F4261B0-4C3E-43E7-81EA-578FF8A1B32E}" type="pres">
      <dgm:prSet presAssocID="{A3C4EBEB-21DC-41C5-8D90-C3FDBF96AA7E}" presName="compositeNode" presStyleCnt="0">
        <dgm:presLayoutVars>
          <dgm:bulletEnabled val="1"/>
        </dgm:presLayoutVars>
      </dgm:prSet>
      <dgm:spPr/>
    </dgm:pt>
    <dgm:pt modelId="{B92F24E9-EA20-4A81-BFF6-D85E4E50B226}" type="pres">
      <dgm:prSet presAssocID="{A3C4EBEB-21DC-41C5-8D90-C3FDBF96AA7E}" presName="bgRect" presStyleLbl="node1" presStyleIdx="2" presStyleCnt="3" custScaleY="177504"/>
      <dgm:spPr/>
      <dgm:t>
        <a:bodyPr/>
        <a:lstStyle/>
        <a:p>
          <a:endParaRPr lang="en-US"/>
        </a:p>
      </dgm:t>
    </dgm:pt>
    <dgm:pt modelId="{2ED5F65B-D4E5-41D4-ADEE-1BF855788B2B}" type="pres">
      <dgm:prSet presAssocID="{A3C4EBEB-21DC-41C5-8D90-C3FDBF96AA7E}" presName="parentNode" presStyleLbl="node1" presStyleIdx="2" presStyleCnt="3">
        <dgm:presLayoutVars>
          <dgm:chMax val="0"/>
          <dgm:bulletEnabled val="1"/>
        </dgm:presLayoutVars>
      </dgm:prSet>
      <dgm:spPr/>
      <dgm:t>
        <a:bodyPr/>
        <a:lstStyle/>
        <a:p>
          <a:endParaRPr lang="en-US"/>
        </a:p>
      </dgm:t>
    </dgm:pt>
    <dgm:pt modelId="{FCBCA501-83CE-4853-8264-2063599B72A2}" type="pres">
      <dgm:prSet presAssocID="{A3C4EBEB-21DC-41C5-8D90-C3FDBF96AA7E}" presName="childNode" presStyleLbl="node1" presStyleIdx="2" presStyleCnt="3">
        <dgm:presLayoutVars>
          <dgm:bulletEnabled val="1"/>
        </dgm:presLayoutVars>
      </dgm:prSet>
      <dgm:spPr/>
      <dgm:t>
        <a:bodyPr/>
        <a:lstStyle/>
        <a:p>
          <a:endParaRPr lang="en-US"/>
        </a:p>
      </dgm:t>
    </dgm:pt>
  </dgm:ptLst>
  <dgm:cxnLst>
    <dgm:cxn modelId="{3E7B815A-CC1F-41BD-AD85-549354D15E4B}" type="presOf" srcId="{A3C4EBEB-21DC-41C5-8D90-C3FDBF96AA7E}" destId="{2ED5F65B-D4E5-41D4-ADEE-1BF855788B2B}" srcOrd="1" destOrd="0" presId="urn:microsoft.com/office/officeart/2005/8/layout/hProcess7"/>
    <dgm:cxn modelId="{3BFF912C-AAB0-45AD-9887-D7EE2FCA6E4B}" srcId="{D2EE68FA-9824-4552-93FC-A7AFEDC001E0}" destId="{FFCCE2CD-F93F-4988-8861-01E921BDD0C7}" srcOrd="0" destOrd="0" parTransId="{EE0FC94E-F735-4767-92F5-49AEC09E6425}" sibTransId="{5F551EF6-D26C-4962-87E4-86A80D24DCEF}"/>
    <dgm:cxn modelId="{421EBA8F-2F6F-4497-A24C-47863D9FA187}" srcId="{EBAAE1A4-F305-48EB-B942-C957AE201A00}" destId="{A3C4EBEB-21DC-41C5-8D90-C3FDBF96AA7E}" srcOrd="2" destOrd="0" parTransId="{975FF11A-B916-4349-9BFA-F6D4041A6CD1}" sibTransId="{48EE3B07-4487-4BC6-B457-F6D164329404}"/>
    <dgm:cxn modelId="{681A3012-D631-4AB5-9794-E0B7BDB6E770}" srcId="{EBAAE1A4-F305-48EB-B942-C957AE201A00}" destId="{D2EE68FA-9824-4552-93FC-A7AFEDC001E0}" srcOrd="1" destOrd="0" parTransId="{7BFCADD3-B2B8-499C-B1B1-B94DAE432822}" sibTransId="{A5B793B3-CEBF-43ED-8F98-77266698708E}"/>
    <dgm:cxn modelId="{B7F777FE-0D47-49A3-9850-F22F1DABC98D}" srcId="{EBAAE1A4-F305-48EB-B942-C957AE201A00}" destId="{C00F80FB-CDA7-4724-8BF0-DB42D335896E}" srcOrd="0" destOrd="0" parTransId="{2091ED33-53BF-481A-9AC2-B2B64933DFA9}" sibTransId="{C3A6FD8C-4869-4B63-B9B3-69134FA08E32}"/>
    <dgm:cxn modelId="{7FBF4615-9C9A-4B3B-8A17-632345968E50}" type="presOf" srcId="{C00F80FB-CDA7-4724-8BF0-DB42D335896E}" destId="{5D4AC5A1-964B-408B-BFE3-229A21CC5724}" srcOrd="0" destOrd="0" presId="urn:microsoft.com/office/officeart/2005/8/layout/hProcess7"/>
    <dgm:cxn modelId="{FABA03D0-118B-47D7-8057-79A9D70EF72D}" type="presOf" srcId="{08EDAA98-FC35-4C7A-8105-5A8D019C117A}" destId="{FCBCA501-83CE-4853-8264-2063599B72A2}" srcOrd="0" destOrd="0" presId="urn:microsoft.com/office/officeart/2005/8/layout/hProcess7"/>
    <dgm:cxn modelId="{FE18FD8F-0A17-4E66-9DDC-677C9EF60F51}" srcId="{C00F80FB-CDA7-4724-8BF0-DB42D335896E}" destId="{98A6331D-8CC7-46DD-B08F-3EF359497296}" srcOrd="0" destOrd="0" parTransId="{96877852-5E6F-4899-A27B-34DD572A7CAC}" sibTransId="{62C24762-E357-4416-B3B0-B7B131D01D30}"/>
    <dgm:cxn modelId="{07BC84C3-203B-443B-B4DD-4CE07FD2D20C}" type="presOf" srcId="{A3C4EBEB-21DC-41C5-8D90-C3FDBF96AA7E}" destId="{B92F24E9-EA20-4A81-BFF6-D85E4E50B226}" srcOrd="0" destOrd="0" presId="urn:microsoft.com/office/officeart/2005/8/layout/hProcess7"/>
    <dgm:cxn modelId="{31437C38-84BB-4B49-BE2F-BBDE6FA89376}" type="presOf" srcId="{D2EE68FA-9824-4552-93FC-A7AFEDC001E0}" destId="{8133A488-5965-4812-BE85-1D8A29C5CB23}" srcOrd="0" destOrd="0" presId="urn:microsoft.com/office/officeart/2005/8/layout/hProcess7"/>
    <dgm:cxn modelId="{FEE12BDA-FDCC-4E44-B4D5-A3E6EF8DA86F}" srcId="{A3C4EBEB-21DC-41C5-8D90-C3FDBF96AA7E}" destId="{08EDAA98-FC35-4C7A-8105-5A8D019C117A}" srcOrd="0" destOrd="0" parTransId="{3DB85C14-0C1B-4758-B579-EDE5AB634022}" sibTransId="{724D9FB3-8785-4FE4-ADE9-F2B17C4205EB}"/>
    <dgm:cxn modelId="{79F92B5A-EC39-4DD3-B80F-058B75EE66FA}" type="presOf" srcId="{D2EE68FA-9824-4552-93FC-A7AFEDC001E0}" destId="{3B7F4A6C-F40D-4CCC-8E7B-14F6B383F16A}" srcOrd="1" destOrd="0" presId="urn:microsoft.com/office/officeart/2005/8/layout/hProcess7"/>
    <dgm:cxn modelId="{24DE20BA-4723-4FAA-B15A-9167862E0700}" type="presOf" srcId="{EBAAE1A4-F305-48EB-B942-C957AE201A00}" destId="{9E2A82EF-D6B5-43B4-A67C-688710F7C51F}" srcOrd="0" destOrd="0" presId="urn:microsoft.com/office/officeart/2005/8/layout/hProcess7"/>
    <dgm:cxn modelId="{82FC9ACC-96FA-44C9-98AD-8A316C366B44}" type="presOf" srcId="{FFCCE2CD-F93F-4988-8861-01E921BDD0C7}" destId="{D4DE2EB2-3500-4654-991B-6F19615E11FB}" srcOrd="0" destOrd="0" presId="urn:microsoft.com/office/officeart/2005/8/layout/hProcess7"/>
    <dgm:cxn modelId="{8CD3F97A-422D-47A5-A93D-4C337EB85EEC}" type="presOf" srcId="{C00F80FB-CDA7-4724-8BF0-DB42D335896E}" destId="{48961648-201E-4B59-BE14-7E217DE14178}" srcOrd="1" destOrd="0" presId="urn:microsoft.com/office/officeart/2005/8/layout/hProcess7"/>
    <dgm:cxn modelId="{72387511-1A3B-4942-B05F-F89F9121C867}" type="presOf" srcId="{98A6331D-8CC7-46DD-B08F-3EF359497296}" destId="{6826E979-DA8A-4270-A321-751B6CB49B89}" srcOrd="0" destOrd="0" presId="urn:microsoft.com/office/officeart/2005/8/layout/hProcess7"/>
    <dgm:cxn modelId="{551418F3-3DFC-443C-A054-54F9480036B8}" type="presParOf" srcId="{9E2A82EF-D6B5-43B4-A67C-688710F7C51F}" destId="{D242D242-345B-4AA6-B3BC-025B2B1BBBE9}" srcOrd="0" destOrd="0" presId="urn:microsoft.com/office/officeart/2005/8/layout/hProcess7"/>
    <dgm:cxn modelId="{F5048BDF-1874-4365-AAB2-049EB8EE18F2}" type="presParOf" srcId="{D242D242-345B-4AA6-B3BC-025B2B1BBBE9}" destId="{5D4AC5A1-964B-408B-BFE3-229A21CC5724}" srcOrd="0" destOrd="0" presId="urn:microsoft.com/office/officeart/2005/8/layout/hProcess7"/>
    <dgm:cxn modelId="{A78CC335-D4CB-4DBD-A251-2D072EE89011}" type="presParOf" srcId="{D242D242-345B-4AA6-B3BC-025B2B1BBBE9}" destId="{48961648-201E-4B59-BE14-7E217DE14178}" srcOrd="1" destOrd="0" presId="urn:microsoft.com/office/officeart/2005/8/layout/hProcess7"/>
    <dgm:cxn modelId="{817ADEB0-16D0-4C90-A983-31906E975652}" type="presParOf" srcId="{D242D242-345B-4AA6-B3BC-025B2B1BBBE9}" destId="{6826E979-DA8A-4270-A321-751B6CB49B89}" srcOrd="2" destOrd="0" presId="urn:microsoft.com/office/officeart/2005/8/layout/hProcess7"/>
    <dgm:cxn modelId="{13B65519-5F8A-49A2-A95F-CCD6ABD93311}" type="presParOf" srcId="{9E2A82EF-D6B5-43B4-A67C-688710F7C51F}" destId="{1BFDC4CF-6481-4DE6-933F-042BCAED91E9}" srcOrd="1" destOrd="0" presId="urn:microsoft.com/office/officeart/2005/8/layout/hProcess7"/>
    <dgm:cxn modelId="{3C732E75-E06F-45DA-BCFE-E44C2C0424BB}" type="presParOf" srcId="{9E2A82EF-D6B5-43B4-A67C-688710F7C51F}" destId="{699D5A63-C586-4F0E-84F6-D9BB2EC89C82}" srcOrd="2" destOrd="0" presId="urn:microsoft.com/office/officeart/2005/8/layout/hProcess7"/>
    <dgm:cxn modelId="{6BBD828D-0325-47C7-9343-1E3AFA866FA5}" type="presParOf" srcId="{699D5A63-C586-4F0E-84F6-D9BB2EC89C82}" destId="{7D0A458B-1C20-497D-AACB-0233137D58FA}" srcOrd="0" destOrd="0" presId="urn:microsoft.com/office/officeart/2005/8/layout/hProcess7"/>
    <dgm:cxn modelId="{96AF04EA-241F-459A-9015-6474E93B4F43}" type="presParOf" srcId="{699D5A63-C586-4F0E-84F6-D9BB2EC89C82}" destId="{BEE7B4BB-AF07-40A2-8061-B4276AE9D693}" srcOrd="1" destOrd="0" presId="urn:microsoft.com/office/officeart/2005/8/layout/hProcess7"/>
    <dgm:cxn modelId="{77EC1398-CBD5-43D0-81AB-DB82C9E0002D}" type="presParOf" srcId="{699D5A63-C586-4F0E-84F6-D9BB2EC89C82}" destId="{E5D95011-255A-4237-93FD-6A35E3054437}" srcOrd="2" destOrd="0" presId="urn:microsoft.com/office/officeart/2005/8/layout/hProcess7"/>
    <dgm:cxn modelId="{22241CA1-B223-406D-B8BB-88D76A33C9B5}" type="presParOf" srcId="{9E2A82EF-D6B5-43B4-A67C-688710F7C51F}" destId="{EAA22DDD-4BEE-4D86-8F5D-2B3FD8C42F7B}" srcOrd="3" destOrd="0" presId="urn:microsoft.com/office/officeart/2005/8/layout/hProcess7"/>
    <dgm:cxn modelId="{D3BEE842-92E2-4543-B0B2-B542C95BAB1E}" type="presParOf" srcId="{9E2A82EF-D6B5-43B4-A67C-688710F7C51F}" destId="{CFCA3780-899F-4E35-A3C8-C25B32D808BF}" srcOrd="4" destOrd="0" presId="urn:microsoft.com/office/officeart/2005/8/layout/hProcess7"/>
    <dgm:cxn modelId="{C463CF64-F4C4-4A0C-B40C-5D2EE0BDC804}" type="presParOf" srcId="{CFCA3780-899F-4E35-A3C8-C25B32D808BF}" destId="{8133A488-5965-4812-BE85-1D8A29C5CB23}" srcOrd="0" destOrd="0" presId="urn:microsoft.com/office/officeart/2005/8/layout/hProcess7"/>
    <dgm:cxn modelId="{909B1466-A92A-49CD-A0F4-386717080DB8}" type="presParOf" srcId="{CFCA3780-899F-4E35-A3C8-C25B32D808BF}" destId="{3B7F4A6C-F40D-4CCC-8E7B-14F6B383F16A}" srcOrd="1" destOrd="0" presId="urn:microsoft.com/office/officeart/2005/8/layout/hProcess7"/>
    <dgm:cxn modelId="{72DC3B6F-EFCB-4D5A-B9C2-38FBD74B1835}" type="presParOf" srcId="{CFCA3780-899F-4E35-A3C8-C25B32D808BF}" destId="{D4DE2EB2-3500-4654-991B-6F19615E11FB}" srcOrd="2" destOrd="0" presId="urn:microsoft.com/office/officeart/2005/8/layout/hProcess7"/>
    <dgm:cxn modelId="{42C30192-109A-45ED-A92F-62779D0240B6}" type="presParOf" srcId="{9E2A82EF-D6B5-43B4-A67C-688710F7C51F}" destId="{ABC9B3AC-FEA3-4D74-A4DE-2D66491E0DDD}" srcOrd="5" destOrd="0" presId="urn:microsoft.com/office/officeart/2005/8/layout/hProcess7"/>
    <dgm:cxn modelId="{E847317D-9BCC-4D62-9A34-5FD05BE4BA2D}" type="presParOf" srcId="{9E2A82EF-D6B5-43B4-A67C-688710F7C51F}" destId="{C75EC812-E722-4F79-8D01-26FAA0CF084D}" srcOrd="6" destOrd="0" presId="urn:microsoft.com/office/officeart/2005/8/layout/hProcess7"/>
    <dgm:cxn modelId="{8BBA14DD-BBBE-4B9F-9B4F-4B07D13DE50C}" type="presParOf" srcId="{C75EC812-E722-4F79-8D01-26FAA0CF084D}" destId="{7A603668-1AD0-49BE-B49B-1E99BAB522EB}" srcOrd="0" destOrd="0" presId="urn:microsoft.com/office/officeart/2005/8/layout/hProcess7"/>
    <dgm:cxn modelId="{FDA41523-7157-4B85-9117-E210669B6FA5}" type="presParOf" srcId="{C75EC812-E722-4F79-8D01-26FAA0CF084D}" destId="{AFA5A1D3-CEAA-4D5F-8106-B924DA9479CE}" srcOrd="1" destOrd="0" presId="urn:microsoft.com/office/officeart/2005/8/layout/hProcess7"/>
    <dgm:cxn modelId="{9B7F308D-7B07-4AC8-A3E5-51B246B30586}" type="presParOf" srcId="{C75EC812-E722-4F79-8D01-26FAA0CF084D}" destId="{CB3BD62A-8902-4357-BB3D-4E39B9307494}" srcOrd="2" destOrd="0" presId="urn:microsoft.com/office/officeart/2005/8/layout/hProcess7"/>
    <dgm:cxn modelId="{FBDB00AE-2507-4FF6-9AB9-313A8F6705C8}" type="presParOf" srcId="{9E2A82EF-D6B5-43B4-A67C-688710F7C51F}" destId="{09506DC4-7577-4674-80AD-AE86E58F43C4}" srcOrd="7" destOrd="0" presId="urn:microsoft.com/office/officeart/2005/8/layout/hProcess7"/>
    <dgm:cxn modelId="{D759D63D-10D7-428B-98A5-E62772E67D43}" type="presParOf" srcId="{9E2A82EF-D6B5-43B4-A67C-688710F7C51F}" destId="{6F4261B0-4C3E-43E7-81EA-578FF8A1B32E}" srcOrd="8" destOrd="0" presId="urn:microsoft.com/office/officeart/2005/8/layout/hProcess7"/>
    <dgm:cxn modelId="{04ACEAEB-9655-4AA2-BE44-45DECE4999BD}" type="presParOf" srcId="{6F4261B0-4C3E-43E7-81EA-578FF8A1B32E}" destId="{B92F24E9-EA20-4A81-BFF6-D85E4E50B226}" srcOrd="0" destOrd="0" presId="urn:microsoft.com/office/officeart/2005/8/layout/hProcess7"/>
    <dgm:cxn modelId="{28722BC1-9A82-4119-9876-594C1925F372}" type="presParOf" srcId="{6F4261B0-4C3E-43E7-81EA-578FF8A1B32E}" destId="{2ED5F65B-D4E5-41D4-ADEE-1BF855788B2B}" srcOrd="1" destOrd="0" presId="urn:microsoft.com/office/officeart/2005/8/layout/hProcess7"/>
    <dgm:cxn modelId="{B23D9866-375B-4C80-9025-C3E70847F272}" type="presParOf" srcId="{6F4261B0-4C3E-43E7-81EA-578FF8A1B32E}" destId="{FCBCA501-83CE-4853-8264-2063599B72A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FC7F07-F366-4A74-AB40-07290B78037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21A8B71C-646D-49E9-A1DE-21FB120A20E9}">
      <dgm:prSet phldrT="[Text]"/>
      <dgm:spPr/>
      <dgm:t>
        <a:bodyPr/>
        <a:lstStyle/>
        <a:p>
          <a:r>
            <a:rPr lang="en-US" dirty="0">
              <a:solidFill>
                <a:srgbClr val="FF0000"/>
              </a:solidFill>
            </a:rPr>
            <a:t>GRADUAL ACCEPTANCE</a:t>
          </a:r>
        </a:p>
      </dgm:t>
    </dgm:pt>
    <dgm:pt modelId="{38C3B0FD-FB51-4EE7-A49C-D2A076612CA6}" type="parTrans" cxnId="{31E2053A-B76C-4753-AEE3-1A90E2EAF970}">
      <dgm:prSet/>
      <dgm:spPr/>
      <dgm:t>
        <a:bodyPr/>
        <a:lstStyle/>
        <a:p>
          <a:endParaRPr lang="en-US"/>
        </a:p>
      </dgm:t>
    </dgm:pt>
    <dgm:pt modelId="{8BC0888B-4470-44E1-BE7E-6C03FD791C40}" type="sibTrans" cxnId="{31E2053A-B76C-4753-AEE3-1A90E2EAF970}">
      <dgm:prSet/>
      <dgm:spPr/>
      <dgm:t>
        <a:bodyPr/>
        <a:lstStyle/>
        <a:p>
          <a:endParaRPr lang="en-US"/>
        </a:p>
      </dgm:t>
    </dgm:pt>
    <dgm:pt modelId="{45C81AB7-65C2-4DFC-AC06-E559CCE4BC50}">
      <dgm:prSet phldrT="[Text]"/>
      <dgm:spPr/>
      <dgm:t>
        <a:bodyPr/>
        <a:lstStyle/>
        <a:p>
          <a:r>
            <a:rPr lang="en-US" dirty="0">
              <a:solidFill>
                <a:schemeClr val="tx1"/>
              </a:solidFill>
              <a:latin typeface="Comic Sans MS" panose="030F0702030302020204" pitchFamily="66" charset="0"/>
            </a:rPr>
            <a:t>We now begin to make sense of our environment and of our place within the change. </a:t>
          </a:r>
        </a:p>
        <a:p>
          <a:r>
            <a:rPr lang="en-US" dirty="0">
              <a:solidFill>
                <a:schemeClr val="tx1"/>
              </a:solidFill>
              <a:latin typeface="Comic Sans MS" panose="030F0702030302020204" pitchFamily="66" charset="0"/>
            </a:rPr>
            <a:t>We begin to get some validation of our thoughts and actions and can see that where we are going is right. We are at the start of managing our control over the change, make sense of the 'what' and 'why' and seeing some successes in how we interact - there is 'a light at the end of the tunnel!' This links in with an increasing level of Self-confidence, i.e., we feel good that we are doing the right things in the right way.</a:t>
          </a:r>
        </a:p>
      </dgm:t>
    </dgm:pt>
    <dgm:pt modelId="{E201F78E-8B0F-4C37-8825-D24401A17685}" type="parTrans" cxnId="{3312BAE9-AF47-43CB-AE23-2082BD117BBA}">
      <dgm:prSet/>
      <dgm:spPr/>
      <dgm:t>
        <a:bodyPr/>
        <a:lstStyle/>
        <a:p>
          <a:endParaRPr lang="en-US"/>
        </a:p>
      </dgm:t>
    </dgm:pt>
    <dgm:pt modelId="{D09D9E59-6D1A-4128-B3DA-A6D43FCE3332}" type="sibTrans" cxnId="{3312BAE9-AF47-43CB-AE23-2082BD117BBA}">
      <dgm:prSet/>
      <dgm:spPr/>
      <dgm:t>
        <a:bodyPr/>
        <a:lstStyle/>
        <a:p>
          <a:endParaRPr lang="en-US"/>
        </a:p>
      </dgm:t>
    </dgm:pt>
    <dgm:pt modelId="{40B6422A-0A40-4780-A62F-7F8761B5ACAC}">
      <dgm:prSet phldrT="[Text]"/>
      <dgm:spPr/>
      <dgm:t>
        <a:bodyPr/>
        <a:lstStyle/>
        <a:p>
          <a:r>
            <a:rPr lang="en-US" dirty="0">
              <a:solidFill>
                <a:srgbClr val="FF0000"/>
              </a:solidFill>
            </a:rPr>
            <a:t>MOVING FORWARD</a:t>
          </a:r>
        </a:p>
      </dgm:t>
    </dgm:pt>
    <dgm:pt modelId="{2425861C-7879-46B0-97C0-171B8D368AF5}" type="parTrans" cxnId="{A8E6DB0E-6346-46F3-8ABF-8B439279CDD6}">
      <dgm:prSet/>
      <dgm:spPr/>
      <dgm:t>
        <a:bodyPr/>
        <a:lstStyle/>
        <a:p>
          <a:endParaRPr lang="en-US"/>
        </a:p>
      </dgm:t>
    </dgm:pt>
    <dgm:pt modelId="{628CDD3F-0C74-4F34-A7E5-2602EE5F724D}" type="sibTrans" cxnId="{A8E6DB0E-6346-46F3-8ABF-8B439279CDD6}">
      <dgm:prSet/>
      <dgm:spPr/>
      <dgm:t>
        <a:bodyPr/>
        <a:lstStyle/>
        <a:p>
          <a:endParaRPr lang="en-US"/>
        </a:p>
      </dgm:t>
    </dgm:pt>
    <dgm:pt modelId="{16FC8451-CF4A-4978-A839-A3C19BBEADA5}">
      <dgm:prSet phldrT="[Text]"/>
      <dgm:spPr/>
      <dgm:t>
        <a:bodyPr/>
        <a:lstStyle/>
        <a:p>
          <a:r>
            <a:rPr lang="en-US" dirty="0">
              <a:solidFill>
                <a:schemeClr val="tx1"/>
              </a:solidFill>
              <a:latin typeface="Comic Sans MS" panose="030F0702030302020204" pitchFamily="66" charset="0"/>
            </a:rPr>
            <a:t>We begin to exert more control, make more things happen in a positive sense and are getting our sense of self back. We know who we are again and are starting to feel comfortable that we are acting in line with our convictions, beliefs, etc. and making the right choices. </a:t>
          </a:r>
          <a:endParaRPr lang="en-US" dirty="0"/>
        </a:p>
      </dgm:t>
    </dgm:pt>
    <dgm:pt modelId="{ADCACBC6-3C34-45BA-8D98-89C798E07C74}" type="parTrans" cxnId="{82E6D807-C085-4238-8DB7-6AA5AA28B292}">
      <dgm:prSet/>
      <dgm:spPr/>
      <dgm:t>
        <a:bodyPr/>
        <a:lstStyle/>
        <a:p>
          <a:endParaRPr lang="en-US"/>
        </a:p>
      </dgm:t>
    </dgm:pt>
    <dgm:pt modelId="{BDD674F5-1759-41D6-82D8-7BE7585EE5E0}" type="sibTrans" cxnId="{82E6D807-C085-4238-8DB7-6AA5AA28B292}">
      <dgm:prSet/>
      <dgm:spPr/>
      <dgm:t>
        <a:bodyPr/>
        <a:lstStyle/>
        <a:p>
          <a:endParaRPr lang="en-US"/>
        </a:p>
      </dgm:t>
    </dgm:pt>
    <dgm:pt modelId="{4D62312C-CD67-4C0D-875A-C94B01D7B907}">
      <dgm:prSet phldrT="[Text]"/>
      <dgm:spPr/>
      <dgm:t>
        <a:bodyPr/>
        <a:lstStyle/>
        <a:p>
          <a:r>
            <a:rPr lang="en-US" dirty="0">
              <a:solidFill>
                <a:srgbClr val="FF0000"/>
              </a:solidFill>
            </a:rPr>
            <a:t>DISILLUSIONMENT</a:t>
          </a:r>
        </a:p>
      </dgm:t>
    </dgm:pt>
    <dgm:pt modelId="{684341A8-8E3B-4AB0-9E63-E2A29BBEABD0}" type="parTrans" cxnId="{F1399DF5-A66C-405F-B4AE-880E0E6B68AC}">
      <dgm:prSet/>
      <dgm:spPr/>
      <dgm:t>
        <a:bodyPr/>
        <a:lstStyle/>
        <a:p>
          <a:endParaRPr lang="en-US"/>
        </a:p>
      </dgm:t>
    </dgm:pt>
    <dgm:pt modelId="{E5487557-8FF3-481E-9CCA-F5601D6D1F47}" type="sibTrans" cxnId="{F1399DF5-A66C-405F-B4AE-880E0E6B68AC}">
      <dgm:prSet/>
      <dgm:spPr/>
      <dgm:t>
        <a:bodyPr/>
        <a:lstStyle/>
        <a:p>
          <a:endParaRPr lang="en-US"/>
        </a:p>
      </dgm:t>
    </dgm:pt>
    <dgm:pt modelId="{B702630C-3CAB-4C54-8FD4-76836F45A01E}">
      <dgm:prSet phldrT="[Text]" custT="1"/>
      <dgm:spPr/>
      <dgm:t>
        <a:bodyPr/>
        <a:lstStyle/>
        <a:p>
          <a:r>
            <a:rPr lang="en-US" sz="1600" dirty="0">
              <a:solidFill>
                <a:schemeClr val="tx1"/>
              </a:solidFill>
              <a:latin typeface="Comic Sans MS" panose="030F0702030302020204" pitchFamily="66" charset="0"/>
            </a:rPr>
            <a:t>There is awareness that your values, beliefs and goals are incompatible others. The person becomes unmotivated, unfocused &amp; increasingly dissatisfied and gradually withdraws  mentally by just 'going through the motions', doing the bare minimum.</a:t>
          </a:r>
          <a:endParaRPr lang="en-US" sz="1600" dirty="0">
            <a:solidFill>
              <a:schemeClr val="tx1"/>
            </a:solidFill>
          </a:endParaRPr>
        </a:p>
      </dgm:t>
    </dgm:pt>
    <dgm:pt modelId="{FF5F52A5-FF20-4AB2-BC73-668B9779DF9B}" type="parTrans" cxnId="{6CB6AC59-6297-4DF6-851F-91C52A071572}">
      <dgm:prSet/>
      <dgm:spPr/>
      <dgm:t>
        <a:bodyPr/>
        <a:lstStyle/>
        <a:p>
          <a:endParaRPr lang="en-US"/>
        </a:p>
      </dgm:t>
    </dgm:pt>
    <dgm:pt modelId="{0CF32029-E2DE-4367-909B-3C23D15F91A0}" type="sibTrans" cxnId="{6CB6AC59-6297-4DF6-851F-91C52A071572}">
      <dgm:prSet/>
      <dgm:spPr/>
      <dgm:t>
        <a:bodyPr/>
        <a:lstStyle/>
        <a:p>
          <a:endParaRPr lang="en-US"/>
        </a:p>
      </dgm:t>
    </dgm:pt>
    <dgm:pt modelId="{86E4A0C0-3627-4F06-8829-06EA5F658707}" type="pres">
      <dgm:prSet presAssocID="{EBFC7F07-F366-4A74-AB40-07290B780375}" presName="Name0" presStyleCnt="0">
        <dgm:presLayoutVars>
          <dgm:dir/>
          <dgm:animLvl val="lvl"/>
          <dgm:resizeHandles val="exact"/>
        </dgm:presLayoutVars>
      </dgm:prSet>
      <dgm:spPr/>
      <dgm:t>
        <a:bodyPr/>
        <a:lstStyle/>
        <a:p>
          <a:endParaRPr lang="en-US"/>
        </a:p>
      </dgm:t>
    </dgm:pt>
    <dgm:pt modelId="{F87F5F3C-C04D-4AB5-8BE0-D55217270AB1}" type="pres">
      <dgm:prSet presAssocID="{21A8B71C-646D-49E9-A1DE-21FB120A20E9}" presName="compositeNode" presStyleCnt="0">
        <dgm:presLayoutVars>
          <dgm:bulletEnabled val="1"/>
        </dgm:presLayoutVars>
      </dgm:prSet>
      <dgm:spPr/>
    </dgm:pt>
    <dgm:pt modelId="{9ED5E13C-56A3-4A24-9899-80A40F1A26FB}" type="pres">
      <dgm:prSet presAssocID="{21A8B71C-646D-49E9-A1DE-21FB120A20E9}" presName="bgRect" presStyleLbl="node1" presStyleIdx="0" presStyleCnt="3" custScaleY="176697"/>
      <dgm:spPr/>
      <dgm:t>
        <a:bodyPr/>
        <a:lstStyle/>
        <a:p>
          <a:endParaRPr lang="en-US"/>
        </a:p>
      </dgm:t>
    </dgm:pt>
    <dgm:pt modelId="{C91A5299-7B16-42A2-A020-54049D2CEBF8}" type="pres">
      <dgm:prSet presAssocID="{21A8B71C-646D-49E9-A1DE-21FB120A20E9}" presName="parentNode" presStyleLbl="node1" presStyleIdx="0" presStyleCnt="3">
        <dgm:presLayoutVars>
          <dgm:chMax val="0"/>
          <dgm:bulletEnabled val="1"/>
        </dgm:presLayoutVars>
      </dgm:prSet>
      <dgm:spPr/>
      <dgm:t>
        <a:bodyPr/>
        <a:lstStyle/>
        <a:p>
          <a:endParaRPr lang="en-US"/>
        </a:p>
      </dgm:t>
    </dgm:pt>
    <dgm:pt modelId="{ED8DFC9C-47C2-4BC0-862A-FC8B6F02C5A7}" type="pres">
      <dgm:prSet presAssocID="{21A8B71C-646D-49E9-A1DE-21FB120A20E9}" presName="childNode" presStyleLbl="node1" presStyleIdx="0" presStyleCnt="3">
        <dgm:presLayoutVars>
          <dgm:bulletEnabled val="1"/>
        </dgm:presLayoutVars>
      </dgm:prSet>
      <dgm:spPr/>
      <dgm:t>
        <a:bodyPr/>
        <a:lstStyle/>
        <a:p>
          <a:endParaRPr lang="en-US"/>
        </a:p>
      </dgm:t>
    </dgm:pt>
    <dgm:pt modelId="{60A4539B-B641-44D4-92FB-274ABEAC9599}" type="pres">
      <dgm:prSet presAssocID="{8BC0888B-4470-44E1-BE7E-6C03FD791C40}" presName="hSp" presStyleCnt="0"/>
      <dgm:spPr/>
    </dgm:pt>
    <dgm:pt modelId="{E1EC9269-00A4-454D-8BAC-A915F4493229}" type="pres">
      <dgm:prSet presAssocID="{8BC0888B-4470-44E1-BE7E-6C03FD791C40}" presName="vProcSp" presStyleCnt="0"/>
      <dgm:spPr/>
    </dgm:pt>
    <dgm:pt modelId="{C3EFA0C3-9262-44A0-A930-9E055B6D0BC2}" type="pres">
      <dgm:prSet presAssocID="{8BC0888B-4470-44E1-BE7E-6C03FD791C40}" presName="vSp1" presStyleCnt="0"/>
      <dgm:spPr/>
    </dgm:pt>
    <dgm:pt modelId="{C5F66455-A039-43AE-A767-8B1730D20094}" type="pres">
      <dgm:prSet presAssocID="{8BC0888B-4470-44E1-BE7E-6C03FD791C40}" presName="simulatedConn" presStyleLbl="solidFgAcc1" presStyleIdx="0" presStyleCnt="2"/>
      <dgm:spPr/>
    </dgm:pt>
    <dgm:pt modelId="{EFC51976-F8DF-45F2-B067-C7311ABBDA0A}" type="pres">
      <dgm:prSet presAssocID="{8BC0888B-4470-44E1-BE7E-6C03FD791C40}" presName="vSp2" presStyleCnt="0"/>
      <dgm:spPr/>
    </dgm:pt>
    <dgm:pt modelId="{333EA0B0-D745-4145-91EC-AE43FA12F318}" type="pres">
      <dgm:prSet presAssocID="{8BC0888B-4470-44E1-BE7E-6C03FD791C40}" presName="sibTrans" presStyleCnt="0"/>
      <dgm:spPr/>
    </dgm:pt>
    <dgm:pt modelId="{115BE23D-C978-4734-ACE5-8714AB7343A1}" type="pres">
      <dgm:prSet presAssocID="{40B6422A-0A40-4780-A62F-7F8761B5ACAC}" presName="compositeNode" presStyleCnt="0">
        <dgm:presLayoutVars>
          <dgm:bulletEnabled val="1"/>
        </dgm:presLayoutVars>
      </dgm:prSet>
      <dgm:spPr/>
    </dgm:pt>
    <dgm:pt modelId="{0CDEA3CA-39C0-46F8-B66F-CED0CE3A2E6A}" type="pres">
      <dgm:prSet presAssocID="{40B6422A-0A40-4780-A62F-7F8761B5ACAC}" presName="bgRect" presStyleLbl="node1" presStyleIdx="1" presStyleCnt="3" custScaleY="180076"/>
      <dgm:spPr/>
      <dgm:t>
        <a:bodyPr/>
        <a:lstStyle/>
        <a:p>
          <a:endParaRPr lang="en-US"/>
        </a:p>
      </dgm:t>
    </dgm:pt>
    <dgm:pt modelId="{59142213-7D48-4AF4-86BC-AA5656E2B6E3}" type="pres">
      <dgm:prSet presAssocID="{40B6422A-0A40-4780-A62F-7F8761B5ACAC}" presName="parentNode" presStyleLbl="node1" presStyleIdx="1" presStyleCnt="3">
        <dgm:presLayoutVars>
          <dgm:chMax val="0"/>
          <dgm:bulletEnabled val="1"/>
        </dgm:presLayoutVars>
      </dgm:prSet>
      <dgm:spPr/>
      <dgm:t>
        <a:bodyPr/>
        <a:lstStyle/>
        <a:p>
          <a:endParaRPr lang="en-US"/>
        </a:p>
      </dgm:t>
    </dgm:pt>
    <dgm:pt modelId="{4C2D6D2F-A6ED-4C6D-B3B4-71EA4B8FB182}" type="pres">
      <dgm:prSet presAssocID="{40B6422A-0A40-4780-A62F-7F8761B5ACAC}" presName="childNode" presStyleLbl="node1" presStyleIdx="1" presStyleCnt="3">
        <dgm:presLayoutVars>
          <dgm:bulletEnabled val="1"/>
        </dgm:presLayoutVars>
      </dgm:prSet>
      <dgm:spPr/>
      <dgm:t>
        <a:bodyPr/>
        <a:lstStyle/>
        <a:p>
          <a:endParaRPr lang="en-US"/>
        </a:p>
      </dgm:t>
    </dgm:pt>
    <dgm:pt modelId="{180D84A9-343A-4271-970A-B0325975BD43}" type="pres">
      <dgm:prSet presAssocID="{628CDD3F-0C74-4F34-A7E5-2602EE5F724D}" presName="hSp" presStyleCnt="0"/>
      <dgm:spPr/>
    </dgm:pt>
    <dgm:pt modelId="{6CA73B3A-AE6A-4CC8-8FE1-84D2C6BD6165}" type="pres">
      <dgm:prSet presAssocID="{628CDD3F-0C74-4F34-A7E5-2602EE5F724D}" presName="vProcSp" presStyleCnt="0"/>
      <dgm:spPr/>
    </dgm:pt>
    <dgm:pt modelId="{69F92433-9E98-4E95-9915-37DBA335AB3D}" type="pres">
      <dgm:prSet presAssocID="{628CDD3F-0C74-4F34-A7E5-2602EE5F724D}" presName="vSp1" presStyleCnt="0"/>
      <dgm:spPr/>
    </dgm:pt>
    <dgm:pt modelId="{D8623886-823E-43E7-AEDF-EBFB7C691F23}" type="pres">
      <dgm:prSet presAssocID="{628CDD3F-0C74-4F34-A7E5-2602EE5F724D}" presName="simulatedConn" presStyleLbl="solidFgAcc1" presStyleIdx="1" presStyleCnt="2"/>
      <dgm:spPr/>
    </dgm:pt>
    <dgm:pt modelId="{FF5AEA39-4710-4AE8-927A-EB2263BEFDD0}" type="pres">
      <dgm:prSet presAssocID="{628CDD3F-0C74-4F34-A7E5-2602EE5F724D}" presName="vSp2" presStyleCnt="0"/>
      <dgm:spPr/>
    </dgm:pt>
    <dgm:pt modelId="{AA8F8939-EE10-48AD-A63F-34879503DF4A}" type="pres">
      <dgm:prSet presAssocID="{628CDD3F-0C74-4F34-A7E5-2602EE5F724D}" presName="sibTrans" presStyleCnt="0"/>
      <dgm:spPr/>
    </dgm:pt>
    <dgm:pt modelId="{DA061B94-8F6A-4FF2-AC27-BCA227243D63}" type="pres">
      <dgm:prSet presAssocID="{4D62312C-CD67-4C0D-875A-C94B01D7B907}" presName="compositeNode" presStyleCnt="0">
        <dgm:presLayoutVars>
          <dgm:bulletEnabled val="1"/>
        </dgm:presLayoutVars>
      </dgm:prSet>
      <dgm:spPr/>
    </dgm:pt>
    <dgm:pt modelId="{771DF796-5732-4B38-A3B7-9E0B254A6208}" type="pres">
      <dgm:prSet presAssocID="{4D62312C-CD67-4C0D-875A-C94B01D7B907}" presName="bgRect" presStyleLbl="node1" presStyleIdx="2" presStyleCnt="3" custScaleY="180076"/>
      <dgm:spPr/>
      <dgm:t>
        <a:bodyPr/>
        <a:lstStyle/>
        <a:p>
          <a:endParaRPr lang="en-US"/>
        </a:p>
      </dgm:t>
    </dgm:pt>
    <dgm:pt modelId="{D1A9F6E4-3815-4030-B953-5D13C3339598}" type="pres">
      <dgm:prSet presAssocID="{4D62312C-CD67-4C0D-875A-C94B01D7B907}" presName="parentNode" presStyleLbl="node1" presStyleIdx="2" presStyleCnt="3">
        <dgm:presLayoutVars>
          <dgm:chMax val="0"/>
          <dgm:bulletEnabled val="1"/>
        </dgm:presLayoutVars>
      </dgm:prSet>
      <dgm:spPr/>
      <dgm:t>
        <a:bodyPr/>
        <a:lstStyle/>
        <a:p>
          <a:endParaRPr lang="en-US"/>
        </a:p>
      </dgm:t>
    </dgm:pt>
    <dgm:pt modelId="{0757D155-5D50-45AA-8BEE-EFEA73F47CCD}" type="pres">
      <dgm:prSet presAssocID="{4D62312C-CD67-4C0D-875A-C94B01D7B907}" presName="childNode" presStyleLbl="node1" presStyleIdx="2" presStyleCnt="3">
        <dgm:presLayoutVars>
          <dgm:bulletEnabled val="1"/>
        </dgm:presLayoutVars>
      </dgm:prSet>
      <dgm:spPr/>
      <dgm:t>
        <a:bodyPr/>
        <a:lstStyle/>
        <a:p>
          <a:endParaRPr lang="en-US"/>
        </a:p>
      </dgm:t>
    </dgm:pt>
  </dgm:ptLst>
  <dgm:cxnLst>
    <dgm:cxn modelId="{224EA663-F495-4816-8CDE-76D8D1391499}" type="presOf" srcId="{21A8B71C-646D-49E9-A1DE-21FB120A20E9}" destId="{9ED5E13C-56A3-4A24-9899-80A40F1A26FB}" srcOrd="0" destOrd="0" presId="urn:microsoft.com/office/officeart/2005/8/layout/hProcess7"/>
    <dgm:cxn modelId="{99526F22-D377-4F83-B229-25487E51769E}" type="presOf" srcId="{4D62312C-CD67-4C0D-875A-C94B01D7B907}" destId="{D1A9F6E4-3815-4030-B953-5D13C3339598}" srcOrd="1" destOrd="0" presId="urn:microsoft.com/office/officeart/2005/8/layout/hProcess7"/>
    <dgm:cxn modelId="{6CB6AC59-6297-4DF6-851F-91C52A071572}" srcId="{4D62312C-CD67-4C0D-875A-C94B01D7B907}" destId="{B702630C-3CAB-4C54-8FD4-76836F45A01E}" srcOrd="0" destOrd="0" parTransId="{FF5F52A5-FF20-4AB2-BC73-668B9779DF9B}" sibTransId="{0CF32029-E2DE-4367-909B-3C23D15F91A0}"/>
    <dgm:cxn modelId="{3312BAE9-AF47-43CB-AE23-2082BD117BBA}" srcId="{21A8B71C-646D-49E9-A1DE-21FB120A20E9}" destId="{45C81AB7-65C2-4DFC-AC06-E559CCE4BC50}" srcOrd="0" destOrd="0" parTransId="{E201F78E-8B0F-4C37-8825-D24401A17685}" sibTransId="{D09D9E59-6D1A-4128-B3DA-A6D43FCE3332}"/>
    <dgm:cxn modelId="{F75A6268-734D-46C0-AFD4-F3CF5A9EA556}" type="presOf" srcId="{21A8B71C-646D-49E9-A1DE-21FB120A20E9}" destId="{C91A5299-7B16-42A2-A020-54049D2CEBF8}" srcOrd="1" destOrd="0" presId="urn:microsoft.com/office/officeart/2005/8/layout/hProcess7"/>
    <dgm:cxn modelId="{31E2053A-B76C-4753-AEE3-1A90E2EAF970}" srcId="{EBFC7F07-F366-4A74-AB40-07290B780375}" destId="{21A8B71C-646D-49E9-A1DE-21FB120A20E9}" srcOrd="0" destOrd="0" parTransId="{38C3B0FD-FB51-4EE7-A49C-D2A076612CA6}" sibTransId="{8BC0888B-4470-44E1-BE7E-6C03FD791C40}"/>
    <dgm:cxn modelId="{DFB08326-987B-4091-9F0A-18F001C86650}" type="presOf" srcId="{40B6422A-0A40-4780-A62F-7F8761B5ACAC}" destId="{59142213-7D48-4AF4-86BC-AA5656E2B6E3}" srcOrd="1" destOrd="0" presId="urn:microsoft.com/office/officeart/2005/8/layout/hProcess7"/>
    <dgm:cxn modelId="{85E21FB3-F137-4FFB-A6A0-C2B476AA6436}" type="presOf" srcId="{45C81AB7-65C2-4DFC-AC06-E559CCE4BC50}" destId="{ED8DFC9C-47C2-4BC0-862A-FC8B6F02C5A7}" srcOrd="0" destOrd="0" presId="urn:microsoft.com/office/officeart/2005/8/layout/hProcess7"/>
    <dgm:cxn modelId="{BAD53D30-5D3C-43B8-9521-901451EC09C9}" type="presOf" srcId="{40B6422A-0A40-4780-A62F-7F8761B5ACAC}" destId="{0CDEA3CA-39C0-46F8-B66F-CED0CE3A2E6A}" srcOrd="0" destOrd="0" presId="urn:microsoft.com/office/officeart/2005/8/layout/hProcess7"/>
    <dgm:cxn modelId="{A8E6DB0E-6346-46F3-8ABF-8B439279CDD6}" srcId="{EBFC7F07-F366-4A74-AB40-07290B780375}" destId="{40B6422A-0A40-4780-A62F-7F8761B5ACAC}" srcOrd="1" destOrd="0" parTransId="{2425861C-7879-46B0-97C0-171B8D368AF5}" sibTransId="{628CDD3F-0C74-4F34-A7E5-2602EE5F724D}"/>
    <dgm:cxn modelId="{1A3E4436-7666-49FA-9F02-F6C2E97AA6C8}" type="presOf" srcId="{B702630C-3CAB-4C54-8FD4-76836F45A01E}" destId="{0757D155-5D50-45AA-8BEE-EFEA73F47CCD}" srcOrd="0" destOrd="0" presId="urn:microsoft.com/office/officeart/2005/8/layout/hProcess7"/>
    <dgm:cxn modelId="{F1399DF5-A66C-405F-B4AE-880E0E6B68AC}" srcId="{EBFC7F07-F366-4A74-AB40-07290B780375}" destId="{4D62312C-CD67-4C0D-875A-C94B01D7B907}" srcOrd="2" destOrd="0" parTransId="{684341A8-8E3B-4AB0-9E63-E2A29BBEABD0}" sibTransId="{E5487557-8FF3-481E-9CCA-F5601D6D1F47}"/>
    <dgm:cxn modelId="{82E6D807-C085-4238-8DB7-6AA5AA28B292}" srcId="{40B6422A-0A40-4780-A62F-7F8761B5ACAC}" destId="{16FC8451-CF4A-4978-A839-A3C19BBEADA5}" srcOrd="0" destOrd="0" parTransId="{ADCACBC6-3C34-45BA-8D98-89C798E07C74}" sibTransId="{BDD674F5-1759-41D6-82D8-7BE7585EE5E0}"/>
    <dgm:cxn modelId="{5605440E-F58D-492B-9841-BC38F3368FBB}" type="presOf" srcId="{4D62312C-CD67-4C0D-875A-C94B01D7B907}" destId="{771DF796-5732-4B38-A3B7-9E0B254A6208}" srcOrd="0" destOrd="0" presId="urn:microsoft.com/office/officeart/2005/8/layout/hProcess7"/>
    <dgm:cxn modelId="{FE051710-EBDF-4257-96BB-52B93373CC45}" type="presOf" srcId="{EBFC7F07-F366-4A74-AB40-07290B780375}" destId="{86E4A0C0-3627-4F06-8829-06EA5F658707}" srcOrd="0" destOrd="0" presId="urn:microsoft.com/office/officeart/2005/8/layout/hProcess7"/>
    <dgm:cxn modelId="{1B777B1D-CF71-4FC6-B3C9-29093BD8359A}" type="presOf" srcId="{16FC8451-CF4A-4978-A839-A3C19BBEADA5}" destId="{4C2D6D2F-A6ED-4C6D-B3B4-71EA4B8FB182}" srcOrd="0" destOrd="0" presId="urn:microsoft.com/office/officeart/2005/8/layout/hProcess7"/>
    <dgm:cxn modelId="{9A7CF9B3-1DE6-4568-855E-9E4FDFFDDCD6}" type="presParOf" srcId="{86E4A0C0-3627-4F06-8829-06EA5F658707}" destId="{F87F5F3C-C04D-4AB5-8BE0-D55217270AB1}" srcOrd="0" destOrd="0" presId="urn:microsoft.com/office/officeart/2005/8/layout/hProcess7"/>
    <dgm:cxn modelId="{D24B6D24-3611-45B0-9FF3-C6646BBEA2B8}" type="presParOf" srcId="{F87F5F3C-C04D-4AB5-8BE0-D55217270AB1}" destId="{9ED5E13C-56A3-4A24-9899-80A40F1A26FB}" srcOrd="0" destOrd="0" presId="urn:microsoft.com/office/officeart/2005/8/layout/hProcess7"/>
    <dgm:cxn modelId="{6A486A61-F0EB-4A7B-B3FC-E37FBAA1442F}" type="presParOf" srcId="{F87F5F3C-C04D-4AB5-8BE0-D55217270AB1}" destId="{C91A5299-7B16-42A2-A020-54049D2CEBF8}" srcOrd="1" destOrd="0" presId="urn:microsoft.com/office/officeart/2005/8/layout/hProcess7"/>
    <dgm:cxn modelId="{195851DF-E646-4ED8-90AB-E5E76DF6F917}" type="presParOf" srcId="{F87F5F3C-C04D-4AB5-8BE0-D55217270AB1}" destId="{ED8DFC9C-47C2-4BC0-862A-FC8B6F02C5A7}" srcOrd="2" destOrd="0" presId="urn:microsoft.com/office/officeart/2005/8/layout/hProcess7"/>
    <dgm:cxn modelId="{5DCEB9F1-DA1C-4565-94ED-267444A8ECD6}" type="presParOf" srcId="{86E4A0C0-3627-4F06-8829-06EA5F658707}" destId="{60A4539B-B641-44D4-92FB-274ABEAC9599}" srcOrd="1" destOrd="0" presId="urn:microsoft.com/office/officeart/2005/8/layout/hProcess7"/>
    <dgm:cxn modelId="{3F946F41-9DEE-4E9E-8E4A-D7ED6466061B}" type="presParOf" srcId="{86E4A0C0-3627-4F06-8829-06EA5F658707}" destId="{E1EC9269-00A4-454D-8BAC-A915F4493229}" srcOrd="2" destOrd="0" presId="urn:microsoft.com/office/officeart/2005/8/layout/hProcess7"/>
    <dgm:cxn modelId="{9423A294-C594-4C18-835B-A17F4A8C62C5}" type="presParOf" srcId="{E1EC9269-00A4-454D-8BAC-A915F4493229}" destId="{C3EFA0C3-9262-44A0-A930-9E055B6D0BC2}" srcOrd="0" destOrd="0" presId="urn:microsoft.com/office/officeart/2005/8/layout/hProcess7"/>
    <dgm:cxn modelId="{4A0DB1C5-B007-4200-A936-BB105D5B11BF}" type="presParOf" srcId="{E1EC9269-00A4-454D-8BAC-A915F4493229}" destId="{C5F66455-A039-43AE-A767-8B1730D20094}" srcOrd="1" destOrd="0" presId="urn:microsoft.com/office/officeart/2005/8/layout/hProcess7"/>
    <dgm:cxn modelId="{29DAA893-D309-4979-992C-9B5367265B20}" type="presParOf" srcId="{E1EC9269-00A4-454D-8BAC-A915F4493229}" destId="{EFC51976-F8DF-45F2-B067-C7311ABBDA0A}" srcOrd="2" destOrd="0" presId="urn:microsoft.com/office/officeart/2005/8/layout/hProcess7"/>
    <dgm:cxn modelId="{6C41922B-9E4B-404C-A734-48DC35CC3874}" type="presParOf" srcId="{86E4A0C0-3627-4F06-8829-06EA5F658707}" destId="{333EA0B0-D745-4145-91EC-AE43FA12F318}" srcOrd="3" destOrd="0" presId="urn:microsoft.com/office/officeart/2005/8/layout/hProcess7"/>
    <dgm:cxn modelId="{CCE5EE8B-9DAD-4B06-A15C-3AD2BFB2A6CF}" type="presParOf" srcId="{86E4A0C0-3627-4F06-8829-06EA5F658707}" destId="{115BE23D-C978-4734-ACE5-8714AB7343A1}" srcOrd="4" destOrd="0" presId="urn:microsoft.com/office/officeart/2005/8/layout/hProcess7"/>
    <dgm:cxn modelId="{C7773A3F-B558-4FA5-A726-5E1BCF6BE6BA}" type="presParOf" srcId="{115BE23D-C978-4734-ACE5-8714AB7343A1}" destId="{0CDEA3CA-39C0-46F8-B66F-CED0CE3A2E6A}" srcOrd="0" destOrd="0" presId="urn:microsoft.com/office/officeart/2005/8/layout/hProcess7"/>
    <dgm:cxn modelId="{81E7C10C-4F12-46EA-9111-EE425EB55D14}" type="presParOf" srcId="{115BE23D-C978-4734-ACE5-8714AB7343A1}" destId="{59142213-7D48-4AF4-86BC-AA5656E2B6E3}" srcOrd="1" destOrd="0" presId="urn:microsoft.com/office/officeart/2005/8/layout/hProcess7"/>
    <dgm:cxn modelId="{AC965202-E18D-48FF-9FFB-D2969F5BDF38}" type="presParOf" srcId="{115BE23D-C978-4734-ACE5-8714AB7343A1}" destId="{4C2D6D2F-A6ED-4C6D-B3B4-71EA4B8FB182}" srcOrd="2" destOrd="0" presId="urn:microsoft.com/office/officeart/2005/8/layout/hProcess7"/>
    <dgm:cxn modelId="{D9C92085-620E-40D8-BEF5-F6E892313120}" type="presParOf" srcId="{86E4A0C0-3627-4F06-8829-06EA5F658707}" destId="{180D84A9-343A-4271-970A-B0325975BD43}" srcOrd="5" destOrd="0" presId="urn:microsoft.com/office/officeart/2005/8/layout/hProcess7"/>
    <dgm:cxn modelId="{BC220879-F4EF-488D-802E-E2C5AC514E41}" type="presParOf" srcId="{86E4A0C0-3627-4F06-8829-06EA5F658707}" destId="{6CA73B3A-AE6A-4CC8-8FE1-84D2C6BD6165}" srcOrd="6" destOrd="0" presId="urn:microsoft.com/office/officeart/2005/8/layout/hProcess7"/>
    <dgm:cxn modelId="{FBAAA158-5B6B-43F5-9F50-4FDB920BD052}" type="presParOf" srcId="{6CA73B3A-AE6A-4CC8-8FE1-84D2C6BD6165}" destId="{69F92433-9E98-4E95-9915-37DBA335AB3D}" srcOrd="0" destOrd="0" presId="urn:microsoft.com/office/officeart/2005/8/layout/hProcess7"/>
    <dgm:cxn modelId="{53EF9E8B-4847-40D7-B396-2B7B80CBD8D2}" type="presParOf" srcId="{6CA73B3A-AE6A-4CC8-8FE1-84D2C6BD6165}" destId="{D8623886-823E-43E7-AEDF-EBFB7C691F23}" srcOrd="1" destOrd="0" presId="urn:microsoft.com/office/officeart/2005/8/layout/hProcess7"/>
    <dgm:cxn modelId="{29893B43-E95D-4E13-B1F7-3F360C5F38F4}" type="presParOf" srcId="{6CA73B3A-AE6A-4CC8-8FE1-84D2C6BD6165}" destId="{FF5AEA39-4710-4AE8-927A-EB2263BEFDD0}" srcOrd="2" destOrd="0" presId="urn:microsoft.com/office/officeart/2005/8/layout/hProcess7"/>
    <dgm:cxn modelId="{C36E51D7-9125-4FD9-A213-46B61A3008C7}" type="presParOf" srcId="{86E4A0C0-3627-4F06-8829-06EA5F658707}" destId="{AA8F8939-EE10-48AD-A63F-34879503DF4A}" srcOrd="7" destOrd="0" presId="urn:microsoft.com/office/officeart/2005/8/layout/hProcess7"/>
    <dgm:cxn modelId="{A644DA68-034B-4405-AC55-C4A9A9A82228}" type="presParOf" srcId="{86E4A0C0-3627-4F06-8829-06EA5F658707}" destId="{DA061B94-8F6A-4FF2-AC27-BCA227243D63}" srcOrd="8" destOrd="0" presId="urn:microsoft.com/office/officeart/2005/8/layout/hProcess7"/>
    <dgm:cxn modelId="{7B4B6E48-B810-4412-B0FA-4CA46499F285}" type="presParOf" srcId="{DA061B94-8F6A-4FF2-AC27-BCA227243D63}" destId="{771DF796-5732-4B38-A3B7-9E0B254A6208}" srcOrd="0" destOrd="0" presId="urn:microsoft.com/office/officeart/2005/8/layout/hProcess7"/>
    <dgm:cxn modelId="{41C7062F-9150-432E-B60A-7C715D0F81D1}" type="presParOf" srcId="{DA061B94-8F6A-4FF2-AC27-BCA227243D63}" destId="{D1A9F6E4-3815-4030-B953-5D13C3339598}" srcOrd="1" destOrd="0" presId="urn:microsoft.com/office/officeart/2005/8/layout/hProcess7"/>
    <dgm:cxn modelId="{048A2620-8C0C-4EF0-8C2A-F36B4F409784}" type="presParOf" srcId="{DA061B94-8F6A-4FF2-AC27-BCA227243D63}" destId="{0757D155-5D50-45AA-8BEE-EFEA73F47CCD}"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48593-07B2-4306-B125-589049D4237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B0660B8B-DBAB-46EB-AAF8-7D53ABB2D844}">
      <dgm:prSet phldrT="[Text]"/>
      <dgm:spPr/>
      <dgm:t>
        <a:bodyPr/>
        <a:lstStyle/>
        <a:p>
          <a:r>
            <a:rPr lang="en-US" dirty="0">
              <a:solidFill>
                <a:srgbClr val="FF0000"/>
              </a:solidFill>
            </a:rPr>
            <a:t>HOSILTY</a:t>
          </a:r>
        </a:p>
      </dgm:t>
    </dgm:pt>
    <dgm:pt modelId="{69A3D8D8-0FBB-4921-A294-A580B879F616}" type="parTrans" cxnId="{169C6DFB-A3C9-4CEE-B603-78613360E15C}">
      <dgm:prSet/>
      <dgm:spPr/>
      <dgm:t>
        <a:bodyPr/>
        <a:lstStyle/>
        <a:p>
          <a:endParaRPr lang="en-US"/>
        </a:p>
      </dgm:t>
    </dgm:pt>
    <dgm:pt modelId="{B7AB9827-4388-4658-870B-277A3A3B2A85}" type="sibTrans" cxnId="{169C6DFB-A3C9-4CEE-B603-78613360E15C}">
      <dgm:prSet/>
      <dgm:spPr/>
      <dgm:t>
        <a:bodyPr/>
        <a:lstStyle/>
        <a:p>
          <a:endParaRPr lang="en-US"/>
        </a:p>
      </dgm:t>
    </dgm:pt>
    <dgm:pt modelId="{96A5840A-05F0-478B-A7EB-03E45ABD99D8}">
      <dgm:prSet phldrT="[Text]"/>
      <dgm:spPr/>
      <dgm:t>
        <a:bodyPr/>
        <a:lstStyle/>
        <a:p>
          <a:r>
            <a:rPr lang="en-US" dirty="0">
              <a:solidFill>
                <a:schemeClr val="tx1"/>
              </a:solidFill>
              <a:latin typeface="Comic Sans MS" panose="030F0702030302020204" pitchFamily="66" charset="0"/>
            </a:rPr>
            <a:t>The continued effort to validate social predictions that have already proved to be a failure. The problem here is that individual's continue to operate processes that have repeatedly failed to achieve a successful outcome and are no longer part of the new process or are surplus to the new way of working. The new processes are ignored at best and actively undermined at worst.</a:t>
          </a:r>
        </a:p>
      </dgm:t>
    </dgm:pt>
    <dgm:pt modelId="{952F673D-70B9-48D1-95A2-BC79D02203FE}" type="parTrans" cxnId="{540E8504-F632-467F-A5EB-FE11472F722D}">
      <dgm:prSet/>
      <dgm:spPr/>
      <dgm:t>
        <a:bodyPr/>
        <a:lstStyle/>
        <a:p>
          <a:endParaRPr lang="en-US"/>
        </a:p>
      </dgm:t>
    </dgm:pt>
    <dgm:pt modelId="{0F9FD0AA-1CF5-435C-A233-D57A215CB548}" type="sibTrans" cxnId="{540E8504-F632-467F-A5EB-FE11472F722D}">
      <dgm:prSet/>
      <dgm:spPr/>
      <dgm:t>
        <a:bodyPr/>
        <a:lstStyle/>
        <a:p>
          <a:endParaRPr lang="en-US"/>
        </a:p>
      </dgm:t>
    </dgm:pt>
    <dgm:pt modelId="{DEB38A78-6EBB-46EA-B484-6C4A105564AA}">
      <dgm:prSet phldrT="[Text]"/>
      <dgm:spPr/>
      <dgm:t>
        <a:bodyPr/>
        <a:lstStyle/>
        <a:p>
          <a:r>
            <a:rPr lang="en-US" dirty="0">
              <a:solidFill>
                <a:srgbClr val="FF0000"/>
              </a:solidFill>
            </a:rPr>
            <a:t>DENIAL</a:t>
          </a:r>
        </a:p>
      </dgm:t>
    </dgm:pt>
    <dgm:pt modelId="{4A882CE7-1DB4-4CC5-906C-020BC548114F}" type="parTrans" cxnId="{7F941907-8EB8-45C7-9E49-7C3228078CC3}">
      <dgm:prSet/>
      <dgm:spPr/>
      <dgm:t>
        <a:bodyPr/>
        <a:lstStyle/>
        <a:p>
          <a:endParaRPr lang="en-US"/>
        </a:p>
      </dgm:t>
    </dgm:pt>
    <dgm:pt modelId="{F65FBDC7-6E60-40EF-8923-CC2201128667}" type="sibTrans" cxnId="{7F941907-8EB8-45C7-9E49-7C3228078CC3}">
      <dgm:prSet/>
      <dgm:spPr/>
      <dgm:t>
        <a:bodyPr/>
        <a:lstStyle/>
        <a:p>
          <a:endParaRPr lang="en-US"/>
        </a:p>
      </dgm:t>
    </dgm:pt>
    <dgm:pt modelId="{80CD1077-A873-434B-9CBB-E3C95DE46D65}">
      <dgm:prSet phldrT="[Text]"/>
      <dgm:spPr/>
      <dgm:t>
        <a:bodyPr/>
        <a:lstStyle/>
        <a:p>
          <a:r>
            <a:rPr lang="en-US" dirty="0">
              <a:solidFill>
                <a:schemeClr val="tx1"/>
              </a:solidFill>
              <a:latin typeface="Comic Sans MS" panose="030F0702030302020204" pitchFamily="66" charset="0"/>
            </a:rPr>
            <a:t>There is a lack of acceptance of any change and denial that there will be any impact. People keep acting as if the change has not happened, using old practices and processes,  ignoring evidence or information contrary to their belief systems. In many ways when we are faced with a problem, or situation, we don't want, or one that we believe is too challenging to our sense of self we 'constrict' or narrow our range of construction. In this way we eliminate the problem from our awareness. The 'head in the sand' syndrome - if I can't see it, or acknowledge it then it doesn't exist!</a:t>
          </a:r>
        </a:p>
      </dgm:t>
    </dgm:pt>
    <dgm:pt modelId="{86FA2F9F-6B1A-46BA-98C3-B8B9DA6B100A}" type="parTrans" cxnId="{71381C43-5B5A-416D-9584-F26CE6F1181C}">
      <dgm:prSet/>
      <dgm:spPr/>
      <dgm:t>
        <a:bodyPr/>
        <a:lstStyle/>
        <a:p>
          <a:endParaRPr lang="en-US"/>
        </a:p>
      </dgm:t>
    </dgm:pt>
    <dgm:pt modelId="{50783C0B-A13D-4DD8-9398-F6AB4A90859B}" type="sibTrans" cxnId="{71381C43-5B5A-416D-9584-F26CE6F1181C}">
      <dgm:prSet/>
      <dgm:spPr/>
      <dgm:t>
        <a:bodyPr/>
        <a:lstStyle/>
        <a:p>
          <a:endParaRPr lang="en-US"/>
        </a:p>
      </dgm:t>
    </dgm:pt>
    <dgm:pt modelId="{382CF3A0-EFD5-4570-AABA-A92704511EF6}">
      <dgm:prSet phldrT="[Text]"/>
      <dgm:spPr/>
      <dgm:t>
        <a:bodyPr/>
        <a:lstStyle/>
        <a:p>
          <a:r>
            <a:rPr lang="en-US" dirty="0">
              <a:solidFill>
                <a:srgbClr val="FF0000"/>
              </a:solidFill>
            </a:rPr>
            <a:t>ANGER</a:t>
          </a:r>
        </a:p>
      </dgm:t>
    </dgm:pt>
    <dgm:pt modelId="{D5641C55-26EA-4693-8A57-7A3FBCB76F6C}" type="parTrans" cxnId="{A18E81EF-0446-4A51-B723-6E23DE60E05A}">
      <dgm:prSet/>
      <dgm:spPr/>
      <dgm:t>
        <a:bodyPr/>
        <a:lstStyle/>
        <a:p>
          <a:endParaRPr lang="en-US"/>
        </a:p>
      </dgm:t>
    </dgm:pt>
    <dgm:pt modelId="{FD49B4E5-C774-40E3-B467-A6ABD90B26D1}" type="sibTrans" cxnId="{A18E81EF-0446-4A51-B723-6E23DE60E05A}">
      <dgm:prSet/>
      <dgm:spPr/>
      <dgm:t>
        <a:bodyPr/>
        <a:lstStyle/>
        <a:p>
          <a:endParaRPr lang="en-US"/>
        </a:p>
      </dgm:t>
    </dgm:pt>
    <dgm:pt modelId="{7C3D8E79-DD15-4E81-9BB8-34BF093D5846}">
      <dgm:prSet phldrT="[Text]" custT="1"/>
      <dgm:spPr/>
      <dgm:t>
        <a:bodyPr/>
        <a:lstStyle/>
        <a:p>
          <a:r>
            <a:rPr lang="en-US" sz="1200" dirty="0">
              <a:solidFill>
                <a:schemeClr val="tx1"/>
              </a:solidFill>
              <a:latin typeface="Comic Sans MS" panose="030F0702030302020204" pitchFamily="66" charset="0"/>
            </a:rPr>
            <a:t>There seems to be some anger associated with moving through the transition curve, especially in the earlier stages as the person starts to </a:t>
          </a:r>
          <a:r>
            <a:rPr lang="en-US" sz="1200" dirty="0" err="1">
              <a:solidFill>
                <a:schemeClr val="tx1"/>
              </a:solidFill>
              <a:latin typeface="Comic Sans MS" panose="030F0702030302020204" pitchFamily="66" charset="0"/>
            </a:rPr>
            <a:t>recognise</a:t>
          </a:r>
          <a:r>
            <a:rPr lang="en-US" sz="1200" dirty="0">
              <a:solidFill>
                <a:schemeClr val="tx1"/>
              </a:solidFill>
              <a:latin typeface="Comic Sans MS" panose="030F0702030302020204" pitchFamily="66" charset="0"/>
            </a:rPr>
            <a:t> the wider implications of change. This is not always present, it is </a:t>
          </a:r>
          <a:r>
            <a:rPr lang="en-US" sz="1200" dirty="0" err="1">
              <a:solidFill>
                <a:schemeClr val="tx1"/>
              </a:solidFill>
              <a:latin typeface="Comic Sans MS" panose="030F0702030302020204" pitchFamily="66" charset="0"/>
            </a:rPr>
            <a:t>dependant</a:t>
          </a:r>
          <a:r>
            <a:rPr lang="en-US" sz="1200" dirty="0">
              <a:solidFill>
                <a:schemeClr val="tx1"/>
              </a:solidFill>
              <a:latin typeface="Comic Sans MS" panose="030F0702030302020204" pitchFamily="66" charset="0"/>
            </a:rPr>
            <a:t> on the amount of control people feel they have over the overall process and the focus of the anger changes over time. In the first instance, for those where change is 'forced' on them, the anger appears to be directed outward at other people. They are 'blamed' for the situation and for causing stress to the individual etc. As time progresses and the implications grow for the individual the anger moves inwards and there is a danger that this drives us into the 'Guilt' and 'Depression' stages. We become angry at ourselves for not knowing better and/or allowing the situation to escalate outside our control.</a:t>
          </a:r>
        </a:p>
      </dgm:t>
    </dgm:pt>
    <dgm:pt modelId="{84F4CE87-6371-4264-B9F4-D1721D4FCFFB}" type="parTrans" cxnId="{596CFA4A-14DA-44D9-9528-ACE160E3319E}">
      <dgm:prSet/>
      <dgm:spPr/>
      <dgm:t>
        <a:bodyPr/>
        <a:lstStyle/>
        <a:p>
          <a:endParaRPr lang="en-US"/>
        </a:p>
      </dgm:t>
    </dgm:pt>
    <dgm:pt modelId="{BD2D0DD0-92B2-475A-B375-D4E0EC6741E6}" type="sibTrans" cxnId="{596CFA4A-14DA-44D9-9528-ACE160E3319E}">
      <dgm:prSet/>
      <dgm:spPr/>
      <dgm:t>
        <a:bodyPr/>
        <a:lstStyle/>
        <a:p>
          <a:endParaRPr lang="en-US"/>
        </a:p>
      </dgm:t>
    </dgm:pt>
    <dgm:pt modelId="{F1520682-8054-4574-88F1-E3580BEF65D5}" type="pres">
      <dgm:prSet presAssocID="{F9A48593-07B2-4306-B125-589049D4237B}" presName="Name0" presStyleCnt="0">
        <dgm:presLayoutVars>
          <dgm:dir/>
          <dgm:animLvl val="lvl"/>
          <dgm:resizeHandles val="exact"/>
        </dgm:presLayoutVars>
      </dgm:prSet>
      <dgm:spPr/>
      <dgm:t>
        <a:bodyPr/>
        <a:lstStyle/>
        <a:p>
          <a:endParaRPr lang="en-US"/>
        </a:p>
      </dgm:t>
    </dgm:pt>
    <dgm:pt modelId="{6C288A14-87D2-405D-AB82-4DFD23F4E3D6}" type="pres">
      <dgm:prSet presAssocID="{B0660B8B-DBAB-46EB-AAF8-7D53ABB2D844}" presName="compositeNode" presStyleCnt="0">
        <dgm:presLayoutVars>
          <dgm:bulletEnabled val="1"/>
        </dgm:presLayoutVars>
      </dgm:prSet>
      <dgm:spPr/>
    </dgm:pt>
    <dgm:pt modelId="{85426534-2E51-446B-97AE-59442251567C}" type="pres">
      <dgm:prSet presAssocID="{B0660B8B-DBAB-46EB-AAF8-7D53ABB2D844}" presName="bgRect" presStyleLbl="node1" presStyleIdx="0" presStyleCnt="3" custScaleY="169923" custLinFactNeighborX="1738" custLinFactNeighborY="-1448"/>
      <dgm:spPr/>
      <dgm:t>
        <a:bodyPr/>
        <a:lstStyle/>
        <a:p>
          <a:endParaRPr lang="en-US"/>
        </a:p>
      </dgm:t>
    </dgm:pt>
    <dgm:pt modelId="{CF015068-CEAF-4E46-BE11-0CEE4A4CAC5F}" type="pres">
      <dgm:prSet presAssocID="{B0660B8B-DBAB-46EB-AAF8-7D53ABB2D844}" presName="parentNode" presStyleLbl="node1" presStyleIdx="0" presStyleCnt="3">
        <dgm:presLayoutVars>
          <dgm:chMax val="0"/>
          <dgm:bulletEnabled val="1"/>
        </dgm:presLayoutVars>
      </dgm:prSet>
      <dgm:spPr/>
      <dgm:t>
        <a:bodyPr/>
        <a:lstStyle/>
        <a:p>
          <a:endParaRPr lang="en-US"/>
        </a:p>
      </dgm:t>
    </dgm:pt>
    <dgm:pt modelId="{02386799-4CD3-4682-B255-99A2D3F18D64}" type="pres">
      <dgm:prSet presAssocID="{B0660B8B-DBAB-46EB-AAF8-7D53ABB2D844}" presName="childNode" presStyleLbl="node1" presStyleIdx="0" presStyleCnt="3">
        <dgm:presLayoutVars>
          <dgm:bulletEnabled val="1"/>
        </dgm:presLayoutVars>
      </dgm:prSet>
      <dgm:spPr/>
      <dgm:t>
        <a:bodyPr/>
        <a:lstStyle/>
        <a:p>
          <a:endParaRPr lang="en-US"/>
        </a:p>
      </dgm:t>
    </dgm:pt>
    <dgm:pt modelId="{2FB7A1B8-7D16-4584-A62E-3F4518867178}" type="pres">
      <dgm:prSet presAssocID="{B7AB9827-4388-4658-870B-277A3A3B2A85}" presName="hSp" presStyleCnt="0"/>
      <dgm:spPr/>
    </dgm:pt>
    <dgm:pt modelId="{374ECEF5-D6B3-424C-82AF-B6BA34EF168E}" type="pres">
      <dgm:prSet presAssocID="{B7AB9827-4388-4658-870B-277A3A3B2A85}" presName="vProcSp" presStyleCnt="0"/>
      <dgm:spPr/>
    </dgm:pt>
    <dgm:pt modelId="{02CD9674-829E-49F8-B5B9-55FF8F7A7EC0}" type="pres">
      <dgm:prSet presAssocID="{B7AB9827-4388-4658-870B-277A3A3B2A85}" presName="vSp1" presStyleCnt="0"/>
      <dgm:spPr/>
    </dgm:pt>
    <dgm:pt modelId="{5087C587-0499-415F-8DD0-4E219C3EDE18}" type="pres">
      <dgm:prSet presAssocID="{B7AB9827-4388-4658-870B-277A3A3B2A85}" presName="simulatedConn" presStyleLbl="solidFgAcc1" presStyleIdx="0" presStyleCnt="2"/>
      <dgm:spPr/>
    </dgm:pt>
    <dgm:pt modelId="{DB823327-C132-4D18-97BE-CD6D267B9DBD}" type="pres">
      <dgm:prSet presAssocID="{B7AB9827-4388-4658-870B-277A3A3B2A85}" presName="vSp2" presStyleCnt="0"/>
      <dgm:spPr/>
    </dgm:pt>
    <dgm:pt modelId="{A4D36F20-DE48-4F98-A2D0-7CF7CC369D24}" type="pres">
      <dgm:prSet presAssocID="{B7AB9827-4388-4658-870B-277A3A3B2A85}" presName="sibTrans" presStyleCnt="0"/>
      <dgm:spPr/>
    </dgm:pt>
    <dgm:pt modelId="{E22015E3-6270-4955-9940-FFCC26E142AB}" type="pres">
      <dgm:prSet presAssocID="{DEB38A78-6EBB-46EA-B484-6C4A105564AA}" presName="compositeNode" presStyleCnt="0">
        <dgm:presLayoutVars>
          <dgm:bulletEnabled val="1"/>
        </dgm:presLayoutVars>
      </dgm:prSet>
      <dgm:spPr/>
    </dgm:pt>
    <dgm:pt modelId="{31E67E91-9BF3-4036-AC3C-100A81669623}" type="pres">
      <dgm:prSet presAssocID="{DEB38A78-6EBB-46EA-B484-6C4A105564AA}" presName="bgRect" presStyleLbl="node1" presStyleIdx="1" presStyleCnt="3" custScaleY="180279"/>
      <dgm:spPr/>
      <dgm:t>
        <a:bodyPr/>
        <a:lstStyle/>
        <a:p>
          <a:endParaRPr lang="en-US"/>
        </a:p>
      </dgm:t>
    </dgm:pt>
    <dgm:pt modelId="{0DC9FF21-1DC1-4E58-B58B-0B31D2E5B2CC}" type="pres">
      <dgm:prSet presAssocID="{DEB38A78-6EBB-46EA-B484-6C4A105564AA}" presName="parentNode" presStyleLbl="node1" presStyleIdx="1" presStyleCnt="3">
        <dgm:presLayoutVars>
          <dgm:chMax val="0"/>
          <dgm:bulletEnabled val="1"/>
        </dgm:presLayoutVars>
      </dgm:prSet>
      <dgm:spPr/>
      <dgm:t>
        <a:bodyPr/>
        <a:lstStyle/>
        <a:p>
          <a:endParaRPr lang="en-US"/>
        </a:p>
      </dgm:t>
    </dgm:pt>
    <dgm:pt modelId="{341A8950-59DC-4943-96BF-A283C3A21381}" type="pres">
      <dgm:prSet presAssocID="{DEB38A78-6EBB-46EA-B484-6C4A105564AA}" presName="childNode" presStyleLbl="node1" presStyleIdx="1" presStyleCnt="3">
        <dgm:presLayoutVars>
          <dgm:bulletEnabled val="1"/>
        </dgm:presLayoutVars>
      </dgm:prSet>
      <dgm:spPr/>
      <dgm:t>
        <a:bodyPr/>
        <a:lstStyle/>
        <a:p>
          <a:endParaRPr lang="en-US"/>
        </a:p>
      </dgm:t>
    </dgm:pt>
    <dgm:pt modelId="{3531AECB-B803-4FBD-ABF7-FC78675D1E77}" type="pres">
      <dgm:prSet presAssocID="{F65FBDC7-6E60-40EF-8923-CC2201128667}" presName="hSp" presStyleCnt="0"/>
      <dgm:spPr/>
    </dgm:pt>
    <dgm:pt modelId="{D3AF85C2-9210-4126-B04A-9862F2451F70}" type="pres">
      <dgm:prSet presAssocID="{F65FBDC7-6E60-40EF-8923-CC2201128667}" presName="vProcSp" presStyleCnt="0"/>
      <dgm:spPr/>
    </dgm:pt>
    <dgm:pt modelId="{28595F17-6660-48A3-9D5F-5F2AFEA307EE}" type="pres">
      <dgm:prSet presAssocID="{F65FBDC7-6E60-40EF-8923-CC2201128667}" presName="vSp1" presStyleCnt="0"/>
      <dgm:spPr/>
    </dgm:pt>
    <dgm:pt modelId="{C3E1E30B-96C3-4E41-950D-1C9025D85295}" type="pres">
      <dgm:prSet presAssocID="{F65FBDC7-6E60-40EF-8923-CC2201128667}" presName="simulatedConn" presStyleLbl="solidFgAcc1" presStyleIdx="1" presStyleCnt="2"/>
      <dgm:spPr/>
    </dgm:pt>
    <dgm:pt modelId="{9C1ADC9A-091A-4AEA-823B-8D32A434AAB9}" type="pres">
      <dgm:prSet presAssocID="{F65FBDC7-6E60-40EF-8923-CC2201128667}" presName="vSp2" presStyleCnt="0"/>
      <dgm:spPr/>
    </dgm:pt>
    <dgm:pt modelId="{CF569FEC-4C80-4878-A0B9-85ED88D3FE43}" type="pres">
      <dgm:prSet presAssocID="{F65FBDC7-6E60-40EF-8923-CC2201128667}" presName="sibTrans" presStyleCnt="0"/>
      <dgm:spPr/>
    </dgm:pt>
    <dgm:pt modelId="{B98DF7BC-E148-4ADE-BC0E-C48D2AE65A97}" type="pres">
      <dgm:prSet presAssocID="{382CF3A0-EFD5-4570-AABA-A92704511EF6}" presName="compositeNode" presStyleCnt="0">
        <dgm:presLayoutVars>
          <dgm:bulletEnabled val="1"/>
        </dgm:presLayoutVars>
      </dgm:prSet>
      <dgm:spPr/>
    </dgm:pt>
    <dgm:pt modelId="{1E3EEC84-6BE8-44A6-A963-0956142C80EC}" type="pres">
      <dgm:prSet presAssocID="{382CF3A0-EFD5-4570-AABA-A92704511EF6}" presName="bgRect" presStyleLbl="node1" presStyleIdx="2" presStyleCnt="3" custScaleY="180279" custLinFactNeighborX="-846" custLinFactNeighborY="2535"/>
      <dgm:spPr/>
      <dgm:t>
        <a:bodyPr/>
        <a:lstStyle/>
        <a:p>
          <a:endParaRPr lang="en-US"/>
        </a:p>
      </dgm:t>
    </dgm:pt>
    <dgm:pt modelId="{B892DBAE-5679-4858-9803-9AE11CF62247}" type="pres">
      <dgm:prSet presAssocID="{382CF3A0-EFD5-4570-AABA-A92704511EF6}" presName="parentNode" presStyleLbl="node1" presStyleIdx="2" presStyleCnt="3">
        <dgm:presLayoutVars>
          <dgm:chMax val="0"/>
          <dgm:bulletEnabled val="1"/>
        </dgm:presLayoutVars>
      </dgm:prSet>
      <dgm:spPr/>
      <dgm:t>
        <a:bodyPr/>
        <a:lstStyle/>
        <a:p>
          <a:endParaRPr lang="en-US"/>
        </a:p>
      </dgm:t>
    </dgm:pt>
    <dgm:pt modelId="{75538BDD-956A-4008-8A7F-1332D42CD8EB}" type="pres">
      <dgm:prSet presAssocID="{382CF3A0-EFD5-4570-AABA-A92704511EF6}" presName="childNode" presStyleLbl="node1" presStyleIdx="2" presStyleCnt="3">
        <dgm:presLayoutVars>
          <dgm:bulletEnabled val="1"/>
        </dgm:presLayoutVars>
      </dgm:prSet>
      <dgm:spPr/>
      <dgm:t>
        <a:bodyPr/>
        <a:lstStyle/>
        <a:p>
          <a:endParaRPr lang="en-US"/>
        </a:p>
      </dgm:t>
    </dgm:pt>
  </dgm:ptLst>
  <dgm:cxnLst>
    <dgm:cxn modelId="{231AC6E4-FA33-475C-AA2B-2905761C8374}" type="presOf" srcId="{DEB38A78-6EBB-46EA-B484-6C4A105564AA}" destId="{0DC9FF21-1DC1-4E58-B58B-0B31D2E5B2CC}" srcOrd="1" destOrd="0" presId="urn:microsoft.com/office/officeart/2005/8/layout/hProcess7"/>
    <dgm:cxn modelId="{FBAC28F1-BD1D-4C84-9C01-F25857D1AA0D}" type="presOf" srcId="{F9A48593-07B2-4306-B125-589049D4237B}" destId="{F1520682-8054-4574-88F1-E3580BEF65D5}" srcOrd="0" destOrd="0" presId="urn:microsoft.com/office/officeart/2005/8/layout/hProcess7"/>
    <dgm:cxn modelId="{B3568C7D-A1B6-42CA-AF7D-96B2098B21B7}" type="presOf" srcId="{96A5840A-05F0-478B-A7EB-03E45ABD99D8}" destId="{02386799-4CD3-4682-B255-99A2D3F18D64}" srcOrd="0" destOrd="0" presId="urn:microsoft.com/office/officeart/2005/8/layout/hProcess7"/>
    <dgm:cxn modelId="{7F941907-8EB8-45C7-9E49-7C3228078CC3}" srcId="{F9A48593-07B2-4306-B125-589049D4237B}" destId="{DEB38A78-6EBB-46EA-B484-6C4A105564AA}" srcOrd="1" destOrd="0" parTransId="{4A882CE7-1DB4-4CC5-906C-020BC548114F}" sibTransId="{F65FBDC7-6E60-40EF-8923-CC2201128667}"/>
    <dgm:cxn modelId="{F8A9B454-0CDB-4789-A9B6-7EE9F8A7C352}" type="presOf" srcId="{DEB38A78-6EBB-46EA-B484-6C4A105564AA}" destId="{31E67E91-9BF3-4036-AC3C-100A81669623}" srcOrd="0" destOrd="0" presId="urn:microsoft.com/office/officeart/2005/8/layout/hProcess7"/>
    <dgm:cxn modelId="{A8BF8F8E-68BB-45A0-AF0F-FC70A8FCD41A}" type="presOf" srcId="{382CF3A0-EFD5-4570-AABA-A92704511EF6}" destId="{1E3EEC84-6BE8-44A6-A963-0956142C80EC}" srcOrd="0" destOrd="0" presId="urn:microsoft.com/office/officeart/2005/8/layout/hProcess7"/>
    <dgm:cxn modelId="{169C6DFB-A3C9-4CEE-B603-78613360E15C}" srcId="{F9A48593-07B2-4306-B125-589049D4237B}" destId="{B0660B8B-DBAB-46EB-AAF8-7D53ABB2D844}" srcOrd="0" destOrd="0" parTransId="{69A3D8D8-0FBB-4921-A294-A580B879F616}" sibTransId="{B7AB9827-4388-4658-870B-277A3A3B2A85}"/>
    <dgm:cxn modelId="{B79189BB-D32D-40CD-90B5-5D27A08F4CA8}" type="presOf" srcId="{382CF3A0-EFD5-4570-AABA-A92704511EF6}" destId="{B892DBAE-5679-4858-9803-9AE11CF62247}" srcOrd="1" destOrd="0" presId="urn:microsoft.com/office/officeart/2005/8/layout/hProcess7"/>
    <dgm:cxn modelId="{71381C43-5B5A-416D-9584-F26CE6F1181C}" srcId="{DEB38A78-6EBB-46EA-B484-6C4A105564AA}" destId="{80CD1077-A873-434B-9CBB-E3C95DE46D65}" srcOrd="0" destOrd="0" parTransId="{86FA2F9F-6B1A-46BA-98C3-B8B9DA6B100A}" sibTransId="{50783C0B-A13D-4DD8-9398-F6AB4A90859B}"/>
    <dgm:cxn modelId="{A174742E-201B-4C90-9AB7-43B382A97F98}" type="presOf" srcId="{80CD1077-A873-434B-9CBB-E3C95DE46D65}" destId="{341A8950-59DC-4943-96BF-A283C3A21381}" srcOrd="0" destOrd="0" presId="urn:microsoft.com/office/officeart/2005/8/layout/hProcess7"/>
    <dgm:cxn modelId="{540E8504-F632-467F-A5EB-FE11472F722D}" srcId="{B0660B8B-DBAB-46EB-AAF8-7D53ABB2D844}" destId="{96A5840A-05F0-478B-A7EB-03E45ABD99D8}" srcOrd="0" destOrd="0" parTransId="{952F673D-70B9-48D1-95A2-BC79D02203FE}" sibTransId="{0F9FD0AA-1CF5-435C-A233-D57A215CB548}"/>
    <dgm:cxn modelId="{596CFA4A-14DA-44D9-9528-ACE160E3319E}" srcId="{382CF3A0-EFD5-4570-AABA-A92704511EF6}" destId="{7C3D8E79-DD15-4E81-9BB8-34BF093D5846}" srcOrd="0" destOrd="0" parTransId="{84F4CE87-6371-4264-B9F4-D1721D4FCFFB}" sibTransId="{BD2D0DD0-92B2-475A-B375-D4E0EC6741E6}"/>
    <dgm:cxn modelId="{0DED1F6C-C345-4252-96E7-AB3B4657F79E}" type="presOf" srcId="{B0660B8B-DBAB-46EB-AAF8-7D53ABB2D844}" destId="{CF015068-CEAF-4E46-BE11-0CEE4A4CAC5F}" srcOrd="1" destOrd="0" presId="urn:microsoft.com/office/officeart/2005/8/layout/hProcess7"/>
    <dgm:cxn modelId="{50CE7BDF-262F-406C-A99F-7CA418619D88}" type="presOf" srcId="{7C3D8E79-DD15-4E81-9BB8-34BF093D5846}" destId="{75538BDD-956A-4008-8A7F-1332D42CD8EB}" srcOrd="0" destOrd="0" presId="urn:microsoft.com/office/officeart/2005/8/layout/hProcess7"/>
    <dgm:cxn modelId="{A18E81EF-0446-4A51-B723-6E23DE60E05A}" srcId="{F9A48593-07B2-4306-B125-589049D4237B}" destId="{382CF3A0-EFD5-4570-AABA-A92704511EF6}" srcOrd="2" destOrd="0" parTransId="{D5641C55-26EA-4693-8A57-7A3FBCB76F6C}" sibTransId="{FD49B4E5-C774-40E3-B467-A6ABD90B26D1}"/>
    <dgm:cxn modelId="{2C0D793F-F690-409A-A910-15C59DBABF9C}" type="presOf" srcId="{B0660B8B-DBAB-46EB-AAF8-7D53ABB2D844}" destId="{85426534-2E51-446B-97AE-59442251567C}" srcOrd="0" destOrd="0" presId="urn:microsoft.com/office/officeart/2005/8/layout/hProcess7"/>
    <dgm:cxn modelId="{A9694AA5-3D90-4206-B3D8-285942730EC9}" type="presParOf" srcId="{F1520682-8054-4574-88F1-E3580BEF65D5}" destId="{6C288A14-87D2-405D-AB82-4DFD23F4E3D6}" srcOrd="0" destOrd="0" presId="urn:microsoft.com/office/officeart/2005/8/layout/hProcess7"/>
    <dgm:cxn modelId="{A3750345-3D4A-4B2F-A1DD-D3DC8B73B880}" type="presParOf" srcId="{6C288A14-87D2-405D-AB82-4DFD23F4E3D6}" destId="{85426534-2E51-446B-97AE-59442251567C}" srcOrd="0" destOrd="0" presId="urn:microsoft.com/office/officeart/2005/8/layout/hProcess7"/>
    <dgm:cxn modelId="{DCCFCFFF-77D5-4CFD-ACD2-77BB7319FF54}" type="presParOf" srcId="{6C288A14-87D2-405D-AB82-4DFD23F4E3D6}" destId="{CF015068-CEAF-4E46-BE11-0CEE4A4CAC5F}" srcOrd="1" destOrd="0" presId="urn:microsoft.com/office/officeart/2005/8/layout/hProcess7"/>
    <dgm:cxn modelId="{7132CD45-4A72-4107-84F3-A97383D63220}" type="presParOf" srcId="{6C288A14-87D2-405D-AB82-4DFD23F4E3D6}" destId="{02386799-4CD3-4682-B255-99A2D3F18D64}" srcOrd="2" destOrd="0" presId="urn:microsoft.com/office/officeart/2005/8/layout/hProcess7"/>
    <dgm:cxn modelId="{DEBC3F3E-386D-4638-9A24-5B951C43D6A8}" type="presParOf" srcId="{F1520682-8054-4574-88F1-E3580BEF65D5}" destId="{2FB7A1B8-7D16-4584-A62E-3F4518867178}" srcOrd="1" destOrd="0" presId="urn:microsoft.com/office/officeart/2005/8/layout/hProcess7"/>
    <dgm:cxn modelId="{630CAD79-EB7C-482A-8E85-8853339B6E2D}" type="presParOf" srcId="{F1520682-8054-4574-88F1-E3580BEF65D5}" destId="{374ECEF5-D6B3-424C-82AF-B6BA34EF168E}" srcOrd="2" destOrd="0" presId="urn:microsoft.com/office/officeart/2005/8/layout/hProcess7"/>
    <dgm:cxn modelId="{1D4DA906-E159-466B-B9B0-3BDF8A9E9AE1}" type="presParOf" srcId="{374ECEF5-D6B3-424C-82AF-B6BA34EF168E}" destId="{02CD9674-829E-49F8-B5B9-55FF8F7A7EC0}" srcOrd="0" destOrd="0" presId="urn:microsoft.com/office/officeart/2005/8/layout/hProcess7"/>
    <dgm:cxn modelId="{3BAA6AEF-A3DB-4D5C-8D1F-2B2247B96400}" type="presParOf" srcId="{374ECEF5-D6B3-424C-82AF-B6BA34EF168E}" destId="{5087C587-0499-415F-8DD0-4E219C3EDE18}" srcOrd="1" destOrd="0" presId="urn:microsoft.com/office/officeart/2005/8/layout/hProcess7"/>
    <dgm:cxn modelId="{8AE9E2AD-CD26-47DC-8FEF-564457A9792D}" type="presParOf" srcId="{374ECEF5-D6B3-424C-82AF-B6BA34EF168E}" destId="{DB823327-C132-4D18-97BE-CD6D267B9DBD}" srcOrd="2" destOrd="0" presId="urn:microsoft.com/office/officeart/2005/8/layout/hProcess7"/>
    <dgm:cxn modelId="{74053E80-034C-42D1-9442-FBE1C238F9EE}" type="presParOf" srcId="{F1520682-8054-4574-88F1-E3580BEF65D5}" destId="{A4D36F20-DE48-4F98-A2D0-7CF7CC369D24}" srcOrd="3" destOrd="0" presId="urn:microsoft.com/office/officeart/2005/8/layout/hProcess7"/>
    <dgm:cxn modelId="{C0CBD23D-6700-4380-A7C3-BFDFAACD6FD1}" type="presParOf" srcId="{F1520682-8054-4574-88F1-E3580BEF65D5}" destId="{E22015E3-6270-4955-9940-FFCC26E142AB}" srcOrd="4" destOrd="0" presId="urn:microsoft.com/office/officeart/2005/8/layout/hProcess7"/>
    <dgm:cxn modelId="{BA027B06-D74E-4C2B-B919-B326724BB2A6}" type="presParOf" srcId="{E22015E3-6270-4955-9940-FFCC26E142AB}" destId="{31E67E91-9BF3-4036-AC3C-100A81669623}" srcOrd="0" destOrd="0" presId="urn:microsoft.com/office/officeart/2005/8/layout/hProcess7"/>
    <dgm:cxn modelId="{C6D2DCBA-E129-4D61-BB53-1D7B41100264}" type="presParOf" srcId="{E22015E3-6270-4955-9940-FFCC26E142AB}" destId="{0DC9FF21-1DC1-4E58-B58B-0B31D2E5B2CC}" srcOrd="1" destOrd="0" presId="urn:microsoft.com/office/officeart/2005/8/layout/hProcess7"/>
    <dgm:cxn modelId="{24240CFE-738E-4C22-8F11-AB0BD07B0A25}" type="presParOf" srcId="{E22015E3-6270-4955-9940-FFCC26E142AB}" destId="{341A8950-59DC-4943-96BF-A283C3A21381}" srcOrd="2" destOrd="0" presId="urn:microsoft.com/office/officeart/2005/8/layout/hProcess7"/>
    <dgm:cxn modelId="{AC568FC7-9422-420E-AF2F-C616FBD50519}" type="presParOf" srcId="{F1520682-8054-4574-88F1-E3580BEF65D5}" destId="{3531AECB-B803-4FBD-ABF7-FC78675D1E77}" srcOrd="5" destOrd="0" presId="urn:microsoft.com/office/officeart/2005/8/layout/hProcess7"/>
    <dgm:cxn modelId="{C91EC52A-711A-4BB3-A81D-7F356C73051A}" type="presParOf" srcId="{F1520682-8054-4574-88F1-E3580BEF65D5}" destId="{D3AF85C2-9210-4126-B04A-9862F2451F70}" srcOrd="6" destOrd="0" presId="urn:microsoft.com/office/officeart/2005/8/layout/hProcess7"/>
    <dgm:cxn modelId="{6E7E4D84-CB7D-428D-8D66-D0E5AF26B68B}" type="presParOf" srcId="{D3AF85C2-9210-4126-B04A-9862F2451F70}" destId="{28595F17-6660-48A3-9D5F-5F2AFEA307EE}" srcOrd="0" destOrd="0" presId="urn:microsoft.com/office/officeart/2005/8/layout/hProcess7"/>
    <dgm:cxn modelId="{46DE299A-E9E4-45FA-9EEA-85B8F461CAE1}" type="presParOf" srcId="{D3AF85C2-9210-4126-B04A-9862F2451F70}" destId="{C3E1E30B-96C3-4E41-950D-1C9025D85295}" srcOrd="1" destOrd="0" presId="urn:microsoft.com/office/officeart/2005/8/layout/hProcess7"/>
    <dgm:cxn modelId="{87A07BE2-E3F0-4E84-8EE8-359B0CFBC556}" type="presParOf" srcId="{D3AF85C2-9210-4126-B04A-9862F2451F70}" destId="{9C1ADC9A-091A-4AEA-823B-8D32A434AAB9}" srcOrd="2" destOrd="0" presId="urn:microsoft.com/office/officeart/2005/8/layout/hProcess7"/>
    <dgm:cxn modelId="{41605E96-461B-4CDA-BD53-86356872B2D9}" type="presParOf" srcId="{F1520682-8054-4574-88F1-E3580BEF65D5}" destId="{CF569FEC-4C80-4878-A0B9-85ED88D3FE43}" srcOrd="7" destOrd="0" presId="urn:microsoft.com/office/officeart/2005/8/layout/hProcess7"/>
    <dgm:cxn modelId="{2A19E37F-660D-4694-B06E-6A508B7B1F94}" type="presParOf" srcId="{F1520682-8054-4574-88F1-E3580BEF65D5}" destId="{B98DF7BC-E148-4ADE-BC0E-C48D2AE65A97}" srcOrd="8" destOrd="0" presId="urn:microsoft.com/office/officeart/2005/8/layout/hProcess7"/>
    <dgm:cxn modelId="{576E42AF-494A-4CEE-9F2B-21DE8C0748D0}" type="presParOf" srcId="{B98DF7BC-E148-4ADE-BC0E-C48D2AE65A97}" destId="{1E3EEC84-6BE8-44A6-A963-0956142C80EC}" srcOrd="0" destOrd="0" presId="urn:microsoft.com/office/officeart/2005/8/layout/hProcess7"/>
    <dgm:cxn modelId="{E836FB10-AF43-4C44-AB2E-452179E15E2F}" type="presParOf" srcId="{B98DF7BC-E148-4ADE-BC0E-C48D2AE65A97}" destId="{B892DBAE-5679-4858-9803-9AE11CF62247}" srcOrd="1" destOrd="0" presId="urn:microsoft.com/office/officeart/2005/8/layout/hProcess7"/>
    <dgm:cxn modelId="{F98B0023-69D2-476E-9BD7-8A9B986C3568}" type="presParOf" srcId="{B98DF7BC-E148-4ADE-BC0E-C48D2AE65A97}" destId="{75538BDD-956A-4008-8A7F-1332D42CD8E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C65E1-D6B8-4BDA-908D-A11E8747DA71}">
      <dsp:nvSpPr>
        <dsp:cNvPr id="0" name=""/>
        <dsp:cNvSpPr/>
      </dsp:nvSpPr>
      <dsp:spPr>
        <a:xfrm>
          <a:off x="342" y="-232164"/>
          <a:ext cx="3532256" cy="5553131"/>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kern="1200" dirty="0">
              <a:solidFill>
                <a:srgbClr val="FF0000"/>
              </a:solidFill>
            </a:rPr>
            <a:t>ANXIETY</a:t>
          </a:r>
        </a:p>
      </dsp:txBody>
      <dsp:txXfrm rot="16200000">
        <a:off x="-1923215" y="1691393"/>
        <a:ext cx="4553567" cy="706451"/>
      </dsp:txXfrm>
    </dsp:sp>
    <dsp:sp modelId="{9A9F301D-1A24-4370-B97C-863E644742E9}">
      <dsp:nvSpPr>
        <dsp:cNvPr id="0" name=""/>
        <dsp:cNvSpPr/>
      </dsp:nvSpPr>
      <dsp:spPr>
        <a:xfrm>
          <a:off x="706793" y="-232164"/>
          <a:ext cx="2631531" cy="5553131"/>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a:solidFill>
                <a:schemeClr val="tx1"/>
              </a:solidFill>
              <a:latin typeface="Comic Sans MS" panose="030F0702030302020204" pitchFamily="66" charset="0"/>
            </a:rPr>
            <a:t>Results from the awareness that events lie outside one's range of understanding or control. </a:t>
          </a:r>
        </a:p>
        <a:p>
          <a:pPr lvl="0" algn="l" defTabSz="711200">
            <a:lnSpc>
              <a:spcPct val="90000"/>
            </a:lnSpc>
            <a:spcBef>
              <a:spcPct val="0"/>
            </a:spcBef>
            <a:spcAft>
              <a:spcPct val="35000"/>
            </a:spcAft>
          </a:pPr>
          <a:r>
            <a:rPr lang="en-US" sz="1600" kern="1200" dirty="0">
              <a:solidFill>
                <a:schemeClr val="tx1"/>
              </a:solidFill>
              <a:latin typeface="Comic Sans MS" panose="030F0702030302020204" pitchFamily="66" charset="0"/>
            </a:rPr>
            <a:t>We are unable to picture the future because we do not have enough information to anticipate behaving differently.</a:t>
          </a:r>
        </a:p>
        <a:p>
          <a:pPr lvl="0" algn="l" defTabSz="711200">
            <a:lnSpc>
              <a:spcPct val="90000"/>
            </a:lnSpc>
            <a:spcBef>
              <a:spcPct val="0"/>
            </a:spcBef>
            <a:spcAft>
              <a:spcPct val="35000"/>
            </a:spcAft>
          </a:pPr>
          <a:r>
            <a:rPr lang="en-US" sz="1600" kern="1200" dirty="0">
              <a:solidFill>
                <a:schemeClr val="tx1"/>
              </a:solidFill>
              <a:latin typeface="Comic Sans MS" panose="030F0702030302020204" pitchFamily="66" charset="0"/>
            </a:rPr>
            <a:t>How we deal with this determines how we progress through the rest of the curve and the extent of the impact on our core sense of self. </a:t>
          </a:r>
          <a:endParaRPr lang="en-GB" sz="1600" kern="1200" dirty="0">
            <a:solidFill>
              <a:schemeClr val="tx1"/>
            </a:solidFill>
            <a:latin typeface="Comic Sans MS" panose="030F0702030302020204" pitchFamily="66" charset="0"/>
          </a:endParaRPr>
        </a:p>
      </dsp:txBody>
      <dsp:txXfrm>
        <a:off x="706793" y="-232164"/>
        <a:ext cx="2631531" cy="5553131"/>
      </dsp:txXfrm>
    </dsp:sp>
    <dsp:sp modelId="{705AE9FE-43A1-469A-B4D7-2BBE05FF708C}">
      <dsp:nvSpPr>
        <dsp:cNvPr id="0" name=""/>
        <dsp:cNvSpPr/>
      </dsp:nvSpPr>
      <dsp:spPr>
        <a:xfrm>
          <a:off x="3657040" y="-232164"/>
          <a:ext cx="3018242" cy="5406302"/>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kern="1200" dirty="0">
              <a:solidFill>
                <a:srgbClr val="FF0000"/>
              </a:solidFill>
            </a:rPr>
            <a:t>HAPPINESS</a:t>
          </a:r>
        </a:p>
      </dsp:txBody>
      <dsp:txXfrm rot="16200000">
        <a:off x="1742280" y="1682595"/>
        <a:ext cx="4433168" cy="603648"/>
      </dsp:txXfrm>
    </dsp:sp>
    <dsp:sp modelId="{58D78089-83AC-417D-A3B1-1999F1939FFB}">
      <dsp:nvSpPr>
        <dsp:cNvPr id="0" name=""/>
        <dsp:cNvSpPr/>
      </dsp:nvSpPr>
      <dsp:spPr>
        <a:xfrm rot="5400000">
          <a:off x="3363097" y="3138304"/>
          <a:ext cx="623209" cy="529838"/>
        </a:xfrm>
        <a:prstGeom prst="flowChartExtra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C7B0C-97B5-4A76-8DB9-C9154E6075C1}">
      <dsp:nvSpPr>
        <dsp:cNvPr id="0" name=""/>
        <dsp:cNvSpPr/>
      </dsp:nvSpPr>
      <dsp:spPr>
        <a:xfrm>
          <a:off x="4297955" y="-232164"/>
          <a:ext cx="2248590" cy="5406302"/>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a:solidFill>
                <a:schemeClr val="tx1"/>
              </a:solidFill>
              <a:latin typeface="Comic Sans MS" panose="030F0702030302020204" pitchFamily="66" charset="0"/>
            </a:rPr>
            <a:t>The awareness that our viewpoint is recognised and shared by others. There is a feeling of relief that something is going to change, whether the event was positive or negative there is anticipation at the possibility of improvement.</a:t>
          </a:r>
        </a:p>
        <a:p>
          <a:pPr lvl="0" algn="l" defTabSz="711200">
            <a:lnSpc>
              <a:spcPct val="90000"/>
            </a:lnSpc>
            <a:spcBef>
              <a:spcPct val="0"/>
            </a:spcBef>
            <a:spcAft>
              <a:spcPct val="35000"/>
            </a:spcAft>
          </a:pPr>
          <a:r>
            <a:rPr lang="en-US" sz="1600" kern="1200" dirty="0">
              <a:solidFill>
                <a:schemeClr val="tx1"/>
              </a:solidFill>
              <a:latin typeface="Comic Sans MS" panose="030F0702030302020204" pitchFamily="66" charset="0"/>
            </a:rPr>
            <a:t>This phase may be passed through without us being aware of it.</a:t>
          </a:r>
        </a:p>
      </dsp:txBody>
      <dsp:txXfrm>
        <a:off x="4297955" y="-232164"/>
        <a:ext cx="2248590" cy="5406302"/>
      </dsp:txXfrm>
    </dsp:sp>
    <dsp:sp modelId="{82496A67-E9EA-4231-A7A1-2367B5B64FA3}">
      <dsp:nvSpPr>
        <dsp:cNvPr id="0" name=""/>
        <dsp:cNvSpPr/>
      </dsp:nvSpPr>
      <dsp:spPr>
        <a:xfrm>
          <a:off x="6695629" y="-232164"/>
          <a:ext cx="2231220" cy="5722128"/>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kern="1200" dirty="0">
              <a:solidFill>
                <a:srgbClr val="FF0000"/>
              </a:solidFill>
            </a:rPr>
            <a:t>FEAR</a:t>
          </a:r>
        </a:p>
      </dsp:txBody>
      <dsp:txXfrm rot="16200000">
        <a:off x="4572678" y="1890786"/>
        <a:ext cx="4692145" cy="446244"/>
      </dsp:txXfrm>
    </dsp:sp>
    <dsp:sp modelId="{E65D6C65-4729-446B-8BC1-94BC0AF1CFB5}">
      <dsp:nvSpPr>
        <dsp:cNvPr id="0" name=""/>
        <dsp:cNvSpPr/>
      </dsp:nvSpPr>
      <dsp:spPr>
        <a:xfrm rot="5400000">
          <a:off x="6504969" y="3138304"/>
          <a:ext cx="623209" cy="529838"/>
        </a:xfrm>
        <a:prstGeom prst="flowChartExtra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74979-FA32-4E2D-9C90-FF0511DB0118}">
      <dsp:nvSpPr>
        <dsp:cNvPr id="0" name=""/>
        <dsp:cNvSpPr/>
      </dsp:nvSpPr>
      <dsp:spPr>
        <a:xfrm>
          <a:off x="7236198" y="-232164"/>
          <a:ext cx="1662259" cy="5722128"/>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a:solidFill>
                <a:schemeClr val="tx1"/>
              </a:solidFill>
              <a:latin typeface="Comic Sans MS" panose="030F0702030302020204" pitchFamily="66" charset="0"/>
            </a:rPr>
            <a:t>There is an awareness of an imminent change. People will need to act in a different manner, impacting on both their self-perception and on how others externally see them.  Most people see little change in their normal behavior and believe they will be operating in much the same way but choosing a more appropriate, but new, action.</a:t>
          </a:r>
        </a:p>
      </dsp:txBody>
      <dsp:txXfrm>
        <a:off x="7236198" y="-232164"/>
        <a:ext cx="1662259" cy="5722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AC5A1-964B-408B-BFE3-229A21CC5724}">
      <dsp:nvSpPr>
        <dsp:cNvPr id="0" name=""/>
        <dsp:cNvSpPr/>
      </dsp:nvSpPr>
      <dsp:spPr>
        <a:xfrm>
          <a:off x="675" y="-8"/>
          <a:ext cx="2907813" cy="6107490"/>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r>
            <a:rPr lang="en-US" sz="3500" kern="1200" dirty="0">
              <a:solidFill>
                <a:srgbClr val="FF0000"/>
              </a:solidFill>
            </a:rPr>
            <a:t>THREAT</a:t>
          </a:r>
        </a:p>
      </dsp:txBody>
      <dsp:txXfrm rot="16200000">
        <a:off x="-2212614" y="2213281"/>
        <a:ext cx="5008142" cy="581562"/>
      </dsp:txXfrm>
    </dsp:sp>
    <dsp:sp modelId="{6826E979-DA8A-4270-A321-751B6CB49B89}">
      <dsp:nvSpPr>
        <dsp:cNvPr id="0" name=""/>
        <dsp:cNvSpPr/>
      </dsp:nvSpPr>
      <dsp:spPr>
        <a:xfrm>
          <a:off x="582238" y="-8"/>
          <a:ext cx="2166321" cy="6107490"/>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a:solidFill>
                <a:schemeClr val="tx1"/>
              </a:solidFill>
              <a:latin typeface="Comic Sans MS" panose="030F0702030302020204" pitchFamily="66" charset="0"/>
            </a:rPr>
            <a:t>The person is aware/perceives a major change on what they believe to be their core identity or sense of self. There is realisation that this will impact on who we are and how we see ourselves. This is the shock of suddenly discovering you're not who you thought you were! It is a radical alteration to our future choices and other people's perception of them as individuals.  In this phase, people are unsure as to how they will be able to cope/react in  this new environment - one where the 'old rules' no longer apply and there are no 'new' ones established as yet.</a:t>
          </a:r>
        </a:p>
      </dsp:txBody>
      <dsp:txXfrm>
        <a:off x="582238" y="-8"/>
        <a:ext cx="2166321" cy="6107490"/>
      </dsp:txXfrm>
    </dsp:sp>
    <dsp:sp modelId="{8133A488-5965-4812-BE85-1D8A29C5CB23}">
      <dsp:nvSpPr>
        <dsp:cNvPr id="0" name=""/>
        <dsp:cNvSpPr/>
      </dsp:nvSpPr>
      <dsp:spPr>
        <a:xfrm>
          <a:off x="3010263" y="-8"/>
          <a:ext cx="2907813" cy="6193783"/>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r>
            <a:rPr lang="en-US" sz="3500" kern="1200" dirty="0">
              <a:solidFill>
                <a:srgbClr val="FF0000"/>
              </a:solidFill>
            </a:rPr>
            <a:t>GUILT</a:t>
          </a:r>
        </a:p>
      </dsp:txBody>
      <dsp:txXfrm rot="16200000">
        <a:off x="761593" y="2248661"/>
        <a:ext cx="5078902" cy="581562"/>
      </dsp:txXfrm>
    </dsp:sp>
    <dsp:sp modelId="{BEE7B4BB-AF07-40A2-8061-B4276AE9D693}">
      <dsp:nvSpPr>
        <dsp:cNvPr id="0" name=""/>
        <dsp:cNvSpPr/>
      </dsp:nvSpPr>
      <dsp:spPr>
        <a:xfrm rot="5400000">
          <a:off x="2768343" y="2773921"/>
          <a:ext cx="512917" cy="436172"/>
        </a:xfrm>
        <a:prstGeom prst="flowChartExtra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DE2EB2-3500-4654-991B-6F19615E11FB}">
      <dsp:nvSpPr>
        <dsp:cNvPr id="0" name=""/>
        <dsp:cNvSpPr/>
      </dsp:nvSpPr>
      <dsp:spPr>
        <a:xfrm>
          <a:off x="3591825" y="-8"/>
          <a:ext cx="2166321" cy="6193783"/>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a:solidFill>
                <a:schemeClr val="tx1"/>
              </a:solidFill>
              <a:latin typeface="Comic Sans MS" panose="030F0702030302020204" pitchFamily="66" charset="0"/>
            </a:rPr>
            <a:t>An awareness that we are changing - We are not who we thought we were! The person begins to explore their self-perception and their past behaviour using different interpretations &amp; begins to re-define their sense of self. </a:t>
          </a:r>
        </a:p>
        <a:p>
          <a:pPr lvl="0" algn="l" defTabSz="622300">
            <a:lnSpc>
              <a:spcPct val="90000"/>
            </a:lnSpc>
            <a:spcBef>
              <a:spcPct val="0"/>
            </a:spcBef>
            <a:spcAft>
              <a:spcPct val="35000"/>
            </a:spcAft>
          </a:pPr>
          <a:r>
            <a:rPr lang="en-US" sz="1400" kern="1200" dirty="0">
              <a:solidFill>
                <a:schemeClr val="tx1"/>
              </a:solidFill>
              <a:latin typeface="Comic Sans MS" panose="030F0702030302020204" pitchFamily="66" charset="0"/>
            </a:rPr>
            <a:t>Recognition of the inappropriateness of previous actions and the implications can cause guilt as they realise the impact of their behaviour. Shame may also be a factor here - the awareness of a negative change in someone else's opinion of you from what you think it should be. This recognition of a shift in our and other peoples opinion then leads into the next stage.</a:t>
          </a:r>
        </a:p>
      </dsp:txBody>
      <dsp:txXfrm>
        <a:off x="3591825" y="-8"/>
        <a:ext cx="2166321" cy="6193783"/>
      </dsp:txXfrm>
    </dsp:sp>
    <dsp:sp modelId="{B92F24E9-EA20-4A81-BFF6-D85E4E50B226}">
      <dsp:nvSpPr>
        <dsp:cNvPr id="0" name=""/>
        <dsp:cNvSpPr/>
      </dsp:nvSpPr>
      <dsp:spPr>
        <a:xfrm>
          <a:off x="6019850" y="-8"/>
          <a:ext cx="2907813" cy="6193783"/>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r>
            <a:rPr lang="en-US" sz="3500" kern="1200" dirty="0">
              <a:solidFill>
                <a:srgbClr val="FF0000"/>
              </a:solidFill>
            </a:rPr>
            <a:t>DEPRESSION</a:t>
          </a:r>
        </a:p>
      </dsp:txBody>
      <dsp:txXfrm rot="16200000">
        <a:off x="3771180" y="2248661"/>
        <a:ext cx="5078902" cy="581562"/>
      </dsp:txXfrm>
    </dsp:sp>
    <dsp:sp modelId="{AFA5A1D3-CEAA-4D5F-8106-B924DA9479CE}">
      <dsp:nvSpPr>
        <dsp:cNvPr id="0" name=""/>
        <dsp:cNvSpPr/>
      </dsp:nvSpPr>
      <dsp:spPr>
        <a:xfrm rot="5400000">
          <a:off x="5777930" y="2773921"/>
          <a:ext cx="512917" cy="436172"/>
        </a:xfrm>
        <a:prstGeom prst="flowChartExtra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CA501-83CE-4853-8264-2063599B72A2}">
      <dsp:nvSpPr>
        <dsp:cNvPr id="0" name=""/>
        <dsp:cNvSpPr/>
      </dsp:nvSpPr>
      <dsp:spPr>
        <a:xfrm>
          <a:off x="6601413" y="-8"/>
          <a:ext cx="2166321" cy="6193783"/>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n-US" sz="1500" kern="1200" dirty="0">
              <a:solidFill>
                <a:schemeClr val="tx1"/>
              </a:solidFill>
              <a:latin typeface="Comic Sans MS" panose="030F0702030302020204" pitchFamily="66" charset="0"/>
            </a:rPr>
            <a:t>The awareness that our past actions, behaviours and beliefs are incompatible with our core construct of our identity. The belief that our past actions mean we're not a very nice person after all! This phase is characterised by a general lack of motivation and confusion.  Leads to uncertainty as to what the future holds and how they can fit into the future 'world'. Their representations are inappropriate and  undermine their sense of self leaving them with no clear sense of identity or vision of how to operate.</a:t>
          </a:r>
        </a:p>
      </dsp:txBody>
      <dsp:txXfrm>
        <a:off x="6601413" y="-8"/>
        <a:ext cx="2166321" cy="6193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5E13C-56A3-4A24-9899-80A40F1A26FB}">
      <dsp:nvSpPr>
        <dsp:cNvPr id="0" name=""/>
        <dsp:cNvSpPr/>
      </dsp:nvSpPr>
      <dsp:spPr>
        <a:xfrm>
          <a:off x="692" y="0"/>
          <a:ext cx="2978050" cy="6314551"/>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US" sz="3000" kern="1200" dirty="0">
              <a:solidFill>
                <a:srgbClr val="FF0000"/>
              </a:solidFill>
            </a:rPr>
            <a:t>GRADUAL ACCEPTANCE</a:t>
          </a:r>
        </a:p>
      </dsp:txBody>
      <dsp:txXfrm rot="16200000">
        <a:off x="-2290469" y="2291161"/>
        <a:ext cx="5177932" cy="595610"/>
      </dsp:txXfrm>
    </dsp:sp>
    <dsp:sp modelId="{ED8DFC9C-47C2-4BC0-862A-FC8B6F02C5A7}">
      <dsp:nvSpPr>
        <dsp:cNvPr id="0" name=""/>
        <dsp:cNvSpPr/>
      </dsp:nvSpPr>
      <dsp:spPr>
        <a:xfrm>
          <a:off x="596302" y="0"/>
          <a:ext cx="2218647" cy="6314551"/>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a:solidFill>
                <a:schemeClr val="tx1"/>
              </a:solidFill>
              <a:latin typeface="Comic Sans MS" panose="030F0702030302020204" pitchFamily="66" charset="0"/>
            </a:rPr>
            <a:t>We now begin to make sense of our environment and of our place within the change. </a:t>
          </a:r>
        </a:p>
        <a:p>
          <a:pPr lvl="0" algn="l" defTabSz="622300">
            <a:lnSpc>
              <a:spcPct val="90000"/>
            </a:lnSpc>
            <a:spcBef>
              <a:spcPct val="0"/>
            </a:spcBef>
            <a:spcAft>
              <a:spcPct val="35000"/>
            </a:spcAft>
          </a:pPr>
          <a:r>
            <a:rPr lang="en-US" sz="1400" kern="1200" dirty="0">
              <a:solidFill>
                <a:schemeClr val="tx1"/>
              </a:solidFill>
              <a:latin typeface="Comic Sans MS" panose="030F0702030302020204" pitchFamily="66" charset="0"/>
            </a:rPr>
            <a:t>We begin to get some validation of our thoughts and actions and can see that where we are going is right. We are at the start of managing our control over the change, make sense of the 'what' and 'why' and seeing some successes in how we interact - there is 'a light at the end of the tunnel!' This links in with an increasing level of Self-confidence, i.e., we feel good that we are doing the right things in the right way.</a:t>
          </a:r>
        </a:p>
      </dsp:txBody>
      <dsp:txXfrm>
        <a:off x="596302" y="0"/>
        <a:ext cx="2218647" cy="6314551"/>
      </dsp:txXfrm>
    </dsp:sp>
    <dsp:sp modelId="{0CDEA3CA-39C0-46F8-B66F-CED0CE3A2E6A}">
      <dsp:nvSpPr>
        <dsp:cNvPr id="0" name=""/>
        <dsp:cNvSpPr/>
      </dsp:nvSpPr>
      <dsp:spPr>
        <a:xfrm>
          <a:off x="3082974" y="0"/>
          <a:ext cx="2978050" cy="6435305"/>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en-US" sz="2900" kern="1200" dirty="0">
              <a:solidFill>
                <a:srgbClr val="FF0000"/>
              </a:solidFill>
            </a:rPr>
            <a:t>MOVING FORWARD</a:t>
          </a:r>
        </a:p>
      </dsp:txBody>
      <dsp:txXfrm rot="16200000">
        <a:off x="742304" y="2340670"/>
        <a:ext cx="5276950" cy="595610"/>
      </dsp:txXfrm>
    </dsp:sp>
    <dsp:sp modelId="{C5F66455-A039-43AE-A767-8B1730D20094}">
      <dsp:nvSpPr>
        <dsp:cNvPr id="0" name=""/>
        <dsp:cNvSpPr/>
      </dsp:nvSpPr>
      <dsp:spPr>
        <a:xfrm rot="5400000">
          <a:off x="2835131" y="2841864"/>
          <a:ext cx="525465" cy="446707"/>
        </a:xfrm>
        <a:prstGeom prst="flowChartExtra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D6D2F-A6ED-4C6D-B3B4-71EA4B8FB182}">
      <dsp:nvSpPr>
        <dsp:cNvPr id="0" name=""/>
        <dsp:cNvSpPr/>
      </dsp:nvSpPr>
      <dsp:spPr>
        <a:xfrm>
          <a:off x="3678584" y="0"/>
          <a:ext cx="2218647" cy="6435305"/>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US" sz="1400" kern="1200" dirty="0">
              <a:solidFill>
                <a:schemeClr val="tx1"/>
              </a:solidFill>
              <a:latin typeface="Comic Sans MS" panose="030F0702030302020204" pitchFamily="66" charset="0"/>
            </a:rPr>
            <a:t>We begin to exert more control, make more things happen in a positive sense and are getting our sense of self back. We know who we are again and are starting to feel comfortable that we are acting in line with our convictions, beliefs, etc. and making the right choices. </a:t>
          </a:r>
          <a:endParaRPr lang="en-US" sz="1400" kern="1200" dirty="0"/>
        </a:p>
      </dsp:txBody>
      <dsp:txXfrm>
        <a:off x="3678584" y="0"/>
        <a:ext cx="2218647" cy="6435305"/>
      </dsp:txXfrm>
    </dsp:sp>
    <dsp:sp modelId="{771DF796-5732-4B38-A3B7-9E0B254A6208}">
      <dsp:nvSpPr>
        <dsp:cNvPr id="0" name=""/>
        <dsp:cNvSpPr/>
      </dsp:nvSpPr>
      <dsp:spPr>
        <a:xfrm>
          <a:off x="6165257" y="0"/>
          <a:ext cx="2978050" cy="6435305"/>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en-US" sz="2900" kern="1200" dirty="0">
              <a:solidFill>
                <a:srgbClr val="FF0000"/>
              </a:solidFill>
            </a:rPr>
            <a:t>DISILLUSIONMENT</a:t>
          </a:r>
        </a:p>
      </dsp:txBody>
      <dsp:txXfrm rot="16200000">
        <a:off x="3824586" y="2340670"/>
        <a:ext cx="5276950" cy="595610"/>
      </dsp:txXfrm>
    </dsp:sp>
    <dsp:sp modelId="{D8623886-823E-43E7-AEDF-EBFB7C691F23}">
      <dsp:nvSpPr>
        <dsp:cNvPr id="0" name=""/>
        <dsp:cNvSpPr/>
      </dsp:nvSpPr>
      <dsp:spPr>
        <a:xfrm rot="5400000">
          <a:off x="5917414" y="2841864"/>
          <a:ext cx="525465" cy="446707"/>
        </a:xfrm>
        <a:prstGeom prst="flowChartExtra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57D155-5D50-45AA-8BEE-EFEA73F47CCD}">
      <dsp:nvSpPr>
        <dsp:cNvPr id="0" name=""/>
        <dsp:cNvSpPr/>
      </dsp:nvSpPr>
      <dsp:spPr>
        <a:xfrm>
          <a:off x="6760867" y="0"/>
          <a:ext cx="2218647" cy="6435305"/>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a:solidFill>
                <a:schemeClr val="tx1"/>
              </a:solidFill>
              <a:latin typeface="Comic Sans MS" panose="030F0702030302020204" pitchFamily="66" charset="0"/>
            </a:rPr>
            <a:t>There is awareness that your values, beliefs and goals are incompatible others. The person becomes unmotivated, unfocused &amp; increasingly dissatisfied and gradually withdraws  mentally by just 'going through the motions', doing the bare minimum.</a:t>
          </a:r>
          <a:endParaRPr lang="en-US" sz="1600" kern="1200" dirty="0">
            <a:solidFill>
              <a:schemeClr val="tx1"/>
            </a:solidFill>
          </a:endParaRPr>
        </a:p>
      </dsp:txBody>
      <dsp:txXfrm>
        <a:off x="6760867" y="0"/>
        <a:ext cx="2218647" cy="6435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26534-2E51-446B-97AE-59442251567C}">
      <dsp:nvSpPr>
        <dsp:cNvPr id="0" name=""/>
        <dsp:cNvSpPr/>
      </dsp:nvSpPr>
      <dsp:spPr>
        <a:xfrm>
          <a:off x="50916" y="0"/>
          <a:ext cx="2890956" cy="5894880"/>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kern="1200" dirty="0">
              <a:solidFill>
                <a:srgbClr val="FF0000"/>
              </a:solidFill>
            </a:rPr>
            <a:t>HOSILTY</a:t>
          </a:r>
        </a:p>
      </dsp:txBody>
      <dsp:txXfrm rot="16200000">
        <a:off x="-2076888" y="2127805"/>
        <a:ext cx="4833802" cy="578191"/>
      </dsp:txXfrm>
    </dsp:sp>
    <dsp:sp modelId="{02386799-4CD3-4682-B255-99A2D3F18D64}">
      <dsp:nvSpPr>
        <dsp:cNvPr id="0" name=""/>
        <dsp:cNvSpPr/>
      </dsp:nvSpPr>
      <dsp:spPr>
        <a:xfrm>
          <a:off x="629108" y="0"/>
          <a:ext cx="2153762" cy="5894880"/>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kern="1200" dirty="0">
              <a:solidFill>
                <a:schemeClr val="tx1"/>
              </a:solidFill>
              <a:latin typeface="Comic Sans MS" panose="030F0702030302020204" pitchFamily="66" charset="0"/>
            </a:rPr>
            <a:t>The continued effort to validate social predictions that have already proved to be a failure. The problem here is that individual's continue to operate processes that have repeatedly failed to achieve a successful outcome and are no longer part of the new process or are surplus to the new way of working. The new processes are ignored at best and actively undermined at worst.</a:t>
          </a:r>
        </a:p>
      </dsp:txBody>
      <dsp:txXfrm>
        <a:off x="629108" y="0"/>
        <a:ext cx="2153762" cy="5894880"/>
      </dsp:txXfrm>
    </dsp:sp>
    <dsp:sp modelId="{31E67E91-9BF3-4036-AC3C-100A81669623}">
      <dsp:nvSpPr>
        <dsp:cNvPr id="0" name=""/>
        <dsp:cNvSpPr/>
      </dsp:nvSpPr>
      <dsp:spPr>
        <a:xfrm>
          <a:off x="2992812" y="2"/>
          <a:ext cx="2890956" cy="6254145"/>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kern="1200" dirty="0">
              <a:solidFill>
                <a:srgbClr val="FF0000"/>
              </a:solidFill>
            </a:rPr>
            <a:t>DENIAL</a:t>
          </a:r>
        </a:p>
      </dsp:txBody>
      <dsp:txXfrm rot="16200000">
        <a:off x="717708" y="2275106"/>
        <a:ext cx="5128399" cy="578191"/>
      </dsp:txXfrm>
    </dsp:sp>
    <dsp:sp modelId="{5087C587-0499-415F-8DD0-4E219C3EDE18}">
      <dsp:nvSpPr>
        <dsp:cNvPr id="0" name=""/>
        <dsp:cNvSpPr/>
      </dsp:nvSpPr>
      <dsp:spPr>
        <a:xfrm rot="5400000">
          <a:off x="2752305" y="2757733"/>
          <a:ext cx="509923" cy="433643"/>
        </a:xfrm>
        <a:prstGeom prst="flowChartExtra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A8950-59DC-4943-96BF-A283C3A21381}">
      <dsp:nvSpPr>
        <dsp:cNvPr id="0" name=""/>
        <dsp:cNvSpPr/>
      </dsp:nvSpPr>
      <dsp:spPr>
        <a:xfrm>
          <a:off x="3571003" y="2"/>
          <a:ext cx="2153762" cy="6254145"/>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kern="1200" dirty="0">
              <a:solidFill>
                <a:schemeClr val="tx1"/>
              </a:solidFill>
              <a:latin typeface="Comic Sans MS" panose="030F0702030302020204" pitchFamily="66" charset="0"/>
            </a:rPr>
            <a:t>There is a lack of acceptance of any change and denial that there will be any impact. People keep acting as if the change has not happened, using old practices and processes,  ignoring evidence or information contrary to their belief systems. In many ways when we are faced with a problem, or situation, we don't want, or one that we believe is too challenging to our sense of self we 'constrict' or narrow our range of construction. In this way we eliminate the problem from our awareness. The 'head in the sand' syndrome - if I can't see it, or acknowledge it then it doesn't exist!</a:t>
          </a:r>
        </a:p>
      </dsp:txBody>
      <dsp:txXfrm>
        <a:off x="3571003" y="2"/>
        <a:ext cx="2153762" cy="6254145"/>
      </dsp:txXfrm>
    </dsp:sp>
    <dsp:sp modelId="{1E3EEC84-6BE8-44A6-A963-0956142C80EC}">
      <dsp:nvSpPr>
        <dsp:cNvPr id="0" name=""/>
        <dsp:cNvSpPr/>
      </dsp:nvSpPr>
      <dsp:spPr>
        <a:xfrm>
          <a:off x="5960494" y="5"/>
          <a:ext cx="2890956" cy="6254145"/>
        </a:xfrm>
        <a:prstGeom prst="roundRect">
          <a:avLst>
            <a:gd name="adj" fmla="val 5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kern="1200" dirty="0">
              <a:solidFill>
                <a:srgbClr val="FF0000"/>
              </a:solidFill>
            </a:rPr>
            <a:t>ANGER</a:t>
          </a:r>
        </a:p>
      </dsp:txBody>
      <dsp:txXfrm rot="16200000">
        <a:off x="3685390" y="2275109"/>
        <a:ext cx="5128399" cy="578191"/>
      </dsp:txXfrm>
    </dsp:sp>
    <dsp:sp modelId="{C3E1E30B-96C3-4E41-950D-1C9025D85295}">
      <dsp:nvSpPr>
        <dsp:cNvPr id="0" name=""/>
        <dsp:cNvSpPr/>
      </dsp:nvSpPr>
      <dsp:spPr>
        <a:xfrm rot="5400000">
          <a:off x="5744445" y="2757733"/>
          <a:ext cx="509923" cy="433643"/>
        </a:xfrm>
        <a:prstGeom prst="flowChartExtra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538BDD-956A-4008-8A7F-1332D42CD8EB}">
      <dsp:nvSpPr>
        <dsp:cNvPr id="0" name=""/>
        <dsp:cNvSpPr/>
      </dsp:nvSpPr>
      <dsp:spPr>
        <a:xfrm>
          <a:off x="6538686" y="5"/>
          <a:ext cx="2153762" cy="6254145"/>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US" sz="1200" kern="1200" dirty="0">
              <a:solidFill>
                <a:schemeClr val="tx1"/>
              </a:solidFill>
              <a:latin typeface="Comic Sans MS" panose="030F0702030302020204" pitchFamily="66" charset="0"/>
            </a:rPr>
            <a:t>There seems to be some anger associated with moving through the transition curve, especially in the earlier stages as the person starts to </a:t>
          </a:r>
          <a:r>
            <a:rPr lang="en-US" sz="1200" kern="1200" dirty="0" err="1">
              <a:solidFill>
                <a:schemeClr val="tx1"/>
              </a:solidFill>
              <a:latin typeface="Comic Sans MS" panose="030F0702030302020204" pitchFamily="66" charset="0"/>
            </a:rPr>
            <a:t>recognise</a:t>
          </a:r>
          <a:r>
            <a:rPr lang="en-US" sz="1200" kern="1200" dirty="0">
              <a:solidFill>
                <a:schemeClr val="tx1"/>
              </a:solidFill>
              <a:latin typeface="Comic Sans MS" panose="030F0702030302020204" pitchFamily="66" charset="0"/>
            </a:rPr>
            <a:t> the wider implications of change. This is not always present, it is </a:t>
          </a:r>
          <a:r>
            <a:rPr lang="en-US" sz="1200" kern="1200" dirty="0" err="1">
              <a:solidFill>
                <a:schemeClr val="tx1"/>
              </a:solidFill>
              <a:latin typeface="Comic Sans MS" panose="030F0702030302020204" pitchFamily="66" charset="0"/>
            </a:rPr>
            <a:t>dependant</a:t>
          </a:r>
          <a:r>
            <a:rPr lang="en-US" sz="1200" kern="1200" dirty="0">
              <a:solidFill>
                <a:schemeClr val="tx1"/>
              </a:solidFill>
              <a:latin typeface="Comic Sans MS" panose="030F0702030302020204" pitchFamily="66" charset="0"/>
            </a:rPr>
            <a:t> on the amount of control people feel they have over the overall process and the focus of the anger changes over time. In the first instance, for those where change is 'forced' on them, the anger appears to be directed outward at other people. They are 'blamed' for the situation and for causing stress to the individual etc. As time progresses and the implications grow for the individual the anger moves inwards and there is a danger that this drives us into the 'Guilt' and 'Depression' stages. We become angry at ourselves for not knowing better and/or allowing the situation to escalate outside our control.</a:t>
          </a:r>
        </a:p>
      </dsp:txBody>
      <dsp:txXfrm>
        <a:off x="6538686" y="5"/>
        <a:ext cx="2153762" cy="6254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B8ADD-FBB5-4C92-B6B9-022438F27BDD}" type="datetimeFigureOut">
              <a:rPr lang="en-GB" smtClean="0"/>
              <a:t>15/11/2017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EA9A5-11B1-4269-9E01-E23144D09AB3}" type="slidenum">
              <a:rPr lang="en-GB" smtClean="0"/>
              <a:t>‹#›</a:t>
            </a:fld>
            <a:endParaRPr lang="en-GB"/>
          </a:p>
        </p:txBody>
      </p:sp>
    </p:spTree>
    <p:extLst>
      <p:ext uri="{BB962C8B-B14F-4D97-AF65-F5344CB8AC3E}">
        <p14:creationId xmlns:p14="http://schemas.microsoft.com/office/powerpoint/2010/main" val="273433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11/15/2017</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8A87A34-81AB-432B-8DAE-1953F412C126}" type="datetimeFigureOut">
              <a:rPr lang="en-US" smtClean="0"/>
              <a:pPr/>
              <a:t>11/15/2017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LqekfDI4j0U"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mq00IqO7Lv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helpguide.org/mental/grief_los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omic Sans MS" panose="030F0702030302020204" pitchFamily="66" charset="0"/>
              </a:rPr>
              <a:t>Reaction to Life Events</a:t>
            </a:r>
          </a:p>
        </p:txBody>
      </p:sp>
      <p:sp>
        <p:nvSpPr>
          <p:cNvPr id="3" name="Subtitle 2"/>
          <p:cNvSpPr>
            <a:spLocks noGrp="1"/>
          </p:cNvSpPr>
          <p:nvPr>
            <p:ph type="subTitle" idx="1"/>
          </p:nvPr>
        </p:nvSpPr>
        <p:spPr/>
        <p:txBody>
          <a:bodyPr/>
          <a:lstStyle/>
          <a:p>
            <a:r>
              <a:rPr lang="en-GB" dirty="0">
                <a:latin typeface="Comic Sans MS" pitchFamily="66" charset="0"/>
              </a:rPr>
              <a:t>Understand the potential impact on self concept of major life changes.</a:t>
            </a:r>
          </a:p>
          <a:p>
            <a:r>
              <a:rPr lang="en-GB" dirty="0">
                <a:latin typeface="Comic Sans MS" pitchFamily="66" charset="0"/>
              </a:rPr>
              <a:t>Theories of transition, grief &amp; loss</a:t>
            </a:r>
          </a:p>
        </p:txBody>
      </p:sp>
    </p:spTree>
    <p:extLst>
      <p:ext uri="{BB962C8B-B14F-4D97-AF65-F5344CB8AC3E}">
        <p14:creationId xmlns:p14="http://schemas.microsoft.com/office/powerpoint/2010/main" val="247247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51936"/>
          </a:xfrm>
        </p:spPr>
        <p:txBody>
          <a:bodyPr>
            <a:normAutofit fontScale="90000"/>
          </a:bodyPr>
          <a:lstStyle/>
          <a:p>
            <a:r>
              <a:rPr lang="en-GB" dirty="0">
                <a:latin typeface="Comic Sans MS" pitchFamily="66" charset="0"/>
              </a:rPr>
              <a:t>More detail about the stages </a:t>
            </a:r>
            <a:r>
              <a:rPr lang="en-GB" sz="2200" dirty="0">
                <a:solidFill>
                  <a:schemeClr val="tx1"/>
                </a:solidFill>
                <a:latin typeface="Comic Sans MS" pitchFamily="66" charset="0"/>
              </a:rPr>
              <a:t>(Adapted from Adams and Hopson)</a:t>
            </a:r>
          </a:p>
        </p:txBody>
      </p:sp>
      <p:sp>
        <p:nvSpPr>
          <p:cNvPr id="3" name="Content Placeholder 2"/>
          <p:cNvSpPr>
            <a:spLocks noGrp="1"/>
          </p:cNvSpPr>
          <p:nvPr>
            <p:ph idx="1"/>
          </p:nvPr>
        </p:nvSpPr>
        <p:spPr>
          <a:xfrm>
            <a:off x="457200" y="1466491"/>
            <a:ext cx="8488392" cy="5070894"/>
          </a:xfrm>
        </p:spPr>
        <p:txBody>
          <a:bodyPr>
            <a:noAutofit/>
          </a:bodyPr>
          <a:lstStyle/>
          <a:p>
            <a:pPr marL="0" indent="0">
              <a:buNone/>
            </a:pPr>
            <a:r>
              <a:rPr lang="en-GB" sz="2000" b="1" dirty="0">
                <a:solidFill>
                  <a:srgbClr val="0070C0"/>
                </a:solidFill>
                <a:latin typeface="Comic Sans MS" pitchFamily="66" charset="0"/>
              </a:rPr>
              <a:t>Immobilisation</a:t>
            </a:r>
            <a:r>
              <a:rPr lang="en-GB" sz="2000" b="1" dirty="0">
                <a:latin typeface="Comic Sans MS" pitchFamily="66" charset="0"/>
              </a:rPr>
              <a:t> </a:t>
            </a:r>
            <a:r>
              <a:rPr lang="en-GB" sz="2000" dirty="0">
                <a:latin typeface="Comic Sans MS" pitchFamily="66" charset="0"/>
              </a:rPr>
              <a:t>- </a:t>
            </a:r>
            <a:r>
              <a:rPr lang="en-GB" sz="1800" dirty="0">
                <a:latin typeface="Comic Sans MS" pitchFamily="66" charset="0"/>
              </a:rPr>
              <a:t>Sense of being </a:t>
            </a:r>
            <a:r>
              <a:rPr lang="en-GB" sz="1800" dirty="0">
                <a:solidFill>
                  <a:srgbClr val="FF0000"/>
                </a:solidFill>
                <a:latin typeface="Comic Sans MS" pitchFamily="66" charset="0"/>
              </a:rPr>
              <a:t>overwhelmed, unable to act</a:t>
            </a:r>
            <a:r>
              <a:rPr lang="en-GB" sz="1800" dirty="0">
                <a:latin typeface="Comic Sans MS" pitchFamily="66" charset="0"/>
              </a:rPr>
              <a:t>. Unfamiliar </a:t>
            </a:r>
          </a:p>
          <a:p>
            <a:pPr marL="0" indent="0">
              <a:buNone/>
            </a:pPr>
            <a:r>
              <a:rPr lang="en-GB" sz="1800" dirty="0">
                <a:latin typeface="Comic Sans MS" pitchFamily="66" charset="0"/>
              </a:rPr>
              <a:t>                              transitions &amp; negative expectations, may intensify this.</a:t>
            </a:r>
          </a:p>
          <a:p>
            <a:pPr marL="0" indent="0">
              <a:buNone/>
            </a:pPr>
            <a:r>
              <a:rPr lang="en-GB" sz="2000" b="1" dirty="0">
                <a:solidFill>
                  <a:srgbClr val="0070C0"/>
                </a:solidFill>
                <a:latin typeface="Comic Sans MS" pitchFamily="66" charset="0"/>
              </a:rPr>
              <a:t>Minimisation</a:t>
            </a:r>
            <a:r>
              <a:rPr lang="en-GB" sz="2000" b="1" dirty="0">
                <a:latin typeface="Comic Sans MS" pitchFamily="66" charset="0"/>
              </a:rPr>
              <a:t>   </a:t>
            </a:r>
            <a:r>
              <a:rPr lang="en-GB" sz="2000" dirty="0">
                <a:latin typeface="Comic Sans MS" pitchFamily="66" charset="0"/>
              </a:rPr>
              <a:t>-  </a:t>
            </a:r>
            <a:r>
              <a:rPr lang="en-GB" sz="1800" dirty="0">
                <a:latin typeface="Comic Sans MS" pitchFamily="66" charset="0"/>
              </a:rPr>
              <a:t>Common way of coping  - </a:t>
            </a:r>
            <a:r>
              <a:rPr lang="en-GB" sz="1800" dirty="0">
                <a:solidFill>
                  <a:srgbClr val="FF0000"/>
                </a:solidFill>
                <a:latin typeface="Comic Sans MS" pitchFamily="66" charset="0"/>
              </a:rPr>
              <a:t>deny that it is happening. </a:t>
            </a:r>
          </a:p>
          <a:p>
            <a:pPr marL="0" indent="0">
              <a:buNone/>
            </a:pPr>
            <a:r>
              <a:rPr lang="en-GB" sz="1800" dirty="0">
                <a:latin typeface="Comic Sans MS" pitchFamily="66" charset="0"/>
              </a:rPr>
              <a:t>	                 A reaction to a crisis which is too difficult to face.</a:t>
            </a:r>
          </a:p>
          <a:p>
            <a:pPr marL="0" indent="0">
              <a:buNone/>
            </a:pPr>
            <a:r>
              <a:rPr lang="en-GB" sz="2000" b="1" dirty="0">
                <a:solidFill>
                  <a:srgbClr val="0070C0"/>
                </a:solidFill>
                <a:latin typeface="Comic Sans MS" pitchFamily="66" charset="0"/>
              </a:rPr>
              <a:t>Depression</a:t>
            </a:r>
            <a:r>
              <a:rPr lang="en-GB" sz="2000" b="1" dirty="0">
                <a:latin typeface="Comic Sans MS" pitchFamily="66" charset="0"/>
              </a:rPr>
              <a:t>     </a:t>
            </a:r>
            <a:r>
              <a:rPr lang="en-GB" sz="2000" dirty="0">
                <a:latin typeface="Comic Sans MS" pitchFamily="66" charset="0"/>
              </a:rPr>
              <a:t>- </a:t>
            </a:r>
            <a:r>
              <a:rPr lang="en-GB" sz="1800" dirty="0">
                <a:latin typeface="Comic Sans MS" pitchFamily="66" charset="0"/>
              </a:rPr>
              <a:t>People often get </a:t>
            </a:r>
            <a:r>
              <a:rPr lang="en-GB" sz="1800" dirty="0">
                <a:solidFill>
                  <a:srgbClr val="FF0000"/>
                </a:solidFill>
                <a:latin typeface="Comic Sans MS" pitchFamily="66" charset="0"/>
              </a:rPr>
              <a:t>depressed when they face up to the</a:t>
            </a:r>
          </a:p>
          <a:p>
            <a:pPr marL="0" indent="0">
              <a:buNone/>
            </a:pPr>
            <a:r>
              <a:rPr lang="en-GB" sz="1800" dirty="0">
                <a:solidFill>
                  <a:srgbClr val="FF0000"/>
                </a:solidFill>
                <a:latin typeface="Comic Sans MS" pitchFamily="66" charset="0"/>
              </a:rPr>
              <a:t>                              implications of change.</a:t>
            </a:r>
          </a:p>
          <a:p>
            <a:pPr marL="0" indent="0">
              <a:buNone/>
            </a:pPr>
            <a:r>
              <a:rPr lang="en-GB" sz="2000" b="1" dirty="0">
                <a:solidFill>
                  <a:srgbClr val="0070C0"/>
                </a:solidFill>
                <a:latin typeface="Comic Sans MS" pitchFamily="66" charset="0"/>
              </a:rPr>
              <a:t>Accepting reality </a:t>
            </a:r>
            <a:r>
              <a:rPr lang="en-GB" sz="2000" b="1" dirty="0">
                <a:latin typeface="Comic Sans MS" pitchFamily="66" charset="0"/>
              </a:rPr>
              <a:t>-</a:t>
            </a:r>
            <a:r>
              <a:rPr lang="en-GB" sz="1800" dirty="0">
                <a:latin typeface="Comic Sans MS" pitchFamily="66" charset="0"/>
              </a:rPr>
              <a:t>Begin to </a:t>
            </a:r>
            <a:r>
              <a:rPr lang="en-GB" sz="1800" dirty="0">
                <a:solidFill>
                  <a:srgbClr val="FF0000"/>
                </a:solidFill>
                <a:latin typeface="Comic Sans MS" pitchFamily="66" charset="0"/>
              </a:rPr>
              <a:t>let go </a:t>
            </a:r>
            <a:r>
              <a:rPr lang="en-GB" sz="1800" dirty="0">
                <a:latin typeface="Comic Sans MS" pitchFamily="66" charset="0"/>
              </a:rPr>
              <a:t>of their old state of being, </a:t>
            </a:r>
            <a:r>
              <a:rPr lang="en-GB" sz="1800" dirty="0">
                <a:solidFill>
                  <a:srgbClr val="FF0000"/>
                </a:solidFill>
                <a:latin typeface="Comic Sans MS" pitchFamily="66" charset="0"/>
              </a:rPr>
              <a:t>accepting</a:t>
            </a:r>
          </a:p>
          <a:p>
            <a:pPr marL="0" indent="0">
              <a:buNone/>
            </a:pPr>
            <a:r>
              <a:rPr lang="en-GB" sz="1800" dirty="0">
                <a:solidFill>
                  <a:srgbClr val="FF0000"/>
                </a:solidFill>
                <a:latin typeface="Comic Sans MS" pitchFamily="66" charset="0"/>
              </a:rPr>
              <a:t>                                   what is happening </a:t>
            </a:r>
            <a:r>
              <a:rPr lang="en-GB" sz="1800" dirty="0">
                <a:latin typeface="Comic Sans MS" pitchFamily="66" charset="0"/>
              </a:rPr>
              <a:t>to them.</a:t>
            </a:r>
          </a:p>
          <a:p>
            <a:pPr marL="0" indent="0">
              <a:buNone/>
            </a:pPr>
            <a:r>
              <a:rPr lang="en-GB" sz="2000" b="1" dirty="0">
                <a:solidFill>
                  <a:srgbClr val="0070C0"/>
                </a:solidFill>
                <a:latin typeface="Comic Sans MS" pitchFamily="66" charset="0"/>
              </a:rPr>
              <a:t>Testing.</a:t>
            </a:r>
            <a:r>
              <a:rPr lang="en-GB" sz="2000" dirty="0">
                <a:latin typeface="Comic Sans MS" pitchFamily="66" charset="0"/>
              </a:rPr>
              <a:t>          	     - </a:t>
            </a:r>
            <a:r>
              <a:rPr lang="en-GB" sz="1800" dirty="0">
                <a:latin typeface="Comic Sans MS" pitchFamily="66" charset="0"/>
              </a:rPr>
              <a:t>Having </a:t>
            </a:r>
            <a:r>
              <a:rPr lang="en-GB" sz="1800" dirty="0">
                <a:solidFill>
                  <a:srgbClr val="FF0000"/>
                </a:solidFill>
                <a:latin typeface="Comic Sans MS" pitchFamily="66" charset="0"/>
              </a:rPr>
              <a:t>begun to accept </a:t>
            </a:r>
            <a:r>
              <a:rPr lang="en-GB" sz="1800" dirty="0">
                <a:latin typeface="Comic Sans MS" pitchFamily="66" charset="0"/>
              </a:rPr>
              <a:t>the situation, now possible to   		        </a:t>
            </a:r>
            <a:r>
              <a:rPr lang="en-GB" sz="1800" dirty="0">
                <a:solidFill>
                  <a:srgbClr val="FF0000"/>
                </a:solidFill>
                <a:latin typeface="Comic Sans MS" pitchFamily="66" charset="0"/>
              </a:rPr>
              <a:t>test out new behaviours to cope with the change.</a:t>
            </a:r>
          </a:p>
          <a:p>
            <a:pPr marL="0" indent="0">
              <a:buNone/>
            </a:pPr>
            <a:r>
              <a:rPr lang="en-GB" sz="2000" b="1" dirty="0">
                <a:solidFill>
                  <a:srgbClr val="0070C0"/>
                </a:solidFill>
                <a:latin typeface="Comic Sans MS" pitchFamily="66" charset="0"/>
              </a:rPr>
              <a:t>Seeking meanings </a:t>
            </a:r>
            <a:r>
              <a:rPr lang="en-GB" sz="2000" b="1" dirty="0">
                <a:latin typeface="Comic Sans MS" pitchFamily="66" charset="0"/>
              </a:rPr>
              <a:t>-</a:t>
            </a:r>
            <a:r>
              <a:rPr lang="en-GB" sz="1800" dirty="0">
                <a:latin typeface="Comic Sans MS" pitchFamily="66" charset="0"/>
              </a:rPr>
              <a:t>Reflective stage where people try to </a:t>
            </a:r>
            <a:r>
              <a:rPr lang="en-GB" sz="1800" dirty="0">
                <a:solidFill>
                  <a:srgbClr val="FF0000"/>
                </a:solidFill>
                <a:latin typeface="Comic Sans MS" pitchFamily="66" charset="0"/>
              </a:rPr>
              <a:t>work out how and</a:t>
            </a:r>
          </a:p>
          <a:p>
            <a:pPr marL="0" indent="0">
              <a:buNone/>
            </a:pPr>
            <a:r>
              <a:rPr lang="en-GB" sz="1800" dirty="0">
                <a:solidFill>
                  <a:srgbClr val="FF0000"/>
                </a:solidFill>
                <a:latin typeface="Comic Sans MS" pitchFamily="66" charset="0"/>
              </a:rPr>
              <a:t>		         why things are different</a:t>
            </a:r>
            <a:r>
              <a:rPr lang="en-GB" sz="2000" dirty="0">
                <a:solidFill>
                  <a:srgbClr val="FF0000"/>
                </a:solidFill>
                <a:latin typeface="Comic Sans MS" pitchFamily="66" charset="0"/>
              </a:rPr>
              <a:t>.</a:t>
            </a:r>
          </a:p>
          <a:p>
            <a:pPr marL="0" indent="0">
              <a:buNone/>
            </a:pPr>
            <a:r>
              <a:rPr lang="en-GB" sz="2000" b="1" dirty="0">
                <a:solidFill>
                  <a:srgbClr val="0070C0"/>
                </a:solidFill>
                <a:latin typeface="Comic Sans MS" pitchFamily="66" charset="0"/>
              </a:rPr>
              <a:t>Internalisation    </a:t>
            </a:r>
            <a:r>
              <a:rPr lang="en-GB" sz="2000" dirty="0">
                <a:latin typeface="Comic Sans MS" pitchFamily="66" charset="0"/>
              </a:rPr>
              <a:t>- </a:t>
            </a:r>
            <a:r>
              <a:rPr lang="en-GB" sz="1800" dirty="0">
                <a:latin typeface="Comic Sans MS" pitchFamily="66" charset="0"/>
              </a:rPr>
              <a:t>Understanding of the situation &amp; new meanings</a:t>
            </a:r>
          </a:p>
          <a:p>
            <a:pPr marL="0" indent="0">
              <a:buNone/>
            </a:pPr>
            <a:r>
              <a:rPr lang="en-GB" sz="1800" dirty="0">
                <a:latin typeface="Comic Sans MS" pitchFamily="66" charset="0"/>
              </a:rPr>
              <a:t> 	                      </a:t>
            </a:r>
            <a:r>
              <a:rPr lang="en-GB" sz="1800" dirty="0">
                <a:solidFill>
                  <a:srgbClr val="FF0000"/>
                </a:solidFill>
                <a:latin typeface="Comic Sans MS" pitchFamily="66" charset="0"/>
              </a:rPr>
              <a:t>internalised &amp; accepted</a:t>
            </a:r>
            <a:r>
              <a:rPr lang="en-GB" sz="1800" dirty="0">
                <a:latin typeface="Comic Sans MS" pitchFamily="66" charset="0"/>
              </a:rPr>
              <a:t>. Now become part of the</a:t>
            </a:r>
          </a:p>
          <a:p>
            <a:pPr marL="0" indent="0">
              <a:buNone/>
            </a:pPr>
            <a:r>
              <a:rPr lang="en-GB" sz="1800" dirty="0">
                <a:latin typeface="Comic Sans MS" pitchFamily="66" charset="0"/>
              </a:rPr>
              <a:t>		         person's behaviour. </a:t>
            </a:r>
          </a:p>
        </p:txBody>
      </p:sp>
    </p:spTree>
    <p:extLst>
      <p:ext uri="{BB962C8B-B14F-4D97-AF65-F5344CB8AC3E}">
        <p14:creationId xmlns:p14="http://schemas.microsoft.com/office/powerpoint/2010/main" val="164698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Application of Adams &amp; Hopson’s theory</a:t>
            </a:r>
            <a:endParaRPr lang="en-GB" dirty="0"/>
          </a:p>
        </p:txBody>
      </p:sp>
      <p:sp>
        <p:nvSpPr>
          <p:cNvPr id="3" name="Content Placeholder 2"/>
          <p:cNvSpPr>
            <a:spLocks noGrp="1"/>
          </p:cNvSpPr>
          <p:nvPr>
            <p:ph idx="1"/>
          </p:nvPr>
        </p:nvSpPr>
        <p:spPr/>
        <p:txBody>
          <a:bodyPr/>
          <a:lstStyle/>
          <a:p>
            <a:r>
              <a:rPr lang="en-GB" dirty="0" smtClean="0"/>
              <a:t>In your group look at the case study of Jack</a:t>
            </a:r>
          </a:p>
          <a:p>
            <a:endParaRPr lang="en-GB" dirty="0"/>
          </a:p>
          <a:p>
            <a:r>
              <a:rPr lang="en-GB" dirty="0" smtClean="0"/>
              <a:t>Can you identify aspects of Adams and </a:t>
            </a:r>
            <a:r>
              <a:rPr lang="en-GB" dirty="0" err="1" smtClean="0"/>
              <a:t>Hopsons</a:t>
            </a:r>
            <a:r>
              <a:rPr lang="en-GB" dirty="0" smtClean="0"/>
              <a:t> theory?</a:t>
            </a:r>
          </a:p>
          <a:p>
            <a:endParaRPr lang="en-GB" dirty="0"/>
          </a:p>
          <a:p>
            <a:r>
              <a:rPr lang="en-GB" dirty="0" smtClean="0"/>
              <a:t>Be ready to feedback to the class.</a:t>
            </a:r>
            <a:endParaRPr lang="en-GB" dirty="0"/>
          </a:p>
        </p:txBody>
      </p:sp>
      <p:pic>
        <p:nvPicPr>
          <p:cNvPr id="4" name="Picture 3"/>
          <p:cNvPicPr>
            <a:picLocks noChangeAspect="1"/>
          </p:cNvPicPr>
          <p:nvPr/>
        </p:nvPicPr>
        <p:blipFill>
          <a:blip r:embed="rId2"/>
          <a:stretch>
            <a:fillRect/>
          </a:stretch>
        </p:blipFill>
        <p:spPr>
          <a:xfrm>
            <a:off x="6422042" y="4916289"/>
            <a:ext cx="2152075" cy="1560711"/>
          </a:xfrm>
          <a:prstGeom prst="rect">
            <a:avLst/>
          </a:prstGeom>
        </p:spPr>
      </p:pic>
    </p:spTree>
    <p:extLst>
      <p:ext uri="{BB962C8B-B14F-4D97-AF65-F5344CB8AC3E}">
        <p14:creationId xmlns:p14="http://schemas.microsoft.com/office/powerpoint/2010/main" val="314603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Schlossberg (1995)</a:t>
            </a:r>
          </a:p>
        </p:txBody>
      </p:sp>
      <p:sp>
        <p:nvSpPr>
          <p:cNvPr id="3" name="Content Placeholder 2"/>
          <p:cNvSpPr>
            <a:spLocks noGrp="1"/>
          </p:cNvSpPr>
          <p:nvPr>
            <p:ph idx="1"/>
          </p:nvPr>
        </p:nvSpPr>
        <p:spPr/>
        <p:txBody>
          <a:bodyPr>
            <a:normAutofit/>
          </a:bodyPr>
          <a:lstStyle/>
          <a:p>
            <a:r>
              <a:rPr lang="en-GB" dirty="0">
                <a:latin typeface="Comic Sans MS" pitchFamily="66" charset="0"/>
              </a:rPr>
              <a:t>Schlossberg defined a transition as </a:t>
            </a:r>
            <a:r>
              <a:rPr lang="en-GB" dirty="0">
                <a:solidFill>
                  <a:srgbClr val="FF0000"/>
                </a:solidFill>
                <a:latin typeface="Comic Sans MS" pitchFamily="66" charset="0"/>
              </a:rPr>
              <a:t>any event, or non-event, that results in changed relationships, routines, assumptions, and roles. </a:t>
            </a:r>
          </a:p>
          <a:p>
            <a:r>
              <a:rPr lang="en-GB" dirty="0">
                <a:latin typeface="Comic Sans MS" pitchFamily="66" charset="0"/>
              </a:rPr>
              <a:t>A persons perception plays a key role in transitions. The event or non-event, only meets the definition of a transition if the person experiencing it perceives it as such.</a:t>
            </a:r>
          </a:p>
          <a:p>
            <a:r>
              <a:rPr lang="en-GB" dirty="0">
                <a:latin typeface="Comic Sans MS" pitchFamily="66" charset="0"/>
              </a:rPr>
              <a:t>In order to understand the meaning that a transition has for a particular individual the following must be considered:		</a:t>
            </a:r>
            <a:r>
              <a:rPr lang="en-GB" dirty="0">
                <a:solidFill>
                  <a:srgbClr val="FF0000"/>
                </a:solidFill>
                <a:latin typeface="Comic Sans MS" pitchFamily="66" charset="0"/>
              </a:rPr>
              <a:t>Type</a:t>
            </a:r>
          </a:p>
          <a:p>
            <a:pPr marL="0" indent="0">
              <a:buNone/>
            </a:pPr>
            <a:r>
              <a:rPr lang="en-GB" dirty="0">
                <a:solidFill>
                  <a:srgbClr val="FF0000"/>
                </a:solidFill>
                <a:latin typeface="Comic Sans MS" pitchFamily="66" charset="0"/>
              </a:rPr>
              <a:t>			Context</a:t>
            </a:r>
          </a:p>
          <a:p>
            <a:pPr marL="0" indent="0">
              <a:buNone/>
            </a:pPr>
            <a:r>
              <a:rPr lang="en-GB" dirty="0">
                <a:solidFill>
                  <a:srgbClr val="FF0000"/>
                </a:solidFill>
                <a:latin typeface="Comic Sans MS" pitchFamily="66" charset="0"/>
              </a:rPr>
              <a:t>			Impact of the transition</a:t>
            </a:r>
          </a:p>
        </p:txBody>
      </p:sp>
    </p:spTree>
    <p:extLst>
      <p:ext uri="{BB962C8B-B14F-4D97-AF65-F5344CB8AC3E}">
        <p14:creationId xmlns:p14="http://schemas.microsoft.com/office/powerpoint/2010/main" val="138277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b="1" dirty="0">
                <a:solidFill>
                  <a:srgbClr val="00B0F0"/>
                </a:solidFill>
                <a:latin typeface="Comic Sans MS" pitchFamily="66" charset="0"/>
              </a:rPr>
              <a:t>Type of transition</a:t>
            </a:r>
          </a:p>
          <a:p>
            <a:pPr lvl="1"/>
            <a:r>
              <a:rPr lang="en-GB" dirty="0">
                <a:solidFill>
                  <a:srgbClr val="FF0000"/>
                </a:solidFill>
                <a:latin typeface="Comic Sans MS" pitchFamily="66" charset="0"/>
              </a:rPr>
              <a:t>Anticipated transitions: </a:t>
            </a:r>
            <a:r>
              <a:rPr lang="en-GB" dirty="0">
                <a:latin typeface="Comic Sans MS" pitchFamily="66" charset="0"/>
              </a:rPr>
              <a:t>ones that </a:t>
            </a:r>
            <a:r>
              <a:rPr lang="en-GB" dirty="0">
                <a:solidFill>
                  <a:srgbClr val="FF0000"/>
                </a:solidFill>
                <a:latin typeface="Comic Sans MS" pitchFamily="66" charset="0"/>
              </a:rPr>
              <a:t>occur predictably</a:t>
            </a:r>
            <a:r>
              <a:rPr lang="en-GB" dirty="0">
                <a:latin typeface="Comic Sans MS" pitchFamily="66" charset="0"/>
              </a:rPr>
              <a:t>, such as leaving school</a:t>
            </a:r>
          </a:p>
          <a:p>
            <a:pPr lvl="1"/>
            <a:r>
              <a:rPr lang="en-GB" dirty="0">
                <a:solidFill>
                  <a:srgbClr val="FF0000"/>
                </a:solidFill>
                <a:latin typeface="Comic Sans MS" pitchFamily="66" charset="0"/>
              </a:rPr>
              <a:t>Unanticipated transitions: </a:t>
            </a:r>
            <a:r>
              <a:rPr lang="en-GB" dirty="0">
                <a:latin typeface="Comic Sans MS" pitchFamily="66" charset="0"/>
              </a:rPr>
              <a:t>ones that are </a:t>
            </a:r>
            <a:r>
              <a:rPr lang="en-GB" dirty="0">
                <a:solidFill>
                  <a:srgbClr val="FF0000"/>
                </a:solidFill>
                <a:latin typeface="Comic Sans MS" pitchFamily="66" charset="0"/>
              </a:rPr>
              <a:t>not predictable</a:t>
            </a:r>
            <a:r>
              <a:rPr lang="en-GB" dirty="0">
                <a:latin typeface="Comic Sans MS" pitchFamily="66" charset="0"/>
              </a:rPr>
              <a:t>, such as divorce or sudden death of a loved one.</a:t>
            </a:r>
          </a:p>
          <a:p>
            <a:pPr lvl="1"/>
            <a:r>
              <a:rPr lang="en-GB" dirty="0">
                <a:solidFill>
                  <a:srgbClr val="FF0000"/>
                </a:solidFill>
                <a:latin typeface="Comic Sans MS" pitchFamily="66" charset="0"/>
              </a:rPr>
              <a:t>Non-events: </a:t>
            </a:r>
            <a:r>
              <a:rPr lang="en-GB" dirty="0">
                <a:latin typeface="Comic Sans MS" pitchFamily="66" charset="0"/>
              </a:rPr>
              <a:t>transitions that are </a:t>
            </a:r>
            <a:r>
              <a:rPr lang="en-GB" dirty="0">
                <a:solidFill>
                  <a:srgbClr val="FF0000"/>
                </a:solidFill>
                <a:latin typeface="Comic Sans MS" pitchFamily="66" charset="0"/>
              </a:rPr>
              <a:t>expected but do not occur</a:t>
            </a:r>
            <a:r>
              <a:rPr lang="en-GB" dirty="0">
                <a:latin typeface="Comic Sans MS" pitchFamily="66" charset="0"/>
              </a:rPr>
              <a:t>, such as failure to be admitted to university</a:t>
            </a:r>
          </a:p>
          <a:p>
            <a:pPr lvl="2"/>
            <a:r>
              <a:rPr lang="en-GB" dirty="0">
                <a:solidFill>
                  <a:srgbClr val="FF0000"/>
                </a:solidFill>
                <a:latin typeface="Comic Sans MS" pitchFamily="66" charset="0"/>
              </a:rPr>
              <a:t>Personal non-event</a:t>
            </a:r>
            <a:r>
              <a:rPr lang="en-GB" dirty="0">
                <a:latin typeface="Comic Sans MS" pitchFamily="66" charset="0"/>
              </a:rPr>
              <a:t>: related to individual aspirations</a:t>
            </a:r>
          </a:p>
          <a:p>
            <a:pPr lvl="2"/>
            <a:r>
              <a:rPr lang="en-GB" dirty="0">
                <a:solidFill>
                  <a:srgbClr val="FF0000"/>
                </a:solidFill>
                <a:latin typeface="Comic Sans MS" pitchFamily="66" charset="0"/>
              </a:rPr>
              <a:t>Ripple non-event</a:t>
            </a:r>
            <a:r>
              <a:rPr lang="en-GB" dirty="0">
                <a:latin typeface="Comic Sans MS" pitchFamily="66" charset="0"/>
              </a:rPr>
              <a:t>: felt due to a non - event of someone else</a:t>
            </a:r>
          </a:p>
          <a:p>
            <a:pPr lvl="2"/>
            <a:r>
              <a:rPr lang="en-GB" dirty="0">
                <a:solidFill>
                  <a:srgbClr val="FF0000"/>
                </a:solidFill>
                <a:latin typeface="Comic Sans MS" pitchFamily="66" charset="0"/>
              </a:rPr>
              <a:t>Resultant non-event</a:t>
            </a:r>
            <a:r>
              <a:rPr lang="en-GB" dirty="0">
                <a:latin typeface="Comic Sans MS" pitchFamily="66" charset="0"/>
              </a:rPr>
              <a:t>: caused by an event</a:t>
            </a:r>
          </a:p>
          <a:p>
            <a:pPr lvl="2"/>
            <a:r>
              <a:rPr lang="en-GB" dirty="0">
                <a:solidFill>
                  <a:srgbClr val="FF0000"/>
                </a:solidFill>
                <a:latin typeface="Comic Sans MS" pitchFamily="66" charset="0"/>
              </a:rPr>
              <a:t>Delayed non-event</a:t>
            </a:r>
            <a:r>
              <a:rPr lang="en-GB" dirty="0">
                <a:latin typeface="Comic Sans MS" pitchFamily="66" charset="0"/>
              </a:rPr>
              <a:t>: anticipating an event that might still happen</a:t>
            </a:r>
          </a:p>
          <a:p>
            <a:pPr marL="0" indent="0">
              <a:buNone/>
            </a:pPr>
            <a:r>
              <a:rPr lang="en-GB" b="1" dirty="0">
                <a:solidFill>
                  <a:srgbClr val="00B0F0"/>
                </a:solidFill>
                <a:latin typeface="Comic Sans MS" pitchFamily="66" charset="0"/>
              </a:rPr>
              <a:t>Context</a:t>
            </a:r>
            <a:r>
              <a:rPr lang="en-GB" b="1" dirty="0">
                <a:latin typeface="Comic Sans MS" pitchFamily="66" charset="0"/>
              </a:rPr>
              <a:t> </a:t>
            </a:r>
          </a:p>
          <a:p>
            <a:r>
              <a:rPr lang="en-GB" dirty="0">
                <a:latin typeface="Comic Sans MS" pitchFamily="66" charset="0"/>
              </a:rPr>
              <a:t>Refers to one's relationship with the transition and to the setting in which the transition takes place.</a:t>
            </a:r>
          </a:p>
          <a:p>
            <a:pPr marL="0" indent="0">
              <a:buNone/>
            </a:pPr>
            <a:r>
              <a:rPr lang="en-GB" b="1" dirty="0">
                <a:solidFill>
                  <a:srgbClr val="00B0F0"/>
                </a:solidFill>
                <a:latin typeface="Comic Sans MS" pitchFamily="66" charset="0"/>
              </a:rPr>
              <a:t>Impact</a:t>
            </a:r>
            <a:r>
              <a:rPr lang="en-GB" dirty="0">
                <a:latin typeface="Comic Sans MS" pitchFamily="66" charset="0"/>
              </a:rPr>
              <a:t> </a:t>
            </a:r>
          </a:p>
          <a:p>
            <a:r>
              <a:rPr lang="en-GB" dirty="0">
                <a:latin typeface="Comic Sans MS" pitchFamily="66" charset="0"/>
              </a:rPr>
              <a:t>Determined by the degree to which a transition alters one's daily life.</a:t>
            </a:r>
          </a:p>
        </p:txBody>
      </p:sp>
    </p:spTree>
    <p:extLst>
      <p:ext uri="{BB962C8B-B14F-4D97-AF65-F5344CB8AC3E}">
        <p14:creationId xmlns:p14="http://schemas.microsoft.com/office/powerpoint/2010/main" val="299199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latin typeface="Comic Sans MS" pitchFamily="66" charset="0"/>
              </a:rPr>
              <a:t>Factors that influence a person’s ability to cope with a transition according to Schlossberg.</a:t>
            </a:r>
            <a:r>
              <a:rPr lang="en-GB" sz="2400" dirty="0">
                <a:solidFill>
                  <a:schemeClr val="tx1"/>
                </a:solidFill>
                <a:latin typeface="Comic Sans MS" pitchFamily="66" charset="0"/>
              </a:rPr>
              <a:t> The 4 S’s</a:t>
            </a:r>
            <a:endParaRPr lang="en-GB" sz="2400" dirty="0"/>
          </a:p>
        </p:txBody>
      </p:sp>
      <p:sp>
        <p:nvSpPr>
          <p:cNvPr id="4" name="Content Placeholder 3"/>
          <p:cNvSpPr>
            <a:spLocks noGrp="1"/>
          </p:cNvSpPr>
          <p:nvPr>
            <p:ph sz="half" idx="1"/>
          </p:nvPr>
        </p:nvSpPr>
        <p:spPr>
          <a:xfrm>
            <a:off x="129395" y="1440611"/>
            <a:ext cx="4839420" cy="4951045"/>
          </a:xfrm>
        </p:spPr>
        <p:txBody>
          <a:bodyPr>
            <a:normAutofit fontScale="25000" lnSpcReduction="20000"/>
          </a:bodyPr>
          <a:lstStyle/>
          <a:p>
            <a:pPr marL="0" indent="0">
              <a:buNone/>
            </a:pPr>
            <a:r>
              <a:rPr lang="en-GB" sz="8000" b="1" dirty="0">
                <a:solidFill>
                  <a:srgbClr val="0070C0"/>
                </a:solidFill>
                <a:latin typeface="Comic Sans MS" pitchFamily="66" charset="0"/>
              </a:rPr>
              <a:t>Situation – </a:t>
            </a:r>
            <a:r>
              <a:rPr lang="en-GB" sz="8000" b="1" i="1" dirty="0">
                <a:solidFill>
                  <a:srgbClr val="0070C0"/>
                </a:solidFill>
                <a:latin typeface="Comic Sans MS" pitchFamily="66" charset="0"/>
              </a:rPr>
              <a:t>what is happening?</a:t>
            </a:r>
          </a:p>
          <a:p>
            <a:pPr marL="0" indent="0">
              <a:buNone/>
            </a:pPr>
            <a:r>
              <a:rPr lang="en-GB" sz="8000" b="1" dirty="0">
                <a:latin typeface="Comic Sans MS" pitchFamily="66" charset="0"/>
              </a:rPr>
              <a:t> </a:t>
            </a:r>
          </a:p>
          <a:p>
            <a:pPr marL="0" indent="0">
              <a:buNone/>
            </a:pPr>
            <a:r>
              <a:rPr lang="en-GB" sz="7200" dirty="0">
                <a:solidFill>
                  <a:srgbClr val="FF0000"/>
                </a:solidFill>
                <a:latin typeface="Comic Sans MS" pitchFamily="66" charset="0"/>
              </a:rPr>
              <a:t>Triggers</a:t>
            </a:r>
            <a:r>
              <a:rPr lang="en-GB" sz="7200" dirty="0">
                <a:latin typeface="Comic Sans MS" pitchFamily="66" charset="0"/>
              </a:rPr>
              <a:t>: What precipitated the transition?</a:t>
            </a:r>
          </a:p>
          <a:p>
            <a:pPr marL="0" indent="0">
              <a:buNone/>
            </a:pPr>
            <a:r>
              <a:rPr lang="en-GB" sz="7200" dirty="0">
                <a:solidFill>
                  <a:srgbClr val="FF0000"/>
                </a:solidFill>
                <a:latin typeface="Comic Sans MS" pitchFamily="66" charset="0"/>
              </a:rPr>
              <a:t>Timing</a:t>
            </a:r>
            <a:r>
              <a:rPr lang="en-GB" sz="7200" dirty="0">
                <a:latin typeface="Comic Sans MS" pitchFamily="66" charset="0"/>
              </a:rPr>
              <a:t>: Is it "on time" or "off time" in terms of one's social clock?</a:t>
            </a:r>
          </a:p>
          <a:p>
            <a:pPr marL="0" indent="0">
              <a:buNone/>
            </a:pPr>
            <a:r>
              <a:rPr lang="en-GB" sz="7200" dirty="0">
                <a:solidFill>
                  <a:srgbClr val="FF0000"/>
                </a:solidFill>
                <a:latin typeface="Comic Sans MS" pitchFamily="66" charset="0"/>
              </a:rPr>
              <a:t>Control</a:t>
            </a:r>
            <a:r>
              <a:rPr lang="en-GB" sz="7200" dirty="0">
                <a:latin typeface="Comic Sans MS" pitchFamily="66" charset="0"/>
              </a:rPr>
              <a:t>: What aspect of the transition does the individual perceive as being within his/her control?</a:t>
            </a:r>
          </a:p>
          <a:p>
            <a:pPr marL="0" indent="0">
              <a:buNone/>
            </a:pPr>
            <a:r>
              <a:rPr lang="en-GB" sz="7200" dirty="0">
                <a:solidFill>
                  <a:srgbClr val="FF0000"/>
                </a:solidFill>
                <a:latin typeface="Comic Sans MS" pitchFamily="66" charset="0"/>
              </a:rPr>
              <a:t>Role change</a:t>
            </a:r>
            <a:r>
              <a:rPr lang="en-GB" sz="7200" dirty="0">
                <a:latin typeface="Comic Sans MS" pitchFamily="66" charset="0"/>
              </a:rPr>
              <a:t>: Is a role change involved? If so, is it seen as a gain or a loss? </a:t>
            </a:r>
          </a:p>
          <a:p>
            <a:pPr marL="0" indent="0">
              <a:buNone/>
            </a:pPr>
            <a:r>
              <a:rPr lang="en-GB" sz="7200" dirty="0">
                <a:solidFill>
                  <a:srgbClr val="FF0000"/>
                </a:solidFill>
                <a:latin typeface="Comic Sans MS" pitchFamily="66" charset="0"/>
              </a:rPr>
              <a:t>Duration</a:t>
            </a:r>
            <a:r>
              <a:rPr lang="en-GB" sz="7200" dirty="0">
                <a:latin typeface="Comic Sans MS" pitchFamily="66" charset="0"/>
              </a:rPr>
              <a:t>: Permanent, temporary, or uncertain?</a:t>
            </a:r>
          </a:p>
          <a:p>
            <a:pPr marL="0" indent="0">
              <a:buNone/>
            </a:pPr>
            <a:r>
              <a:rPr lang="en-GB" sz="7200" dirty="0">
                <a:solidFill>
                  <a:srgbClr val="FF0000"/>
                </a:solidFill>
                <a:latin typeface="Comic Sans MS" pitchFamily="66" charset="0"/>
              </a:rPr>
              <a:t>Previous experience with a similar transition: </a:t>
            </a:r>
            <a:r>
              <a:rPr lang="en-GB" sz="7200" dirty="0">
                <a:latin typeface="Comic Sans MS" pitchFamily="66" charset="0"/>
              </a:rPr>
              <a:t>How did the person cope then?</a:t>
            </a:r>
          </a:p>
          <a:p>
            <a:pPr marL="0" indent="0">
              <a:buNone/>
            </a:pPr>
            <a:r>
              <a:rPr lang="en-GB" sz="7200" dirty="0">
                <a:solidFill>
                  <a:srgbClr val="FF0000"/>
                </a:solidFill>
                <a:latin typeface="Comic Sans MS" pitchFamily="66" charset="0"/>
              </a:rPr>
              <a:t>Concurrent stress: </a:t>
            </a:r>
            <a:r>
              <a:rPr lang="en-GB" sz="7200" dirty="0">
                <a:latin typeface="Comic Sans MS" pitchFamily="66" charset="0"/>
              </a:rPr>
              <a:t>Other sources of stress </a:t>
            </a:r>
          </a:p>
          <a:p>
            <a:pPr marL="0" indent="0">
              <a:buNone/>
            </a:pPr>
            <a:r>
              <a:rPr lang="en-GB" sz="7200" dirty="0">
                <a:solidFill>
                  <a:srgbClr val="FF0000"/>
                </a:solidFill>
                <a:latin typeface="Comic Sans MS" pitchFamily="66" charset="0"/>
              </a:rPr>
              <a:t>Assessment</a:t>
            </a:r>
            <a:r>
              <a:rPr lang="en-GB" sz="7200" dirty="0">
                <a:latin typeface="Comic Sans MS" pitchFamily="66" charset="0"/>
              </a:rPr>
              <a:t>: Who or what is seen as responsible for the transition? How is the individual's behaviour affected by this?</a:t>
            </a:r>
          </a:p>
          <a:p>
            <a:pPr marL="0" indent="0">
              <a:buNone/>
            </a:pPr>
            <a:endParaRPr lang="en-GB" dirty="0">
              <a:latin typeface="Comic Sans MS" pitchFamily="66" charset="0"/>
            </a:endParaRPr>
          </a:p>
          <a:p>
            <a:endParaRPr lang="en-GB" dirty="0"/>
          </a:p>
        </p:txBody>
      </p:sp>
      <p:sp>
        <p:nvSpPr>
          <p:cNvPr id="7" name="Rectangle 6"/>
          <p:cNvSpPr/>
          <p:nvPr/>
        </p:nvSpPr>
        <p:spPr>
          <a:xfrm>
            <a:off x="5201728" y="1859340"/>
            <a:ext cx="3709359" cy="4524315"/>
          </a:xfrm>
          <a:prstGeom prst="rect">
            <a:avLst/>
          </a:prstGeom>
        </p:spPr>
        <p:txBody>
          <a:bodyPr wrap="square">
            <a:spAutoFit/>
          </a:bodyPr>
          <a:lstStyle/>
          <a:p>
            <a:r>
              <a:rPr lang="en-GB" sz="2000" b="1" dirty="0">
                <a:solidFill>
                  <a:srgbClr val="0070C0"/>
                </a:solidFill>
                <a:latin typeface="Comic Sans MS" pitchFamily="66" charset="0"/>
              </a:rPr>
              <a:t>Self: </a:t>
            </a:r>
          </a:p>
          <a:p>
            <a:endParaRPr lang="en-GB" b="1" dirty="0">
              <a:solidFill>
                <a:srgbClr val="0070C0"/>
              </a:solidFill>
              <a:latin typeface="Comic Sans MS" pitchFamily="66" charset="0"/>
            </a:endParaRPr>
          </a:p>
          <a:p>
            <a:r>
              <a:rPr lang="en-GB" dirty="0">
                <a:latin typeface="Comic Sans MS" pitchFamily="66" charset="0"/>
              </a:rPr>
              <a:t>Factors considered important in relation to the self are classified into two categories</a:t>
            </a:r>
          </a:p>
          <a:p>
            <a:endParaRPr lang="en-GB" dirty="0">
              <a:latin typeface="Comic Sans MS" pitchFamily="66" charset="0"/>
            </a:endParaRPr>
          </a:p>
          <a:p>
            <a:r>
              <a:rPr lang="en-GB" dirty="0">
                <a:solidFill>
                  <a:srgbClr val="FF0000"/>
                </a:solidFill>
                <a:latin typeface="Comic Sans MS" pitchFamily="66" charset="0"/>
              </a:rPr>
              <a:t>Personal and demographic characteristics affect how an individual views life</a:t>
            </a:r>
            <a:r>
              <a:rPr lang="en-GB" dirty="0">
                <a:latin typeface="Comic Sans MS" pitchFamily="66" charset="0"/>
              </a:rPr>
              <a:t> </a:t>
            </a:r>
          </a:p>
          <a:p>
            <a:r>
              <a:rPr lang="en-GB" dirty="0" err="1">
                <a:latin typeface="Comic Sans MS" pitchFamily="66" charset="0"/>
              </a:rPr>
              <a:t>eg</a:t>
            </a:r>
            <a:r>
              <a:rPr lang="en-GB" dirty="0">
                <a:latin typeface="Comic Sans MS" pitchFamily="66" charset="0"/>
              </a:rPr>
              <a:t>. Age, gender, stage of life, socioeconomic status, state of health, and ethnicity.</a:t>
            </a:r>
          </a:p>
          <a:p>
            <a:r>
              <a:rPr lang="en-GB" dirty="0">
                <a:solidFill>
                  <a:srgbClr val="FF0000"/>
                </a:solidFill>
                <a:latin typeface="Comic Sans MS" pitchFamily="66" charset="0"/>
              </a:rPr>
              <a:t>Psychological resources</a:t>
            </a:r>
            <a:r>
              <a:rPr lang="en-GB" dirty="0">
                <a:latin typeface="Comic Sans MS" pitchFamily="66" charset="0"/>
              </a:rPr>
              <a:t> </a:t>
            </a:r>
          </a:p>
          <a:p>
            <a:r>
              <a:rPr lang="en-GB" dirty="0">
                <a:latin typeface="Comic Sans MS" pitchFamily="66" charset="0"/>
              </a:rPr>
              <a:t>include ego development, outlook, and commitment and values.</a:t>
            </a:r>
          </a:p>
        </p:txBody>
      </p:sp>
    </p:spTree>
    <p:extLst>
      <p:ext uri="{BB962C8B-B14F-4D97-AF65-F5344CB8AC3E}">
        <p14:creationId xmlns:p14="http://schemas.microsoft.com/office/powerpoint/2010/main" val="17320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a:latin typeface="Comic Sans MS" pitchFamily="66" charset="0"/>
              </a:rPr>
              <a:t>Factors that influence a person’s ability to cope with a transition according to Schlossberg.</a:t>
            </a:r>
            <a:r>
              <a:rPr lang="en-GB" sz="2800" dirty="0">
                <a:solidFill>
                  <a:schemeClr val="tx1"/>
                </a:solidFill>
                <a:latin typeface="Comic Sans MS" pitchFamily="66" charset="0"/>
              </a:rPr>
              <a:t> </a:t>
            </a:r>
            <a:r>
              <a:rPr lang="en-GB" sz="2400" dirty="0">
                <a:solidFill>
                  <a:schemeClr val="tx1"/>
                </a:solidFill>
                <a:latin typeface="Comic Sans MS" pitchFamily="66" charset="0"/>
              </a:rPr>
              <a:t>The 4 S’s</a:t>
            </a:r>
            <a:endParaRPr lang="en-GB" sz="2400" dirty="0">
              <a:latin typeface="Comic Sans MS" pitchFamily="66" charset="0"/>
            </a:endParaRPr>
          </a:p>
        </p:txBody>
      </p:sp>
      <p:sp>
        <p:nvSpPr>
          <p:cNvPr id="5" name="Content Placeholder 4"/>
          <p:cNvSpPr>
            <a:spLocks noGrp="1"/>
          </p:cNvSpPr>
          <p:nvPr>
            <p:ph sz="half" idx="1"/>
          </p:nvPr>
        </p:nvSpPr>
        <p:spPr>
          <a:xfrm>
            <a:off x="457200" y="1673352"/>
            <a:ext cx="4038600" cy="2875202"/>
          </a:xfrm>
        </p:spPr>
        <p:txBody>
          <a:bodyPr>
            <a:normAutofit/>
          </a:bodyPr>
          <a:lstStyle/>
          <a:p>
            <a:pPr marL="0" indent="0">
              <a:buNone/>
            </a:pPr>
            <a:r>
              <a:rPr lang="en-GB" sz="2000" dirty="0">
                <a:solidFill>
                  <a:srgbClr val="0070C0"/>
                </a:solidFill>
                <a:latin typeface="Comic Sans MS" pitchFamily="66" charset="0"/>
              </a:rPr>
              <a:t>Strategies - </a:t>
            </a:r>
            <a:r>
              <a:rPr lang="en-GB" sz="2000" i="1" dirty="0">
                <a:solidFill>
                  <a:srgbClr val="0070C0"/>
                </a:solidFill>
                <a:latin typeface="Comic Sans MS" pitchFamily="66" charset="0"/>
              </a:rPr>
              <a:t>What is the person’s range of coping resources?</a:t>
            </a:r>
            <a:r>
              <a:rPr lang="en-GB" sz="2000" dirty="0">
                <a:solidFill>
                  <a:srgbClr val="0070C0"/>
                </a:solidFill>
                <a:latin typeface="Comic Sans MS" pitchFamily="66" charset="0"/>
              </a:rPr>
              <a:t> </a:t>
            </a:r>
          </a:p>
          <a:p>
            <a:r>
              <a:rPr lang="en-GB" sz="2000" dirty="0">
                <a:latin typeface="Comic Sans MS" pitchFamily="66" charset="0"/>
              </a:rPr>
              <a:t>People navigate transitions in different ways</a:t>
            </a:r>
            <a:r>
              <a:rPr lang="en-GB" sz="2000" dirty="0"/>
              <a:t>.</a:t>
            </a:r>
          </a:p>
          <a:p>
            <a:endParaRPr lang="en-GB" dirty="0"/>
          </a:p>
        </p:txBody>
      </p:sp>
      <p:sp>
        <p:nvSpPr>
          <p:cNvPr id="9" name="Content Placeholder 8"/>
          <p:cNvSpPr>
            <a:spLocks noGrp="1"/>
          </p:cNvSpPr>
          <p:nvPr>
            <p:ph sz="half" idx="2"/>
          </p:nvPr>
        </p:nvSpPr>
        <p:spPr>
          <a:xfrm>
            <a:off x="4648200" y="1673352"/>
            <a:ext cx="4038600" cy="3719263"/>
          </a:xfrm>
        </p:spPr>
        <p:txBody>
          <a:bodyPr>
            <a:normAutofit/>
          </a:bodyPr>
          <a:lstStyle/>
          <a:p>
            <a:pPr marL="0" indent="0">
              <a:buNone/>
            </a:pPr>
            <a:r>
              <a:rPr lang="en-GB" sz="2000" dirty="0">
                <a:solidFill>
                  <a:srgbClr val="0070C0"/>
                </a:solidFill>
                <a:latin typeface="Comic Sans MS" pitchFamily="66" charset="0"/>
              </a:rPr>
              <a:t>Social support -</a:t>
            </a:r>
            <a:r>
              <a:rPr lang="en-GB" sz="2000" i="1" dirty="0">
                <a:solidFill>
                  <a:srgbClr val="0070C0"/>
                </a:solidFill>
                <a:latin typeface="Comic Sans MS" pitchFamily="66" charset="0"/>
              </a:rPr>
              <a:t>What help is available?</a:t>
            </a:r>
            <a:r>
              <a:rPr lang="en-GB" sz="2000" dirty="0">
                <a:solidFill>
                  <a:srgbClr val="0070C0"/>
                </a:solidFill>
                <a:latin typeface="Comic Sans MS" pitchFamily="66" charset="0"/>
              </a:rPr>
              <a:t> </a:t>
            </a:r>
          </a:p>
          <a:p>
            <a:r>
              <a:rPr lang="en-GB" sz="2000" dirty="0">
                <a:latin typeface="Comic Sans MS" pitchFamily="66" charset="0"/>
              </a:rPr>
              <a:t>Level &amp; type of support (internal &amp; external)</a:t>
            </a:r>
          </a:p>
          <a:p>
            <a:pPr lvl="1"/>
            <a:r>
              <a:rPr lang="en-GB" sz="2000" dirty="0">
                <a:latin typeface="Comic Sans MS" pitchFamily="66" charset="0"/>
              </a:rPr>
              <a:t> </a:t>
            </a:r>
            <a:r>
              <a:rPr lang="en-GB" sz="2000" dirty="0">
                <a:solidFill>
                  <a:srgbClr val="FF0000"/>
                </a:solidFill>
                <a:latin typeface="Comic Sans MS" pitchFamily="66" charset="0"/>
              </a:rPr>
              <a:t>Intimate relationships</a:t>
            </a:r>
          </a:p>
          <a:p>
            <a:pPr lvl="1"/>
            <a:r>
              <a:rPr lang="en-GB" sz="2000" dirty="0">
                <a:solidFill>
                  <a:srgbClr val="FF0000"/>
                </a:solidFill>
                <a:latin typeface="Comic Sans MS" pitchFamily="66" charset="0"/>
              </a:rPr>
              <a:t>Family units</a:t>
            </a:r>
          </a:p>
          <a:p>
            <a:pPr lvl="1"/>
            <a:r>
              <a:rPr lang="en-GB" sz="2000" dirty="0">
                <a:solidFill>
                  <a:srgbClr val="FF0000"/>
                </a:solidFill>
                <a:latin typeface="Comic Sans MS" pitchFamily="66" charset="0"/>
              </a:rPr>
              <a:t>Networks of friends</a:t>
            </a:r>
          </a:p>
          <a:p>
            <a:pPr lvl="1"/>
            <a:r>
              <a:rPr lang="en-GB" sz="2000" dirty="0">
                <a:solidFill>
                  <a:srgbClr val="FF0000"/>
                </a:solidFill>
                <a:latin typeface="Comic Sans MS" pitchFamily="66" charset="0"/>
              </a:rPr>
              <a:t>Institutions and communities</a:t>
            </a:r>
          </a:p>
          <a:p>
            <a:pPr lvl="1"/>
            <a:endParaRPr lang="en-GB" dirty="0"/>
          </a:p>
        </p:txBody>
      </p:sp>
      <p:sp>
        <p:nvSpPr>
          <p:cNvPr id="2" name="TextBox 1"/>
          <p:cNvSpPr txBox="1"/>
          <p:nvPr/>
        </p:nvSpPr>
        <p:spPr>
          <a:xfrm>
            <a:off x="457200" y="6131169"/>
            <a:ext cx="8229600" cy="646331"/>
          </a:xfrm>
          <a:prstGeom prst="rect">
            <a:avLst/>
          </a:prstGeom>
          <a:noFill/>
        </p:spPr>
        <p:txBody>
          <a:bodyPr wrap="square" rtlCol="0">
            <a:spAutoFit/>
          </a:bodyPr>
          <a:lstStyle/>
          <a:p>
            <a:r>
              <a:rPr lang="en-GB" dirty="0"/>
              <a:t> Stretch &amp; Challenge - Further information  on Schlossberg’s theory </a:t>
            </a:r>
            <a:r>
              <a:rPr lang="en-GB" dirty="0">
                <a:hlinkClick r:id="rId2"/>
              </a:rPr>
              <a:t>http://www.youtube.com/watch?v=LqekfDI4j0U</a:t>
            </a:r>
            <a:r>
              <a:rPr lang="en-GB" dirty="0"/>
              <a:t> </a:t>
            </a:r>
          </a:p>
        </p:txBody>
      </p:sp>
    </p:spTree>
    <p:extLst>
      <p:ext uri="{BB962C8B-B14F-4D97-AF65-F5344CB8AC3E}">
        <p14:creationId xmlns:p14="http://schemas.microsoft.com/office/powerpoint/2010/main" val="383306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99" y="759125"/>
            <a:ext cx="8488392" cy="5782495"/>
          </a:xfrm>
          <a:prstGeom prst="rect">
            <a:avLst/>
          </a:prstGeom>
        </p:spPr>
      </p:pic>
    </p:spTree>
    <p:extLst>
      <p:ext uri="{BB962C8B-B14F-4D97-AF65-F5344CB8AC3E}">
        <p14:creationId xmlns:p14="http://schemas.microsoft.com/office/powerpoint/2010/main" val="1327491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Application of Schlossberg's theory</a:t>
            </a:r>
            <a:endParaRPr lang="en-GB" dirty="0"/>
          </a:p>
        </p:txBody>
      </p:sp>
      <p:sp>
        <p:nvSpPr>
          <p:cNvPr id="3" name="Content Placeholder 2"/>
          <p:cNvSpPr>
            <a:spLocks noGrp="1"/>
          </p:cNvSpPr>
          <p:nvPr>
            <p:ph idx="1"/>
          </p:nvPr>
        </p:nvSpPr>
        <p:spPr/>
        <p:txBody>
          <a:bodyPr/>
          <a:lstStyle/>
          <a:p>
            <a:r>
              <a:rPr lang="en-GB" dirty="0" smtClean="0"/>
              <a:t>In your group look at the case study of Jack</a:t>
            </a:r>
          </a:p>
          <a:p>
            <a:endParaRPr lang="en-GB" dirty="0"/>
          </a:p>
          <a:p>
            <a:r>
              <a:rPr lang="en-GB" dirty="0" smtClean="0"/>
              <a:t>Can you identify aspects of </a:t>
            </a:r>
            <a:r>
              <a:rPr lang="en-GB" dirty="0" err="1" smtClean="0"/>
              <a:t>Schlossbergs</a:t>
            </a:r>
            <a:r>
              <a:rPr lang="en-GB" dirty="0" smtClean="0"/>
              <a:t> theory?</a:t>
            </a:r>
          </a:p>
          <a:p>
            <a:endParaRPr lang="en-GB" dirty="0"/>
          </a:p>
          <a:p>
            <a:r>
              <a:rPr lang="en-GB" dirty="0" smtClean="0"/>
              <a:t>Be ready to feedback to the class.</a:t>
            </a:r>
            <a:endParaRPr lang="en-GB" dirty="0"/>
          </a:p>
        </p:txBody>
      </p:sp>
      <p:pic>
        <p:nvPicPr>
          <p:cNvPr id="4" name="Picture 3"/>
          <p:cNvPicPr>
            <a:picLocks noChangeAspect="1"/>
          </p:cNvPicPr>
          <p:nvPr/>
        </p:nvPicPr>
        <p:blipFill>
          <a:blip r:embed="rId2"/>
          <a:stretch>
            <a:fillRect/>
          </a:stretch>
        </p:blipFill>
        <p:spPr>
          <a:xfrm>
            <a:off x="6422042" y="4916289"/>
            <a:ext cx="2152075" cy="1560711"/>
          </a:xfrm>
          <a:prstGeom prst="rect">
            <a:avLst/>
          </a:prstGeom>
        </p:spPr>
      </p:pic>
    </p:spTree>
    <p:extLst>
      <p:ext uri="{BB962C8B-B14F-4D97-AF65-F5344CB8AC3E}">
        <p14:creationId xmlns:p14="http://schemas.microsoft.com/office/powerpoint/2010/main" val="1922965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Fisher transition curve</a:t>
            </a:r>
          </a:p>
        </p:txBody>
      </p:sp>
      <p:pic>
        <p:nvPicPr>
          <p:cNvPr id="5" name="Picture 4"/>
          <p:cNvPicPr>
            <a:picLocks noChangeAspect="1"/>
          </p:cNvPicPr>
          <p:nvPr/>
        </p:nvPicPr>
        <p:blipFill>
          <a:blip r:embed="rId2"/>
          <a:stretch>
            <a:fillRect/>
          </a:stretch>
        </p:blipFill>
        <p:spPr>
          <a:xfrm>
            <a:off x="457200" y="1609784"/>
            <a:ext cx="8401050" cy="4600515"/>
          </a:xfrm>
          <a:prstGeom prst="rect">
            <a:avLst/>
          </a:prstGeom>
        </p:spPr>
      </p:pic>
      <p:sp>
        <p:nvSpPr>
          <p:cNvPr id="6" name="Content Placeholder 5"/>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903792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43890"/>
          </a:xfrm>
        </p:spPr>
        <p:txBody>
          <a:bodyPr>
            <a:normAutofit/>
          </a:bodyPr>
          <a:lstStyle/>
          <a:p>
            <a:r>
              <a:rPr lang="en-GB" sz="3600" dirty="0">
                <a:latin typeface="Comic Sans MS" panose="030F0702030302020204" pitchFamily="66" charset="0"/>
              </a:rPr>
              <a:t>Fishers Transition Curve</a:t>
            </a:r>
          </a:p>
        </p:txBody>
      </p:sp>
      <p:sp>
        <p:nvSpPr>
          <p:cNvPr id="3" name="Content Placeholder 2"/>
          <p:cNvSpPr>
            <a:spLocks noGrp="1"/>
          </p:cNvSpPr>
          <p:nvPr>
            <p:ph idx="1"/>
          </p:nvPr>
        </p:nvSpPr>
        <p:spPr>
          <a:xfrm>
            <a:off x="457200" y="1245326"/>
            <a:ext cx="8229600" cy="5231674"/>
          </a:xfrm>
        </p:spPr>
        <p:txBody>
          <a:bodyPr>
            <a:noAutofit/>
          </a:bodyPr>
          <a:lstStyle/>
          <a:p>
            <a:r>
              <a:rPr lang="en-US" sz="2000" dirty="0">
                <a:latin typeface="Comic Sans MS" panose="030F0702030302020204" pitchFamily="66" charset="0"/>
              </a:rPr>
              <a:t>Change, however small can potentially impact on us, creating conflict between existing values and beliefs and anticipated altered ones.</a:t>
            </a:r>
          </a:p>
          <a:p>
            <a:r>
              <a:rPr lang="en-US" sz="2000" dirty="0">
                <a:latin typeface="Comic Sans MS" panose="030F0702030302020204" pitchFamily="66" charset="0"/>
              </a:rPr>
              <a:t> It can be seen from the transition curve that it is important for a person to understand the impact that the change will have in order to work through the potential for their self perception.</a:t>
            </a:r>
          </a:p>
          <a:p>
            <a:r>
              <a:rPr lang="en-US" sz="2000" dirty="0">
                <a:latin typeface="Comic Sans MS" panose="030F0702030302020204" pitchFamily="66" charset="0"/>
              </a:rPr>
              <a:t>The danger is that once we are caught up in the emotion of the change we may miss the signs of threat, anxiety, etc. </a:t>
            </a:r>
          </a:p>
          <a:p>
            <a:r>
              <a:rPr lang="en-US" sz="2000" dirty="0">
                <a:latin typeface="Comic Sans MS" panose="030F0702030302020204" pitchFamily="66" charset="0"/>
              </a:rPr>
              <a:t>We progress through all the phases in sequence. Each stage builds on the last stage incorporating both the positive &amp; negative learning of the experience. There are no clear boundaries to the stages, more a gradual </a:t>
            </a:r>
            <a:r>
              <a:rPr lang="en-US" sz="2000" dirty="0" err="1">
                <a:latin typeface="Comic Sans MS" panose="030F0702030302020204" pitchFamily="66" charset="0"/>
              </a:rPr>
              <a:t>realisation</a:t>
            </a:r>
            <a:r>
              <a:rPr lang="en-US" sz="2000" dirty="0">
                <a:latin typeface="Comic Sans MS" panose="030F0702030302020204" pitchFamily="66" charset="0"/>
              </a:rPr>
              <a:t> that things have subtly changed.  </a:t>
            </a:r>
          </a:p>
        </p:txBody>
      </p:sp>
    </p:spTree>
    <p:extLst>
      <p:ext uri="{BB962C8B-B14F-4D97-AF65-F5344CB8AC3E}">
        <p14:creationId xmlns:p14="http://schemas.microsoft.com/office/powerpoint/2010/main" val="254949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Reactions to life events.</a:t>
            </a:r>
          </a:p>
        </p:txBody>
      </p:sp>
      <p:sp>
        <p:nvSpPr>
          <p:cNvPr id="3" name="Content Placeholder 2"/>
          <p:cNvSpPr>
            <a:spLocks noGrp="1"/>
          </p:cNvSpPr>
          <p:nvPr>
            <p:ph idx="1"/>
          </p:nvPr>
        </p:nvSpPr>
        <p:spPr/>
        <p:txBody>
          <a:bodyPr/>
          <a:lstStyle/>
          <a:p>
            <a:r>
              <a:rPr lang="en-GB" dirty="0">
                <a:latin typeface="Comic Sans MS" pitchFamily="66" charset="0"/>
              </a:rPr>
              <a:t>Many changes involve a loss or a letting go of attachments.</a:t>
            </a:r>
          </a:p>
          <a:p>
            <a:r>
              <a:rPr lang="en-GB" dirty="0">
                <a:latin typeface="Comic Sans MS" pitchFamily="66" charset="0"/>
              </a:rPr>
              <a:t>Sometimes this loss can cause a threat to our sense of self.</a:t>
            </a:r>
          </a:p>
          <a:p>
            <a:r>
              <a:rPr lang="en-GB" dirty="0">
                <a:latin typeface="Comic Sans MS" pitchFamily="66" charset="0"/>
              </a:rPr>
              <a:t>A single event or a combination of losses may cause people to become threatened. (Holmes &amp; </a:t>
            </a:r>
            <a:r>
              <a:rPr lang="en-GB" dirty="0" err="1">
                <a:latin typeface="Comic Sans MS" pitchFamily="66" charset="0"/>
              </a:rPr>
              <a:t>Rahe</a:t>
            </a:r>
            <a:r>
              <a:rPr lang="en-GB" dirty="0">
                <a:latin typeface="Comic Sans MS" pitchFamily="66" charset="0"/>
              </a:rPr>
              <a:t>).</a:t>
            </a:r>
          </a:p>
          <a:p>
            <a:endParaRPr lang="en-GB" dirty="0">
              <a:latin typeface="Comic Sans MS" pitchFamily="66" charset="0"/>
            </a:endParaRPr>
          </a:p>
          <a:p>
            <a:endParaRPr lang="en-GB" dirty="0">
              <a:latin typeface="Comic Sans MS" pitchFamily="66" charset="0"/>
            </a:endParaRPr>
          </a:p>
          <a:p>
            <a:pPr marL="0" indent="0">
              <a:buNone/>
            </a:pPr>
            <a:r>
              <a:rPr lang="en-GB" dirty="0"/>
              <a:t> </a:t>
            </a:r>
          </a:p>
          <a:p>
            <a:endParaRPr lang="en-GB" dirty="0"/>
          </a:p>
        </p:txBody>
      </p:sp>
      <p:pic>
        <p:nvPicPr>
          <p:cNvPr id="1026" name="Picture 2" descr="c:\tempie\Content.IE5\LGGTS7PN\MP9004423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2" y="4547210"/>
            <a:ext cx="1151263" cy="1726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tempie\Content.IE5\PK2KVDLK\MC90028997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023" y="4040705"/>
            <a:ext cx="1716386" cy="11844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tempie\Content.IE5\3FMBXI04\MP9004423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047" y="5288326"/>
            <a:ext cx="964894" cy="14473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tempie\Content.IE5\LGGTS7PN\MP90040019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967" y="4441705"/>
            <a:ext cx="1292567" cy="193790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tempie\Content.IE5\PK2KVDLK\MC900358763[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4534" y="4021246"/>
            <a:ext cx="1414679" cy="14982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tempie\Content.IE5\3FMBXI04\MC900436125[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3946" y="3940042"/>
            <a:ext cx="1586746" cy="166061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tempie\Content.IE5\0PVO0IT8\MP90044864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1757" y="5519451"/>
            <a:ext cx="1477638" cy="98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US" dirty="0">
                <a:latin typeface="Comic Sans MS" panose="030F0702030302020204" pitchFamily="66" charset="0"/>
              </a:rPr>
              <a:t>Our perception of the situation could be increasing in 'severity' of impact and importance to our sense of self as we go through the phases. We descend into the trough of depression via a small impact on our sense of self (anxiety), speed up through a greater </a:t>
            </a:r>
            <a:r>
              <a:rPr lang="en-US" dirty="0" err="1">
                <a:latin typeface="Comic Sans MS" panose="030F0702030302020204" pitchFamily="66" charset="0"/>
              </a:rPr>
              <a:t>realisation</a:t>
            </a:r>
            <a:r>
              <a:rPr lang="en-US" dirty="0">
                <a:latin typeface="Comic Sans MS" panose="030F0702030302020204" pitchFamily="66" charset="0"/>
              </a:rPr>
              <a:t> of impact and meaning (fear, threat) and then comes the </a:t>
            </a:r>
            <a:r>
              <a:rPr lang="en-US" dirty="0" err="1">
                <a:latin typeface="Comic Sans MS" panose="030F0702030302020204" pitchFamily="66" charset="0"/>
              </a:rPr>
              <a:t>realisation</a:t>
            </a:r>
            <a:r>
              <a:rPr lang="en-US" dirty="0">
                <a:latin typeface="Comic Sans MS" panose="030F0702030302020204" pitchFamily="66" charset="0"/>
              </a:rPr>
              <a:t> that (potentially) our core sense of self has been impacted and our 'self belief system' undermined to a large extent (guilt, depression) which contradicts who we thought we were. </a:t>
            </a:r>
          </a:p>
          <a:p>
            <a:r>
              <a:rPr lang="en-US" dirty="0">
                <a:latin typeface="Comic Sans MS" panose="030F0702030302020204" pitchFamily="66" charset="0"/>
              </a:rPr>
              <a:t>If someone is going through multiple transitions at the same time; these could have a cumulative impact on them as individuals.</a:t>
            </a:r>
          </a:p>
          <a:p>
            <a:r>
              <a:rPr lang="en-US" dirty="0">
                <a:latin typeface="Comic Sans MS" panose="030F0702030302020204" pitchFamily="66" charset="0"/>
              </a:rPr>
              <a:t>Each person will experience transition through the curve at slightly different speeds – depending on their self perception and past experiences, these combine to create their anticipation of future events. </a:t>
            </a:r>
          </a:p>
          <a:p>
            <a:r>
              <a:rPr lang="en-US" dirty="0">
                <a:latin typeface="Comic Sans MS" panose="030F0702030302020204" pitchFamily="66" charset="0"/>
              </a:rPr>
              <a:t>The more positive you see the outcome, the more control you have or believe you have over both the process and will find the process less difficult.</a:t>
            </a:r>
            <a:r>
              <a:rPr lang="en-GB" dirty="0">
                <a:latin typeface="Comic Sans MS" panose="030F0702030302020204" pitchFamily="66" charset="0"/>
              </a:rPr>
              <a:t> </a:t>
            </a:r>
          </a:p>
          <a:p>
            <a:endParaRPr lang="en-GB" dirty="0"/>
          </a:p>
        </p:txBody>
      </p:sp>
    </p:spTree>
    <p:extLst>
      <p:ext uri="{BB962C8B-B14F-4D97-AF65-F5344CB8AC3E}">
        <p14:creationId xmlns:p14="http://schemas.microsoft.com/office/powerpoint/2010/main" val="216848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33400"/>
            <a:ext cx="8229600" cy="990600"/>
          </a:xfrm>
        </p:spPr>
        <p:txBody>
          <a:bodyPr>
            <a:normAutofit/>
          </a:bodyPr>
          <a:lstStyle/>
          <a:p>
            <a:r>
              <a:rPr lang="en-GB" sz="2800" dirty="0">
                <a:latin typeface="Comic Sans MS" panose="030F0702030302020204" pitchFamily="66" charset="0"/>
              </a:rPr>
              <a:t>The stages of Fishers transition curve 2012</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027741296"/>
              </p:ext>
            </p:extLst>
          </p:nvPr>
        </p:nvGraphicFramePr>
        <p:xfrm>
          <a:off x="0" y="1600200"/>
          <a:ext cx="90312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495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11919857"/>
              </p:ext>
            </p:extLst>
          </p:nvPr>
        </p:nvGraphicFramePr>
        <p:xfrm>
          <a:off x="155275" y="491706"/>
          <a:ext cx="8928340" cy="6193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629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20546455"/>
              </p:ext>
            </p:extLst>
          </p:nvPr>
        </p:nvGraphicFramePr>
        <p:xfrm>
          <a:off x="0" y="422694"/>
          <a:ext cx="9144000" cy="6435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78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2895318"/>
              </p:ext>
            </p:extLst>
          </p:nvPr>
        </p:nvGraphicFramePr>
        <p:xfrm>
          <a:off x="181155" y="439947"/>
          <a:ext cx="8876581" cy="6254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30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Comic Sans MS" panose="030F0702030302020204" pitchFamily="66" charset="0"/>
              </a:rPr>
              <a:t>The Final Stage?</a:t>
            </a:r>
          </a:p>
        </p:txBody>
      </p:sp>
      <p:sp>
        <p:nvSpPr>
          <p:cNvPr id="3" name="Content Placeholder 2"/>
          <p:cNvSpPr>
            <a:spLocks noGrp="1"/>
          </p:cNvSpPr>
          <p:nvPr>
            <p:ph idx="1"/>
          </p:nvPr>
        </p:nvSpPr>
        <p:spPr/>
        <p:txBody>
          <a:bodyPr>
            <a:normAutofit/>
          </a:bodyPr>
          <a:lstStyle/>
          <a:p>
            <a:r>
              <a:rPr lang="en-US" dirty="0">
                <a:latin typeface="Comic Sans MS" panose="030F0702030302020204" pitchFamily="66" charset="0"/>
              </a:rPr>
              <a:t>It has also been suggested that there is also actually a final stage of Complacency (King 2007). </a:t>
            </a:r>
          </a:p>
          <a:p>
            <a:r>
              <a:rPr lang="en-US" dirty="0">
                <a:latin typeface="Comic Sans MS" panose="030F0702030302020204" pitchFamily="66" charset="0"/>
              </a:rPr>
              <a:t>People have survived the change, </a:t>
            </a:r>
            <a:r>
              <a:rPr lang="en-US" dirty="0" err="1">
                <a:latin typeface="Comic Sans MS" panose="030F0702030302020204" pitchFamily="66" charset="0"/>
              </a:rPr>
              <a:t>rationalised</a:t>
            </a:r>
            <a:r>
              <a:rPr lang="en-US" dirty="0">
                <a:latin typeface="Comic Sans MS" panose="030F0702030302020204" pitchFamily="66" charset="0"/>
              </a:rPr>
              <a:t> the events and incorporated them into their new construct and become  used to the new reality.  - comfort zone</a:t>
            </a:r>
          </a:p>
          <a:p>
            <a:r>
              <a:rPr lang="en-US" dirty="0">
                <a:latin typeface="Comic Sans MS" panose="030F0702030302020204" pitchFamily="66" charset="0"/>
              </a:rPr>
              <a:t>They are operating well within their comfort zone and in some respects can't see what all the fuss has been about. Even though the process may have been quite traumatic for them at the time! </a:t>
            </a:r>
            <a:endParaRPr lang="en-US" dirty="0" smtClean="0">
              <a:latin typeface="Comic Sans MS" panose="030F0702030302020204" pitchFamily="66" charset="0"/>
            </a:endParaRPr>
          </a:p>
          <a:p>
            <a:endParaRPr lang="en-US" dirty="0">
              <a:latin typeface="Comic Sans MS" panose="030F0702030302020204" pitchFamily="66" charset="0"/>
            </a:endParaRPr>
          </a:p>
          <a:p>
            <a:r>
              <a:rPr lang="en-US" i="1" dirty="0" smtClean="0">
                <a:solidFill>
                  <a:srgbClr val="FF0000"/>
                </a:solidFill>
                <a:latin typeface="Comic Sans MS" panose="030F0702030302020204" pitchFamily="66" charset="0"/>
              </a:rPr>
              <a:t>Think about Jack in the case study is he at this stage?</a:t>
            </a:r>
            <a:endParaRPr lang="en-GB"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3127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a:t>
            </a: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Some changes are forced upon us. Other changes are the result of choices we make but both can present challenges and can create stress.</a:t>
            </a:r>
          </a:p>
          <a:p>
            <a:pPr marL="0" indent="0">
              <a:buNone/>
            </a:pPr>
            <a:endParaRPr lang="en-GB" dirty="0">
              <a:latin typeface="Comic Sans MS" panose="030F0702030302020204" pitchFamily="66" charset="0"/>
            </a:endParaRPr>
          </a:p>
          <a:p>
            <a:pPr marL="0" indent="0">
              <a:buNone/>
            </a:pPr>
            <a:r>
              <a:rPr lang="en-GB" dirty="0">
                <a:solidFill>
                  <a:srgbClr val="0070C0"/>
                </a:solidFill>
                <a:latin typeface="Comic Sans MS" panose="030F0702030302020204" pitchFamily="66" charset="0"/>
              </a:rPr>
              <a:t>A state of mental or emotional strain or tension resulting from adverse or demanding circumstances.</a:t>
            </a:r>
          </a:p>
          <a:p>
            <a:pPr marL="0" indent="0">
              <a:buNone/>
            </a:pPr>
            <a:r>
              <a:rPr lang="en-GB" dirty="0">
                <a:solidFill>
                  <a:srgbClr val="0070C0"/>
                </a:solidFill>
                <a:latin typeface="Comic Sans MS" panose="030F0702030302020204" pitchFamily="66" charset="0"/>
              </a:rPr>
              <a:t>                                                                 </a:t>
            </a:r>
            <a:r>
              <a:rPr lang="en-GB" sz="1600" dirty="0">
                <a:latin typeface="Comic Sans MS" panose="030F0702030302020204" pitchFamily="66" charset="0"/>
              </a:rPr>
              <a:t>Oxford Dictionary</a:t>
            </a:r>
          </a:p>
          <a:p>
            <a:pPr marL="0" indent="0">
              <a:buNone/>
            </a:pPr>
            <a:endParaRPr lang="en-GB"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1428205" y="4144723"/>
            <a:ext cx="3866605" cy="2526044"/>
          </a:xfrm>
          <a:prstGeom prst="rect">
            <a:avLst/>
          </a:prstGeom>
        </p:spPr>
      </p:pic>
    </p:spTree>
    <p:extLst>
      <p:ext uri="{BB962C8B-B14F-4D97-AF65-F5344CB8AC3E}">
        <p14:creationId xmlns:p14="http://schemas.microsoft.com/office/powerpoint/2010/main" val="187471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Activity</a:t>
            </a:r>
            <a:endParaRPr lang="en-GB" dirty="0"/>
          </a:p>
        </p:txBody>
      </p:sp>
      <p:sp>
        <p:nvSpPr>
          <p:cNvPr id="3" name="Content Placeholder 2"/>
          <p:cNvSpPr>
            <a:spLocks noGrp="1"/>
          </p:cNvSpPr>
          <p:nvPr>
            <p:ph idx="1"/>
          </p:nvPr>
        </p:nvSpPr>
        <p:spPr/>
        <p:txBody>
          <a:bodyPr/>
          <a:lstStyle/>
          <a:p>
            <a:pPr marL="0" indent="0">
              <a:buNone/>
            </a:pPr>
            <a:r>
              <a:rPr lang="en-GB" dirty="0"/>
              <a:t>Research </a:t>
            </a:r>
          </a:p>
          <a:p>
            <a:r>
              <a:rPr lang="en-GB" dirty="0"/>
              <a:t>The signs &amp; symptoms and triggers of stress.</a:t>
            </a:r>
          </a:p>
          <a:p>
            <a:r>
              <a:rPr lang="en-GB" dirty="0"/>
              <a:t>The physical and psychological effects of stress</a:t>
            </a:r>
          </a:p>
          <a:p>
            <a:r>
              <a:rPr lang="en-GB" dirty="0"/>
              <a:t>The management and treatment of stress</a:t>
            </a:r>
          </a:p>
          <a:p>
            <a:endParaRPr lang="en-GB" dirty="0"/>
          </a:p>
          <a:p>
            <a:r>
              <a:rPr lang="en-GB" dirty="0"/>
              <a:t>Present your findings as a leaflet.</a:t>
            </a:r>
          </a:p>
        </p:txBody>
      </p:sp>
      <p:pic>
        <p:nvPicPr>
          <p:cNvPr id="4" name="Picture 3" descr="Of Orange People Holding Their Own Pens As A Metaphor For Writing ..."/>
          <p:cNvPicPr>
            <a:picLocks noChangeAspect="1"/>
          </p:cNvPicPr>
          <p:nvPr/>
        </p:nvPicPr>
        <p:blipFill>
          <a:blip r:embed="rId2"/>
          <a:stretch>
            <a:fillRect/>
          </a:stretch>
        </p:blipFill>
        <p:spPr>
          <a:xfrm>
            <a:off x="5978388" y="3535680"/>
            <a:ext cx="2513557" cy="2625271"/>
          </a:xfrm>
          <a:prstGeom prst="rect">
            <a:avLst/>
          </a:prstGeom>
        </p:spPr>
      </p:pic>
      <p:pic>
        <p:nvPicPr>
          <p:cNvPr id="5" name="Picture 4" descr="... com/_sFZMJLllP-M/TQY9NV9KagI/AAAAAAAAAzA/L43HWPC9xao/s1600/stress.jpg"/>
          <p:cNvPicPr>
            <a:picLocks noChangeAspect="1"/>
          </p:cNvPicPr>
          <p:nvPr/>
        </p:nvPicPr>
        <p:blipFill>
          <a:blip r:embed="rId3"/>
          <a:stretch>
            <a:fillRect/>
          </a:stretch>
        </p:blipFill>
        <p:spPr>
          <a:xfrm>
            <a:off x="6824988" y="533400"/>
            <a:ext cx="1861812" cy="1735001"/>
          </a:xfrm>
          <a:prstGeom prst="rect">
            <a:avLst/>
          </a:prstGeom>
        </p:spPr>
      </p:pic>
    </p:spTree>
    <p:extLst>
      <p:ext uri="{BB962C8B-B14F-4D97-AF65-F5344CB8AC3E}">
        <p14:creationId xmlns:p14="http://schemas.microsoft.com/office/powerpoint/2010/main" val="2394091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What is Grief?</a:t>
            </a:r>
          </a:p>
        </p:txBody>
      </p:sp>
      <p:sp>
        <p:nvSpPr>
          <p:cNvPr id="5" name="Rectangle 1"/>
          <p:cNvSpPr>
            <a:spLocks noChangeArrowheads="1"/>
          </p:cNvSpPr>
          <p:nvPr/>
        </p:nvSpPr>
        <p:spPr bwMode="auto">
          <a:xfrm>
            <a:off x="0" y="5969"/>
            <a:ext cx="432739" cy="4452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69790" tIns="7935" rIns="15870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p:cNvSpPr>
            <a:spLocks noGrp="1"/>
          </p:cNvSpPr>
          <p:nvPr>
            <p:ph idx="1"/>
          </p:nvPr>
        </p:nvSpPr>
        <p:spPr/>
        <p:txBody>
          <a:bodyPr>
            <a:normAutofit/>
          </a:bodyPr>
          <a:lstStyle/>
          <a:p>
            <a:pPr marL="0" lvl="0" indent="0" eaLnBrk="0" fontAlgn="base" hangingPunct="0">
              <a:spcBef>
                <a:spcPct val="0"/>
              </a:spcBef>
              <a:spcAft>
                <a:spcPct val="0"/>
              </a:spcAft>
              <a:buClrTx/>
              <a:buSzTx/>
              <a:buNone/>
            </a:pPr>
            <a:r>
              <a:rPr lang="en-US" dirty="0">
                <a:solidFill>
                  <a:srgbClr val="000000"/>
                </a:solidFill>
                <a:latin typeface="Comic Sans MS" panose="030F0702030302020204" pitchFamily="66" charset="0"/>
              </a:rPr>
              <a:t>Grief is a natural response to loss. </a:t>
            </a:r>
          </a:p>
          <a:p>
            <a:pPr marL="0" lvl="0" indent="0" eaLnBrk="0" fontAlgn="base" hangingPunct="0">
              <a:spcBef>
                <a:spcPct val="0"/>
              </a:spcBef>
              <a:spcAft>
                <a:spcPct val="0"/>
              </a:spcAft>
              <a:buClrTx/>
              <a:buSzTx/>
              <a:buNone/>
            </a:pPr>
            <a:r>
              <a:rPr lang="en-US" dirty="0">
                <a:solidFill>
                  <a:srgbClr val="000000"/>
                </a:solidFill>
                <a:latin typeface="Comic Sans MS" panose="030F0702030302020204" pitchFamily="66" charset="0"/>
              </a:rPr>
              <a:t>It’s the emotional suffering you feel when something or someone you love is taken away. </a:t>
            </a:r>
          </a:p>
          <a:p>
            <a:pPr marL="0" lvl="0" indent="0" eaLnBrk="0" fontAlgn="base" hangingPunct="0">
              <a:spcBef>
                <a:spcPct val="0"/>
              </a:spcBef>
              <a:spcAft>
                <a:spcPct val="0"/>
              </a:spcAft>
              <a:buClrTx/>
              <a:buSzTx/>
              <a:buNone/>
            </a:pPr>
            <a:r>
              <a:rPr lang="en-US" dirty="0">
                <a:solidFill>
                  <a:srgbClr val="000000"/>
                </a:solidFill>
                <a:latin typeface="Comic Sans MS" panose="030F0702030302020204" pitchFamily="66" charset="0"/>
              </a:rPr>
              <a:t>The more significant the loss, the more intense the grief will be. </a:t>
            </a:r>
          </a:p>
          <a:p>
            <a:pPr marL="0" lvl="0" indent="0" eaLnBrk="0" fontAlgn="base" hangingPunct="0">
              <a:spcBef>
                <a:spcPct val="0"/>
              </a:spcBef>
              <a:spcAft>
                <a:spcPct val="0"/>
              </a:spcAft>
              <a:buClrTx/>
              <a:buSzTx/>
              <a:buNone/>
            </a:pPr>
            <a:r>
              <a:rPr lang="en-US" dirty="0">
                <a:solidFill>
                  <a:srgbClr val="000000"/>
                </a:solidFill>
                <a:latin typeface="Comic Sans MS" panose="030F0702030302020204" pitchFamily="66" charset="0"/>
              </a:rPr>
              <a:t>Grief is often associated with death but any loss can cause grief, including:</a:t>
            </a:r>
          </a:p>
          <a:p>
            <a:pPr marL="0" lvl="0" indent="0" eaLnBrk="0" fontAlgn="base" hangingPunct="0">
              <a:spcBef>
                <a:spcPct val="0"/>
              </a:spcBef>
              <a:spcAft>
                <a:spcPct val="0"/>
              </a:spcAft>
              <a:buClrTx/>
              <a:buSzTx/>
              <a:buNone/>
            </a:pPr>
            <a:endParaRPr lang="en-US" dirty="0">
              <a:solidFill>
                <a:srgbClr val="000000"/>
              </a:solidFill>
              <a:latin typeface="Comic Sans MS" panose="030F0702030302020204" pitchFamily="66" charset="0"/>
            </a:endParaRPr>
          </a:p>
          <a:p>
            <a:pPr marL="0" lvl="0" indent="0" eaLnBrk="0" fontAlgn="base" hangingPunct="0">
              <a:spcBef>
                <a:spcPct val="0"/>
              </a:spcBef>
              <a:spcAft>
                <a:spcPct val="0"/>
              </a:spcAft>
              <a:buClrTx/>
              <a:buSzTx/>
              <a:buNone/>
            </a:pPr>
            <a:r>
              <a:rPr lang="en-US" sz="2000" dirty="0">
                <a:solidFill>
                  <a:srgbClr val="FF0000"/>
                </a:solidFill>
                <a:latin typeface="Comic Sans MS" panose="030F0702030302020204" pitchFamily="66" charset="0"/>
              </a:rPr>
              <a:t>	Relationship Breakdown	Death of a pet</a:t>
            </a:r>
          </a:p>
          <a:p>
            <a:pPr marL="0" lvl="0" indent="0" eaLnBrk="0" fontAlgn="base" hangingPunct="0">
              <a:spcBef>
                <a:spcPct val="0"/>
              </a:spcBef>
              <a:spcAft>
                <a:spcPct val="0"/>
              </a:spcAft>
              <a:buClrTx/>
              <a:buSzTx/>
              <a:buNone/>
            </a:pPr>
            <a:r>
              <a:rPr lang="en-US" sz="2000" dirty="0">
                <a:solidFill>
                  <a:srgbClr val="FF0000"/>
                </a:solidFill>
                <a:latin typeface="Comic Sans MS" panose="030F0702030302020204" pitchFamily="66" charset="0"/>
              </a:rPr>
              <a:t>	Losing a job 			Loss of Health</a:t>
            </a:r>
          </a:p>
          <a:p>
            <a:pPr marL="0" lvl="0" indent="0" eaLnBrk="0" fontAlgn="base" hangingPunct="0">
              <a:spcBef>
                <a:spcPct val="0"/>
              </a:spcBef>
              <a:spcAft>
                <a:spcPct val="0"/>
              </a:spcAft>
              <a:buClrTx/>
              <a:buSzTx/>
              <a:buNone/>
            </a:pPr>
            <a:r>
              <a:rPr lang="en-US" sz="2000" dirty="0">
                <a:solidFill>
                  <a:srgbClr val="FF0000"/>
                </a:solidFill>
                <a:latin typeface="Comic Sans MS" panose="030F0702030302020204" pitchFamily="66" charset="0"/>
              </a:rPr>
              <a:t>	Loss of financial security	A loved one’s serious illness</a:t>
            </a:r>
          </a:p>
          <a:p>
            <a:pPr marL="0" lvl="0" indent="0" eaLnBrk="0" fontAlgn="base" hangingPunct="0">
              <a:spcBef>
                <a:spcPct val="0"/>
              </a:spcBef>
              <a:spcAft>
                <a:spcPct val="0"/>
              </a:spcAft>
              <a:buClrTx/>
              <a:buSzTx/>
              <a:buNone/>
            </a:pPr>
            <a:r>
              <a:rPr lang="en-US" sz="2000" dirty="0">
                <a:solidFill>
                  <a:srgbClr val="FF0000"/>
                </a:solidFill>
                <a:latin typeface="Comic Sans MS" panose="030F0702030302020204" pitchFamily="66" charset="0"/>
              </a:rPr>
              <a:t>	Retirement			Loss of a friendship</a:t>
            </a:r>
          </a:p>
          <a:p>
            <a:pPr marL="0" lvl="0" indent="0" eaLnBrk="0" fontAlgn="base" hangingPunct="0">
              <a:spcBef>
                <a:spcPct val="0"/>
              </a:spcBef>
              <a:spcAft>
                <a:spcPct val="0"/>
              </a:spcAft>
              <a:buClrTx/>
              <a:buSzTx/>
              <a:buNone/>
            </a:pPr>
            <a:r>
              <a:rPr lang="en-US" sz="2000" dirty="0">
                <a:solidFill>
                  <a:srgbClr val="FF0000"/>
                </a:solidFill>
                <a:latin typeface="Comic Sans MS" panose="030F0702030302020204" pitchFamily="66" charset="0"/>
              </a:rPr>
              <a:t>	Loss of safety after a trauma  A miscarriage	 	</a:t>
            </a:r>
          </a:p>
          <a:p>
            <a:endParaRPr lang="en-GB" dirty="0"/>
          </a:p>
        </p:txBody>
      </p:sp>
    </p:spTree>
    <p:extLst>
      <p:ext uri="{BB962C8B-B14F-4D97-AF65-F5344CB8AC3E}">
        <p14:creationId xmlns:p14="http://schemas.microsoft.com/office/powerpoint/2010/main" val="732516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70000" lnSpcReduction="20000"/>
          </a:bodyPr>
          <a:lstStyle/>
          <a:p>
            <a:pPr lvl="0"/>
            <a:r>
              <a:rPr lang="en-US" dirty="0">
                <a:solidFill>
                  <a:srgbClr val="000000"/>
                </a:solidFill>
                <a:latin typeface="Comic Sans MS" panose="030F0702030302020204" pitchFamily="66" charset="0"/>
              </a:rPr>
              <a:t>The more significant the loss, the more intense the grief. However, even subtle losses can lead to grief. For example, grief may be experienced after moving away from home, graduating from college, changing jobs, selling your family home, or retiring from a career you loved.</a:t>
            </a:r>
            <a:r>
              <a:rPr lang="en-GB" dirty="0"/>
              <a:t> </a:t>
            </a:r>
          </a:p>
          <a:p>
            <a:pPr lvl="0"/>
            <a:endParaRPr lang="en-GB" dirty="0"/>
          </a:p>
          <a:p>
            <a:pPr lvl="0"/>
            <a:r>
              <a:rPr lang="en-GB" dirty="0">
                <a:latin typeface="Comic Sans MS" panose="030F0702030302020204" pitchFamily="66" charset="0"/>
              </a:rPr>
              <a:t>Everyone grieves differently depending on many factors,</a:t>
            </a:r>
          </a:p>
          <a:p>
            <a:pPr marL="0" lvl="0" indent="0">
              <a:buNone/>
            </a:pPr>
            <a:endParaRPr lang="en-GB" dirty="0">
              <a:latin typeface="Comic Sans MS" panose="030F0702030302020204" pitchFamily="66" charset="0"/>
            </a:endParaRPr>
          </a:p>
          <a:p>
            <a:pPr marL="0" lvl="0" indent="0">
              <a:buNone/>
            </a:pPr>
            <a:r>
              <a:rPr lang="en-GB" dirty="0">
                <a:latin typeface="Comic Sans MS" panose="030F0702030302020204" pitchFamily="66" charset="0"/>
              </a:rPr>
              <a:t> 	</a:t>
            </a:r>
            <a:r>
              <a:rPr lang="en-GB" dirty="0">
                <a:solidFill>
                  <a:srgbClr val="FF0000"/>
                </a:solidFill>
                <a:latin typeface="Comic Sans MS" panose="030F0702030302020204" pitchFamily="66" charset="0"/>
              </a:rPr>
              <a:t>Personality</a:t>
            </a:r>
          </a:p>
          <a:p>
            <a:pPr marL="0" lvl="0" indent="0">
              <a:buNone/>
            </a:pPr>
            <a:r>
              <a:rPr lang="en-GB" dirty="0">
                <a:solidFill>
                  <a:srgbClr val="FF0000"/>
                </a:solidFill>
                <a:latin typeface="Comic Sans MS" panose="030F0702030302020204" pitchFamily="66" charset="0"/>
              </a:rPr>
              <a:t>	Coping style</a:t>
            </a:r>
          </a:p>
          <a:p>
            <a:pPr marL="0" lvl="0" indent="0">
              <a:buNone/>
            </a:pPr>
            <a:r>
              <a:rPr lang="en-GB" dirty="0">
                <a:solidFill>
                  <a:srgbClr val="FF0000"/>
                </a:solidFill>
                <a:latin typeface="Comic Sans MS" panose="030F0702030302020204" pitchFamily="66" charset="0"/>
              </a:rPr>
              <a:t>	Life experience</a:t>
            </a:r>
          </a:p>
          <a:p>
            <a:pPr marL="0" lvl="0" indent="0">
              <a:buNone/>
            </a:pPr>
            <a:r>
              <a:rPr lang="en-GB" dirty="0">
                <a:solidFill>
                  <a:srgbClr val="FF0000"/>
                </a:solidFill>
                <a:latin typeface="Comic Sans MS" panose="030F0702030302020204" pitchFamily="66" charset="0"/>
              </a:rPr>
              <a:t>	Faith</a:t>
            </a:r>
          </a:p>
          <a:p>
            <a:pPr marL="0" lvl="0" indent="0">
              <a:buNone/>
            </a:pPr>
            <a:r>
              <a:rPr lang="en-GB" dirty="0">
                <a:solidFill>
                  <a:srgbClr val="FF0000"/>
                </a:solidFill>
                <a:latin typeface="Comic Sans MS" panose="030F0702030302020204" pitchFamily="66" charset="0"/>
              </a:rPr>
              <a:t>	The nature of the loss. </a:t>
            </a:r>
          </a:p>
          <a:p>
            <a:pPr marL="0" lvl="0" indent="0">
              <a:buNone/>
            </a:pPr>
            <a:endParaRPr lang="en-GB" dirty="0">
              <a:solidFill>
                <a:srgbClr val="FF0000"/>
              </a:solidFill>
              <a:latin typeface="Comic Sans MS" panose="030F0702030302020204" pitchFamily="66" charset="0"/>
            </a:endParaRPr>
          </a:p>
          <a:p>
            <a:pPr marL="0" lvl="0" indent="0">
              <a:buNone/>
            </a:pPr>
            <a:r>
              <a:rPr lang="en-GB" dirty="0">
                <a:latin typeface="Comic Sans MS" panose="030F0702030302020204" pitchFamily="66" charset="0"/>
              </a:rPr>
              <a:t>The grieving process takes time but tends to follow  a pattern of stages.</a:t>
            </a:r>
          </a:p>
          <a:p>
            <a:pPr marL="0" lvl="0" indent="0">
              <a:buNone/>
            </a:pPr>
            <a:endParaRPr lang="en-US" dirty="0">
              <a:solidFill>
                <a:srgbClr val="000000"/>
              </a:solidFill>
              <a:latin typeface="Comic Sans MS" panose="030F0702030302020204" pitchFamily="66" charset="0"/>
              <a:hlinkClick r:id="rId2"/>
            </a:endParaRPr>
          </a:p>
          <a:p>
            <a:pPr marL="0" lvl="0" indent="0">
              <a:buNone/>
            </a:pPr>
            <a:endParaRPr lang="en-US" dirty="0">
              <a:solidFill>
                <a:srgbClr val="000000"/>
              </a:solidFill>
              <a:latin typeface="Comic Sans MS" panose="030F0702030302020204" pitchFamily="66" charset="0"/>
              <a:hlinkClick r:id="rId2"/>
            </a:endParaRPr>
          </a:p>
          <a:p>
            <a:pPr marL="0" lvl="0" indent="0">
              <a:buNone/>
            </a:pPr>
            <a:r>
              <a:rPr lang="en-US" dirty="0">
                <a:solidFill>
                  <a:srgbClr val="000000"/>
                </a:solidFill>
                <a:latin typeface="Comic Sans MS" panose="030F0702030302020204" pitchFamily="66" charset="0"/>
                <a:hlinkClick r:id="rId2"/>
              </a:rPr>
              <a:t>http://www.youtube.com/watch?v=mq00IqO7Lvs</a:t>
            </a:r>
            <a:r>
              <a:rPr lang="en-US" dirty="0">
                <a:solidFill>
                  <a:srgbClr val="000000"/>
                </a:solidFill>
                <a:latin typeface="Comic Sans MS" panose="030F0702030302020204" pitchFamily="66" charset="0"/>
              </a:rPr>
              <a:t>  11mins – 5 stages of Grief explained</a:t>
            </a:r>
          </a:p>
          <a:p>
            <a:pPr marL="0" lvl="0" indent="0">
              <a:buNone/>
            </a:pPr>
            <a:endParaRPr lang="en-US" dirty="0">
              <a:solidFill>
                <a:srgbClr val="000000"/>
              </a:solidFill>
              <a:latin typeface="Comic Sans MS" panose="030F0702030302020204" pitchFamily="66" charset="0"/>
            </a:endParaRPr>
          </a:p>
          <a:p>
            <a:pPr lvl="0"/>
            <a:endParaRPr lang="en-US" sz="54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220755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Change can </a:t>
            </a:r>
          </a:p>
        </p:txBody>
      </p:sp>
      <p:pic>
        <p:nvPicPr>
          <p:cNvPr id="2050" name="Picture 2" descr="c:\tempie\Content.IE5\PK2KVDLK\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271" y="613540"/>
            <a:ext cx="1520825" cy="1797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053" y="4860158"/>
            <a:ext cx="2345359" cy="1997842"/>
          </a:xfrm>
          <a:prstGeom prst="rect">
            <a:avLst/>
          </a:prstGeom>
        </p:spPr>
      </p:pic>
      <p:sp>
        <p:nvSpPr>
          <p:cNvPr id="3" name="Content Placeholder 2"/>
          <p:cNvSpPr>
            <a:spLocks noGrp="1"/>
          </p:cNvSpPr>
          <p:nvPr>
            <p:ph idx="1"/>
          </p:nvPr>
        </p:nvSpPr>
        <p:spPr/>
        <p:txBody>
          <a:bodyPr>
            <a:normAutofit/>
          </a:bodyPr>
          <a:lstStyle/>
          <a:p>
            <a:r>
              <a:rPr lang="en-GB" dirty="0">
                <a:solidFill>
                  <a:srgbClr val="0070C0"/>
                </a:solidFill>
                <a:latin typeface="Comic Sans MS" pitchFamily="66" charset="0"/>
              </a:rPr>
              <a:t>Create uncertainty </a:t>
            </a:r>
            <a:r>
              <a:rPr lang="en-GB" dirty="0">
                <a:latin typeface="Comic Sans MS" pitchFamily="66" charset="0"/>
              </a:rPr>
              <a:t>– </a:t>
            </a:r>
          </a:p>
          <a:p>
            <a:pPr marL="0" indent="0">
              <a:buNone/>
            </a:pPr>
            <a:r>
              <a:rPr lang="en-GB" dirty="0">
                <a:latin typeface="Comic Sans MS" pitchFamily="66" charset="0"/>
              </a:rPr>
              <a:t>Almost every change raises questions about the future. When we don’t know the answers this can cause stress.</a:t>
            </a:r>
          </a:p>
          <a:p>
            <a:pPr marL="0" indent="0">
              <a:buNone/>
            </a:pPr>
            <a:endParaRPr lang="en-GB" dirty="0">
              <a:latin typeface="Comic Sans MS" pitchFamily="66" charset="0"/>
            </a:endParaRPr>
          </a:p>
          <a:p>
            <a:r>
              <a:rPr lang="en-GB" dirty="0">
                <a:solidFill>
                  <a:srgbClr val="0070C0"/>
                </a:solidFill>
                <a:latin typeface="Comic Sans MS" pitchFamily="66" charset="0"/>
              </a:rPr>
              <a:t>Alter a persons self concept </a:t>
            </a:r>
            <a:r>
              <a:rPr lang="en-GB" dirty="0">
                <a:latin typeface="Comic Sans MS" pitchFamily="66" charset="0"/>
              </a:rPr>
              <a:t>– </a:t>
            </a:r>
          </a:p>
          <a:p>
            <a:pPr marL="0" indent="0">
              <a:buNone/>
            </a:pPr>
            <a:r>
              <a:rPr lang="en-GB" dirty="0">
                <a:latin typeface="Comic Sans MS" pitchFamily="66" charset="0"/>
              </a:rPr>
              <a:t>What is a key component of self concept?</a:t>
            </a:r>
          </a:p>
          <a:p>
            <a:pPr marL="0" indent="0">
              <a:buNone/>
            </a:pPr>
            <a:r>
              <a:rPr lang="en-GB" dirty="0">
                <a:latin typeface="Comic Sans MS" pitchFamily="66" charset="0"/>
              </a:rPr>
              <a:t>When we change the people we mix with may change. New people may see us differently &amp; treat us differently.</a:t>
            </a:r>
          </a:p>
          <a:p>
            <a:pPr marL="0" indent="0">
              <a:buNone/>
            </a:pPr>
            <a:r>
              <a:rPr lang="en-GB" dirty="0">
                <a:latin typeface="Comic Sans MS" pitchFamily="66" charset="0"/>
              </a:rPr>
              <a:t>Our ideas about our skills, social status or </a:t>
            </a:r>
          </a:p>
          <a:p>
            <a:pPr marL="0" indent="0">
              <a:buNone/>
            </a:pPr>
            <a:r>
              <a:rPr lang="en-GB" dirty="0">
                <a:latin typeface="Comic Sans MS" pitchFamily="66" charset="0"/>
              </a:rPr>
              <a:t>our importance might have to change.</a:t>
            </a:r>
          </a:p>
          <a:p>
            <a:pPr marL="0" indent="0">
              <a:buNone/>
            </a:pPr>
            <a:endParaRPr lang="en-GB" dirty="0">
              <a:latin typeface="Comic Sans MS" pitchFamily="66" charset="0"/>
            </a:endParaRPr>
          </a:p>
          <a:p>
            <a:endParaRPr lang="en-GB" dirty="0">
              <a:latin typeface="Comic Sans MS" pitchFamily="66" charset="0"/>
            </a:endParaRPr>
          </a:p>
        </p:txBody>
      </p:sp>
    </p:spTree>
    <p:extLst>
      <p:ext uri="{BB962C8B-B14F-4D97-AF65-F5344CB8AC3E}">
        <p14:creationId xmlns:p14="http://schemas.microsoft.com/office/powerpoint/2010/main" val="257797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The Stages of Grief</a:t>
            </a:r>
          </a:p>
        </p:txBody>
      </p:sp>
      <p:sp>
        <p:nvSpPr>
          <p:cNvPr id="3" name="Content Placeholder 2"/>
          <p:cNvSpPr>
            <a:spLocks noGrp="1"/>
          </p:cNvSpPr>
          <p:nvPr>
            <p:ph idx="1"/>
          </p:nvPr>
        </p:nvSpPr>
        <p:spPr/>
        <p:txBody>
          <a:bodyPr>
            <a:normAutofit fontScale="85000" lnSpcReduction="10000"/>
          </a:bodyPr>
          <a:lstStyle/>
          <a:p>
            <a:pPr marL="0" indent="0">
              <a:buNone/>
            </a:pPr>
            <a:r>
              <a:rPr lang="en-GB" dirty="0">
                <a:latin typeface="Comic Sans MS" panose="030F0702030302020204" pitchFamily="66" charset="0"/>
              </a:rPr>
              <a:t>In 1969, psychiatrist Elisabeth </a:t>
            </a:r>
            <a:r>
              <a:rPr lang="en-GB" dirty="0" err="1">
                <a:latin typeface="Comic Sans MS" panose="030F0702030302020204" pitchFamily="66" charset="0"/>
              </a:rPr>
              <a:t>Kübler</a:t>
            </a:r>
            <a:r>
              <a:rPr lang="en-GB" dirty="0">
                <a:latin typeface="Comic Sans MS" panose="030F0702030302020204" pitchFamily="66" charset="0"/>
              </a:rPr>
              <a:t>-Ross introduced the “five stages of grief.” </a:t>
            </a:r>
          </a:p>
          <a:p>
            <a:pPr marL="0" indent="0">
              <a:buNone/>
            </a:pP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Denial:</a:t>
            </a:r>
            <a:r>
              <a:rPr lang="en-GB" b="1" dirty="0">
                <a:latin typeface="Comic Sans MS" panose="030F0702030302020204" pitchFamily="66" charset="0"/>
              </a:rPr>
              <a:t> </a:t>
            </a:r>
            <a:r>
              <a:rPr lang="en-GB" dirty="0">
                <a:latin typeface="Comic Sans MS" panose="030F0702030302020204" pitchFamily="66" charset="0"/>
              </a:rPr>
              <a:t>“This can’t be happening to me.”</a:t>
            </a:r>
          </a:p>
          <a:p>
            <a:r>
              <a:rPr lang="en-GB" b="1" dirty="0">
                <a:solidFill>
                  <a:srgbClr val="FF0000"/>
                </a:solidFill>
                <a:latin typeface="Comic Sans MS" panose="030F0702030302020204" pitchFamily="66" charset="0"/>
              </a:rPr>
              <a:t>Anger:</a:t>
            </a:r>
            <a:r>
              <a:rPr lang="en-GB" dirty="0">
                <a:latin typeface="Comic Sans MS" panose="030F0702030302020204" pitchFamily="66" charset="0"/>
              </a:rPr>
              <a:t> “</a:t>
            </a:r>
            <a:r>
              <a:rPr lang="en-GB" i="1" dirty="0">
                <a:latin typeface="Comic Sans MS" panose="030F0702030302020204" pitchFamily="66" charset="0"/>
              </a:rPr>
              <a:t>Why</a:t>
            </a:r>
            <a:r>
              <a:rPr lang="en-GB" dirty="0">
                <a:latin typeface="Comic Sans MS" panose="030F0702030302020204" pitchFamily="66" charset="0"/>
              </a:rPr>
              <a:t> is this happening? Who is to blame?”</a:t>
            </a:r>
          </a:p>
          <a:p>
            <a:r>
              <a:rPr lang="en-GB" b="1" dirty="0">
                <a:solidFill>
                  <a:srgbClr val="FF0000"/>
                </a:solidFill>
                <a:latin typeface="Comic Sans MS" panose="030F0702030302020204" pitchFamily="66" charset="0"/>
              </a:rPr>
              <a:t>Bargaining:</a:t>
            </a:r>
            <a:r>
              <a:rPr lang="en-GB" dirty="0">
                <a:latin typeface="Comic Sans MS" panose="030F0702030302020204" pitchFamily="66" charset="0"/>
              </a:rPr>
              <a:t> “Make this not happen, and in return I will ____.”</a:t>
            </a:r>
          </a:p>
          <a:p>
            <a:r>
              <a:rPr lang="en-GB" b="1" dirty="0">
                <a:solidFill>
                  <a:srgbClr val="FF0000"/>
                </a:solidFill>
                <a:latin typeface="Comic Sans MS" panose="030F0702030302020204" pitchFamily="66" charset="0"/>
              </a:rPr>
              <a:t>Depression:</a:t>
            </a:r>
            <a:r>
              <a:rPr lang="en-GB" b="1" dirty="0">
                <a:latin typeface="Comic Sans MS" panose="030F0702030302020204" pitchFamily="66" charset="0"/>
              </a:rPr>
              <a:t> </a:t>
            </a:r>
            <a:r>
              <a:rPr lang="en-GB" dirty="0">
                <a:latin typeface="Comic Sans MS" panose="030F0702030302020204" pitchFamily="66" charset="0"/>
              </a:rPr>
              <a:t>“I’m too sad to do anything.”</a:t>
            </a:r>
          </a:p>
          <a:p>
            <a:r>
              <a:rPr lang="en-GB" b="1" dirty="0">
                <a:solidFill>
                  <a:srgbClr val="FF0000"/>
                </a:solidFill>
                <a:latin typeface="Comic Sans MS" panose="030F0702030302020204" pitchFamily="66" charset="0"/>
              </a:rPr>
              <a:t>Acceptance:</a:t>
            </a:r>
            <a:r>
              <a:rPr lang="en-GB" dirty="0">
                <a:latin typeface="Comic Sans MS" panose="030F0702030302020204" pitchFamily="66" charset="0"/>
              </a:rPr>
              <a:t> “I’m at peace with what happened.”</a:t>
            </a:r>
            <a:r>
              <a:rPr lang="en-GB" dirty="0"/>
              <a:t>  </a:t>
            </a:r>
          </a:p>
          <a:p>
            <a:endParaRPr lang="en-GB" b="1" dirty="0"/>
          </a:p>
          <a:p>
            <a:pPr marL="0" indent="0">
              <a:buNone/>
            </a:pPr>
            <a:r>
              <a:rPr lang="en-GB" sz="2800" dirty="0">
                <a:latin typeface="Comic Sans MS" panose="030F0702030302020204" pitchFamily="66" charset="0"/>
              </a:rPr>
              <a:t>Not everyone will go through each stage.</a:t>
            </a:r>
          </a:p>
          <a:p>
            <a:pPr marL="0" indent="0">
              <a:buNone/>
            </a:pPr>
            <a:r>
              <a:rPr lang="en-GB" sz="2800" dirty="0">
                <a:latin typeface="Comic Sans MS" panose="030F0702030302020204" pitchFamily="66" charset="0"/>
              </a:rPr>
              <a:t>Some people resolve their grief without going through </a:t>
            </a:r>
            <a:r>
              <a:rPr lang="en-GB" sz="2800" i="1" dirty="0">
                <a:latin typeface="Comic Sans MS" panose="030F0702030302020204" pitchFamily="66" charset="0"/>
              </a:rPr>
              <a:t>any</a:t>
            </a:r>
            <a:r>
              <a:rPr lang="en-GB" sz="2800" dirty="0">
                <a:latin typeface="Comic Sans MS" panose="030F0702030302020204" pitchFamily="66" charset="0"/>
              </a:rPr>
              <a:t> of these stages. </a:t>
            </a:r>
          </a:p>
          <a:p>
            <a:pPr marL="0" indent="0">
              <a:buNone/>
            </a:pPr>
            <a:r>
              <a:rPr lang="en-GB" sz="2800" dirty="0">
                <a:latin typeface="Comic Sans MS" panose="030F0702030302020204" pitchFamily="66" charset="0"/>
              </a:rPr>
              <a:t>Also people don’t need to go through these stages of grief,  in a neat, sequential order.</a:t>
            </a:r>
          </a:p>
          <a:p>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63486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Application of Grief theory to the case study.</a:t>
            </a:r>
            <a:endParaRPr lang="en-GB" dirty="0"/>
          </a:p>
        </p:txBody>
      </p:sp>
      <p:sp>
        <p:nvSpPr>
          <p:cNvPr id="3" name="Content Placeholder 2"/>
          <p:cNvSpPr>
            <a:spLocks noGrp="1"/>
          </p:cNvSpPr>
          <p:nvPr>
            <p:ph idx="1"/>
          </p:nvPr>
        </p:nvSpPr>
        <p:spPr/>
        <p:txBody>
          <a:bodyPr/>
          <a:lstStyle/>
          <a:p>
            <a:r>
              <a:rPr lang="en-GB" dirty="0" smtClean="0"/>
              <a:t>In your group look at the case study of Jack</a:t>
            </a:r>
          </a:p>
          <a:p>
            <a:endParaRPr lang="en-GB" dirty="0"/>
          </a:p>
          <a:p>
            <a:r>
              <a:rPr lang="en-GB" dirty="0" smtClean="0"/>
              <a:t>Can you identify aspects of the Grief theory?</a:t>
            </a:r>
          </a:p>
          <a:p>
            <a:endParaRPr lang="en-GB" dirty="0"/>
          </a:p>
          <a:p>
            <a:r>
              <a:rPr lang="en-GB" dirty="0" smtClean="0"/>
              <a:t>Be ready to feedback to the class.</a:t>
            </a:r>
            <a:endParaRPr lang="en-GB" dirty="0"/>
          </a:p>
        </p:txBody>
      </p:sp>
      <p:pic>
        <p:nvPicPr>
          <p:cNvPr id="4" name="Picture 3"/>
          <p:cNvPicPr>
            <a:picLocks noChangeAspect="1"/>
          </p:cNvPicPr>
          <p:nvPr/>
        </p:nvPicPr>
        <p:blipFill>
          <a:blip r:embed="rId2"/>
          <a:stretch>
            <a:fillRect/>
          </a:stretch>
        </p:blipFill>
        <p:spPr>
          <a:xfrm>
            <a:off x="6422042" y="4916289"/>
            <a:ext cx="2152075" cy="1560711"/>
          </a:xfrm>
          <a:prstGeom prst="rect">
            <a:avLst/>
          </a:prstGeom>
        </p:spPr>
      </p:pic>
    </p:spTree>
    <p:extLst>
      <p:ext uri="{BB962C8B-B14F-4D97-AF65-F5344CB8AC3E}">
        <p14:creationId xmlns:p14="http://schemas.microsoft.com/office/powerpoint/2010/main" val="703743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15462"/>
          </a:xfrm>
        </p:spPr>
        <p:txBody>
          <a:bodyPr>
            <a:normAutofit/>
          </a:bodyPr>
          <a:lstStyle/>
          <a:p>
            <a:r>
              <a:rPr lang="en-GB" sz="2400" dirty="0">
                <a:latin typeface="Comic Sans MS" panose="030F0702030302020204" pitchFamily="66" charset="0"/>
              </a:rPr>
              <a:t>References &amp; Sources</a:t>
            </a:r>
          </a:p>
        </p:txBody>
      </p:sp>
      <p:sp>
        <p:nvSpPr>
          <p:cNvPr id="3" name="Content Placeholder 2"/>
          <p:cNvSpPr>
            <a:spLocks noGrp="1"/>
          </p:cNvSpPr>
          <p:nvPr>
            <p:ph idx="1"/>
          </p:nvPr>
        </p:nvSpPr>
        <p:spPr/>
        <p:txBody>
          <a:bodyPr>
            <a:normAutofit fontScale="92500"/>
          </a:bodyPr>
          <a:lstStyle/>
          <a:p>
            <a:pPr marL="0" indent="0">
              <a:buNone/>
            </a:pPr>
            <a:r>
              <a:rPr lang="en-GB" sz="2000" dirty="0">
                <a:latin typeface="Comic Sans MS" panose="030F0702030302020204" pitchFamily="66" charset="0"/>
              </a:rPr>
              <a:t>Adams, J. Hayes, J. &amp; Hopson, B. (1976) Transition - Understanding and Managing Personal Change, London, Martin Robertson.</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Hopson, B. Scally, M. Stafford, and K. (1991) Transitions: The Challenge of Change. London Lifeskills Personal Development Series, Lifeskills Communication Ltd.</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Moonie N (1996)</a:t>
            </a:r>
          </a:p>
          <a:p>
            <a:pPr marL="0" indent="0">
              <a:buNone/>
            </a:pPr>
            <a:endParaRPr lang="en-GB" sz="2000" dirty="0">
              <a:latin typeface="Comic Sans MS" panose="030F0702030302020204" pitchFamily="66" charset="0"/>
            </a:endParaRPr>
          </a:p>
          <a:p>
            <a:pPr marL="0" indent="0">
              <a:buNone/>
            </a:pPr>
            <a:r>
              <a:rPr lang="en-GB" sz="2000" dirty="0" err="1">
                <a:latin typeface="Comic Sans MS" panose="030F0702030302020204" pitchFamily="66" charset="0"/>
              </a:rPr>
              <a:t>Kübler</a:t>
            </a:r>
            <a:r>
              <a:rPr lang="en-GB" sz="2000" dirty="0">
                <a:latin typeface="Comic Sans MS" panose="030F0702030302020204" pitchFamily="66" charset="0"/>
              </a:rPr>
              <a:t>-Ross, E. (1969) </a:t>
            </a:r>
            <a:r>
              <a:rPr lang="en-GB" sz="2000" i="1" dirty="0">
                <a:latin typeface="Comic Sans MS" panose="030F0702030302020204" pitchFamily="66" charset="0"/>
              </a:rPr>
              <a:t>On Death and Dying</a:t>
            </a:r>
            <a:r>
              <a:rPr lang="en-GB" sz="2000" dirty="0">
                <a:latin typeface="Comic Sans MS" panose="030F0702030302020204" pitchFamily="66" charset="0"/>
              </a:rPr>
              <a:t>, Routledge</a:t>
            </a:r>
            <a:br>
              <a:rPr lang="en-GB" sz="2000" dirty="0">
                <a:latin typeface="Comic Sans MS" panose="030F0702030302020204" pitchFamily="66" charset="0"/>
              </a:rPr>
            </a:b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Schlossberg, N.K., Waters, E.B. &amp; Goodman, J. (1995) Counselling Adults in Transition: Linking Practice with Theory, New York, Springer.</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hlinkClick r:id="rId2"/>
              </a:rPr>
              <a:t>http://www.helpguide.org/mental/grief_loss.htm</a:t>
            </a:r>
            <a:r>
              <a:rPr lang="en-GB" sz="2000" dirty="0">
                <a:latin typeface="Comic Sans MS" panose="030F0702030302020204" pitchFamily="66" charset="0"/>
              </a:rPr>
              <a:t> </a:t>
            </a:r>
          </a:p>
          <a:p>
            <a:pPr marL="0" indent="0">
              <a:buNone/>
            </a:pPr>
            <a:endParaRPr lang="en-GB" sz="2000" dirty="0">
              <a:latin typeface="Comic Sans MS" panose="030F0702030302020204" pitchFamily="66" charset="0"/>
            </a:endParaRPr>
          </a:p>
          <a:p>
            <a:pPr marL="0" indent="0">
              <a:buNone/>
            </a:pPr>
            <a:endParaRPr lang="en-GB" sz="2000" dirty="0">
              <a:latin typeface="Comic Sans MS" panose="030F0702030302020204" pitchFamily="66" charset="0"/>
            </a:endParaRPr>
          </a:p>
        </p:txBody>
      </p:sp>
    </p:spTree>
    <p:extLst>
      <p:ext uri="{BB962C8B-B14F-4D97-AF65-F5344CB8AC3E}">
        <p14:creationId xmlns:p14="http://schemas.microsoft.com/office/powerpoint/2010/main" val="61903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rgbClr val="0070C0"/>
                </a:solidFill>
                <a:latin typeface="Comic Sans MS" pitchFamily="66" charset="0"/>
              </a:rPr>
              <a:t>Create a need for new learning</a:t>
            </a:r>
          </a:p>
          <a:p>
            <a:pPr marL="0" indent="0">
              <a:buNone/>
            </a:pPr>
            <a:r>
              <a:rPr lang="en-GB" dirty="0">
                <a:latin typeface="Comic Sans MS" pitchFamily="66" charset="0"/>
              </a:rPr>
              <a:t>All life events involve some degree of learning. </a:t>
            </a:r>
            <a:r>
              <a:rPr lang="en-GB" dirty="0" err="1">
                <a:latin typeface="Comic Sans MS" pitchFamily="66" charset="0"/>
              </a:rPr>
              <a:t>Eg</a:t>
            </a:r>
            <a:r>
              <a:rPr lang="en-GB" dirty="0">
                <a:latin typeface="Comic Sans MS" pitchFamily="66" charset="0"/>
              </a:rPr>
              <a:t> Parenthood. Unexpected major life events may force us  to learn quickly  </a:t>
            </a:r>
            <a:r>
              <a:rPr lang="en-GB" dirty="0" err="1">
                <a:latin typeface="Comic Sans MS" pitchFamily="66" charset="0"/>
              </a:rPr>
              <a:t>eg</a:t>
            </a:r>
            <a:r>
              <a:rPr lang="en-GB" dirty="0">
                <a:latin typeface="Comic Sans MS" pitchFamily="66" charset="0"/>
              </a:rPr>
              <a:t> redundancy, serious illness or bereavement might mean learning a whole new lifestyle</a:t>
            </a:r>
          </a:p>
          <a:p>
            <a:pPr marL="0" indent="0">
              <a:buNone/>
            </a:pPr>
            <a:r>
              <a:rPr lang="en-GB" dirty="0">
                <a:latin typeface="Comic Sans MS" pitchFamily="66" charset="0"/>
              </a:rPr>
              <a:t>Many people enjoy learning at their own pace. </a:t>
            </a:r>
          </a:p>
          <a:p>
            <a:pPr marL="0" indent="0">
              <a:buNone/>
            </a:pPr>
            <a:r>
              <a:rPr lang="en-GB" dirty="0">
                <a:latin typeface="Comic Sans MS" pitchFamily="66" charset="0"/>
              </a:rPr>
              <a:t>Major or unexpected changes in our lives may not allow people time or chance to go at their own pace.</a:t>
            </a:r>
          </a:p>
          <a:p>
            <a:pPr marL="0" indent="0">
              <a:buNone/>
            </a:pPr>
            <a:r>
              <a:rPr lang="en-GB" dirty="0">
                <a:latin typeface="Comic Sans MS" pitchFamily="66" charset="0"/>
              </a:rPr>
              <a:t>A person may become stressed with the amount of learning and adapting they need to do.</a:t>
            </a:r>
          </a:p>
          <a:p>
            <a:endParaRPr lang="en-GB" dirty="0"/>
          </a:p>
        </p:txBody>
      </p:sp>
      <p:pic>
        <p:nvPicPr>
          <p:cNvPr id="3074" name="Picture 2" descr="c:\tempie\Content.IE5\3FMBXI04\MC90036387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84" y="651129"/>
            <a:ext cx="2003450" cy="14794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tempie\Content.IE5\PK2KVDLK\MC90004877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554" y="5308484"/>
            <a:ext cx="1337466" cy="135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12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101" name="Picture 5" descr="c:\tempie\Content.IE5\PK2KVDLK\MC90044131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430" y="4836404"/>
            <a:ext cx="2021595" cy="20215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a:bodyPr>
          <a:lstStyle/>
          <a:p>
            <a:r>
              <a:rPr lang="en-GB" sz="3000" dirty="0">
                <a:solidFill>
                  <a:srgbClr val="0070C0"/>
                </a:solidFill>
                <a:latin typeface="Comic Sans MS" pitchFamily="66" charset="0"/>
              </a:rPr>
              <a:t>Create a sense of loss</a:t>
            </a:r>
          </a:p>
          <a:p>
            <a:pPr marL="0" indent="0">
              <a:buNone/>
            </a:pPr>
            <a:r>
              <a:rPr lang="en-GB" dirty="0">
                <a:latin typeface="Comic Sans MS" pitchFamily="66" charset="0"/>
              </a:rPr>
              <a:t>Life changes can create a serious sense of loss. </a:t>
            </a:r>
          </a:p>
          <a:p>
            <a:pPr marL="0" indent="0">
              <a:buNone/>
            </a:pPr>
            <a:r>
              <a:rPr lang="en-GB" dirty="0">
                <a:latin typeface="Comic Sans MS" pitchFamily="66" charset="0"/>
              </a:rPr>
              <a:t>Major life changes can involve multiple losses.</a:t>
            </a:r>
          </a:p>
          <a:p>
            <a:pPr marL="0" indent="0">
              <a:buNone/>
            </a:pPr>
            <a:r>
              <a:rPr lang="en-GB" dirty="0">
                <a:latin typeface="Comic Sans MS" pitchFamily="66" charset="0"/>
              </a:rPr>
              <a:t>A person might also feel threatened or attacked by what has happened</a:t>
            </a:r>
          </a:p>
          <a:p>
            <a:r>
              <a:rPr lang="en-GB" sz="3000" dirty="0">
                <a:solidFill>
                  <a:srgbClr val="0070C0"/>
                </a:solidFill>
                <a:latin typeface="Comic Sans MS" pitchFamily="66" charset="0"/>
              </a:rPr>
              <a:t>Use up time, money and emotional resources</a:t>
            </a:r>
          </a:p>
          <a:p>
            <a:pPr marL="0" indent="0">
              <a:buNone/>
            </a:pPr>
            <a:r>
              <a:rPr lang="en-GB" dirty="0">
                <a:latin typeface="Comic Sans MS" pitchFamily="66" charset="0"/>
              </a:rPr>
              <a:t>It takes time to develop new skills / form new relationships etc.</a:t>
            </a:r>
          </a:p>
          <a:p>
            <a:pPr marL="0" indent="0">
              <a:buNone/>
            </a:pPr>
            <a:r>
              <a:rPr lang="en-GB" dirty="0">
                <a:latin typeface="Comic Sans MS" pitchFamily="66" charset="0"/>
              </a:rPr>
              <a:t>Planned life changes can be costly in terms of time, money and emotional commitment.</a:t>
            </a:r>
          </a:p>
          <a:p>
            <a:r>
              <a:rPr lang="en-GB" dirty="0">
                <a:latin typeface="Comic Sans MS" pitchFamily="66" charset="0"/>
              </a:rPr>
              <a:t>Unplanned changes may involve extra expense, work and emotional involvement to sort out things that are unwanted.</a:t>
            </a:r>
          </a:p>
          <a:p>
            <a:endParaRPr lang="en-GB" dirty="0"/>
          </a:p>
        </p:txBody>
      </p:sp>
      <p:pic>
        <p:nvPicPr>
          <p:cNvPr id="4099" name="Picture 3" descr="c:\tempie\Content.IE5\LGGTS7PN\MC90036609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1633" y="789277"/>
            <a:ext cx="1919326" cy="146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Transitions</a:t>
            </a:r>
          </a:p>
        </p:txBody>
      </p:sp>
      <p:sp>
        <p:nvSpPr>
          <p:cNvPr id="3" name="Content Placeholder 2"/>
          <p:cNvSpPr>
            <a:spLocks noGrp="1"/>
          </p:cNvSpPr>
          <p:nvPr>
            <p:ph idx="1"/>
          </p:nvPr>
        </p:nvSpPr>
        <p:spPr/>
        <p:txBody>
          <a:bodyPr>
            <a:normAutofit lnSpcReduction="10000"/>
          </a:bodyPr>
          <a:lstStyle/>
          <a:p>
            <a:r>
              <a:rPr lang="en-GB" dirty="0">
                <a:latin typeface="Comic Sans MS" pitchFamily="66" charset="0"/>
              </a:rPr>
              <a:t>A transition is any event, that results in changed relationships, assumptions &amp; roles.</a:t>
            </a:r>
          </a:p>
          <a:p>
            <a:pPr marL="0" indent="0">
              <a:buNone/>
            </a:pPr>
            <a:r>
              <a:rPr lang="en-GB" i="1" dirty="0">
                <a:latin typeface="Comic Sans MS" pitchFamily="66" charset="0"/>
              </a:rPr>
              <a:t>					(Schlossberg, 1995)</a:t>
            </a:r>
          </a:p>
          <a:p>
            <a:pPr marL="0" indent="0">
              <a:buNone/>
            </a:pPr>
            <a:endParaRPr lang="en-GB" i="1" dirty="0">
              <a:latin typeface="Comic Sans MS" pitchFamily="66" charset="0"/>
            </a:endParaRPr>
          </a:p>
          <a:p>
            <a:r>
              <a:rPr lang="en-GB" dirty="0">
                <a:latin typeface="Comic Sans MS" panose="030F0702030302020204" pitchFamily="66" charset="0"/>
              </a:rPr>
              <a:t>Most transitions are associated with significant life events and involve changes to the individual’s role or environment that require radical restructuring of the individual’s view of themselves and their world.</a:t>
            </a:r>
          </a:p>
          <a:p>
            <a:r>
              <a:rPr lang="en-GB" dirty="0">
                <a:latin typeface="Comic Sans MS" panose="030F0702030302020204" pitchFamily="66" charset="0"/>
              </a:rPr>
              <a:t>The process takes longer than most people expect typically 6-12 months, sometimes longer. </a:t>
            </a:r>
          </a:p>
          <a:p>
            <a:r>
              <a:rPr lang="en-GB" dirty="0">
                <a:solidFill>
                  <a:srgbClr val="FF0000"/>
                </a:solidFill>
                <a:latin typeface="Comic Sans MS" panose="030F0702030302020204" pitchFamily="66" charset="0"/>
              </a:rPr>
              <a:t>Positive life events </a:t>
            </a:r>
            <a:r>
              <a:rPr lang="en-GB" dirty="0">
                <a:latin typeface="Comic Sans MS" panose="030F0702030302020204" pitchFamily="66" charset="0"/>
              </a:rPr>
              <a:t>e.g. marriage, birth of a child or new job </a:t>
            </a:r>
            <a:r>
              <a:rPr lang="en-GB" dirty="0">
                <a:solidFill>
                  <a:srgbClr val="FF0000"/>
                </a:solidFill>
                <a:latin typeface="Comic Sans MS" panose="030F0702030302020204" pitchFamily="66" charset="0"/>
              </a:rPr>
              <a:t>have as much potential for psychological disruption as negative events. </a:t>
            </a:r>
          </a:p>
          <a:p>
            <a:endParaRPr lang="en-GB" dirty="0">
              <a:latin typeface="Comic Sans MS" pitchFamily="66" charset="0"/>
            </a:endParaRPr>
          </a:p>
          <a:p>
            <a:endParaRPr lang="en-GB" dirty="0"/>
          </a:p>
        </p:txBody>
      </p:sp>
    </p:spTree>
    <p:extLst>
      <p:ext uri="{BB962C8B-B14F-4D97-AF65-F5344CB8AC3E}">
        <p14:creationId xmlns:p14="http://schemas.microsoft.com/office/powerpoint/2010/main" val="270052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anose="030F0702030302020204" pitchFamily="66" charset="0"/>
              </a:rPr>
              <a:t>Theories of Transition</a:t>
            </a:r>
          </a:p>
        </p:txBody>
      </p:sp>
      <p:sp>
        <p:nvSpPr>
          <p:cNvPr id="3" name="Content Placeholder 2"/>
          <p:cNvSpPr>
            <a:spLocks noGrp="1"/>
          </p:cNvSpPr>
          <p:nvPr>
            <p:ph idx="1"/>
          </p:nvPr>
        </p:nvSpPr>
        <p:spPr/>
        <p:txBody>
          <a:bodyPr>
            <a:normAutofit/>
          </a:bodyPr>
          <a:lstStyle/>
          <a:p>
            <a:pPr marL="0" indent="0">
              <a:buNone/>
            </a:pPr>
            <a:r>
              <a:rPr lang="en-GB" dirty="0">
                <a:latin typeface="Comic Sans MS" panose="030F0702030302020204" pitchFamily="66" charset="0"/>
              </a:rPr>
              <a:t>Try to explain how individuals respond to change, either in their own lives or environment. </a:t>
            </a:r>
          </a:p>
          <a:p>
            <a:pPr marL="0" indent="0">
              <a:buNone/>
            </a:pPr>
            <a:endParaRPr lang="en-GB" dirty="0">
              <a:latin typeface="Comic Sans MS" panose="030F0702030302020204" pitchFamily="66" charset="0"/>
            </a:endParaRPr>
          </a:p>
          <a:p>
            <a:r>
              <a:rPr lang="en-GB" dirty="0">
                <a:latin typeface="Comic Sans MS" panose="030F0702030302020204" pitchFamily="66" charset="0"/>
              </a:rPr>
              <a:t>Adams &amp; Hopson </a:t>
            </a:r>
          </a:p>
          <a:p>
            <a:r>
              <a:rPr lang="en-GB" dirty="0">
                <a:latin typeface="Comic Sans MS" panose="030F0702030302020204" pitchFamily="66" charset="0"/>
              </a:rPr>
              <a:t>Schlossberg</a:t>
            </a:r>
          </a:p>
          <a:p>
            <a:pPr marL="0" indent="0">
              <a:buNone/>
            </a:pPr>
            <a:endParaRPr lang="en-GB" dirty="0">
              <a:latin typeface="Comic Sans MS" panose="030F0702030302020204" pitchFamily="66" charset="0"/>
            </a:endParaRPr>
          </a:p>
        </p:txBody>
      </p:sp>
      <p:pic>
        <p:nvPicPr>
          <p:cNvPr id="5122" name="Picture 2" descr="c:\tempie\Content.IE5\PK2KVDLK\MC90019817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557" y="3114664"/>
            <a:ext cx="1902737" cy="210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00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Adams &amp; Hopson 1976</a:t>
            </a:r>
          </a:p>
        </p:txBody>
      </p:sp>
      <p:sp>
        <p:nvSpPr>
          <p:cNvPr id="3" name="Content Placeholder 2"/>
          <p:cNvSpPr>
            <a:spLocks noGrp="1"/>
          </p:cNvSpPr>
          <p:nvPr>
            <p:ph idx="1"/>
          </p:nvPr>
        </p:nvSpPr>
        <p:spPr/>
        <p:txBody>
          <a:bodyPr>
            <a:normAutofit/>
          </a:bodyPr>
          <a:lstStyle/>
          <a:p>
            <a:pPr marL="0" indent="0">
              <a:buNone/>
            </a:pPr>
            <a:r>
              <a:rPr lang="en-GB" dirty="0">
                <a:latin typeface="Comic Sans MS" pitchFamily="66" charset="0"/>
              </a:rPr>
              <a:t>A general way of understanding transitions.</a:t>
            </a:r>
          </a:p>
          <a:p>
            <a:r>
              <a:rPr lang="en-GB" dirty="0">
                <a:latin typeface="Comic Sans MS" pitchFamily="66" charset="0"/>
              </a:rPr>
              <a:t>Seven phases when facing change – believes the phases </a:t>
            </a:r>
            <a:r>
              <a:rPr lang="en-GB" dirty="0">
                <a:solidFill>
                  <a:srgbClr val="FF0000"/>
                </a:solidFill>
                <a:latin typeface="Comic Sans MS" pitchFamily="66" charset="0"/>
              </a:rPr>
              <a:t>apply equally to situations </a:t>
            </a:r>
            <a:r>
              <a:rPr lang="en-GB" dirty="0">
                <a:latin typeface="Comic Sans MS" pitchFamily="66" charset="0"/>
              </a:rPr>
              <a:t>involving </a:t>
            </a:r>
            <a:r>
              <a:rPr lang="en-GB" dirty="0">
                <a:solidFill>
                  <a:srgbClr val="FF0000"/>
                </a:solidFill>
                <a:latin typeface="Comic Sans MS" pitchFamily="66" charset="0"/>
              </a:rPr>
              <a:t>a sudden shock</a:t>
            </a:r>
            <a:r>
              <a:rPr lang="en-GB" dirty="0">
                <a:latin typeface="Comic Sans MS" pitchFamily="66" charset="0"/>
              </a:rPr>
              <a:t> or where there is </a:t>
            </a:r>
            <a:r>
              <a:rPr lang="en-GB" dirty="0">
                <a:solidFill>
                  <a:srgbClr val="FF0000"/>
                </a:solidFill>
                <a:latin typeface="Comic Sans MS" pitchFamily="66" charset="0"/>
              </a:rPr>
              <a:t>a slow growing awareness of the change</a:t>
            </a:r>
            <a:r>
              <a:rPr lang="en-GB" dirty="0">
                <a:latin typeface="Comic Sans MS" pitchFamily="66" charset="0"/>
              </a:rPr>
              <a:t>.</a:t>
            </a:r>
          </a:p>
          <a:p>
            <a:pPr marL="457200" indent="-457200">
              <a:buFont typeface="+mj-lt"/>
              <a:buAutoNum type="arabicPeriod"/>
            </a:pPr>
            <a:r>
              <a:rPr lang="en-GB" dirty="0">
                <a:latin typeface="Comic Sans MS" pitchFamily="66" charset="0"/>
              </a:rPr>
              <a:t>Immobilisation</a:t>
            </a:r>
          </a:p>
          <a:p>
            <a:pPr marL="457200" indent="-457200">
              <a:buFont typeface="+mj-lt"/>
              <a:buAutoNum type="arabicPeriod"/>
            </a:pPr>
            <a:r>
              <a:rPr lang="en-GB" dirty="0">
                <a:latin typeface="Comic Sans MS" pitchFamily="66" charset="0"/>
              </a:rPr>
              <a:t>Minimisation</a:t>
            </a:r>
          </a:p>
          <a:p>
            <a:pPr marL="457200" indent="-457200">
              <a:buFont typeface="+mj-lt"/>
              <a:buAutoNum type="arabicPeriod"/>
            </a:pPr>
            <a:r>
              <a:rPr lang="en-GB" dirty="0">
                <a:latin typeface="Comic Sans MS" pitchFamily="66" charset="0"/>
              </a:rPr>
              <a:t>Depression</a:t>
            </a:r>
          </a:p>
          <a:p>
            <a:pPr marL="457200" indent="-457200">
              <a:buFont typeface="+mj-lt"/>
              <a:buAutoNum type="arabicPeriod"/>
            </a:pPr>
            <a:r>
              <a:rPr lang="en-GB" dirty="0">
                <a:latin typeface="Comic Sans MS" pitchFamily="66" charset="0"/>
              </a:rPr>
              <a:t>Letting go</a:t>
            </a:r>
          </a:p>
          <a:p>
            <a:pPr marL="457200" indent="-457200">
              <a:buFont typeface="+mj-lt"/>
              <a:buAutoNum type="arabicPeriod"/>
            </a:pPr>
            <a:r>
              <a:rPr lang="en-GB" dirty="0">
                <a:latin typeface="Comic Sans MS" pitchFamily="66" charset="0"/>
              </a:rPr>
              <a:t>Testing</a:t>
            </a:r>
          </a:p>
          <a:p>
            <a:pPr marL="457200" indent="-457200">
              <a:buFont typeface="+mj-lt"/>
              <a:buAutoNum type="arabicPeriod"/>
            </a:pPr>
            <a:r>
              <a:rPr lang="en-GB" dirty="0">
                <a:latin typeface="Comic Sans MS" pitchFamily="66" charset="0"/>
              </a:rPr>
              <a:t>Search for meaning</a:t>
            </a:r>
          </a:p>
          <a:p>
            <a:pPr marL="457200" indent="-457200">
              <a:buFont typeface="+mj-lt"/>
              <a:buAutoNum type="arabicPeriod"/>
            </a:pPr>
            <a:r>
              <a:rPr lang="en-GB" dirty="0">
                <a:latin typeface="Comic Sans MS" pitchFamily="66" charset="0"/>
              </a:rPr>
              <a:t>Internalisation</a:t>
            </a:r>
          </a:p>
          <a:p>
            <a:pPr marL="0" indent="0">
              <a:buNone/>
            </a:pPr>
            <a:endParaRPr lang="en-GB" dirty="0">
              <a:latin typeface="Comic Sans MS" pitchFamily="66" charset="0"/>
            </a:endParaRPr>
          </a:p>
          <a:p>
            <a:pPr marL="457200" indent="-457200">
              <a:buFont typeface="+mj-lt"/>
              <a:buAutoNum type="arabicPeriod"/>
            </a:pPr>
            <a:endParaRPr lang="en-GB" dirty="0">
              <a:latin typeface="Comic Sans MS" pitchFamily="66" charset="0"/>
            </a:endParaRP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p:txBody>
      </p:sp>
    </p:spTree>
    <p:extLst>
      <p:ext uri="{BB962C8B-B14F-4D97-AF65-F5344CB8AC3E}">
        <p14:creationId xmlns:p14="http://schemas.microsoft.com/office/powerpoint/2010/main" val="17670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Comic Sans MS" pitchFamily="66" charset="0"/>
              </a:rPr>
              <a:t>Hopson &amp; Adams 1976 continued</a:t>
            </a:r>
            <a:endParaRPr lang="en-GB" sz="2800" dirty="0"/>
          </a:p>
        </p:txBody>
      </p:sp>
      <p:sp>
        <p:nvSpPr>
          <p:cNvPr id="3" name="Content Placeholder 2"/>
          <p:cNvSpPr>
            <a:spLocks noGrp="1"/>
          </p:cNvSpPr>
          <p:nvPr>
            <p:ph idx="1"/>
          </p:nvPr>
        </p:nvSpPr>
        <p:spPr/>
        <p:txBody>
          <a:bodyPr/>
          <a:lstStyle/>
          <a:p>
            <a:r>
              <a:rPr lang="en-GB" dirty="0">
                <a:latin typeface="Comic Sans MS" pitchFamily="66" charset="0"/>
              </a:rPr>
              <a:t>The key to successful adjustment to change is to work through this cycle of reactions. </a:t>
            </a:r>
          </a:p>
          <a:p>
            <a:r>
              <a:rPr lang="en-GB" dirty="0">
                <a:latin typeface="Comic Sans MS" pitchFamily="66" charset="0"/>
              </a:rPr>
              <a:t>Not everyone will experience all these stages and some people may become stuck along the way, for example experiencing on-going depression. </a:t>
            </a:r>
          </a:p>
          <a:p>
            <a:endParaRPr lang="en-GB" dirty="0">
              <a:latin typeface="Comic Sans MS" pitchFamily="66"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71" y="3613533"/>
            <a:ext cx="8758410" cy="3244467"/>
          </a:xfrm>
          <a:prstGeom prst="rect">
            <a:avLst/>
          </a:prstGeom>
        </p:spPr>
      </p:pic>
    </p:spTree>
    <p:extLst>
      <p:ext uri="{BB962C8B-B14F-4D97-AF65-F5344CB8AC3E}">
        <p14:creationId xmlns:p14="http://schemas.microsoft.com/office/powerpoint/2010/main" val="1818305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851</TotalTime>
  <Words>2791</Words>
  <Application>Microsoft Office PowerPoint</Application>
  <PresentationFormat>On-screen Show (4:3)</PresentationFormat>
  <Paragraphs>245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Comic Sans MS</vt:lpstr>
      <vt:lpstr>Clarity</vt:lpstr>
      <vt:lpstr>Reaction to Life Events</vt:lpstr>
      <vt:lpstr>Reactions to life events.</vt:lpstr>
      <vt:lpstr>Change can </vt:lpstr>
      <vt:lpstr>PowerPoint Presentation</vt:lpstr>
      <vt:lpstr>PowerPoint Presentation</vt:lpstr>
      <vt:lpstr>Transitions</vt:lpstr>
      <vt:lpstr>Theories of Transition</vt:lpstr>
      <vt:lpstr>Adams &amp; Hopson 1976</vt:lpstr>
      <vt:lpstr>Hopson &amp; Adams 1976 continued</vt:lpstr>
      <vt:lpstr>More detail about the stages (Adapted from Adams and Hopson)</vt:lpstr>
      <vt:lpstr>Application of Adams &amp; Hopson’s theory</vt:lpstr>
      <vt:lpstr>Schlossberg (1995)</vt:lpstr>
      <vt:lpstr>PowerPoint Presentation</vt:lpstr>
      <vt:lpstr>Factors that influence a person’s ability to cope with a transition according to Schlossberg. The 4 S’s</vt:lpstr>
      <vt:lpstr>Factors that influence a person’s ability to cope with a transition according to Schlossberg. The 4 S’s</vt:lpstr>
      <vt:lpstr>PowerPoint Presentation</vt:lpstr>
      <vt:lpstr>Application of Schlossberg's theory</vt:lpstr>
      <vt:lpstr>Fisher transition curve</vt:lpstr>
      <vt:lpstr>Fishers Transition Curve</vt:lpstr>
      <vt:lpstr>PowerPoint Presentation</vt:lpstr>
      <vt:lpstr>The stages of Fishers transition curve 2012</vt:lpstr>
      <vt:lpstr>PowerPoint Presentation</vt:lpstr>
      <vt:lpstr>PowerPoint Presentation</vt:lpstr>
      <vt:lpstr>PowerPoint Presentation</vt:lpstr>
      <vt:lpstr>The Final Stage?</vt:lpstr>
      <vt:lpstr>Stress</vt:lpstr>
      <vt:lpstr>Individual Activity</vt:lpstr>
      <vt:lpstr>What is Grief?</vt:lpstr>
      <vt:lpstr>PowerPoint Presentation</vt:lpstr>
      <vt:lpstr>The Stages of Grief</vt:lpstr>
      <vt:lpstr>Application of Grief theory to the case study.</vt:lpstr>
      <vt:lpstr>References &amp;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Reaction to Life Events</dc:title>
  <dc:creator>ann hodson</dc:creator>
  <cp:lastModifiedBy>Ann Hodson</cp:lastModifiedBy>
  <cp:revision>88</cp:revision>
  <dcterms:created xsi:type="dcterms:W3CDTF">2014-01-25T19:36:00Z</dcterms:created>
  <dcterms:modified xsi:type="dcterms:W3CDTF">2017-11-15T14:32:46Z</dcterms:modified>
</cp:coreProperties>
</file>