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92" r:id="rId3"/>
    <p:sldId id="293" r:id="rId4"/>
    <p:sldId id="294" r:id="rId5"/>
    <p:sldId id="296" r:id="rId6"/>
    <p:sldId id="295" r:id="rId7"/>
    <p:sldId id="29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DCB78-63A8-4A06-B61E-9FDF6C9673A2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0D76-6339-454A-A6B4-4523E845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118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DCB78-63A8-4A06-B61E-9FDF6C9673A2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0D76-6339-454A-A6B4-4523E845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875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DCB78-63A8-4A06-B61E-9FDF6C9673A2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0D76-6339-454A-A6B4-4523E845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37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DCB78-63A8-4A06-B61E-9FDF6C9673A2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0D76-6339-454A-A6B4-4523E845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321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DCB78-63A8-4A06-B61E-9FDF6C9673A2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0D76-6339-454A-A6B4-4523E845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091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DCB78-63A8-4A06-B61E-9FDF6C9673A2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0D76-6339-454A-A6B4-4523E845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245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DCB78-63A8-4A06-B61E-9FDF6C9673A2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0D76-6339-454A-A6B4-4523E845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167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DCB78-63A8-4A06-B61E-9FDF6C9673A2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0D76-6339-454A-A6B4-4523E845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7028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DCB78-63A8-4A06-B61E-9FDF6C9673A2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0D76-6339-454A-A6B4-4523E845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306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DCB78-63A8-4A06-B61E-9FDF6C9673A2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0D76-6339-454A-A6B4-4523E845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739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DCB78-63A8-4A06-B61E-9FDF6C9673A2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0D76-6339-454A-A6B4-4523E845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917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DCB78-63A8-4A06-B61E-9FDF6C9673A2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90D76-6339-454A-A6B4-4523E845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033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400" b="1" dirty="0"/>
              <a:t>Topic 6: Stimuli and response - </a:t>
            </a:r>
            <a:r>
              <a:rPr lang="en-US" sz="2400" b="1" dirty="0">
                <a:solidFill>
                  <a:schemeClr val="tx1"/>
                </a:solidFill>
              </a:rPr>
              <a:t>3.6.4.1 Principles of homeostasis and negative feedback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155ACA-B6C8-40DF-A74A-B9A45A6FCE61}"/>
              </a:ext>
            </a:extLst>
          </p:cNvPr>
          <p:cNvSpPr txBox="1"/>
          <p:nvPr/>
        </p:nvSpPr>
        <p:spPr>
          <a:xfrm>
            <a:off x="181685" y="725476"/>
            <a:ext cx="5272560" cy="601822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/>
              <a:t>Define the terms:</a:t>
            </a:r>
          </a:p>
          <a:p>
            <a:pPr>
              <a:lnSpc>
                <a:spcPct val="200000"/>
              </a:lnSpc>
            </a:pPr>
            <a:r>
              <a:rPr lang="en-US" sz="1400" b="1" dirty="0"/>
              <a:t>Homeostasis</a:t>
            </a:r>
          </a:p>
          <a:p>
            <a:pPr>
              <a:lnSpc>
                <a:spcPct val="200000"/>
              </a:lnSpc>
            </a:pPr>
            <a:endParaRPr lang="en-US" sz="1400" b="1" dirty="0"/>
          </a:p>
          <a:p>
            <a:pPr>
              <a:lnSpc>
                <a:spcPct val="200000"/>
              </a:lnSpc>
            </a:pPr>
            <a:r>
              <a:rPr lang="en-US" sz="1400" b="1" dirty="0"/>
              <a:t>Positive feedback</a:t>
            </a:r>
          </a:p>
          <a:p>
            <a:pPr>
              <a:lnSpc>
                <a:spcPct val="200000"/>
              </a:lnSpc>
            </a:pPr>
            <a:endParaRPr lang="en-US" sz="1400" b="1" dirty="0"/>
          </a:p>
          <a:p>
            <a:pPr>
              <a:lnSpc>
                <a:spcPct val="200000"/>
              </a:lnSpc>
            </a:pPr>
            <a:r>
              <a:rPr lang="en-US" sz="1400" b="1" dirty="0"/>
              <a:t>Negative feedback </a:t>
            </a:r>
          </a:p>
          <a:p>
            <a:pPr>
              <a:lnSpc>
                <a:spcPct val="200000"/>
              </a:lnSpc>
            </a:pPr>
            <a:endParaRPr lang="en-US" sz="1400" b="1" dirty="0"/>
          </a:p>
          <a:p>
            <a:pPr>
              <a:lnSpc>
                <a:spcPct val="200000"/>
              </a:lnSpc>
            </a:pPr>
            <a:r>
              <a:rPr lang="en-US" sz="1400" b="1" dirty="0"/>
              <a:t>Optimum point</a:t>
            </a:r>
          </a:p>
          <a:p>
            <a:pPr>
              <a:lnSpc>
                <a:spcPct val="200000"/>
              </a:lnSpc>
            </a:pPr>
            <a:endParaRPr lang="en-US" sz="1400" b="1" dirty="0"/>
          </a:p>
          <a:p>
            <a:pPr>
              <a:lnSpc>
                <a:spcPct val="200000"/>
              </a:lnSpc>
            </a:pPr>
            <a:r>
              <a:rPr lang="en-US" sz="1400" b="1" dirty="0"/>
              <a:t>Receptor</a:t>
            </a:r>
          </a:p>
          <a:p>
            <a:pPr>
              <a:lnSpc>
                <a:spcPct val="200000"/>
              </a:lnSpc>
            </a:pPr>
            <a:endParaRPr lang="en-US" sz="1400" b="1" dirty="0"/>
          </a:p>
          <a:p>
            <a:pPr>
              <a:lnSpc>
                <a:spcPct val="200000"/>
              </a:lnSpc>
            </a:pPr>
            <a:r>
              <a:rPr lang="en-US" sz="1400" b="1" dirty="0"/>
              <a:t>Coordinator</a:t>
            </a:r>
          </a:p>
          <a:p>
            <a:pPr>
              <a:lnSpc>
                <a:spcPct val="200000"/>
              </a:lnSpc>
            </a:pPr>
            <a:endParaRPr lang="en-US" sz="1400" b="1" dirty="0"/>
          </a:p>
          <a:p>
            <a:pPr>
              <a:lnSpc>
                <a:spcPct val="200000"/>
              </a:lnSpc>
            </a:pPr>
            <a:r>
              <a:rPr lang="en-US" sz="1400" b="1" dirty="0"/>
              <a:t>Effector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741C6A-67AB-4B22-93B5-0DC38A1F0264}"/>
              </a:ext>
            </a:extLst>
          </p:cNvPr>
          <p:cNvSpPr txBox="1"/>
          <p:nvPr/>
        </p:nvSpPr>
        <p:spPr>
          <a:xfrm>
            <a:off x="5562600" y="733027"/>
            <a:ext cx="4165600" cy="300077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/>
              <a:t>With an example describe negative feedback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741C6A-67AB-4B22-93B5-0DC38A1F0264}"/>
              </a:ext>
            </a:extLst>
          </p:cNvPr>
          <p:cNvSpPr txBox="1"/>
          <p:nvPr/>
        </p:nvSpPr>
        <p:spPr>
          <a:xfrm>
            <a:off x="5562599" y="3862669"/>
            <a:ext cx="6422571" cy="288103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/>
              <a:t>With an example describe positive feedback.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567" t="3741" r="33310" b="6957"/>
          <a:stretch/>
        </p:blipFill>
        <p:spPr>
          <a:xfrm>
            <a:off x="9836555" y="1163976"/>
            <a:ext cx="1984828" cy="213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286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400" b="1" dirty="0"/>
              <a:t>Topic 6: Stimuli and response - </a:t>
            </a:r>
            <a:r>
              <a:rPr lang="en-US" sz="2400" b="1" dirty="0">
                <a:solidFill>
                  <a:schemeClr val="tx1"/>
                </a:solidFill>
              </a:rPr>
              <a:t>3.6.4.2 Control of blood glucose concentration</a:t>
            </a:r>
          </a:p>
          <a:p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155ACA-B6C8-40DF-A74A-B9A45A6FCE61}"/>
              </a:ext>
            </a:extLst>
          </p:cNvPr>
          <p:cNvSpPr txBox="1"/>
          <p:nvPr/>
        </p:nvSpPr>
        <p:spPr>
          <a:xfrm>
            <a:off x="181685" y="725477"/>
            <a:ext cx="5272560" cy="387192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/>
              <a:t>Explain how a hormones works using adrenaline as an examples.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741C6A-67AB-4B22-93B5-0DC38A1F0264}"/>
              </a:ext>
            </a:extLst>
          </p:cNvPr>
          <p:cNvSpPr txBox="1"/>
          <p:nvPr/>
        </p:nvSpPr>
        <p:spPr>
          <a:xfrm>
            <a:off x="5562600" y="733027"/>
            <a:ext cx="3505200" cy="181967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/>
              <a:t>Describe how the structure of alpha cells are specialized for producing insulin. (Year 1)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950" y="1675142"/>
            <a:ext cx="2500030" cy="21875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8155ACA-B6C8-40DF-A74A-B9A45A6FCE61}"/>
              </a:ext>
            </a:extLst>
          </p:cNvPr>
          <p:cNvSpPr txBox="1"/>
          <p:nvPr/>
        </p:nvSpPr>
        <p:spPr>
          <a:xfrm>
            <a:off x="181685" y="4718720"/>
            <a:ext cx="5272560" cy="202497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/>
              <a:t>Describe the role of adrenaline in regulating the blood glucose levels.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0687" y="821101"/>
            <a:ext cx="2398713" cy="17080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52857" t="38825" r="4286" b="38445"/>
          <a:stretch/>
        </p:blipFill>
        <p:spPr>
          <a:xfrm>
            <a:off x="7601743" y="3862669"/>
            <a:ext cx="2908300" cy="9640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3741C6A-67AB-4B22-93B5-0DC38A1F0264}"/>
              </a:ext>
            </a:extLst>
          </p:cNvPr>
          <p:cNvSpPr txBox="1"/>
          <p:nvPr/>
        </p:nvSpPr>
        <p:spPr>
          <a:xfrm>
            <a:off x="5562600" y="2661439"/>
            <a:ext cx="6422571" cy="290643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/>
              <a:t>Describe the role of the liver in regulating blood glucose. You must include Glycogenesis, </a:t>
            </a:r>
            <a:r>
              <a:rPr lang="en-US" sz="1400" b="1" dirty="0" err="1"/>
              <a:t>glycogenolysis</a:t>
            </a:r>
            <a:r>
              <a:rPr lang="en-US" sz="1400" b="1" dirty="0"/>
              <a:t> and gluconeogenesis.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155ACA-B6C8-40DF-A74A-B9A45A6FCE61}"/>
              </a:ext>
            </a:extLst>
          </p:cNvPr>
          <p:cNvSpPr txBox="1"/>
          <p:nvPr/>
        </p:nvSpPr>
        <p:spPr>
          <a:xfrm>
            <a:off x="5562599" y="5676610"/>
            <a:ext cx="6422571" cy="106709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/>
              <a:t>Define: Glycogenesis		</a:t>
            </a:r>
            <a:r>
              <a:rPr lang="en-US" sz="1400" b="1" dirty="0" err="1"/>
              <a:t>Glycogenolysis</a:t>
            </a:r>
            <a:r>
              <a:rPr lang="en-US" sz="1400" b="1" dirty="0"/>
              <a:t>	Gluconeogenesis </a:t>
            </a:r>
          </a:p>
        </p:txBody>
      </p:sp>
    </p:spTree>
    <p:extLst>
      <p:ext uri="{BB962C8B-B14F-4D97-AF65-F5344CB8AC3E}">
        <p14:creationId xmlns:p14="http://schemas.microsoft.com/office/powerpoint/2010/main" val="2031081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400" b="1" dirty="0"/>
              <a:t>Topic 6: Stimuli and response - </a:t>
            </a:r>
            <a:r>
              <a:rPr lang="en-US" sz="2400" b="1" dirty="0">
                <a:solidFill>
                  <a:schemeClr val="tx1"/>
                </a:solidFill>
              </a:rPr>
              <a:t>3.6.4.2 Control of blood glucose concentration</a:t>
            </a:r>
          </a:p>
          <a:p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155ACA-B6C8-40DF-A74A-B9A45A6FCE61}"/>
              </a:ext>
            </a:extLst>
          </p:cNvPr>
          <p:cNvSpPr txBox="1"/>
          <p:nvPr/>
        </p:nvSpPr>
        <p:spPr>
          <a:xfrm>
            <a:off x="181685" y="725477"/>
            <a:ext cx="5272560" cy="206852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/>
              <a:t>Describe type 1 and type 2 diabetes.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741C6A-67AB-4B22-93B5-0DC38A1F0264}"/>
              </a:ext>
            </a:extLst>
          </p:cNvPr>
          <p:cNvSpPr txBox="1"/>
          <p:nvPr/>
        </p:nvSpPr>
        <p:spPr>
          <a:xfrm>
            <a:off x="5562600" y="733027"/>
            <a:ext cx="6422570" cy="181967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/>
              <a:t>Describe the causes for type 1 and type 2 diabetes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155ACA-B6C8-40DF-A74A-B9A45A6FCE61}"/>
              </a:ext>
            </a:extLst>
          </p:cNvPr>
          <p:cNvSpPr txBox="1"/>
          <p:nvPr/>
        </p:nvSpPr>
        <p:spPr>
          <a:xfrm>
            <a:off x="181685" y="3862669"/>
            <a:ext cx="5272560" cy="277943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/>
              <a:t>Describe the treatments for type 1 and type 2 diabetes.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8802" y="2552700"/>
            <a:ext cx="1838325" cy="13590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4206" t="28159" r="58096" b="21555"/>
          <a:stretch/>
        </p:blipFill>
        <p:spPr>
          <a:xfrm>
            <a:off x="7584112" y="2794000"/>
            <a:ext cx="2994988" cy="339832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3741C6A-67AB-4B22-93B5-0DC38A1F0264}"/>
              </a:ext>
            </a:extLst>
          </p:cNvPr>
          <p:cNvSpPr txBox="1"/>
          <p:nvPr/>
        </p:nvSpPr>
        <p:spPr>
          <a:xfrm>
            <a:off x="5562600" y="2645338"/>
            <a:ext cx="6422570" cy="396053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/>
              <a:t>Add notes to the graph explaining the effect of glucose meal on blood glucose </a:t>
            </a:r>
            <a:r>
              <a:rPr lang="en-US" sz="1400" b="1" dirty="0" err="1"/>
              <a:t>conc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426780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461" t="21809" r="23095" b="21683"/>
          <a:stretch/>
        </p:blipFill>
        <p:spPr>
          <a:xfrm>
            <a:off x="0" y="0"/>
            <a:ext cx="4368800" cy="447953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4603" t="62825" r="22619" b="7968"/>
          <a:stretch/>
        </p:blipFill>
        <p:spPr>
          <a:xfrm>
            <a:off x="0" y="4571999"/>
            <a:ext cx="4724400" cy="26310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2619" t="21809" r="22857" b="7587"/>
          <a:stretch/>
        </p:blipFill>
        <p:spPr>
          <a:xfrm>
            <a:off x="6451600" y="0"/>
            <a:ext cx="3974460" cy="508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44921" t="77048" r="22619" b="7841"/>
          <a:stretch/>
        </p:blipFill>
        <p:spPr>
          <a:xfrm>
            <a:off x="6680200" y="5257799"/>
            <a:ext cx="3873500" cy="112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06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619" t="21302" r="22857" b="9238"/>
          <a:stretch/>
        </p:blipFill>
        <p:spPr>
          <a:xfrm>
            <a:off x="0" y="1"/>
            <a:ext cx="5453802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4444" t="58254" r="22699" b="7968"/>
          <a:stretch/>
        </p:blipFill>
        <p:spPr>
          <a:xfrm>
            <a:off x="6184900" y="50800"/>
            <a:ext cx="5257800" cy="337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42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254" t="21683" r="23968" b="37428"/>
          <a:stretch/>
        </p:blipFill>
        <p:spPr>
          <a:xfrm>
            <a:off x="6946900" y="139699"/>
            <a:ext cx="5245100" cy="40894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174" t="21302" r="26112" b="40730"/>
          <a:stretch/>
        </p:blipFill>
        <p:spPr>
          <a:xfrm>
            <a:off x="0" y="0"/>
            <a:ext cx="5334000" cy="412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716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254" t="21683" r="25635" b="28032"/>
          <a:stretch/>
        </p:blipFill>
        <p:spPr>
          <a:xfrm>
            <a:off x="165100" y="215899"/>
            <a:ext cx="4978400" cy="502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666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179</Words>
  <Application>Microsoft Office PowerPoint</Application>
  <PresentationFormat>Widescreen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Edgell</dc:creator>
  <cp:lastModifiedBy>Kim Edgell</cp:lastModifiedBy>
  <cp:revision>54</cp:revision>
  <dcterms:created xsi:type="dcterms:W3CDTF">2018-10-02T15:07:07Z</dcterms:created>
  <dcterms:modified xsi:type="dcterms:W3CDTF">2020-05-15T08:20:14Z</dcterms:modified>
</cp:coreProperties>
</file>