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71" r:id="rId6"/>
    <p:sldId id="272" r:id="rId7"/>
    <p:sldId id="260" r:id="rId8"/>
    <p:sldId id="273" r:id="rId9"/>
    <p:sldId id="274" r:id="rId10"/>
    <p:sldId id="262" r:id="rId11"/>
    <p:sldId id="275" r:id="rId12"/>
    <p:sldId id="276" r:id="rId13"/>
    <p:sldId id="264" r:id="rId14"/>
    <p:sldId id="265" r:id="rId15"/>
    <p:sldId id="277" r:id="rId16"/>
    <p:sldId id="279" r:id="rId17"/>
    <p:sldId id="278" r:id="rId18"/>
    <p:sldId id="280" r:id="rId19"/>
    <p:sldId id="266" r:id="rId20"/>
    <p:sldId id="267" r:id="rId21"/>
    <p:sldId id="281" r:id="rId22"/>
    <p:sldId id="283" r:id="rId23"/>
    <p:sldId id="282" r:id="rId24"/>
    <p:sldId id="269" r:id="rId25"/>
    <p:sldId id="284" r:id="rId26"/>
    <p:sldId id="285" r:id="rId27"/>
    <p:sldId id="27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206"/>
  </p:normalViewPr>
  <p:slideViewPr>
    <p:cSldViewPr snapToGrid="0" snapToObjects="1">
      <p:cViewPr>
        <p:scale>
          <a:sx n="66" d="100"/>
          <a:sy n="66" d="100"/>
        </p:scale>
        <p:origin x="1668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D349F-51B9-441A-BFC8-D5EEEFCD0FE9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AE3B2-3F8B-4766-BE19-A69357B4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35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AE3B2-3F8B-4766-BE19-A69357B47FE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129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3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4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8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9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1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8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8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38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9C0FD-2ACE-744B-A712-8526131E3F7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7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1685" y="718458"/>
            <a:ext cx="3802486" cy="351064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accent5"/>
                </a:solidFill>
              </a:rPr>
              <a:t>Section 3.1: Biological Molecules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3.1.1 Monomers and Polymers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3.1.2 Carbohydrates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3.1.3 Lipids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3.1.4.1 Proteins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3.1.4.2 Enzymes 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3.1.5.1 Nucleic acid structure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3.1.5.2 DNA Replication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3.1.6 ATP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3.1.7 Water</a:t>
            </a:r>
          </a:p>
          <a:p>
            <a:pPr lvl="0"/>
            <a:r>
              <a:rPr lang="en-US" sz="2000" b="1" dirty="0" smtClean="0">
                <a:solidFill>
                  <a:schemeClr val="accent5"/>
                </a:solidFill>
              </a:rPr>
              <a:t>3.1.8 Inorganic Ions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>
              <a:solidFill>
                <a:schemeClr val="accent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AS Level Paper 1 and 2. A2 Level Paper 1 and 3 - Topics 1-4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5" y="4343400"/>
            <a:ext cx="5353701" cy="23186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3.2: Cells</a:t>
            </a:r>
          </a:p>
          <a:p>
            <a:pPr lvl="0"/>
            <a:r>
              <a:rPr lang="en-US" sz="2000" b="1" dirty="0" smtClean="0"/>
              <a:t>3.2.1.1 Eukaryotic cells</a:t>
            </a:r>
          </a:p>
          <a:p>
            <a:pPr lvl="0"/>
            <a:r>
              <a:rPr lang="en-US" sz="2000" b="1" dirty="0" smtClean="0"/>
              <a:t>3.2.1.2 Prokaryotic cells and viruses</a:t>
            </a:r>
          </a:p>
          <a:p>
            <a:pPr lvl="0"/>
            <a:r>
              <a:rPr lang="en-US" sz="2000" b="1" dirty="0" smtClean="0"/>
              <a:t>3.2.1.3 Studying cells</a:t>
            </a:r>
          </a:p>
          <a:p>
            <a:pPr lvl="0"/>
            <a:r>
              <a:rPr lang="en-US" sz="2000" b="1" dirty="0" smtClean="0"/>
              <a:t>3.2.2 Mitosis</a:t>
            </a:r>
          </a:p>
          <a:p>
            <a:pPr lvl="0"/>
            <a:r>
              <a:rPr lang="en-US" sz="2000" b="1" dirty="0" smtClean="0"/>
              <a:t>3.2.3 Transport across cell membranes</a:t>
            </a:r>
          </a:p>
          <a:p>
            <a:pPr lvl="0"/>
            <a:r>
              <a:rPr lang="en-US" sz="2000" b="1" dirty="0" smtClean="0"/>
              <a:t>3.2.4 Cell recognition and the immune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82185" y="718458"/>
            <a:ext cx="7802986" cy="195942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3.3 Organisms exchange substances with their environment</a:t>
            </a:r>
          </a:p>
          <a:p>
            <a:r>
              <a:rPr lang="en-US" sz="2000" b="1" dirty="0" smtClean="0"/>
              <a:t>3.3.1 Surface area to volume ratio</a:t>
            </a:r>
          </a:p>
          <a:p>
            <a:r>
              <a:rPr lang="en-US" sz="2000" b="1" dirty="0" smtClean="0"/>
              <a:t>3.3.2 Gas exchange</a:t>
            </a:r>
          </a:p>
          <a:p>
            <a:r>
              <a:rPr lang="en-US" sz="2000" b="1" dirty="0" smtClean="0"/>
              <a:t>3.3.3 Digestion and absorption</a:t>
            </a:r>
          </a:p>
          <a:p>
            <a:r>
              <a:rPr lang="en-US" sz="2000" b="1" dirty="0" smtClean="0"/>
              <a:t>3.3.4.1 Mass transport in animals</a:t>
            </a:r>
          </a:p>
          <a:p>
            <a:r>
              <a:rPr lang="en-US" sz="2000" b="1" dirty="0" smtClean="0"/>
              <a:t>3.3.4.2 Mass transport in plants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763985" y="2792186"/>
            <a:ext cx="6221185" cy="386987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3.4 Genetic information, variation and relationships between organisms</a:t>
            </a:r>
          </a:p>
          <a:p>
            <a:r>
              <a:rPr lang="en-US" sz="2000" b="1" dirty="0" smtClean="0"/>
              <a:t>3.4.1 DNA, genes and chromosomes</a:t>
            </a:r>
          </a:p>
          <a:p>
            <a:r>
              <a:rPr lang="en-US" sz="2000" b="1" dirty="0" smtClean="0"/>
              <a:t>3.4.2 DNA and protein synthesis</a:t>
            </a:r>
          </a:p>
          <a:p>
            <a:r>
              <a:rPr lang="en-US" sz="2000" b="1" dirty="0" smtClean="0"/>
              <a:t>3.4.3 Genetic diversity - mutations and meiosis</a:t>
            </a:r>
          </a:p>
          <a:p>
            <a:r>
              <a:rPr lang="en-US" sz="2000" b="1" dirty="0" smtClean="0"/>
              <a:t>3.4.4 Genetic diversity and adaptation – natural selection</a:t>
            </a:r>
          </a:p>
          <a:p>
            <a:r>
              <a:rPr lang="en-US" sz="2000" b="1" dirty="0" smtClean="0"/>
              <a:t>3.4.5 Species and taxonomy</a:t>
            </a:r>
          </a:p>
          <a:p>
            <a:r>
              <a:rPr lang="en-US" sz="2000" b="1" dirty="0" smtClean="0"/>
              <a:t>3.4.6 Biodiversity </a:t>
            </a:r>
          </a:p>
          <a:p>
            <a:r>
              <a:rPr lang="en-US" sz="2000" b="1" dirty="0" smtClean="0"/>
              <a:t>3.4.7 Investigating biodiversity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94284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- 3.1.1 Monomers and Polymers</a:t>
            </a:r>
          </a:p>
          <a:p>
            <a:pPr algn="ctr"/>
            <a:endParaRPr lang="en-US" sz="2400" b="1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181686" y="2413782"/>
            <a:ext cx="4666762" cy="205189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smtClean="0"/>
              <a:t>What is a monomer? </a:t>
            </a:r>
          </a:p>
          <a:p>
            <a:endParaRPr lang="en-GB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181685" y="4657063"/>
            <a:ext cx="4666762" cy="202018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smtClean="0"/>
              <a:t>What is a polymer? </a:t>
            </a:r>
          </a:p>
          <a:p>
            <a:endParaRPr lang="en-GB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5008867" y="2413783"/>
            <a:ext cx="6976304" cy="205189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and draw what a condensation reaction is?</a:t>
            </a:r>
          </a:p>
          <a:p>
            <a:endParaRPr lang="en-GB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5008867" y="4657063"/>
            <a:ext cx="6976304" cy="206271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and draw what a hydrolysis reaction is?</a:t>
            </a:r>
          </a:p>
          <a:p>
            <a:endParaRPr lang="en-GB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760" y="738198"/>
            <a:ext cx="4023957" cy="15798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1684" y="689196"/>
            <a:ext cx="6804331" cy="15331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Name the 5 biological molecules.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8172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181685" y="756560"/>
            <a:ext cx="5878873" cy="150836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Draw the 4 carbohydrate monomers</a:t>
            </a:r>
            <a:endParaRPr lang="en-GB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000" b="1" dirty="0" smtClean="0"/>
              <a:t>Topic 1: Biological Molecules - 3.1.2 Carbohydrates – monosaccharides and disaccharides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53547" y="4481334"/>
            <a:ext cx="5706181" cy="210296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the formation of Maltose.</a:t>
            </a:r>
            <a:endParaRPr lang="en-GB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6253547" y="719553"/>
            <a:ext cx="5731624" cy="81664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maltose, sucrose and lactose formed from?</a:t>
            </a:r>
            <a:endParaRPr lang="en-GB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181684" y="2417326"/>
            <a:ext cx="5878873" cy="166557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the formation of Sucrose</a:t>
            </a:r>
            <a:endParaRPr lang="en-GB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6253550" y="1713729"/>
            <a:ext cx="5731621" cy="75597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an isomer. </a:t>
            </a:r>
            <a:endParaRPr lang="en-GB" sz="14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290" y="5532818"/>
            <a:ext cx="1951150" cy="105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81683" y="4235304"/>
            <a:ext cx="5878873" cy="235164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you would test for reducing and non-reducing sugars and the results you would expect: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3550" y="2638222"/>
            <a:ext cx="5731621" cy="166557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the formation of Lactose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9191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- 3.1.2 Carbohydrates – polysaccharides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555" y="795544"/>
            <a:ext cx="4069733" cy="105997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how polysaccharides are formed?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04557" y="1983140"/>
            <a:ext cx="4069732" cy="203883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explain </a:t>
            </a:r>
            <a:r>
              <a:rPr lang="en-GB" sz="1400" b="1" dirty="0" smtClean="0"/>
              <a:t>how glycogen </a:t>
            </a:r>
            <a:r>
              <a:rPr lang="en-GB" sz="1400" b="1" dirty="0"/>
              <a:t>and starch are </a:t>
            </a:r>
            <a:r>
              <a:rPr lang="en-GB" sz="1400" b="1" dirty="0" smtClean="0"/>
              <a:t>formed? Label the diagram.</a:t>
            </a:r>
            <a:endParaRPr lang="en-GB" sz="1400" b="1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36" y="2677558"/>
            <a:ext cx="2133940" cy="786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81686" y="4189383"/>
            <a:ext cx="4092602" cy="259250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explain </a:t>
            </a:r>
            <a:r>
              <a:rPr lang="en-GB" sz="1400" b="1" dirty="0" smtClean="0"/>
              <a:t>how cellulose is formed? Label the diagram.</a:t>
            </a:r>
            <a:endParaRPr lang="en-GB" sz="1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5" r="13030" b="51179"/>
          <a:stretch/>
        </p:blipFill>
        <p:spPr>
          <a:xfrm>
            <a:off x="2086823" y="4682298"/>
            <a:ext cx="2002615" cy="4248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50" r="23683"/>
          <a:stretch/>
        </p:blipFill>
        <p:spPr>
          <a:xfrm>
            <a:off x="2439301" y="5161128"/>
            <a:ext cx="1318899" cy="43891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44409" y="801374"/>
            <a:ext cx="7540762" cy="106617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Can you explain how you would test for starch and what result you would expect to see?</a:t>
            </a:r>
            <a:endParaRPr lang="en-GB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863839" y="4740177"/>
            <a:ext cx="4121332" cy="204170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the relationship of structure to function of </a:t>
            </a:r>
            <a:r>
              <a:rPr lang="en-GB" sz="1400" b="1" dirty="0" smtClean="0"/>
              <a:t>cellulose?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444409" y="1960695"/>
            <a:ext cx="3245695" cy="482119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Can you draw a contrast table for starch, glycogen and cellulose with at least 4 differences. </a:t>
            </a:r>
            <a:endParaRPr lang="en-GB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863839" y="1983140"/>
            <a:ext cx="4121332" cy="266067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List the features that make Starch and glycogen good storage molecules, explain the importance of these features. 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52244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25" y="0"/>
            <a:ext cx="5209562" cy="68957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599" y="0"/>
            <a:ext cx="5925826" cy="459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4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227" t="17456" r="16893" b="18689"/>
          <a:stretch/>
        </p:blipFill>
        <p:spPr>
          <a:xfrm>
            <a:off x="0" y="0"/>
            <a:ext cx="5173255" cy="39043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315" t="19778" r="14898" b="14771"/>
          <a:stretch/>
        </p:blipFill>
        <p:spPr>
          <a:xfrm>
            <a:off x="6218648" y="0"/>
            <a:ext cx="5973352" cy="454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1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- 3.1.3 Lipids (p16-17)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555" y="795544"/>
            <a:ext cx="4069733" cy="76390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lipids?</a:t>
            </a:r>
            <a:endParaRPr lang="en-GB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444409" y="795544"/>
            <a:ext cx="4678326" cy="269193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200" b="1" dirty="0" smtClean="0"/>
              <a:t>Can you explain how triglycerides are formed? Draw a diagram to show this happening. Label the molecules involved, the type of reaction and the types of bonds formed.</a:t>
            </a:r>
            <a:endParaRPr lang="en-GB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444409" y="3678865"/>
            <a:ext cx="4678326" cy="297483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200" b="1" dirty="0" smtClean="0"/>
              <a:t>Can you explain how phospholipids are formed? Draw a diagram to show this happening. Label the molecules involved and name the type of reaction. Label the hydrophilic and hydrophobic part of the molecule and explain what those terms mean.</a:t>
            </a:r>
            <a:endParaRPr lang="en-GB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04555" y="2666872"/>
            <a:ext cx="4069733" cy="204906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explain that the R-group of a fatty acid may be saturated or unsaturated</a:t>
            </a:r>
            <a:r>
              <a:rPr lang="en-GB" sz="1400" b="1" dirty="0" smtClean="0"/>
              <a:t>? What do these terms mean?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292855" y="795544"/>
            <a:ext cx="2692315" cy="269193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</a:t>
            </a:r>
            <a:r>
              <a:rPr lang="en-GB" sz="1400" b="1" dirty="0" smtClean="0"/>
              <a:t>explain how the structure  of triglycerides relates to their properties?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292854" y="3678865"/>
            <a:ext cx="2692315" cy="297483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Can you explain how the structure  of phospholipids relates to their properties?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04555" y="4830990"/>
            <a:ext cx="4046863" cy="182270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how you would test for lipids?</a:t>
            </a:r>
            <a:endParaRPr lang="en-GB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81685" y="1711586"/>
            <a:ext cx="4069733" cy="84022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their roles?</a:t>
            </a:r>
            <a:endParaRPr lang="en-GB" sz="1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372" y="4111744"/>
            <a:ext cx="978046" cy="556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626" y="3620636"/>
            <a:ext cx="1149792" cy="4718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626" y="3153980"/>
            <a:ext cx="1149792" cy="44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4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649" t="15714" r="28866" b="10418"/>
          <a:stretch/>
        </p:blipFill>
        <p:spPr>
          <a:xfrm>
            <a:off x="0" y="0"/>
            <a:ext cx="393425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921" t="14408" r="30680" b="14190"/>
          <a:stretch/>
        </p:blipFill>
        <p:spPr>
          <a:xfrm>
            <a:off x="8345714" y="0"/>
            <a:ext cx="3730171" cy="682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56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197" t="18182" r="27597" b="53519"/>
          <a:stretch/>
        </p:blipFill>
        <p:spPr>
          <a:xfrm>
            <a:off x="0" y="0"/>
            <a:ext cx="4673601" cy="28302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470" t="18037" r="25601" b="40748"/>
          <a:stretch/>
        </p:blipFill>
        <p:spPr>
          <a:xfrm>
            <a:off x="7242627" y="0"/>
            <a:ext cx="4949373" cy="412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83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307" y="5256391"/>
            <a:ext cx="2025863" cy="136373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- 3.1.4.1 Proteins (p19-22)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555" y="795545"/>
            <a:ext cx="4069733" cy="22524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the general structure of an amino acid? Add labels </a:t>
            </a:r>
            <a:endParaRPr lang="en-GB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4555" y="4309729"/>
            <a:ext cx="4069733" cy="234396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200" b="1" dirty="0" smtClean="0"/>
              <a:t>How do two amino acids form a dipeptide?</a:t>
            </a:r>
            <a:endParaRPr lang="en-GB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04555" y="3097827"/>
            <a:ext cx="4046863" cy="116207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many different types of amino acid are there? How are they different?</a:t>
            </a:r>
            <a:endParaRPr lang="en-GB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444409" y="2588383"/>
            <a:ext cx="7540762" cy="406531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200" b="1" dirty="0"/>
              <a:t>Can you describe the relationship between primary, secondary, tertiary and quaternary structure, and protein function?</a:t>
            </a:r>
            <a:r>
              <a:rPr lang="en-US" sz="1200" b="1" dirty="0" smtClean="0">
                <a:effectLst/>
              </a:rPr>
              <a:t> Remember the bonds. </a:t>
            </a:r>
            <a:endParaRPr lang="en-GB" sz="1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650" y="3148514"/>
            <a:ext cx="2586313" cy="837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922" y="5035654"/>
            <a:ext cx="1342288" cy="1363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407" y="3356476"/>
            <a:ext cx="2836041" cy="3036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7279" y="803461"/>
            <a:ext cx="7517891" cy="164945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200" b="1" dirty="0" smtClean="0"/>
              <a:t>Can you describe how you would </a:t>
            </a:r>
            <a:r>
              <a:rPr lang="en-US" sz="1200" b="1" smtClean="0"/>
              <a:t>test for proteins?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91774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376" t="15715" r="27143" b="7369"/>
          <a:stretch/>
        </p:blipFill>
        <p:spPr>
          <a:xfrm>
            <a:off x="0" y="0"/>
            <a:ext cx="406304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923" t="16150" r="27234" b="28558"/>
          <a:stretch/>
        </p:blipFill>
        <p:spPr>
          <a:xfrm>
            <a:off x="7576456" y="43543"/>
            <a:ext cx="4615544" cy="552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64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376" t="16005" r="28413" b="60340"/>
          <a:stretch/>
        </p:blipFill>
        <p:spPr>
          <a:xfrm>
            <a:off x="0" y="29029"/>
            <a:ext cx="4354286" cy="23658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286" t="16005" r="28685" b="60630"/>
          <a:stretch/>
        </p:blipFill>
        <p:spPr>
          <a:xfrm>
            <a:off x="7692572" y="29029"/>
            <a:ext cx="4325257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01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- 3.1.4.2 Enzymes (p23-33)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1686" y="795544"/>
            <a:ext cx="2956369" cy="356863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explain </a:t>
            </a:r>
            <a:r>
              <a:rPr lang="en-GB" sz="1400" b="1" dirty="0" smtClean="0"/>
              <a:t>how each </a:t>
            </a:r>
            <a:r>
              <a:rPr lang="en-GB" sz="1400" b="1" dirty="0"/>
              <a:t>enzyme lowers the activation energy of the reaction it catalyses?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81685" y="4555568"/>
            <a:ext cx="7305120" cy="21153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Can you draw a </a:t>
            </a:r>
            <a:r>
              <a:rPr lang="en-GB" sz="1400" b="1" smtClean="0"/>
              <a:t>diagram to describe </a:t>
            </a:r>
            <a:r>
              <a:rPr lang="en-GB" sz="1400" b="1" dirty="0" smtClean="0"/>
              <a:t>the induced-fit model of enzyme action</a:t>
            </a:r>
            <a:r>
              <a:rPr lang="en-US" sz="1400" b="1" dirty="0" smtClean="0">
                <a:effectLst/>
              </a:rPr>
              <a:t> ?</a:t>
            </a:r>
            <a:endParaRPr lang="en-GB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345873" y="816324"/>
            <a:ext cx="4140932" cy="354785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How does an enzyme’s structure relate to it’s function?</a:t>
            </a:r>
            <a:endParaRPr lang="en-GB" sz="1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9" y="2718946"/>
            <a:ext cx="1709937" cy="16452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866" y="2280347"/>
            <a:ext cx="3516619" cy="19556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68491" y="4555568"/>
            <a:ext cx="4316680" cy="21153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</a:t>
            </a:r>
            <a:r>
              <a:rPr lang="en-GB" sz="1400" b="1" dirty="0" smtClean="0"/>
              <a:t>lock and key model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668491" y="816323"/>
            <a:ext cx="4316680" cy="354785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Describe how you could measure the rate of an enzyme-catalysed reaction from a graph</a:t>
            </a:r>
            <a:endParaRPr lang="en-GB" sz="1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151" y="2931111"/>
            <a:ext cx="1336614" cy="13453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241" y="1470674"/>
            <a:ext cx="1322524" cy="137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8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- 3.1.4.2 Enzymes (p23-33)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1686" y="795544"/>
            <a:ext cx="2956369" cy="356863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the </a:t>
            </a:r>
            <a:r>
              <a:rPr lang="en-US" sz="1400" b="1" smtClean="0"/>
              <a:t>temperature affect the rate of an enzyme-controlled reaction?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85104" y="805932"/>
            <a:ext cx="2956369" cy="356863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the pH affect the rate of an enzyme-controlled reaction?</a:t>
            </a:r>
            <a:endParaRPr lang="en-GB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88522" y="805932"/>
            <a:ext cx="2797042" cy="356863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the </a:t>
            </a:r>
            <a:r>
              <a:rPr lang="en-US" sz="1400" b="1" smtClean="0"/>
              <a:t>substrate concentration affect </a:t>
            </a:r>
            <a:r>
              <a:rPr lang="en-US" sz="1400" b="1" dirty="0" smtClean="0"/>
              <a:t>the rate of an enzyme-controlled reaction?</a:t>
            </a:r>
            <a:endParaRPr lang="en-GB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351818" y="805932"/>
            <a:ext cx="2633353" cy="356863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the enzyme concentration affect the rate of an enzyme-controlled reaction?</a:t>
            </a:r>
            <a:endParaRPr lang="en-GB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1685" y="4555568"/>
            <a:ext cx="6127088" cy="213617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the concentration of </a:t>
            </a:r>
            <a:r>
              <a:rPr lang="en-US" sz="1400" b="1" smtClean="0"/>
              <a:t>competitive inhibitor affect </a:t>
            </a:r>
            <a:r>
              <a:rPr lang="en-US" sz="1400" b="1" dirty="0" smtClean="0"/>
              <a:t>the rate of an enzyme-controlled reaction?</a:t>
            </a:r>
            <a:endParaRPr lang="en-GB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308773" y="4555567"/>
            <a:ext cx="5772097" cy="213617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the concentration of non-competitive inhibitor affect the rate of an enzyme-controlled reaction?</a:t>
            </a:r>
            <a:endParaRPr lang="en-GB" sz="1400" b="1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898" y="2924182"/>
            <a:ext cx="1025713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201" y="2866170"/>
            <a:ext cx="1462067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692" y="3380518"/>
            <a:ext cx="979030" cy="8550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692" y="1569297"/>
            <a:ext cx="979030" cy="9309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692" y="2500249"/>
            <a:ext cx="979030" cy="880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957" y="3485323"/>
            <a:ext cx="920877" cy="8788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957" y="2596891"/>
            <a:ext cx="920877" cy="87804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957" y="1752148"/>
            <a:ext cx="920877" cy="82771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208" y="5296369"/>
            <a:ext cx="2297963" cy="132294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85" y="5504507"/>
            <a:ext cx="1189965" cy="11148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385" y="5056351"/>
            <a:ext cx="2185048" cy="163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0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467" t="15859" r="28866" b="4902"/>
          <a:stretch/>
        </p:blipFill>
        <p:spPr>
          <a:xfrm>
            <a:off x="1" y="14514"/>
            <a:ext cx="4079632" cy="75764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560" t="77973" r="28957" b="6934"/>
          <a:stretch/>
        </p:blipFill>
        <p:spPr>
          <a:xfrm>
            <a:off x="3817257" y="14514"/>
            <a:ext cx="4397828" cy="15094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4195" t="15424" r="29138" b="23044"/>
          <a:stretch/>
        </p:blipFill>
        <p:spPr>
          <a:xfrm>
            <a:off x="7896889" y="14514"/>
            <a:ext cx="4267200" cy="615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87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88" t="17746" r="23696" b="9402"/>
          <a:stretch/>
        </p:blipFill>
        <p:spPr>
          <a:xfrm>
            <a:off x="1" y="0"/>
            <a:ext cx="497273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378" t="18182" r="23969" b="40603"/>
          <a:stretch/>
        </p:blipFill>
        <p:spPr>
          <a:xfrm>
            <a:off x="6966856" y="0"/>
            <a:ext cx="5225144" cy="412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68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650" t="15714" r="30135" b="64114"/>
          <a:stretch/>
        </p:blipFill>
        <p:spPr>
          <a:xfrm>
            <a:off x="0" y="0"/>
            <a:ext cx="4963885" cy="24819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467" t="15134" r="29682" b="54681"/>
          <a:stretch/>
        </p:blipFill>
        <p:spPr>
          <a:xfrm>
            <a:off x="8055428" y="0"/>
            <a:ext cx="4136572" cy="301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19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107" t="17746" r="26962" b="61211"/>
          <a:stretch/>
        </p:blipFill>
        <p:spPr>
          <a:xfrm>
            <a:off x="0" y="0"/>
            <a:ext cx="4789715" cy="21045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379" t="17891" r="25601" b="60630"/>
          <a:stretch/>
        </p:blipFill>
        <p:spPr>
          <a:xfrm>
            <a:off x="7228113" y="0"/>
            <a:ext cx="4963887" cy="214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419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- 3.1.5.1 Nucleic acid </a:t>
            </a:r>
            <a:r>
              <a:rPr lang="en-US" sz="2400" b="1" dirty="0" smtClean="0"/>
              <a:t>structure</a:t>
            </a:r>
            <a:endParaRPr lang="en-US" sz="2400" b="1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181685" y="709678"/>
            <a:ext cx="3681654" cy="191173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the structure of a nucleotide? Draw and label a nucleotide.</a:t>
            </a:r>
            <a:endParaRPr lang="en-GB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041043" y="795544"/>
            <a:ext cx="4074258" cy="12389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the complementary base pairing rules:</a:t>
            </a:r>
            <a:endParaRPr lang="en-GB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81685" y="4329046"/>
            <a:ext cx="3681655" cy="223177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compare and contrast the components of a DNA and RNA </a:t>
            </a:r>
            <a:r>
              <a:rPr lang="en-US" sz="1400" b="1" dirty="0" smtClean="0"/>
              <a:t>nucleotide(draw a table):</a:t>
            </a:r>
            <a:endParaRPr lang="en-GB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81686" y="2726932"/>
            <a:ext cx="3660628" cy="146102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a phosphodiester </a:t>
            </a:r>
            <a:r>
              <a:rPr lang="en-US" sz="1400" b="1" dirty="0" smtClean="0"/>
              <a:t>bond, </a:t>
            </a:r>
            <a:r>
              <a:rPr lang="en-US" sz="1400" b="1" dirty="0" smtClean="0"/>
              <a:t>how </a:t>
            </a:r>
            <a:r>
              <a:rPr lang="en-US" sz="1400" b="1" dirty="0" smtClean="0"/>
              <a:t>and where is </a:t>
            </a:r>
            <a:r>
              <a:rPr lang="en-US" sz="1400" b="1" dirty="0" smtClean="0"/>
              <a:t>it formed?</a:t>
            </a:r>
            <a:endParaRPr lang="en-GB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041042" y="4329046"/>
            <a:ext cx="4084771" cy="223177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compare and contrast the structure of DNA and RNA molecules?</a:t>
            </a:r>
            <a:endParaRPr lang="en-GB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8282489" y="795544"/>
            <a:ext cx="3681654" cy="576527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is </a:t>
            </a:r>
            <a:r>
              <a:rPr lang="en-US" sz="1400" b="1" smtClean="0"/>
              <a:t>the structure of DNA related to its function?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020015" y="2167956"/>
            <a:ext cx="4095286" cy="20199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Name the 3 types of RNA, give their roles and where they are found. </a:t>
            </a:r>
            <a:endParaRPr lang="en-GB" sz="1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3019" b="17128"/>
          <a:stretch/>
        </p:blipFill>
        <p:spPr>
          <a:xfrm>
            <a:off x="4935094" y="2990104"/>
            <a:ext cx="2215514" cy="47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4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390" y="1586492"/>
            <a:ext cx="5543550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- 3.1.5.2 DNA </a:t>
            </a:r>
            <a:r>
              <a:rPr lang="en-US" sz="2400" b="1" dirty="0" smtClean="0"/>
              <a:t>Replication</a:t>
            </a:r>
            <a:endParaRPr lang="en-US" sz="2400" b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181685" y="764178"/>
            <a:ext cx="7362115" cy="585671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the semi-conservative method of DNA replication</a:t>
            </a:r>
            <a:r>
              <a:rPr lang="en-US" sz="1400" b="1" dirty="0" smtClean="0"/>
              <a:t>? Include the enzymes and their roles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749540" y="764178"/>
            <a:ext cx="4203411" cy="585671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evaluate the work of scientists in validating the Watson–Crick model of DNA replication?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127" y="2596274"/>
            <a:ext cx="3995824" cy="250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378" t="16876" r="25420" b="14480"/>
          <a:stretch/>
        </p:blipFill>
        <p:spPr>
          <a:xfrm>
            <a:off x="0" y="0"/>
            <a:ext cx="4992915" cy="68652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379" t="16876" r="25238" b="35814"/>
          <a:stretch/>
        </p:blipFill>
        <p:spPr>
          <a:xfrm>
            <a:off x="7170056" y="0"/>
            <a:ext cx="5021944" cy="473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51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925" t="17165" r="25963" b="7079"/>
          <a:stretch/>
        </p:blipFill>
        <p:spPr>
          <a:xfrm>
            <a:off x="145144" y="0"/>
            <a:ext cx="4978400" cy="757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04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832" t="17165" r="26871" b="59905"/>
          <a:stretch/>
        </p:blipFill>
        <p:spPr>
          <a:xfrm>
            <a:off x="0" y="0"/>
            <a:ext cx="4688115" cy="22932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742" t="16731" r="27143" b="55841"/>
          <a:stretch/>
        </p:blipFill>
        <p:spPr>
          <a:xfrm>
            <a:off x="29029" y="3889829"/>
            <a:ext cx="4659086" cy="27432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923" t="16876" r="26689" b="52213"/>
          <a:stretch/>
        </p:blipFill>
        <p:spPr>
          <a:xfrm>
            <a:off x="7474856" y="0"/>
            <a:ext cx="4702629" cy="309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29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- 3.1.6 </a:t>
            </a:r>
            <a:r>
              <a:rPr lang="en-US" sz="2400" b="1" dirty="0" smtClean="0"/>
              <a:t>ATP</a:t>
            </a:r>
            <a:endParaRPr lang="en-US" sz="24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81685" y="764178"/>
            <a:ext cx="4203411" cy="135556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how a single molecule of adenosine triphosphate (ATP) is a nucleotide derivative?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1685" y="2279766"/>
            <a:ext cx="4203411" cy="247927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labelled molecule of ATP:</a:t>
            </a:r>
            <a:endParaRPr lang="en-GB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87433" y="764178"/>
            <a:ext cx="3589316" cy="399485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how ATP is converted to ADP? Include the type of reaction that it is and the enzyme that </a:t>
            </a:r>
            <a:r>
              <a:rPr lang="en-US" sz="1400" b="1" dirty="0" err="1" smtClean="0"/>
              <a:t>catalyses</a:t>
            </a:r>
            <a:r>
              <a:rPr lang="en-US" sz="1400" b="1" dirty="0" smtClean="0"/>
              <a:t> it.</a:t>
            </a:r>
            <a:endParaRPr lang="en-GB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379086" y="764178"/>
            <a:ext cx="3606085" cy="399485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how ATP is </a:t>
            </a:r>
            <a:r>
              <a:rPr lang="en-US" sz="1400" b="1" dirty="0" err="1" smtClean="0"/>
              <a:t>resynthesised</a:t>
            </a:r>
            <a:r>
              <a:rPr lang="en-US" sz="1400" b="1" dirty="0" smtClean="0"/>
              <a:t> from ADP? Include the type of reaction that it is and the enzyme that </a:t>
            </a:r>
            <a:r>
              <a:rPr lang="en-US" sz="1400" b="1" dirty="0" err="1" smtClean="0"/>
              <a:t>catalyses</a:t>
            </a:r>
            <a:r>
              <a:rPr lang="en-US" sz="1400" b="1" dirty="0" smtClean="0"/>
              <a:t> it.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611092" y="4908966"/>
            <a:ext cx="6425138" cy="164917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Name the processes ATP is needed for. </a:t>
            </a:r>
            <a:endParaRPr lang="en-GB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81685" y="4908966"/>
            <a:ext cx="5242370" cy="164917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is ATP adapted for </a:t>
            </a:r>
            <a:r>
              <a:rPr lang="en-US" sz="1400" b="1" dirty="0" smtClean="0"/>
              <a:t>its function</a:t>
            </a:r>
            <a:r>
              <a:rPr lang="en-US" sz="1400" b="1" dirty="0" smtClean="0"/>
              <a:t>? Explain these adaptions. 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66107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88" t="15134" r="25692" b="6354"/>
          <a:stretch/>
        </p:blipFill>
        <p:spPr>
          <a:xfrm>
            <a:off x="0" y="0"/>
            <a:ext cx="4335373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016" t="17456" r="25419" b="35959"/>
          <a:stretch/>
        </p:blipFill>
        <p:spPr>
          <a:xfrm>
            <a:off x="7141029" y="0"/>
            <a:ext cx="5050971" cy="46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04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470" t="16876" r="27324" b="52938"/>
          <a:stretch/>
        </p:blipFill>
        <p:spPr>
          <a:xfrm>
            <a:off x="0" y="0"/>
            <a:ext cx="4673601" cy="30189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470" t="17311" r="27324" b="47133"/>
          <a:stretch/>
        </p:blipFill>
        <p:spPr>
          <a:xfrm>
            <a:off x="7518399" y="159657"/>
            <a:ext cx="4673601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01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230" y="867384"/>
            <a:ext cx="1720194" cy="114915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Topic 1: Biological Molecules - 3.1.7 Water and 3.1.8 Inorganic </a:t>
            </a:r>
            <a:r>
              <a:rPr lang="en-US" sz="2400" b="1" dirty="0" smtClean="0"/>
              <a:t>Ions</a:t>
            </a:r>
            <a:endParaRPr lang="en-US" sz="24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81685" y="764178"/>
            <a:ext cx="4203411" cy="135556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water molecule and explain what is meant by dipolar:</a:t>
            </a:r>
            <a:endParaRPr lang="en-GB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1685" y="2279766"/>
            <a:ext cx="8553739" cy="432885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/>
            <a:r>
              <a:rPr lang="en-GB" sz="1400" b="1" dirty="0" smtClean="0"/>
              <a:t>What are the properties that are important in water? How are these properties linked the the polar nature of the molecule? </a:t>
            </a:r>
            <a:r>
              <a:rPr lang="en-US" sz="1400" b="1" dirty="0" smtClean="0">
                <a:effectLst/>
                <a:latin typeface="Calibri" charset="0"/>
                <a:ea typeface="Calibri" charset="0"/>
                <a:cs typeface="Calibri" charset="0"/>
              </a:rPr>
              <a:t>What is the significance of these properties to living organisms and processes?</a:t>
            </a:r>
            <a:endParaRPr lang="en-US" sz="1050" b="1" dirty="0" smtClean="0">
              <a:effectLst/>
              <a:latin typeface="Calibri" charset="0"/>
              <a:ea typeface="Calibri" charset="0"/>
              <a:cs typeface="Calibri" charset="0"/>
            </a:endParaRPr>
          </a:p>
          <a:p>
            <a:r>
              <a:rPr lang="en-GB" sz="1400" b="1" dirty="0" smtClean="0"/>
              <a:t>Try to use the following terms in your answer: solvent, specific heat capacity, latent heat of vaporisation, cohesion, metabolite, density, transparent. </a:t>
            </a:r>
          </a:p>
          <a:p>
            <a:endParaRPr lang="en-GB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532013" y="764178"/>
            <a:ext cx="4203411" cy="135556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water hydrogen bonds:</a:t>
            </a:r>
            <a:endParaRPr lang="en-GB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882341" y="764178"/>
            <a:ext cx="3102830" cy="584444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Inorganic ions </a:t>
            </a:r>
            <a:r>
              <a:rPr lang="en-GB" sz="1400" b="1" dirty="0"/>
              <a:t>occur in solution in the cytoplasm and body fluids of </a:t>
            </a:r>
            <a:r>
              <a:rPr lang="en-GB" sz="1400" b="1" dirty="0" smtClean="0"/>
              <a:t>organisms. Each ion has a specific role, depending on its properties. </a:t>
            </a:r>
          </a:p>
          <a:p>
            <a:endParaRPr lang="en-GB" sz="1400" b="1" dirty="0"/>
          </a:p>
          <a:p>
            <a:r>
              <a:rPr lang="en-GB" sz="1400" b="1" dirty="0" smtClean="0"/>
              <a:t>Can you recognise the role of the following ions: </a:t>
            </a:r>
            <a:endParaRPr lang="en-GB" sz="1400" b="1" dirty="0"/>
          </a:p>
          <a:p>
            <a:pPr marL="285750" indent="-285750">
              <a:buFont typeface="Arial" charset="0"/>
              <a:buChar char="•"/>
            </a:pPr>
            <a:r>
              <a:rPr lang="en-GB" sz="1400" b="1" dirty="0" smtClean="0"/>
              <a:t>hydrogen </a:t>
            </a:r>
            <a:r>
              <a:rPr lang="en-GB" sz="1400" b="1" dirty="0"/>
              <a:t>ions and </a:t>
            </a:r>
            <a:r>
              <a:rPr lang="en-GB" sz="1400" b="1" dirty="0" smtClean="0"/>
              <a:t>pH</a:t>
            </a:r>
          </a:p>
          <a:p>
            <a:pPr marL="28575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indent="-285750">
              <a:buFont typeface="Arial" charset="0"/>
              <a:buChar char="•"/>
            </a:pPr>
            <a:endParaRPr lang="en-GB" sz="1400" b="1" dirty="0"/>
          </a:p>
          <a:p>
            <a:pPr marL="28575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indent="-285750">
              <a:buFont typeface="Arial" charset="0"/>
              <a:buChar char="•"/>
            </a:pPr>
            <a:r>
              <a:rPr lang="en-GB" sz="1400" b="1" dirty="0" smtClean="0"/>
              <a:t>iron </a:t>
            </a:r>
            <a:r>
              <a:rPr lang="en-GB" sz="1400" b="1" dirty="0"/>
              <a:t>ions as a component of </a:t>
            </a:r>
            <a:r>
              <a:rPr lang="en-GB" sz="1400" b="1" dirty="0" smtClean="0"/>
              <a:t>haemoglobin</a:t>
            </a:r>
          </a:p>
          <a:p>
            <a:pPr marL="285750" indent="-285750">
              <a:buFont typeface="Arial" charset="0"/>
              <a:buChar char="•"/>
            </a:pPr>
            <a:endParaRPr lang="en-GB" sz="1400" b="1" dirty="0"/>
          </a:p>
          <a:p>
            <a:pPr marL="28575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indent="-285750">
              <a:buFont typeface="Arial" charset="0"/>
              <a:buChar char="•"/>
            </a:pPr>
            <a:endParaRPr lang="en-GB" sz="1400" b="1" dirty="0"/>
          </a:p>
          <a:p>
            <a:pPr marL="285750" indent="-285750">
              <a:buFont typeface="Arial" charset="0"/>
              <a:buChar char="•"/>
            </a:pPr>
            <a:r>
              <a:rPr lang="en-GB" sz="1400" b="1" dirty="0" smtClean="0"/>
              <a:t>sodium </a:t>
            </a:r>
            <a:r>
              <a:rPr lang="en-GB" sz="1400" b="1" dirty="0"/>
              <a:t>ions in the co-transport of glucose and amino </a:t>
            </a:r>
            <a:r>
              <a:rPr lang="en-GB" sz="1400" b="1" dirty="0" smtClean="0"/>
              <a:t>acids</a:t>
            </a:r>
          </a:p>
          <a:p>
            <a:pPr marL="285750" indent="-285750">
              <a:buFont typeface="Arial" charset="0"/>
              <a:buChar char="•"/>
            </a:pPr>
            <a:endParaRPr lang="en-GB" sz="1400" b="1" dirty="0"/>
          </a:p>
          <a:p>
            <a:pPr marL="28575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indent="-285750">
              <a:buFont typeface="Arial" charset="0"/>
              <a:buChar char="•"/>
            </a:pPr>
            <a:endParaRPr lang="en-GB" sz="1400" b="1" dirty="0"/>
          </a:p>
          <a:p>
            <a:pPr marL="285750" indent="-285750">
              <a:buFont typeface="Arial" charset="0"/>
              <a:buChar char="•"/>
            </a:pPr>
            <a:endParaRPr lang="en-GB" sz="1400" b="1" dirty="0" smtClean="0"/>
          </a:p>
          <a:p>
            <a:pPr marL="285750" indent="-285750">
              <a:buFont typeface="Arial" charset="0"/>
              <a:buChar char="•"/>
            </a:pPr>
            <a:r>
              <a:rPr lang="en-GB" sz="1400" b="1" dirty="0" smtClean="0"/>
              <a:t>phosphate </a:t>
            </a:r>
            <a:r>
              <a:rPr lang="en-GB" sz="1400" b="1" dirty="0"/>
              <a:t>ions as components of DNA and of </a:t>
            </a:r>
            <a:r>
              <a:rPr lang="en-GB" sz="1400" b="1" dirty="0" smtClean="0"/>
              <a:t>ATP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77870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1177</Words>
  <Application>Microsoft Office PowerPoint</Application>
  <PresentationFormat>Widescreen</PresentationFormat>
  <Paragraphs>131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J M Booth</dc:creator>
  <cp:lastModifiedBy>Kim Edgell</cp:lastModifiedBy>
  <cp:revision>56</cp:revision>
  <dcterms:created xsi:type="dcterms:W3CDTF">2016-03-19T16:01:33Z</dcterms:created>
  <dcterms:modified xsi:type="dcterms:W3CDTF">2018-10-03T08:52:07Z</dcterms:modified>
</cp:coreProperties>
</file>