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71" r:id="rId4"/>
    <p:sldId id="291" r:id="rId5"/>
    <p:sldId id="293" r:id="rId6"/>
    <p:sldId id="272" r:id="rId7"/>
    <p:sldId id="273" r:id="rId8"/>
    <p:sldId id="292" r:id="rId9"/>
    <p:sldId id="294" r:id="rId10"/>
    <p:sldId id="274" r:id="rId11"/>
    <p:sldId id="275" r:id="rId12"/>
    <p:sldId id="290" r:id="rId13"/>
    <p:sldId id="295" r:id="rId14"/>
    <p:sldId id="276" r:id="rId15"/>
    <p:sldId id="277" r:id="rId16"/>
    <p:sldId id="296" r:id="rId17"/>
    <p:sldId id="297" r:id="rId18"/>
    <p:sldId id="279" r:id="rId19"/>
    <p:sldId id="305" r:id="rId20"/>
    <p:sldId id="306" r:id="rId21"/>
    <p:sldId id="280" r:id="rId22"/>
    <p:sldId id="281" r:id="rId23"/>
    <p:sldId id="282" r:id="rId24"/>
    <p:sldId id="298" r:id="rId25"/>
    <p:sldId id="300" r:id="rId26"/>
    <p:sldId id="299" r:id="rId27"/>
    <p:sldId id="283" r:id="rId28"/>
    <p:sldId id="285" r:id="rId29"/>
    <p:sldId id="286" r:id="rId30"/>
    <p:sldId id="301" r:id="rId31"/>
    <p:sldId id="302" r:id="rId32"/>
    <p:sldId id="287" r:id="rId33"/>
    <p:sldId id="288" r:id="rId34"/>
    <p:sldId id="303" r:id="rId35"/>
    <p:sldId id="304" r:id="rId36"/>
    <p:sldId id="289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9"/>
    <p:restoredTop sz="94659"/>
  </p:normalViewPr>
  <p:slideViewPr>
    <p:cSldViewPr snapToGrid="0" snapToObjects="1">
      <p:cViewPr>
        <p:scale>
          <a:sx n="75" d="100"/>
          <a:sy n="75" d="100"/>
        </p:scale>
        <p:origin x="1314" y="8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5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31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4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384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92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013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0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989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480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50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938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9C0FD-2ACE-744B-A712-8526131E3F73}" type="datetimeFigureOut">
              <a:rPr lang="en-US" smtClean="0"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7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1685" y="718458"/>
            <a:ext cx="3802486" cy="351064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/>
              <a:t>Section 3.1: Biological Molecules</a:t>
            </a:r>
          </a:p>
          <a:p>
            <a:pPr lvl="0"/>
            <a:r>
              <a:rPr lang="en-US" sz="2000" b="1" dirty="0" smtClean="0"/>
              <a:t>3.1.1 Monomers and Polymers</a:t>
            </a:r>
          </a:p>
          <a:p>
            <a:pPr lvl="0"/>
            <a:r>
              <a:rPr lang="en-US" sz="2000" b="1" dirty="0" smtClean="0"/>
              <a:t>3.1.2 Carbohydrates</a:t>
            </a:r>
          </a:p>
          <a:p>
            <a:pPr lvl="0"/>
            <a:r>
              <a:rPr lang="en-US" sz="2000" b="1" dirty="0" smtClean="0"/>
              <a:t>3.1.3 Lipids</a:t>
            </a:r>
          </a:p>
          <a:p>
            <a:pPr lvl="0"/>
            <a:r>
              <a:rPr lang="en-US" sz="2000" b="1" dirty="0" smtClean="0"/>
              <a:t>3.1.4.1 Proteins</a:t>
            </a:r>
          </a:p>
          <a:p>
            <a:pPr lvl="0"/>
            <a:r>
              <a:rPr lang="en-US" sz="2000" b="1" dirty="0" smtClean="0"/>
              <a:t>3.1.4.2 Enzymes </a:t>
            </a:r>
          </a:p>
          <a:p>
            <a:pPr lvl="0"/>
            <a:r>
              <a:rPr lang="en-US" sz="2000" b="1" dirty="0" smtClean="0"/>
              <a:t>3.1.5.1 Nucleic acid structure</a:t>
            </a:r>
          </a:p>
          <a:p>
            <a:pPr lvl="0"/>
            <a:r>
              <a:rPr lang="en-US" sz="2000" b="1" dirty="0" smtClean="0"/>
              <a:t>3.1.5.2 DNA Replication</a:t>
            </a:r>
          </a:p>
          <a:p>
            <a:pPr lvl="0"/>
            <a:r>
              <a:rPr lang="en-US" sz="2000" b="1" dirty="0" smtClean="0"/>
              <a:t>3.1.6 ATP</a:t>
            </a:r>
          </a:p>
          <a:p>
            <a:pPr lvl="0"/>
            <a:r>
              <a:rPr lang="en-US" sz="2000" b="1" dirty="0" smtClean="0"/>
              <a:t>3.1.7 Water</a:t>
            </a:r>
          </a:p>
          <a:p>
            <a:pPr lvl="0"/>
            <a:r>
              <a:rPr lang="en-US" sz="2000" b="1" dirty="0" smtClean="0"/>
              <a:t>3.1.8 Inorganic Ions</a:t>
            </a:r>
          </a:p>
          <a:p>
            <a:pPr marL="342900" lvl="0" indent="-342900">
              <a:buFont typeface="Arial" charset="0"/>
              <a:buChar char="•"/>
            </a:pPr>
            <a:endParaRPr lang="en-US" sz="20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AS Level Paper 1 and 2. A2 Level Paper 1 and 3 - Topics 1-4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685" y="4343400"/>
            <a:ext cx="5353701" cy="23186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>
                <a:solidFill>
                  <a:schemeClr val="accent5"/>
                </a:solidFill>
              </a:rPr>
              <a:t>Section 3.2: Cells</a:t>
            </a:r>
          </a:p>
          <a:p>
            <a:pPr lvl="0"/>
            <a:r>
              <a:rPr lang="en-US" sz="2000" b="1" dirty="0" smtClean="0">
                <a:solidFill>
                  <a:schemeClr val="accent5"/>
                </a:solidFill>
              </a:rPr>
              <a:t>3.2.1.1 Eukaryotic cells</a:t>
            </a:r>
          </a:p>
          <a:p>
            <a:pPr lvl="0"/>
            <a:r>
              <a:rPr lang="en-US" sz="2000" b="1" dirty="0" smtClean="0">
                <a:solidFill>
                  <a:schemeClr val="accent5"/>
                </a:solidFill>
              </a:rPr>
              <a:t>3.2.1.2 Prokaryotic cells and viruses</a:t>
            </a:r>
          </a:p>
          <a:p>
            <a:pPr lvl="0"/>
            <a:r>
              <a:rPr lang="en-US" sz="2000" b="1" dirty="0" smtClean="0">
                <a:solidFill>
                  <a:schemeClr val="accent5"/>
                </a:solidFill>
              </a:rPr>
              <a:t>3.2.1.3 Studying cells</a:t>
            </a:r>
          </a:p>
          <a:p>
            <a:pPr lvl="0"/>
            <a:r>
              <a:rPr lang="en-US" sz="2000" b="1" dirty="0" smtClean="0">
                <a:solidFill>
                  <a:schemeClr val="accent5"/>
                </a:solidFill>
              </a:rPr>
              <a:t>3.2.2 All cells arise from other cells</a:t>
            </a:r>
          </a:p>
          <a:p>
            <a:pPr lvl="0"/>
            <a:r>
              <a:rPr lang="en-US" sz="2000" b="1" dirty="0" smtClean="0">
                <a:solidFill>
                  <a:schemeClr val="accent5"/>
                </a:solidFill>
              </a:rPr>
              <a:t>3.2.3 Transport across cell membranes</a:t>
            </a:r>
          </a:p>
          <a:p>
            <a:pPr lvl="0"/>
            <a:r>
              <a:rPr lang="en-US" sz="2000" b="1" dirty="0" smtClean="0">
                <a:solidFill>
                  <a:schemeClr val="accent5"/>
                </a:solidFill>
              </a:rPr>
              <a:t>3.2.4 Cell recognition and the immune system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82185" y="718458"/>
            <a:ext cx="7802986" cy="195942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/>
              <a:t>Section 3.3 Organisms exchange substances with their environment</a:t>
            </a:r>
          </a:p>
          <a:p>
            <a:r>
              <a:rPr lang="en-US" sz="2000" b="1" dirty="0" smtClean="0"/>
              <a:t>3.3.1 Surface area to volume ratio</a:t>
            </a:r>
          </a:p>
          <a:p>
            <a:r>
              <a:rPr lang="en-US" sz="2000" b="1" dirty="0" smtClean="0"/>
              <a:t>3.3.2 Gas exchange</a:t>
            </a:r>
          </a:p>
          <a:p>
            <a:r>
              <a:rPr lang="en-US" sz="2000" b="1" dirty="0" smtClean="0"/>
              <a:t>3.3.3 Digestion and absorption</a:t>
            </a:r>
          </a:p>
          <a:p>
            <a:r>
              <a:rPr lang="en-US" sz="2000" b="1" dirty="0" smtClean="0"/>
              <a:t>3.3.4.1 Mass transport in animals</a:t>
            </a:r>
          </a:p>
          <a:p>
            <a:r>
              <a:rPr lang="en-US" sz="2000" b="1" dirty="0" smtClean="0"/>
              <a:t>3.3.4.2 Mass transport in plants</a:t>
            </a:r>
          </a:p>
          <a:p>
            <a:pPr marL="342900" lvl="0" indent="-342900">
              <a:buFont typeface="Arial" charset="0"/>
              <a:buChar char="•"/>
            </a:pPr>
            <a:endParaRPr lang="en-US" sz="20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763985" y="2792186"/>
            <a:ext cx="6221185" cy="386987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/>
              <a:t>Section 3.4 Genetic information, variation and relationships between organisms</a:t>
            </a:r>
          </a:p>
          <a:p>
            <a:r>
              <a:rPr lang="en-US" sz="2000" b="1" dirty="0" smtClean="0"/>
              <a:t>3.4.1 DNA, genes and chromosomes</a:t>
            </a:r>
          </a:p>
          <a:p>
            <a:r>
              <a:rPr lang="en-US" sz="2000" b="1" dirty="0" smtClean="0"/>
              <a:t>3.4.2 DNA and protein synthesis</a:t>
            </a:r>
          </a:p>
          <a:p>
            <a:r>
              <a:rPr lang="en-US" sz="2000" b="1" dirty="0" smtClean="0"/>
              <a:t>3.4.3 Genetic diversity - mutations and meiosis</a:t>
            </a:r>
          </a:p>
          <a:p>
            <a:r>
              <a:rPr lang="en-US" sz="2000" b="1" dirty="0" smtClean="0"/>
              <a:t>3.4.4 Genetic diversity and adaptation – natural selection</a:t>
            </a:r>
          </a:p>
          <a:p>
            <a:r>
              <a:rPr lang="en-US" sz="2000" b="1" dirty="0" smtClean="0"/>
              <a:t>3.4.5 Species and taxonomy</a:t>
            </a:r>
          </a:p>
          <a:p>
            <a:r>
              <a:rPr lang="en-US" sz="2000" b="1" dirty="0" smtClean="0"/>
              <a:t>3.4.6 Biodiversity </a:t>
            </a:r>
          </a:p>
          <a:p>
            <a:r>
              <a:rPr lang="en-US" sz="2000" b="1" dirty="0" smtClean="0"/>
              <a:t>3.4.7 Investigating biodiversity</a:t>
            </a:r>
          </a:p>
          <a:p>
            <a:pPr marL="342900" lvl="0" indent="-342900">
              <a:buFont typeface="Arial" charset="0"/>
              <a:buChar char="•"/>
            </a:pP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942846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416" y="5364133"/>
            <a:ext cx="1474007" cy="78109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92920" y="768927"/>
            <a:ext cx="5865824" cy="583969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describe the structure </a:t>
            </a:r>
            <a:r>
              <a:rPr lang="en-GB" sz="1400" b="1" dirty="0" smtClean="0"/>
              <a:t>and function of </a:t>
            </a:r>
            <a:r>
              <a:rPr lang="en-GB" sz="1400" b="1" dirty="0"/>
              <a:t>eukaryotic cells, </a:t>
            </a:r>
            <a:r>
              <a:rPr lang="en-GB" sz="1400" b="1" dirty="0" smtClean="0"/>
              <a:t>including the:</a:t>
            </a:r>
          </a:p>
          <a:p>
            <a:pPr marL="285750" lvl="0" indent="-285750">
              <a:buFont typeface="Arial" charset="0"/>
              <a:buChar char="•"/>
            </a:pPr>
            <a:endParaRPr lang="en-US" sz="1400" b="1" dirty="0" smtClean="0"/>
          </a:p>
          <a:p>
            <a:pPr marL="285750" lvl="0" indent="-285750">
              <a:buFont typeface="Arial" charset="0"/>
              <a:buChar char="•"/>
            </a:pPr>
            <a:r>
              <a:rPr lang="en-US" sz="1400" b="1" dirty="0" smtClean="0"/>
              <a:t>L</a:t>
            </a:r>
            <a:r>
              <a:rPr lang="en-GB" sz="1400" b="1" dirty="0" err="1" smtClean="0"/>
              <a:t>ysosomes</a:t>
            </a:r>
            <a:r>
              <a:rPr lang="en-GB" sz="1400" b="1" dirty="0" smtClean="0"/>
              <a:t>/vesicles</a:t>
            </a:r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GB" sz="1400" b="1" dirty="0"/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GB" sz="1400" b="1" dirty="0"/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US" sz="1400" b="1" dirty="0" smtClean="0"/>
          </a:p>
          <a:p>
            <a:pPr marL="285750" lvl="0" indent="-285750">
              <a:buFont typeface="Arial" charset="0"/>
              <a:buChar char="•"/>
            </a:pPr>
            <a:r>
              <a:rPr lang="en-US" sz="1400" b="1" dirty="0" smtClean="0"/>
              <a:t>R</a:t>
            </a:r>
            <a:r>
              <a:rPr lang="en-GB" sz="1400" b="1" dirty="0" err="1" smtClean="0"/>
              <a:t>ibosomes</a:t>
            </a: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US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US" sz="1400" b="1" dirty="0"/>
          </a:p>
          <a:p>
            <a:pPr marL="285750" lvl="0" indent="-285750">
              <a:buFont typeface="Arial" charset="0"/>
              <a:buChar char="•"/>
            </a:pPr>
            <a:endParaRPr lang="en-US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US" sz="1400" b="1" dirty="0" smtClean="0"/>
          </a:p>
          <a:p>
            <a:pPr marL="285750" lvl="0" indent="-285750">
              <a:buFont typeface="Arial" charset="0"/>
              <a:buChar char="•"/>
            </a:pPr>
            <a:r>
              <a:rPr lang="en-GB" sz="1400" b="1" dirty="0"/>
              <a:t>R</a:t>
            </a:r>
            <a:r>
              <a:rPr lang="en-GB" sz="1400" b="1" dirty="0" smtClean="0"/>
              <a:t>ough endoplasmic reticulum and smooth endoplasmic reticulum</a:t>
            </a:r>
            <a:endParaRPr lang="en-US" sz="1400" b="1" dirty="0"/>
          </a:p>
        </p:txBody>
      </p:sp>
      <p:pic>
        <p:nvPicPr>
          <p:cNvPr id="19" name="Picture 8" descr="ROUGHE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1" t="4569"/>
          <a:stretch/>
        </p:blipFill>
        <p:spPr>
          <a:xfrm>
            <a:off x="10956865" y="5914788"/>
            <a:ext cx="866268" cy="640562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2: Cells - 3.2.1.1 Eukaryotic cells (p67-74)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685" y="768927"/>
            <a:ext cx="5865824" cy="583969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describe the structure </a:t>
            </a:r>
            <a:r>
              <a:rPr lang="en-GB" sz="1400" b="1" dirty="0" smtClean="0"/>
              <a:t>and function of </a:t>
            </a:r>
            <a:r>
              <a:rPr lang="en-GB" sz="1400" b="1" dirty="0"/>
              <a:t>eukaryotic cells, </a:t>
            </a:r>
            <a:r>
              <a:rPr lang="en-GB" sz="1400" b="1" dirty="0" smtClean="0"/>
              <a:t>including the:</a:t>
            </a:r>
          </a:p>
          <a:p>
            <a:endParaRPr lang="en-GB" sz="1400" b="1" dirty="0"/>
          </a:p>
          <a:p>
            <a:pPr marL="285750" lvl="0" indent="-285750">
              <a:buFont typeface="Arial" charset="0"/>
              <a:buChar char="•"/>
            </a:pPr>
            <a:r>
              <a:rPr lang="en-GB" sz="1400" b="1" dirty="0" smtClean="0"/>
              <a:t>Nucleus</a:t>
            </a:r>
          </a:p>
          <a:p>
            <a:pPr marL="285750" lvl="0" indent="-285750">
              <a:buFont typeface="Arial" charset="0"/>
              <a:buChar char="•"/>
            </a:pPr>
            <a:endParaRPr lang="en-GB" sz="1400" b="1" dirty="0"/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GB" sz="1400" b="1" dirty="0"/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GB" sz="1400" b="1" dirty="0"/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GB" sz="1400" b="1" dirty="0"/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US" sz="1400" b="1" dirty="0"/>
          </a:p>
          <a:p>
            <a:pPr marL="285750" lvl="0" indent="-285750">
              <a:buFont typeface="Arial" charset="0"/>
              <a:buChar char="•"/>
            </a:pPr>
            <a:r>
              <a:rPr lang="en-GB" sz="1400" b="1" dirty="0" smtClean="0"/>
              <a:t>Mitochondria</a:t>
            </a:r>
          </a:p>
          <a:p>
            <a:pPr marL="285750" lvl="0" indent="-285750">
              <a:buFont typeface="Arial" charset="0"/>
              <a:buChar char="•"/>
            </a:pPr>
            <a:endParaRPr lang="en-GB" sz="1400" b="1" dirty="0"/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GB" sz="1400" b="1" dirty="0"/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GB" sz="1400" b="1" dirty="0"/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US" sz="1400" b="1" dirty="0" smtClean="0"/>
          </a:p>
          <a:p>
            <a:pPr marL="285750" lvl="0" indent="-285750">
              <a:buFont typeface="Arial" charset="0"/>
              <a:buChar char="•"/>
            </a:pPr>
            <a:r>
              <a:rPr lang="en-GB" sz="1400" b="1" dirty="0" smtClean="0"/>
              <a:t>Golgi apparatus and Golgi vesicles</a:t>
            </a:r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159" y="1363100"/>
            <a:ext cx="1664350" cy="19619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159" y="3489858"/>
            <a:ext cx="1472045" cy="1278217"/>
          </a:xfrm>
          <a:prstGeom prst="rect">
            <a:avLst/>
          </a:prstGeom>
        </p:spPr>
      </p:pic>
      <p:pic>
        <p:nvPicPr>
          <p:cNvPr id="21" name="Picture 7" descr="RIBOSOM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678" y="3489858"/>
            <a:ext cx="1711484" cy="91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8" descr="lysosome endoexocytosi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93197" y="1281786"/>
            <a:ext cx="1529936" cy="1295159"/>
          </a:xfrm>
          <a:prstGeom prst="rect">
            <a:avLst/>
          </a:prstGeom>
        </p:spPr>
      </p:pic>
      <p:pic>
        <p:nvPicPr>
          <p:cNvPr id="20" name="Picture 8" descr="golgi micrograph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37089" y="5715000"/>
            <a:ext cx="1229301" cy="82465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940" y="5538896"/>
            <a:ext cx="903030" cy="100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0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2: Cells - 3.2.1.1 Eukaryotic cells (p67-74)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685" y="850207"/>
            <a:ext cx="8190155" cy="583969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describe the structure </a:t>
            </a:r>
            <a:r>
              <a:rPr lang="en-GB" sz="1400" b="1" dirty="0" smtClean="0"/>
              <a:t>and function of </a:t>
            </a:r>
            <a:r>
              <a:rPr lang="en-GB" sz="1400" b="1" dirty="0"/>
              <a:t>eukaryotic cells, </a:t>
            </a:r>
            <a:r>
              <a:rPr lang="en-GB" sz="1400" b="1" dirty="0" smtClean="0"/>
              <a:t>including the:</a:t>
            </a:r>
          </a:p>
          <a:p>
            <a:endParaRPr lang="en-GB" sz="1400" b="1" dirty="0"/>
          </a:p>
          <a:p>
            <a:pPr marL="285750" lvl="0" indent="-285750">
              <a:buFont typeface="Arial" charset="0"/>
              <a:buChar char="•"/>
            </a:pPr>
            <a:r>
              <a:rPr lang="en-US" sz="1400" b="1" dirty="0" smtClean="0"/>
              <a:t>Chloroplasts</a:t>
            </a:r>
          </a:p>
          <a:p>
            <a:pPr marL="285750" lvl="0" indent="-285750">
              <a:buFont typeface="Arial" charset="0"/>
              <a:buChar char="•"/>
            </a:pPr>
            <a:endParaRPr lang="en-US" sz="1400" b="1" dirty="0"/>
          </a:p>
          <a:p>
            <a:pPr marL="285750" lvl="0" indent="-285750">
              <a:buFont typeface="Arial" charset="0"/>
              <a:buChar char="•"/>
            </a:pPr>
            <a:endParaRPr lang="en-US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US" sz="1400" b="1" dirty="0"/>
          </a:p>
          <a:p>
            <a:pPr marL="285750" lvl="0" indent="-285750">
              <a:buFont typeface="Arial" charset="0"/>
              <a:buChar char="•"/>
            </a:pPr>
            <a:endParaRPr lang="en-US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US" sz="1400" b="1" dirty="0"/>
          </a:p>
          <a:p>
            <a:pPr marL="285750" lvl="0" indent="-285750">
              <a:buFont typeface="Arial" charset="0"/>
              <a:buChar char="•"/>
            </a:pPr>
            <a:endParaRPr lang="en-US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US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US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US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US" sz="1400" b="1" dirty="0"/>
          </a:p>
          <a:p>
            <a:pPr marL="285750" lvl="0" indent="-285750">
              <a:buFont typeface="Arial" charset="0"/>
              <a:buChar char="•"/>
            </a:pPr>
            <a:endParaRPr lang="en-US" sz="1400" b="1" dirty="0"/>
          </a:p>
          <a:p>
            <a:pPr marL="285750" lvl="0" indent="-285750">
              <a:buFont typeface="Arial" charset="0"/>
              <a:buChar char="•"/>
            </a:pPr>
            <a:r>
              <a:rPr lang="en-GB" sz="1400" b="1" dirty="0" smtClean="0"/>
              <a:t>Cell wall</a:t>
            </a:r>
          </a:p>
          <a:p>
            <a:pPr marL="285750" lvl="0" indent="-285750">
              <a:buFont typeface="Arial" charset="0"/>
              <a:buChar char="•"/>
            </a:pPr>
            <a:endParaRPr lang="en-GB" sz="1400" b="1" dirty="0"/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GB" sz="1400" b="1" dirty="0"/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lvl="0" indent="-285750">
              <a:buFont typeface="Arial" charset="0"/>
              <a:buChar char="•"/>
            </a:pPr>
            <a:endParaRPr lang="en-GB" sz="1400" b="1" dirty="0"/>
          </a:p>
          <a:p>
            <a:pPr marL="285750" lvl="0" indent="-285750">
              <a:buFont typeface="Arial" charset="0"/>
              <a:buChar char="•"/>
            </a:pPr>
            <a:endParaRPr lang="en-US" sz="1400" b="1" dirty="0"/>
          </a:p>
          <a:p>
            <a:pPr marL="285750" indent="-285750">
              <a:buFont typeface="Arial" charset="0"/>
              <a:buChar char="•"/>
            </a:pPr>
            <a:r>
              <a:rPr lang="en-GB" sz="1400" b="1" dirty="0" smtClean="0"/>
              <a:t>Cell vacuole</a:t>
            </a:r>
            <a:r>
              <a:rPr lang="en-US" sz="1400" b="1" dirty="0" smtClean="0">
                <a:effectLst/>
              </a:rPr>
              <a:t> </a:t>
            </a:r>
            <a:endParaRPr lang="en-GB" sz="1400" b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62" y="1016000"/>
            <a:ext cx="3007578" cy="2931160"/>
          </a:xfrm>
          <a:prstGeom prst="rect">
            <a:avLst/>
          </a:prstGeom>
        </p:spPr>
      </p:pic>
      <p:pic>
        <p:nvPicPr>
          <p:cNvPr id="5" name="Picture 5" descr="CELLW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383" y="4193209"/>
            <a:ext cx="1081577" cy="1429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514079" y="850207"/>
            <a:ext cx="3471091" cy="583969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explain the adaptations of eukaryotic cells?</a:t>
            </a:r>
            <a:r>
              <a:rPr lang="en-US" sz="1400" b="1" dirty="0" smtClean="0">
                <a:effectLst/>
              </a:rPr>
              <a:t> Suggest organelles that you would expect to be numerous and well developed in the following cells:</a:t>
            </a:r>
          </a:p>
          <a:p>
            <a:endParaRPr lang="en-US" sz="1400" b="1" dirty="0" smtClean="0"/>
          </a:p>
          <a:p>
            <a:pPr marL="285750" indent="-285750">
              <a:buFontTx/>
              <a:buChar char="-"/>
            </a:pPr>
            <a:r>
              <a:rPr lang="en-US" sz="1400" b="1" dirty="0" smtClean="0"/>
              <a:t>Muscle cells </a:t>
            </a:r>
            <a:endParaRPr lang="en-US" sz="1400" b="1" dirty="0"/>
          </a:p>
          <a:p>
            <a:endParaRPr lang="en-US" sz="1400" b="1" dirty="0" smtClean="0"/>
          </a:p>
          <a:p>
            <a:pPr marL="285750" indent="-285750">
              <a:buFontTx/>
              <a:buChar char="-"/>
            </a:pPr>
            <a:r>
              <a:rPr lang="en-US" sz="1400" b="1" dirty="0" smtClean="0"/>
              <a:t>A sperm cell</a:t>
            </a:r>
          </a:p>
          <a:p>
            <a:pPr marL="285750" indent="-285750">
              <a:buFontTx/>
              <a:buChar char="-"/>
            </a:pPr>
            <a:endParaRPr lang="en-US" sz="1400" b="1" dirty="0" smtClean="0"/>
          </a:p>
          <a:p>
            <a:pPr marL="285750" indent="-285750">
              <a:buFontTx/>
              <a:buChar char="-"/>
            </a:pPr>
            <a:r>
              <a:rPr lang="en-US" sz="1400" b="1" dirty="0" smtClean="0"/>
              <a:t>Phagocytes</a:t>
            </a:r>
            <a:endParaRPr lang="en-US" sz="1400" b="1" dirty="0"/>
          </a:p>
          <a:p>
            <a:pPr marL="285750" indent="-285750">
              <a:buFontTx/>
              <a:buChar char="-"/>
            </a:pPr>
            <a:endParaRPr lang="en-US" sz="1400" b="1" dirty="0" smtClean="0"/>
          </a:p>
          <a:p>
            <a:pPr marL="285750" indent="-285750">
              <a:buFontTx/>
              <a:buChar char="-"/>
            </a:pPr>
            <a:r>
              <a:rPr lang="en-US" sz="1400" b="1" dirty="0" smtClean="0"/>
              <a:t>Liver cells</a:t>
            </a:r>
          </a:p>
          <a:p>
            <a:pPr marL="285750" indent="-285750">
              <a:buFontTx/>
              <a:buChar char="-"/>
            </a:pPr>
            <a:endParaRPr lang="en-US" sz="1400" b="1" dirty="0" smtClean="0"/>
          </a:p>
          <a:p>
            <a:pPr marL="285750" indent="-285750">
              <a:buFontTx/>
              <a:buChar char="-"/>
            </a:pPr>
            <a:endParaRPr lang="en-US" sz="1400" b="1" dirty="0"/>
          </a:p>
          <a:p>
            <a:r>
              <a:rPr lang="en-GB" sz="1400" b="1" dirty="0" smtClean="0"/>
              <a:t>Describe any other specialised cells and suggest the cell ultrastructure you would expect t</a:t>
            </a:r>
            <a:r>
              <a:rPr lang="en-GB" sz="1400" b="1" dirty="0"/>
              <a:t>h</a:t>
            </a:r>
            <a:r>
              <a:rPr lang="en-GB" sz="1400" b="1" dirty="0" smtClean="0"/>
              <a:t>em to have to carry out their function efficiently.</a:t>
            </a:r>
            <a:endParaRPr lang="en-US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137964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3855" t="21954" r="31859" b="35234"/>
          <a:stretch/>
        </p:blipFill>
        <p:spPr>
          <a:xfrm>
            <a:off x="1" y="0"/>
            <a:ext cx="3793984" cy="29609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3039" t="18907" r="31859" b="26961"/>
          <a:stretch/>
        </p:blipFill>
        <p:spPr>
          <a:xfrm>
            <a:off x="159658" y="3122878"/>
            <a:ext cx="3875314" cy="37351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31497" t="28195" r="32312" b="17819"/>
          <a:stretch/>
        </p:blipFill>
        <p:spPr>
          <a:xfrm>
            <a:off x="6400800" y="0"/>
            <a:ext cx="5791200" cy="539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529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8809" t="32096" r="40952" b="51396"/>
          <a:stretch/>
        </p:blipFill>
        <p:spPr>
          <a:xfrm>
            <a:off x="-1" y="4360635"/>
            <a:ext cx="6003179" cy="20483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7223" t="49619" r="27223" b="28286"/>
          <a:stretch/>
        </p:blipFill>
        <p:spPr>
          <a:xfrm>
            <a:off x="0" y="0"/>
            <a:ext cx="7289800" cy="2209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28590" t="40217" r="35067" b="45154"/>
          <a:stretch/>
        </p:blipFill>
        <p:spPr>
          <a:xfrm>
            <a:off x="6199632" y="3255264"/>
            <a:ext cx="5815584" cy="146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92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2: Cells - 3.2.1.1 Eukaryotic cells (p67-74)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5934635" cy="2807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cell differentiation and what are </a:t>
            </a:r>
            <a:r>
              <a:rPr lang="en-US" sz="1400" b="1" smtClean="0"/>
              <a:t>its advantages?</a:t>
            </a:r>
            <a:endParaRPr lang="en-US" sz="1400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81685" y="3700450"/>
            <a:ext cx="5934635" cy="286835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are cells are arranged into tissues? Give some examples of </a:t>
            </a:r>
            <a:r>
              <a:rPr lang="en-US" sz="1400" b="1" dirty="0"/>
              <a:t>tissues in a plant and in an animal.</a:t>
            </a:r>
            <a:endParaRPr lang="en-US" sz="14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6278880" y="748607"/>
            <a:ext cx="5706291" cy="2807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are tissues are arranged into organs? Give some examples of organs in a plant and in an animal.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57365" y="3700450"/>
            <a:ext cx="5727806" cy="286835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are organs arranged into organ systems? Give some examples of organ </a:t>
            </a:r>
            <a:r>
              <a:rPr lang="en-US" sz="1400" b="1" dirty="0"/>
              <a:t>systems in a plant and in an animal.</a:t>
            </a:r>
            <a:endParaRPr lang="en-US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101288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Topic 2: Cells - 3.2.1.2 Prokaryotic cells and viruses (p75-76)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365" y="2275842"/>
            <a:ext cx="5873675" cy="440943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Label this prokaryotic cell and explain the role of each part: Highlight which features are ALWAYS present.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982" y="2740660"/>
            <a:ext cx="1721310" cy="37617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1685" y="746398"/>
            <a:ext cx="11803486" cy="138720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explain how prokaryotic cells differ from eukaryotic cells?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11496" y="2275842"/>
            <a:ext cx="5873675" cy="440943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Make a COMPARE and CONTRAST table for Prokaryotic Vs Eukaryotic cells</a:t>
            </a:r>
          </a:p>
        </p:txBody>
      </p:sp>
    </p:spTree>
    <p:extLst>
      <p:ext uri="{BB962C8B-B14F-4D97-AF65-F5344CB8AC3E}">
        <p14:creationId xmlns:p14="http://schemas.microsoft.com/office/powerpoint/2010/main" val="27153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4127" t="72603" r="35125" b="8821"/>
          <a:stretch/>
        </p:blipFill>
        <p:spPr>
          <a:xfrm>
            <a:off x="0" y="50800"/>
            <a:ext cx="4920343" cy="18578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9229" t="22680" r="31769" b="43361"/>
          <a:stretch/>
        </p:blipFill>
        <p:spPr>
          <a:xfrm>
            <a:off x="0" y="2583543"/>
            <a:ext cx="6241143" cy="33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063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8128" t="33409" r="33516" b="50389"/>
          <a:stretch/>
        </p:blipFill>
        <p:spPr>
          <a:xfrm>
            <a:off x="0" y="4206240"/>
            <a:ext cx="10046091" cy="26517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7204" t="46434" r="38381" b="47897"/>
          <a:stretch/>
        </p:blipFill>
        <p:spPr>
          <a:xfrm>
            <a:off x="0" y="141722"/>
            <a:ext cx="9459786" cy="97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542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2: Cells - 3.2.1.3 Studying cells (p58-66)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685" y="746397"/>
            <a:ext cx="5548555" cy="193312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explain the difference between magnification </a:t>
            </a:r>
            <a:r>
              <a:rPr lang="en-US" sz="1400" b="1" smtClean="0"/>
              <a:t>and resolution?</a:t>
            </a:r>
            <a:endParaRPr lang="en-US" sz="14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181684" y="2821757"/>
            <a:ext cx="5548555" cy="380337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 you calculate magnification and the size of the real object? How do you work out magnification using a scale bar?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612" y="2679519"/>
            <a:ext cx="401955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911923" y="1924958"/>
            <a:ext cx="6073247" cy="474553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describe the principles of cell fractionation and ultracentrifugation in separating cell components?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11923" y="746398"/>
            <a:ext cx="6073247" cy="107224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Before cell fractionation, the tissue is placed in what type of solution (3 key words)?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10401"/>
              </p:ext>
            </p:extLst>
          </p:nvPr>
        </p:nvGraphicFramePr>
        <p:xfrm>
          <a:off x="375322" y="5335239"/>
          <a:ext cx="5161278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0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2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5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598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Unit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Symbol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Conversion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98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millimetre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micrometre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98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nanometre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11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2: Cells - 3.2.1.3 Studying cells (p58-66)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685" y="746398"/>
            <a:ext cx="4410635" cy="303312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describe how a light microscope works and explain the limitations of it: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74560" y="746398"/>
            <a:ext cx="4710611" cy="368336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Make a COMPARE and CONTRAST table for Scanning Vs Transmission electron microscopes.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246" y="908958"/>
            <a:ext cx="2404388" cy="335824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81684" y="3824878"/>
            <a:ext cx="4410636" cy="279944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explain how you would use an eyepiece </a:t>
            </a:r>
            <a:r>
              <a:rPr lang="en-US" sz="1400" b="1" dirty="0" err="1" smtClean="0"/>
              <a:t>graticule</a:t>
            </a:r>
            <a:r>
              <a:rPr lang="en-US" sz="1400" b="1" dirty="0" smtClean="0"/>
              <a:t> to measure cells: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280" y="4651061"/>
            <a:ext cx="1971040" cy="189419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31246" y="4571999"/>
            <a:ext cx="7259212" cy="205232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would you set up a temporary mount?</a:t>
            </a:r>
          </a:p>
        </p:txBody>
      </p:sp>
    </p:spTree>
    <p:extLst>
      <p:ext uri="{BB962C8B-B14F-4D97-AF65-F5344CB8AC3E}">
        <p14:creationId xmlns:p14="http://schemas.microsoft.com/office/powerpoint/2010/main" val="16782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2767" t="14118" r="32041" b="5483"/>
          <a:stretch/>
        </p:blipFill>
        <p:spPr>
          <a:xfrm>
            <a:off x="0" y="0"/>
            <a:ext cx="4804229" cy="68596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4037" t="52286" r="34852" b="18979"/>
          <a:stretch/>
        </p:blipFill>
        <p:spPr>
          <a:xfrm>
            <a:off x="6786165" y="-1"/>
            <a:ext cx="5405835" cy="31205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3945" t="17456" r="38663" b="68757"/>
          <a:stretch/>
        </p:blipFill>
        <p:spPr>
          <a:xfrm>
            <a:off x="6786165" y="3429823"/>
            <a:ext cx="4383316" cy="13788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33402" t="60703" r="32132" b="26381"/>
          <a:stretch/>
        </p:blipFill>
        <p:spPr>
          <a:xfrm>
            <a:off x="6676572" y="5399314"/>
            <a:ext cx="5515428" cy="129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018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8679" t="24267" r="43302" b="58627"/>
          <a:stretch/>
        </p:blipFill>
        <p:spPr>
          <a:xfrm>
            <a:off x="-1" y="-1"/>
            <a:ext cx="7226711" cy="27575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8495" t="80009" r="34952" b="12240"/>
          <a:stretch/>
        </p:blipFill>
        <p:spPr>
          <a:xfrm>
            <a:off x="0" y="2757561"/>
            <a:ext cx="8033348" cy="106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137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939435" y="776877"/>
            <a:ext cx="7108371" cy="583728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describe the </a:t>
            </a:r>
            <a:r>
              <a:rPr lang="en-US" sz="1400" b="1" dirty="0" err="1" smtClean="0"/>
              <a:t>behaviour</a:t>
            </a:r>
            <a:r>
              <a:rPr lang="en-US" sz="1400" b="1" dirty="0" smtClean="0"/>
              <a:t> of chromosomes during interphase, prophase, metaphase, anaphase and telophase of mitosis?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2: Cells - 3.2.2 All cells arise from other cells – Mitosis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494" y="2153920"/>
            <a:ext cx="3679094" cy="3018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81682" y="776879"/>
            <a:ext cx="2099832" cy="347239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a chromosome before interphase and after interphase.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1681" y="4365812"/>
            <a:ext cx="4560648" cy="224834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the importance of mitosis?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48750" y="776877"/>
            <a:ext cx="2460813" cy="34723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and label the structure in the nucleus. You should have 5 labels and functions.</a:t>
            </a:r>
          </a:p>
        </p:txBody>
      </p:sp>
    </p:spTree>
    <p:extLst>
      <p:ext uri="{BB962C8B-B14F-4D97-AF65-F5344CB8AC3E}">
        <p14:creationId xmlns:p14="http://schemas.microsoft.com/office/powerpoint/2010/main" val="185263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2: Cells - 3.2.2 All cells arise from other cells – Cell cycle (p77-79)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685" y="787038"/>
            <a:ext cx="4817035" cy="581696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 smtClean="0"/>
              <a:t>Describe the three stages of the cell cycle:</a:t>
            </a:r>
            <a:endParaRPr lang="en-US" sz="1400" b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62" y="1481061"/>
            <a:ext cx="1767840" cy="17151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42" y="3969876"/>
            <a:ext cx="2118360" cy="22127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61279" y="787038"/>
            <a:ext cx="3860801" cy="337856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can uncontrolled cell division lead to? Explain why.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84639" y="787038"/>
            <a:ext cx="2800532" cy="337856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Some cancer treatments are directed at controlling the rate of cell division. How might they disrupt the cell cycle? What is the problem with these types of drugs?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59520" y="4391217"/>
            <a:ext cx="3125651" cy="225552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 </a:t>
            </a:r>
            <a:r>
              <a:rPr lang="en-US" sz="1400" b="1" smtClean="0"/>
              <a:t>viruses replicate?</a:t>
            </a:r>
            <a:endParaRPr lang="en-US" sz="1400" b="1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5161279" y="4391217"/>
            <a:ext cx="3556001" cy="225552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 prokaryotic cells divide?</a:t>
            </a:r>
          </a:p>
        </p:txBody>
      </p:sp>
    </p:spTree>
    <p:extLst>
      <p:ext uri="{BB962C8B-B14F-4D97-AF65-F5344CB8AC3E}">
        <p14:creationId xmlns:p14="http://schemas.microsoft.com/office/powerpoint/2010/main" val="85260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048" t="16857" r="25476" b="78572"/>
          <a:stretch/>
        </p:blipFill>
        <p:spPr>
          <a:xfrm>
            <a:off x="133350" y="0"/>
            <a:ext cx="11988774" cy="11239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333" t="16857" r="25714" b="25810"/>
          <a:stretch/>
        </p:blipFill>
        <p:spPr>
          <a:xfrm>
            <a:off x="0" y="561975"/>
            <a:ext cx="4953000" cy="57340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2857" t="30000" r="25715" b="7142"/>
          <a:stretch/>
        </p:blipFill>
        <p:spPr>
          <a:xfrm>
            <a:off x="5619750" y="561975"/>
            <a:ext cx="5029200" cy="628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844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929" t="17238" r="26905" b="41619"/>
          <a:stretch/>
        </p:blipFill>
        <p:spPr>
          <a:xfrm>
            <a:off x="0" y="0"/>
            <a:ext cx="4667250" cy="41148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572" t="16476" r="27262" b="47524"/>
          <a:stretch/>
        </p:blipFill>
        <p:spPr>
          <a:xfrm>
            <a:off x="7524750" y="0"/>
            <a:ext cx="4667250" cy="360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50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Topic 2: Cells - 3.2.3 Transport across cell membranes – Cell-surface membrane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685" y="787038"/>
            <a:ext cx="4818163" cy="446224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describe and label the fluid-mosaic model of membrane structure?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61280" y="787038"/>
            <a:ext cx="3251202" cy="291120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Why are phospholipids present in cell membranes?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1685" y="5382690"/>
            <a:ext cx="4818163" cy="126404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smtClean="0"/>
              <a:t>Why is cholesterol </a:t>
            </a:r>
            <a:r>
              <a:rPr lang="en-GB" sz="1400" b="1" dirty="0"/>
              <a:t>present in cell </a:t>
            </a:r>
            <a:r>
              <a:rPr lang="en-GB" sz="1400" b="1" dirty="0" smtClean="0"/>
              <a:t>membranes?</a:t>
            </a:r>
            <a:r>
              <a:rPr lang="en-US" sz="1400" b="1" dirty="0" smtClean="0">
                <a:effectLst/>
              </a:rPr>
              <a:t> </a:t>
            </a:r>
            <a:endParaRPr lang="en-US" sz="14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8573912" y="3836948"/>
            <a:ext cx="3411259" cy="187297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Why are glycolipids present in cell membranes?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61279" y="3836948"/>
            <a:ext cx="3251202" cy="187297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Why are glycoproteins present in cell membranes?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70" y="2164591"/>
            <a:ext cx="3545150" cy="2705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573912" y="787038"/>
            <a:ext cx="3411259" cy="291120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Why are proteins present in cell membranes?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61278" y="5848628"/>
            <a:ext cx="6823893" cy="79810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the permeability of the cell-surface membrane:</a:t>
            </a:r>
          </a:p>
        </p:txBody>
      </p:sp>
    </p:spTree>
    <p:extLst>
      <p:ext uri="{BB962C8B-B14F-4D97-AF65-F5344CB8AC3E}">
        <p14:creationId xmlns:p14="http://schemas.microsoft.com/office/powerpoint/2010/main" val="199710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476" t="24984" r="60000" b="9873"/>
          <a:stretch/>
        </p:blipFill>
        <p:spPr>
          <a:xfrm>
            <a:off x="0" y="0"/>
            <a:ext cx="4724400" cy="651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797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9603" t="23333" r="28571" b="62318"/>
          <a:stretch/>
        </p:blipFill>
        <p:spPr>
          <a:xfrm>
            <a:off x="0" y="44448"/>
            <a:ext cx="10039352" cy="215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150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Topic 2: Cells - 3.2.3 Transport across cell membranes – Diffusion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684" y="750116"/>
            <a:ext cx="4818163" cy="227412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diffusion? Draw a diagram to help you explain.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1684" y="3171918"/>
            <a:ext cx="4818163" cy="192296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Why does simple diffusion happen?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70244" y="750115"/>
            <a:ext cx="6814927" cy="434476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facilitated diffusion? Name the proteins used and the type of </a:t>
            </a:r>
            <a:r>
              <a:rPr lang="en-US" sz="1400" b="1" dirty="0" err="1" smtClean="0"/>
              <a:t>mols</a:t>
            </a:r>
            <a:r>
              <a:rPr lang="en-US" sz="1400" b="1" dirty="0" smtClean="0"/>
              <a:t> with examples.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1684" y="5242560"/>
            <a:ext cx="11803487" cy="150367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affects the rate </a:t>
            </a:r>
            <a:r>
              <a:rPr lang="en-US" sz="1400" b="1" smtClean="0"/>
              <a:t>of diffusion?</a:t>
            </a:r>
            <a:endParaRPr lang="en-US" sz="1400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1824" y="2187871"/>
            <a:ext cx="1963347" cy="251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0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Topic 2: Cells - 3.2.3 Transport across cell membranes – Osmosis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684" y="750116"/>
            <a:ext cx="6291305" cy="227412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</a:t>
            </a:r>
            <a:r>
              <a:rPr lang="en-US" sz="1400" b="1" smtClean="0"/>
              <a:t>is osmosis? </a:t>
            </a:r>
            <a:r>
              <a:rPr lang="en-US" sz="1400" b="1" dirty="0" smtClean="0"/>
              <a:t>Draw a diagram to help you explain.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92905" y="3170195"/>
            <a:ext cx="3080084" cy="344717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Why </a:t>
            </a:r>
            <a:r>
              <a:rPr lang="en-US" sz="1400" b="1" smtClean="0"/>
              <a:t>does osmosis happen</a:t>
            </a:r>
            <a:r>
              <a:rPr lang="en-US" sz="1400" b="1" dirty="0" smtClean="0"/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1684" y="3170195"/>
            <a:ext cx="3042779" cy="193520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what is meant by the terms solute, water potential and solution: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41431" y="750116"/>
            <a:ext cx="5343740" cy="276310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does osmosis affect animal cells? Give the terms for the cell shapes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41431" y="3659179"/>
            <a:ext cx="5343740" cy="295818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does osmosis affect plant cells? Give the term for the cell shapes. Why don’t plant cells burst?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264" y="1615562"/>
            <a:ext cx="1177326" cy="11519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141" y="1583413"/>
            <a:ext cx="1199816" cy="13572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111" y="1401342"/>
            <a:ext cx="1124042" cy="16503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979" y="4276815"/>
            <a:ext cx="1284173" cy="16131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163" y="4276816"/>
            <a:ext cx="1172874" cy="151170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969" y="4171609"/>
            <a:ext cx="1332622" cy="171838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1683" y="5257801"/>
            <a:ext cx="3042779" cy="135956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the symbol for WP and give the highest water potential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/>
          <a:srcRect l="30476" t="67524" r="57143" b="18381"/>
          <a:stretch/>
        </p:blipFill>
        <p:spPr>
          <a:xfrm>
            <a:off x="2408064" y="1887176"/>
            <a:ext cx="1526058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7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894593" y="736794"/>
            <a:ext cx="3830307" cy="276840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graph showing different types of transport.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000" b="1" dirty="0" smtClean="0"/>
              <a:t>Topic 2: Cells - 3.2.3 Transport across cell membranes – Active Transport &amp; Co-transport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684" y="2751798"/>
            <a:ext cx="4548784" cy="401990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Label the diagram to explain active transport: Name the types of protein and the types of </a:t>
            </a:r>
            <a:r>
              <a:rPr lang="en-US" sz="1400" b="1" dirty="0" err="1" smtClean="0"/>
              <a:t>mols</a:t>
            </a:r>
            <a:r>
              <a:rPr lang="en-US" sz="1400" b="1" dirty="0" smtClean="0"/>
              <a:t> with examples 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31" y="3296500"/>
            <a:ext cx="3187997" cy="3391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81685" y="735827"/>
            <a:ext cx="4548783" cy="188430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active transport? What does active transport require?</a:t>
            </a:r>
          </a:p>
          <a:p>
            <a:r>
              <a:rPr lang="en-US" sz="1400" b="1" dirty="0" smtClean="0"/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736794"/>
            <a:ext cx="3107870" cy="276840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could cells be adapted for rapid transport across their internal or external membranes</a:t>
            </a:r>
            <a:r>
              <a:rPr lang="en-US" sz="1400" b="1" smtClean="0"/>
              <a:t>? </a:t>
            </a:r>
            <a:endParaRPr lang="en-US" sz="1400" b="1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4894593" y="3676649"/>
            <a:ext cx="7090578" cy="306780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co-transport? Use the diagram to explain how the process happens in the intestine: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01" y="4155648"/>
            <a:ext cx="1872762" cy="226408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43333" t="17048" r="29524" b="51523"/>
          <a:stretch/>
        </p:blipFill>
        <p:spPr>
          <a:xfrm>
            <a:off x="5973120" y="1706718"/>
            <a:ext cx="1885320" cy="136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8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333" t="15523" r="26191" b="16477"/>
          <a:stretch/>
        </p:blipFill>
        <p:spPr>
          <a:xfrm>
            <a:off x="0" y="0"/>
            <a:ext cx="4876800" cy="68008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214" t="76095" r="25952" b="7524"/>
          <a:stretch/>
        </p:blipFill>
        <p:spPr>
          <a:xfrm>
            <a:off x="7258050" y="0"/>
            <a:ext cx="4933950" cy="163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0003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214" t="15714" r="25714" b="6762"/>
          <a:stretch/>
        </p:blipFill>
        <p:spPr>
          <a:xfrm>
            <a:off x="0" y="-1"/>
            <a:ext cx="4397882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929" t="17048" r="25357" b="52286"/>
          <a:stretch/>
        </p:blipFill>
        <p:spPr>
          <a:xfrm>
            <a:off x="7277100" y="133349"/>
            <a:ext cx="4914900" cy="306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0171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572" t="16667" r="27262" b="66190"/>
          <a:stretch/>
        </p:blipFill>
        <p:spPr>
          <a:xfrm>
            <a:off x="0" y="0"/>
            <a:ext cx="4667250" cy="17145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572" t="17048" r="27143" b="51333"/>
          <a:stretch/>
        </p:blipFill>
        <p:spPr>
          <a:xfrm>
            <a:off x="0" y="3695699"/>
            <a:ext cx="4686300" cy="31623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3333" t="16667" r="27381" b="40286"/>
          <a:stretch/>
        </p:blipFill>
        <p:spPr>
          <a:xfrm>
            <a:off x="7372350" y="0"/>
            <a:ext cx="4686300" cy="430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271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b="1" dirty="0" smtClean="0"/>
              <a:t>Topic 2: Cells - 3.2.4 Cell recognition and the immune system – </a:t>
            </a:r>
            <a:r>
              <a:rPr lang="en-US" b="1" dirty="0" err="1" smtClean="0"/>
              <a:t>Defence</a:t>
            </a:r>
            <a:r>
              <a:rPr lang="en-US" b="1" dirty="0" smtClean="0"/>
              <a:t> mechanisms &amp; Phagocytosis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1685" y="735827"/>
            <a:ext cx="2749084" cy="255982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</a:t>
            </a:r>
            <a:r>
              <a:rPr lang="en-US" sz="1400" b="1" smtClean="0"/>
              <a:t>are non-specific responses?</a:t>
            </a:r>
            <a:endParaRPr lang="en-US" sz="1400" b="1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9401907" y="2448836"/>
            <a:ext cx="2583261" cy="40691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are specific responses?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88677" y="735826"/>
            <a:ext cx="8796493" cy="151094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does the body distinguish between its own cells and foreign material? Give some examples of foreign material.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88677" y="2448836"/>
            <a:ext cx="6002215" cy="40691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Label the diagram to explain the process of phagocytosis:</a:t>
            </a:r>
          </a:p>
        </p:txBody>
      </p:sp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821" y="2929254"/>
            <a:ext cx="3315925" cy="3108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81685" y="3427320"/>
            <a:ext cx="2749084" cy="309071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a diagram and label the Antigen, antibody, pathogen. Add definitions to the terms </a:t>
            </a:r>
          </a:p>
        </p:txBody>
      </p:sp>
    </p:spTree>
    <p:extLst>
      <p:ext uri="{BB962C8B-B14F-4D97-AF65-F5344CB8AC3E}">
        <p14:creationId xmlns:p14="http://schemas.microsoft.com/office/powerpoint/2010/main" val="118974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876" y="1273129"/>
            <a:ext cx="8610967" cy="3165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b="1" dirty="0" smtClean="0"/>
              <a:t>Topic 2: Cells - 3.2.4 Cell recognition and the immune system – T lymphocytes and cell-mediated immunity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1685" y="735827"/>
            <a:ext cx="4554438" cy="211998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are the 2 different types of lymphocytes?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47138" y="735826"/>
            <a:ext cx="7038032" cy="589943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cell-mediated immunity? Use the diagram to explain the five steps: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685" y="3012762"/>
            <a:ext cx="4554438" cy="176878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the role of antigen-presenting cells in the cellular response?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7331" y="4882661"/>
            <a:ext cx="4554438" cy="175260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 cytotoxic T cells kill infected cells?</a:t>
            </a:r>
          </a:p>
        </p:txBody>
      </p:sp>
    </p:spTree>
    <p:extLst>
      <p:ext uri="{BB962C8B-B14F-4D97-AF65-F5344CB8AC3E}">
        <p14:creationId xmlns:p14="http://schemas.microsoft.com/office/powerpoint/2010/main" val="168075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557" y="3691680"/>
            <a:ext cx="1813997" cy="2438400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989" y="1866155"/>
            <a:ext cx="6627816" cy="3245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b="1" dirty="0" smtClean="0"/>
              <a:t>Topic 2: Cells - 3.2.4 Cell recognition and the immune system – B lymphocytes and humoral immunity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96988" y="735826"/>
            <a:ext cx="6788181" cy="589943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humoral immunity? Use the diagram to explain: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1685" y="735826"/>
            <a:ext cx="4854939" cy="118593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describe the role of helper T cells (TH </a:t>
            </a:r>
            <a:r>
              <a:rPr lang="en-GB" sz="1400" b="1" dirty="0" smtClean="0"/>
              <a:t>cells)?</a:t>
            </a:r>
            <a:endParaRPr lang="en-US" sz="1400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181685" y="2002736"/>
            <a:ext cx="4854939" cy="118512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describe the response of B lymphocytes to a foreign </a:t>
            </a:r>
            <a:r>
              <a:rPr lang="en-GB" sz="1400" b="1" dirty="0" smtClean="0"/>
              <a:t>antigen?</a:t>
            </a:r>
            <a:r>
              <a:rPr lang="en-US" sz="1400" b="1" dirty="0" smtClean="0">
                <a:effectLst/>
              </a:rPr>
              <a:t> </a:t>
            </a:r>
            <a:endParaRPr lang="en-US" sz="1400" b="1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181685" y="3268829"/>
            <a:ext cx="3053250" cy="156108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are plasma cells, describe their function.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1685" y="4910881"/>
            <a:ext cx="3053250" cy="172438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are memory cells? What type of immune response do they produce? </a:t>
            </a:r>
          </a:p>
          <a:p>
            <a:r>
              <a:rPr lang="en-US" sz="1400" b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538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572" t="17619" r="25357" b="55333"/>
          <a:stretch/>
        </p:blipFill>
        <p:spPr>
          <a:xfrm>
            <a:off x="0" y="0"/>
            <a:ext cx="4972050" cy="27051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452" t="16857" r="25715" b="33810"/>
          <a:stretch/>
        </p:blipFill>
        <p:spPr>
          <a:xfrm>
            <a:off x="7581900" y="0"/>
            <a:ext cx="4210050" cy="42100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3809" t="17238" r="25000" b="42952"/>
          <a:stretch/>
        </p:blipFill>
        <p:spPr>
          <a:xfrm>
            <a:off x="114300" y="2705101"/>
            <a:ext cx="4991100" cy="39814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43809" t="16667" r="25119" b="60476"/>
          <a:stretch/>
        </p:blipFill>
        <p:spPr>
          <a:xfrm>
            <a:off x="7219950" y="4571999"/>
            <a:ext cx="4972050" cy="228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263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048" t="17238" r="27143" b="69810"/>
          <a:stretch/>
        </p:blipFill>
        <p:spPr>
          <a:xfrm>
            <a:off x="-1" y="0"/>
            <a:ext cx="6304985" cy="17716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452" t="17238" r="27024" b="55905"/>
          <a:stretch/>
        </p:blipFill>
        <p:spPr>
          <a:xfrm>
            <a:off x="7467600" y="0"/>
            <a:ext cx="4724400" cy="26860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3451" t="17238" r="26786" b="36667"/>
          <a:stretch/>
        </p:blipFill>
        <p:spPr>
          <a:xfrm>
            <a:off x="-1" y="2114549"/>
            <a:ext cx="4762500" cy="46101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43691" t="16286" r="26904" b="75143"/>
          <a:stretch/>
        </p:blipFill>
        <p:spPr>
          <a:xfrm>
            <a:off x="7486650" y="3333749"/>
            <a:ext cx="4705350" cy="85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814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b="1" dirty="0" smtClean="0"/>
              <a:t>Topic 2: Cells - 3.2.4 Cell recognition and the immune system – Antibodies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4306" y="735825"/>
            <a:ext cx="4554438" cy="428165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and </a:t>
            </a:r>
            <a:r>
              <a:rPr lang="en-US" sz="1400" b="1" smtClean="0"/>
              <a:t>label the structure of an antibody:</a:t>
            </a:r>
            <a:endParaRPr lang="en-US" sz="1400" b="1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259952" y="5098447"/>
            <a:ext cx="4554438" cy="158370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explain the formation of an antigen-antibody complex? Draw and label a picture.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84351" y="735825"/>
            <a:ext cx="3221803" cy="254663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are monoclonal antibodies? How are they produced?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76115" y="735824"/>
            <a:ext cx="3609056" cy="254663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can monoclonal antibodies be used to target specific cell types?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76116" y="3414128"/>
            <a:ext cx="3609056" cy="331451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can monoclonal antibodies be used </a:t>
            </a:r>
            <a:r>
              <a:rPr lang="en-US" sz="1400" b="1" smtClean="0"/>
              <a:t>in medical diagnosis?</a:t>
            </a:r>
            <a:endParaRPr lang="en-US" sz="14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4984351" y="3414128"/>
            <a:ext cx="3221803" cy="334157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describe the ethical issues associated with the use of monoclonal antibodies?</a:t>
            </a:r>
          </a:p>
        </p:txBody>
      </p:sp>
    </p:spTree>
    <p:extLst>
      <p:ext uri="{BB962C8B-B14F-4D97-AF65-F5344CB8AC3E}">
        <p14:creationId xmlns:p14="http://schemas.microsoft.com/office/powerpoint/2010/main" val="76517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b="1" dirty="0" smtClean="0"/>
              <a:t>Topic 2: Cells - 3.2.4 Cell recognition and the immune system – Vaccination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9953" y="735826"/>
            <a:ext cx="3632110" cy="150779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 smtClean="0"/>
              <a:t>What is passive immunity? Give an example</a:t>
            </a:r>
            <a:endParaRPr lang="en-US" sz="1400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4057207" y="735827"/>
            <a:ext cx="3589405" cy="150778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active immunity? </a:t>
            </a:r>
            <a:r>
              <a:rPr lang="en-GB" sz="1400" b="1" dirty="0"/>
              <a:t>Give an example</a:t>
            </a:r>
            <a:endParaRPr lang="en-US" sz="1400" b="1" dirty="0"/>
          </a:p>
          <a:p>
            <a:endParaRPr lang="en-US" sz="1400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7811756" y="735827"/>
            <a:ext cx="4173415" cy="150778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Contrast active and passive immunity? Make a table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9953" y="2461847"/>
            <a:ext cx="3632110" cy="189192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a vaccination?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9953" y="4485438"/>
            <a:ext cx="3632110" cy="213539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</a:t>
            </a:r>
            <a:r>
              <a:rPr lang="en-US" sz="1400" b="1" smtClean="0"/>
              <a:t>herd immunity?</a:t>
            </a:r>
            <a:endParaRPr lang="en-US" sz="1400" b="1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7811755" y="4485438"/>
            <a:ext cx="4173415" cy="213539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describe the ethical issues associated with the use of vaccines?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7207" y="2396016"/>
            <a:ext cx="3589405" cy="195775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natural immunity? </a:t>
            </a:r>
            <a:r>
              <a:rPr lang="en-GB" sz="1400" b="1" dirty="0"/>
              <a:t>Give an example</a:t>
            </a:r>
            <a:endParaRPr lang="en-US" sz="1400" b="1" dirty="0"/>
          </a:p>
          <a:p>
            <a:endParaRPr lang="en-US" sz="1400" b="1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811756" y="2375285"/>
            <a:ext cx="4173415" cy="197848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active immunity? </a:t>
            </a:r>
            <a:r>
              <a:rPr lang="en-GB" sz="1400" b="1" dirty="0"/>
              <a:t>Give an example</a:t>
            </a:r>
            <a:endParaRPr lang="en-US" sz="1400" b="1" dirty="0"/>
          </a:p>
          <a:p>
            <a:endParaRPr lang="en-US" sz="1400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4407" y="4520625"/>
            <a:ext cx="2686493" cy="215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4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809" t="16095" r="25715" b="73873"/>
          <a:stretch/>
        </p:blipFill>
        <p:spPr>
          <a:xfrm>
            <a:off x="-1" y="0"/>
            <a:ext cx="6420085" cy="1320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4048" t="36032" r="25635" b="60159"/>
          <a:stretch/>
        </p:blipFill>
        <p:spPr>
          <a:xfrm>
            <a:off x="0" y="1650998"/>
            <a:ext cx="6468542" cy="5080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3968" t="16984" r="25635" b="73746"/>
          <a:stretch/>
        </p:blipFill>
        <p:spPr>
          <a:xfrm>
            <a:off x="-1" y="2870199"/>
            <a:ext cx="6596517" cy="125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308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127" t="16730" r="27143" b="56984"/>
          <a:stretch/>
        </p:blipFill>
        <p:spPr>
          <a:xfrm>
            <a:off x="101599" y="-1"/>
            <a:ext cx="5334001" cy="30501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4048" t="60032" r="27143" b="12031"/>
          <a:stretch/>
        </p:blipFill>
        <p:spPr>
          <a:xfrm>
            <a:off x="0" y="3035298"/>
            <a:ext cx="5537200" cy="33558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3889" t="16984" r="27064" b="61048"/>
          <a:stretch/>
        </p:blipFill>
        <p:spPr>
          <a:xfrm>
            <a:off x="5537199" y="-1"/>
            <a:ext cx="6770787" cy="320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046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b="1" dirty="0" smtClean="0"/>
              <a:t>Topic 2: Cells - 3.2.4 Cell recognition and the immune system – H.I.V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9951" y="735826"/>
            <a:ext cx="5424135" cy="594632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describe the structure of the human immunodeficiency virus (HIV) and its replication in helper T cells?</a:t>
            </a:r>
            <a:r>
              <a:rPr lang="en-US" sz="1400" b="1" dirty="0" smtClean="0">
                <a:effectLst/>
              </a:rPr>
              <a:t> </a:t>
            </a:r>
            <a:endParaRPr lang="en-US" sz="1400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5862514" y="3343791"/>
            <a:ext cx="2882902" cy="333836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explain how antibodies are used in the ELISA test?</a:t>
            </a:r>
            <a:r>
              <a:rPr lang="en-US" sz="1400" b="1" dirty="0" smtClean="0">
                <a:effectLst/>
              </a:rPr>
              <a:t> </a:t>
            </a:r>
            <a:endParaRPr lang="en-US" sz="1400" b="1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5862513" y="735826"/>
            <a:ext cx="6122658" cy="247629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explain how HIV causes the symptoms of AIDS?</a:t>
            </a:r>
            <a:r>
              <a:rPr lang="en-US" sz="1400" b="1" dirty="0" smtClean="0">
                <a:effectLst/>
              </a:rPr>
              <a:t> </a:t>
            </a:r>
            <a:endParaRPr lang="en-US" sz="1400" b="1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8923842" y="3343791"/>
            <a:ext cx="3000133" cy="166000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/>
              <a:t>Can you explain why antibiotics are ineffective against viruses?</a:t>
            </a:r>
            <a:r>
              <a:rPr lang="en-US" sz="1400" b="1" dirty="0" smtClean="0">
                <a:effectLst/>
              </a:rPr>
              <a:t> </a:t>
            </a:r>
            <a:endParaRPr lang="en-US" sz="1400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8" r="21618"/>
          <a:stretch/>
        </p:blipFill>
        <p:spPr>
          <a:xfrm>
            <a:off x="1660850" y="1508199"/>
            <a:ext cx="2407298" cy="22007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23842" y="5101059"/>
            <a:ext cx="3000133" cy="158109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</a:t>
            </a:r>
            <a:r>
              <a:rPr lang="en-GB" sz="1400" b="1" dirty="0" smtClean="0"/>
              <a:t>you explain why viruses are non-living?</a:t>
            </a:r>
            <a:endParaRPr lang="en-US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173708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1492</Words>
  <Application>Microsoft Office PowerPoint</Application>
  <PresentationFormat>Widescreen</PresentationFormat>
  <Paragraphs>215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J M Booth</dc:creator>
  <cp:lastModifiedBy>Kim Edgell</cp:lastModifiedBy>
  <cp:revision>109</cp:revision>
  <dcterms:created xsi:type="dcterms:W3CDTF">2016-03-19T16:01:33Z</dcterms:created>
  <dcterms:modified xsi:type="dcterms:W3CDTF">2018-10-11T07:45:50Z</dcterms:modified>
</cp:coreProperties>
</file>