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66" d="100"/>
          <a:sy n="66" d="100"/>
        </p:scale>
        <p:origin x="1596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847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09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4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720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445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10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632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70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187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68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E933B-3676-4A45-83C2-3D86A8A71B17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E8ABA-01F1-49C0-AAD5-A47E69ED7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4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1685" y="718458"/>
            <a:ext cx="3802486" cy="214361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Section </a:t>
            </a:r>
            <a:r>
              <a:rPr lang="en-US" sz="2000" b="1" dirty="0">
                <a:solidFill>
                  <a:schemeClr val="accent1"/>
                </a:solidFill>
              </a:rPr>
              <a:t>5</a:t>
            </a:r>
            <a:r>
              <a:rPr lang="en-US" sz="2000" b="1" dirty="0" smtClean="0">
                <a:solidFill>
                  <a:schemeClr val="accent1"/>
                </a:solidFill>
              </a:rPr>
              <a:t>: Energy transfer in and between organisms </a:t>
            </a:r>
          </a:p>
          <a:p>
            <a:pPr lvl="0"/>
            <a:r>
              <a:rPr lang="en-US" sz="2000" b="1" dirty="0" smtClean="0">
                <a:solidFill>
                  <a:schemeClr val="accent1"/>
                </a:solidFill>
              </a:rPr>
              <a:t>3.5.1 Photosynthesis</a:t>
            </a:r>
          </a:p>
          <a:p>
            <a:pPr lvl="0"/>
            <a:r>
              <a:rPr lang="en-US" sz="2000" b="1" dirty="0" smtClean="0">
                <a:solidFill>
                  <a:schemeClr val="accent1"/>
                </a:solidFill>
              </a:rPr>
              <a:t>3.5.2 Respiration</a:t>
            </a:r>
          </a:p>
          <a:p>
            <a:pPr lvl="0"/>
            <a:r>
              <a:rPr lang="en-US" sz="2000" b="1" dirty="0" smtClean="0">
                <a:solidFill>
                  <a:schemeClr val="accent1"/>
                </a:solidFill>
              </a:rPr>
              <a:t>3.5.3 Energy and ecosystems</a:t>
            </a:r>
          </a:p>
          <a:p>
            <a:pPr lvl="0"/>
            <a:r>
              <a:rPr lang="en-US" sz="2000" b="1" dirty="0" smtClean="0">
                <a:solidFill>
                  <a:schemeClr val="accent1"/>
                </a:solidFill>
              </a:rPr>
              <a:t>3.5.4 Nutrient Cycles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A2 Level Paper 2 and 3 - Topics 5-8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5" y="2932284"/>
            <a:ext cx="5353701" cy="372977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Section 6: Stimuli, both internal and external, are detected and lead to a response.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3.6.6.1 Survival and response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3.6.1.2 Receptors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3.6.1.3 Control of heart rate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3.6.2.1 Nerve impulses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3.6.2.2 Synaptic transmission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3.6.3 Skeletal muscles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3.6.4.1 Principles of homeostasis and negative feedback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3.6.4.2 Control of blood glucose concentration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3.6.4.3 Control of blood water potential. </a:t>
            </a:r>
          </a:p>
          <a:p>
            <a:endParaRPr lang="en-US" sz="2000" b="1" dirty="0" smtClean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82185" y="718458"/>
            <a:ext cx="7802986" cy="181443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7: Genetics, populations, evolution and ecosystems</a:t>
            </a:r>
          </a:p>
          <a:p>
            <a:r>
              <a:rPr lang="en-US" sz="2000" b="1" dirty="0" smtClean="0"/>
              <a:t>3.7.1 Inheritance </a:t>
            </a:r>
          </a:p>
          <a:p>
            <a:r>
              <a:rPr lang="en-US" sz="2000" b="1" dirty="0" smtClean="0"/>
              <a:t>3.7.2 Populations</a:t>
            </a:r>
          </a:p>
          <a:p>
            <a:r>
              <a:rPr lang="en-US" sz="2000" b="1" dirty="0" smtClean="0"/>
              <a:t>3.7.3 Evolution may lead to speciation </a:t>
            </a:r>
          </a:p>
          <a:p>
            <a:r>
              <a:rPr lang="en-US" sz="2000" b="1" dirty="0" smtClean="0"/>
              <a:t>3.7.4 Populations in ecosystems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763985" y="2647188"/>
            <a:ext cx="6221185" cy="401486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8: Control of gene expression</a:t>
            </a:r>
          </a:p>
          <a:p>
            <a:r>
              <a:rPr lang="en-US" sz="2000" b="1" dirty="0" smtClean="0"/>
              <a:t>3.8.1: Alteration of sequence of bases in DNA can alter the structure of proteins </a:t>
            </a:r>
          </a:p>
          <a:p>
            <a:r>
              <a:rPr lang="en-US" sz="2000" b="1" dirty="0" smtClean="0"/>
              <a:t>3.8.2.1 Most of cell’s DNA is not translated </a:t>
            </a:r>
          </a:p>
          <a:p>
            <a:r>
              <a:rPr lang="en-US" sz="2000" b="1" dirty="0" smtClean="0"/>
              <a:t>3.8.2.2 Regulation of transcription and translation </a:t>
            </a:r>
          </a:p>
          <a:p>
            <a:r>
              <a:rPr lang="en-US" sz="2000" b="1" dirty="0" smtClean="0"/>
              <a:t>3.8.2.3 Gene expression and cancer</a:t>
            </a:r>
          </a:p>
          <a:p>
            <a:r>
              <a:rPr lang="en-US" sz="2000" b="1" dirty="0" smtClean="0"/>
              <a:t>3.8.3 Using genome projects</a:t>
            </a:r>
          </a:p>
          <a:p>
            <a:r>
              <a:rPr lang="en-US" sz="2000" b="1" dirty="0" smtClean="0"/>
              <a:t>3.8.4.1 Recombinant DNA technology</a:t>
            </a:r>
          </a:p>
          <a:p>
            <a:r>
              <a:rPr lang="en-US" sz="2000" b="1" dirty="0" smtClean="0"/>
              <a:t>3.8.4.2 Differences in DNA between same species can be exploited for identification and diagnosis</a:t>
            </a:r>
          </a:p>
          <a:p>
            <a:r>
              <a:rPr lang="en-US" sz="2000" b="1" dirty="0" smtClean="0"/>
              <a:t>3.8.4.3 Genetic fingerprinting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597314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5: Photosynthesis - 3.5.1: Required </a:t>
            </a:r>
            <a:r>
              <a:rPr lang="en-US" sz="2400" b="1" dirty="0" err="1" smtClean="0"/>
              <a:t>prac</a:t>
            </a:r>
            <a:r>
              <a:rPr lang="en-US" sz="2400" b="1" dirty="0" smtClean="0"/>
              <a:t> 7 and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5934635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Write a method for how you extracted photosynthetic pigments from leaves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685" y="3700450"/>
            <a:ext cx="5934635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Calculate the </a:t>
            </a:r>
            <a:r>
              <a:rPr lang="en-US" sz="1400" b="1" dirty="0" err="1" smtClean="0"/>
              <a:t>Rf</a:t>
            </a:r>
            <a:r>
              <a:rPr lang="en-US" sz="1400" b="1" dirty="0" smtClean="0"/>
              <a:t> values using equation below: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278880" y="748607"/>
            <a:ext cx="5706291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Write a method for how you would investigate the effect of temperature on the rate of photosynthesis.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57365" y="3700450"/>
            <a:ext cx="5727806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you would make the results more accurate and more precise.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1075" t="44617" r="32058" b="48895"/>
          <a:stretch/>
        </p:blipFill>
        <p:spPr>
          <a:xfrm>
            <a:off x="623365" y="3995584"/>
            <a:ext cx="4748735" cy="5223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5635" t="18508" r="66825" b="43397"/>
          <a:stretch/>
        </p:blipFill>
        <p:spPr>
          <a:xfrm>
            <a:off x="233550" y="4517946"/>
            <a:ext cx="649438" cy="20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4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5: Photosynthesis - 3.5.1: Light dependent reaction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5457115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Label the structure and function of a chloroplast. Label where the light dependent and light independent reactions occur.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685" y="3700450"/>
            <a:ext cx="8162214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light dependent stage: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8534400" y="748607"/>
            <a:ext cx="3450771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the action spectrum: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6428" t="41429" r="32501" b="35333"/>
          <a:stretch/>
        </p:blipFill>
        <p:spPr>
          <a:xfrm>
            <a:off x="1714500" y="1399374"/>
            <a:ext cx="2114550" cy="14574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29300" y="748607"/>
            <a:ext cx="2514599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photoionization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36310" t="47905" r="25238" b="30191"/>
          <a:stretch/>
        </p:blipFill>
        <p:spPr>
          <a:xfrm>
            <a:off x="5841158" y="1695449"/>
            <a:ext cx="2255092" cy="8028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4206768"/>
            <a:ext cx="3876572" cy="20873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34400" y="3761409"/>
            <a:ext cx="3450771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the absorption spectrum: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b="54448"/>
          <a:stretch/>
        </p:blipFill>
        <p:spPr>
          <a:xfrm>
            <a:off x="9341113" y="4670002"/>
            <a:ext cx="1860287" cy="1025269"/>
          </a:xfrm>
          <a:prstGeom prst="rect">
            <a:avLst/>
          </a:prstGeom>
        </p:spPr>
      </p:pic>
      <p:pic>
        <p:nvPicPr>
          <p:cNvPr id="17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8" t="45170" r="14854" b="8131"/>
          <a:stretch/>
        </p:blipFill>
        <p:spPr bwMode="auto">
          <a:xfrm>
            <a:off x="9152275" y="1695449"/>
            <a:ext cx="2049125" cy="115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59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730" t="16476" r="26746" b="8476"/>
          <a:stretch/>
        </p:blipFill>
        <p:spPr>
          <a:xfrm>
            <a:off x="0" y="1"/>
            <a:ext cx="3683000" cy="38799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8492" t="18508" r="27381" b="28565"/>
          <a:stretch/>
        </p:blipFill>
        <p:spPr>
          <a:xfrm>
            <a:off x="0" y="3879953"/>
            <a:ext cx="3972703" cy="29780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2540" t="21683" r="34603" b="7588"/>
          <a:stretch/>
        </p:blipFill>
        <p:spPr>
          <a:xfrm>
            <a:off x="4165599" y="0"/>
            <a:ext cx="3035301" cy="40837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32540" t="20286" r="31191" b="10889"/>
          <a:stretch/>
        </p:blipFill>
        <p:spPr>
          <a:xfrm>
            <a:off x="7211203" y="1"/>
            <a:ext cx="3565864" cy="4229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41984" t="20794" r="17063" b="72222"/>
          <a:stretch/>
        </p:blipFill>
        <p:spPr>
          <a:xfrm>
            <a:off x="4209013" y="4965699"/>
            <a:ext cx="7982987" cy="85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8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3810" t="29810" r="32619" b="20286"/>
          <a:stretch/>
        </p:blipFill>
        <p:spPr>
          <a:xfrm>
            <a:off x="0" y="0"/>
            <a:ext cx="5372100" cy="49911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492" t="43905" r="32619" b="31206"/>
          <a:stretch/>
        </p:blipFill>
        <p:spPr>
          <a:xfrm>
            <a:off x="5778499" y="6349"/>
            <a:ext cx="6405109" cy="29400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2063" t="20795" r="21746" b="45428"/>
          <a:stretch/>
        </p:blipFill>
        <p:spPr>
          <a:xfrm>
            <a:off x="6085453" y="2946400"/>
            <a:ext cx="5791200" cy="337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47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5: Photosynthesis - 3.5.1: Light independent reaction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5457115" cy="5820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Calvin cycle/Light independent reaction: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34400" y="748607"/>
            <a:ext cx="3450771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the effect of CO2 on the rate of photosynthesis: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29300" y="748607"/>
            <a:ext cx="2514599" cy="16135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and list the different “limiting factors”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412" t="19015" r="21588" b="12413"/>
          <a:stretch/>
        </p:blipFill>
        <p:spPr>
          <a:xfrm>
            <a:off x="1284902" y="1955800"/>
            <a:ext cx="2768600" cy="2966358"/>
          </a:xfrm>
          <a:prstGeom prst="rect">
            <a:avLst/>
          </a:prstGeom>
        </p:spPr>
      </p:pic>
      <p:pic>
        <p:nvPicPr>
          <p:cNvPr id="19" name="Picture 5" descr="C:\Documents and Settings\dlawson\Local Settings\Temp\Temporary Directory 2 for RES44_b11_mb.zip\effect_on_concnetrations_reducing_carbon_dioxi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0" y="2538810"/>
            <a:ext cx="1380671" cy="101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534400" y="3761409"/>
            <a:ext cx="3450771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the effect of light intensity on the rate of photosynthesis:</a:t>
            </a:r>
          </a:p>
        </p:txBody>
      </p:sp>
      <p:pic>
        <p:nvPicPr>
          <p:cNvPr id="21" name="Picture 6" descr="C:\Documents and Settings\dlawson\Local Settings\Temp\Temporary Directory 1 for RES44_b11_mb.zip\effect_on_concentrations_reducing_light_intensit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066" y="5550594"/>
            <a:ext cx="1267105" cy="101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829299" y="2538809"/>
            <a:ext cx="2514599" cy="40299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List and describe how farmers control these limiting factors. </a:t>
            </a:r>
          </a:p>
        </p:txBody>
      </p:sp>
    </p:spTree>
    <p:extLst>
      <p:ext uri="{BB962C8B-B14F-4D97-AF65-F5344CB8AC3E}">
        <p14:creationId xmlns:p14="http://schemas.microsoft.com/office/powerpoint/2010/main" val="136033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619" t="18508" r="22460" b="7206"/>
          <a:stretch/>
        </p:blipFill>
        <p:spPr>
          <a:xfrm>
            <a:off x="1" y="0"/>
            <a:ext cx="3835400" cy="50993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095" t="18381" r="24444" b="66508"/>
          <a:stretch/>
        </p:blipFill>
        <p:spPr>
          <a:xfrm>
            <a:off x="0" y="5645440"/>
            <a:ext cx="3835400" cy="11159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4048" t="16603" r="26984" b="7080"/>
          <a:stretch/>
        </p:blipFill>
        <p:spPr>
          <a:xfrm>
            <a:off x="6731000" y="0"/>
            <a:ext cx="3062052" cy="5041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4206" t="68540" r="27778" b="6699"/>
          <a:stretch/>
        </p:blipFill>
        <p:spPr>
          <a:xfrm>
            <a:off x="6826250" y="5188565"/>
            <a:ext cx="2871552" cy="158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01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095" t="18889" r="25952" b="52031"/>
          <a:stretch/>
        </p:blipFill>
        <p:spPr>
          <a:xfrm>
            <a:off x="0" y="0"/>
            <a:ext cx="4953000" cy="2908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175" t="18762" r="22143" b="49746"/>
          <a:stretch/>
        </p:blipFill>
        <p:spPr>
          <a:xfrm>
            <a:off x="0" y="4212912"/>
            <a:ext cx="4660900" cy="26450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4365" t="16349" r="28730" b="46445"/>
          <a:stretch/>
        </p:blipFill>
        <p:spPr>
          <a:xfrm>
            <a:off x="7886700" y="0"/>
            <a:ext cx="4305300" cy="372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4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5: Respiration - 3.5.2: Glycolysis, link, </a:t>
            </a:r>
            <a:r>
              <a:rPr lang="en-US" sz="2400" b="1" dirty="0" err="1" smtClean="0"/>
              <a:t>krebs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53476" y="748607"/>
            <a:ext cx="3315221" cy="5820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label glycolysis and state where it occurs: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7654" y="748607"/>
            <a:ext cx="4117518" cy="17278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and label the link reaction.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9200" y="748607"/>
            <a:ext cx="3917950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and label the structures of the mitochondria. Label where the stages occur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67650" y="2620949"/>
            <a:ext cx="4117521" cy="394785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Label the </a:t>
            </a:r>
            <a:r>
              <a:rPr lang="en-US" sz="1400" b="1" dirty="0" err="1" smtClean="0"/>
              <a:t>Kreb</a:t>
            </a:r>
            <a:r>
              <a:rPr lang="en-US" sz="1400" b="1" dirty="0" smtClean="0"/>
              <a:t> cycle and state where it occurs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59197" y="3761409"/>
            <a:ext cx="3917953" cy="28073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and label a molecule of ATP from Year 1 revision.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0833" t="30571" r="49286" b="24857"/>
          <a:stretch/>
        </p:blipFill>
        <p:spPr>
          <a:xfrm>
            <a:off x="675794" y="2152304"/>
            <a:ext cx="2470583" cy="23032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39472"/>
          <a:stretch/>
        </p:blipFill>
        <p:spPr>
          <a:xfrm>
            <a:off x="8607326" y="3761409"/>
            <a:ext cx="2803623" cy="165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5: Respiration - 3.5.2: Oxidative </a:t>
            </a:r>
            <a:r>
              <a:rPr lang="en-US" sz="2400" b="1" dirty="0" smtClean="0"/>
              <a:t>phosphorylation, anaerobic respiration 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98821" y="748607"/>
            <a:ext cx="7423674" cy="37319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Add labels to the diagram below. </a:t>
            </a:r>
          </a:p>
          <a:p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142232" y="4532424"/>
            <a:ext cx="3580263" cy="203637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why some cells respire lipids instead of glucose?</a:t>
            </a:r>
            <a:endParaRPr lang="en-US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867650" y="748607"/>
            <a:ext cx="4117521" cy="5820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Complete the lactate pathway</a:t>
            </a:r>
            <a:r>
              <a:rPr lang="en-US" sz="1400" b="1" dirty="0" smtClean="0"/>
              <a:t>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Draw the ethanol pathway:</a:t>
            </a:r>
            <a:endParaRPr lang="en-US" sz="1400" b="1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298820" y="4578278"/>
            <a:ext cx="3711837" cy="199052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Can you describe why some cells respire </a:t>
            </a:r>
            <a:r>
              <a:rPr lang="en-US" sz="1400" b="1" dirty="0" smtClean="0"/>
              <a:t>proteins </a:t>
            </a:r>
            <a:r>
              <a:rPr lang="en-US" sz="1400" b="1" dirty="0"/>
              <a:t>instead of glucose?</a:t>
            </a:r>
          </a:p>
        </p:txBody>
      </p:sp>
      <p:grpSp>
        <p:nvGrpSpPr>
          <p:cNvPr id="10" name="Group 39"/>
          <p:cNvGrpSpPr>
            <a:grpSpLocks/>
          </p:cNvGrpSpPr>
          <p:nvPr/>
        </p:nvGrpSpPr>
        <p:grpSpPr bwMode="auto">
          <a:xfrm>
            <a:off x="1536192" y="1744998"/>
            <a:ext cx="4620073" cy="2101358"/>
            <a:chOff x="0" y="164"/>
            <a:chExt cx="5760" cy="2602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391"/>
              <a:ext cx="5307" cy="21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</p:pic>
        <p:sp>
          <p:nvSpPr>
            <p:cNvPr id="14" name="Rectangle 27"/>
            <p:cNvSpPr>
              <a:spLocks noChangeArrowheads="1"/>
            </p:cNvSpPr>
            <p:nvPr/>
          </p:nvSpPr>
          <p:spPr bwMode="auto">
            <a:xfrm>
              <a:off x="1202" y="1752"/>
              <a:ext cx="79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4</a:t>
              </a:r>
              <a:r>
                <a:rPr lang="en-GB" sz="600" kern="0" dirty="0">
                  <a:solidFill>
                    <a:srgbClr val="000000"/>
                  </a:solidFill>
                  <a:latin typeface="Comic Sans MS" pitchFamily="66" charset="0"/>
                </a:rPr>
                <a:t>e)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5" name="Rectangle 26"/>
            <p:cNvSpPr>
              <a:spLocks noChangeArrowheads="1"/>
            </p:cNvSpPr>
            <p:nvPr/>
          </p:nvSpPr>
          <p:spPr bwMode="auto">
            <a:xfrm>
              <a:off x="1202" y="2069"/>
              <a:ext cx="79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5</a:t>
              </a:r>
              <a:endParaRPr kumimoji="0" lang="en-GB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>
              <a:off x="2018" y="2111"/>
              <a:ext cx="906" cy="36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7</a:t>
              </a:r>
              <a:endParaRPr kumimoji="0" lang="en-GB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2018" y="1832"/>
              <a:ext cx="906" cy="3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6 (process)</a:t>
              </a:r>
              <a:endParaRPr kumimoji="0" lang="en-GB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4604" y="935"/>
              <a:ext cx="936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12</a:t>
              </a:r>
              <a:endParaRPr kumimoji="0" lang="en-GB" altLang="en-US" sz="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Rectangle 6"/>
            <p:cNvSpPr>
              <a:spLocks noChangeArrowheads="1"/>
            </p:cNvSpPr>
            <p:nvPr/>
          </p:nvSpPr>
          <p:spPr bwMode="auto">
            <a:xfrm>
              <a:off x="5057" y="2251"/>
              <a:ext cx="504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9</a:t>
              </a:r>
              <a:endParaRPr kumimoji="0" lang="en-GB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>
              <a:off x="4513" y="1933"/>
              <a:ext cx="504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10</a:t>
              </a:r>
              <a:endParaRPr kumimoji="0" lang="en-GB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4876" y="1434"/>
              <a:ext cx="720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11</a:t>
              </a:r>
              <a:endParaRPr kumimoji="0" lang="en-GB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204" y="1616"/>
              <a:ext cx="918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3</a:t>
              </a:r>
              <a:endParaRPr kumimoji="0" lang="en-GB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2018" y="2478"/>
              <a:ext cx="906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8</a:t>
              </a:r>
              <a:endParaRPr kumimoji="0" lang="en-GB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1292" y="164"/>
              <a:ext cx="863" cy="2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itchFamily="66" charset="0"/>
                </a:rPr>
                <a:t>1</a:t>
              </a:r>
              <a:endPara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</a:endParaRPr>
            </a:p>
          </p:txBody>
        </p:sp>
        <p:sp>
          <p:nvSpPr>
            <p:cNvPr id="27" name="Line 10"/>
            <p:cNvSpPr>
              <a:spLocks noChangeShapeType="1"/>
            </p:cNvSpPr>
            <p:nvPr/>
          </p:nvSpPr>
          <p:spPr bwMode="auto">
            <a:xfrm>
              <a:off x="1701" y="436"/>
              <a:ext cx="216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8" name="Rectangle 17"/>
            <p:cNvSpPr>
              <a:spLocks noChangeArrowheads="1"/>
            </p:cNvSpPr>
            <p:nvPr/>
          </p:nvSpPr>
          <p:spPr bwMode="auto">
            <a:xfrm rot="-3120076">
              <a:off x="2971" y="1706"/>
              <a:ext cx="648" cy="2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2982" y="1971"/>
              <a:ext cx="532" cy="4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30" name="Line 14"/>
            <p:cNvSpPr>
              <a:spLocks noChangeShapeType="1"/>
            </p:cNvSpPr>
            <p:nvPr/>
          </p:nvSpPr>
          <p:spPr bwMode="auto">
            <a:xfrm flipV="1">
              <a:off x="3420" y="1025"/>
              <a:ext cx="72" cy="144"/>
            </a:xfrm>
            <a:prstGeom prst="line">
              <a:avLst/>
            </a:prstGeom>
            <a:noFill/>
            <a:ln w="4445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31" name="Rectangle 22"/>
            <p:cNvSpPr>
              <a:spLocks noChangeArrowheads="1"/>
            </p:cNvSpPr>
            <p:nvPr/>
          </p:nvSpPr>
          <p:spPr bwMode="auto">
            <a:xfrm>
              <a:off x="3969" y="210"/>
              <a:ext cx="635" cy="22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2</a:t>
              </a:r>
              <a:endParaRPr kumimoji="0" lang="en-GB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32" name="Line 13"/>
            <p:cNvSpPr>
              <a:spLocks noChangeShapeType="1"/>
            </p:cNvSpPr>
            <p:nvPr/>
          </p:nvSpPr>
          <p:spPr bwMode="auto">
            <a:xfrm>
              <a:off x="2245" y="1071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>
              <a:off x="2653" y="199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34" name="Rectangle 21"/>
            <p:cNvSpPr>
              <a:spLocks noChangeArrowheads="1"/>
            </p:cNvSpPr>
            <p:nvPr/>
          </p:nvSpPr>
          <p:spPr bwMode="auto">
            <a:xfrm>
              <a:off x="2653" y="391"/>
              <a:ext cx="432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cs typeface="Times New Roman" panose="02020603050405020304" pitchFamily="18" charset="0"/>
                </a:rPr>
                <a:t>13</a:t>
              </a:r>
              <a:endParaRPr kumimoji="0" lang="en-GB" altLang="en-US" sz="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0" y="1525"/>
              <a:ext cx="576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313" y="4825898"/>
            <a:ext cx="3245015" cy="16543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7573" t="32403" r="41837" b="46844"/>
          <a:stretch/>
        </p:blipFill>
        <p:spPr>
          <a:xfrm>
            <a:off x="8709153" y="1112952"/>
            <a:ext cx="2107106" cy="132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3107" t="17746" r="24059" b="6209"/>
          <a:stretch/>
        </p:blipFill>
        <p:spPr>
          <a:xfrm>
            <a:off x="0" y="1"/>
            <a:ext cx="4381817" cy="63427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3560" t="17601" r="23787" b="23479"/>
          <a:stretch/>
        </p:blipFill>
        <p:spPr>
          <a:xfrm>
            <a:off x="6966857" y="0"/>
            <a:ext cx="5225143" cy="589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12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88" t="17601" r="27324" b="40458"/>
          <a:stretch/>
        </p:blipFill>
        <p:spPr>
          <a:xfrm>
            <a:off x="0" y="0"/>
            <a:ext cx="4702629" cy="41946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470" t="18182" r="25510" b="63823"/>
          <a:stretch/>
        </p:blipFill>
        <p:spPr>
          <a:xfrm>
            <a:off x="7228113" y="0"/>
            <a:ext cx="4963887" cy="179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88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016" t="18471" r="23877" b="8531"/>
          <a:stretch/>
        </p:blipFill>
        <p:spPr>
          <a:xfrm>
            <a:off x="0" y="0"/>
            <a:ext cx="4865891" cy="67055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195" t="46771" r="24240" b="7515"/>
          <a:stretch/>
        </p:blipFill>
        <p:spPr>
          <a:xfrm>
            <a:off x="4865891" y="0"/>
            <a:ext cx="505097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05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89" t="17891" r="25510" b="36539"/>
          <a:stretch/>
        </p:blipFill>
        <p:spPr>
          <a:xfrm>
            <a:off x="0" y="0"/>
            <a:ext cx="4992915" cy="455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488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98821" y="152402"/>
            <a:ext cx="11686350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</a:t>
            </a:r>
            <a:r>
              <a:rPr lang="en-US" sz="2400" b="1" dirty="0" smtClean="0"/>
              <a:t>5: Energy and ecosystems- 3.5.3: food chains and webs.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98821" y="748607"/>
            <a:ext cx="7423674" cy="169172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connection between photosynthesis, respiration and Biomass</a:t>
            </a:r>
          </a:p>
          <a:p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142232" y="2584786"/>
            <a:ext cx="3580263" cy="398401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Write a method for Calorimetry include suitable units for biomass:</a:t>
            </a:r>
            <a:endParaRPr lang="en-US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867650" y="748607"/>
            <a:ext cx="4117521" cy="5820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Add the definitions to the diagram below. </a:t>
            </a:r>
            <a:endParaRPr lang="en-US" sz="1400" b="1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298822" y="2584786"/>
            <a:ext cx="3711836" cy="398401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Complete the definitions: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Producer</a:t>
            </a:r>
          </a:p>
          <a:p>
            <a:endParaRPr lang="en-US" sz="1400" b="1" dirty="0"/>
          </a:p>
          <a:p>
            <a:r>
              <a:rPr lang="en-US" sz="1400" b="1" dirty="0" smtClean="0"/>
              <a:t>Consumer</a:t>
            </a:r>
          </a:p>
          <a:p>
            <a:endParaRPr lang="en-US" sz="1400" b="1" dirty="0"/>
          </a:p>
          <a:p>
            <a:r>
              <a:rPr lang="en-US" sz="1400" b="1" dirty="0" err="1" smtClean="0"/>
              <a:t>Saprobionts</a:t>
            </a:r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Food chain </a:t>
            </a:r>
          </a:p>
          <a:p>
            <a:endParaRPr lang="en-US" sz="1400" b="1" dirty="0"/>
          </a:p>
          <a:p>
            <a:r>
              <a:rPr lang="en-US" sz="1400" b="1" dirty="0" smtClean="0"/>
              <a:t>Food web </a:t>
            </a:r>
          </a:p>
          <a:p>
            <a:endParaRPr lang="en-US" sz="1400" b="1" dirty="0"/>
          </a:p>
          <a:p>
            <a:r>
              <a:rPr lang="en-US" sz="1400" b="1" dirty="0" smtClean="0"/>
              <a:t>Trophic level</a:t>
            </a:r>
          </a:p>
          <a:p>
            <a:endParaRPr lang="en-US" sz="1400" b="1" dirty="0"/>
          </a:p>
          <a:p>
            <a:r>
              <a:rPr lang="en-US" sz="1400" b="1" dirty="0" smtClean="0"/>
              <a:t>Biomass</a:t>
            </a:r>
          </a:p>
          <a:p>
            <a:endParaRPr lang="en-US" sz="1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0009"/>
          <a:stretch/>
        </p:blipFill>
        <p:spPr>
          <a:xfrm>
            <a:off x="8649868" y="2360583"/>
            <a:ext cx="2553084" cy="25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3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98821" y="152402"/>
            <a:ext cx="11686350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</a:t>
            </a:r>
            <a:r>
              <a:rPr lang="en-US" sz="2400" b="1" dirty="0" smtClean="0"/>
              <a:t>5: Energy and ecosystems- 3.5.3: NPP, GPP and efficiency 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98821" y="748607"/>
            <a:ext cx="6421293" cy="5721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Show the equation that links NPP, GPP and respiratory losses. </a:t>
            </a:r>
          </a:p>
          <a:p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65297" y="2709651"/>
            <a:ext cx="3507686" cy="393789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why plants are only able to convert 1-3% of the sun’s energy into organic matter. You need at least 4 points. </a:t>
            </a:r>
            <a:endParaRPr lang="en-US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865257" y="3758506"/>
            <a:ext cx="5119913" cy="288903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Add labels showing how you would calculate energy efficiency at the different levels in a good chain. </a:t>
            </a:r>
            <a:endParaRPr lang="en-US" sz="1400" b="1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3895136" y="1450953"/>
            <a:ext cx="2824978" cy="381773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NPP calculation shows the amount of energy available from the producer to the 1</a:t>
            </a:r>
            <a:r>
              <a:rPr lang="en-US" sz="1400" b="1" baseline="30000" dirty="0" smtClean="0"/>
              <a:t>st</a:t>
            </a:r>
            <a:r>
              <a:rPr lang="en-US" sz="1400" b="1" dirty="0" smtClean="0"/>
              <a:t> consumer ONLY. Explain why ~10% of the NPP is actually passed onto the 1</a:t>
            </a:r>
            <a:r>
              <a:rPr lang="en-US" sz="1400" b="1" baseline="30000" dirty="0" smtClean="0"/>
              <a:t>st</a:t>
            </a:r>
            <a:r>
              <a:rPr lang="en-US" sz="1400" b="1" dirty="0" smtClean="0"/>
              <a:t> consumer. 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1872" y="1451423"/>
            <a:ext cx="3481111" cy="113336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Define:</a:t>
            </a:r>
          </a:p>
          <a:p>
            <a:r>
              <a:rPr lang="en-US" sz="1400" b="1" dirty="0" smtClean="0"/>
              <a:t>NPP</a:t>
            </a:r>
          </a:p>
          <a:p>
            <a:endParaRPr lang="en-US" sz="1400" b="1" dirty="0"/>
          </a:p>
          <a:p>
            <a:r>
              <a:rPr lang="en-US" sz="1400" b="1" dirty="0" smtClean="0"/>
              <a:t>GPP</a:t>
            </a:r>
            <a:endParaRPr lang="en-US" sz="1400" b="1" dirty="0" smtClean="0"/>
          </a:p>
          <a:p>
            <a:endParaRPr lang="en-US" sz="14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865257" y="748607"/>
            <a:ext cx="5119913" cy="5721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Show the equation for the net production between consumers</a:t>
            </a:r>
            <a:endParaRPr lang="en-US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865257" y="1465249"/>
            <a:ext cx="5119913" cy="214880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</a:t>
            </a:r>
            <a:r>
              <a:rPr lang="en-US" sz="1400" b="1" dirty="0" smtClean="0"/>
              <a:t>~10% of the energy available is actually passed between consumers. You need at least 3 points. </a:t>
            </a:r>
            <a:endParaRPr lang="en-US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658" y="4474468"/>
            <a:ext cx="3342819" cy="15734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95136" y="5398840"/>
            <a:ext cx="2824978" cy="124870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Write out the % energy efficiency calculation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5244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925" t="17891" r="24421" b="40023"/>
          <a:stretch/>
        </p:blipFill>
        <p:spPr>
          <a:xfrm>
            <a:off x="0" y="0"/>
            <a:ext cx="5225143" cy="42091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741" t="16440" r="25782" b="7515"/>
          <a:stretch/>
        </p:blipFill>
        <p:spPr>
          <a:xfrm>
            <a:off x="7324175" y="0"/>
            <a:ext cx="4737196" cy="73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57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88" t="17746" r="25692" b="68757"/>
          <a:stretch/>
        </p:blipFill>
        <p:spPr>
          <a:xfrm>
            <a:off x="0" y="0"/>
            <a:ext cx="4963887" cy="13498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832" t="40241" r="26961" b="33057"/>
          <a:stretch/>
        </p:blipFill>
        <p:spPr>
          <a:xfrm>
            <a:off x="7518399" y="130628"/>
            <a:ext cx="4673601" cy="267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36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560" t="17456" r="25692" b="9982"/>
          <a:stretch/>
        </p:blipFill>
        <p:spPr>
          <a:xfrm>
            <a:off x="0" y="0"/>
            <a:ext cx="4630057" cy="682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760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832" t="17165" r="26689" b="40749"/>
          <a:stretch/>
        </p:blipFill>
        <p:spPr>
          <a:xfrm>
            <a:off x="0" y="0"/>
            <a:ext cx="4717143" cy="42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97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98821" y="152402"/>
            <a:ext cx="11686350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</a:t>
            </a:r>
            <a:r>
              <a:rPr lang="en-US" sz="2400" b="1" dirty="0" smtClean="0"/>
              <a:t>5: Nutrient Cycle- 3.5.4: Phosphorus and Nitrogen cycle 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98821" y="748607"/>
            <a:ext cx="5739121" cy="35185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stage of the phosphorus cycle: The phosphorus cycle rocks!</a:t>
            </a:r>
            <a:endParaRPr lang="en-US" sz="14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241143" y="748607"/>
            <a:ext cx="5744028" cy="573927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and describe the stage of the Nitrogen cycle include the names of the stages (ammonification, nitrification, nitrogen fixation and denitrification), the bacteria and if they are aerobic or anaerobic:</a:t>
            </a:r>
            <a:endParaRPr lang="en-US" sz="1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819" y="1378857"/>
            <a:ext cx="2551123" cy="26115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8819" y="4411648"/>
            <a:ext cx="5739121" cy="207623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role of the mycorrhizae and explain why they are important to plants. </a:t>
            </a: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64500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98821" y="152402"/>
            <a:ext cx="11686350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</a:t>
            </a:r>
            <a:r>
              <a:rPr lang="en-US" sz="2400" b="1" dirty="0" smtClean="0"/>
              <a:t>5: Nutrient Cycle- 3.5.4: Fertilizer and environmental issues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98821" y="748608"/>
            <a:ext cx="5739121" cy="202362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process of leaching:</a:t>
            </a:r>
            <a:endParaRPr lang="en-US" sz="14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241143" y="748607"/>
            <a:ext cx="5744028" cy="202362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difference between natural and artificial </a:t>
            </a:r>
            <a:r>
              <a:rPr lang="en-US" sz="1400" b="1" dirty="0" err="1" smtClean="0"/>
              <a:t>fertilisers</a:t>
            </a:r>
            <a:r>
              <a:rPr lang="en-US" sz="1400" b="1" dirty="0"/>
              <a:t>:</a:t>
            </a:r>
            <a:endParaRPr lang="en-US" sz="1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61257" y="2916681"/>
            <a:ext cx="5776685" cy="357120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and describe the steps in eutrophication:</a:t>
            </a:r>
            <a:endParaRPr lang="en-US" sz="14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241143" y="4464264"/>
            <a:ext cx="5744028" cy="202362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effect of using </a:t>
            </a:r>
            <a:r>
              <a:rPr lang="en-US" sz="1400" b="1" dirty="0" err="1" smtClean="0"/>
              <a:t>fertilisers</a:t>
            </a:r>
            <a:r>
              <a:rPr lang="en-US" sz="1400" b="1" dirty="0" smtClean="0"/>
              <a:t> on biomass, link this to your ecosystem work:</a:t>
            </a:r>
            <a:endParaRPr lang="en-US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143" y="3007853"/>
            <a:ext cx="880750" cy="12207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787" y="2998311"/>
            <a:ext cx="933094" cy="12164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776" y="2998311"/>
            <a:ext cx="2758395" cy="122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1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198" t="17601" r="27324" b="17528"/>
          <a:stretch/>
        </p:blipFill>
        <p:spPr>
          <a:xfrm>
            <a:off x="0" y="-1"/>
            <a:ext cx="4963886" cy="68272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651" t="72748" r="27505" b="7805"/>
          <a:stretch/>
        </p:blipFill>
        <p:spPr>
          <a:xfrm>
            <a:off x="7576457" y="0"/>
            <a:ext cx="4615543" cy="194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23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832" t="17165" r="26961" b="35234"/>
          <a:stretch/>
        </p:blipFill>
        <p:spPr>
          <a:xfrm>
            <a:off x="0" y="0"/>
            <a:ext cx="4673601" cy="476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40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88" t="16730" r="25873" b="10272"/>
          <a:stretch/>
        </p:blipFill>
        <p:spPr>
          <a:xfrm>
            <a:off x="0" y="0"/>
            <a:ext cx="4934858" cy="73006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471" t="70281" r="25872" b="7369"/>
          <a:stretch/>
        </p:blipFill>
        <p:spPr>
          <a:xfrm>
            <a:off x="7170057" y="21771"/>
            <a:ext cx="490583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45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651" t="17165" r="27233" b="40458"/>
          <a:stretch/>
        </p:blipFill>
        <p:spPr>
          <a:xfrm>
            <a:off x="0" y="0"/>
            <a:ext cx="4659086" cy="423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71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809</Words>
  <Application>Microsoft Office PowerPoint</Application>
  <PresentationFormat>Widescreen</PresentationFormat>
  <Paragraphs>126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44</cp:revision>
  <dcterms:created xsi:type="dcterms:W3CDTF">2018-09-26T13:20:13Z</dcterms:created>
  <dcterms:modified xsi:type="dcterms:W3CDTF">2018-10-02T15:02:52Z</dcterms:modified>
</cp:coreProperties>
</file>