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2" r:id="rId6"/>
    <p:sldId id="261" r:id="rId7"/>
    <p:sldId id="263" r:id="rId8"/>
    <p:sldId id="264" r:id="rId9"/>
    <p:sldId id="265" r:id="rId10"/>
    <p:sldId id="266" r:id="rId11"/>
    <p:sldId id="267" r:id="rId12"/>
    <p:sldId id="269" r:id="rId13"/>
    <p:sldId id="268" r:id="rId14"/>
    <p:sldId id="270" r:id="rId15"/>
    <p:sldId id="271" r:id="rId16"/>
    <p:sldId id="272" r:id="rId17"/>
    <p:sldId id="274" r:id="rId18"/>
    <p:sldId id="273" r:id="rId19"/>
    <p:sldId id="275" r:id="rId20"/>
    <p:sldId id="276" r:id="rId21"/>
    <p:sldId id="278" r:id="rId22"/>
    <p:sldId id="277" r:id="rId23"/>
    <p:sldId id="279" r:id="rId24"/>
    <p:sldId id="280" r:id="rId25"/>
    <p:sldId id="281" r:id="rId26"/>
    <p:sldId id="282" r:id="rId27"/>
    <p:sldId id="283" r:id="rId28"/>
    <p:sldId id="286" r:id="rId29"/>
    <p:sldId id="287" r:id="rId30"/>
    <p:sldId id="284" r:id="rId31"/>
    <p:sldId id="288" r:id="rId32"/>
    <p:sldId id="285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324" autoAdjust="0"/>
    <p:restoredTop sz="94660"/>
  </p:normalViewPr>
  <p:slideViewPr>
    <p:cSldViewPr snapToGrid="0">
      <p:cViewPr>
        <p:scale>
          <a:sx n="75" d="100"/>
          <a:sy n="75" d="100"/>
        </p:scale>
        <p:origin x="1224" y="8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688EE-D646-458D-BA75-0377B2997F49}" type="datetimeFigureOut">
              <a:rPr lang="en-GB" smtClean="0"/>
              <a:t>11/10/2018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D7920-E8E5-4A0B-BCD7-2808C6753A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1403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688EE-D646-458D-BA75-0377B2997F49}" type="datetimeFigureOut">
              <a:rPr lang="en-GB" smtClean="0"/>
              <a:t>11/10/2018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D7920-E8E5-4A0B-BCD7-2808C6753A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35984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688EE-D646-458D-BA75-0377B2997F49}" type="datetimeFigureOut">
              <a:rPr lang="en-GB" smtClean="0"/>
              <a:t>11/10/2018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D7920-E8E5-4A0B-BCD7-2808C6753A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61716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688EE-D646-458D-BA75-0377B2997F49}" type="datetimeFigureOut">
              <a:rPr lang="en-GB" smtClean="0"/>
              <a:t>11/10/2018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D7920-E8E5-4A0B-BCD7-2808C6753A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81105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688EE-D646-458D-BA75-0377B2997F49}" type="datetimeFigureOut">
              <a:rPr lang="en-GB" smtClean="0"/>
              <a:t>11/10/2018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D7920-E8E5-4A0B-BCD7-2808C6753A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20385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688EE-D646-458D-BA75-0377B2997F49}" type="datetimeFigureOut">
              <a:rPr lang="en-GB" smtClean="0"/>
              <a:t>11/10/2018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D7920-E8E5-4A0B-BCD7-2808C6753A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1606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688EE-D646-458D-BA75-0377B2997F49}" type="datetimeFigureOut">
              <a:rPr lang="en-GB" smtClean="0"/>
              <a:t>11/10/2018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D7920-E8E5-4A0B-BCD7-2808C6753A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22642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688EE-D646-458D-BA75-0377B2997F49}" type="datetimeFigureOut">
              <a:rPr lang="en-GB" smtClean="0"/>
              <a:t>11/10/2018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D7920-E8E5-4A0B-BCD7-2808C6753A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65713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688EE-D646-458D-BA75-0377B2997F49}" type="datetimeFigureOut">
              <a:rPr lang="en-GB" smtClean="0"/>
              <a:t>11/10/2018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D7920-E8E5-4A0B-BCD7-2808C6753A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05478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688EE-D646-458D-BA75-0377B2997F49}" type="datetimeFigureOut">
              <a:rPr lang="en-GB" smtClean="0"/>
              <a:t>11/10/2018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D7920-E8E5-4A0B-BCD7-2808C6753A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58910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688EE-D646-458D-BA75-0377B2997F49}" type="datetimeFigureOut">
              <a:rPr lang="en-GB" smtClean="0"/>
              <a:t>11/10/2018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D7920-E8E5-4A0B-BCD7-2808C6753A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82219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9688EE-D646-458D-BA75-0377B2997F49}" type="datetimeFigureOut">
              <a:rPr lang="en-GB" smtClean="0"/>
              <a:t>11/10/2018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AD7920-E8E5-4A0B-BCD7-2808C6753A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7958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hyperlink" Target="https://www.google.com/url?sa=i&amp;rct=j&amp;q=&amp;esrc=s&amp;source=images&amp;cd=&amp;cad=rja&amp;uact=8&amp;ved=2ahUKEwjdpau29v3dAhVoxYUKHRC4AhgQjRx6BAgBEAU&amp;url=https%3A%2F%2Fwww.pathwayz.org%2FTree%2FPlain%2FTYPES%2BOF%2BNATURAL%2BSELECTION&amp;psig=AOvVaw1vec7vfQ-NzJkJqVv69YJH&amp;ust=1539331368111534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81685" y="718458"/>
            <a:ext cx="3802486" cy="2143614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2000" b="1" dirty="0" smtClean="0">
                <a:solidFill>
                  <a:schemeClr val="tx1"/>
                </a:solidFill>
              </a:rPr>
              <a:t>Section </a:t>
            </a:r>
            <a:r>
              <a:rPr lang="en-US" sz="2000" b="1" dirty="0">
                <a:solidFill>
                  <a:schemeClr val="tx1"/>
                </a:solidFill>
              </a:rPr>
              <a:t>5</a:t>
            </a:r>
            <a:r>
              <a:rPr lang="en-US" sz="2000" b="1" dirty="0" smtClean="0">
                <a:solidFill>
                  <a:schemeClr val="tx1"/>
                </a:solidFill>
              </a:rPr>
              <a:t>: Energy transfer in and between organisms </a:t>
            </a:r>
          </a:p>
          <a:p>
            <a:pPr lvl="0"/>
            <a:r>
              <a:rPr lang="en-US" sz="2000" b="1" dirty="0" smtClean="0">
                <a:solidFill>
                  <a:schemeClr val="tx1"/>
                </a:solidFill>
              </a:rPr>
              <a:t>3.5.1 Photosynthesis</a:t>
            </a:r>
          </a:p>
          <a:p>
            <a:pPr lvl="0"/>
            <a:r>
              <a:rPr lang="en-US" sz="2000" b="1" dirty="0" smtClean="0">
                <a:solidFill>
                  <a:schemeClr val="tx1"/>
                </a:solidFill>
              </a:rPr>
              <a:t>3.5.2 Respiration</a:t>
            </a:r>
          </a:p>
          <a:p>
            <a:pPr lvl="0"/>
            <a:r>
              <a:rPr lang="en-US" sz="2000" b="1" dirty="0" smtClean="0">
                <a:solidFill>
                  <a:schemeClr val="tx1"/>
                </a:solidFill>
              </a:rPr>
              <a:t>3.5.3 Energy and ecosystems</a:t>
            </a:r>
          </a:p>
          <a:p>
            <a:pPr lvl="0"/>
            <a:r>
              <a:rPr lang="en-US" sz="2000" b="1" dirty="0" smtClean="0">
                <a:solidFill>
                  <a:schemeClr val="tx1"/>
                </a:solidFill>
              </a:rPr>
              <a:t>3.5.4 Nutrient Cycles 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1685" y="152402"/>
            <a:ext cx="11803486" cy="451756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lvl="0" algn="ctr"/>
            <a:r>
              <a:rPr lang="en-US" sz="2400" b="1" dirty="0" smtClean="0"/>
              <a:t>A2 Level Paper 2 and 3 - Topics 5-8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1685" y="2932284"/>
            <a:ext cx="5353701" cy="3729771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2000" b="1" dirty="0" smtClean="0">
                <a:solidFill>
                  <a:schemeClr val="tx1"/>
                </a:solidFill>
              </a:rPr>
              <a:t>Section 6: Stimuli, both internal and external, are detected and lead to a response. </a:t>
            </a:r>
          </a:p>
          <a:p>
            <a:r>
              <a:rPr lang="en-US" sz="2000" b="1" dirty="0" smtClean="0">
                <a:solidFill>
                  <a:schemeClr val="tx1"/>
                </a:solidFill>
              </a:rPr>
              <a:t>3.6.6.1 Survival and response </a:t>
            </a:r>
          </a:p>
          <a:p>
            <a:r>
              <a:rPr lang="en-US" sz="2000" b="1" dirty="0" smtClean="0">
                <a:solidFill>
                  <a:schemeClr val="tx1"/>
                </a:solidFill>
              </a:rPr>
              <a:t>3.6.1.2 Receptors</a:t>
            </a:r>
          </a:p>
          <a:p>
            <a:r>
              <a:rPr lang="en-US" sz="2000" b="1" dirty="0" smtClean="0">
                <a:solidFill>
                  <a:schemeClr val="tx1"/>
                </a:solidFill>
              </a:rPr>
              <a:t>3.6.1.3 Control of heart rate </a:t>
            </a:r>
          </a:p>
          <a:p>
            <a:r>
              <a:rPr lang="en-US" sz="2000" b="1" dirty="0" smtClean="0">
                <a:solidFill>
                  <a:schemeClr val="tx1"/>
                </a:solidFill>
              </a:rPr>
              <a:t>3.6.2.1 Nerve impulses</a:t>
            </a:r>
          </a:p>
          <a:p>
            <a:r>
              <a:rPr lang="en-US" sz="2000" b="1" dirty="0" smtClean="0">
                <a:solidFill>
                  <a:schemeClr val="tx1"/>
                </a:solidFill>
              </a:rPr>
              <a:t>3.6.2.2 Synaptic transmission </a:t>
            </a:r>
          </a:p>
          <a:p>
            <a:r>
              <a:rPr lang="en-US" sz="2000" b="1" dirty="0" smtClean="0">
                <a:solidFill>
                  <a:schemeClr val="tx1"/>
                </a:solidFill>
              </a:rPr>
              <a:t>3.6.3 Skeletal muscles </a:t>
            </a:r>
          </a:p>
          <a:p>
            <a:r>
              <a:rPr lang="en-US" sz="2000" b="1" dirty="0" smtClean="0">
                <a:solidFill>
                  <a:schemeClr val="tx1"/>
                </a:solidFill>
              </a:rPr>
              <a:t>3.6.4.1 Principles of homeostasis and negative feedback </a:t>
            </a:r>
          </a:p>
          <a:p>
            <a:r>
              <a:rPr lang="en-US" sz="2000" b="1" dirty="0" smtClean="0">
                <a:solidFill>
                  <a:schemeClr val="tx1"/>
                </a:solidFill>
              </a:rPr>
              <a:t>3.6.4.2 Control of blood glucose concentration</a:t>
            </a:r>
          </a:p>
          <a:p>
            <a:r>
              <a:rPr lang="en-US" sz="2000" b="1" dirty="0" smtClean="0">
                <a:solidFill>
                  <a:schemeClr val="tx1"/>
                </a:solidFill>
              </a:rPr>
              <a:t>3.6.4.3 Control of blood water potential. </a:t>
            </a:r>
          </a:p>
          <a:p>
            <a:endParaRPr lang="en-US" sz="2000" b="1" dirty="0" smtClean="0">
              <a:solidFill>
                <a:schemeClr val="accent5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182185" y="718458"/>
            <a:ext cx="7802986" cy="1814430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2000" b="1" dirty="0" smtClean="0">
                <a:solidFill>
                  <a:schemeClr val="accent1"/>
                </a:solidFill>
              </a:rPr>
              <a:t>Section 7: Genetics, populations, evolution and ecosystems</a:t>
            </a:r>
          </a:p>
          <a:p>
            <a:r>
              <a:rPr lang="en-US" sz="2000" b="1" dirty="0" smtClean="0">
                <a:solidFill>
                  <a:schemeClr val="accent1"/>
                </a:solidFill>
              </a:rPr>
              <a:t>3.7.1 Inheritance </a:t>
            </a:r>
          </a:p>
          <a:p>
            <a:r>
              <a:rPr lang="en-US" sz="2000" b="1" dirty="0" smtClean="0">
                <a:solidFill>
                  <a:schemeClr val="accent1"/>
                </a:solidFill>
              </a:rPr>
              <a:t>3.7.2 Populations</a:t>
            </a:r>
          </a:p>
          <a:p>
            <a:r>
              <a:rPr lang="en-US" sz="2000" b="1" dirty="0" smtClean="0">
                <a:solidFill>
                  <a:schemeClr val="accent1"/>
                </a:solidFill>
              </a:rPr>
              <a:t>3.7.3 Evolution may lead to speciation </a:t>
            </a:r>
          </a:p>
          <a:p>
            <a:r>
              <a:rPr lang="en-US" sz="2000" b="1" dirty="0" smtClean="0">
                <a:solidFill>
                  <a:schemeClr val="accent1"/>
                </a:solidFill>
              </a:rPr>
              <a:t>3.7.4 Populations in ecosystems</a:t>
            </a:r>
          </a:p>
          <a:p>
            <a:pPr marL="342900" lvl="0" indent="-342900">
              <a:buFont typeface="Arial" charset="0"/>
              <a:buChar char="•"/>
            </a:pPr>
            <a:endParaRPr lang="en-US" sz="2000" b="1" dirty="0" smtClean="0"/>
          </a:p>
        </p:txBody>
      </p:sp>
      <p:sp>
        <p:nvSpPr>
          <p:cNvPr id="9" name="TextBox 8"/>
          <p:cNvSpPr txBox="1"/>
          <p:nvPr/>
        </p:nvSpPr>
        <p:spPr>
          <a:xfrm>
            <a:off x="5763985" y="2647188"/>
            <a:ext cx="6221185" cy="4014868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2000" b="1" dirty="0" smtClean="0"/>
              <a:t>Section 8: Control of gene expression</a:t>
            </a:r>
          </a:p>
          <a:p>
            <a:r>
              <a:rPr lang="en-US" sz="2000" b="1" dirty="0" smtClean="0"/>
              <a:t>3.8.1: Alteration of sequence of bases in DNA can alter the structure of proteins </a:t>
            </a:r>
          </a:p>
          <a:p>
            <a:r>
              <a:rPr lang="en-US" sz="2000" b="1" dirty="0" smtClean="0"/>
              <a:t>3.8.2.1 Most of cell’s DNA is not translated </a:t>
            </a:r>
          </a:p>
          <a:p>
            <a:r>
              <a:rPr lang="en-US" sz="2000" b="1" dirty="0" smtClean="0"/>
              <a:t>3.8.2.2 Regulation of transcription and translation </a:t>
            </a:r>
          </a:p>
          <a:p>
            <a:r>
              <a:rPr lang="en-US" sz="2000" b="1" dirty="0" smtClean="0"/>
              <a:t>3.8.2.3 Gene expression and cancer</a:t>
            </a:r>
          </a:p>
          <a:p>
            <a:r>
              <a:rPr lang="en-US" sz="2000" b="1" dirty="0" smtClean="0"/>
              <a:t>3.8.3 Using genome projects</a:t>
            </a:r>
          </a:p>
          <a:p>
            <a:r>
              <a:rPr lang="en-US" sz="2000" b="1" dirty="0" smtClean="0"/>
              <a:t>3.8.4.1 Recombinant DNA technology</a:t>
            </a:r>
          </a:p>
          <a:p>
            <a:r>
              <a:rPr lang="en-US" sz="2000" b="1" dirty="0" smtClean="0"/>
              <a:t>3.8.4.2 Differences in DNA between same species can be exploited for identification and diagnosis</a:t>
            </a:r>
          </a:p>
          <a:p>
            <a:r>
              <a:rPr lang="en-US" sz="2000" b="1" dirty="0" smtClean="0"/>
              <a:t>3.8.4.3 Genetic fingerprinting</a:t>
            </a:r>
          </a:p>
          <a:p>
            <a:pPr marL="342900" lvl="0" indent="-342900">
              <a:buFont typeface="Arial" charset="0"/>
              <a:buChar char="•"/>
            </a:pPr>
            <a:endParaRPr lang="en-US" sz="2000" b="1" dirty="0" smtClean="0"/>
          </a:p>
        </p:txBody>
      </p:sp>
    </p:spTree>
    <p:extLst>
      <p:ext uri="{BB962C8B-B14F-4D97-AF65-F5344CB8AC3E}">
        <p14:creationId xmlns:p14="http://schemas.microsoft.com/office/powerpoint/2010/main" val="18061943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Box 36"/>
          <p:cNvSpPr txBox="1"/>
          <p:nvPr/>
        </p:nvSpPr>
        <p:spPr>
          <a:xfrm>
            <a:off x="181685" y="152402"/>
            <a:ext cx="11803486" cy="451756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algn="ctr"/>
            <a:r>
              <a:rPr lang="en-US" sz="2400" b="1" dirty="0" smtClean="0"/>
              <a:t>Topic 7: Inheritance - 3.7.1: Terms and monohybrid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1685" y="748607"/>
            <a:ext cx="4509187" cy="2807394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Label the chromosome structure below and define each term: </a:t>
            </a:r>
          </a:p>
          <a:p>
            <a:r>
              <a:rPr lang="en-US" sz="1400" b="1" dirty="0" smtClean="0"/>
              <a:t>Gene, allele, genotype, phenotype, chromosome, chromatid, sister chromatids, homozygous, heterozygous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81685" y="3700450"/>
            <a:ext cx="5934635" cy="2868353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Explain why this pedigree shows the expression of a dominant allele:</a:t>
            </a:r>
          </a:p>
          <a:p>
            <a:endParaRPr lang="en-US" sz="1400" b="1" dirty="0"/>
          </a:p>
          <a:p>
            <a:endParaRPr lang="en-US" sz="1400" b="1" dirty="0" smtClean="0"/>
          </a:p>
          <a:p>
            <a:endParaRPr lang="en-US" sz="1400" b="1" dirty="0"/>
          </a:p>
          <a:p>
            <a:endParaRPr lang="en-US" sz="1400" b="1" dirty="0" smtClean="0"/>
          </a:p>
          <a:p>
            <a:endParaRPr lang="en-US" sz="1400" b="1" dirty="0" smtClean="0"/>
          </a:p>
        </p:txBody>
      </p:sp>
      <p:sp>
        <p:nvSpPr>
          <p:cNvPr id="9" name="TextBox 8"/>
          <p:cNvSpPr txBox="1"/>
          <p:nvPr/>
        </p:nvSpPr>
        <p:spPr>
          <a:xfrm>
            <a:off x="4824984" y="753542"/>
            <a:ext cx="7160187" cy="1605610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Define dominant, recessive, co-dominant, multiple alleles, sex-linkage dihybrid, linkage, epistasis.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57365" y="2508536"/>
            <a:ext cx="5727806" cy="4060267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Draw a monohybrid cross. Green pea pods are dominant over yellow pea pods. 2 heterozygote green pea pods are cross. Show the potential offspring.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r="65504"/>
          <a:stretch/>
        </p:blipFill>
        <p:spPr>
          <a:xfrm>
            <a:off x="429055" y="2147369"/>
            <a:ext cx="388620" cy="75129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t="17790"/>
          <a:stretch/>
        </p:blipFill>
        <p:spPr>
          <a:xfrm>
            <a:off x="4690316" y="4407408"/>
            <a:ext cx="1393112" cy="113385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5000" y="2627976"/>
            <a:ext cx="1418237" cy="876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0381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Box 36"/>
          <p:cNvSpPr txBox="1"/>
          <p:nvPr/>
        </p:nvSpPr>
        <p:spPr>
          <a:xfrm>
            <a:off x="181685" y="152402"/>
            <a:ext cx="11803486" cy="451756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algn="ctr"/>
            <a:r>
              <a:rPr lang="en-US" sz="2400" b="1" dirty="0" smtClean="0"/>
              <a:t>Topic 7: Inheritance - 3.7.1: Co-dominance, multiple alleles, sex-linkage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1685" y="748607"/>
            <a:ext cx="5798491" cy="2807394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Draw a co-dominance cross. A white flower is crossed with a red flower producing pink offspring. Draw a cross showing how this is possible.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116320" y="748608"/>
            <a:ext cx="5868851" cy="2807393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Draw a monohybrid cross- Multiple alleles. Blood group A and B are codominant over O, it is possible for 2 parents of different blood groups to have a children showing all 4 possible blood groups. Prove it.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81685" y="3700450"/>
            <a:ext cx="5798491" cy="2897455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Draw a monohybrid cross- sex-linked. A mum who is a carrier for hemophilia had a son with non hemophiliac male. Show the cross.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16320" y="3700450"/>
            <a:ext cx="5798491" cy="2897455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/>
              <a:t>Explain </a:t>
            </a:r>
            <a:r>
              <a:rPr lang="en-US" sz="1400" b="1" dirty="0" smtClean="0"/>
              <a:t>the pattern of inheritance for this disease using a pedigree: Hint: it is one of the examples of this sheet.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59"/>
          <a:stretch/>
        </p:blipFill>
        <p:spPr>
          <a:xfrm>
            <a:off x="10629317" y="4176483"/>
            <a:ext cx="1285494" cy="828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7149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31769" t="18471" r="36757" b="15497"/>
          <a:stretch/>
        </p:blipFill>
        <p:spPr>
          <a:xfrm>
            <a:off x="0" y="0"/>
            <a:ext cx="5036458" cy="6604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36395" t="31823" r="32948" b="27977"/>
          <a:stretch/>
        </p:blipFill>
        <p:spPr>
          <a:xfrm>
            <a:off x="8650514" y="0"/>
            <a:ext cx="3541486" cy="290234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/>
          <a:srcRect l="38027" t="36758" r="35216" b="17093"/>
          <a:stretch/>
        </p:blipFill>
        <p:spPr>
          <a:xfrm>
            <a:off x="8509456" y="2888343"/>
            <a:ext cx="3682544" cy="3969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42116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38208" t="19342" r="35125" b="13029"/>
          <a:stretch/>
        </p:blipFill>
        <p:spPr>
          <a:xfrm>
            <a:off x="0" y="0"/>
            <a:ext cx="4281714" cy="678666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38208" t="21954" r="35216" b="36685"/>
          <a:stretch/>
        </p:blipFill>
        <p:spPr>
          <a:xfrm>
            <a:off x="7939313" y="0"/>
            <a:ext cx="4252687" cy="4136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30158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33310" t="51850" r="37937" b="15932"/>
          <a:stretch/>
        </p:blipFill>
        <p:spPr>
          <a:xfrm>
            <a:off x="0" y="0"/>
            <a:ext cx="4601030" cy="322217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36848" t="26453" r="34581" b="29138"/>
          <a:stretch/>
        </p:blipFill>
        <p:spPr>
          <a:xfrm>
            <a:off x="7619999" y="0"/>
            <a:ext cx="4572001" cy="444137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/>
          <a:srcRect l="38299" t="42998" r="36485" b="27252"/>
          <a:stretch/>
        </p:blipFill>
        <p:spPr>
          <a:xfrm>
            <a:off x="58055" y="3882571"/>
            <a:ext cx="4034973" cy="2975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3328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38481" t="29356" r="36576" b="6354"/>
          <a:stretch/>
        </p:blipFill>
        <p:spPr>
          <a:xfrm>
            <a:off x="-1" y="-1"/>
            <a:ext cx="4339771" cy="699097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38390" t="39225" r="35215" b="16367"/>
          <a:stretch/>
        </p:blipFill>
        <p:spPr>
          <a:xfrm>
            <a:off x="7852227" y="0"/>
            <a:ext cx="4223659" cy="4441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90789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Box 36"/>
          <p:cNvSpPr txBox="1"/>
          <p:nvPr/>
        </p:nvSpPr>
        <p:spPr>
          <a:xfrm>
            <a:off x="181685" y="152402"/>
            <a:ext cx="11803486" cy="451756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algn="ctr"/>
            <a:r>
              <a:rPr lang="en-US" sz="2400" b="1" dirty="0" smtClean="0"/>
              <a:t>Topic 7: Inheritance - 3.7.1: Dihybrid.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1685" y="748607"/>
            <a:ext cx="5798491" cy="3547622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Describe the processes that cause variation during meiosis, explain how these processes lead to variation.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116320" y="748608"/>
            <a:ext cx="5868851" cy="5790803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/>
              <a:t>Draw a </a:t>
            </a:r>
            <a:r>
              <a:rPr lang="en-US" sz="1400" b="1" dirty="0" smtClean="0"/>
              <a:t>dihybrid cross. Grey body is dominant to white body in fruit flies, straight wing is dominant to bent wings. A homozygous grey, straight winged fly was crossed with a heterozygous grey, straight winged fly. </a:t>
            </a:r>
            <a:endParaRPr lang="en-US" sz="1400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8083" y="1315583"/>
            <a:ext cx="1912718" cy="1452014"/>
          </a:xfrm>
          <a:prstGeom prst="rect">
            <a:avLst/>
          </a:prstGeom>
        </p:spPr>
      </p:pic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8875618"/>
              </p:ext>
            </p:extLst>
          </p:nvPr>
        </p:nvGraphicFramePr>
        <p:xfrm>
          <a:off x="265891" y="4507114"/>
          <a:ext cx="5714286" cy="20322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93423">
                  <a:extLst>
                    <a:ext uri="{9D8B030D-6E8A-4147-A177-3AD203B41FA5}">
                      <a16:colId xmlns:a16="http://schemas.microsoft.com/office/drawing/2014/main" val="1249195699"/>
                    </a:ext>
                  </a:extLst>
                </a:gridCol>
                <a:gridCol w="3120863">
                  <a:extLst>
                    <a:ext uri="{9D8B030D-6E8A-4147-A177-3AD203B41FA5}">
                      <a16:colId xmlns:a16="http://schemas.microsoft.com/office/drawing/2014/main" val="23145807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Parental</a:t>
                      </a:r>
                      <a:r>
                        <a:rPr lang="en-GB" baseline="0" dirty="0" smtClean="0"/>
                        <a:t> genotype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Possible gamete</a:t>
                      </a:r>
                      <a:r>
                        <a:rPr lang="en-GB" baseline="0" dirty="0" smtClean="0"/>
                        <a:t> combo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4164724"/>
                  </a:ext>
                </a:extLst>
              </a:tr>
              <a:tr h="434275">
                <a:tc>
                  <a:txBody>
                    <a:bodyPr/>
                    <a:lstStyle/>
                    <a:p>
                      <a:r>
                        <a:rPr lang="en-GB" dirty="0" smtClean="0"/>
                        <a:t>AABB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(1)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8031431"/>
                  </a:ext>
                </a:extLst>
              </a:tr>
              <a:tr h="435428">
                <a:tc>
                  <a:txBody>
                    <a:bodyPr/>
                    <a:lstStyle/>
                    <a:p>
                      <a:r>
                        <a:rPr lang="en-GB" dirty="0" err="1" smtClean="0"/>
                        <a:t>AAbb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(1)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9013734"/>
                  </a:ext>
                </a:extLst>
              </a:tr>
              <a:tr h="420914">
                <a:tc>
                  <a:txBody>
                    <a:bodyPr/>
                    <a:lstStyle/>
                    <a:p>
                      <a:r>
                        <a:rPr lang="en-GB" dirty="0" err="1" smtClean="0"/>
                        <a:t>AaBB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(2)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56833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err="1" smtClean="0"/>
                        <a:t>AaBb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(4)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12600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03339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6186679" y="3766917"/>
            <a:ext cx="5798491" cy="2902483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Explain how linkage affects phenotypes. The expected results for this cross should be 1:1:1:1, the observed results do not show this explain why. 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81685" y="152402"/>
            <a:ext cx="11803486" cy="451756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algn="ctr"/>
            <a:r>
              <a:rPr lang="en-US" sz="2400" b="1" dirty="0" smtClean="0"/>
              <a:t>Topic 7: Inheritance - 3.7.1: Epistasis, autosomal linkage .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1685" y="748607"/>
            <a:ext cx="5798491" cy="659279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Define Dominant Epistasis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1683" y="3766917"/>
            <a:ext cx="5798491" cy="688969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Define Recessive Epistasis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81683" y="1530794"/>
            <a:ext cx="5798491" cy="2113215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The </a:t>
            </a:r>
            <a:r>
              <a:rPr lang="en-US" sz="1400" b="1" dirty="0" err="1" smtClean="0"/>
              <a:t>dom</a:t>
            </a:r>
            <a:r>
              <a:rPr lang="en-US" sz="1400" b="1" dirty="0" smtClean="0"/>
              <a:t> A allele masks the expression of the B allele. A= Purple fruit, E= Pink fruit, e= green fruit. Complete the table. </a:t>
            </a:r>
            <a:endParaRPr lang="en-US" sz="1400" b="1" dirty="0"/>
          </a:p>
          <a:p>
            <a:pPr>
              <a:lnSpc>
                <a:spcPct val="150000"/>
              </a:lnSpc>
            </a:pPr>
            <a:r>
              <a:rPr lang="en-US" sz="1400" b="1" dirty="0" err="1" smtClean="0"/>
              <a:t>AaBb</a:t>
            </a:r>
            <a:endParaRPr lang="en-US" sz="1400" b="1" dirty="0" smtClean="0"/>
          </a:p>
          <a:p>
            <a:pPr>
              <a:lnSpc>
                <a:spcPct val="150000"/>
              </a:lnSpc>
            </a:pPr>
            <a:r>
              <a:rPr lang="en-US" sz="1400" b="1" dirty="0" err="1" smtClean="0"/>
              <a:t>AAbb</a:t>
            </a:r>
            <a:endParaRPr lang="en-US" sz="1400" b="1" dirty="0" smtClean="0"/>
          </a:p>
          <a:p>
            <a:pPr>
              <a:lnSpc>
                <a:spcPct val="150000"/>
              </a:lnSpc>
            </a:pPr>
            <a:r>
              <a:rPr lang="en-US" sz="1400" b="1" dirty="0" err="1" smtClean="0"/>
              <a:t>aaBB</a:t>
            </a:r>
            <a:endParaRPr lang="en-US" sz="1400" b="1" dirty="0" smtClean="0"/>
          </a:p>
          <a:p>
            <a:pPr>
              <a:lnSpc>
                <a:spcPct val="150000"/>
              </a:lnSpc>
            </a:pPr>
            <a:r>
              <a:rPr lang="en-US" sz="1400" b="1" dirty="0" err="1" smtClean="0"/>
              <a:t>aaBb</a:t>
            </a:r>
            <a:endParaRPr lang="en-US" sz="1400" b="1" dirty="0" smtClean="0"/>
          </a:p>
          <a:p>
            <a:pPr>
              <a:lnSpc>
                <a:spcPct val="150000"/>
              </a:lnSpc>
            </a:pPr>
            <a:r>
              <a:rPr lang="en-US" sz="1400" b="1" dirty="0" err="1" smtClean="0"/>
              <a:t>aabb</a:t>
            </a:r>
            <a:endParaRPr lang="en-US" sz="1400" b="1" dirty="0" smtClean="0"/>
          </a:p>
        </p:txBody>
      </p:sp>
      <p:sp>
        <p:nvSpPr>
          <p:cNvPr id="9" name="TextBox 8"/>
          <p:cNvSpPr txBox="1"/>
          <p:nvPr/>
        </p:nvSpPr>
        <p:spPr>
          <a:xfrm>
            <a:off x="181682" y="4585853"/>
            <a:ext cx="5798491" cy="2113215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The homo rec allele </a:t>
            </a:r>
            <a:r>
              <a:rPr lang="en-US" sz="1400" b="1" dirty="0" err="1" smtClean="0"/>
              <a:t>dd</a:t>
            </a:r>
            <a:r>
              <a:rPr lang="en-US" sz="1400" b="1" dirty="0" smtClean="0"/>
              <a:t> masks the expression of the E allele. aa= white leaves, A= allows expression of E allele, E= red leaves, e=yellow leaves </a:t>
            </a:r>
            <a:endParaRPr lang="en-US" sz="1400" b="1" dirty="0"/>
          </a:p>
          <a:p>
            <a:pPr>
              <a:lnSpc>
                <a:spcPct val="150000"/>
              </a:lnSpc>
            </a:pPr>
            <a:r>
              <a:rPr lang="en-US" sz="1400" b="1" dirty="0" err="1" smtClean="0"/>
              <a:t>DdEe</a:t>
            </a:r>
            <a:endParaRPr lang="en-US" sz="1400" b="1" dirty="0" smtClean="0"/>
          </a:p>
          <a:p>
            <a:pPr>
              <a:lnSpc>
                <a:spcPct val="150000"/>
              </a:lnSpc>
            </a:pPr>
            <a:r>
              <a:rPr lang="en-US" sz="1400" b="1" dirty="0" err="1" smtClean="0"/>
              <a:t>DDee</a:t>
            </a:r>
            <a:endParaRPr lang="en-US" sz="1400" b="1" dirty="0" smtClean="0"/>
          </a:p>
          <a:p>
            <a:pPr>
              <a:lnSpc>
                <a:spcPct val="150000"/>
              </a:lnSpc>
            </a:pPr>
            <a:r>
              <a:rPr lang="en-US" sz="1400" b="1" dirty="0" err="1" smtClean="0"/>
              <a:t>ddEE</a:t>
            </a:r>
            <a:endParaRPr lang="en-US" sz="1400" b="1" dirty="0" smtClean="0"/>
          </a:p>
          <a:p>
            <a:pPr>
              <a:lnSpc>
                <a:spcPct val="150000"/>
              </a:lnSpc>
            </a:pPr>
            <a:r>
              <a:rPr lang="en-US" sz="1400" b="1" dirty="0" err="1" smtClean="0"/>
              <a:t>ddEe</a:t>
            </a:r>
            <a:endParaRPr lang="en-US" sz="1400" b="1" dirty="0" smtClean="0"/>
          </a:p>
          <a:p>
            <a:pPr>
              <a:lnSpc>
                <a:spcPct val="150000"/>
              </a:lnSpc>
            </a:pPr>
            <a:r>
              <a:rPr lang="en-US" sz="1400" b="1" dirty="0" err="1" smtClean="0"/>
              <a:t>ddee</a:t>
            </a:r>
            <a:endParaRPr lang="en-US" sz="1400" b="1" dirty="0" smtClean="0"/>
          </a:p>
        </p:txBody>
      </p:sp>
      <p:sp>
        <p:nvSpPr>
          <p:cNvPr id="12" name="TextBox 11"/>
          <p:cNvSpPr txBox="1"/>
          <p:nvPr/>
        </p:nvSpPr>
        <p:spPr>
          <a:xfrm>
            <a:off x="6186680" y="748607"/>
            <a:ext cx="5798491" cy="659279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Define autosomal linkage: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186680" y="1538398"/>
            <a:ext cx="5798491" cy="2113215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Describe how linkage affect allele combinations </a:t>
            </a:r>
          </a:p>
        </p:txBody>
      </p:sp>
      <p:pic>
        <p:nvPicPr>
          <p:cNvPr id="11" name="Picture 10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97074" y="1669089"/>
            <a:ext cx="1557469" cy="183662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5" name="Picture 14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76" t="75165" r="41664" b="11686"/>
          <a:stretch/>
        </p:blipFill>
        <p:spPr bwMode="auto">
          <a:xfrm>
            <a:off x="7575459" y="4399338"/>
            <a:ext cx="3020929" cy="80070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927515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Box 36"/>
          <p:cNvSpPr txBox="1"/>
          <p:nvPr/>
        </p:nvSpPr>
        <p:spPr>
          <a:xfrm>
            <a:off x="181685" y="152402"/>
            <a:ext cx="11803486" cy="451756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algn="ctr"/>
            <a:r>
              <a:rPr lang="en-US" sz="2400" b="1" dirty="0" smtClean="0"/>
              <a:t>Topic 7: Inheritance - 3.7.1: Chi-squared.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1685" y="748607"/>
            <a:ext cx="5798491" cy="659279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What is Chi-squared actually used for.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1681" y="1561552"/>
            <a:ext cx="5798491" cy="688969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How do you work out the degrees of freedom.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1680" y="2404188"/>
            <a:ext cx="5798491" cy="1804956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If the P value is greater than the critical value what does this mean? You must use the words significance, chance and probability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81680" y="4799692"/>
            <a:ext cx="5798491" cy="1804956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If the P value is less than the critical value what does this mean? You must use the words significance, chance and probability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8348" y="3962697"/>
            <a:ext cx="2057595" cy="87328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/>
          <a:srcRect t="7150"/>
          <a:stretch/>
        </p:blipFill>
        <p:spPr>
          <a:xfrm>
            <a:off x="6514223" y="857864"/>
            <a:ext cx="4797354" cy="2096344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186680" y="734390"/>
            <a:ext cx="5798491" cy="5883548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endParaRPr lang="en-US" sz="1400" b="1" dirty="0" smtClean="0"/>
          </a:p>
        </p:txBody>
      </p:sp>
      <p:graphicFrame>
        <p:nvGraphicFramePr>
          <p:cNvPr id="20" name="Table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5080550"/>
              </p:ext>
            </p:extLst>
          </p:nvPr>
        </p:nvGraphicFramePr>
        <p:xfrm>
          <a:off x="6930353" y="3084440"/>
          <a:ext cx="3965094" cy="18040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60849">
                  <a:extLst>
                    <a:ext uri="{9D8B030D-6E8A-4147-A177-3AD203B41FA5}">
                      <a16:colId xmlns:a16="http://schemas.microsoft.com/office/drawing/2014/main" val="1538482317"/>
                    </a:ext>
                  </a:extLst>
                </a:gridCol>
                <a:gridCol w="660849">
                  <a:extLst>
                    <a:ext uri="{9D8B030D-6E8A-4147-A177-3AD203B41FA5}">
                      <a16:colId xmlns:a16="http://schemas.microsoft.com/office/drawing/2014/main" val="1478122830"/>
                    </a:ext>
                  </a:extLst>
                </a:gridCol>
                <a:gridCol w="660849">
                  <a:extLst>
                    <a:ext uri="{9D8B030D-6E8A-4147-A177-3AD203B41FA5}">
                      <a16:colId xmlns:a16="http://schemas.microsoft.com/office/drawing/2014/main" val="2331636835"/>
                    </a:ext>
                  </a:extLst>
                </a:gridCol>
                <a:gridCol w="660849">
                  <a:extLst>
                    <a:ext uri="{9D8B030D-6E8A-4147-A177-3AD203B41FA5}">
                      <a16:colId xmlns:a16="http://schemas.microsoft.com/office/drawing/2014/main" val="3036716245"/>
                    </a:ext>
                  </a:extLst>
                </a:gridCol>
                <a:gridCol w="660849">
                  <a:extLst>
                    <a:ext uri="{9D8B030D-6E8A-4147-A177-3AD203B41FA5}">
                      <a16:colId xmlns:a16="http://schemas.microsoft.com/office/drawing/2014/main" val="4267721349"/>
                    </a:ext>
                  </a:extLst>
                </a:gridCol>
                <a:gridCol w="660849">
                  <a:extLst>
                    <a:ext uri="{9D8B030D-6E8A-4147-A177-3AD203B41FA5}">
                      <a16:colId xmlns:a16="http://schemas.microsoft.com/office/drawing/2014/main" val="1044218340"/>
                    </a:ext>
                  </a:extLst>
                </a:gridCol>
              </a:tblGrid>
              <a:tr h="341042">
                <a:tc>
                  <a:txBody>
                    <a:bodyPr/>
                    <a:lstStyle/>
                    <a:p>
                      <a:pPr algn="ctr"/>
                      <a:r>
                        <a:rPr lang="en-GB" sz="800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Class</a:t>
                      </a:r>
                      <a:endParaRPr lang="en-GB" sz="8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Observed</a:t>
                      </a:r>
                    </a:p>
                    <a:p>
                      <a:pPr algn="ctr"/>
                      <a:r>
                        <a:rPr lang="en-GB" sz="800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(O)</a:t>
                      </a:r>
                      <a:endParaRPr lang="en-GB" sz="8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Expected</a:t>
                      </a:r>
                    </a:p>
                    <a:p>
                      <a:pPr algn="ctr"/>
                      <a:r>
                        <a:rPr lang="en-GB" sz="800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(E)</a:t>
                      </a:r>
                      <a:endParaRPr lang="en-GB" sz="8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O-E</a:t>
                      </a:r>
                      <a:endParaRPr lang="en-GB" sz="8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(O-E)</a:t>
                      </a:r>
                      <a:r>
                        <a:rPr lang="en-GB" sz="800" baseline="30000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2</a:t>
                      </a:r>
                      <a:endParaRPr lang="en-GB" sz="800" baseline="300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u="sng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(O-E)</a:t>
                      </a:r>
                      <a:r>
                        <a:rPr lang="en-GB" sz="800" u="sng" baseline="30000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2</a:t>
                      </a:r>
                    </a:p>
                    <a:p>
                      <a:pPr algn="ctr"/>
                      <a:r>
                        <a:rPr lang="en-GB" sz="800" u="none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E</a:t>
                      </a:r>
                      <a:endParaRPr lang="en-GB" sz="800" u="none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960771"/>
                  </a:ext>
                </a:extLst>
              </a:tr>
              <a:tr h="271557"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7556480"/>
                  </a:ext>
                </a:extLst>
              </a:tr>
              <a:tr h="271557"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3521888"/>
                  </a:ext>
                </a:extLst>
              </a:tr>
              <a:tr h="271557"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n-GB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1842593"/>
                  </a:ext>
                </a:extLst>
              </a:tr>
              <a:tr h="271557"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n-GB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97549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31633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37937" t="29646" r="35125" b="8675"/>
          <a:stretch/>
        </p:blipFill>
        <p:spPr>
          <a:xfrm>
            <a:off x="0" y="0"/>
            <a:ext cx="4310743" cy="616857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39569" t="39370" r="35215" b="23188"/>
          <a:stretch/>
        </p:blipFill>
        <p:spPr>
          <a:xfrm>
            <a:off x="4165599" y="1"/>
            <a:ext cx="3831661" cy="3556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/>
          <a:srcRect l="38481" t="24567" r="35124" b="35088"/>
          <a:stretch/>
        </p:blipFill>
        <p:spPr>
          <a:xfrm>
            <a:off x="7968343" y="0"/>
            <a:ext cx="4223657" cy="4034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75324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44195" t="16585" r="26961" b="23479"/>
          <a:stretch/>
        </p:blipFill>
        <p:spPr>
          <a:xfrm>
            <a:off x="0" y="0"/>
            <a:ext cx="5254171" cy="6823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54723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38391" t="16876" r="35033" b="12158"/>
          <a:stretch/>
        </p:blipFill>
        <p:spPr>
          <a:xfrm>
            <a:off x="0" y="1"/>
            <a:ext cx="4109191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38390" t="48948" r="36666" b="29138"/>
          <a:stretch/>
        </p:blipFill>
        <p:spPr>
          <a:xfrm>
            <a:off x="8200570" y="1"/>
            <a:ext cx="3991430" cy="219165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/>
          <a:srcRect l="44104" t="16150" r="28776" b="58163"/>
          <a:stretch/>
        </p:blipFill>
        <p:spPr>
          <a:xfrm>
            <a:off x="7852227" y="2714172"/>
            <a:ext cx="4339773" cy="2569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48217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Box 36"/>
          <p:cNvSpPr txBox="1"/>
          <p:nvPr/>
        </p:nvSpPr>
        <p:spPr>
          <a:xfrm>
            <a:off x="181685" y="152402"/>
            <a:ext cx="11803486" cy="451756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algn="ctr"/>
            <a:r>
              <a:rPr lang="en-US" sz="2400" b="1" dirty="0" smtClean="0"/>
              <a:t>Topic 7: Inheritance - </a:t>
            </a:r>
            <a:r>
              <a:rPr lang="en-US" sz="2400" b="1" dirty="0">
                <a:solidFill>
                  <a:schemeClr val="tx1"/>
                </a:solidFill>
              </a:rPr>
              <a:t>3.7.2 Populations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1685" y="748607"/>
            <a:ext cx="3060279" cy="5872196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Define:</a:t>
            </a:r>
          </a:p>
          <a:p>
            <a:r>
              <a:rPr lang="en-US" sz="1400" b="1" dirty="0" smtClean="0"/>
              <a:t>Gene pool:</a:t>
            </a:r>
          </a:p>
          <a:p>
            <a:endParaRPr lang="en-US" sz="1400" b="1" dirty="0" smtClean="0"/>
          </a:p>
          <a:p>
            <a:endParaRPr lang="en-US" sz="1400" b="1" dirty="0"/>
          </a:p>
          <a:p>
            <a:r>
              <a:rPr lang="en-US" sz="1400" b="1" dirty="0" smtClean="0"/>
              <a:t>Allele frequency</a:t>
            </a:r>
          </a:p>
          <a:p>
            <a:endParaRPr lang="en-US" sz="1400" b="1" dirty="0"/>
          </a:p>
          <a:p>
            <a:endParaRPr lang="en-US" sz="1400" b="1" dirty="0" smtClean="0"/>
          </a:p>
          <a:p>
            <a:r>
              <a:rPr lang="en-US" sz="1400" b="1" dirty="0" smtClean="0"/>
              <a:t>Selection pressure </a:t>
            </a:r>
          </a:p>
          <a:p>
            <a:endParaRPr lang="en-US" sz="1400" b="1" dirty="0"/>
          </a:p>
          <a:p>
            <a:endParaRPr lang="en-US" sz="1400" b="1" dirty="0" smtClean="0"/>
          </a:p>
          <a:p>
            <a:r>
              <a:rPr lang="en-US" sz="1400" b="1" dirty="0" smtClean="0"/>
              <a:t>Population </a:t>
            </a:r>
          </a:p>
          <a:p>
            <a:endParaRPr lang="en-US" sz="1400" b="1" dirty="0"/>
          </a:p>
          <a:p>
            <a:endParaRPr lang="en-US" sz="1400" b="1" dirty="0" smtClean="0"/>
          </a:p>
          <a:p>
            <a:r>
              <a:rPr lang="en-US" sz="1400" b="1" dirty="0" smtClean="0"/>
              <a:t>Natural selection </a:t>
            </a:r>
          </a:p>
          <a:p>
            <a:endParaRPr lang="en-US" sz="1400" b="1" dirty="0"/>
          </a:p>
          <a:p>
            <a:endParaRPr lang="en-US" sz="1400" b="1" dirty="0" smtClean="0"/>
          </a:p>
          <a:p>
            <a:r>
              <a:rPr lang="en-US" sz="1400" b="1" dirty="0" err="1" smtClean="0"/>
              <a:t>Stabilising</a:t>
            </a:r>
            <a:r>
              <a:rPr lang="en-US" sz="1400" b="1" dirty="0" smtClean="0"/>
              <a:t> selection </a:t>
            </a:r>
          </a:p>
          <a:p>
            <a:endParaRPr lang="en-US" sz="1400" b="1" dirty="0"/>
          </a:p>
          <a:p>
            <a:endParaRPr lang="en-US" sz="1400" b="1" dirty="0" smtClean="0"/>
          </a:p>
          <a:p>
            <a:r>
              <a:rPr lang="en-US" sz="1400" b="1" dirty="0" smtClean="0"/>
              <a:t>Directional selection </a:t>
            </a:r>
          </a:p>
          <a:p>
            <a:endParaRPr lang="en-US" sz="1400" b="1" dirty="0"/>
          </a:p>
          <a:p>
            <a:endParaRPr lang="en-US" sz="1400" b="1" dirty="0" smtClean="0"/>
          </a:p>
          <a:p>
            <a:endParaRPr lang="en-US" sz="1400" b="1" dirty="0"/>
          </a:p>
          <a:p>
            <a:r>
              <a:rPr lang="en-US" sz="1400" b="1" dirty="0" smtClean="0"/>
              <a:t>Disruptive selection  </a:t>
            </a:r>
            <a:endParaRPr lang="en-US" sz="1400" b="1" dirty="0" smtClean="0"/>
          </a:p>
        </p:txBody>
      </p:sp>
      <p:sp>
        <p:nvSpPr>
          <p:cNvPr id="11" name="TextBox 10"/>
          <p:cNvSpPr txBox="1"/>
          <p:nvPr/>
        </p:nvSpPr>
        <p:spPr>
          <a:xfrm>
            <a:off x="3375241" y="748607"/>
            <a:ext cx="8609930" cy="1671320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Write out the 2 hardy Weinberg equations, add details to help you understand what the letter represent. </a:t>
            </a:r>
            <a:endParaRPr lang="en-US" sz="1400" b="1" dirty="0" smtClean="0"/>
          </a:p>
        </p:txBody>
      </p:sp>
      <p:sp>
        <p:nvSpPr>
          <p:cNvPr id="13" name="TextBox 12"/>
          <p:cNvSpPr txBox="1"/>
          <p:nvPr/>
        </p:nvSpPr>
        <p:spPr>
          <a:xfrm>
            <a:off x="3375241" y="2534997"/>
            <a:ext cx="4509187" cy="4085806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Explain how variation is due to genetic factors. </a:t>
            </a:r>
            <a:endParaRPr lang="en-US" sz="1400" b="1" dirty="0"/>
          </a:p>
          <a:p>
            <a:r>
              <a:rPr lang="en-US" sz="1400" b="1" dirty="0" smtClean="0"/>
              <a:t>DNA mutations </a:t>
            </a:r>
          </a:p>
          <a:p>
            <a:endParaRPr lang="en-US" sz="1400" b="1" dirty="0"/>
          </a:p>
          <a:p>
            <a:endParaRPr lang="en-US" sz="1400" b="1" dirty="0" smtClean="0"/>
          </a:p>
          <a:p>
            <a:endParaRPr lang="en-US" sz="1400" b="1" dirty="0"/>
          </a:p>
          <a:p>
            <a:r>
              <a:rPr lang="en-US" sz="1400" b="1" dirty="0" smtClean="0"/>
              <a:t>Chromosomal mutations </a:t>
            </a:r>
          </a:p>
          <a:p>
            <a:endParaRPr lang="en-US" sz="1400" b="1" dirty="0"/>
          </a:p>
          <a:p>
            <a:endParaRPr lang="en-US" sz="1400" b="1" dirty="0" smtClean="0"/>
          </a:p>
          <a:p>
            <a:endParaRPr lang="en-US" sz="1400" b="1" dirty="0"/>
          </a:p>
          <a:p>
            <a:r>
              <a:rPr lang="en-US" sz="1400" b="1" dirty="0" smtClean="0"/>
              <a:t>Meiosis</a:t>
            </a:r>
          </a:p>
          <a:p>
            <a:endParaRPr lang="en-US" sz="1400" b="1" dirty="0"/>
          </a:p>
          <a:p>
            <a:endParaRPr lang="en-US" sz="1400" b="1" dirty="0" smtClean="0"/>
          </a:p>
          <a:p>
            <a:endParaRPr lang="en-US" sz="1400" b="1" dirty="0"/>
          </a:p>
          <a:p>
            <a:r>
              <a:rPr lang="en-US" sz="1400" b="1" dirty="0" smtClean="0"/>
              <a:t>Random fertilization </a:t>
            </a:r>
            <a:endParaRPr lang="en-US" sz="1400" b="1" dirty="0" smtClean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2019" y="5652267"/>
            <a:ext cx="1042410" cy="73762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30218" y="4959926"/>
            <a:ext cx="2337869" cy="1560513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8017705" y="2534997"/>
            <a:ext cx="4046177" cy="4085806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Use the graph to explain how variation is due to environmental factors. </a:t>
            </a:r>
            <a:endParaRPr lang="en-US" sz="1400" b="1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61526" y="1156436"/>
            <a:ext cx="1094153" cy="855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6794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Box 36"/>
          <p:cNvSpPr txBox="1"/>
          <p:nvPr/>
        </p:nvSpPr>
        <p:spPr>
          <a:xfrm>
            <a:off x="181685" y="152402"/>
            <a:ext cx="11803486" cy="451756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algn="ctr"/>
            <a:r>
              <a:rPr lang="en-US" sz="2400" b="1" dirty="0" smtClean="0"/>
              <a:t>Topic 7: Inheritance - </a:t>
            </a:r>
            <a:r>
              <a:rPr lang="en-US" sz="2400" b="1" dirty="0">
                <a:solidFill>
                  <a:schemeClr val="tx1"/>
                </a:solidFill>
              </a:rPr>
              <a:t>3.7.2 Populations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1685" y="748607"/>
            <a:ext cx="3060279" cy="5872196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Use the graph example to explain stabilizing selection. </a:t>
            </a:r>
            <a:endParaRPr lang="en-US" sz="1400" b="1" dirty="0" smtClean="0"/>
          </a:p>
        </p:txBody>
      </p:sp>
      <p:sp>
        <p:nvSpPr>
          <p:cNvPr id="13" name="TextBox 12"/>
          <p:cNvSpPr txBox="1"/>
          <p:nvPr/>
        </p:nvSpPr>
        <p:spPr>
          <a:xfrm>
            <a:off x="3375241" y="2534997"/>
            <a:ext cx="4509187" cy="4085806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Use the graph example to explain disruptive selection  </a:t>
            </a:r>
            <a:endParaRPr lang="en-US" sz="1400" b="1" dirty="0" smtClean="0"/>
          </a:p>
        </p:txBody>
      </p:sp>
      <p:sp>
        <p:nvSpPr>
          <p:cNvPr id="14" name="TextBox 13"/>
          <p:cNvSpPr txBox="1"/>
          <p:nvPr/>
        </p:nvSpPr>
        <p:spPr>
          <a:xfrm>
            <a:off x="8017705" y="748607"/>
            <a:ext cx="4046177" cy="5872196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Use the graph example to explain directional selection  </a:t>
            </a:r>
            <a:endParaRPr lang="en-US" sz="1400" b="1" dirty="0" smtClean="0"/>
          </a:p>
        </p:txBody>
      </p:sp>
      <p:pic>
        <p:nvPicPr>
          <p:cNvPr id="1026" name="Picture 2" descr="Image result for stabilising selection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199" y="2656004"/>
            <a:ext cx="2381250" cy="2057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/>
          <a:srcRect l="69007" t="53929" r="772" b="3111"/>
          <a:stretch/>
        </p:blipFill>
        <p:spPr>
          <a:xfrm>
            <a:off x="4647515" y="3568699"/>
            <a:ext cx="1689785" cy="174292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/>
          <a:srcRect l="1532" t="10493" r="43872" b="2413"/>
          <a:stretch/>
        </p:blipFill>
        <p:spPr>
          <a:xfrm>
            <a:off x="8915402" y="2656004"/>
            <a:ext cx="2461527" cy="162427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82747" y="779267"/>
            <a:ext cx="2537154" cy="1679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2169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42857" t="19651" r="22937" b="7079"/>
          <a:stretch/>
        </p:blipFill>
        <p:spPr>
          <a:xfrm>
            <a:off x="0" y="1"/>
            <a:ext cx="5122699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44761" t="68158" r="22620" b="8096"/>
          <a:stretch/>
        </p:blipFill>
        <p:spPr>
          <a:xfrm>
            <a:off x="6972300" y="139699"/>
            <a:ext cx="5219700" cy="2374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38303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42619" t="20158" r="22619" b="11778"/>
          <a:stretch/>
        </p:blipFill>
        <p:spPr>
          <a:xfrm>
            <a:off x="0" y="0"/>
            <a:ext cx="5562600" cy="680720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44762" t="68032" r="23016" b="10508"/>
          <a:stretch/>
        </p:blipFill>
        <p:spPr>
          <a:xfrm>
            <a:off x="7035800" y="0"/>
            <a:ext cx="5156200" cy="2146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93932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43016" t="21683" r="23968" b="60540"/>
          <a:stretch/>
        </p:blipFill>
        <p:spPr>
          <a:xfrm>
            <a:off x="101600" y="114299"/>
            <a:ext cx="5283200" cy="177800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44841" t="81746" r="26111" b="9365"/>
          <a:stretch/>
        </p:blipFill>
        <p:spPr>
          <a:xfrm>
            <a:off x="0" y="3149600"/>
            <a:ext cx="4648200" cy="88900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/>
          <a:srcRect l="42937" t="21555" r="24048" b="41111"/>
          <a:stretch/>
        </p:blipFill>
        <p:spPr>
          <a:xfrm>
            <a:off x="6908800" y="25400"/>
            <a:ext cx="5283200" cy="3733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8597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Box 36"/>
          <p:cNvSpPr txBox="1"/>
          <p:nvPr/>
        </p:nvSpPr>
        <p:spPr>
          <a:xfrm>
            <a:off x="181685" y="152402"/>
            <a:ext cx="11803486" cy="451756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algn="ctr"/>
            <a:r>
              <a:rPr lang="en-US" sz="2400" b="1" dirty="0" smtClean="0"/>
              <a:t>Topic 7: </a:t>
            </a:r>
            <a:r>
              <a:rPr lang="en-US" sz="2400" b="1" dirty="0" smtClean="0"/>
              <a:t>Inheritance - </a:t>
            </a:r>
            <a:r>
              <a:rPr lang="en-US" sz="2400" b="1" dirty="0">
                <a:solidFill>
                  <a:schemeClr val="tx1"/>
                </a:solidFill>
              </a:rPr>
              <a:t>3.7.3 Evolution may lead to speciation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1685" y="748607"/>
            <a:ext cx="3060279" cy="5872196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Describe allopatric speciation </a:t>
            </a:r>
            <a:endParaRPr lang="en-US" sz="1400" b="1" dirty="0" smtClean="0"/>
          </a:p>
        </p:txBody>
      </p:sp>
      <p:sp>
        <p:nvSpPr>
          <p:cNvPr id="13" name="TextBox 12"/>
          <p:cNvSpPr txBox="1"/>
          <p:nvPr/>
        </p:nvSpPr>
        <p:spPr>
          <a:xfrm>
            <a:off x="3375241" y="2534997"/>
            <a:ext cx="4509187" cy="4085806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Describe sympatric speciation </a:t>
            </a:r>
            <a:endParaRPr lang="en-US" sz="1400" b="1" dirty="0" smtClean="0"/>
          </a:p>
        </p:txBody>
      </p:sp>
      <p:sp>
        <p:nvSpPr>
          <p:cNvPr id="14" name="TextBox 13"/>
          <p:cNvSpPr txBox="1"/>
          <p:nvPr/>
        </p:nvSpPr>
        <p:spPr>
          <a:xfrm>
            <a:off x="8017705" y="748607"/>
            <a:ext cx="4046177" cy="2578793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Describe the process of speciation </a:t>
            </a:r>
            <a:endParaRPr lang="en-US" sz="1400" b="1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2700" y="748607"/>
            <a:ext cx="3810000" cy="13335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r="54280" b="3778"/>
          <a:stretch/>
        </p:blipFill>
        <p:spPr>
          <a:xfrm>
            <a:off x="1080324" y="3823047"/>
            <a:ext cx="1315621" cy="266665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/>
          <a:srcRect l="31389" t="2407" r="11111" b="4445"/>
          <a:stretch/>
        </p:blipFill>
        <p:spPr>
          <a:xfrm>
            <a:off x="5121433" y="5016500"/>
            <a:ext cx="1212534" cy="14732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8017704" y="3471849"/>
            <a:ext cx="4046177" cy="3148954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Describe the process of natural selection. </a:t>
            </a:r>
            <a:endParaRPr lang="en-US" sz="1400" b="1" dirty="0" smtClean="0"/>
          </a:p>
        </p:txBody>
      </p:sp>
    </p:spTree>
    <p:extLst>
      <p:ext uri="{BB962C8B-B14F-4D97-AF65-F5344CB8AC3E}">
        <p14:creationId xmlns:p14="http://schemas.microsoft.com/office/powerpoint/2010/main" val="1153376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43333" t="21555" r="22460" b="34635"/>
          <a:stretch/>
        </p:blipFill>
        <p:spPr>
          <a:xfrm>
            <a:off x="0" y="0"/>
            <a:ext cx="5473700" cy="438150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43016" t="21555" r="22302" b="10635"/>
          <a:stretch/>
        </p:blipFill>
        <p:spPr>
          <a:xfrm>
            <a:off x="6642100" y="0"/>
            <a:ext cx="5549900" cy="6781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4342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42699" t="21302" r="21904" b="8858"/>
          <a:stretch/>
        </p:blipFill>
        <p:spPr>
          <a:xfrm>
            <a:off x="0" y="0"/>
            <a:ext cx="5664200" cy="6985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15084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42937" t="21683" r="24127" b="38317"/>
          <a:stretch/>
        </p:blipFill>
        <p:spPr>
          <a:xfrm>
            <a:off x="0" y="126999"/>
            <a:ext cx="5270500" cy="400050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42778" t="21302" r="25714" b="42889"/>
          <a:stretch/>
        </p:blipFill>
        <p:spPr>
          <a:xfrm>
            <a:off x="7150100" y="0"/>
            <a:ext cx="5041900" cy="3581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902955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43016" t="21302" r="24127" b="54825"/>
          <a:stretch/>
        </p:blipFill>
        <p:spPr>
          <a:xfrm>
            <a:off x="114300" y="101599"/>
            <a:ext cx="5257800" cy="2387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0803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Box 36"/>
          <p:cNvSpPr txBox="1"/>
          <p:nvPr/>
        </p:nvSpPr>
        <p:spPr>
          <a:xfrm>
            <a:off x="181685" y="152402"/>
            <a:ext cx="11803486" cy="451756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algn="ctr"/>
            <a:r>
              <a:rPr lang="en-US" sz="2400" b="1" dirty="0" smtClean="0"/>
              <a:t>Topic 7: </a:t>
            </a:r>
            <a:r>
              <a:rPr lang="en-US" sz="2400" b="1" dirty="0" smtClean="0"/>
              <a:t>Inheritance - </a:t>
            </a:r>
            <a:r>
              <a:rPr lang="en-US" sz="2400" b="1" dirty="0">
                <a:solidFill>
                  <a:schemeClr val="tx1"/>
                </a:solidFill>
              </a:rPr>
              <a:t>3.7.4 Populations in ecosystems</a:t>
            </a:r>
          </a:p>
          <a:p>
            <a:pPr algn="ctr"/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81685" y="748607"/>
            <a:ext cx="3060279" cy="5872196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Define and give examples of:</a:t>
            </a:r>
          </a:p>
          <a:p>
            <a:r>
              <a:rPr lang="en-US" sz="1400" b="1" dirty="0" smtClean="0"/>
              <a:t>Abiotic factors</a:t>
            </a:r>
          </a:p>
          <a:p>
            <a:endParaRPr lang="en-US" sz="1400" b="1" dirty="0" smtClean="0"/>
          </a:p>
          <a:p>
            <a:endParaRPr lang="en-US" sz="1400" b="1" dirty="0"/>
          </a:p>
          <a:p>
            <a:r>
              <a:rPr lang="en-US" sz="1400" b="1" dirty="0" smtClean="0"/>
              <a:t>Biotic factors</a:t>
            </a:r>
          </a:p>
          <a:p>
            <a:endParaRPr lang="en-US" sz="1400" b="1" dirty="0" smtClean="0"/>
          </a:p>
          <a:p>
            <a:endParaRPr lang="en-US" sz="1400" b="1" dirty="0"/>
          </a:p>
          <a:p>
            <a:r>
              <a:rPr lang="en-US" sz="1400" b="1" dirty="0" smtClean="0"/>
              <a:t>Ecosystems </a:t>
            </a:r>
          </a:p>
          <a:p>
            <a:endParaRPr lang="en-US" sz="1400" b="1" dirty="0" smtClean="0"/>
          </a:p>
          <a:p>
            <a:endParaRPr lang="en-US" sz="1400" b="1" dirty="0"/>
          </a:p>
          <a:p>
            <a:r>
              <a:rPr lang="en-US" sz="1400" b="1" dirty="0" smtClean="0"/>
              <a:t>Population</a:t>
            </a:r>
          </a:p>
          <a:p>
            <a:endParaRPr lang="en-US" sz="1400" b="1" dirty="0"/>
          </a:p>
          <a:p>
            <a:endParaRPr lang="en-US" sz="1400" b="1" dirty="0" smtClean="0"/>
          </a:p>
          <a:p>
            <a:r>
              <a:rPr lang="en-US" sz="1400" b="1" dirty="0" smtClean="0"/>
              <a:t>Community </a:t>
            </a:r>
          </a:p>
          <a:p>
            <a:endParaRPr lang="en-US" sz="1400" b="1" dirty="0"/>
          </a:p>
          <a:p>
            <a:endParaRPr lang="en-US" sz="1400" b="1" dirty="0"/>
          </a:p>
          <a:p>
            <a:r>
              <a:rPr lang="en-US" sz="1400" b="1" dirty="0" smtClean="0"/>
              <a:t>Carrying capacity </a:t>
            </a:r>
          </a:p>
          <a:p>
            <a:endParaRPr lang="en-US" sz="1400" b="1" dirty="0"/>
          </a:p>
          <a:p>
            <a:endParaRPr lang="en-US" sz="1400" b="1" dirty="0" smtClean="0"/>
          </a:p>
          <a:p>
            <a:r>
              <a:rPr lang="en-US" sz="1400" b="1" dirty="0" smtClean="0"/>
              <a:t>Habitat</a:t>
            </a:r>
          </a:p>
          <a:p>
            <a:endParaRPr lang="en-US" sz="1400" b="1" dirty="0"/>
          </a:p>
          <a:p>
            <a:endParaRPr lang="en-US" sz="1400" b="1" dirty="0" smtClean="0"/>
          </a:p>
          <a:p>
            <a:r>
              <a:rPr lang="en-US" sz="1400" b="1" dirty="0" smtClean="0"/>
              <a:t>Ecological niche</a:t>
            </a:r>
          </a:p>
          <a:p>
            <a:endParaRPr lang="en-US" sz="1400" b="1" dirty="0"/>
          </a:p>
          <a:p>
            <a:endParaRPr lang="en-US" sz="1400" b="1" dirty="0" smtClean="0"/>
          </a:p>
          <a:p>
            <a:r>
              <a:rPr lang="en-US" sz="1400" b="1" dirty="0" smtClean="0"/>
              <a:t>Limiting factors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375241" y="3644899"/>
            <a:ext cx="4509187" cy="2975903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Describe and explain the different stages of a population growth curve. Include limiting factors, carry capacity, birth rate, death rate. </a:t>
            </a:r>
            <a:endParaRPr lang="en-US" sz="1400" b="1" dirty="0" smtClean="0"/>
          </a:p>
        </p:txBody>
      </p:sp>
      <p:sp>
        <p:nvSpPr>
          <p:cNvPr id="14" name="TextBox 13"/>
          <p:cNvSpPr txBox="1"/>
          <p:nvPr/>
        </p:nvSpPr>
        <p:spPr>
          <a:xfrm>
            <a:off x="8017705" y="748607"/>
            <a:ext cx="4046177" cy="5872196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Explain intra and interspecific competition including examples of factors </a:t>
            </a:r>
            <a:endParaRPr lang="en-US" sz="1400" b="1" dirty="0" smtClean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0100" y="4958862"/>
            <a:ext cx="1793449" cy="99743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6148" t="4371" r="4816" b="3777"/>
          <a:stretch/>
        </p:blipFill>
        <p:spPr>
          <a:xfrm>
            <a:off x="8650433" y="1411102"/>
            <a:ext cx="2601767" cy="134200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23499" y="5789571"/>
            <a:ext cx="1528041" cy="673604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3375241" y="748607"/>
            <a:ext cx="4509187" cy="2743893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Use the graph to explain the interactions of the predator prey relationship, comment on the sizes of the populations. </a:t>
            </a:r>
            <a:endParaRPr lang="en-US" sz="1400" b="1" dirty="0" smtClean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2500" y="2523957"/>
            <a:ext cx="1502334" cy="912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6442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Box 36"/>
          <p:cNvSpPr txBox="1"/>
          <p:nvPr/>
        </p:nvSpPr>
        <p:spPr>
          <a:xfrm>
            <a:off x="181685" y="152402"/>
            <a:ext cx="11803486" cy="451756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algn="ctr"/>
            <a:r>
              <a:rPr lang="en-US" sz="2400" b="1" dirty="0" smtClean="0"/>
              <a:t>Topic 7: </a:t>
            </a:r>
            <a:r>
              <a:rPr lang="en-US" sz="2400" b="1" dirty="0" smtClean="0"/>
              <a:t>Inheritance - </a:t>
            </a:r>
            <a:r>
              <a:rPr lang="en-US" sz="2400" b="1" dirty="0">
                <a:solidFill>
                  <a:schemeClr val="tx1"/>
                </a:solidFill>
              </a:rPr>
              <a:t>3.7.4 Populations in ecosystems</a:t>
            </a:r>
          </a:p>
          <a:p>
            <a:pPr algn="ctr"/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81685" y="748607"/>
            <a:ext cx="3060279" cy="5872196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Describe how to use a frame and point quadrat. Name the factors to be considered when using a quadrat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375242" y="748607"/>
            <a:ext cx="3229318" cy="5872196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Write a method for how to carry out rando</a:t>
            </a:r>
            <a:r>
              <a:rPr lang="en-US" sz="1400" b="1" dirty="0" smtClean="0"/>
              <a:t>m sampling. </a:t>
            </a:r>
            <a:endParaRPr lang="en-US" sz="1400" b="1" dirty="0" smtClean="0"/>
          </a:p>
        </p:txBody>
      </p:sp>
      <p:sp>
        <p:nvSpPr>
          <p:cNvPr id="14" name="TextBox 13"/>
          <p:cNvSpPr txBox="1"/>
          <p:nvPr/>
        </p:nvSpPr>
        <p:spPr>
          <a:xfrm>
            <a:off x="6741843" y="748607"/>
            <a:ext cx="2922857" cy="5872196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/>
              <a:t>Write a method for how to carry out random sampling.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931" y="1546317"/>
            <a:ext cx="2759785" cy="135919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5009" y="5244491"/>
            <a:ext cx="1949450" cy="137631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59832" y="5138022"/>
            <a:ext cx="2086877" cy="1482781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801984" y="748607"/>
            <a:ext cx="2183188" cy="2156904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Describe how you work out frequency </a:t>
            </a:r>
            <a:endParaRPr lang="en-US" sz="14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9801984" y="4463899"/>
            <a:ext cx="2183188" cy="2156904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Describe how you work out % cover </a:t>
            </a:r>
            <a:endParaRPr lang="en-US" sz="1400" b="1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22065" y="3028649"/>
            <a:ext cx="1343025" cy="1435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5086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Box 36"/>
          <p:cNvSpPr txBox="1"/>
          <p:nvPr/>
        </p:nvSpPr>
        <p:spPr>
          <a:xfrm>
            <a:off x="181685" y="152402"/>
            <a:ext cx="11803486" cy="451756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algn="ctr"/>
            <a:r>
              <a:rPr lang="en-US" sz="2400" b="1" dirty="0" smtClean="0"/>
              <a:t>Topic 7: </a:t>
            </a:r>
            <a:r>
              <a:rPr lang="en-US" sz="2400" b="1" dirty="0" smtClean="0"/>
              <a:t>Inheritance - </a:t>
            </a:r>
            <a:r>
              <a:rPr lang="en-US" sz="2400" b="1" dirty="0">
                <a:solidFill>
                  <a:schemeClr val="tx1"/>
                </a:solidFill>
              </a:rPr>
              <a:t>3.7.4 Populations in ecosystems</a:t>
            </a:r>
          </a:p>
          <a:p>
            <a:pPr algn="ctr"/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81685" y="748607"/>
            <a:ext cx="3060279" cy="2156904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Write the calculation for mark release recapture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375242" y="3581399"/>
            <a:ext cx="4816258" cy="3039403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List the assumptions for mark release recapture. </a:t>
            </a:r>
            <a:endParaRPr lang="en-US" sz="1400" b="1" dirty="0" smtClean="0"/>
          </a:p>
        </p:txBody>
      </p:sp>
      <p:sp>
        <p:nvSpPr>
          <p:cNvPr id="12" name="TextBox 11"/>
          <p:cNvSpPr txBox="1"/>
          <p:nvPr/>
        </p:nvSpPr>
        <p:spPr>
          <a:xfrm>
            <a:off x="3375242" y="748606"/>
            <a:ext cx="8609930" cy="2718493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Describe succession, include factors which affect the population at each stage. </a:t>
            </a:r>
            <a:endParaRPr lang="en-US" sz="14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181685" y="4463899"/>
            <a:ext cx="3060279" cy="2156904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Show a worked example for mark release recapture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8790" y="3044951"/>
            <a:ext cx="1926068" cy="127950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5900" y="1940080"/>
            <a:ext cx="4187230" cy="1584169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8324778" y="3611547"/>
            <a:ext cx="3660393" cy="3039403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Describe how these features change during succession</a:t>
            </a:r>
          </a:p>
          <a:p>
            <a:r>
              <a:rPr lang="en-US" sz="1400" b="1" dirty="0" smtClean="0"/>
              <a:t>Abiotic factors </a:t>
            </a:r>
          </a:p>
          <a:p>
            <a:endParaRPr lang="en-US" sz="1400" b="1" dirty="0"/>
          </a:p>
          <a:p>
            <a:endParaRPr lang="en-US" sz="1400" b="1" dirty="0" smtClean="0"/>
          </a:p>
          <a:p>
            <a:r>
              <a:rPr lang="en-US" sz="1400" b="1" dirty="0" smtClean="0"/>
              <a:t>Habitats/niches</a:t>
            </a:r>
          </a:p>
          <a:p>
            <a:endParaRPr lang="en-US" sz="1400" b="1" dirty="0"/>
          </a:p>
          <a:p>
            <a:endParaRPr lang="en-US" sz="1400" b="1" dirty="0" smtClean="0"/>
          </a:p>
          <a:p>
            <a:r>
              <a:rPr lang="en-US" sz="1400" b="1" dirty="0" smtClean="0"/>
              <a:t>Biodiversity </a:t>
            </a:r>
          </a:p>
          <a:p>
            <a:endParaRPr lang="en-US" sz="1400" b="1" dirty="0"/>
          </a:p>
          <a:p>
            <a:endParaRPr lang="en-US" sz="1400" b="1" dirty="0" smtClean="0"/>
          </a:p>
          <a:p>
            <a:r>
              <a:rPr lang="en-US" sz="1400" b="1" dirty="0" smtClean="0"/>
              <a:t>Biomass </a:t>
            </a:r>
            <a:endParaRPr lang="en-US" sz="1400" b="1" dirty="0" smtClean="0"/>
          </a:p>
        </p:txBody>
      </p:sp>
    </p:spTree>
    <p:extLst>
      <p:ext uri="{BB962C8B-B14F-4D97-AF65-F5344CB8AC3E}">
        <p14:creationId xmlns:p14="http://schemas.microsoft.com/office/powerpoint/2010/main" val="3400366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42620" t="21428" r="22381" b="7333"/>
          <a:stretch/>
        </p:blipFill>
        <p:spPr>
          <a:xfrm>
            <a:off x="0" y="1"/>
            <a:ext cx="5391047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42857" t="39460" r="22698" b="7587"/>
          <a:stretch/>
        </p:blipFill>
        <p:spPr>
          <a:xfrm>
            <a:off x="7340600" y="0"/>
            <a:ext cx="4851400" cy="4661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722693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42699" t="20413" r="22460" b="7841"/>
          <a:stretch/>
        </p:blipFill>
        <p:spPr>
          <a:xfrm>
            <a:off x="0" y="1"/>
            <a:ext cx="532860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707359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42778" t="19524" r="22381" b="5937"/>
          <a:stretch/>
        </p:blipFill>
        <p:spPr>
          <a:xfrm>
            <a:off x="0" y="1"/>
            <a:ext cx="5394838" cy="72136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42778" t="54444" r="22936" b="7714"/>
          <a:stretch/>
        </p:blipFill>
        <p:spPr>
          <a:xfrm>
            <a:off x="6705600" y="-50800"/>
            <a:ext cx="5486400" cy="3784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27213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43413" t="21428" r="23889" b="28413"/>
          <a:stretch/>
        </p:blipFill>
        <p:spPr>
          <a:xfrm>
            <a:off x="139700" y="114299"/>
            <a:ext cx="5232400" cy="501650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43016" t="21555" r="24127" b="36413"/>
          <a:stretch/>
        </p:blipFill>
        <p:spPr>
          <a:xfrm>
            <a:off x="6807200" y="0"/>
            <a:ext cx="5257800" cy="4203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554695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43413" t="21428" r="23809" b="26254"/>
          <a:stretch/>
        </p:blipFill>
        <p:spPr>
          <a:xfrm>
            <a:off x="152400" y="0"/>
            <a:ext cx="5245100" cy="5232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614073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575429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944</TotalTime>
  <Words>1050</Words>
  <Application>Microsoft Office PowerPoint</Application>
  <PresentationFormat>Widescreen</PresentationFormat>
  <Paragraphs>191</Paragraphs>
  <Slides>32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7" baseType="lpstr">
      <vt:lpstr>Arial</vt:lpstr>
      <vt:lpstr>Calibri</vt:lpstr>
      <vt:lpstr>Calibri Light</vt:lpstr>
      <vt:lpstr>Comic Sans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Kim Edgell</dc:creator>
  <cp:lastModifiedBy>Kim Edgell</cp:lastModifiedBy>
  <cp:revision>48</cp:revision>
  <dcterms:created xsi:type="dcterms:W3CDTF">2018-09-27T09:30:38Z</dcterms:created>
  <dcterms:modified xsi:type="dcterms:W3CDTF">2018-10-11T11:53:00Z</dcterms:modified>
</cp:coreProperties>
</file>