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72" r:id="rId5"/>
    <p:sldId id="273" r:id="rId6"/>
    <p:sldId id="289" r:id="rId7"/>
    <p:sldId id="291" r:id="rId8"/>
    <p:sldId id="293" r:id="rId9"/>
    <p:sldId id="290" r:id="rId10"/>
    <p:sldId id="292" r:id="rId11"/>
    <p:sldId id="274" r:id="rId12"/>
    <p:sldId id="276" r:id="rId13"/>
    <p:sldId id="277" r:id="rId14"/>
    <p:sldId id="294" r:id="rId15"/>
    <p:sldId id="296" r:id="rId16"/>
    <p:sldId id="295" r:id="rId17"/>
    <p:sldId id="278" r:id="rId18"/>
    <p:sldId id="279" r:id="rId19"/>
    <p:sldId id="280" r:id="rId20"/>
    <p:sldId id="297" r:id="rId21"/>
    <p:sldId id="299" r:id="rId22"/>
    <p:sldId id="300" r:id="rId23"/>
    <p:sldId id="298" r:id="rId24"/>
    <p:sldId id="301" r:id="rId25"/>
    <p:sldId id="281" r:id="rId26"/>
    <p:sldId id="282" r:id="rId27"/>
    <p:sldId id="302" r:id="rId28"/>
    <p:sldId id="304" r:id="rId29"/>
    <p:sldId id="303" r:id="rId30"/>
    <p:sldId id="305" r:id="rId31"/>
    <p:sldId id="283" r:id="rId32"/>
    <p:sldId id="284" r:id="rId33"/>
    <p:sldId id="285" r:id="rId34"/>
    <p:sldId id="306" r:id="rId35"/>
    <p:sldId id="308" r:id="rId36"/>
    <p:sldId id="307" r:id="rId37"/>
    <p:sldId id="309" r:id="rId38"/>
    <p:sldId id="286" r:id="rId39"/>
    <p:sldId id="310" r:id="rId40"/>
    <p:sldId id="311" r:id="rId41"/>
    <p:sldId id="287" r:id="rId42"/>
    <p:sldId id="314" r:id="rId43"/>
    <p:sldId id="312" r:id="rId44"/>
    <p:sldId id="316" r:id="rId45"/>
    <p:sldId id="313" r:id="rId46"/>
    <p:sldId id="317" r:id="rId47"/>
    <p:sldId id="288" r:id="rId48"/>
    <p:sldId id="315" r:id="rId49"/>
    <p:sldId id="318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/>
    <p:restoredTop sz="94659"/>
  </p:normalViewPr>
  <p:slideViewPr>
    <p:cSldViewPr snapToGrid="0" snapToObjects="1">
      <p:cViewPr>
        <p:scale>
          <a:sx n="66" d="100"/>
          <a:sy n="66" d="100"/>
        </p:scale>
        <p:origin x="1674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1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4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8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9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1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8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8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3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9C0FD-2ACE-744B-A712-8526131E3F73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3AC97-BB9A-5F42-A2AD-EFF039322B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7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google.co.uk/url?sa=i&amp;rct=j&amp;q=villi+and+microvilli&amp;source=images&amp;cd=&amp;cad=rja&amp;docid=Uto1tX8PuAmhaM&amp;tbnid=q2tm0ZmML9B65M:&amp;ved=0CAUQjRw&amp;url=http://www.daviddarling.info/encyclopedia/S/small_intestine.html&amp;ei=ZodFUd2TApCr0AW_1ICADQ&amp;bvm=bv.43828540,d.d2k&amp;psig=AFQjCNEEakeAaEMfUjY6C5EmNwJAT24pAA&amp;ust=1363597517678737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685" y="718458"/>
            <a:ext cx="3802486" cy="351064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3.1: Biological Molecules</a:t>
            </a:r>
          </a:p>
          <a:p>
            <a:pPr lvl="0"/>
            <a:r>
              <a:rPr lang="en-US" sz="2000" b="1" dirty="0" smtClean="0"/>
              <a:t>3.1.1 Monomers and Polymers</a:t>
            </a:r>
          </a:p>
          <a:p>
            <a:pPr lvl="0"/>
            <a:r>
              <a:rPr lang="en-US" sz="2000" b="1" dirty="0" smtClean="0"/>
              <a:t>3.1.2 Carbohydrates</a:t>
            </a:r>
          </a:p>
          <a:p>
            <a:pPr lvl="0"/>
            <a:r>
              <a:rPr lang="en-US" sz="2000" b="1" dirty="0" smtClean="0"/>
              <a:t>3.1.3 Lipids</a:t>
            </a:r>
          </a:p>
          <a:p>
            <a:pPr lvl="0"/>
            <a:r>
              <a:rPr lang="en-US" sz="2000" b="1" dirty="0" smtClean="0"/>
              <a:t>3.1.4.1 Proteins</a:t>
            </a:r>
          </a:p>
          <a:p>
            <a:pPr lvl="0"/>
            <a:r>
              <a:rPr lang="en-US" sz="2000" b="1" dirty="0" smtClean="0"/>
              <a:t>3.1.4.2 Enzymes </a:t>
            </a:r>
          </a:p>
          <a:p>
            <a:pPr lvl="0"/>
            <a:r>
              <a:rPr lang="en-US" sz="2000" b="1" dirty="0" smtClean="0"/>
              <a:t>3.1.5.1 Nucleic acid structure</a:t>
            </a:r>
          </a:p>
          <a:p>
            <a:pPr lvl="0"/>
            <a:r>
              <a:rPr lang="en-US" sz="2000" b="1" dirty="0" smtClean="0"/>
              <a:t>3.1.5.2 DNA Replication</a:t>
            </a:r>
          </a:p>
          <a:p>
            <a:pPr lvl="0"/>
            <a:r>
              <a:rPr lang="en-US" sz="2000" b="1" dirty="0" smtClean="0"/>
              <a:t>3.1.6 ATP</a:t>
            </a:r>
          </a:p>
          <a:p>
            <a:pPr lvl="0"/>
            <a:r>
              <a:rPr lang="en-US" sz="2000" b="1" dirty="0" smtClean="0"/>
              <a:t>3.1.7 Water</a:t>
            </a:r>
          </a:p>
          <a:p>
            <a:pPr lvl="0"/>
            <a:r>
              <a:rPr lang="en-US" sz="2000" b="1" dirty="0" smtClean="0"/>
              <a:t>3.1.8 Inorganic Ions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algn="ctr"/>
            <a:r>
              <a:rPr lang="en-US" sz="2400" b="1" dirty="0" smtClean="0"/>
              <a:t>AS Level Paper 1 and 2. A2 Level Paper 1 and 3 - Topics 1-4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5" y="4343400"/>
            <a:ext cx="5353701" cy="23186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3.2: Cells</a:t>
            </a:r>
          </a:p>
          <a:p>
            <a:pPr lvl="0"/>
            <a:r>
              <a:rPr lang="en-US" sz="2000" b="1" dirty="0" smtClean="0"/>
              <a:t>3.2.1.1 Eukaryotic cells</a:t>
            </a:r>
          </a:p>
          <a:p>
            <a:pPr lvl="0"/>
            <a:r>
              <a:rPr lang="en-US" sz="2000" b="1" dirty="0" smtClean="0"/>
              <a:t>3.2.1.2 Prokaryotic cells and viruses</a:t>
            </a:r>
          </a:p>
          <a:p>
            <a:pPr lvl="0"/>
            <a:r>
              <a:rPr lang="en-US" sz="2000" b="1" dirty="0" smtClean="0"/>
              <a:t>3.2.1.3 Studying cells</a:t>
            </a:r>
          </a:p>
          <a:p>
            <a:pPr lvl="0"/>
            <a:r>
              <a:rPr lang="en-US" sz="2000" b="1" dirty="0" smtClean="0"/>
              <a:t>3.2.2 All cells arise from other cells</a:t>
            </a:r>
          </a:p>
          <a:p>
            <a:pPr lvl="0"/>
            <a:r>
              <a:rPr lang="en-US" sz="2000" b="1" dirty="0" smtClean="0"/>
              <a:t>3.2.3 Transport across cell membranes</a:t>
            </a:r>
          </a:p>
          <a:p>
            <a:pPr lvl="0"/>
            <a:r>
              <a:rPr lang="en-US" sz="2000" b="1" dirty="0" smtClean="0"/>
              <a:t>3.2.4 Cell recognition and the immune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82185" y="718458"/>
            <a:ext cx="7802986" cy="195942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chemeClr val="accent5"/>
                </a:solidFill>
              </a:rPr>
              <a:t>Section 3.3 Organisms exchange substances with their environment</a:t>
            </a:r>
          </a:p>
          <a:p>
            <a:r>
              <a:rPr lang="en-US" sz="2000" b="1" dirty="0" smtClean="0">
                <a:solidFill>
                  <a:schemeClr val="accent5"/>
                </a:solidFill>
              </a:rPr>
              <a:t>3.3.1 Surface area to volume ratio</a:t>
            </a:r>
          </a:p>
          <a:p>
            <a:r>
              <a:rPr lang="en-US" sz="2000" b="1" dirty="0" smtClean="0">
                <a:solidFill>
                  <a:schemeClr val="accent5"/>
                </a:solidFill>
              </a:rPr>
              <a:t>3.3.2 Gas exchange</a:t>
            </a:r>
          </a:p>
          <a:p>
            <a:r>
              <a:rPr lang="en-US" sz="2000" b="1" dirty="0" smtClean="0">
                <a:solidFill>
                  <a:schemeClr val="accent5"/>
                </a:solidFill>
              </a:rPr>
              <a:t>3.3.3 Digestion and absorption</a:t>
            </a:r>
          </a:p>
          <a:p>
            <a:r>
              <a:rPr lang="en-US" sz="2000" b="1" dirty="0" smtClean="0">
                <a:solidFill>
                  <a:schemeClr val="accent5"/>
                </a:solidFill>
              </a:rPr>
              <a:t>3.3.4.1 Mass transport in animals</a:t>
            </a:r>
          </a:p>
          <a:p>
            <a:r>
              <a:rPr lang="en-US" sz="2000" b="1" dirty="0" smtClean="0">
                <a:solidFill>
                  <a:schemeClr val="accent5"/>
                </a:solidFill>
              </a:rPr>
              <a:t>3.3.4.2 Mass transport in plants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>
              <a:solidFill>
                <a:schemeClr val="accent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3985" y="2792186"/>
            <a:ext cx="6221185" cy="386987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/>
              <a:t>Section 3.4 Genetic information, variation and relationships between organisms</a:t>
            </a:r>
          </a:p>
          <a:p>
            <a:r>
              <a:rPr lang="en-US" sz="2000" b="1" dirty="0" smtClean="0"/>
              <a:t>3.4.1 DNA, genes and chromosomes</a:t>
            </a:r>
          </a:p>
          <a:p>
            <a:r>
              <a:rPr lang="en-US" sz="2000" b="1" dirty="0" smtClean="0"/>
              <a:t>3.4.2 DNA and protein synthesis</a:t>
            </a:r>
          </a:p>
          <a:p>
            <a:r>
              <a:rPr lang="en-US" sz="2000" b="1" dirty="0" smtClean="0"/>
              <a:t>3.4.3 Genetic diversity - mutations and meiosis</a:t>
            </a:r>
          </a:p>
          <a:p>
            <a:r>
              <a:rPr lang="en-US" sz="2000" b="1" dirty="0" smtClean="0"/>
              <a:t>3.4.4 Genetic diversity and adaptation – natural selection</a:t>
            </a:r>
          </a:p>
          <a:p>
            <a:r>
              <a:rPr lang="en-US" sz="2000" b="1" dirty="0" smtClean="0"/>
              <a:t>3.4.5 Species and taxonomy</a:t>
            </a:r>
          </a:p>
          <a:p>
            <a:r>
              <a:rPr lang="en-US" sz="2000" b="1" dirty="0" smtClean="0"/>
              <a:t>3.4.6 Biodiversity </a:t>
            </a:r>
          </a:p>
          <a:p>
            <a:r>
              <a:rPr lang="en-US" sz="2000" b="1" dirty="0" smtClean="0"/>
              <a:t>3.4.7 Investigating biodiversity</a:t>
            </a:r>
          </a:p>
          <a:p>
            <a:pPr marL="342900" lvl="0" indent="-342900">
              <a:buFont typeface="Arial" charset="0"/>
              <a:buChar char="•"/>
            </a:pP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94284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3.3.1 Surface area to volume ratio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1686" y="750541"/>
            <a:ext cx="5481178" cy="175202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the relationship between the size of an organism and its surface area to volume ratio?</a:t>
            </a:r>
          </a:p>
          <a:p>
            <a:pPr marL="342900" lvl="0" indent="-342900">
              <a:buFont typeface="Arial" charset="0"/>
              <a:buChar char="•"/>
            </a:pPr>
            <a:endParaRPr lang="en-US" sz="14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181685" y="2648951"/>
            <a:ext cx="5481178" cy="196057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molecules need to be transferred between an organism and its environment?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1685" y="4755909"/>
            <a:ext cx="5481178" cy="175202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is surface area to volume ratio calculated?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Compare a 1cm</a:t>
            </a:r>
            <a:r>
              <a:rPr lang="en-US" sz="1400" b="1" baseline="30000" dirty="0" smtClean="0"/>
              <a:t>3</a:t>
            </a:r>
            <a:r>
              <a:rPr lang="en-US" sz="1400" b="1" dirty="0" smtClean="0"/>
              <a:t> and 6cm</a:t>
            </a:r>
            <a:r>
              <a:rPr lang="en-US" sz="1400" b="1" baseline="30000" dirty="0" smtClean="0"/>
              <a:t>3</a:t>
            </a:r>
            <a:r>
              <a:rPr lang="en-US" sz="1400" b="1" dirty="0" smtClean="0"/>
              <a:t> cube.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36528" y="1889531"/>
            <a:ext cx="6148643" cy="286637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 the 5 features of </a:t>
            </a:r>
            <a:r>
              <a:rPr lang="en-US" sz="1400" b="1" dirty="0" err="1" smtClean="0"/>
              <a:t>specialised</a:t>
            </a:r>
            <a:r>
              <a:rPr lang="en-US" sz="1400" b="1" dirty="0" smtClean="0"/>
              <a:t> exchange surfaces?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36526" y="750541"/>
            <a:ext cx="3065427" cy="9980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how you calculate SA of a cube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75616" y="745100"/>
            <a:ext cx="2909556" cy="9980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how you calculate V of a cube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36525" y="4896850"/>
            <a:ext cx="3065427" cy="161108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how you calculate SA of a sphere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5615" y="4891409"/>
            <a:ext cx="2909556" cy="1611085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Show how you calculate V of a sphere</a:t>
            </a:r>
          </a:p>
        </p:txBody>
      </p:sp>
    </p:spTree>
    <p:extLst>
      <p:ext uri="{BB962C8B-B14F-4D97-AF65-F5344CB8AC3E}">
        <p14:creationId xmlns:p14="http://schemas.microsoft.com/office/powerpoint/2010/main" val="77870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3.3.2 Gas exchange in single celled organisms &amp; insects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1686" y="750541"/>
            <a:ext cx="5522428" cy="271111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single celled organisms exchange substances?</a:t>
            </a:r>
          </a:p>
          <a:p>
            <a:pPr marL="342900" lvl="0" indent="-342900">
              <a:buFont typeface="Arial" charset="0"/>
              <a:buChar char="•"/>
            </a:pPr>
            <a:endParaRPr lang="en-US" sz="1400" b="1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5856514" y="750541"/>
            <a:ext cx="6128657" cy="580265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insects adapted for efficient gas exchange?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What three ways to respiratory gases move in and out of the tracheal system?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1685" y="3608040"/>
            <a:ext cx="5522428" cy="294516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insects reduce water loss?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128" y="952921"/>
            <a:ext cx="1678213" cy="19209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005" y="5281318"/>
            <a:ext cx="2187108" cy="118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3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3.3.2 Gas exchange in fish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3"/>
            <a:ext cx="6128657" cy="580265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structure of the gill and how gills are specialized for gas exchange.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466114" y="772314"/>
            <a:ext cx="5519057" cy="58026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countercurrent flow and parallel flow: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52" y="1603642"/>
            <a:ext cx="3642579" cy="41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86" y="1440340"/>
            <a:ext cx="3753885" cy="317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8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3.3.2 Gas exchange in plants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3"/>
            <a:ext cx="6128657" cy="580265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plants adapted for efficient gas exchange? Label the tissues in the leaf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084" y="2321115"/>
            <a:ext cx="3456316" cy="352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66114" y="772313"/>
            <a:ext cx="5519057" cy="223947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how the stomata open and close and explain why this happens: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50"/>
          <a:stretch/>
        </p:blipFill>
        <p:spPr>
          <a:xfrm>
            <a:off x="8889319" y="1679624"/>
            <a:ext cx="1401872" cy="12305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17" b="-1159"/>
          <a:stretch/>
        </p:blipFill>
        <p:spPr>
          <a:xfrm>
            <a:off x="10349101" y="1679624"/>
            <a:ext cx="1578160" cy="12829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66114" y="3034866"/>
            <a:ext cx="5519057" cy="354010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List the 5 adaptations xerophytic plants have to try and limit water loss and explain how these work. 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34054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462" t="21555" r="26666" b="8730"/>
          <a:stretch/>
        </p:blipFill>
        <p:spPr>
          <a:xfrm>
            <a:off x="0" y="0"/>
            <a:ext cx="4940300" cy="6972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619" t="20286" r="22698" b="8857"/>
          <a:stretch/>
        </p:blipFill>
        <p:spPr>
          <a:xfrm>
            <a:off x="6731614" y="0"/>
            <a:ext cx="5460385" cy="697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62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19" t="21555" r="22460" b="7968"/>
          <a:stretch/>
        </p:blipFill>
        <p:spPr>
          <a:xfrm>
            <a:off x="0" y="1"/>
            <a:ext cx="5436972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937" t="21555" r="22619" b="6952"/>
          <a:stretch/>
        </p:blipFill>
        <p:spPr>
          <a:xfrm>
            <a:off x="6832600" y="2"/>
            <a:ext cx="5270500" cy="683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68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016" t="21683" r="22064" b="11904"/>
          <a:stretch/>
        </p:blipFill>
        <p:spPr>
          <a:xfrm>
            <a:off x="0" y="0"/>
            <a:ext cx="5588000" cy="664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85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699" t="21683" r="24206" b="15968"/>
          <a:stretch/>
        </p:blipFill>
        <p:spPr>
          <a:xfrm>
            <a:off x="0" y="101599"/>
            <a:ext cx="5295900" cy="62357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333" t="21302" r="24127" b="34508"/>
          <a:stretch/>
        </p:blipFill>
        <p:spPr>
          <a:xfrm>
            <a:off x="6896100" y="0"/>
            <a:ext cx="5207000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98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43014" cy="39749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33" t="21683" r="24286" b="53682"/>
          <a:stretch/>
        </p:blipFill>
        <p:spPr>
          <a:xfrm>
            <a:off x="7010400" y="0"/>
            <a:ext cx="5181600" cy="24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5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3.3.2 Gas exchange in lungs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3"/>
            <a:ext cx="11803486" cy="580265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label the structures of the human gas exchange system and give functions of the main parts? 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114" y="1652676"/>
            <a:ext cx="5292144" cy="368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59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3.3.2 Gas exchange in lungs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3"/>
            <a:ext cx="6785172" cy="580265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describe what happens during ventilation? You must refer to the internal and external intercostal muscles.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00"/>
          <a:stretch/>
        </p:blipFill>
        <p:spPr>
          <a:xfrm>
            <a:off x="5617029" y="1072545"/>
            <a:ext cx="1175657" cy="5474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84571" y="3499184"/>
            <a:ext cx="4800600" cy="30757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you calculate pulmonary ventilation rate?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4571" y="772313"/>
            <a:ext cx="4800600" cy="255871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</a:t>
            </a:r>
            <a:r>
              <a:rPr lang="en-US" sz="1400" b="1" smtClean="0"/>
              <a:t>is ventilation?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53623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3.3.2 Gas exchange in lungs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3"/>
            <a:ext cx="6088486" cy="580265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the alveoli adapted for efficient gas exchange?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2571" y="772313"/>
            <a:ext cx="5562600" cy="13830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is the difference </a:t>
            </a:r>
            <a:r>
              <a:rPr lang="en-US" sz="1400" b="1" smtClean="0"/>
              <a:t>between correlation and causation?</a:t>
            </a:r>
            <a:endParaRPr lang="en-US" sz="1400" b="1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26" y="1752950"/>
            <a:ext cx="3389345" cy="333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22571" y="2290584"/>
            <a:ext cx="5562600" cy="13830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some risk factors </a:t>
            </a:r>
            <a:r>
              <a:rPr lang="en-US" sz="1400" b="1" smtClean="0"/>
              <a:t>for lung disease?</a:t>
            </a:r>
            <a:endParaRPr lang="en-US" sz="14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422571" y="3808854"/>
            <a:ext cx="5562600" cy="276611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Could you interpret information relating to the effects of lung disease on gas exchange and/or ventilation?</a:t>
            </a:r>
          </a:p>
          <a:p>
            <a:r>
              <a:rPr lang="en-US" sz="1400" b="1" dirty="0" smtClean="0"/>
              <a:t>E.g. Pulmonary fibrosis is a lung disease that causes the epithelium of the lungs to become irreversibly thickened and leads to reduced elasticity of the lungs. Suggest what symptoms would arise and why.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74996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174" t="18889" r="24445" b="8222"/>
          <a:stretch/>
        </p:blipFill>
        <p:spPr>
          <a:xfrm>
            <a:off x="0" y="1"/>
            <a:ext cx="487467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254" t="54191" r="24365" b="7714"/>
          <a:stretch/>
        </p:blipFill>
        <p:spPr>
          <a:xfrm>
            <a:off x="7010400" y="38098"/>
            <a:ext cx="5181600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08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937" t="19015" r="24444" b="10508"/>
          <a:stretch/>
        </p:blipFill>
        <p:spPr>
          <a:xfrm>
            <a:off x="0" y="1"/>
            <a:ext cx="507862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333" t="59143" r="24286" b="7333"/>
          <a:stretch/>
        </p:blipFill>
        <p:spPr>
          <a:xfrm>
            <a:off x="7010400" y="1"/>
            <a:ext cx="5181600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29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333" t="20539" r="25714" b="59016"/>
          <a:stretch/>
        </p:blipFill>
        <p:spPr>
          <a:xfrm>
            <a:off x="76200" y="0"/>
            <a:ext cx="590668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095" t="20539" r="25635" b="53302"/>
          <a:stretch/>
        </p:blipFill>
        <p:spPr>
          <a:xfrm>
            <a:off x="7035800" y="0"/>
            <a:ext cx="5003800" cy="261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62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3.3.3 Digestion and absorption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2"/>
            <a:ext cx="11822028" cy="593328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structure and function of the major parts of the digestive system? Include the names of the enzymes, their substrates and their products.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41" y="1624271"/>
            <a:ext cx="3228774" cy="466480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385229" y="1201724"/>
            <a:ext cx="3599942" cy="2351313"/>
          </a:xfrm>
          <a:prstGeom prst="roundRect">
            <a:avLst>
              <a:gd name="adj" fmla="val 812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physical and chemical digestion and where they take place?</a:t>
            </a:r>
          </a:p>
        </p:txBody>
      </p:sp>
    </p:spTree>
    <p:extLst>
      <p:ext uri="{BB962C8B-B14F-4D97-AF65-F5344CB8AC3E}">
        <p14:creationId xmlns:p14="http://schemas.microsoft.com/office/powerpoint/2010/main" val="195064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3.3.3 Digestion and absorption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685" y="772312"/>
            <a:ext cx="6066715" cy="30594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</a:t>
            </a:r>
            <a:r>
              <a:rPr lang="en-GB" sz="1400" b="1" dirty="0" smtClean="0"/>
              <a:t>how starch is digested </a:t>
            </a:r>
            <a:r>
              <a:rPr lang="en-GB" sz="1400" b="1" dirty="0"/>
              <a:t>by amylases and membrane-bound </a:t>
            </a:r>
            <a:r>
              <a:rPr lang="en-GB" sz="1400" b="1" dirty="0" err="1" smtClean="0"/>
              <a:t>disaccharidases</a:t>
            </a:r>
            <a:r>
              <a:rPr lang="en-GB" sz="1400" b="1" dirty="0" smtClean="0"/>
              <a:t>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444343" y="772312"/>
            <a:ext cx="5540828" cy="305945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digestion of </a:t>
            </a:r>
            <a:r>
              <a:rPr lang="en-GB" sz="1400" b="1" dirty="0" smtClean="0"/>
              <a:t>lipids by </a:t>
            </a:r>
            <a:r>
              <a:rPr lang="en-US" sz="1400" b="1" dirty="0" smtClean="0"/>
              <a:t>lipase, including the action of bile salts in mammals?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64" y="1308419"/>
            <a:ext cx="1173652" cy="25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1685" y="3999924"/>
            <a:ext cx="11803486" cy="270567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digestion of </a:t>
            </a:r>
            <a:r>
              <a:rPr lang="en-US" sz="1400" b="1" dirty="0" smtClean="0"/>
              <a:t>proteins by </a:t>
            </a:r>
            <a:r>
              <a:rPr lang="en-US" sz="1400" b="1" dirty="0" err="1" smtClean="0"/>
              <a:t>endopeptidases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exopeptidases</a:t>
            </a:r>
            <a:r>
              <a:rPr lang="en-US" sz="1400" b="1" dirty="0" smtClean="0"/>
              <a:t> and membrane-bound </a:t>
            </a:r>
            <a:r>
              <a:rPr lang="en-US" sz="1400" b="1" dirty="0" err="1" smtClean="0"/>
              <a:t>dipeptidases</a:t>
            </a:r>
            <a:r>
              <a:rPr lang="en-US" sz="1400" b="1" dirty="0" smtClean="0"/>
              <a:t> in mammals?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432" y="4570155"/>
            <a:ext cx="2633567" cy="17557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071" y="2670600"/>
            <a:ext cx="2767012" cy="108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3.3.3 Digestion and absorption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72312"/>
            <a:ext cx="5540828" cy="592297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</a:t>
            </a:r>
            <a:r>
              <a:rPr lang="en-US" sz="1400" b="1" dirty="0" smtClean="0"/>
              <a:t>the structure of the ileum and explain how it is adapted for the function of absorption?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18200" y="772312"/>
            <a:ext cx="6066971" cy="29614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co-transport allows the absorption of amino acids and monosaccharides?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18200" y="3733800"/>
            <a:ext cx="6066971" cy="29614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Explain how triglycerides are absorbed?</a:t>
            </a:r>
          </a:p>
        </p:txBody>
      </p:sp>
      <p:pic>
        <p:nvPicPr>
          <p:cNvPr id="11" name="Picture 2" descr="http://www.daviddarling.info/images/small_intestine_cross-sec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24" y="1518163"/>
            <a:ext cx="3522372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3901954"/>
            <a:ext cx="2028371" cy="27371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484" y="1350009"/>
            <a:ext cx="1832687" cy="221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462" t="20794" r="24047" b="5809"/>
          <a:stretch/>
        </p:blipFill>
        <p:spPr>
          <a:xfrm>
            <a:off x="0" y="1"/>
            <a:ext cx="4991100" cy="68361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937" t="42635" r="24603" b="7587"/>
          <a:stretch/>
        </p:blipFill>
        <p:spPr>
          <a:xfrm>
            <a:off x="6997700" y="0"/>
            <a:ext cx="5194300" cy="49784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333" t="21174" r="26508" b="63715"/>
          <a:stretch/>
        </p:blipFill>
        <p:spPr>
          <a:xfrm>
            <a:off x="6997700" y="5324852"/>
            <a:ext cx="4826000" cy="15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48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175" t="20921" r="24206" b="6826"/>
          <a:stretch/>
        </p:blipFill>
        <p:spPr>
          <a:xfrm>
            <a:off x="0" y="0"/>
            <a:ext cx="4889500" cy="676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04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048" t="17491" r="28810" b="28540"/>
          <a:stretch/>
        </p:blipFill>
        <p:spPr>
          <a:xfrm>
            <a:off x="0" y="1"/>
            <a:ext cx="3985707" cy="4953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68" t="17492" r="27460" b="24730"/>
          <a:stretch/>
        </p:blipFill>
        <p:spPr>
          <a:xfrm>
            <a:off x="3985707" y="-43921"/>
            <a:ext cx="4305300" cy="54414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206" t="37302" r="27540" b="6953"/>
          <a:stretch/>
        </p:blipFill>
        <p:spPr>
          <a:xfrm>
            <a:off x="8098414" y="-18520"/>
            <a:ext cx="4521200" cy="557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31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175" t="20286" r="25317" b="39206"/>
          <a:stretch/>
        </p:blipFill>
        <p:spPr>
          <a:xfrm>
            <a:off x="0" y="0"/>
            <a:ext cx="5041900" cy="4051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651" t="20539" r="25793" b="68921"/>
          <a:stretch/>
        </p:blipFill>
        <p:spPr>
          <a:xfrm>
            <a:off x="0" y="4317999"/>
            <a:ext cx="4889500" cy="10541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651" t="20539" r="25635" b="41492"/>
          <a:stretch/>
        </p:blipFill>
        <p:spPr>
          <a:xfrm>
            <a:off x="7277100" y="126999"/>
            <a:ext cx="4914900" cy="379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88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286" t="19397" r="28651" b="12540"/>
          <a:stretch/>
        </p:blipFill>
        <p:spPr>
          <a:xfrm>
            <a:off x="0" y="50799"/>
            <a:ext cx="4330700" cy="680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82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3.3.4.1 Mass transport in animals: </a:t>
            </a:r>
            <a:r>
              <a:rPr lang="en-US" sz="2400" b="1" dirty="0" err="1" smtClean="0"/>
              <a:t>Haemoglobin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1685" y="772312"/>
            <a:ext cx="5609515" cy="21486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Draw and label a </a:t>
            </a:r>
            <a:r>
              <a:rPr lang="en-US" sz="1400" b="1" dirty="0" err="1" smtClean="0"/>
              <a:t>haemoglobin</a:t>
            </a:r>
            <a:r>
              <a:rPr lang="en-US" sz="1400" b="1" dirty="0" smtClean="0"/>
              <a:t> molecule.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685" y="3098800"/>
            <a:ext cx="5609515" cy="347980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Define:</a:t>
            </a:r>
          </a:p>
          <a:p>
            <a:endParaRPr lang="en-US" sz="1400" b="1" dirty="0" smtClean="0"/>
          </a:p>
          <a:p>
            <a:r>
              <a:rPr lang="en-US" sz="1400" b="1" dirty="0" smtClean="0"/>
              <a:t>Primary structure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r>
              <a:rPr lang="en-US" sz="1400" b="1" dirty="0" smtClean="0"/>
              <a:t>Secondary structure: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Tertiary structure: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Quaternary structure: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94399" y="772312"/>
            <a:ext cx="5990771" cy="34948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the differences between </a:t>
            </a:r>
            <a:r>
              <a:rPr lang="en-US" sz="1400" b="1" dirty="0" err="1" smtClean="0"/>
              <a:t>haemoglobins</a:t>
            </a:r>
            <a:r>
              <a:rPr lang="en-US" sz="1400" b="1" dirty="0" smtClean="0"/>
              <a:t> in difference organisms and what are the reasons for these differences?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94399" y="4470400"/>
            <a:ext cx="5990771" cy="210820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smtClean="0"/>
              <a:t>What is meant by the loading and unloading of oxygen?</a:t>
            </a:r>
            <a:endParaRPr lang="en-US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11556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3.3.4.1 Mass transport in animals: </a:t>
            </a:r>
            <a:r>
              <a:rPr lang="en-US" sz="2400" b="1" dirty="0" err="1" smtClean="0"/>
              <a:t>Haemoglobin</a:t>
            </a:r>
            <a:endParaRPr lang="en-US" sz="24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1685" y="772312"/>
            <a:ext cx="5609515" cy="33170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the fetal </a:t>
            </a:r>
            <a:r>
              <a:rPr lang="en-US" sz="1400" b="1" dirty="0" err="1" smtClean="0"/>
              <a:t>haemoglobin</a:t>
            </a:r>
            <a:r>
              <a:rPr lang="en-US" sz="1400" b="1" dirty="0" smtClean="0"/>
              <a:t> graph?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94399" y="772312"/>
            <a:ext cx="5990771" cy="33170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the </a:t>
            </a:r>
            <a:r>
              <a:rPr lang="en-US" sz="1400" b="1" smtClean="0"/>
              <a:t>Bohr effect using the graph to help?</a:t>
            </a:r>
            <a:endParaRPr lang="en-US" sz="1400" b="1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967" y="2551112"/>
            <a:ext cx="1173713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2395" y="4257554"/>
            <a:ext cx="5609515" cy="229564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does a shift to the left mean?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/>
          </a:p>
          <a:p>
            <a:r>
              <a:rPr lang="en-US" sz="1400" b="1" dirty="0" smtClean="0"/>
              <a:t>What does a shift to the right mean?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7100" y="2226899"/>
            <a:ext cx="2065337" cy="17339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94398" y="4260608"/>
            <a:ext cx="5990772" cy="229564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how low oxygen concentration has affect the oxygen dissociation curve. </a:t>
            </a:r>
          </a:p>
        </p:txBody>
      </p:sp>
    </p:spTree>
    <p:extLst>
      <p:ext uri="{BB962C8B-B14F-4D97-AF65-F5344CB8AC3E}">
        <p14:creationId xmlns:p14="http://schemas.microsoft.com/office/powerpoint/2010/main" val="91671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09" t="19271" r="27223" b="22952"/>
          <a:stretch/>
        </p:blipFill>
        <p:spPr>
          <a:xfrm>
            <a:off x="0" y="0"/>
            <a:ext cx="4635500" cy="57785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651" t="19144" r="27222" b="5428"/>
          <a:stretch/>
        </p:blipFill>
        <p:spPr>
          <a:xfrm>
            <a:off x="7954818" y="1"/>
            <a:ext cx="4237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56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21169" cy="67183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68" t="31587" r="27460" b="35651"/>
          <a:stretch/>
        </p:blipFill>
        <p:spPr>
          <a:xfrm>
            <a:off x="7620000" y="82586"/>
            <a:ext cx="4572000" cy="32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22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286" t="19143" r="28492" b="65746"/>
          <a:stretch/>
        </p:blipFill>
        <p:spPr>
          <a:xfrm>
            <a:off x="-1" y="0"/>
            <a:ext cx="5930149" cy="2057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286" t="19270" r="28571" b="47587"/>
          <a:stretch/>
        </p:blipFill>
        <p:spPr>
          <a:xfrm>
            <a:off x="7848600" y="0"/>
            <a:ext cx="4343400" cy="331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19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89" t="19651" r="28730" b="60920"/>
          <a:stretch/>
        </p:blipFill>
        <p:spPr>
          <a:xfrm>
            <a:off x="0" y="101599"/>
            <a:ext cx="4775200" cy="211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52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3.3.4.1 Mass transport in animals: Circulatory system in a mammal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685" y="772312"/>
            <a:ext cx="5609515" cy="117302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Why do large organisms need a transport system?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94399" y="772312"/>
            <a:ext cx="5990771" cy="57808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label the major veins and arteries in the circulatory system below.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1683" y="2338288"/>
            <a:ext cx="5609515" cy="1260222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the features of this transport system?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225" y="1795956"/>
            <a:ext cx="4006447" cy="41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1684" y="4024066"/>
            <a:ext cx="5609516" cy="11018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double circulatory system?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1683" y="5456243"/>
            <a:ext cx="5609516" cy="110184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closed circulatory system?</a:t>
            </a:r>
          </a:p>
        </p:txBody>
      </p:sp>
    </p:spTree>
    <p:extLst>
      <p:ext uri="{BB962C8B-B14F-4D97-AF65-F5344CB8AC3E}">
        <p14:creationId xmlns:p14="http://schemas.microsoft.com/office/powerpoint/2010/main" val="133773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3.3.4.1 Mass transport in animals: Heart 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5" y="823111"/>
            <a:ext cx="5685715" cy="57808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label the structure of </a:t>
            </a:r>
            <a:r>
              <a:rPr lang="en-US" sz="1400" b="1" smtClean="0"/>
              <a:t>the heart?</a:t>
            </a:r>
            <a:endParaRPr lang="en-US" sz="1400" b="1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70" y="1622818"/>
            <a:ext cx="312420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083425" y="2412716"/>
            <a:ext cx="5901743" cy="1270000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we supply the heart muscle with oxygen?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3427" y="3816189"/>
            <a:ext cx="5901743" cy="139173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are risk factors associated with cardiovascular disease?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3426" y="823112"/>
            <a:ext cx="5901743" cy="145392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the structure of the heart relate to its function? Discuss the chambers, valves and blood vessels.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3425" y="5328346"/>
            <a:ext cx="5901746" cy="127565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explain, using diagrams, how valves control the flow of blood?</a:t>
            </a:r>
          </a:p>
        </p:txBody>
      </p:sp>
    </p:spTree>
    <p:extLst>
      <p:ext uri="{BB962C8B-B14F-4D97-AF65-F5344CB8AC3E}">
        <p14:creationId xmlns:p14="http://schemas.microsoft.com/office/powerpoint/2010/main" val="198312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3.3.4.1 Mass transport in animals: Cardiac Cycle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5" y="823111"/>
            <a:ext cx="4441115" cy="578088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Can you explain the stages in the cardiac cycle and what happens at each stage: Refer to Muscle, pressure, valves, flow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39" y="1646103"/>
            <a:ext cx="1187310" cy="142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39" y="3322165"/>
            <a:ext cx="1402789" cy="13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39" y="4942703"/>
            <a:ext cx="2144950" cy="142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804754" y="823111"/>
            <a:ext cx="1977571" cy="199651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 you calculate cardiac output? Draw the triangle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4754" y="3038581"/>
            <a:ext cx="7180417" cy="3565418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Describe </a:t>
            </a:r>
            <a:r>
              <a:rPr lang="en-GB" sz="1400" b="1" dirty="0"/>
              <a:t>the pressure and volume changes and associated valve movements during the cardiac cycle that maintain a unidirectional flow of blood?</a:t>
            </a:r>
            <a:r>
              <a:rPr lang="en-US" sz="1400" b="1" dirty="0" smtClean="0">
                <a:effectLst/>
              </a:rPr>
              <a:t> </a:t>
            </a:r>
            <a:endParaRPr lang="en-US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236" y="3530599"/>
            <a:ext cx="2300248" cy="307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34725" y="823111"/>
            <a:ext cx="5050446" cy="199651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and give the units for:</a:t>
            </a:r>
          </a:p>
          <a:p>
            <a:r>
              <a:rPr lang="en-US" sz="1400" b="1" dirty="0" smtClean="0"/>
              <a:t>Cardiac output 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Heart rate</a:t>
            </a:r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Stroke volume </a:t>
            </a:r>
          </a:p>
        </p:txBody>
      </p:sp>
    </p:spTree>
    <p:extLst>
      <p:ext uri="{BB962C8B-B14F-4D97-AF65-F5344CB8AC3E}">
        <p14:creationId xmlns:p14="http://schemas.microsoft.com/office/powerpoint/2010/main" val="190966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286" t="19143" r="27619" b="54190"/>
          <a:stretch/>
        </p:blipFill>
        <p:spPr>
          <a:xfrm>
            <a:off x="0" y="0"/>
            <a:ext cx="4495800" cy="2667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889" t="53809" r="27778" b="7207"/>
          <a:stretch/>
        </p:blipFill>
        <p:spPr>
          <a:xfrm>
            <a:off x="-38100" y="2959099"/>
            <a:ext cx="4533900" cy="38989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127" t="19270" r="27539" b="61809"/>
          <a:stretch/>
        </p:blipFill>
        <p:spPr>
          <a:xfrm>
            <a:off x="8570968" y="1"/>
            <a:ext cx="3621032" cy="1511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3809" t="19397" r="27302" b="9492"/>
          <a:stretch/>
        </p:blipFill>
        <p:spPr>
          <a:xfrm>
            <a:off x="8493761" y="1511301"/>
            <a:ext cx="3698239" cy="568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061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89" t="18127" r="27460" b="7080"/>
          <a:stretch/>
        </p:blipFill>
        <p:spPr>
          <a:xfrm>
            <a:off x="0" y="0"/>
            <a:ext cx="4584700" cy="7480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365" t="19397" r="27381" b="26635"/>
          <a:stretch/>
        </p:blipFill>
        <p:spPr>
          <a:xfrm>
            <a:off x="7670800" y="0"/>
            <a:ext cx="4521200" cy="539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76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286" t="19397" r="28968" b="62699"/>
          <a:stretch/>
        </p:blipFill>
        <p:spPr>
          <a:xfrm>
            <a:off x="0" y="0"/>
            <a:ext cx="4279900" cy="1790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4127" t="50000" r="28730" b="44032"/>
          <a:stretch/>
        </p:blipFill>
        <p:spPr>
          <a:xfrm>
            <a:off x="0" y="2146299"/>
            <a:ext cx="4343400" cy="5969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4603" t="19015" r="28651" b="69683"/>
          <a:stretch/>
        </p:blipFill>
        <p:spPr>
          <a:xfrm>
            <a:off x="7912100" y="0"/>
            <a:ext cx="4279900" cy="11303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4524" t="19270" r="28413" b="74254"/>
          <a:stretch/>
        </p:blipFill>
        <p:spPr>
          <a:xfrm>
            <a:off x="7886700" y="2070100"/>
            <a:ext cx="4330700" cy="64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689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762" t="19015" r="30476" b="52032"/>
          <a:stretch/>
        </p:blipFill>
        <p:spPr>
          <a:xfrm>
            <a:off x="88900" y="0"/>
            <a:ext cx="3962400" cy="28956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365" t="18889" r="30318" b="57365"/>
          <a:stretch/>
        </p:blipFill>
        <p:spPr>
          <a:xfrm>
            <a:off x="7950200" y="0"/>
            <a:ext cx="4051300" cy="237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308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3.3.4.1 Mass transport in animals: Blood vessels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5" y="823111"/>
            <a:ext cx="6925843" cy="56538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Label the blood vessels and their structures, </a:t>
            </a:r>
            <a:r>
              <a:rPr lang="en-GB" sz="1400" b="1" dirty="0" smtClean="0"/>
              <a:t>stating the function of the structure and how this relates to the function of the blood vessel? Can you put this into a table?</a:t>
            </a:r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endParaRPr lang="en-GB" sz="1400" b="1" dirty="0"/>
          </a:p>
          <a:p>
            <a:endParaRPr lang="en-GB" sz="1400" b="1" dirty="0" smtClean="0"/>
          </a:p>
          <a:p>
            <a:r>
              <a:rPr lang="en-GB" sz="1400" b="1" dirty="0" smtClean="0"/>
              <a:t>How is the arteriole structure related to its function?</a:t>
            </a:r>
          </a:p>
          <a:p>
            <a:endParaRPr lang="en-GB" sz="1400" b="1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31" y="2626083"/>
            <a:ext cx="3703705" cy="171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315200" y="823111"/>
            <a:ext cx="4606343" cy="56538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describe the formation of tissue fluid and its return to the circulatory system?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543" y="4343400"/>
            <a:ext cx="3048000" cy="204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809" t="19144" r="27302" b="26888"/>
          <a:stretch/>
        </p:blipFill>
        <p:spPr>
          <a:xfrm>
            <a:off x="0" y="1"/>
            <a:ext cx="4622800" cy="5397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68" t="77175" r="27540" b="6698"/>
          <a:stretch/>
        </p:blipFill>
        <p:spPr>
          <a:xfrm>
            <a:off x="0" y="5562599"/>
            <a:ext cx="4559300" cy="16129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3651" t="19270" r="26984" b="10381"/>
          <a:stretch/>
        </p:blipFill>
        <p:spPr>
          <a:xfrm>
            <a:off x="7493000" y="0"/>
            <a:ext cx="4699000" cy="703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054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286" t="19144" r="28889" b="42253"/>
          <a:stretch/>
        </p:blipFill>
        <p:spPr>
          <a:xfrm>
            <a:off x="0" y="0"/>
            <a:ext cx="4292600" cy="38608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048" t="18889" r="28413" b="58381"/>
          <a:stretch/>
        </p:blipFill>
        <p:spPr>
          <a:xfrm>
            <a:off x="7785100" y="0"/>
            <a:ext cx="4406900" cy="227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588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3.3.4.2 Mass transport in plants: Xylem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6" y="823111"/>
            <a:ext cx="3285414" cy="12088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Define is transpiration?</a:t>
            </a:r>
            <a:endParaRPr lang="en-GB" sz="1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81685" y="2250953"/>
            <a:ext cx="8606715" cy="422604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water move from the xylem through the leaf?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How does water move into and up the xylem?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What is the cohesion-tension theory?</a:t>
            </a:r>
            <a:endParaRPr lang="en-GB" sz="1400" b="1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069941"/>
            <a:ext cx="3279775" cy="258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35900" y="818701"/>
            <a:ext cx="4149271" cy="12088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does water move out of the leaf through the stomata</a:t>
            </a:r>
            <a:endParaRPr lang="en-GB" sz="1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8928099" y="2250953"/>
            <a:ext cx="3057072" cy="422604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How are root hair cells adapted for its function?</a:t>
            </a:r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endParaRPr lang="en-US" sz="1400" b="1" dirty="0" smtClean="0"/>
          </a:p>
          <a:p>
            <a:endParaRPr lang="en-US" sz="1400" b="1" dirty="0"/>
          </a:p>
          <a:p>
            <a:r>
              <a:rPr lang="en-US" sz="1400" b="1" dirty="0" smtClean="0"/>
              <a:t>How are xylem vessels adapted for their function?</a:t>
            </a:r>
            <a:endParaRPr lang="en-GB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25" y="935755"/>
            <a:ext cx="1323221" cy="9924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76864" y="818700"/>
            <a:ext cx="4149271" cy="12088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Label the layers of a leaf</a:t>
            </a:r>
          </a:p>
        </p:txBody>
      </p:sp>
    </p:spTree>
    <p:extLst>
      <p:ext uri="{BB962C8B-B14F-4D97-AF65-F5344CB8AC3E}">
        <p14:creationId xmlns:p14="http://schemas.microsoft.com/office/powerpoint/2010/main" val="39050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3.3.4.2 Mass transport in plants: Xylem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1686" y="818701"/>
            <a:ext cx="6364258" cy="565829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Label the parts of the </a:t>
            </a:r>
            <a:r>
              <a:rPr lang="en-GB" sz="1400" b="1" dirty="0" err="1" smtClean="0"/>
              <a:t>potometer</a:t>
            </a:r>
            <a:r>
              <a:rPr lang="en-GB" sz="1400" b="1" dirty="0" smtClean="0"/>
              <a:t>. </a:t>
            </a:r>
            <a:r>
              <a:rPr lang="en-GB" sz="1400" b="1" dirty="0" smtClean="0"/>
              <a:t>Describe and explain how to set up a </a:t>
            </a:r>
            <a:r>
              <a:rPr lang="en-GB" sz="1400" b="1" dirty="0" err="1" smtClean="0"/>
              <a:t>potometer</a:t>
            </a:r>
            <a:r>
              <a:rPr lang="en-GB" sz="1400" b="1" dirty="0" smtClean="0"/>
              <a:t>. </a:t>
            </a:r>
            <a:r>
              <a:rPr lang="en-GB" sz="1400" b="1" dirty="0" smtClean="0"/>
              <a:t> </a:t>
            </a:r>
            <a:endParaRPr lang="en-GB" sz="140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6734629" y="818701"/>
            <a:ext cx="5250542" cy="1208889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What does the photometer actually measure?</a:t>
            </a:r>
            <a:endParaRPr lang="en-GB" sz="1400" b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6734629" y="2250953"/>
            <a:ext cx="5250542" cy="4226047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 smtClean="0"/>
              <a:t>Draw a table to describe and explain how different environmental factors affect the rate of transpiration. </a:t>
            </a:r>
            <a:endParaRPr lang="en-GB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12" y="2555751"/>
            <a:ext cx="3384225" cy="203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3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195" t="19197" r="27143" b="77030"/>
          <a:stretch/>
        </p:blipFill>
        <p:spPr>
          <a:xfrm>
            <a:off x="0" y="0"/>
            <a:ext cx="8291010" cy="6821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923" t="18181" r="29048" b="8676"/>
          <a:stretch/>
        </p:blipFill>
        <p:spPr>
          <a:xfrm>
            <a:off x="0" y="478972"/>
            <a:ext cx="3771728" cy="6379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286" t="16440" r="29047" b="7370"/>
          <a:stretch/>
        </p:blipFill>
        <p:spPr>
          <a:xfrm>
            <a:off x="8351520" y="0"/>
            <a:ext cx="3840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476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830" t="18617" r="28594" b="19270"/>
          <a:stretch/>
        </p:blipFill>
        <p:spPr>
          <a:xfrm>
            <a:off x="0" y="0"/>
            <a:ext cx="4702629" cy="686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37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650" t="19197" r="28775" b="64694"/>
          <a:stretch/>
        </p:blipFill>
        <p:spPr>
          <a:xfrm>
            <a:off x="0" y="0"/>
            <a:ext cx="4775200" cy="18090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649" t="18617" r="30408" b="25075"/>
          <a:stretch/>
        </p:blipFill>
        <p:spPr>
          <a:xfrm>
            <a:off x="0" y="1625601"/>
            <a:ext cx="3708531" cy="52323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4650" t="18182" r="30135" b="33201"/>
          <a:stretch/>
        </p:blipFill>
        <p:spPr>
          <a:xfrm>
            <a:off x="7530703" y="-1"/>
            <a:ext cx="4661297" cy="561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47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650" t="18037" r="30044" b="64839"/>
          <a:stretch/>
        </p:blipFill>
        <p:spPr>
          <a:xfrm>
            <a:off x="0" y="0"/>
            <a:ext cx="4667208" cy="197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292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81685" y="152402"/>
            <a:ext cx="11803486" cy="45175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2400" b="1" dirty="0" smtClean="0"/>
              <a:t>Topic 3: 3.3.4.2 Mass transport in plants: Phloem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1684" y="823112"/>
            <a:ext cx="8759115" cy="1784621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400" b="1" dirty="0" smtClean="0"/>
              <a:t>Describe the role of the phloem? </a:t>
            </a:r>
            <a:endParaRPr lang="en-GB" sz="14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81684" y="2743200"/>
            <a:ext cx="8759116" cy="3917044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 dirty="0"/>
              <a:t>Can you explain the mass flow hypothesis for the mechanism of translocation in plants</a:t>
            </a:r>
            <a:r>
              <a:rPr lang="en-GB" sz="1400" b="1" dirty="0" smtClean="0"/>
              <a:t>?</a:t>
            </a:r>
          </a:p>
          <a:p>
            <a:endParaRPr lang="en-GB" sz="1400" b="1" dirty="0">
              <a:effectLst/>
            </a:endParaRPr>
          </a:p>
          <a:p>
            <a:pPr marL="342900" indent="-342900">
              <a:buAutoNum type="arabicPeriod"/>
            </a:pPr>
            <a:r>
              <a:rPr lang="en-GB" sz="1400" b="1" dirty="0" smtClean="0"/>
              <a:t>Transfer of sucrose into sieve elements from photosynthesising tissue</a:t>
            </a:r>
          </a:p>
          <a:p>
            <a:pPr marL="342900" indent="-342900">
              <a:buAutoNum type="arabicPeriod"/>
            </a:pPr>
            <a:endParaRPr lang="en-GB" sz="1400" b="1" dirty="0">
              <a:effectLst/>
            </a:endParaRPr>
          </a:p>
          <a:p>
            <a:pPr marL="342900" indent="-342900">
              <a:buAutoNum type="arabicPeriod"/>
            </a:pPr>
            <a:endParaRPr lang="en-GB" sz="1400" b="1" dirty="0" smtClean="0"/>
          </a:p>
          <a:p>
            <a:pPr marL="342900" indent="-342900">
              <a:buAutoNum type="arabicPeriod"/>
            </a:pPr>
            <a:endParaRPr lang="en-GB" sz="1400" b="1" dirty="0">
              <a:effectLst/>
            </a:endParaRPr>
          </a:p>
          <a:p>
            <a:pPr marL="342900" indent="-342900">
              <a:buAutoNum type="arabicPeriod"/>
            </a:pPr>
            <a:endParaRPr lang="en-GB" sz="1400" b="1" dirty="0" smtClean="0"/>
          </a:p>
          <a:p>
            <a:pPr marL="342900" indent="-342900">
              <a:buAutoNum type="arabicPeriod"/>
            </a:pPr>
            <a:r>
              <a:rPr lang="en-GB" sz="1400" b="1" dirty="0" smtClean="0">
                <a:effectLst/>
              </a:rPr>
              <a:t>Mass flow of sucrose through sieve tube elements</a:t>
            </a:r>
          </a:p>
          <a:p>
            <a:pPr marL="342900" indent="-342900">
              <a:buAutoNum type="arabicPeriod"/>
            </a:pPr>
            <a:endParaRPr lang="en-GB" sz="1400" b="1" dirty="0"/>
          </a:p>
          <a:p>
            <a:pPr marL="342900" indent="-342900">
              <a:buAutoNum type="arabicPeriod"/>
            </a:pPr>
            <a:endParaRPr lang="en-GB" sz="1400" b="1" dirty="0" smtClean="0">
              <a:effectLst/>
            </a:endParaRPr>
          </a:p>
          <a:p>
            <a:pPr marL="342900" indent="-342900">
              <a:buAutoNum type="arabicPeriod"/>
            </a:pPr>
            <a:endParaRPr lang="en-GB" sz="1400" b="1" dirty="0" smtClean="0">
              <a:effectLst/>
            </a:endParaRPr>
          </a:p>
          <a:p>
            <a:pPr marL="342900" indent="-342900">
              <a:buAutoNum type="arabicPeriod"/>
            </a:pPr>
            <a:endParaRPr lang="en-GB" sz="1400" b="1" dirty="0"/>
          </a:p>
          <a:p>
            <a:pPr marL="342900" indent="-342900">
              <a:buAutoNum type="arabicPeriod"/>
            </a:pPr>
            <a:endParaRPr lang="en-GB" sz="1400" b="1" dirty="0" smtClean="0">
              <a:effectLst/>
            </a:endParaRPr>
          </a:p>
          <a:p>
            <a:pPr marL="342900" indent="-342900">
              <a:buAutoNum type="arabicPeriod"/>
            </a:pPr>
            <a:r>
              <a:rPr lang="en-GB" sz="1400" b="1" dirty="0" smtClean="0"/>
              <a:t>Transfer of sucrose from the sieve tube elements into storage or other sink cells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9110133" y="856978"/>
            <a:ext cx="2875038" cy="5803266"/>
          </a:xfrm>
          <a:prstGeom prst="roundRect">
            <a:avLst>
              <a:gd name="adj" fmla="val 349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GB" sz="1400" b="1"/>
              <a:t>Can you explain the use of tracers and ringing experiments to investigate transport in plants?</a:t>
            </a:r>
            <a:r>
              <a:rPr lang="en-US" sz="1400" b="1" dirty="0" smtClean="0">
                <a:effectLst/>
              </a:rPr>
              <a:t> </a:t>
            </a:r>
            <a:endParaRPr lang="en-GB" sz="14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40" y="3285110"/>
            <a:ext cx="2346959" cy="31888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29"/>
          <a:stretch/>
        </p:blipFill>
        <p:spPr>
          <a:xfrm>
            <a:off x="5552977" y="983987"/>
            <a:ext cx="1589117" cy="15260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74" b="996"/>
          <a:stretch/>
        </p:blipFill>
        <p:spPr>
          <a:xfrm>
            <a:off x="7142094" y="983987"/>
            <a:ext cx="1798705" cy="147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0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558" t="16876" r="29139" b="6789"/>
          <a:stretch/>
        </p:blipFill>
        <p:spPr>
          <a:xfrm>
            <a:off x="159656" y="1"/>
            <a:ext cx="3913449" cy="70981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739" t="18326" r="28594" b="74127"/>
          <a:stretch/>
        </p:blipFill>
        <p:spPr>
          <a:xfrm>
            <a:off x="6201507" y="0"/>
            <a:ext cx="5990493" cy="105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889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4649" t="18471" r="29954" b="24349"/>
          <a:stretch/>
        </p:blipFill>
        <p:spPr>
          <a:xfrm>
            <a:off x="0" y="1"/>
            <a:ext cx="487370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558" t="18037" r="30408" b="42489"/>
          <a:stretch/>
        </p:blipFill>
        <p:spPr>
          <a:xfrm>
            <a:off x="8055428" y="1"/>
            <a:ext cx="4005944" cy="39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94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1302</Words>
  <Application>Microsoft Office PowerPoint</Application>
  <PresentationFormat>Widescreen</PresentationFormat>
  <Paragraphs>240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J M Booth</dc:creator>
  <cp:lastModifiedBy>Kim Edgell</cp:lastModifiedBy>
  <cp:revision>141</cp:revision>
  <dcterms:created xsi:type="dcterms:W3CDTF">2016-03-19T16:01:33Z</dcterms:created>
  <dcterms:modified xsi:type="dcterms:W3CDTF">2018-10-15T08:09:58Z</dcterms:modified>
</cp:coreProperties>
</file>