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8" r:id="rId5"/>
    <p:sldId id="274" r:id="rId6"/>
    <p:sldId id="269" r:id="rId7"/>
    <p:sldId id="260" r:id="rId8"/>
    <p:sldId id="270" r:id="rId9"/>
    <p:sldId id="277" r:id="rId10"/>
    <p:sldId id="273" r:id="rId11"/>
    <p:sldId id="261" r:id="rId12"/>
    <p:sldId id="262" r:id="rId13"/>
    <p:sldId id="271" r:id="rId14"/>
    <p:sldId id="275" r:id="rId15"/>
    <p:sldId id="272" r:id="rId16"/>
    <p:sldId id="276" r:id="rId17"/>
    <p:sldId id="263" r:id="rId18"/>
    <p:sldId id="264" r:id="rId19"/>
    <p:sldId id="278" r:id="rId20"/>
    <p:sldId id="280" r:id="rId21"/>
    <p:sldId id="279" r:id="rId22"/>
    <p:sldId id="265" r:id="rId23"/>
    <p:sldId id="266" r:id="rId24"/>
    <p:sldId id="281" r:id="rId25"/>
    <p:sldId id="283" r:id="rId26"/>
    <p:sldId id="284" r:id="rId27"/>
    <p:sldId id="282" r:id="rId28"/>
    <p:sldId id="285" r:id="rId29"/>
    <p:sldId id="267" r:id="rId30"/>
    <p:sldId id="286" r:id="rId31"/>
    <p:sldId id="287" r:id="rId32"/>
    <p:sldId id="289" r:id="rId33"/>
    <p:sldId id="288" r:id="rId34"/>
    <p:sldId id="290" r:id="rId35"/>
    <p:sldId id="291" r:id="rId36"/>
    <p:sldId id="292" r:id="rId37"/>
    <p:sldId id="293" r:id="rId38"/>
    <p:sldId id="294" r:id="rId39"/>
    <p:sldId id="296" r:id="rId40"/>
    <p:sldId id="295" r:id="rId41"/>
    <p:sldId id="297" r:id="rId42"/>
    <p:sldId id="298" r:id="rId43"/>
    <p:sldId id="299" r:id="rId44"/>
    <p:sldId id="300" r:id="rId45"/>
    <p:sldId id="302" r:id="rId46"/>
    <p:sldId id="301" r:id="rId47"/>
    <p:sldId id="30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p:scale>
          <a:sx n="75" d="100"/>
          <a:sy n="75" d="100"/>
        </p:scale>
        <p:origin x="1236" y="8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9EDCB78-63A8-4A06-B61E-9FDF6C9673A2}"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2869118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EDCB78-63A8-4A06-B61E-9FDF6C9673A2}"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2919875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EDCB78-63A8-4A06-B61E-9FDF6C9673A2}"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96337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9EDCB78-63A8-4A06-B61E-9FDF6C9673A2}"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2293321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9EDCB78-63A8-4A06-B61E-9FDF6C9673A2}" type="datetimeFigureOut">
              <a:rPr lang="en-GB" smtClean="0"/>
              <a:t>10/10/2018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264809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9EDCB78-63A8-4A06-B61E-9FDF6C9673A2}" type="datetimeFigureOut">
              <a:rPr lang="en-GB" smtClean="0"/>
              <a:t>10/10/2018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560245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EDCB78-63A8-4A06-B61E-9FDF6C9673A2}" type="datetimeFigureOut">
              <a:rPr lang="en-GB" smtClean="0"/>
              <a:t>10/10/2018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3190167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EDCB78-63A8-4A06-B61E-9FDF6C9673A2}"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2987028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EDCB78-63A8-4A06-B61E-9FDF6C9673A2}"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1912306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EDCB78-63A8-4A06-B61E-9FDF6C9673A2}"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662739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EDCB78-63A8-4A06-B61E-9FDF6C9673A2}"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D90D76-6339-454A-A6B4-4523E845A7E8}" type="slidenum">
              <a:rPr lang="en-GB" smtClean="0"/>
              <a:t>‹#›</a:t>
            </a:fld>
            <a:endParaRPr lang="en-GB"/>
          </a:p>
        </p:txBody>
      </p:sp>
    </p:spTree>
    <p:extLst>
      <p:ext uri="{BB962C8B-B14F-4D97-AF65-F5344CB8AC3E}">
        <p14:creationId xmlns:p14="http://schemas.microsoft.com/office/powerpoint/2010/main" val="1567917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EDCB78-63A8-4A06-B61E-9FDF6C9673A2}" type="datetimeFigureOut">
              <a:rPr lang="en-GB" smtClean="0"/>
              <a:t>10/10/2018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D90D76-6339-454A-A6B4-4523E845A7E8}" type="slidenum">
              <a:rPr lang="en-GB" smtClean="0"/>
              <a:t>‹#›</a:t>
            </a:fld>
            <a:endParaRPr lang="en-GB"/>
          </a:p>
        </p:txBody>
      </p:sp>
    </p:spTree>
    <p:extLst>
      <p:ext uri="{BB962C8B-B14F-4D97-AF65-F5344CB8AC3E}">
        <p14:creationId xmlns:p14="http://schemas.microsoft.com/office/powerpoint/2010/main" val="1703033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3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 Id="rId5" Type="http://schemas.openxmlformats.org/officeDocument/2006/relationships/image" Target="../media/image80.png"/><Relationship Id="rId4" Type="http://schemas.openxmlformats.org/officeDocument/2006/relationships/image" Target="../media/image79.png"/></Relationships>
</file>

<file path=ppt/slides/_rels/slide3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4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4" Type="http://schemas.openxmlformats.org/officeDocument/2006/relationships/image" Target="../media/image92.png"/></Relationships>
</file>

<file path=ppt/slides/_rels/slide4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4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1685" y="718458"/>
            <a:ext cx="3802486" cy="214361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000" b="1" dirty="0">
                <a:solidFill>
                  <a:schemeClr val="tx1"/>
                </a:solidFill>
              </a:rPr>
              <a:t>Section 5: Energy transfer in and between organisms </a:t>
            </a:r>
          </a:p>
          <a:p>
            <a:pPr lvl="0"/>
            <a:r>
              <a:rPr lang="en-US" sz="2000" b="1" dirty="0">
                <a:solidFill>
                  <a:schemeClr val="tx1"/>
                </a:solidFill>
              </a:rPr>
              <a:t>3.5.1 Photosynthesis</a:t>
            </a:r>
          </a:p>
          <a:p>
            <a:pPr lvl="0"/>
            <a:r>
              <a:rPr lang="en-US" sz="2000" b="1" dirty="0">
                <a:solidFill>
                  <a:schemeClr val="tx1"/>
                </a:solidFill>
              </a:rPr>
              <a:t>3.5.2 Respiration</a:t>
            </a:r>
          </a:p>
          <a:p>
            <a:pPr lvl="0"/>
            <a:r>
              <a:rPr lang="en-US" sz="2000" b="1" dirty="0">
                <a:solidFill>
                  <a:schemeClr val="tx1"/>
                </a:solidFill>
              </a:rPr>
              <a:t>3.5.3 Energy and ecosystems</a:t>
            </a:r>
          </a:p>
          <a:p>
            <a:pPr lvl="0"/>
            <a:r>
              <a:rPr lang="en-US" sz="2000" b="1" dirty="0">
                <a:solidFill>
                  <a:schemeClr val="tx1"/>
                </a:solidFill>
              </a:rPr>
              <a:t>3.5.4 Nutrient Cycles  </a:t>
            </a:r>
          </a:p>
        </p:txBody>
      </p:sp>
      <p:sp>
        <p:nvSpPr>
          <p:cNvPr id="6" name="TextBox 5"/>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lvl="0" algn="ctr"/>
            <a:r>
              <a:rPr lang="en-US" sz="2400" b="1" dirty="0"/>
              <a:t>A2 Level Paper 2 and 3 - Topics 5-8</a:t>
            </a:r>
          </a:p>
        </p:txBody>
      </p:sp>
      <p:sp>
        <p:nvSpPr>
          <p:cNvPr id="7" name="TextBox 6"/>
          <p:cNvSpPr txBox="1"/>
          <p:nvPr/>
        </p:nvSpPr>
        <p:spPr>
          <a:xfrm>
            <a:off x="181685" y="2932284"/>
            <a:ext cx="5353701" cy="372977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000" b="1" dirty="0">
                <a:solidFill>
                  <a:srgbClr val="00B0F0"/>
                </a:solidFill>
              </a:rPr>
              <a:t>Section 6: Stimuli, both internal and external, are detected and lead to a response. </a:t>
            </a:r>
          </a:p>
          <a:p>
            <a:r>
              <a:rPr lang="en-US" sz="2000" b="1" dirty="0">
                <a:solidFill>
                  <a:srgbClr val="00B0F0"/>
                </a:solidFill>
              </a:rPr>
              <a:t>3.6.1.1 Survival and response </a:t>
            </a:r>
          </a:p>
          <a:p>
            <a:r>
              <a:rPr lang="en-US" sz="2000" b="1" dirty="0">
                <a:solidFill>
                  <a:srgbClr val="00B0F0"/>
                </a:solidFill>
              </a:rPr>
              <a:t>3.6.1.2 Receptors</a:t>
            </a:r>
          </a:p>
          <a:p>
            <a:r>
              <a:rPr lang="en-US" sz="2000" b="1" dirty="0">
                <a:solidFill>
                  <a:srgbClr val="00B0F0"/>
                </a:solidFill>
              </a:rPr>
              <a:t>3.6.1.3 Control of heart rate </a:t>
            </a:r>
          </a:p>
          <a:p>
            <a:r>
              <a:rPr lang="en-US" sz="2000" b="1" dirty="0">
                <a:solidFill>
                  <a:srgbClr val="00B0F0"/>
                </a:solidFill>
              </a:rPr>
              <a:t>3.6.2.1 Nerve impulses</a:t>
            </a:r>
          </a:p>
          <a:p>
            <a:r>
              <a:rPr lang="en-US" sz="2000" b="1" dirty="0">
                <a:solidFill>
                  <a:srgbClr val="00B0F0"/>
                </a:solidFill>
              </a:rPr>
              <a:t>3.6.2.2 Synaptic transmission </a:t>
            </a:r>
          </a:p>
          <a:p>
            <a:r>
              <a:rPr lang="en-US" sz="2000" b="1" dirty="0">
                <a:solidFill>
                  <a:srgbClr val="00B0F0"/>
                </a:solidFill>
              </a:rPr>
              <a:t>3.6.3 Skeletal muscles </a:t>
            </a:r>
          </a:p>
          <a:p>
            <a:r>
              <a:rPr lang="en-US" sz="2000" b="1" dirty="0">
                <a:solidFill>
                  <a:srgbClr val="00B0F0"/>
                </a:solidFill>
              </a:rPr>
              <a:t>3.6.4.1 Principles of homeostasis and negative feedback </a:t>
            </a:r>
          </a:p>
          <a:p>
            <a:r>
              <a:rPr lang="en-US" sz="2000" b="1" dirty="0">
                <a:solidFill>
                  <a:srgbClr val="00B0F0"/>
                </a:solidFill>
              </a:rPr>
              <a:t>3.6.4.2 Control of blood glucose concentration</a:t>
            </a:r>
          </a:p>
          <a:p>
            <a:r>
              <a:rPr lang="en-US" sz="2000" b="1" dirty="0">
                <a:solidFill>
                  <a:srgbClr val="00B0F0"/>
                </a:solidFill>
              </a:rPr>
              <a:t>3.6.4.3 Control of blood water potential. </a:t>
            </a:r>
          </a:p>
          <a:p>
            <a:endParaRPr lang="en-US" sz="2000" b="1" dirty="0">
              <a:solidFill>
                <a:schemeClr val="accent5"/>
              </a:solidFill>
            </a:endParaRPr>
          </a:p>
        </p:txBody>
      </p:sp>
      <p:sp>
        <p:nvSpPr>
          <p:cNvPr id="8" name="TextBox 7"/>
          <p:cNvSpPr txBox="1"/>
          <p:nvPr/>
        </p:nvSpPr>
        <p:spPr>
          <a:xfrm>
            <a:off x="4182185" y="718458"/>
            <a:ext cx="7802986" cy="181443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000" b="1" dirty="0"/>
              <a:t>Section 7: Genetics, populations, evolution and ecosystems</a:t>
            </a:r>
          </a:p>
          <a:p>
            <a:r>
              <a:rPr lang="en-US" sz="2000" b="1" dirty="0"/>
              <a:t>3.7.1 Inheritance </a:t>
            </a:r>
          </a:p>
          <a:p>
            <a:r>
              <a:rPr lang="en-US" sz="2000" b="1" dirty="0"/>
              <a:t>3.7.2 Populations</a:t>
            </a:r>
          </a:p>
          <a:p>
            <a:r>
              <a:rPr lang="en-US" sz="2000" b="1" dirty="0"/>
              <a:t>3.7.3 Evolution may lead to speciation </a:t>
            </a:r>
          </a:p>
          <a:p>
            <a:r>
              <a:rPr lang="en-US" sz="2000" b="1" dirty="0"/>
              <a:t>3.7.4 Populations in ecosystems</a:t>
            </a:r>
          </a:p>
          <a:p>
            <a:pPr marL="342900" lvl="0" indent="-342900">
              <a:buFont typeface="Arial" charset="0"/>
              <a:buChar char="•"/>
            </a:pPr>
            <a:endParaRPr lang="en-US" sz="2000" b="1" dirty="0"/>
          </a:p>
        </p:txBody>
      </p:sp>
      <p:sp>
        <p:nvSpPr>
          <p:cNvPr id="9" name="TextBox 8"/>
          <p:cNvSpPr txBox="1"/>
          <p:nvPr/>
        </p:nvSpPr>
        <p:spPr>
          <a:xfrm>
            <a:off x="5763985" y="2647188"/>
            <a:ext cx="6221185" cy="401486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000" b="1" dirty="0"/>
              <a:t>Section 8: Control of gene expression</a:t>
            </a:r>
          </a:p>
          <a:p>
            <a:r>
              <a:rPr lang="en-US" sz="2000" b="1" dirty="0"/>
              <a:t>3.8.1: Alteration of sequence of bases in DNA can alter the structure of proteins </a:t>
            </a:r>
          </a:p>
          <a:p>
            <a:r>
              <a:rPr lang="en-US" sz="2000" b="1" dirty="0"/>
              <a:t>3.8.2.1 Most of cell’s DNA is not translated </a:t>
            </a:r>
          </a:p>
          <a:p>
            <a:r>
              <a:rPr lang="en-US" sz="2000" b="1" dirty="0"/>
              <a:t>3.8.2.2 Regulation of transcription and translation </a:t>
            </a:r>
          </a:p>
          <a:p>
            <a:r>
              <a:rPr lang="en-US" sz="2000" b="1" dirty="0"/>
              <a:t>3.8.2.3 Gene expression and cancer</a:t>
            </a:r>
          </a:p>
          <a:p>
            <a:r>
              <a:rPr lang="en-US" sz="2000" b="1" dirty="0"/>
              <a:t>3.8.3 Using genome projects</a:t>
            </a:r>
          </a:p>
          <a:p>
            <a:r>
              <a:rPr lang="en-US" sz="2000" b="1" dirty="0"/>
              <a:t>3.8.4.1 Recombinant DNA technology</a:t>
            </a:r>
          </a:p>
          <a:p>
            <a:r>
              <a:rPr lang="en-US" sz="2000" b="1" dirty="0"/>
              <a:t>3.8.4.2 Differences in DNA between same species can be exploited for identification and diagnosis</a:t>
            </a:r>
          </a:p>
          <a:p>
            <a:r>
              <a:rPr lang="en-US" sz="2000" b="1" dirty="0"/>
              <a:t>3.8.4.3 Genetic fingerprinting</a:t>
            </a:r>
          </a:p>
          <a:p>
            <a:pPr marL="342900" lvl="0" indent="-342900">
              <a:buFont typeface="Arial" charset="0"/>
              <a:buChar char="•"/>
            </a:pPr>
            <a:endParaRPr lang="en-US" sz="2000" b="1" dirty="0"/>
          </a:p>
        </p:txBody>
      </p:sp>
    </p:spTree>
    <p:extLst>
      <p:ext uri="{BB962C8B-B14F-4D97-AF65-F5344CB8AC3E}">
        <p14:creationId xmlns:p14="http://schemas.microsoft.com/office/powerpoint/2010/main" val="685125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- 3.6.1.1: Survival and response</a:t>
            </a:r>
          </a:p>
        </p:txBody>
      </p:sp>
      <p:sp>
        <p:nvSpPr>
          <p:cNvPr id="6" name="TextBox 5"/>
          <p:cNvSpPr txBox="1"/>
          <p:nvPr/>
        </p:nvSpPr>
        <p:spPr>
          <a:xfrm>
            <a:off x="181686" y="748607"/>
            <a:ext cx="3809870" cy="240894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Define the terms:</a:t>
            </a:r>
          </a:p>
          <a:p>
            <a:r>
              <a:rPr lang="en-US" sz="1400" b="1" dirty="0"/>
              <a:t>Stimulus </a:t>
            </a:r>
          </a:p>
          <a:p>
            <a:endParaRPr lang="en-US" sz="1400" b="1" dirty="0"/>
          </a:p>
          <a:p>
            <a:r>
              <a:rPr lang="en-US" sz="1400" b="1" dirty="0"/>
              <a:t>Response </a:t>
            </a:r>
          </a:p>
          <a:p>
            <a:endParaRPr lang="en-US" sz="1400" b="1" dirty="0"/>
          </a:p>
          <a:p>
            <a:r>
              <a:rPr lang="en-US" sz="1400" b="1" dirty="0"/>
              <a:t>Receptor</a:t>
            </a:r>
          </a:p>
          <a:p>
            <a:endParaRPr lang="en-US" sz="1400" b="1" dirty="0"/>
          </a:p>
          <a:p>
            <a:r>
              <a:rPr lang="en-US" sz="1400" b="1" dirty="0"/>
              <a:t>Co-Ordinator </a:t>
            </a:r>
          </a:p>
          <a:p>
            <a:endParaRPr lang="en-US" sz="1400" b="1" dirty="0"/>
          </a:p>
          <a:p>
            <a:r>
              <a:rPr lang="en-US" sz="1400" b="1" dirty="0"/>
              <a:t>Effector</a:t>
            </a:r>
          </a:p>
        </p:txBody>
      </p:sp>
      <p:sp>
        <p:nvSpPr>
          <p:cNvPr id="8" name="TextBox 7"/>
          <p:cNvSpPr txBox="1"/>
          <p:nvPr/>
        </p:nvSpPr>
        <p:spPr>
          <a:xfrm>
            <a:off x="181686" y="3302000"/>
            <a:ext cx="3809870" cy="326680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how a reflex arc works using a specific example :</a:t>
            </a:r>
          </a:p>
          <a:p>
            <a:endParaRPr lang="en-US" sz="1400" b="1" dirty="0"/>
          </a:p>
          <a:p>
            <a:endParaRPr lang="en-US" sz="1400" b="1" dirty="0"/>
          </a:p>
          <a:p>
            <a:endParaRPr lang="en-US" sz="1400" b="1" dirty="0"/>
          </a:p>
          <a:p>
            <a:endParaRPr lang="en-US" sz="1400" b="1" dirty="0"/>
          </a:p>
          <a:p>
            <a:endParaRPr lang="en-US" sz="1400" b="1" dirty="0"/>
          </a:p>
        </p:txBody>
      </p:sp>
      <p:sp>
        <p:nvSpPr>
          <p:cNvPr id="9" name="TextBox 8"/>
          <p:cNvSpPr txBox="1"/>
          <p:nvPr/>
        </p:nvSpPr>
        <p:spPr>
          <a:xfrm>
            <a:off x="4134678" y="748607"/>
            <a:ext cx="7850493" cy="86550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the advantage of responding to stimulus for an organism. Link to alleles and selection pressures. </a:t>
            </a:r>
          </a:p>
        </p:txBody>
      </p:sp>
      <p:sp>
        <p:nvSpPr>
          <p:cNvPr id="10" name="TextBox 9"/>
          <p:cNvSpPr txBox="1"/>
          <p:nvPr/>
        </p:nvSpPr>
        <p:spPr>
          <a:xfrm>
            <a:off x="4134679" y="1733003"/>
            <a:ext cx="3736702" cy="240894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and explain a taxis using a specific organisms as an example. </a:t>
            </a:r>
          </a:p>
        </p:txBody>
      </p:sp>
      <p:pic>
        <p:nvPicPr>
          <p:cNvPr id="5" name="Picture 4">
            <a:extLst>
              <a:ext uri="{FF2B5EF4-FFF2-40B4-BE49-F238E27FC236}">
                <a16:creationId xmlns:a16="http://schemas.microsoft.com/office/drawing/2014/main" id="{DD767108-95C8-4469-BD4C-2E94D952D48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15"/>
          <a:stretch/>
        </p:blipFill>
        <p:spPr>
          <a:xfrm>
            <a:off x="4027648" y="4720245"/>
            <a:ext cx="1906988" cy="1723624"/>
          </a:xfrm>
          <a:prstGeom prst="rect">
            <a:avLst/>
          </a:prstGeom>
        </p:spPr>
      </p:pic>
      <p:pic>
        <p:nvPicPr>
          <p:cNvPr id="11" name="Picture 10">
            <a:extLst>
              <a:ext uri="{FF2B5EF4-FFF2-40B4-BE49-F238E27FC236}">
                <a16:creationId xmlns:a16="http://schemas.microsoft.com/office/drawing/2014/main" id="{B99F984B-783D-45C7-B50D-1D747DC195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2258" y="3474829"/>
            <a:ext cx="1583507" cy="561014"/>
          </a:xfrm>
          <a:prstGeom prst="rect">
            <a:avLst/>
          </a:prstGeom>
        </p:spPr>
      </p:pic>
      <p:sp>
        <p:nvSpPr>
          <p:cNvPr id="13" name="TextBox 12">
            <a:extLst>
              <a:ext uri="{FF2B5EF4-FFF2-40B4-BE49-F238E27FC236}">
                <a16:creationId xmlns:a16="http://schemas.microsoft.com/office/drawing/2014/main" id="{01774030-2F15-47B9-9214-C1068BDC2C28}"/>
              </a:ext>
            </a:extLst>
          </p:cNvPr>
          <p:cNvSpPr txBox="1"/>
          <p:nvPr/>
        </p:nvSpPr>
        <p:spPr>
          <a:xfrm>
            <a:off x="8014504" y="1758564"/>
            <a:ext cx="3970667" cy="240894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and explain a Kinesis using a specific organisms as an example. </a:t>
            </a:r>
          </a:p>
        </p:txBody>
      </p:sp>
      <p:pic>
        <p:nvPicPr>
          <p:cNvPr id="12" name="Picture 11">
            <a:extLst>
              <a:ext uri="{FF2B5EF4-FFF2-40B4-BE49-F238E27FC236}">
                <a16:creationId xmlns:a16="http://schemas.microsoft.com/office/drawing/2014/main" id="{7D9AB765-6EEC-45CD-9C80-6ED6E6247B68}"/>
              </a:ext>
            </a:extLst>
          </p:cNvPr>
          <p:cNvPicPr>
            <a:picLocks noChangeAspect="1"/>
          </p:cNvPicPr>
          <p:nvPr/>
        </p:nvPicPr>
        <p:blipFill>
          <a:blip r:embed="rId4"/>
          <a:stretch>
            <a:fillRect/>
          </a:stretch>
        </p:blipFill>
        <p:spPr>
          <a:xfrm>
            <a:off x="8174535" y="3593385"/>
            <a:ext cx="1478511" cy="442458"/>
          </a:xfrm>
          <a:prstGeom prst="rect">
            <a:avLst/>
          </a:prstGeom>
        </p:spPr>
      </p:pic>
      <p:sp>
        <p:nvSpPr>
          <p:cNvPr id="15" name="TextBox 14">
            <a:extLst>
              <a:ext uri="{FF2B5EF4-FFF2-40B4-BE49-F238E27FC236}">
                <a16:creationId xmlns:a16="http://schemas.microsoft.com/office/drawing/2014/main" id="{763615C3-7944-4D27-BC3B-555876DB6BCF}"/>
              </a:ext>
            </a:extLst>
          </p:cNvPr>
          <p:cNvSpPr txBox="1"/>
          <p:nvPr/>
        </p:nvSpPr>
        <p:spPr>
          <a:xfrm>
            <a:off x="6189201" y="4263265"/>
            <a:ext cx="5795970" cy="240894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 diagram to show the organization of the nervous system including definitions. Include CNS, PNS, VNS, ANS and motor, sensory neurons. </a:t>
            </a:r>
          </a:p>
        </p:txBody>
      </p:sp>
    </p:spTree>
    <p:extLst>
      <p:ext uri="{BB962C8B-B14F-4D97-AF65-F5344CB8AC3E}">
        <p14:creationId xmlns:p14="http://schemas.microsoft.com/office/powerpoint/2010/main" val="3537547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- 3.6.1.1: Survival and response</a:t>
            </a:r>
          </a:p>
        </p:txBody>
      </p:sp>
      <p:sp>
        <p:nvSpPr>
          <p:cNvPr id="10" name="TextBox 9"/>
          <p:cNvSpPr txBox="1"/>
          <p:nvPr/>
        </p:nvSpPr>
        <p:spPr>
          <a:xfrm>
            <a:off x="4134679" y="725477"/>
            <a:ext cx="3736702"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phototropism in flowering plants controlled by IAA</a:t>
            </a:r>
          </a:p>
        </p:txBody>
      </p:sp>
      <p:sp>
        <p:nvSpPr>
          <p:cNvPr id="13" name="TextBox 12">
            <a:extLst>
              <a:ext uri="{FF2B5EF4-FFF2-40B4-BE49-F238E27FC236}">
                <a16:creationId xmlns:a16="http://schemas.microsoft.com/office/drawing/2014/main" id="{01774030-2F15-47B9-9214-C1068BDC2C28}"/>
              </a:ext>
            </a:extLst>
          </p:cNvPr>
          <p:cNvSpPr txBox="1"/>
          <p:nvPr/>
        </p:nvSpPr>
        <p:spPr>
          <a:xfrm>
            <a:off x="8014504" y="730655"/>
            <a:ext cx="3970667" cy="2698345"/>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and explain a tropism with specific stimuli examples</a:t>
            </a:r>
          </a:p>
        </p:txBody>
      </p:sp>
      <p:pic>
        <p:nvPicPr>
          <p:cNvPr id="2" name="Picture 1">
            <a:extLst>
              <a:ext uri="{FF2B5EF4-FFF2-40B4-BE49-F238E27FC236}">
                <a16:creationId xmlns:a16="http://schemas.microsoft.com/office/drawing/2014/main" id="{26650694-9171-440E-8D4D-E17AA79E1843}"/>
              </a:ext>
            </a:extLst>
          </p:cNvPr>
          <p:cNvPicPr>
            <a:picLocks noChangeAspect="1"/>
          </p:cNvPicPr>
          <p:nvPr/>
        </p:nvPicPr>
        <p:blipFill>
          <a:blip r:embed="rId2"/>
          <a:stretch>
            <a:fillRect/>
          </a:stretch>
        </p:blipFill>
        <p:spPr>
          <a:xfrm>
            <a:off x="4223209" y="5252430"/>
            <a:ext cx="3544478" cy="1316374"/>
          </a:xfrm>
          <a:prstGeom prst="rect">
            <a:avLst/>
          </a:prstGeom>
        </p:spPr>
      </p:pic>
      <p:sp>
        <p:nvSpPr>
          <p:cNvPr id="14" name="TextBox 13">
            <a:extLst>
              <a:ext uri="{FF2B5EF4-FFF2-40B4-BE49-F238E27FC236}">
                <a16:creationId xmlns:a16="http://schemas.microsoft.com/office/drawing/2014/main" id="{938CEC3C-80D2-4218-82A4-110E89A54B87}"/>
              </a:ext>
            </a:extLst>
          </p:cNvPr>
          <p:cNvSpPr txBox="1"/>
          <p:nvPr/>
        </p:nvSpPr>
        <p:spPr>
          <a:xfrm>
            <a:off x="8014503" y="3638747"/>
            <a:ext cx="3970667" cy="299772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effect of IAA on cell elongation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233884" y="725476"/>
            <a:ext cx="3736702"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gravitropism in flowering plants controlled by IAA</a:t>
            </a:r>
          </a:p>
        </p:txBody>
      </p:sp>
      <p:pic>
        <p:nvPicPr>
          <p:cNvPr id="3" name="Picture 2">
            <a:extLst>
              <a:ext uri="{FF2B5EF4-FFF2-40B4-BE49-F238E27FC236}">
                <a16:creationId xmlns:a16="http://schemas.microsoft.com/office/drawing/2014/main" id="{7DFBCBEC-7CEB-4D99-B86E-FAC40DC7A1E5}"/>
              </a:ext>
            </a:extLst>
          </p:cNvPr>
          <p:cNvPicPr>
            <a:picLocks noChangeAspect="1"/>
          </p:cNvPicPr>
          <p:nvPr/>
        </p:nvPicPr>
        <p:blipFill rotWithShape="1">
          <a:blip r:embed="rId3"/>
          <a:srcRect l="4571" t="46942" r="5120" b="12028"/>
          <a:stretch/>
        </p:blipFill>
        <p:spPr>
          <a:xfrm>
            <a:off x="339365" y="5354425"/>
            <a:ext cx="3521849" cy="1200083"/>
          </a:xfrm>
          <a:prstGeom prst="rect">
            <a:avLst/>
          </a:prstGeom>
        </p:spPr>
      </p:pic>
    </p:spTree>
    <p:extLst>
      <p:ext uri="{BB962C8B-B14F-4D97-AF65-F5344CB8AC3E}">
        <p14:creationId xmlns:p14="http://schemas.microsoft.com/office/powerpoint/2010/main" val="1101124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143" t="22572" r="21111" b="12031"/>
          <a:stretch/>
        </p:blipFill>
        <p:spPr>
          <a:xfrm>
            <a:off x="0" y="0"/>
            <a:ext cx="5880100" cy="6540501"/>
          </a:xfrm>
          <a:prstGeom prst="rect">
            <a:avLst/>
          </a:prstGeom>
        </p:spPr>
      </p:pic>
      <p:pic>
        <p:nvPicPr>
          <p:cNvPr id="3" name="Picture 2"/>
          <p:cNvPicPr>
            <a:picLocks noChangeAspect="1"/>
          </p:cNvPicPr>
          <p:nvPr/>
        </p:nvPicPr>
        <p:blipFill rotWithShape="1">
          <a:blip r:embed="rId3"/>
          <a:srcRect l="42382" t="25747" r="21111" b="8603"/>
          <a:stretch/>
        </p:blipFill>
        <p:spPr>
          <a:xfrm>
            <a:off x="6350000" y="0"/>
            <a:ext cx="5842000" cy="6565901"/>
          </a:xfrm>
          <a:prstGeom prst="rect">
            <a:avLst/>
          </a:prstGeom>
        </p:spPr>
      </p:pic>
    </p:spTree>
    <p:extLst>
      <p:ext uri="{BB962C8B-B14F-4D97-AF65-F5344CB8AC3E}">
        <p14:creationId xmlns:p14="http://schemas.microsoft.com/office/powerpoint/2010/main" val="1700037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143" t="21047" r="24365" b="37683"/>
          <a:stretch/>
        </p:blipFill>
        <p:spPr>
          <a:xfrm>
            <a:off x="0" y="1"/>
            <a:ext cx="4521200" cy="3481968"/>
          </a:xfrm>
          <a:prstGeom prst="rect">
            <a:avLst/>
          </a:prstGeom>
        </p:spPr>
      </p:pic>
      <p:pic>
        <p:nvPicPr>
          <p:cNvPr id="3" name="Picture 2"/>
          <p:cNvPicPr>
            <a:picLocks noChangeAspect="1"/>
          </p:cNvPicPr>
          <p:nvPr/>
        </p:nvPicPr>
        <p:blipFill rotWithShape="1">
          <a:blip r:embed="rId3"/>
          <a:srcRect l="41905" t="31841" r="20952" b="6318"/>
          <a:stretch/>
        </p:blipFill>
        <p:spPr>
          <a:xfrm>
            <a:off x="126530" y="3481969"/>
            <a:ext cx="3429469" cy="3568700"/>
          </a:xfrm>
          <a:prstGeom prst="rect">
            <a:avLst/>
          </a:prstGeom>
        </p:spPr>
      </p:pic>
    </p:spTree>
    <p:extLst>
      <p:ext uri="{BB962C8B-B14F-4D97-AF65-F5344CB8AC3E}">
        <p14:creationId xmlns:p14="http://schemas.microsoft.com/office/powerpoint/2010/main" val="2808615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540" t="22190" r="22222" b="23588"/>
          <a:stretch/>
        </p:blipFill>
        <p:spPr>
          <a:xfrm>
            <a:off x="0" y="0"/>
            <a:ext cx="7175500" cy="6900764"/>
          </a:xfrm>
          <a:prstGeom prst="rect">
            <a:avLst/>
          </a:prstGeom>
        </p:spPr>
      </p:pic>
      <p:pic>
        <p:nvPicPr>
          <p:cNvPr id="4" name="Picture 3"/>
          <p:cNvPicPr>
            <a:picLocks noChangeAspect="1"/>
          </p:cNvPicPr>
          <p:nvPr/>
        </p:nvPicPr>
        <p:blipFill rotWithShape="1">
          <a:blip r:embed="rId3"/>
          <a:srcRect l="42381" t="22318" r="21032" b="68666"/>
          <a:stretch/>
        </p:blipFill>
        <p:spPr>
          <a:xfrm>
            <a:off x="7277100" y="0"/>
            <a:ext cx="4914900" cy="756959"/>
          </a:xfrm>
          <a:prstGeom prst="rect">
            <a:avLst/>
          </a:prstGeom>
        </p:spPr>
      </p:pic>
    </p:spTree>
    <p:extLst>
      <p:ext uri="{BB962C8B-B14F-4D97-AF65-F5344CB8AC3E}">
        <p14:creationId xmlns:p14="http://schemas.microsoft.com/office/powerpoint/2010/main" val="1651038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- 3.6.1.2: Receptors</a:t>
            </a:r>
          </a:p>
        </p:txBody>
      </p:sp>
      <p:sp>
        <p:nvSpPr>
          <p:cNvPr id="13" name="TextBox 12">
            <a:extLst>
              <a:ext uri="{FF2B5EF4-FFF2-40B4-BE49-F238E27FC236}">
                <a16:creationId xmlns:a16="http://schemas.microsoft.com/office/drawing/2014/main" id="{01774030-2F15-47B9-9214-C1068BDC2C28}"/>
              </a:ext>
            </a:extLst>
          </p:cNvPr>
          <p:cNvSpPr txBox="1"/>
          <p:nvPr/>
        </p:nvSpPr>
        <p:spPr>
          <a:xfrm>
            <a:off x="10124388" y="730655"/>
            <a:ext cx="1860783" cy="2698345"/>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features shared by all sensory receptors.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6"/>
            <a:ext cx="3164830"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structure and function of the Pacinian corpuscle </a:t>
            </a:r>
          </a:p>
        </p:txBody>
      </p:sp>
      <p:sp>
        <p:nvSpPr>
          <p:cNvPr id="12" name="TextBox 11">
            <a:extLst>
              <a:ext uri="{FF2B5EF4-FFF2-40B4-BE49-F238E27FC236}">
                <a16:creationId xmlns:a16="http://schemas.microsoft.com/office/drawing/2014/main" id="{CF2EABAA-E64D-414B-9801-55AF15861F9F}"/>
              </a:ext>
            </a:extLst>
          </p:cNvPr>
          <p:cNvSpPr txBox="1"/>
          <p:nvPr/>
        </p:nvSpPr>
        <p:spPr>
          <a:xfrm>
            <a:off x="3514627" y="725474"/>
            <a:ext cx="2862319"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structure and function of the osmoreceptor.  Draw and label a diagram </a:t>
            </a:r>
          </a:p>
        </p:txBody>
      </p:sp>
      <p:sp>
        <p:nvSpPr>
          <p:cNvPr id="15" name="TextBox 14">
            <a:extLst>
              <a:ext uri="{FF2B5EF4-FFF2-40B4-BE49-F238E27FC236}">
                <a16:creationId xmlns:a16="http://schemas.microsoft.com/office/drawing/2014/main" id="{C5DA420B-2EBB-4916-8BEF-5BF0EFFFF97F}"/>
              </a:ext>
            </a:extLst>
          </p:cNvPr>
          <p:cNvSpPr txBox="1"/>
          <p:nvPr/>
        </p:nvSpPr>
        <p:spPr>
          <a:xfrm>
            <a:off x="6607534" y="725474"/>
            <a:ext cx="3348742"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structure and function of the Rods and cones in the retina. </a:t>
            </a:r>
          </a:p>
        </p:txBody>
      </p:sp>
      <p:sp>
        <p:nvSpPr>
          <p:cNvPr id="17" name="TextBox 16">
            <a:extLst>
              <a:ext uri="{FF2B5EF4-FFF2-40B4-BE49-F238E27FC236}">
                <a16:creationId xmlns:a16="http://schemas.microsoft.com/office/drawing/2014/main" id="{6CDB2382-8AB2-4C72-B304-BDEA2D9F11E4}"/>
              </a:ext>
            </a:extLst>
          </p:cNvPr>
          <p:cNvSpPr txBox="1"/>
          <p:nvPr/>
        </p:nvSpPr>
        <p:spPr>
          <a:xfrm>
            <a:off x="10124387" y="3555497"/>
            <a:ext cx="1860783" cy="308097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why rods have a low visual acuity but cones have a high VA</a:t>
            </a:r>
          </a:p>
        </p:txBody>
      </p:sp>
      <p:pic>
        <p:nvPicPr>
          <p:cNvPr id="5" name="Picture 4">
            <a:extLst>
              <a:ext uri="{FF2B5EF4-FFF2-40B4-BE49-F238E27FC236}">
                <a16:creationId xmlns:a16="http://schemas.microsoft.com/office/drawing/2014/main" id="{5B7D8456-CE71-48D0-93DF-68973BDD5A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2333" y="2747913"/>
            <a:ext cx="1383534" cy="1362173"/>
          </a:xfrm>
          <a:prstGeom prst="rect">
            <a:avLst/>
          </a:prstGeom>
        </p:spPr>
      </p:pic>
      <p:pic>
        <p:nvPicPr>
          <p:cNvPr id="7" name="Picture 6">
            <a:extLst>
              <a:ext uri="{FF2B5EF4-FFF2-40B4-BE49-F238E27FC236}">
                <a16:creationId xmlns:a16="http://schemas.microsoft.com/office/drawing/2014/main" id="{695B40CF-956F-4A26-9197-AC72F7A285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1420" y="1630051"/>
            <a:ext cx="2286000" cy="1524000"/>
          </a:xfrm>
          <a:prstGeom prst="rect">
            <a:avLst/>
          </a:prstGeom>
        </p:spPr>
      </p:pic>
      <p:pic>
        <p:nvPicPr>
          <p:cNvPr id="18" name="Picture 17">
            <a:extLst>
              <a:ext uri="{FF2B5EF4-FFF2-40B4-BE49-F238E27FC236}">
                <a16:creationId xmlns:a16="http://schemas.microsoft.com/office/drawing/2014/main" id="{D444E1F2-7CF7-4347-9F9C-D3E973CD68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9871" y="4597407"/>
            <a:ext cx="1909097" cy="1261084"/>
          </a:xfrm>
          <a:prstGeom prst="rect">
            <a:avLst/>
          </a:prstGeom>
        </p:spPr>
      </p:pic>
    </p:spTree>
    <p:extLst>
      <p:ext uri="{BB962C8B-B14F-4D97-AF65-F5344CB8AC3E}">
        <p14:creationId xmlns:p14="http://schemas.microsoft.com/office/powerpoint/2010/main" val="2288338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301" t="22825" r="21270" b="27651"/>
          <a:stretch/>
        </p:blipFill>
        <p:spPr>
          <a:xfrm>
            <a:off x="0" y="1"/>
            <a:ext cx="4827855" cy="4102100"/>
          </a:xfrm>
          <a:prstGeom prst="rect">
            <a:avLst/>
          </a:prstGeom>
        </p:spPr>
      </p:pic>
      <p:pic>
        <p:nvPicPr>
          <p:cNvPr id="3" name="Picture 2"/>
          <p:cNvPicPr>
            <a:picLocks noChangeAspect="1"/>
          </p:cNvPicPr>
          <p:nvPr/>
        </p:nvPicPr>
        <p:blipFill rotWithShape="1">
          <a:blip r:embed="rId3"/>
          <a:srcRect l="42700" t="29428" r="25237" b="30191"/>
          <a:stretch/>
        </p:blipFill>
        <p:spPr>
          <a:xfrm>
            <a:off x="5168900" y="63501"/>
            <a:ext cx="5001722" cy="3937000"/>
          </a:xfrm>
          <a:prstGeom prst="rect">
            <a:avLst/>
          </a:prstGeom>
        </p:spPr>
      </p:pic>
    </p:spTree>
    <p:extLst>
      <p:ext uri="{BB962C8B-B14F-4D97-AF65-F5344CB8AC3E}">
        <p14:creationId xmlns:p14="http://schemas.microsoft.com/office/powerpoint/2010/main" val="3556120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380" t="20905" r="24028" b="27835"/>
          <a:stretch/>
        </p:blipFill>
        <p:spPr>
          <a:xfrm>
            <a:off x="0" y="1"/>
            <a:ext cx="4276536" cy="4203700"/>
          </a:xfrm>
          <a:prstGeom prst="rect">
            <a:avLst/>
          </a:prstGeom>
        </p:spPr>
      </p:pic>
      <p:pic>
        <p:nvPicPr>
          <p:cNvPr id="3" name="Picture 2"/>
          <p:cNvPicPr>
            <a:picLocks noChangeAspect="1"/>
          </p:cNvPicPr>
          <p:nvPr/>
        </p:nvPicPr>
        <p:blipFill rotWithShape="1">
          <a:blip r:embed="rId3"/>
          <a:srcRect l="42619" t="20539" r="24207" b="18000"/>
          <a:stretch/>
        </p:blipFill>
        <p:spPr>
          <a:xfrm>
            <a:off x="7670800" y="1"/>
            <a:ext cx="4356100" cy="5043906"/>
          </a:xfrm>
          <a:prstGeom prst="rect">
            <a:avLst/>
          </a:prstGeom>
        </p:spPr>
      </p:pic>
      <p:pic>
        <p:nvPicPr>
          <p:cNvPr id="4" name="Picture 3"/>
          <p:cNvPicPr>
            <a:picLocks noChangeAspect="1"/>
          </p:cNvPicPr>
          <p:nvPr/>
        </p:nvPicPr>
        <p:blipFill rotWithShape="1">
          <a:blip r:embed="rId4"/>
          <a:srcRect l="42937" t="66635" r="24365" b="7714"/>
          <a:stretch/>
        </p:blipFill>
        <p:spPr>
          <a:xfrm>
            <a:off x="7899400" y="5043907"/>
            <a:ext cx="4292600" cy="2104625"/>
          </a:xfrm>
          <a:prstGeom prst="rect">
            <a:avLst/>
          </a:prstGeom>
        </p:spPr>
      </p:pic>
    </p:spTree>
    <p:extLst>
      <p:ext uri="{BB962C8B-B14F-4D97-AF65-F5344CB8AC3E}">
        <p14:creationId xmlns:p14="http://schemas.microsoft.com/office/powerpoint/2010/main" val="2239272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540" t="22445" r="22380" b="46952"/>
          <a:stretch/>
        </p:blipFill>
        <p:spPr>
          <a:xfrm>
            <a:off x="0" y="0"/>
            <a:ext cx="5613400" cy="3060701"/>
          </a:xfrm>
          <a:prstGeom prst="rect">
            <a:avLst/>
          </a:prstGeom>
        </p:spPr>
      </p:pic>
      <p:pic>
        <p:nvPicPr>
          <p:cNvPr id="3" name="Picture 2"/>
          <p:cNvPicPr>
            <a:picLocks noChangeAspect="1"/>
          </p:cNvPicPr>
          <p:nvPr/>
        </p:nvPicPr>
        <p:blipFill rotWithShape="1">
          <a:blip r:embed="rId3"/>
          <a:srcRect l="43016" t="20794" r="25476" b="65491"/>
          <a:stretch/>
        </p:blipFill>
        <p:spPr>
          <a:xfrm>
            <a:off x="0" y="5384799"/>
            <a:ext cx="5415374" cy="1473201"/>
          </a:xfrm>
          <a:prstGeom prst="rect">
            <a:avLst/>
          </a:prstGeom>
        </p:spPr>
      </p:pic>
      <p:pic>
        <p:nvPicPr>
          <p:cNvPr id="4" name="Picture 3"/>
          <p:cNvPicPr>
            <a:picLocks noChangeAspect="1"/>
          </p:cNvPicPr>
          <p:nvPr/>
        </p:nvPicPr>
        <p:blipFill rotWithShape="1">
          <a:blip r:embed="rId4"/>
          <a:srcRect l="43175" t="20539" r="25714" b="52921"/>
          <a:stretch/>
        </p:blipFill>
        <p:spPr>
          <a:xfrm>
            <a:off x="7213600" y="0"/>
            <a:ext cx="4978400" cy="2654301"/>
          </a:xfrm>
          <a:prstGeom prst="rect">
            <a:avLst/>
          </a:prstGeom>
        </p:spPr>
      </p:pic>
    </p:spTree>
    <p:extLst>
      <p:ext uri="{BB962C8B-B14F-4D97-AF65-F5344CB8AC3E}">
        <p14:creationId xmlns:p14="http://schemas.microsoft.com/office/powerpoint/2010/main" val="1441153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- 3.6.1.3: Control of Heart rate </a:t>
            </a:r>
          </a:p>
        </p:txBody>
      </p:sp>
      <p:sp>
        <p:nvSpPr>
          <p:cNvPr id="13" name="TextBox 12">
            <a:extLst>
              <a:ext uri="{FF2B5EF4-FFF2-40B4-BE49-F238E27FC236}">
                <a16:creationId xmlns:a16="http://schemas.microsoft.com/office/drawing/2014/main" id="{01774030-2F15-47B9-9214-C1068BDC2C28}"/>
              </a:ext>
            </a:extLst>
          </p:cNvPr>
          <p:cNvSpPr txBox="1"/>
          <p:nvPr/>
        </p:nvSpPr>
        <p:spPr>
          <a:xfrm>
            <a:off x="4469895" y="725474"/>
            <a:ext cx="3467473" cy="2830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how to work out heart rate, cardiac output and stroke volume.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6"/>
            <a:ext cx="4211206" cy="2830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Label the structure of the heart. Including SAN, AVN and </a:t>
            </a:r>
            <a:r>
              <a:rPr lang="en-US" sz="1400" b="1" dirty="0" err="1"/>
              <a:t>purkyne</a:t>
            </a:r>
            <a:r>
              <a:rPr lang="en-US" sz="1400" b="1" dirty="0"/>
              <a:t> fibers </a:t>
            </a:r>
          </a:p>
        </p:txBody>
      </p:sp>
      <p:sp>
        <p:nvSpPr>
          <p:cNvPr id="15" name="TextBox 14">
            <a:extLst>
              <a:ext uri="{FF2B5EF4-FFF2-40B4-BE49-F238E27FC236}">
                <a16:creationId xmlns:a16="http://schemas.microsoft.com/office/drawing/2014/main" id="{C5DA420B-2EBB-4916-8BEF-5BF0EFFFF97F}"/>
              </a:ext>
            </a:extLst>
          </p:cNvPr>
          <p:cNvSpPr txBox="1"/>
          <p:nvPr/>
        </p:nvSpPr>
        <p:spPr>
          <a:xfrm>
            <a:off x="8097625" y="706230"/>
            <a:ext cx="3887545" cy="591099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events in the electrical control of the heart. </a:t>
            </a:r>
          </a:p>
        </p:txBody>
      </p:sp>
      <p:pic>
        <p:nvPicPr>
          <p:cNvPr id="2" name="Picture 1">
            <a:extLst>
              <a:ext uri="{FF2B5EF4-FFF2-40B4-BE49-F238E27FC236}">
                <a16:creationId xmlns:a16="http://schemas.microsoft.com/office/drawing/2014/main" id="{E0F108C9-0714-49E0-AFE4-285D69BD0578}"/>
              </a:ext>
            </a:extLst>
          </p:cNvPr>
          <p:cNvPicPr>
            <a:picLocks noChangeAspect="1"/>
          </p:cNvPicPr>
          <p:nvPr/>
        </p:nvPicPr>
        <p:blipFill>
          <a:blip r:embed="rId2"/>
          <a:stretch>
            <a:fillRect/>
          </a:stretch>
        </p:blipFill>
        <p:spPr>
          <a:xfrm>
            <a:off x="1688705" y="1641255"/>
            <a:ext cx="1274171" cy="1430992"/>
          </a:xfrm>
          <a:prstGeom prst="rect">
            <a:avLst/>
          </a:prstGeom>
        </p:spPr>
      </p:pic>
      <p:sp>
        <p:nvSpPr>
          <p:cNvPr id="14" name="TextBox 13">
            <a:extLst>
              <a:ext uri="{FF2B5EF4-FFF2-40B4-BE49-F238E27FC236}">
                <a16:creationId xmlns:a16="http://schemas.microsoft.com/office/drawing/2014/main" id="{84CFA675-D0C1-41AA-AA4D-66858BBF7952}"/>
              </a:ext>
            </a:extLst>
          </p:cNvPr>
          <p:cNvSpPr txBox="1"/>
          <p:nvPr/>
        </p:nvSpPr>
        <p:spPr>
          <a:xfrm>
            <a:off x="206830" y="3680971"/>
            <a:ext cx="6170116" cy="3024627"/>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events in atrial systole, ventricular systole and diastole using the graph. Label the AV and SL values opening and closing. </a:t>
            </a:r>
          </a:p>
        </p:txBody>
      </p:sp>
      <p:pic>
        <p:nvPicPr>
          <p:cNvPr id="3" name="Picture 2">
            <a:extLst>
              <a:ext uri="{FF2B5EF4-FFF2-40B4-BE49-F238E27FC236}">
                <a16:creationId xmlns:a16="http://schemas.microsoft.com/office/drawing/2014/main" id="{D10FE41B-1B39-4AB6-9170-5BE6007FF350}"/>
              </a:ext>
            </a:extLst>
          </p:cNvPr>
          <p:cNvPicPr>
            <a:picLocks noChangeAspect="1"/>
          </p:cNvPicPr>
          <p:nvPr/>
        </p:nvPicPr>
        <p:blipFill>
          <a:blip r:embed="rId3"/>
          <a:stretch>
            <a:fillRect/>
          </a:stretch>
        </p:blipFill>
        <p:spPr>
          <a:xfrm>
            <a:off x="2325791" y="4718068"/>
            <a:ext cx="1932193" cy="1255925"/>
          </a:xfrm>
          <a:prstGeom prst="rect">
            <a:avLst/>
          </a:prstGeom>
        </p:spPr>
      </p:pic>
      <p:pic>
        <p:nvPicPr>
          <p:cNvPr id="4" name="Picture 3">
            <a:extLst>
              <a:ext uri="{FF2B5EF4-FFF2-40B4-BE49-F238E27FC236}">
                <a16:creationId xmlns:a16="http://schemas.microsoft.com/office/drawing/2014/main" id="{B8FB72CE-7C46-47EB-AF3C-1474F365438D}"/>
              </a:ext>
            </a:extLst>
          </p:cNvPr>
          <p:cNvPicPr>
            <a:picLocks noChangeAspect="1"/>
          </p:cNvPicPr>
          <p:nvPr/>
        </p:nvPicPr>
        <p:blipFill>
          <a:blip r:embed="rId4"/>
          <a:stretch>
            <a:fillRect/>
          </a:stretch>
        </p:blipFill>
        <p:spPr>
          <a:xfrm>
            <a:off x="6537203" y="4388070"/>
            <a:ext cx="1390562" cy="1390562"/>
          </a:xfrm>
          <a:prstGeom prst="rect">
            <a:avLst/>
          </a:prstGeom>
        </p:spPr>
      </p:pic>
    </p:spTree>
    <p:extLst>
      <p:ext uri="{BB962C8B-B14F-4D97-AF65-F5344CB8AC3E}">
        <p14:creationId xmlns:p14="http://schemas.microsoft.com/office/powerpoint/2010/main" val="10673499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- 3.6.1.3: Control of Heart rate </a:t>
            </a:r>
          </a:p>
        </p:txBody>
      </p:sp>
      <p:sp>
        <p:nvSpPr>
          <p:cNvPr id="13" name="TextBox 12">
            <a:extLst>
              <a:ext uri="{FF2B5EF4-FFF2-40B4-BE49-F238E27FC236}">
                <a16:creationId xmlns:a16="http://schemas.microsoft.com/office/drawing/2014/main" id="{01774030-2F15-47B9-9214-C1068BDC2C28}"/>
              </a:ext>
            </a:extLst>
          </p:cNvPr>
          <p:cNvSpPr txBox="1"/>
          <p:nvPr/>
        </p:nvSpPr>
        <p:spPr>
          <a:xfrm>
            <a:off x="4531944" y="725476"/>
            <a:ext cx="3128109" cy="2830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From year 1 describe how CO2 is converted into H+ ions.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6"/>
            <a:ext cx="4211206" cy="5891747"/>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how an increase in CO2 concentration leads to an increase in HR. Include chemoreceptors with locations., medulla oblongata, sympathetic nervous system, SAN. </a:t>
            </a:r>
          </a:p>
        </p:txBody>
      </p:sp>
      <p:pic>
        <p:nvPicPr>
          <p:cNvPr id="2" name="Picture 1">
            <a:extLst>
              <a:ext uri="{FF2B5EF4-FFF2-40B4-BE49-F238E27FC236}">
                <a16:creationId xmlns:a16="http://schemas.microsoft.com/office/drawing/2014/main" id="{E0F108C9-0714-49E0-AFE4-285D69BD0578}"/>
              </a:ext>
            </a:extLst>
          </p:cNvPr>
          <p:cNvPicPr>
            <a:picLocks noChangeAspect="1"/>
          </p:cNvPicPr>
          <p:nvPr/>
        </p:nvPicPr>
        <p:blipFill>
          <a:blip r:embed="rId2"/>
          <a:stretch>
            <a:fillRect/>
          </a:stretch>
        </p:blipFill>
        <p:spPr>
          <a:xfrm>
            <a:off x="1650202" y="5186231"/>
            <a:ext cx="1274171" cy="1430992"/>
          </a:xfrm>
          <a:prstGeom prst="rect">
            <a:avLst/>
          </a:prstGeom>
        </p:spPr>
      </p:pic>
      <p:sp>
        <p:nvSpPr>
          <p:cNvPr id="10" name="TextBox 9">
            <a:extLst>
              <a:ext uri="{FF2B5EF4-FFF2-40B4-BE49-F238E27FC236}">
                <a16:creationId xmlns:a16="http://schemas.microsoft.com/office/drawing/2014/main" id="{73087318-11E0-4F61-8393-16AF26ACEEC2}"/>
              </a:ext>
            </a:extLst>
          </p:cNvPr>
          <p:cNvSpPr txBox="1"/>
          <p:nvPr/>
        </p:nvSpPr>
        <p:spPr>
          <a:xfrm>
            <a:off x="7773965" y="714423"/>
            <a:ext cx="4211206" cy="5891747"/>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how an increase and decrease in blood pressure is detected and controlled.  increase in CO2 concentration leads to an increase in HR. Include pressure receptors with locations., medulla oblongata, sympathetic nervous system, SAN. </a:t>
            </a:r>
          </a:p>
        </p:txBody>
      </p:sp>
      <p:pic>
        <p:nvPicPr>
          <p:cNvPr id="7" name="Picture 6">
            <a:extLst>
              <a:ext uri="{FF2B5EF4-FFF2-40B4-BE49-F238E27FC236}">
                <a16:creationId xmlns:a16="http://schemas.microsoft.com/office/drawing/2014/main" id="{949BAF69-77FB-4AE2-A6F2-55943D2D41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26804" y="4912559"/>
            <a:ext cx="1204274" cy="1577599"/>
          </a:xfrm>
          <a:prstGeom prst="rect">
            <a:avLst/>
          </a:prstGeom>
        </p:spPr>
      </p:pic>
      <p:pic>
        <p:nvPicPr>
          <p:cNvPr id="8" name="Picture 7">
            <a:extLst>
              <a:ext uri="{FF2B5EF4-FFF2-40B4-BE49-F238E27FC236}">
                <a16:creationId xmlns:a16="http://schemas.microsoft.com/office/drawing/2014/main" id="{9489BEB5-6B79-4572-841E-3D6242B7BA02}"/>
              </a:ext>
            </a:extLst>
          </p:cNvPr>
          <p:cNvPicPr>
            <a:picLocks noChangeAspect="1"/>
          </p:cNvPicPr>
          <p:nvPr/>
        </p:nvPicPr>
        <p:blipFill>
          <a:blip r:embed="rId4"/>
          <a:stretch>
            <a:fillRect/>
          </a:stretch>
        </p:blipFill>
        <p:spPr>
          <a:xfrm>
            <a:off x="4782661" y="5524854"/>
            <a:ext cx="2626677" cy="965304"/>
          </a:xfrm>
          <a:prstGeom prst="rect">
            <a:avLst/>
          </a:prstGeom>
        </p:spPr>
      </p:pic>
      <p:sp>
        <p:nvSpPr>
          <p:cNvPr id="17" name="TextBox 16">
            <a:extLst>
              <a:ext uri="{FF2B5EF4-FFF2-40B4-BE49-F238E27FC236}">
                <a16:creationId xmlns:a16="http://schemas.microsoft.com/office/drawing/2014/main" id="{EA0C0744-E803-4053-B0C3-258C285567DF}"/>
              </a:ext>
            </a:extLst>
          </p:cNvPr>
          <p:cNvSpPr txBox="1"/>
          <p:nvPr/>
        </p:nvSpPr>
        <p:spPr>
          <a:xfrm>
            <a:off x="4519373" y="3771220"/>
            <a:ext cx="3128109" cy="2830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how a red blood cell is adapted to its function.</a:t>
            </a:r>
          </a:p>
        </p:txBody>
      </p:sp>
    </p:spTree>
    <p:extLst>
      <p:ext uri="{BB962C8B-B14F-4D97-AF65-F5344CB8AC3E}">
        <p14:creationId xmlns:p14="http://schemas.microsoft.com/office/powerpoint/2010/main" val="396240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254" t="24095" r="20714" b="14063"/>
          <a:stretch/>
        </p:blipFill>
        <p:spPr>
          <a:xfrm>
            <a:off x="0" y="101599"/>
            <a:ext cx="5765800" cy="6184901"/>
          </a:xfrm>
          <a:prstGeom prst="rect">
            <a:avLst/>
          </a:prstGeom>
        </p:spPr>
      </p:pic>
      <p:pic>
        <p:nvPicPr>
          <p:cNvPr id="3" name="Picture 2"/>
          <p:cNvPicPr>
            <a:picLocks noChangeAspect="1"/>
          </p:cNvPicPr>
          <p:nvPr/>
        </p:nvPicPr>
        <p:blipFill rotWithShape="1">
          <a:blip r:embed="rId3"/>
          <a:srcRect l="42143" t="22572" r="20714" b="67016"/>
          <a:stretch/>
        </p:blipFill>
        <p:spPr>
          <a:xfrm>
            <a:off x="5486400" y="0"/>
            <a:ext cx="6595940" cy="1155700"/>
          </a:xfrm>
          <a:prstGeom prst="rect">
            <a:avLst/>
          </a:prstGeom>
        </p:spPr>
      </p:pic>
      <p:pic>
        <p:nvPicPr>
          <p:cNvPr id="5" name="Picture 4"/>
          <p:cNvPicPr>
            <a:picLocks noChangeAspect="1"/>
          </p:cNvPicPr>
          <p:nvPr/>
        </p:nvPicPr>
        <p:blipFill rotWithShape="1">
          <a:blip r:embed="rId4"/>
          <a:srcRect l="43333" t="20795" r="23571" b="16857"/>
          <a:stretch/>
        </p:blipFill>
        <p:spPr>
          <a:xfrm>
            <a:off x="6896100" y="1155700"/>
            <a:ext cx="5295900" cy="6235701"/>
          </a:xfrm>
          <a:prstGeom prst="rect">
            <a:avLst/>
          </a:prstGeom>
        </p:spPr>
      </p:pic>
    </p:spTree>
    <p:extLst>
      <p:ext uri="{BB962C8B-B14F-4D97-AF65-F5344CB8AC3E}">
        <p14:creationId xmlns:p14="http://schemas.microsoft.com/office/powerpoint/2010/main" val="4179365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301" t="20794" r="20794" b="12158"/>
          <a:stretch/>
        </p:blipFill>
        <p:spPr>
          <a:xfrm>
            <a:off x="103920" y="0"/>
            <a:ext cx="5905500" cy="6705601"/>
          </a:xfrm>
          <a:prstGeom prst="rect">
            <a:avLst/>
          </a:prstGeom>
        </p:spPr>
      </p:pic>
      <p:pic>
        <p:nvPicPr>
          <p:cNvPr id="3" name="Picture 2"/>
          <p:cNvPicPr>
            <a:picLocks noChangeAspect="1"/>
          </p:cNvPicPr>
          <p:nvPr/>
        </p:nvPicPr>
        <p:blipFill rotWithShape="1">
          <a:blip r:embed="rId3"/>
          <a:srcRect l="42381" t="37302" r="20793" b="11143"/>
          <a:stretch/>
        </p:blipFill>
        <p:spPr>
          <a:xfrm>
            <a:off x="6197600" y="0"/>
            <a:ext cx="5892800" cy="5156201"/>
          </a:xfrm>
          <a:prstGeom prst="rect">
            <a:avLst/>
          </a:prstGeom>
        </p:spPr>
      </p:pic>
    </p:spTree>
    <p:extLst>
      <p:ext uri="{BB962C8B-B14F-4D97-AF65-F5344CB8AC3E}">
        <p14:creationId xmlns:p14="http://schemas.microsoft.com/office/powerpoint/2010/main" val="770024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540" t="22572" r="24683" b="44539"/>
          <a:stretch/>
        </p:blipFill>
        <p:spPr>
          <a:xfrm>
            <a:off x="0" y="0"/>
            <a:ext cx="5245100" cy="3289301"/>
          </a:xfrm>
          <a:prstGeom prst="rect">
            <a:avLst/>
          </a:prstGeom>
        </p:spPr>
      </p:pic>
      <p:pic>
        <p:nvPicPr>
          <p:cNvPr id="3" name="Picture 2"/>
          <p:cNvPicPr>
            <a:picLocks noChangeAspect="1"/>
          </p:cNvPicPr>
          <p:nvPr/>
        </p:nvPicPr>
        <p:blipFill rotWithShape="1">
          <a:blip r:embed="rId3"/>
          <a:srcRect l="42619" t="22571" r="22460" b="20159"/>
          <a:stretch/>
        </p:blipFill>
        <p:spPr>
          <a:xfrm>
            <a:off x="6604000" y="101599"/>
            <a:ext cx="5588000" cy="5727701"/>
          </a:xfrm>
          <a:prstGeom prst="rect">
            <a:avLst/>
          </a:prstGeom>
        </p:spPr>
      </p:pic>
    </p:spTree>
    <p:extLst>
      <p:ext uri="{BB962C8B-B14F-4D97-AF65-F5344CB8AC3E}">
        <p14:creationId xmlns:p14="http://schemas.microsoft.com/office/powerpoint/2010/main" val="267963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333" t="20666" r="25317" b="10000"/>
          <a:stretch/>
        </p:blipFill>
        <p:spPr>
          <a:xfrm>
            <a:off x="7230627" y="0"/>
            <a:ext cx="4961373" cy="6858000"/>
          </a:xfrm>
          <a:prstGeom prst="rect">
            <a:avLst/>
          </a:prstGeom>
        </p:spPr>
      </p:pic>
      <p:pic>
        <p:nvPicPr>
          <p:cNvPr id="3" name="Picture 2"/>
          <p:cNvPicPr>
            <a:picLocks noChangeAspect="1"/>
          </p:cNvPicPr>
          <p:nvPr/>
        </p:nvPicPr>
        <p:blipFill rotWithShape="1">
          <a:blip r:embed="rId3"/>
          <a:srcRect l="43333" t="20921" r="25714" b="60412"/>
          <a:stretch/>
        </p:blipFill>
        <p:spPr>
          <a:xfrm>
            <a:off x="-1" y="0"/>
            <a:ext cx="5492099" cy="2070100"/>
          </a:xfrm>
          <a:prstGeom prst="rect">
            <a:avLst/>
          </a:prstGeom>
        </p:spPr>
      </p:pic>
    </p:spTree>
    <p:extLst>
      <p:ext uri="{BB962C8B-B14F-4D97-AF65-F5344CB8AC3E}">
        <p14:creationId xmlns:p14="http://schemas.microsoft.com/office/powerpoint/2010/main" val="1586966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- 3.6.2.1: Nerve impulses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4211206" cy="344895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 contrast table for how the nervous system is coordinated compared to the hormonal system. You need at least 6 points. </a:t>
            </a:r>
          </a:p>
        </p:txBody>
      </p:sp>
      <p:sp>
        <p:nvSpPr>
          <p:cNvPr id="17" name="TextBox 16">
            <a:extLst>
              <a:ext uri="{FF2B5EF4-FFF2-40B4-BE49-F238E27FC236}">
                <a16:creationId xmlns:a16="http://schemas.microsoft.com/office/drawing/2014/main" id="{EA0C0744-E803-4053-B0C3-258C285567DF}"/>
              </a:ext>
            </a:extLst>
          </p:cNvPr>
          <p:cNvSpPr txBox="1"/>
          <p:nvPr/>
        </p:nvSpPr>
        <p:spPr>
          <a:xfrm>
            <a:off x="206828" y="4295755"/>
            <a:ext cx="4707077" cy="231041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label the structure of a motor </a:t>
            </a:r>
            <a:r>
              <a:rPr lang="en-US" sz="1400" b="1" dirty="0" err="1"/>
              <a:t>neurone</a:t>
            </a:r>
            <a:r>
              <a:rPr lang="en-US" sz="1400" b="1" dirty="0"/>
              <a:t> </a:t>
            </a:r>
          </a:p>
        </p:txBody>
      </p:sp>
      <p:sp>
        <p:nvSpPr>
          <p:cNvPr id="11" name="TextBox 10">
            <a:extLst>
              <a:ext uri="{FF2B5EF4-FFF2-40B4-BE49-F238E27FC236}">
                <a16:creationId xmlns:a16="http://schemas.microsoft.com/office/drawing/2014/main" id="{A5879285-6919-4360-8583-97DA467D2B59}"/>
              </a:ext>
            </a:extLst>
          </p:cNvPr>
          <p:cNvSpPr txBox="1"/>
          <p:nvPr/>
        </p:nvSpPr>
        <p:spPr>
          <a:xfrm>
            <a:off x="7116417" y="4295755"/>
            <a:ext cx="4868754" cy="231041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label the structure of a sensory </a:t>
            </a:r>
            <a:r>
              <a:rPr lang="en-US" sz="1400" b="1" dirty="0" err="1"/>
              <a:t>neurone</a:t>
            </a:r>
            <a:r>
              <a:rPr lang="en-US" sz="1400" b="1" dirty="0"/>
              <a:t> </a:t>
            </a:r>
          </a:p>
        </p:txBody>
      </p:sp>
      <p:pic>
        <p:nvPicPr>
          <p:cNvPr id="3" name="Picture 2">
            <a:extLst>
              <a:ext uri="{FF2B5EF4-FFF2-40B4-BE49-F238E27FC236}">
                <a16:creationId xmlns:a16="http://schemas.microsoft.com/office/drawing/2014/main" id="{97790C07-A63E-4094-9293-384317E28903}"/>
              </a:ext>
            </a:extLst>
          </p:cNvPr>
          <p:cNvPicPr>
            <a:picLocks noChangeAspect="1"/>
          </p:cNvPicPr>
          <p:nvPr/>
        </p:nvPicPr>
        <p:blipFill>
          <a:blip r:embed="rId2"/>
          <a:stretch>
            <a:fillRect/>
          </a:stretch>
        </p:blipFill>
        <p:spPr>
          <a:xfrm>
            <a:off x="5150373" y="4776952"/>
            <a:ext cx="1891253" cy="1348021"/>
          </a:xfrm>
          <a:prstGeom prst="rect">
            <a:avLst/>
          </a:prstGeom>
        </p:spPr>
      </p:pic>
      <p:sp>
        <p:nvSpPr>
          <p:cNvPr id="12" name="TextBox 11">
            <a:extLst>
              <a:ext uri="{FF2B5EF4-FFF2-40B4-BE49-F238E27FC236}">
                <a16:creationId xmlns:a16="http://schemas.microsoft.com/office/drawing/2014/main" id="{39045863-17DE-4C04-9CA6-0FE7B3933B35}"/>
              </a:ext>
            </a:extLst>
          </p:cNvPr>
          <p:cNvSpPr txBox="1"/>
          <p:nvPr/>
        </p:nvSpPr>
        <p:spPr>
          <a:xfrm>
            <a:off x="7741927" y="725477"/>
            <a:ext cx="4211206" cy="344895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 contrast table for how an AP travels down a myelinated and non-myelinated </a:t>
            </a:r>
            <a:r>
              <a:rPr lang="en-US" sz="1400" b="1" dirty="0" err="1"/>
              <a:t>neurone</a:t>
            </a:r>
            <a:r>
              <a:rPr lang="en-US" sz="1400" b="1" dirty="0"/>
              <a:t>. </a:t>
            </a:r>
          </a:p>
        </p:txBody>
      </p:sp>
      <p:sp>
        <p:nvSpPr>
          <p:cNvPr id="14" name="TextBox 13">
            <a:extLst>
              <a:ext uri="{FF2B5EF4-FFF2-40B4-BE49-F238E27FC236}">
                <a16:creationId xmlns:a16="http://schemas.microsoft.com/office/drawing/2014/main" id="{23741C6A-67AB-4B22-93B5-0DC38A1F0264}"/>
              </a:ext>
            </a:extLst>
          </p:cNvPr>
          <p:cNvSpPr txBox="1"/>
          <p:nvPr/>
        </p:nvSpPr>
        <p:spPr>
          <a:xfrm>
            <a:off x="4595001" y="733027"/>
            <a:ext cx="2993576" cy="344140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structure of the myelin sheath </a:t>
            </a:r>
          </a:p>
        </p:txBody>
      </p:sp>
      <p:pic>
        <p:nvPicPr>
          <p:cNvPr id="4" name="Picture 3">
            <a:extLst>
              <a:ext uri="{FF2B5EF4-FFF2-40B4-BE49-F238E27FC236}">
                <a16:creationId xmlns:a16="http://schemas.microsoft.com/office/drawing/2014/main" id="{7A2BE16B-8396-4D2A-A1FE-8A5C3071E3C7}"/>
              </a:ext>
            </a:extLst>
          </p:cNvPr>
          <p:cNvPicPr>
            <a:picLocks noChangeAspect="1"/>
          </p:cNvPicPr>
          <p:nvPr/>
        </p:nvPicPr>
        <p:blipFill>
          <a:blip r:embed="rId3"/>
          <a:stretch>
            <a:fillRect/>
          </a:stretch>
        </p:blipFill>
        <p:spPr>
          <a:xfrm>
            <a:off x="4846308" y="3317221"/>
            <a:ext cx="2666854" cy="752689"/>
          </a:xfrm>
          <a:prstGeom prst="rect">
            <a:avLst/>
          </a:prstGeom>
        </p:spPr>
      </p:pic>
    </p:spTree>
    <p:extLst>
      <p:ext uri="{BB962C8B-B14F-4D97-AF65-F5344CB8AC3E}">
        <p14:creationId xmlns:p14="http://schemas.microsoft.com/office/powerpoint/2010/main" val="4290429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- 3.6.2.1: Nerve impulses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4211206" cy="588069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describe the stage in the resting potential. </a:t>
            </a:r>
          </a:p>
        </p:txBody>
      </p:sp>
      <p:sp>
        <p:nvSpPr>
          <p:cNvPr id="14" name="TextBox 13">
            <a:extLst>
              <a:ext uri="{FF2B5EF4-FFF2-40B4-BE49-F238E27FC236}">
                <a16:creationId xmlns:a16="http://schemas.microsoft.com/office/drawing/2014/main" id="{23741C6A-67AB-4B22-93B5-0DC38A1F0264}"/>
              </a:ext>
            </a:extLst>
          </p:cNvPr>
          <p:cNvSpPr txBox="1"/>
          <p:nvPr/>
        </p:nvSpPr>
        <p:spPr>
          <a:xfrm>
            <a:off x="4595000" y="733027"/>
            <a:ext cx="7390171" cy="588069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the stages in an action potential. </a:t>
            </a:r>
          </a:p>
        </p:txBody>
      </p:sp>
      <p:pic>
        <p:nvPicPr>
          <p:cNvPr id="2" name="Picture 1">
            <a:extLst>
              <a:ext uri="{FF2B5EF4-FFF2-40B4-BE49-F238E27FC236}">
                <a16:creationId xmlns:a16="http://schemas.microsoft.com/office/drawing/2014/main" id="{83105448-354A-4788-8560-367A821E6B88}"/>
              </a:ext>
            </a:extLst>
          </p:cNvPr>
          <p:cNvPicPr>
            <a:picLocks noChangeAspect="1"/>
          </p:cNvPicPr>
          <p:nvPr/>
        </p:nvPicPr>
        <p:blipFill>
          <a:blip r:embed="rId2"/>
          <a:stretch>
            <a:fillRect/>
          </a:stretch>
        </p:blipFill>
        <p:spPr>
          <a:xfrm>
            <a:off x="6287678" y="1760801"/>
            <a:ext cx="3778970" cy="1776116"/>
          </a:xfrm>
          <a:prstGeom prst="rect">
            <a:avLst/>
          </a:prstGeom>
        </p:spPr>
      </p:pic>
    </p:spTree>
    <p:extLst>
      <p:ext uri="{BB962C8B-B14F-4D97-AF65-F5344CB8AC3E}">
        <p14:creationId xmlns:p14="http://schemas.microsoft.com/office/powerpoint/2010/main" val="319682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937" t="21047" r="24683" b="11016"/>
          <a:stretch/>
        </p:blipFill>
        <p:spPr>
          <a:xfrm>
            <a:off x="0" y="0"/>
            <a:ext cx="5181600" cy="6794501"/>
          </a:xfrm>
          <a:prstGeom prst="rect">
            <a:avLst/>
          </a:prstGeom>
        </p:spPr>
      </p:pic>
      <p:pic>
        <p:nvPicPr>
          <p:cNvPr id="3" name="Picture 2"/>
          <p:cNvPicPr>
            <a:picLocks noChangeAspect="1"/>
          </p:cNvPicPr>
          <p:nvPr/>
        </p:nvPicPr>
        <p:blipFill rotWithShape="1">
          <a:blip r:embed="rId3"/>
          <a:srcRect l="43095" t="30698" r="24523" b="7714"/>
          <a:stretch/>
        </p:blipFill>
        <p:spPr>
          <a:xfrm>
            <a:off x="5181600" y="0"/>
            <a:ext cx="5181600" cy="6159501"/>
          </a:xfrm>
          <a:prstGeom prst="rect">
            <a:avLst/>
          </a:prstGeom>
        </p:spPr>
      </p:pic>
    </p:spTree>
    <p:extLst>
      <p:ext uri="{BB962C8B-B14F-4D97-AF65-F5344CB8AC3E}">
        <p14:creationId xmlns:p14="http://schemas.microsoft.com/office/powerpoint/2010/main" val="2641734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778" t="21047" r="24206" b="8984"/>
          <a:stretch/>
        </p:blipFill>
        <p:spPr>
          <a:xfrm>
            <a:off x="-101600" y="1"/>
            <a:ext cx="5177727" cy="6858000"/>
          </a:xfrm>
          <a:prstGeom prst="rect">
            <a:avLst/>
          </a:prstGeom>
        </p:spPr>
      </p:pic>
      <p:pic>
        <p:nvPicPr>
          <p:cNvPr id="3" name="Picture 2"/>
          <p:cNvPicPr>
            <a:picLocks noChangeAspect="1"/>
          </p:cNvPicPr>
          <p:nvPr/>
        </p:nvPicPr>
        <p:blipFill rotWithShape="1">
          <a:blip r:embed="rId3"/>
          <a:srcRect l="42778" t="76413" r="24444" b="7714"/>
          <a:stretch/>
        </p:blipFill>
        <p:spPr>
          <a:xfrm>
            <a:off x="5651499" y="0"/>
            <a:ext cx="6545881" cy="1981200"/>
          </a:xfrm>
          <a:prstGeom prst="rect">
            <a:avLst/>
          </a:prstGeom>
        </p:spPr>
      </p:pic>
      <p:pic>
        <p:nvPicPr>
          <p:cNvPr id="4" name="Picture 3"/>
          <p:cNvPicPr>
            <a:picLocks noChangeAspect="1"/>
          </p:cNvPicPr>
          <p:nvPr/>
        </p:nvPicPr>
        <p:blipFill rotWithShape="1">
          <a:blip r:embed="rId4"/>
          <a:srcRect l="43492" t="20795" r="23810" b="22571"/>
          <a:stretch/>
        </p:blipFill>
        <p:spPr>
          <a:xfrm>
            <a:off x="6005618" y="2298700"/>
            <a:ext cx="5030682" cy="5445836"/>
          </a:xfrm>
          <a:prstGeom prst="rect">
            <a:avLst/>
          </a:prstGeom>
        </p:spPr>
      </p:pic>
    </p:spTree>
    <p:extLst>
      <p:ext uri="{BB962C8B-B14F-4D97-AF65-F5344CB8AC3E}">
        <p14:creationId xmlns:p14="http://schemas.microsoft.com/office/powerpoint/2010/main" val="3466825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254" t="20921" r="25397" b="24095"/>
          <a:stretch/>
        </p:blipFill>
        <p:spPr>
          <a:xfrm>
            <a:off x="0" y="0"/>
            <a:ext cx="5016500" cy="5499101"/>
          </a:xfrm>
          <a:prstGeom prst="rect">
            <a:avLst/>
          </a:prstGeom>
        </p:spPr>
      </p:pic>
      <p:pic>
        <p:nvPicPr>
          <p:cNvPr id="3" name="Picture 2"/>
          <p:cNvPicPr>
            <a:picLocks noChangeAspect="1"/>
          </p:cNvPicPr>
          <p:nvPr/>
        </p:nvPicPr>
        <p:blipFill rotWithShape="1">
          <a:blip r:embed="rId3"/>
          <a:srcRect l="43333" t="20666" r="25477" b="38698"/>
          <a:stretch/>
        </p:blipFill>
        <p:spPr>
          <a:xfrm>
            <a:off x="7434858" y="0"/>
            <a:ext cx="4757142" cy="3873501"/>
          </a:xfrm>
          <a:prstGeom prst="rect">
            <a:avLst/>
          </a:prstGeom>
        </p:spPr>
      </p:pic>
      <p:pic>
        <p:nvPicPr>
          <p:cNvPr id="4" name="Picture 3"/>
          <p:cNvPicPr>
            <a:picLocks noChangeAspect="1"/>
          </p:cNvPicPr>
          <p:nvPr/>
        </p:nvPicPr>
        <p:blipFill rotWithShape="1">
          <a:blip r:embed="rId4"/>
          <a:srcRect l="43572" t="21302" r="25794" b="62190"/>
          <a:stretch/>
        </p:blipFill>
        <p:spPr>
          <a:xfrm>
            <a:off x="7289800" y="5041899"/>
            <a:ext cx="4902200" cy="1651001"/>
          </a:xfrm>
          <a:prstGeom prst="rect">
            <a:avLst/>
          </a:prstGeom>
        </p:spPr>
      </p:pic>
    </p:spTree>
    <p:extLst>
      <p:ext uri="{BB962C8B-B14F-4D97-AF65-F5344CB8AC3E}">
        <p14:creationId xmlns:p14="http://schemas.microsoft.com/office/powerpoint/2010/main" val="24876005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- 3.6.2.1: Nerve impulses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4211206" cy="3035818"/>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and explain 3 factors which affect the speed the AP travels, </a:t>
            </a:r>
          </a:p>
        </p:txBody>
      </p:sp>
      <p:sp>
        <p:nvSpPr>
          <p:cNvPr id="14" name="TextBox 13">
            <a:extLst>
              <a:ext uri="{FF2B5EF4-FFF2-40B4-BE49-F238E27FC236}">
                <a16:creationId xmlns:a16="http://schemas.microsoft.com/office/drawing/2014/main" id="{23741C6A-67AB-4B22-93B5-0DC38A1F0264}"/>
              </a:ext>
            </a:extLst>
          </p:cNvPr>
          <p:cNvSpPr txBox="1"/>
          <p:nvPr/>
        </p:nvSpPr>
        <p:spPr>
          <a:xfrm>
            <a:off x="4595000" y="733027"/>
            <a:ext cx="7390171" cy="1029785"/>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what is meant by the refractory period </a:t>
            </a:r>
          </a:p>
        </p:txBody>
      </p:sp>
      <p:sp>
        <p:nvSpPr>
          <p:cNvPr id="6" name="TextBox 5">
            <a:extLst>
              <a:ext uri="{FF2B5EF4-FFF2-40B4-BE49-F238E27FC236}">
                <a16:creationId xmlns:a16="http://schemas.microsoft.com/office/drawing/2014/main" id="{A964ED01-5573-4E70-A38D-9E4FE07C097C}"/>
              </a:ext>
            </a:extLst>
          </p:cNvPr>
          <p:cNvSpPr txBox="1"/>
          <p:nvPr/>
        </p:nvSpPr>
        <p:spPr>
          <a:xfrm>
            <a:off x="181685" y="3979295"/>
            <a:ext cx="4211206" cy="263442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Define and explain the All-or-nothing response. </a:t>
            </a:r>
          </a:p>
        </p:txBody>
      </p:sp>
      <p:sp>
        <p:nvSpPr>
          <p:cNvPr id="7" name="TextBox 6">
            <a:extLst>
              <a:ext uri="{FF2B5EF4-FFF2-40B4-BE49-F238E27FC236}">
                <a16:creationId xmlns:a16="http://schemas.microsoft.com/office/drawing/2014/main" id="{49311F70-A96C-4336-B394-455C37CCEED2}"/>
              </a:ext>
            </a:extLst>
          </p:cNvPr>
          <p:cNvSpPr txBox="1"/>
          <p:nvPr/>
        </p:nvSpPr>
        <p:spPr>
          <a:xfrm>
            <a:off x="4595000" y="1891681"/>
            <a:ext cx="3992820" cy="2802867"/>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the importance of the refractory period. </a:t>
            </a:r>
          </a:p>
        </p:txBody>
      </p:sp>
      <p:sp>
        <p:nvSpPr>
          <p:cNvPr id="8" name="TextBox 7">
            <a:extLst>
              <a:ext uri="{FF2B5EF4-FFF2-40B4-BE49-F238E27FC236}">
                <a16:creationId xmlns:a16="http://schemas.microsoft.com/office/drawing/2014/main" id="{B32D4A20-B3B1-4E51-AB99-76E8F875CA50}"/>
              </a:ext>
            </a:extLst>
          </p:cNvPr>
          <p:cNvSpPr txBox="1"/>
          <p:nvPr/>
        </p:nvSpPr>
        <p:spPr>
          <a:xfrm>
            <a:off x="4594999" y="4823418"/>
            <a:ext cx="3992820" cy="179030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the importance of the resting potential.  </a:t>
            </a:r>
          </a:p>
        </p:txBody>
      </p:sp>
      <p:sp>
        <p:nvSpPr>
          <p:cNvPr id="9" name="TextBox 8">
            <a:extLst>
              <a:ext uri="{FF2B5EF4-FFF2-40B4-BE49-F238E27FC236}">
                <a16:creationId xmlns:a16="http://schemas.microsoft.com/office/drawing/2014/main" id="{4FD7E4A8-5BAE-417D-8B06-6D6FFB048CD6}"/>
              </a:ext>
            </a:extLst>
          </p:cNvPr>
          <p:cNvSpPr txBox="1"/>
          <p:nvPr/>
        </p:nvSpPr>
        <p:spPr>
          <a:xfrm>
            <a:off x="8789928" y="1891681"/>
            <a:ext cx="3163819" cy="472204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label the components of the phospholipid bilayer. </a:t>
            </a:r>
          </a:p>
        </p:txBody>
      </p:sp>
    </p:spTree>
    <p:extLst>
      <p:ext uri="{BB962C8B-B14F-4D97-AF65-F5344CB8AC3E}">
        <p14:creationId xmlns:p14="http://schemas.microsoft.com/office/powerpoint/2010/main" val="2389334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- 3.6.2.2: Synaptic transmission </a:t>
            </a: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4211206" cy="588824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describe the events across a </a:t>
            </a:r>
            <a:r>
              <a:rPr lang="en-US" sz="1400" b="1" dirty="0" err="1"/>
              <a:t>synpase</a:t>
            </a:r>
            <a:r>
              <a:rPr lang="en-US" sz="1400" b="1" dirty="0"/>
              <a:t> </a:t>
            </a:r>
          </a:p>
        </p:txBody>
      </p:sp>
      <p:sp>
        <p:nvSpPr>
          <p:cNvPr id="14" name="TextBox 13">
            <a:extLst>
              <a:ext uri="{FF2B5EF4-FFF2-40B4-BE49-F238E27FC236}">
                <a16:creationId xmlns:a16="http://schemas.microsoft.com/office/drawing/2014/main" id="{23741C6A-67AB-4B22-93B5-0DC38A1F0264}"/>
              </a:ext>
            </a:extLst>
          </p:cNvPr>
          <p:cNvSpPr txBox="1"/>
          <p:nvPr/>
        </p:nvSpPr>
        <p:spPr>
          <a:xfrm>
            <a:off x="4595000" y="733027"/>
            <a:ext cx="7390171" cy="3282792"/>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Explain the features of a synapse: Drawing diagrams will help</a:t>
            </a:r>
          </a:p>
          <a:p>
            <a:r>
              <a:rPr lang="en-US" sz="1400" b="1" dirty="0"/>
              <a:t>Unidirectional:</a:t>
            </a:r>
          </a:p>
          <a:p>
            <a:endParaRPr lang="en-US" sz="1400" b="1" dirty="0"/>
          </a:p>
          <a:p>
            <a:endParaRPr lang="en-US" sz="1400" b="1" dirty="0"/>
          </a:p>
          <a:p>
            <a:r>
              <a:rPr lang="en-US" sz="1400" b="1" dirty="0"/>
              <a:t>Spatial summation </a:t>
            </a:r>
          </a:p>
          <a:p>
            <a:endParaRPr lang="en-US" sz="1400" b="1" dirty="0"/>
          </a:p>
          <a:p>
            <a:endParaRPr lang="en-US" sz="1400" b="1" dirty="0"/>
          </a:p>
          <a:p>
            <a:r>
              <a:rPr lang="en-US" sz="1400" b="1" dirty="0"/>
              <a:t>Temporal summation</a:t>
            </a:r>
          </a:p>
          <a:p>
            <a:endParaRPr lang="en-US" sz="1400" b="1" dirty="0"/>
          </a:p>
          <a:p>
            <a:endParaRPr lang="en-US" sz="1400" b="1" dirty="0"/>
          </a:p>
          <a:p>
            <a:r>
              <a:rPr lang="en-US" sz="1400" b="1" dirty="0"/>
              <a:t>Inhibition</a:t>
            </a:r>
          </a:p>
        </p:txBody>
      </p:sp>
      <p:sp>
        <p:nvSpPr>
          <p:cNvPr id="8" name="TextBox 7">
            <a:extLst>
              <a:ext uri="{FF2B5EF4-FFF2-40B4-BE49-F238E27FC236}">
                <a16:creationId xmlns:a16="http://schemas.microsoft.com/office/drawing/2014/main" id="{B32D4A20-B3B1-4E51-AB99-76E8F875CA50}"/>
              </a:ext>
            </a:extLst>
          </p:cNvPr>
          <p:cNvSpPr txBox="1"/>
          <p:nvPr/>
        </p:nvSpPr>
        <p:spPr>
          <a:xfrm>
            <a:off x="4594999" y="4144688"/>
            <a:ext cx="5567096" cy="246903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Describe and explain the effects of drugs on a synapse .  </a:t>
            </a:r>
          </a:p>
        </p:txBody>
      </p:sp>
      <p:pic>
        <p:nvPicPr>
          <p:cNvPr id="2" name="Picture 1">
            <a:extLst>
              <a:ext uri="{FF2B5EF4-FFF2-40B4-BE49-F238E27FC236}">
                <a16:creationId xmlns:a16="http://schemas.microsoft.com/office/drawing/2014/main" id="{1B8465D7-7AC7-40E3-9719-97A5CAC875F6}"/>
              </a:ext>
            </a:extLst>
          </p:cNvPr>
          <p:cNvPicPr>
            <a:picLocks noChangeAspect="1"/>
          </p:cNvPicPr>
          <p:nvPr/>
        </p:nvPicPr>
        <p:blipFill>
          <a:blip r:embed="rId2"/>
          <a:stretch>
            <a:fillRect/>
          </a:stretch>
        </p:blipFill>
        <p:spPr>
          <a:xfrm>
            <a:off x="10316598" y="4421172"/>
            <a:ext cx="1693717" cy="1541282"/>
          </a:xfrm>
          <a:prstGeom prst="rect">
            <a:avLst/>
          </a:prstGeom>
        </p:spPr>
      </p:pic>
    </p:spTree>
    <p:extLst>
      <p:ext uri="{BB962C8B-B14F-4D97-AF65-F5344CB8AC3E}">
        <p14:creationId xmlns:p14="http://schemas.microsoft.com/office/powerpoint/2010/main" val="2817033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857" t="20539" r="23651" b="15969"/>
          <a:stretch/>
        </p:blipFill>
        <p:spPr>
          <a:xfrm>
            <a:off x="0" y="0"/>
            <a:ext cx="5359400" cy="6350001"/>
          </a:xfrm>
          <a:prstGeom prst="rect">
            <a:avLst/>
          </a:prstGeom>
        </p:spPr>
      </p:pic>
      <p:pic>
        <p:nvPicPr>
          <p:cNvPr id="3" name="Picture 2"/>
          <p:cNvPicPr>
            <a:picLocks noChangeAspect="1"/>
          </p:cNvPicPr>
          <p:nvPr/>
        </p:nvPicPr>
        <p:blipFill rotWithShape="1">
          <a:blip r:embed="rId3"/>
          <a:srcRect l="42937" t="46445" r="24048" b="7714"/>
          <a:stretch/>
        </p:blipFill>
        <p:spPr>
          <a:xfrm>
            <a:off x="6513659" y="0"/>
            <a:ext cx="5678341" cy="4927600"/>
          </a:xfrm>
          <a:prstGeom prst="rect">
            <a:avLst/>
          </a:prstGeom>
        </p:spPr>
      </p:pic>
    </p:spTree>
    <p:extLst>
      <p:ext uri="{BB962C8B-B14F-4D97-AF65-F5344CB8AC3E}">
        <p14:creationId xmlns:p14="http://schemas.microsoft.com/office/powerpoint/2010/main" val="486054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301" t="21808" r="22460" b="15207"/>
          <a:stretch/>
        </p:blipFill>
        <p:spPr>
          <a:xfrm>
            <a:off x="0" y="0"/>
            <a:ext cx="5638800" cy="6299201"/>
          </a:xfrm>
          <a:prstGeom prst="rect">
            <a:avLst/>
          </a:prstGeom>
        </p:spPr>
      </p:pic>
      <p:pic>
        <p:nvPicPr>
          <p:cNvPr id="3" name="Picture 2"/>
          <p:cNvPicPr>
            <a:picLocks noChangeAspect="1"/>
          </p:cNvPicPr>
          <p:nvPr/>
        </p:nvPicPr>
        <p:blipFill rotWithShape="1">
          <a:blip r:embed="rId3"/>
          <a:srcRect l="43174" t="33111" r="22937" b="7587"/>
          <a:stretch/>
        </p:blipFill>
        <p:spPr>
          <a:xfrm>
            <a:off x="6616700" y="0"/>
            <a:ext cx="5422900" cy="5930901"/>
          </a:xfrm>
          <a:prstGeom prst="rect">
            <a:avLst/>
          </a:prstGeom>
        </p:spPr>
      </p:pic>
    </p:spTree>
    <p:extLst>
      <p:ext uri="{BB962C8B-B14F-4D97-AF65-F5344CB8AC3E}">
        <p14:creationId xmlns:p14="http://schemas.microsoft.com/office/powerpoint/2010/main" val="310453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619" t="21683" r="22619" b="13682"/>
          <a:stretch/>
        </p:blipFill>
        <p:spPr>
          <a:xfrm>
            <a:off x="0" y="0"/>
            <a:ext cx="5562600" cy="6464301"/>
          </a:xfrm>
          <a:prstGeom prst="rect">
            <a:avLst/>
          </a:prstGeom>
        </p:spPr>
      </p:pic>
      <p:pic>
        <p:nvPicPr>
          <p:cNvPr id="3" name="Picture 2"/>
          <p:cNvPicPr>
            <a:picLocks noChangeAspect="1"/>
          </p:cNvPicPr>
          <p:nvPr/>
        </p:nvPicPr>
        <p:blipFill rotWithShape="1">
          <a:blip r:embed="rId3"/>
          <a:srcRect l="42937" t="42000" r="22778" b="10635"/>
          <a:stretch/>
        </p:blipFill>
        <p:spPr>
          <a:xfrm>
            <a:off x="6705600" y="0"/>
            <a:ext cx="5486400" cy="4737101"/>
          </a:xfrm>
          <a:prstGeom prst="rect">
            <a:avLst/>
          </a:prstGeom>
        </p:spPr>
      </p:pic>
    </p:spTree>
    <p:extLst>
      <p:ext uri="{BB962C8B-B14F-4D97-AF65-F5344CB8AC3E}">
        <p14:creationId xmlns:p14="http://schemas.microsoft.com/office/powerpoint/2010/main" val="2496861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651" t="20795" r="25476" b="38190"/>
          <a:stretch/>
        </p:blipFill>
        <p:spPr>
          <a:xfrm>
            <a:off x="126999" y="0"/>
            <a:ext cx="5613281" cy="4660900"/>
          </a:xfrm>
          <a:prstGeom prst="rect">
            <a:avLst/>
          </a:prstGeom>
        </p:spPr>
      </p:pic>
      <p:pic>
        <p:nvPicPr>
          <p:cNvPr id="3" name="Picture 2"/>
          <p:cNvPicPr>
            <a:picLocks noChangeAspect="1"/>
          </p:cNvPicPr>
          <p:nvPr/>
        </p:nvPicPr>
        <p:blipFill rotWithShape="1">
          <a:blip r:embed="rId3"/>
          <a:srcRect l="42857" t="21428" r="24207" b="37810"/>
          <a:stretch/>
        </p:blipFill>
        <p:spPr>
          <a:xfrm>
            <a:off x="6921500" y="0"/>
            <a:ext cx="5270500" cy="4076701"/>
          </a:xfrm>
          <a:prstGeom prst="rect">
            <a:avLst/>
          </a:prstGeom>
        </p:spPr>
      </p:pic>
    </p:spTree>
    <p:extLst>
      <p:ext uri="{BB962C8B-B14F-4D97-AF65-F5344CB8AC3E}">
        <p14:creationId xmlns:p14="http://schemas.microsoft.com/office/powerpoint/2010/main" val="3104915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937" t="21302" r="23810" b="56349"/>
          <a:stretch/>
        </p:blipFill>
        <p:spPr>
          <a:xfrm>
            <a:off x="0" y="0"/>
            <a:ext cx="5321300" cy="2235201"/>
          </a:xfrm>
          <a:prstGeom prst="rect">
            <a:avLst/>
          </a:prstGeom>
        </p:spPr>
      </p:pic>
    </p:spTree>
    <p:extLst>
      <p:ext uri="{BB962C8B-B14F-4D97-AF65-F5344CB8AC3E}">
        <p14:creationId xmlns:p14="http://schemas.microsoft.com/office/powerpoint/2010/main" val="23680494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- 3.6.3: </a:t>
            </a:r>
            <a:r>
              <a:rPr lang="en-US" sz="2400" b="1"/>
              <a:t>Muscle contraction</a:t>
            </a:r>
            <a:endParaRPr lang="en-US" sz="2400" b="1" dirty="0"/>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4211206" cy="28559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a:t>Draw and describe the events across a </a:t>
            </a:r>
            <a:r>
              <a:rPr lang="en-US" sz="1400" b="1" dirty="0" smtClean="0"/>
              <a:t>neuromuscular junction </a:t>
            </a:r>
            <a:endParaRPr lang="en-US" sz="1400" b="1" dirty="0"/>
          </a:p>
        </p:txBody>
      </p:sp>
      <p:sp>
        <p:nvSpPr>
          <p:cNvPr id="14" name="TextBox 13">
            <a:extLst>
              <a:ext uri="{FF2B5EF4-FFF2-40B4-BE49-F238E27FC236}">
                <a16:creationId xmlns:a16="http://schemas.microsoft.com/office/drawing/2014/main" id="{23741C6A-67AB-4B22-93B5-0DC38A1F0264}"/>
              </a:ext>
            </a:extLst>
          </p:cNvPr>
          <p:cNvSpPr txBox="1"/>
          <p:nvPr/>
        </p:nvSpPr>
        <p:spPr>
          <a:xfrm>
            <a:off x="4595001" y="733027"/>
            <a:ext cx="3761600" cy="25943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Label and add details to the gross structure of the skeletal muscle. </a:t>
            </a:r>
            <a:endParaRPr lang="en-US" sz="1400" b="1" dirty="0"/>
          </a:p>
        </p:txBody>
      </p:sp>
      <p:sp>
        <p:nvSpPr>
          <p:cNvPr id="8" name="TextBox 7">
            <a:extLst>
              <a:ext uri="{FF2B5EF4-FFF2-40B4-BE49-F238E27FC236}">
                <a16:creationId xmlns:a16="http://schemas.microsoft.com/office/drawing/2014/main" id="{B32D4A20-B3B1-4E51-AB99-76E8F875CA50}"/>
              </a:ext>
            </a:extLst>
          </p:cNvPr>
          <p:cNvSpPr txBox="1"/>
          <p:nvPr/>
        </p:nvSpPr>
        <p:spPr>
          <a:xfrm>
            <a:off x="4595001" y="3456268"/>
            <a:ext cx="7447895" cy="315745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Add details to the ultra structure of a muscle</a:t>
            </a:r>
            <a:endParaRPr lang="en-US" sz="1400" b="1" dirty="0"/>
          </a:p>
        </p:txBody>
      </p:sp>
      <p:sp>
        <p:nvSpPr>
          <p:cNvPr id="7" name="TextBox 6">
            <a:extLst>
              <a:ext uri="{FF2B5EF4-FFF2-40B4-BE49-F238E27FC236}">
                <a16:creationId xmlns:a16="http://schemas.microsoft.com/office/drawing/2014/main" id="{28155ACA-B6C8-40DF-A74A-B9A45A6FCE61}"/>
              </a:ext>
            </a:extLst>
          </p:cNvPr>
          <p:cNvSpPr txBox="1"/>
          <p:nvPr/>
        </p:nvSpPr>
        <p:spPr>
          <a:xfrm>
            <a:off x="181685" y="3757799"/>
            <a:ext cx="4211206" cy="28559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Draw a contrasting table for synapses Vs Neuromuscular junction. You should have at least 3 differences. </a:t>
            </a:r>
            <a:endParaRPr lang="en-US" sz="1400" b="1" dirty="0"/>
          </a:p>
        </p:txBody>
      </p:sp>
      <p:pic>
        <p:nvPicPr>
          <p:cNvPr id="3" name="Picture 2"/>
          <p:cNvPicPr>
            <a:picLocks noChangeAspect="1"/>
          </p:cNvPicPr>
          <p:nvPr/>
        </p:nvPicPr>
        <p:blipFill rotWithShape="1">
          <a:blip r:embed="rId2"/>
          <a:srcRect l="53016" t="29682" r="9999" b="36667"/>
          <a:stretch/>
        </p:blipFill>
        <p:spPr>
          <a:xfrm>
            <a:off x="5092700" y="1415884"/>
            <a:ext cx="2438400" cy="1386644"/>
          </a:xfrm>
          <a:prstGeom prst="rect">
            <a:avLst/>
          </a:prstGeom>
        </p:spPr>
      </p:pic>
      <p:pic>
        <p:nvPicPr>
          <p:cNvPr id="4" name="Picture 3"/>
          <p:cNvPicPr>
            <a:picLocks noChangeAspect="1"/>
          </p:cNvPicPr>
          <p:nvPr/>
        </p:nvPicPr>
        <p:blipFill rotWithShape="1">
          <a:blip r:embed="rId3"/>
          <a:srcRect l="3414" t="29810" r="70714" b="34762"/>
          <a:stretch/>
        </p:blipFill>
        <p:spPr>
          <a:xfrm>
            <a:off x="9679471" y="870612"/>
            <a:ext cx="1274254" cy="1090543"/>
          </a:xfrm>
          <a:prstGeom prst="rect">
            <a:avLst/>
          </a:prstGeom>
        </p:spPr>
      </p:pic>
      <p:sp>
        <p:nvSpPr>
          <p:cNvPr id="10" name="TextBox 9">
            <a:extLst>
              <a:ext uri="{FF2B5EF4-FFF2-40B4-BE49-F238E27FC236}">
                <a16:creationId xmlns:a16="http://schemas.microsoft.com/office/drawing/2014/main" id="{23741C6A-67AB-4B22-93B5-0DC38A1F0264}"/>
              </a:ext>
            </a:extLst>
          </p:cNvPr>
          <p:cNvSpPr txBox="1"/>
          <p:nvPr/>
        </p:nvSpPr>
        <p:spPr>
          <a:xfrm>
            <a:off x="8483403" y="2012305"/>
            <a:ext cx="3526912" cy="1315095"/>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Define antagonistic muscle</a:t>
            </a:r>
            <a:endParaRPr lang="en-US" sz="1400" b="1" dirty="0"/>
          </a:p>
        </p:txBody>
      </p:sp>
      <p:pic>
        <p:nvPicPr>
          <p:cNvPr id="5" name="Picture 4"/>
          <p:cNvPicPr>
            <a:picLocks noChangeAspect="1"/>
          </p:cNvPicPr>
          <p:nvPr/>
        </p:nvPicPr>
        <p:blipFill>
          <a:blip r:embed="rId4"/>
          <a:stretch>
            <a:fillRect/>
          </a:stretch>
        </p:blipFill>
        <p:spPr>
          <a:xfrm>
            <a:off x="8655330" y="4244026"/>
            <a:ext cx="2263333" cy="1376603"/>
          </a:xfrm>
          <a:prstGeom prst="rect">
            <a:avLst/>
          </a:prstGeom>
        </p:spPr>
      </p:pic>
      <p:pic>
        <p:nvPicPr>
          <p:cNvPr id="6" name="Picture 5"/>
          <p:cNvPicPr>
            <a:picLocks noChangeAspect="1"/>
          </p:cNvPicPr>
          <p:nvPr/>
        </p:nvPicPr>
        <p:blipFill rotWithShape="1">
          <a:blip r:embed="rId5"/>
          <a:srcRect l="35159" t="35397" r="16984" b="33238"/>
          <a:stretch/>
        </p:blipFill>
        <p:spPr>
          <a:xfrm>
            <a:off x="5194580" y="4447227"/>
            <a:ext cx="2019020" cy="827028"/>
          </a:xfrm>
          <a:prstGeom prst="rect">
            <a:avLst/>
          </a:prstGeom>
        </p:spPr>
      </p:pic>
    </p:spTree>
    <p:extLst>
      <p:ext uri="{BB962C8B-B14F-4D97-AF65-F5344CB8AC3E}">
        <p14:creationId xmlns:p14="http://schemas.microsoft.com/office/powerpoint/2010/main" val="1145612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pPr algn="ctr"/>
            <a:r>
              <a:rPr lang="en-US" sz="2400" b="1" dirty="0"/>
              <a:t>Topic 6: Stimuli and response - 3.6.3: </a:t>
            </a:r>
            <a:r>
              <a:rPr lang="en-US" sz="2400" b="1"/>
              <a:t>Muscle contraction</a:t>
            </a:r>
            <a:endParaRPr lang="en-US" sz="2400" b="1" dirty="0"/>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5272560" cy="588824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a:t>
            </a:r>
            <a:r>
              <a:rPr lang="en-US" sz="1400" b="1" dirty="0" smtClean="0"/>
              <a:t>e the events in a muscle contraction starting from the neuromuscular. </a:t>
            </a:r>
            <a:endParaRPr lang="en-US" sz="1400" b="1" dirty="0"/>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33027"/>
            <a:ext cx="3060700" cy="20101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Explain the importance of calcium to muscle contraction </a:t>
            </a:r>
            <a:endParaRPr lang="en-US" sz="1400" b="1" dirty="0"/>
          </a:p>
        </p:txBody>
      </p:sp>
      <p:pic>
        <p:nvPicPr>
          <p:cNvPr id="2" name="Picture 1"/>
          <p:cNvPicPr>
            <a:picLocks noChangeAspect="1"/>
          </p:cNvPicPr>
          <p:nvPr/>
        </p:nvPicPr>
        <p:blipFill>
          <a:blip r:embed="rId2"/>
          <a:stretch>
            <a:fillRect/>
          </a:stretch>
        </p:blipFill>
        <p:spPr>
          <a:xfrm>
            <a:off x="1620886" y="5041900"/>
            <a:ext cx="2106564" cy="1571821"/>
          </a:xfrm>
          <a:prstGeom prst="rect">
            <a:avLst/>
          </a:prstGeom>
        </p:spPr>
      </p:pic>
      <p:sp>
        <p:nvSpPr>
          <p:cNvPr id="13" name="TextBox 12">
            <a:extLst>
              <a:ext uri="{FF2B5EF4-FFF2-40B4-BE49-F238E27FC236}">
                <a16:creationId xmlns:a16="http://schemas.microsoft.com/office/drawing/2014/main" id="{23741C6A-67AB-4B22-93B5-0DC38A1F0264}"/>
              </a:ext>
            </a:extLst>
          </p:cNvPr>
          <p:cNvSpPr txBox="1"/>
          <p:nvPr/>
        </p:nvSpPr>
        <p:spPr>
          <a:xfrm>
            <a:off x="8826501" y="733027"/>
            <a:ext cx="3158670" cy="20101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Explain the importance of ATP to muscle contraction </a:t>
            </a:r>
            <a:endParaRPr lang="en-US" sz="1400" b="1" dirty="0"/>
          </a:p>
        </p:txBody>
      </p:sp>
      <p:sp>
        <p:nvSpPr>
          <p:cNvPr id="15" name="TextBox 14">
            <a:extLst>
              <a:ext uri="{FF2B5EF4-FFF2-40B4-BE49-F238E27FC236}">
                <a16:creationId xmlns:a16="http://schemas.microsoft.com/office/drawing/2014/main" id="{23741C6A-67AB-4B22-93B5-0DC38A1F0264}"/>
              </a:ext>
            </a:extLst>
          </p:cNvPr>
          <p:cNvSpPr txBox="1"/>
          <p:nvPr/>
        </p:nvSpPr>
        <p:spPr>
          <a:xfrm>
            <a:off x="5562600" y="4330700"/>
            <a:ext cx="3060700" cy="2283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features of slow twitch muscles </a:t>
            </a:r>
            <a:endParaRPr lang="en-US" sz="1400" b="1" dirty="0"/>
          </a:p>
        </p:txBody>
      </p:sp>
      <p:sp>
        <p:nvSpPr>
          <p:cNvPr id="17" name="TextBox 16">
            <a:extLst>
              <a:ext uri="{FF2B5EF4-FFF2-40B4-BE49-F238E27FC236}">
                <a16:creationId xmlns:a16="http://schemas.microsoft.com/office/drawing/2014/main" id="{23741C6A-67AB-4B22-93B5-0DC38A1F0264}"/>
              </a:ext>
            </a:extLst>
          </p:cNvPr>
          <p:cNvSpPr txBox="1"/>
          <p:nvPr/>
        </p:nvSpPr>
        <p:spPr>
          <a:xfrm>
            <a:off x="8826501" y="4330700"/>
            <a:ext cx="3158670" cy="228302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features of fast twitch muscles </a:t>
            </a:r>
            <a:endParaRPr lang="en-US" sz="1400" b="1"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9051" y="2881644"/>
            <a:ext cx="3568497" cy="1310612"/>
          </a:xfrm>
          <a:prstGeom prst="rect">
            <a:avLst/>
          </a:prstGeom>
        </p:spPr>
      </p:pic>
    </p:spTree>
    <p:extLst>
      <p:ext uri="{BB962C8B-B14F-4D97-AF65-F5344CB8AC3E}">
        <p14:creationId xmlns:p14="http://schemas.microsoft.com/office/powerpoint/2010/main" val="14944904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3254" t="21555" r="22222" b="15079"/>
          <a:stretch/>
        </p:blipFill>
        <p:spPr>
          <a:xfrm>
            <a:off x="0" y="0"/>
            <a:ext cx="5524500" cy="6337301"/>
          </a:xfrm>
          <a:prstGeom prst="rect">
            <a:avLst/>
          </a:prstGeom>
        </p:spPr>
      </p:pic>
      <p:pic>
        <p:nvPicPr>
          <p:cNvPr id="5" name="Picture 4"/>
          <p:cNvPicPr>
            <a:picLocks noChangeAspect="1"/>
          </p:cNvPicPr>
          <p:nvPr/>
        </p:nvPicPr>
        <p:blipFill rotWithShape="1">
          <a:blip r:embed="rId3"/>
          <a:srcRect l="42540" t="21302" r="22698" b="15460"/>
          <a:stretch/>
        </p:blipFill>
        <p:spPr>
          <a:xfrm>
            <a:off x="6629400" y="12700"/>
            <a:ext cx="5562600" cy="6324601"/>
          </a:xfrm>
          <a:prstGeom prst="rect">
            <a:avLst/>
          </a:prstGeom>
        </p:spPr>
      </p:pic>
    </p:spTree>
    <p:extLst>
      <p:ext uri="{BB962C8B-B14F-4D97-AF65-F5344CB8AC3E}">
        <p14:creationId xmlns:p14="http://schemas.microsoft.com/office/powerpoint/2010/main" val="1412820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302" t="21683" r="22698" b="21683"/>
          <a:stretch/>
        </p:blipFill>
        <p:spPr>
          <a:xfrm>
            <a:off x="0" y="0"/>
            <a:ext cx="5600700" cy="5664201"/>
          </a:xfrm>
          <a:prstGeom prst="rect">
            <a:avLst/>
          </a:prstGeom>
        </p:spPr>
      </p:pic>
      <p:pic>
        <p:nvPicPr>
          <p:cNvPr id="3" name="Picture 2"/>
          <p:cNvPicPr>
            <a:picLocks noChangeAspect="1"/>
          </p:cNvPicPr>
          <p:nvPr/>
        </p:nvPicPr>
        <p:blipFill rotWithShape="1">
          <a:blip r:embed="rId3"/>
          <a:srcRect l="44286" t="58000" r="22460" b="7968"/>
          <a:stretch/>
        </p:blipFill>
        <p:spPr>
          <a:xfrm>
            <a:off x="6692900" y="0"/>
            <a:ext cx="5321300" cy="3403601"/>
          </a:xfrm>
          <a:prstGeom prst="rect">
            <a:avLst/>
          </a:prstGeom>
        </p:spPr>
      </p:pic>
    </p:spTree>
    <p:extLst>
      <p:ext uri="{BB962C8B-B14F-4D97-AF65-F5344CB8AC3E}">
        <p14:creationId xmlns:p14="http://schemas.microsoft.com/office/powerpoint/2010/main" val="3072818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175" t="21683" r="24286" b="47841"/>
          <a:stretch/>
        </p:blipFill>
        <p:spPr>
          <a:xfrm>
            <a:off x="0" y="0"/>
            <a:ext cx="5207000" cy="3048001"/>
          </a:xfrm>
          <a:prstGeom prst="rect">
            <a:avLst/>
          </a:prstGeom>
        </p:spPr>
      </p:pic>
      <p:pic>
        <p:nvPicPr>
          <p:cNvPr id="3" name="Picture 2"/>
          <p:cNvPicPr>
            <a:picLocks noChangeAspect="1"/>
          </p:cNvPicPr>
          <p:nvPr/>
        </p:nvPicPr>
        <p:blipFill rotWithShape="1">
          <a:blip r:embed="rId3"/>
          <a:srcRect l="43095" t="21302" r="24048" b="28031"/>
          <a:stretch/>
        </p:blipFill>
        <p:spPr>
          <a:xfrm>
            <a:off x="6934200" y="0"/>
            <a:ext cx="5257800" cy="5067301"/>
          </a:xfrm>
          <a:prstGeom prst="rect">
            <a:avLst/>
          </a:prstGeom>
        </p:spPr>
      </p:pic>
    </p:spTree>
    <p:extLst>
      <p:ext uri="{BB962C8B-B14F-4D97-AF65-F5344CB8AC3E}">
        <p14:creationId xmlns:p14="http://schemas.microsoft.com/office/powerpoint/2010/main" val="1032011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778" t="21428" r="24048" b="12667"/>
          <a:stretch/>
        </p:blipFill>
        <p:spPr>
          <a:xfrm>
            <a:off x="0" y="0"/>
            <a:ext cx="5308600" cy="6591301"/>
          </a:xfrm>
          <a:prstGeom prst="rect">
            <a:avLst/>
          </a:prstGeom>
        </p:spPr>
      </p:pic>
    </p:spTree>
    <p:extLst>
      <p:ext uri="{BB962C8B-B14F-4D97-AF65-F5344CB8AC3E}">
        <p14:creationId xmlns:p14="http://schemas.microsoft.com/office/powerpoint/2010/main" val="4262057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400" b="1" dirty="0"/>
              <a:t>Topic 6: Stimuli and response - </a:t>
            </a:r>
            <a:r>
              <a:rPr lang="en-US" sz="2400" b="1" dirty="0">
                <a:solidFill>
                  <a:schemeClr val="tx1"/>
                </a:solidFill>
              </a:rPr>
              <a:t>3.6.4.1 Principles of homeostasis and negative feedback </a:t>
            </a:r>
            <a:endParaRPr lang="en-US" sz="2400" b="1" dirty="0">
              <a:solidFill>
                <a:schemeClr val="tx1"/>
              </a:solidFill>
            </a:endParaRP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6"/>
            <a:ext cx="5272560" cy="60182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Define the terms:</a:t>
            </a:r>
          </a:p>
          <a:p>
            <a:pPr>
              <a:lnSpc>
                <a:spcPct val="200000"/>
              </a:lnSpc>
            </a:pPr>
            <a:r>
              <a:rPr lang="en-US" sz="1400" b="1" dirty="0" smtClean="0"/>
              <a:t>Homeostasis</a:t>
            </a:r>
          </a:p>
          <a:p>
            <a:pPr>
              <a:lnSpc>
                <a:spcPct val="200000"/>
              </a:lnSpc>
            </a:pPr>
            <a:endParaRPr lang="en-US" sz="1400" b="1" dirty="0"/>
          </a:p>
          <a:p>
            <a:pPr>
              <a:lnSpc>
                <a:spcPct val="200000"/>
              </a:lnSpc>
            </a:pPr>
            <a:r>
              <a:rPr lang="en-US" sz="1400" b="1" dirty="0" smtClean="0"/>
              <a:t>Positive feedback</a:t>
            </a:r>
          </a:p>
          <a:p>
            <a:pPr>
              <a:lnSpc>
                <a:spcPct val="200000"/>
              </a:lnSpc>
            </a:pPr>
            <a:endParaRPr lang="en-US" sz="1400" b="1" dirty="0"/>
          </a:p>
          <a:p>
            <a:pPr>
              <a:lnSpc>
                <a:spcPct val="200000"/>
              </a:lnSpc>
            </a:pPr>
            <a:r>
              <a:rPr lang="en-US" sz="1400" b="1" dirty="0" smtClean="0"/>
              <a:t>Negative feedback </a:t>
            </a:r>
          </a:p>
          <a:p>
            <a:pPr>
              <a:lnSpc>
                <a:spcPct val="200000"/>
              </a:lnSpc>
            </a:pPr>
            <a:endParaRPr lang="en-US" sz="1400" b="1" dirty="0"/>
          </a:p>
          <a:p>
            <a:pPr>
              <a:lnSpc>
                <a:spcPct val="200000"/>
              </a:lnSpc>
            </a:pPr>
            <a:r>
              <a:rPr lang="en-US" sz="1400" b="1" dirty="0" smtClean="0"/>
              <a:t>Optimum point</a:t>
            </a:r>
          </a:p>
          <a:p>
            <a:pPr>
              <a:lnSpc>
                <a:spcPct val="200000"/>
              </a:lnSpc>
            </a:pPr>
            <a:endParaRPr lang="en-US" sz="1400" b="1" dirty="0"/>
          </a:p>
          <a:p>
            <a:pPr>
              <a:lnSpc>
                <a:spcPct val="200000"/>
              </a:lnSpc>
            </a:pPr>
            <a:r>
              <a:rPr lang="en-US" sz="1400" b="1" dirty="0" smtClean="0"/>
              <a:t>Receptor</a:t>
            </a:r>
          </a:p>
          <a:p>
            <a:pPr>
              <a:lnSpc>
                <a:spcPct val="200000"/>
              </a:lnSpc>
            </a:pPr>
            <a:endParaRPr lang="en-US" sz="1400" b="1" dirty="0"/>
          </a:p>
          <a:p>
            <a:pPr>
              <a:lnSpc>
                <a:spcPct val="200000"/>
              </a:lnSpc>
            </a:pPr>
            <a:r>
              <a:rPr lang="en-US" sz="1400" b="1" dirty="0" smtClean="0"/>
              <a:t>Coordinator</a:t>
            </a:r>
          </a:p>
          <a:p>
            <a:pPr>
              <a:lnSpc>
                <a:spcPct val="200000"/>
              </a:lnSpc>
            </a:pPr>
            <a:endParaRPr lang="en-US" sz="1400" b="1" dirty="0"/>
          </a:p>
          <a:p>
            <a:pPr>
              <a:lnSpc>
                <a:spcPct val="200000"/>
              </a:lnSpc>
            </a:pPr>
            <a:r>
              <a:rPr lang="en-US" sz="1400" b="1" dirty="0" smtClean="0"/>
              <a:t>Effector </a:t>
            </a:r>
            <a:endParaRPr lang="en-US" sz="1400" b="1" dirty="0" smtClean="0"/>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33027"/>
            <a:ext cx="4165600" cy="30007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With an example describe negative feedback </a:t>
            </a:r>
            <a:endParaRPr lang="en-US" sz="1400" b="1" dirty="0"/>
          </a:p>
        </p:txBody>
      </p:sp>
      <p:sp>
        <p:nvSpPr>
          <p:cNvPr id="13" name="TextBox 12">
            <a:extLst>
              <a:ext uri="{FF2B5EF4-FFF2-40B4-BE49-F238E27FC236}">
                <a16:creationId xmlns:a16="http://schemas.microsoft.com/office/drawing/2014/main" id="{23741C6A-67AB-4B22-93B5-0DC38A1F0264}"/>
              </a:ext>
            </a:extLst>
          </p:cNvPr>
          <p:cNvSpPr txBox="1"/>
          <p:nvPr/>
        </p:nvSpPr>
        <p:spPr>
          <a:xfrm>
            <a:off x="5562599" y="3862669"/>
            <a:ext cx="6422571" cy="288103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With an example describe positive feedback. </a:t>
            </a:r>
            <a:endParaRPr lang="en-US" sz="1400" b="1" dirty="0"/>
          </a:p>
        </p:txBody>
      </p:sp>
      <p:pic>
        <p:nvPicPr>
          <p:cNvPr id="3" name="Picture 2"/>
          <p:cNvPicPr>
            <a:picLocks noChangeAspect="1"/>
          </p:cNvPicPr>
          <p:nvPr/>
        </p:nvPicPr>
        <p:blipFill rotWithShape="1">
          <a:blip r:embed="rId2"/>
          <a:srcRect l="4567" t="3741" r="33310" b="6957"/>
          <a:stretch/>
        </p:blipFill>
        <p:spPr>
          <a:xfrm>
            <a:off x="9836555" y="1163976"/>
            <a:ext cx="1984828" cy="2138874"/>
          </a:xfrm>
          <a:prstGeom prst="rect">
            <a:avLst/>
          </a:prstGeom>
        </p:spPr>
      </p:pic>
    </p:spTree>
    <p:extLst>
      <p:ext uri="{BB962C8B-B14F-4D97-AF65-F5344CB8AC3E}">
        <p14:creationId xmlns:p14="http://schemas.microsoft.com/office/powerpoint/2010/main" val="1539286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400" b="1" dirty="0"/>
              <a:t>Topic 6: Stimuli and response - </a:t>
            </a:r>
            <a:r>
              <a:rPr lang="en-US" sz="2400" b="1" dirty="0">
                <a:solidFill>
                  <a:schemeClr val="tx1"/>
                </a:solidFill>
              </a:rPr>
              <a:t>3.6.4.2 Control of blood glucose concentration</a:t>
            </a:r>
          </a:p>
          <a:p>
            <a:endParaRPr lang="en-US" sz="2400" b="1" dirty="0">
              <a:solidFill>
                <a:schemeClr val="tx1"/>
              </a:solidFill>
            </a:endParaRP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5272560" cy="387192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Explain how a hormones works using adrenaline as an examples. </a:t>
            </a:r>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33027"/>
            <a:ext cx="3505200" cy="18196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how the structure of alpha cells are specialized for producing insulin. (Year 1)</a:t>
            </a:r>
            <a:endParaRPr lang="en-US" sz="1400" b="1" dirty="0"/>
          </a:p>
        </p:txBody>
      </p:sp>
      <p:pic>
        <p:nvPicPr>
          <p:cNvPr id="4" name="Picture 3"/>
          <p:cNvPicPr>
            <a:picLocks noChangeAspect="1"/>
          </p:cNvPicPr>
          <p:nvPr/>
        </p:nvPicPr>
        <p:blipFill>
          <a:blip r:embed="rId2"/>
          <a:stretch>
            <a:fillRect/>
          </a:stretch>
        </p:blipFill>
        <p:spPr>
          <a:xfrm>
            <a:off x="1567950" y="1675142"/>
            <a:ext cx="2500030" cy="2187527"/>
          </a:xfrm>
          <a:prstGeom prst="rect">
            <a:avLst/>
          </a:prstGeom>
        </p:spPr>
      </p:pic>
      <p:sp>
        <p:nvSpPr>
          <p:cNvPr id="9" name="TextBox 8">
            <a:extLst>
              <a:ext uri="{FF2B5EF4-FFF2-40B4-BE49-F238E27FC236}">
                <a16:creationId xmlns:a16="http://schemas.microsoft.com/office/drawing/2014/main" id="{28155ACA-B6C8-40DF-A74A-B9A45A6FCE61}"/>
              </a:ext>
            </a:extLst>
          </p:cNvPr>
          <p:cNvSpPr txBox="1"/>
          <p:nvPr/>
        </p:nvSpPr>
        <p:spPr>
          <a:xfrm>
            <a:off x="181685" y="4718720"/>
            <a:ext cx="5272560" cy="2024979"/>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rol</a:t>
            </a:r>
            <a:r>
              <a:rPr lang="en-US" sz="1400" b="1" dirty="0" smtClean="0"/>
              <a:t>e of adrenaline in regulating the blood glucose levels.</a:t>
            </a:r>
            <a:r>
              <a:rPr lang="en-US" sz="1400" b="1" dirty="0" smtClean="0"/>
              <a:t> </a:t>
            </a:r>
          </a:p>
        </p:txBody>
      </p:sp>
      <p:pic>
        <p:nvPicPr>
          <p:cNvPr id="5" name="Picture 4"/>
          <p:cNvPicPr>
            <a:picLocks noChangeAspect="1"/>
          </p:cNvPicPr>
          <p:nvPr/>
        </p:nvPicPr>
        <p:blipFill>
          <a:blip r:embed="rId3"/>
          <a:stretch>
            <a:fillRect/>
          </a:stretch>
        </p:blipFill>
        <p:spPr>
          <a:xfrm>
            <a:off x="9310687" y="821101"/>
            <a:ext cx="2398713" cy="1708081"/>
          </a:xfrm>
          <a:prstGeom prst="rect">
            <a:avLst/>
          </a:prstGeom>
        </p:spPr>
      </p:pic>
      <p:pic>
        <p:nvPicPr>
          <p:cNvPr id="6" name="Picture 5"/>
          <p:cNvPicPr>
            <a:picLocks noChangeAspect="1"/>
          </p:cNvPicPr>
          <p:nvPr/>
        </p:nvPicPr>
        <p:blipFill rotWithShape="1">
          <a:blip r:embed="rId4"/>
          <a:srcRect l="52857" t="38825" r="4286" b="38445"/>
          <a:stretch/>
        </p:blipFill>
        <p:spPr>
          <a:xfrm>
            <a:off x="7601743" y="3862669"/>
            <a:ext cx="2908300" cy="964048"/>
          </a:xfrm>
          <a:prstGeom prst="rect">
            <a:avLst/>
          </a:prstGeom>
        </p:spPr>
      </p:pic>
      <p:sp>
        <p:nvSpPr>
          <p:cNvPr id="12" name="TextBox 11">
            <a:extLst>
              <a:ext uri="{FF2B5EF4-FFF2-40B4-BE49-F238E27FC236}">
                <a16:creationId xmlns:a16="http://schemas.microsoft.com/office/drawing/2014/main" id="{23741C6A-67AB-4B22-93B5-0DC38A1F0264}"/>
              </a:ext>
            </a:extLst>
          </p:cNvPr>
          <p:cNvSpPr txBox="1"/>
          <p:nvPr/>
        </p:nvSpPr>
        <p:spPr>
          <a:xfrm>
            <a:off x="5562600" y="2661439"/>
            <a:ext cx="6422571" cy="290643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role of the liver in regulating blood glucose. You must include Glycogenesis, </a:t>
            </a:r>
            <a:r>
              <a:rPr lang="en-US" sz="1400" b="1" dirty="0" err="1" smtClean="0"/>
              <a:t>glycogenolysis</a:t>
            </a:r>
            <a:r>
              <a:rPr lang="en-US" sz="1400" b="1" dirty="0" smtClean="0"/>
              <a:t> and gluconeogenesis. </a:t>
            </a:r>
            <a:endParaRPr lang="en-US" sz="1400" b="1" dirty="0"/>
          </a:p>
        </p:txBody>
      </p:sp>
      <p:sp>
        <p:nvSpPr>
          <p:cNvPr id="15" name="TextBox 14">
            <a:extLst>
              <a:ext uri="{FF2B5EF4-FFF2-40B4-BE49-F238E27FC236}">
                <a16:creationId xmlns:a16="http://schemas.microsoft.com/office/drawing/2014/main" id="{28155ACA-B6C8-40DF-A74A-B9A45A6FCE61}"/>
              </a:ext>
            </a:extLst>
          </p:cNvPr>
          <p:cNvSpPr txBox="1"/>
          <p:nvPr/>
        </p:nvSpPr>
        <p:spPr>
          <a:xfrm>
            <a:off x="5562599" y="5676610"/>
            <a:ext cx="6422571" cy="106709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Define: Glycogenesis		</a:t>
            </a:r>
            <a:r>
              <a:rPr lang="en-US" sz="1400" b="1" dirty="0" err="1" smtClean="0"/>
              <a:t>Glycogenolysis</a:t>
            </a:r>
            <a:r>
              <a:rPr lang="en-US" sz="1400" b="1" dirty="0" smtClean="0"/>
              <a:t>	Gluconeogenesis </a:t>
            </a:r>
          </a:p>
        </p:txBody>
      </p:sp>
    </p:spTree>
    <p:extLst>
      <p:ext uri="{BB962C8B-B14F-4D97-AF65-F5344CB8AC3E}">
        <p14:creationId xmlns:p14="http://schemas.microsoft.com/office/powerpoint/2010/main" val="2031081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400" b="1" dirty="0"/>
              <a:t>Topic 6: Stimuli and response - </a:t>
            </a:r>
            <a:r>
              <a:rPr lang="en-US" sz="2400" b="1" dirty="0">
                <a:solidFill>
                  <a:schemeClr val="tx1"/>
                </a:solidFill>
              </a:rPr>
              <a:t>3.6.4.2 Control of blood glucose concentration</a:t>
            </a:r>
          </a:p>
          <a:p>
            <a:endParaRPr lang="en-US" sz="2400" b="1" dirty="0">
              <a:solidFill>
                <a:schemeClr val="tx1"/>
              </a:solidFill>
            </a:endParaRP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5272560" cy="20685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type 1 and type 2 diabetes.</a:t>
            </a:r>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33027"/>
            <a:ext cx="6422570" cy="18196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causes for type 1 and type 2 diabetes </a:t>
            </a:r>
            <a:endParaRPr lang="en-US" sz="1400" b="1" dirty="0"/>
          </a:p>
        </p:txBody>
      </p:sp>
      <p:sp>
        <p:nvSpPr>
          <p:cNvPr id="11" name="TextBox 10">
            <a:extLst>
              <a:ext uri="{FF2B5EF4-FFF2-40B4-BE49-F238E27FC236}">
                <a16:creationId xmlns:a16="http://schemas.microsoft.com/office/drawing/2014/main" id="{28155ACA-B6C8-40DF-A74A-B9A45A6FCE61}"/>
              </a:ext>
            </a:extLst>
          </p:cNvPr>
          <p:cNvSpPr txBox="1"/>
          <p:nvPr/>
        </p:nvSpPr>
        <p:spPr>
          <a:xfrm>
            <a:off x="181685" y="3862669"/>
            <a:ext cx="5272560" cy="277943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treatments for type 1 and type 2 diabetes.</a:t>
            </a:r>
          </a:p>
        </p:txBody>
      </p:sp>
      <p:pic>
        <p:nvPicPr>
          <p:cNvPr id="2" name="Picture 1"/>
          <p:cNvPicPr>
            <a:picLocks noChangeAspect="1"/>
          </p:cNvPicPr>
          <p:nvPr/>
        </p:nvPicPr>
        <p:blipFill>
          <a:blip r:embed="rId2"/>
          <a:stretch>
            <a:fillRect/>
          </a:stretch>
        </p:blipFill>
        <p:spPr>
          <a:xfrm>
            <a:off x="1898802" y="2552700"/>
            <a:ext cx="1838325" cy="1359073"/>
          </a:xfrm>
          <a:prstGeom prst="rect">
            <a:avLst/>
          </a:prstGeom>
        </p:spPr>
      </p:pic>
      <p:pic>
        <p:nvPicPr>
          <p:cNvPr id="3" name="Picture 2"/>
          <p:cNvPicPr>
            <a:picLocks noChangeAspect="1"/>
          </p:cNvPicPr>
          <p:nvPr/>
        </p:nvPicPr>
        <p:blipFill rotWithShape="1">
          <a:blip r:embed="rId3"/>
          <a:srcRect l="14206" t="28159" r="58096" b="21555"/>
          <a:stretch/>
        </p:blipFill>
        <p:spPr>
          <a:xfrm>
            <a:off x="7584112" y="2794000"/>
            <a:ext cx="2994988" cy="3398325"/>
          </a:xfrm>
          <a:prstGeom prst="rect">
            <a:avLst/>
          </a:prstGeom>
        </p:spPr>
      </p:pic>
      <p:sp>
        <p:nvSpPr>
          <p:cNvPr id="17" name="TextBox 16">
            <a:extLst>
              <a:ext uri="{FF2B5EF4-FFF2-40B4-BE49-F238E27FC236}">
                <a16:creationId xmlns:a16="http://schemas.microsoft.com/office/drawing/2014/main" id="{23741C6A-67AB-4B22-93B5-0DC38A1F0264}"/>
              </a:ext>
            </a:extLst>
          </p:cNvPr>
          <p:cNvSpPr txBox="1"/>
          <p:nvPr/>
        </p:nvSpPr>
        <p:spPr>
          <a:xfrm>
            <a:off x="5562600" y="2645338"/>
            <a:ext cx="6422570" cy="396053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Add notes to the graph explaining the effect of glucose meal on blood glucose </a:t>
            </a:r>
            <a:r>
              <a:rPr lang="en-US" sz="1400" b="1" dirty="0" err="1" smtClean="0"/>
              <a:t>conc</a:t>
            </a:r>
            <a:endParaRPr lang="en-US" sz="1400" b="1" dirty="0"/>
          </a:p>
        </p:txBody>
      </p:sp>
    </p:spTree>
    <p:extLst>
      <p:ext uri="{BB962C8B-B14F-4D97-AF65-F5344CB8AC3E}">
        <p14:creationId xmlns:p14="http://schemas.microsoft.com/office/powerpoint/2010/main" val="426780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461" t="21809" r="23095" b="21683"/>
          <a:stretch/>
        </p:blipFill>
        <p:spPr>
          <a:xfrm>
            <a:off x="0" y="0"/>
            <a:ext cx="4368800" cy="4479531"/>
          </a:xfrm>
          <a:prstGeom prst="rect">
            <a:avLst/>
          </a:prstGeom>
        </p:spPr>
      </p:pic>
      <p:pic>
        <p:nvPicPr>
          <p:cNvPr id="3" name="Picture 2"/>
          <p:cNvPicPr>
            <a:picLocks noChangeAspect="1"/>
          </p:cNvPicPr>
          <p:nvPr/>
        </p:nvPicPr>
        <p:blipFill rotWithShape="1">
          <a:blip r:embed="rId3"/>
          <a:srcRect l="44603" t="62825" r="22619" b="7968"/>
          <a:stretch/>
        </p:blipFill>
        <p:spPr>
          <a:xfrm>
            <a:off x="0" y="4571999"/>
            <a:ext cx="4724400" cy="2631023"/>
          </a:xfrm>
          <a:prstGeom prst="rect">
            <a:avLst/>
          </a:prstGeom>
        </p:spPr>
      </p:pic>
      <p:pic>
        <p:nvPicPr>
          <p:cNvPr id="4" name="Picture 3"/>
          <p:cNvPicPr>
            <a:picLocks noChangeAspect="1"/>
          </p:cNvPicPr>
          <p:nvPr/>
        </p:nvPicPr>
        <p:blipFill rotWithShape="1">
          <a:blip r:embed="rId4"/>
          <a:srcRect l="42619" t="21809" r="22857" b="7587"/>
          <a:stretch/>
        </p:blipFill>
        <p:spPr>
          <a:xfrm>
            <a:off x="6451600" y="0"/>
            <a:ext cx="3974460" cy="5080000"/>
          </a:xfrm>
          <a:prstGeom prst="rect">
            <a:avLst/>
          </a:prstGeom>
        </p:spPr>
      </p:pic>
      <p:pic>
        <p:nvPicPr>
          <p:cNvPr id="5" name="Picture 4"/>
          <p:cNvPicPr>
            <a:picLocks noChangeAspect="1"/>
          </p:cNvPicPr>
          <p:nvPr/>
        </p:nvPicPr>
        <p:blipFill rotWithShape="1">
          <a:blip r:embed="rId5"/>
          <a:srcRect l="44921" t="77048" r="22619" b="7841"/>
          <a:stretch/>
        </p:blipFill>
        <p:spPr>
          <a:xfrm>
            <a:off x="6680200" y="5257799"/>
            <a:ext cx="3873500" cy="1127009"/>
          </a:xfrm>
          <a:prstGeom prst="rect">
            <a:avLst/>
          </a:prstGeom>
        </p:spPr>
      </p:pic>
    </p:spTree>
    <p:extLst>
      <p:ext uri="{BB962C8B-B14F-4D97-AF65-F5344CB8AC3E}">
        <p14:creationId xmlns:p14="http://schemas.microsoft.com/office/powerpoint/2010/main" val="681606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619" t="21302" r="22857" b="9238"/>
          <a:stretch/>
        </p:blipFill>
        <p:spPr>
          <a:xfrm>
            <a:off x="0" y="1"/>
            <a:ext cx="5453802" cy="6858000"/>
          </a:xfrm>
          <a:prstGeom prst="rect">
            <a:avLst/>
          </a:prstGeom>
        </p:spPr>
      </p:pic>
      <p:pic>
        <p:nvPicPr>
          <p:cNvPr id="3" name="Picture 2"/>
          <p:cNvPicPr>
            <a:picLocks noChangeAspect="1"/>
          </p:cNvPicPr>
          <p:nvPr/>
        </p:nvPicPr>
        <p:blipFill rotWithShape="1">
          <a:blip r:embed="rId3"/>
          <a:srcRect l="44444" t="58254" r="22699" b="7968"/>
          <a:stretch/>
        </p:blipFill>
        <p:spPr>
          <a:xfrm>
            <a:off x="6184900" y="50800"/>
            <a:ext cx="5257800" cy="3378201"/>
          </a:xfrm>
          <a:prstGeom prst="rect">
            <a:avLst/>
          </a:prstGeom>
        </p:spPr>
      </p:pic>
    </p:spTree>
    <p:extLst>
      <p:ext uri="{BB962C8B-B14F-4D97-AF65-F5344CB8AC3E}">
        <p14:creationId xmlns:p14="http://schemas.microsoft.com/office/powerpoint/2010/main" val="366142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254" t="21683" r="23968" b="37428"/>
          <a:stretch/>
        </p:blipFill>
        <p:spPr>
          <a:xfrm>
            <a:off x="6946900" y="139699"/>
            <a:ext cx="5245100" cy="4089401"/>
          </a:xfrm>
          <a:prstGeom prst="rect">
            <a:avLst/>
          </a:prstGeom>
        </p:spPr>
      </p:pic>
      <p:pic>
        <p:nvPicPr>
          <p:cNvPr id="3" name="Picture 2"/>
          <p:cNvPicPr>
            <a:picLocks noChangeAspect="1"/>
          </p:cNvPicPr>
          <p:nvPr/>
        </p:nvPicPr>
        <p:blipFill rotWithShape="1">
          <a:blip r:embed="rId3"/>
          <a:srcRect l="43174" t="21302" r="26112" b="40730"/>
          <a:stretch/>
        </p:blipFill>
        <p:spPr>
          <a:xfrm>
            <a:off x="0" y="0"/>
            <a:ext cx="5334000" cy="4121102"/>
          </a:xfrm>
          <a:prstGeom prst="rect">
            <a:avLst/>
          </a:prstGeom>
        </p:spPr>
      </p:pic>
    </p:spTree>
    <p:extLst>
      <p:ext uri="{BB962C8B-B14F-4D97-AF65-F5344CB8AC3E}">
        <p14:creationId xmlns:p14="http://schemas.microsoft.com/office/powerpoint/2010/main" val="3164716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254" t="21683" r="25635" b="28032"/>
          <a:stretch/>
        </p:blipFill>
        <p:spPr>
          <a:xfrm>
            <a:off x="165100" y="215899"/>
            <a:ext cx="4978400" cy="5029201"/>
          </a:xfrm>
          <a:prstGeom prst="rect">
            <a:avLst/>
          </a:prstGeom>
        </p:spPr>
      </p:pic>
    </p:spTree>
    <p:extLst>
      <p:ext uri="{BB962C8B-B14F-4D97-AF65-F5344CB8AC3E}">
        <p14:creationId xmlns:p14="http://schemas.microsoft.com/office/powerpoint/2010/main" val="2967666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400" b="1" dirty="0"/>
              <a:t>Topic 6: Stimuli and response - </a:t>
            </a:r>
            <a:r>
              <a:rPr lang="en-US" sz="2400" b="1" dirty="0">
                <a:solidFill>
                  <a:schemeClr val="tx1"/>
                </a:solidFill>
              </a:rPr>
              <a:t>3.6.4.3 Control of blood water potential. </a:t>
            </a:r>
          </a:p>
          <a:p>
            <a:endParaRPr lang="en-US" sz="2400" b="1" dirty="0">
              <a:solidFill>
                <a:schemeClr val="tx1"/>
              </a:solidFill>
            </a:endParaRP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725477"/>
            <a:ext cx="5272560" cy="20685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Label the diagrams and add details of processes.</a:t>
            </a:r>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33027"/>
            <a:ext cx="6422570" cy="292457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process of ultrafiltration</a:t>
            </a:r>
            <a:endParaRPr lang="en-US" sz="1400" b="1" dirty="0"/>
          </a:p>
        </p:txBody>
      </p:sp>
      <p:sp>
        <p:nvSpPr>
          <p:cNvPr id="11" name="TextBox 10">
            <a:extLst>
              <a:ext uri="{FF2B5EF4-FFF2-40B4-BE49-F238E27FC236}">
                <a16:creationId xmlns:a16="http://schemas.microsoft.com/office/drawing/2014/main" id="{28155ACA-B6C8-40DF-A74A-B9A45A6FCE61}"/>
              </a:ext>
            </a:extLst>
          </p:cNvPr>
          <p:cNvSpPr txBox="1"/>
          <p:nvPr/>
        </p:nvSpPr>
        <p:spPr>
          <a:xfrm>
            <a:off x="8864600" y="3813738"/>
            <a:ext cx="3120570" cy="277943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how cells in ultrafiltration are specialized. </a:t>
            </a:r>
          </a:p>
        </p:txBody>
      </p:sp>
      <p:pic>
        <p:nvPicPr>
          <p:cNvPr id="4" name="Picture 3"/>
          <p:cNvPicPr>
            <a:picLocks noChangeAspect="1"/>
          </p:cNvPicPr>
          <p:nvPr/>
        </p:nvPicPr>
        <p:blipFill>
          <a:blip r:embed="rId2"/>
          <a:stretch>
            <a:fillRect/>
          </a:stretch>
        </p:blipFill>
        <p:spPr>
          <a:xfrm>
            <a:off x="849135" y="1143000"/>
            <a:ext cx="1028483" cy="1502338"/>
          </a:xfrm>
          <a:prstGeom prst="rect">
            <a:avLst/>
          </a:prstGeom>
        </p:spPr>
      </p:pic>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3205278" y="1185473"/>
            <a:ext cx="1535430" cy="1459865"/>
          </a:xfrm>
          <a:prstGeom prst="rect">
            <a:avLst/>
          </a:prstGeom>
          <a:noFill/>
          <a:ln>
            <a:noFill/>
          </a:ln>
        </p:spPr>
      </p:pic>
      <p:pic>
        <p:nvPicPr>
          <p:cNvPr id="5" name="Picture 4"/>
          <p:cNvPicPr>
            <a:picLocks noChangeAspect="1"/>
          </p:cNvPicPr>
          <p:nvPr/>
        </p:nvPicPr>
        <p:blipFill>
          <a:blip r:embed="rId4"/>
          <a:stretch>
            <a:fillRect/>
          </a:stretch>
        </p:blipFill>
        <p:spPr>
          <a:xfrm>
            <a:off x="10546389" y="1208002"/>
            <a:ext cx="1438781" cy="1103472"/>
          </a:xfrm>
          <a:prstGeom prst="rect">
            <a:avLst/>
          </a:prstGeom>
        </p:spPr>
      </p:pic>
      <p:sp>
        <p:nvSpPr>
          <p:cNvPr id="12" name="TextBox 11">
            <a:extLst>
              <a:ext uri="{FF2B5EF4-FFF2-40B4-BE49-F238E27FC236}">
                <a16:creationId xmlns:a16="http://schemas.microsoft.com/office/drawing/2014/main" id="{28155ACA-B6C8-40DF-A74A-B9A45A6FCE61}"/>
              </a:ext>
            </a:extLst>
          </p:cNvPr>
          <p:cNvSpPr txBox="1"/>
          <p:nvPr/>
        </p:nvSpPr>
        <p:spPr>
          <a:xfrm>
            <a:off x="5562600" y="3824569"/>
            <a:ext cx="3120570" cy="2779431"/>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how cells in selective reabsorption are specialized. </a:t>
            </a:r>
          </a:p>
        </p:txBody>
      </p:sp>
      <p:sp>
        <p:nvSpPr>
          <p:cNvPr id="13" name="TextBox 12">
            <a:extLst>
              <a:ext uri="{FF2B5EF4-FFF2-40B4-BE49-F238E27FC236}">
                <a16:creationId xmlns:a16="http://schemas.microsoft.com/office/drawing/2014/main" id="{23741C6A-67AB-4B22-93B5-0DC38A1F0264}"/>
              </a:ext>
            </a:extLst>
          </p:cNvPr>
          <p:cNvSpPr txBox="1"/>
          <p:nvPr/>
        </p:nvSpPr>
        <p:spPr>
          <a:xfrm>
            <a:off x="181685" y="2960969"/>
            <a:ext cx="5272560" cy="363220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process of selective reabsorption</a:t>
            </a:r>
            <a:endParaRPr lang="en-US" sz="1400" b="1" dirty="0"/>
          </a:p>
        </p:txBody>
      </p:sp>
      <p:pic>
        <p:nvPicPr>
          <p:cNvPr id="15" name="Picture 14"/>
          <p:cNvPicPr/>
          <p:nvPr/>
        </p:nvPicPr>
        <p:blipFill>
          <a:blip r:embed="rId5">
            <a:extLst>
              <a:ext uri="{28A0092B-C50C-407E-A947-70E740481C1C}">
                <a14:useLocalDpi xmlns:a14="http://schemas.microsoft.com/office/drawing/2010/main" val="0"/>
              </a:ext>
            </a:extLst>
          </a:blip>
          <a:srcRect/>
          <a:stretch>
            <a:fillRect/>
          </a:stretch>
        </p:blipFill>
        <p:spPr bwMode="auto">
          <a:xfrm>
            <a:off x="3205278" y="3824569"/>
            <a:ext cx="2331720" cy="1517015"/>
          </a:xfrm>
          <a:prstGeom prst="rect">
            <a:avLst/>
          </a:prstGeom>
          <a:noFill/>
          <a:ln>
            <a:noFill/>
          </a:ln>
        </p:spPr>
      </p:pic>
    </p:spTree>
    <p:extLst>
      <p:ext uri="{BB962C8B-B14F-4D97-AF65-F5344CB8AC3E}">
        <p14:creationId xmlns:p14="http://schemas.microsoft.com/office/powerpoint/2010/main" val="27443890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81685" y="152402"/>
            <a:ext cx="11803486" cy="451756"/>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2400" b="1" dirty="0"/>
              <a:t>Topic 6: Stimuli and response - </a:t>
            </a:r>
            <a:r>
              <a:rPr lang="en-US" sz="2400" b="1" dirty="0">
                <a:solidFill>
                  <a:schemeClr val="tx1"/>
                </a:solidFill>
              </a:rPr>
              <a:t>3.6.4.3 Control of blood water potential. </a:t>
            </a:r>
          </a:p>
          <a:p>
            <a:endParaRPr lang="en-US" sz="2400" b="1" dirty="0">
              <a:solidFill>
                <a:schemeClr val="tx1"/>
              </a:solidFill>
            </a:endParaRPr>
          </a:p>
        </p:txBody>
      </p:sp>
      <p:sp>
        <p:nvSpPr>
          <p:cNvPr id="16" name="TextBox 15">
            <a:extLst>
              <a:ext uri="{FF2B5EF4-FFF2-40B4-BE49-F238E27FC236}">
                <a16:creationId xmlns:a16="http://schemas.microsoft.com/office/drawing/2014/main" id="{28155ACA-B6C8-40DF-A74A-B9A45A6FCE61}"/>
              </a:ext>
            </a:extLst>
          </p:cNvPr>
          <p:cNvSpPr txBox="1"/>
          <p:nvPr/>
        </p:nvSpPr>
        <p:spPr>
          <a:xfrm>
            <a:off x="181685" y="4495434"/>
            <a:ext cx="5272560" cy="2068523"/>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Explain how the loop of Henle is an example of a counter current multiplier.</a:t>
            </a:r>
          </a:p>
        </p:txBody>
      </p:sp>
      <p:sp>
        <p:nvSpPr>
          <p:cNvPr id="14" name="TextBox 13">
            <a:extLst>
              <a:ext uri="{FF2B5EF4-FFF2-40B4-BE49-F238E27FC236}">
                <a16:creationId xmlns:a16="http://schemas.microsoft.com/office/drawing/2014/main" id="{23741C6A-67AB-4B22-93B5-0DC38A1F0264}"/>
              </a:ext>
            </a:extLst>
          </p:cNvPr>
          <p:cNvSpPr txBox="1"/>
          <p:nvPr/>
        </p:nvSpPr>
        <p:spPr>
          <a:xfrm>
            <a:off x="5562600" y="741247"/>
            <a:ext cx="6422570" cy="2636954"/>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what happen in the collectin</a:t>
            </a:r>
            <a:r>
              <a:rPr lang="en-US" sz="1400" b="1" dirty="0" smtClean="0"/>
              <a:t>g duct. </a:t>
            </a:r>
            <a:endParaRPr lang="en-US" sz="1400" b="1" dirty="0"/>
          </a:p>
        </p:txBody>
      </p:sp>
      <p:sp>
        <p:nvSpPr>
          <p:cNvPr id="11" name="TextBox 10">
            <a:extLst>
              <a:ext uri="{FF2B5EF4-FFF2-40B4-BE49-F238E27FC236}">
                <a16:creationId xmlns:a16="http://schemas.microsoft.com/office/drawing/2014/main" id="{28155ACA-B6C8-40DF-A74A-B9A45A6FCE61}"/>
              </a:ext>
            </a:extLst>
          </p:cNvPr>
          <p:cNvSpPr txBox="1"/>
          <p:nvPr/>
        </p:nvSpPr>
        <p:spPr>
          <a:xfrm>
            <a:off x="8147455" y="3515290"/>
            <a:ext cx="3837715" cy="3077879"/>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how </a:t>
            </a:r>
            <a:r>
              <a:rPr lang="en-US" sz="1400" b="1" dirty="0" err="1" smtClean="0"/>
              <a:t>osmoreceptors</a:t>
            </a:r>
            <a:r>
              <a:rPr lang="en-US" sz="1400" b="1" dirty="0" smtClean="0"/>
              <a:t> work, include the hypothalamus and posterior pituitary gland. </a:t>
            </a:r>
          </a:p>
        </p:txBody>
      </p:sp>
      <p:sp>
        <p:nvSpPr>
          <p:cNvPr id="12" name="TextBox 11">
            <a:extLst>
              <a:ext uri="{FF2B5EF4-FFF2-40B4-BE49-F238E27FC236}">
                <a16:creationId xmlns:a16="http://schemas.microsoft.com/office/drawing/2014/main" id="{28155ACA-B6C8-40DF-A74A-B9A45A6FCE61}"/>
              </a:ext>
            </a:extLst>
          </p:cNvPr>
          <p:cNvSpPr txBox="1"/>
          <p:nvPr/>
        </p:nvSpPr>
        <p:spPr>
          <a:xfrm>
            <a:off x="5562600" y="3515291"/>
            <a:ext cx="2476500" cy="308871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structure of ADH </a:t>
            </a:r>
          </a:p>
        </p:txBody>
      </p:sp>
      <p:sp>
        <p:nvSpPr>
          <p:cNvPr id="13" name="TextBox 12">
            <a:extLst>
              <a:ext uri="{FF2B5EF4-FFF2-40B4-BE49-F238E27FC236}">
                <a16:creationId xmlns:a16="http://schemas.microsoft.com/office/drawing/2014/main" id="{23741C6A-67AB-4B22-93B5-0DC38A1F0264}"/>
              </a:ext>
            </a:extLst>
          </p:cNvPr>
          <p:cNvSpPr txBox="1"/>
          <p:nvPr/>
        </p:nvSpPr>
        <p:spPr>
          <a:xfrm>
            <a:off x="181685" y="733027"/>
            <a:ext cx="5272560" cy="3632200"/>
          </a:xfrm>
          <a:prstGeom prst="roundRect">
            <a:avLst>
              <a:gd name="adj" fmla="val 3493"/>
            </a:avLst>
          </a:prstGeom>
          <a:noFill/>
        </p:spPr>
        <p:style>
          <a:lnRef idx="2">
            <a:schemeClr val="dk1"/>
          </a:lnRef>
          <a:fillRef idx="1">
            <a:schemeClr val="lt1"/>
          </a:fillRef>
          <a:effectRef idx="0">
            <a:schemeClr val="dk1"/>
          </a:effectRef>
          <a:fontRef idx="minor">
            <a:schemeClr val="dk1"/>
          </a:fontRef>
        </p:style>
        <p:txBody>
          <a:bodyPr wrap="square" rtlCol="0">
            <a:noAutofit/>
          </a:bodyPr>
          <a:lstStyle/>
          <a:p>
            <a:r>
              <a:rPr lang="en-US" sz="1400" b="1" dirty="0" smtClean="0"/>
              <a:t>Describe the process in the loop of Henle</a:t>
            </a:r>
            <a:endParaRPr lang="en-US" sz="1400" b="1" dirty="0"/>
          </a:p>
        </p:txBody>
      </p:sp>
      <p:pic>
        <p:nvPicPr>
          <p:cNvPr id="2" name="Picture 1"/>
          <p:cNvPicPr>
            <a:picLocks noChangeAspect="1"/>
          </p:cNvPicPr>
          <p:nvPr/>
        </p:nvPicPr>
        <p:blipFill>
          <a:blip r:embed="rId2"/>
          <a:stretch>
            <a:fillRect/>
          </a:stretch>
        </p:blipFill>
        <p:spPr>
          <a:xfrm>
            <a:off x="4217894" y="1369233"/>
            <a:ext cx="1163276" cy="2814713"/>
          </a:xfrm>
          <a:prstGeom prst="rect">
            <a:avLst/>
          </a:prstGeom>
        </p:spPr>
      </p:pic>
      <p:pic>
        <p:nvPicPr>
          <p:cNvPr id="17" name="Picture 16"/>
          <p:cNvPicPr/>
          <p:nvPr/>
        </p:nvPicPr>
        <p:blipFill>
          <a:blip r:embed="rId3">
            <a:extLst>
              <a:ext uri="{28A0092B-C50C-407E-A947-70E740481C1C}">
                <a14:useLocalDpi xmlns:a14="http://schemas.microsoft.com/office/drawing/2010/main" val="0"/>
              </a:ext>
            </a:extLst>
          </a:blip>
          <a:srcRect/>
          <a:stretch>
            <a:fillRect/>
          </a:stretch>
        </p:blipFill>
        <p:spPr bwMode="auto">
          <a:xfrm>
            <a:off x="5928793" y="4495434"/>
            <a:ext cx="820420" cy="1267460"/>
          </a:xfrm>
          <a:prstGeom prst="rect">
            <a:avLst/>
          </a:prstGeom>
          <a:noFill/>
          <a:ln>
            <a:noFill/>
          </a:ln>
        </p:spPr>
      </p:pic>
      <p:pic>
        <p:nvPicPr>
          <p:cNvPr id="18" name="Picture 17"/>
          <p:cNvPicPr/>
          <p:nvPr/>
        </p:nvPicPr>
        <p:blipFill rotWithShape="1">
          <a:blip r:embed="rId4" cstate="print">
            <a:extLst>
              <a:ext uri="{28A0092B-C50C-407E-A947-70E740481C1C}">
                <a14:useLocalDpi xmlns:a14="http://schemas.microsoft.com/office/drawing/2010/main" val="0"/>
              </a:ext>
            </a:extLst>
          </a:blip>
          <a:srcRect t="12752" r="17525"/>
          <a:stretch/>
        </p:blipFill>
        <p:spPr bwMode="auto">
          <a:xfrm>
            <a:off x="10100490" y="1469190"/>
            <a:ext cx="1884680" cy="145224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40414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540" t="21555" r="23095" b="19778"/>
          <a:stretch/>
        </p:blipFill>
        <p:spPr>
          <a:xfrm>
            <a:off x="0" y="1"/>
            <a:ext cx="4330700" cy="4620748"/>
          </a:xfrm>
          <a:prstGeom prst="rect">
            <a:avLst/>
          </a:prstGeom>
        </p:spPr>
      </p:pic>
      <p:pic>
        <p:nvPicPr>
          <p:cNvPr id="3" name="Picture 2"/>
          <p:cNvPicPr>
            <a:picLocks noChangeAspect="1"/>
          </p:cNvPicPr>
          <p:nvPr/>
        </p:nvPicPr>
        <p:blipFill rotWithShape="1">
          <a:blip r:embed="rId3"/>
          <a:srcRect l="42937" t="64095" r="22936" b="7968"/>
          <a:stretch/>
        </p:blipFill>
        <p:spPr>
          <a:xfrm>
            <a:off x="0" y="4711700"/>
            <a:ext cx="4330700" cy="2215708"/>
          </a:xfrm>
          <a:prstGeom prst="rect">
            <a:avLst/>
          </a:prstGeom>
        </p:spPr>
      </p:pic>
      <p:pic>
        <p:nvPicPr>
          <p:cNvPr id="4" name="Picture 3"/>
          <p:cNvPicPr>
            <a:picLocks noChangeAspect="1"/>
          </p:cNvPicPr>
          <p:nvPr/>
        </p:nvPicPr>
        <p:blipFill rotWithShape="1">
          <a:blip r:embed="rId4"/>
          <a:srcRect l="42699" t="21683" r="26032" b="25746"/>
          <a:stretch/>
        </p:blipFill>
        <p:spPr>
          <a:xfrm>
            <a:off x="8251810" y="1"/>
            <a:ext cx="3940189" cy="4140199"/>
          </a:xfrm>
          <a:prstGeom prst="rect">
            <a:avLst/>
          </a:prstGeom>
        </p:spPr>
      </p:pic>
      <p:pic>
        <p:nvPicPr>
          <p:cNvPr id="5" name="Picture 4"/>
          <p:cNvPicPr>
            <a:picLocks noChangeAspect="1"/>
          </p:cNvPicPr>
          <p:nvPr/>
        </p:nvPicPr>
        <p:blipFill rotWithShape="1">
          <a:blip r:embed="rId5"/>
          <a:srcRect l="43017" t="34000" r="22460" b="25111"/>
          <a:stretch/>
        </p:blipFill>
        <p:spPr>
          <a:xfrm>
            <a:off x="8441047" y="4140201"/>
            <a:ext cx="3671561" cy="2717800"/>
          </a:xfrm>
          <a:prstGeom prst="rect">
            <a:avLst/>
          </a:prstGeom>
        </p:spPr>
      </p:pic>
    </p:spTree>
    <p:extLst>
      <p:ext uri="{BB962C8B-B14F-4D97-AF65-F5344CB8AC3E}">
        <p14:creationId xmlns:p14="http://schemas.microsoft.com/office/powerpoint/2010/main" val="11302898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063" t="21683" r="22461" b="14699"/>
          <a:stretch/>
        </p:blipFill>
        <p:spPr>
          <a:xfrm>
            <a:off x="0" y="0"/>
            <a:ext cx="5676900" cy="6362701"/>
          </a:xfrm>
          <a:prstGeom prst="rect">
            <a:avLst/>
          </a:prstGeom>
        </p:spPr>
      </p:pic>
    </p:spTree>
    <p:extLst>
      <p:ext uri="{BB962C8B-B14F-4D97-AF65-F5344CB8AC3E}">
        <p14:creationId xmlns:p14="http://schemas.microsoft.com/office/powerpoint/2010/main" val="32266826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2937" t="21683" r="24048" b="56349"/>
          <a:stretch/>
        </p:blipFill>
        <p:spPr>
          <a:xfrm>
            <a:off x="-1" y="0"/>
            <a:ext cx="6107743" cy="2540000"/>
          </a:xfrm>
          <a:prstGeom prst="rect">
            <a:avLst/>
          </a:prstGeom>
        </p:spPr>
      </p:pic>
      <p:pic>
        <p:nvPicPr>
          <p:cNvPr id="3" name="Picture 2"/>
          <p:cNvPicPr>
            <a:picLocks noChangeAspect="1"/>
          </p:cNvPicPr>
          <p:nvPr/>
        </p:nvPicPr>
        <p:blipFill rotWithShape="1">
          <a:blip r:embed="rId3"/>
          <a:srcRect l="42937" t="21428" r="23968" b="24984"/>
          <a:stretch/>
        </p:blipFill>
        <p:spPr>
          <a:xfrm>
            <a:off x="6896100" y="0"/>
            <a:ext cx="5295900" cy="5359401"/>
          </a:xfrm>
          <a:prstGeom prst="rect">
            <a:avLst/>
          </a:prstGeom>
        </p:spPr>
      </p:pic>
    </p:spTree>
    <p:extLst>
      <p:ext uri="{BB962C8B-B14F-4D97-AF65-F5344CB8AC3E}">
        <p14:creationId xmlns:p14="http://schemas.microsoft.com/office/powerpoint/2010/main" val="4127786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43016" t="21683" r="24127" b="43269"/>
          <a:stretch/>
        </p:blipFill>
        <p:spPr>
          <a:xfrm>
            <a:off x="0" y="0"/>
            <a:ext cx="5257800" cy="3505201"/>
          </a:xfrm>
          <a:prstGeom prst="rect">
            <a:avLst/>
          </a:prstGeom>
        </p:spPr>
      </p:pic>
    </p:spTree>
    <p:extLst>
      <p:ext uri="{BB962C8B-B14F-4D97-AF65-F5344CB8AC3E}">
        <p14:creationId xmlns:p14="http://schemas.microsoft.com/office/powerpoint/2010/main" val="4207998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1201</Words>
  <Application>Microsoft Office PowerPoint</Application>
  <PresentationFormat>Widescreen</PresentationFormat>
  <Paragraphs>152</Paragraphs>
  <Slides>47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52</cp:revision>
  <dcterms:created xsi:type="dcterms:W3CDTF">2018-10-02T15:07:07Z</dcterms:created>
  <dcterms:modified xsi:type="dcterms:W3CDTF">2018-10-10T15:16:28Z</dcterms:modified>
</cp:coreProperties>
</file>