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71" r:id="rId5"/>
    <p:sldId id="259" r:id="rId6"/>
    <p:sldId id="260" r:id="rId7"/>
    <p:sldId id="261" r:id="rId8"/>
    <p:sldId id="263" r:id="rId9"/>
    <p:sldId id="272" r:id="rId10"/>
    <p:sldId id="274" r:id="rId11"/>
    <p:sldId id="273" r:id="rId12"/>
    <p:sldId id="264" r:id="rId13"/>
    <p:sldId id="265" r:id="rId14"/>
    <p:sldId id="266" r:id="rId15"/>
    <p:sldId id="275" r:id="rId16"/>
    <p:sldId id="276" r:id="rId17"/>
    <p:sldId id="277" r:id="rId18"/>
    <p:sldId id="267" r:id="rId19"/>
    <p:sldId id="268" r:id="rId20"/>
    <p:sldId id="269" r:id="rId21"/>
    <p:sldId id="278" r:id="rId22"/>
    <p:sldId id="280" r:id="rId23"/>
    <p:sldId id="281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75" d="100"/>
          <a:sy n="75" d="100"/>
        </p:scale>
        <p:origin x="1236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11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87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37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321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09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24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167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028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30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73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91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DCB78-63A8-4A06-B61E-9FDF6C9673A2}" type="datetimeFigureOut">
              <a:rPr lang="en-GB" smtClean="0"/>
              <a:t>19/10/2018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0D76-6339-454A-A6B4-4523E845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03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.uk/url?sa=i&amp;rct=j&amp;q=&amp;esrc=s&amp;source=images&amp;cd=&amp;cad=rja&amp;uact=8&amp;ved=0ahUKEwjdkPW77OXUAhWHvRoKHU5mBgkQjRwIBw&amp;url=http://2013.igem.org/wiki/index.php?title%3DTeam:NJU_China/Project%26oldid%3D356888&amp;psig=AFQjCNEyCsqxtNqKAsULduHQp0St7njy9A&amp;ust=149892154088695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685" y="718458"/>
            <a:ext cx="3802486" cy="214361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Section </a:t>
            </a:r>
            <a:r>
              <a:rPr lang="en-US" sz="2000" b="1" dirty="0">
                <a:solidFill>
                  <a:schemeClr val="tx1"/>
                </a:solidFill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</a:rPr>
              <a:t>: Energy transfer in and between organisms 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3.5.1 Photosynthesis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3.5.2 Respiration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3.5.3 Energy and ecosystems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</a:rPr>
              <a:t>3.5.4 Nutrient Cycles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A2 Level Paper 2 and 3 - Topics 5-8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5" y="2932284"/>
            <a:ext cx="5353701" cy="372977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Section 6: Stimuli, both internal and external, are detected and lead to a response.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3.6.6.1 Survival and response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3.6.1.2 Receptors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3.6.1.3 Control of heart rate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3.6.2.1 Nerve impulses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3.6.2.2 Synaptic transmission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3.6.3 Skeletal muscles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3.6.4.1 Principles of homeostasis and negative feedback 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3.6.4.2 Control of blood glucose concentration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3.6.4.3 Control of blood water potential. </a:t>
            </a:r>
          </a:p>
          <a:p>
            <a:endParaRPr lang="en-US" sz="2000" b="1" dirty="0" smtClean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82185" y="718458"/>
            <a:ext cx="7802986" cy="181443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7: Genetics, populations, evolution and ecosystems</a:t>
            </a:r>
          </a:p>
          <a:p>
            <a:r>
              <a:rPr lang="en-US" sz="2000" b="1" dirty="0" smtClean="0"/>
              <a:t>3.7.1 Inheritance </a:t>
            </a:r>
          </a:p>
          <a:p>
            <a:r>
              <a:rPr lang="en-US" sz="2000" b="1" dirty="0" smtClean="0"/>
              <a:t>3.7.2 Populations</a:t>
            </a:r>
          </a:p>
          <a:p>
            <a:r>
              <a:rPr lang="en-US" sz="2000" b="1" dirty="0" smtClean="0"/>
              <a:t>3.7.3 Evolution may lead to speciation </a:t>
            </a:r>
          </a:p>
          <a:p>
            <a:r>
              <a:rPr lang="en-US" sz="2000" b="1" dirty="0" smtClean="0"/>
              <a:t>3.7.4 Populations in ecosystems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763985" y="2647188"/>
            <a:ext cx="6221185" cy="401486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Section 8: Control of gene expression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3.8.1: Alteration of sequence of bases in DNA can alter the structure of proteins 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3.8.2.1 Most of cell’s DNA is not translated 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3.8.2.2 Regulation of transcription and translation 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3.8.2.3 Gene expression and cancer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3.8.3 Using genome projects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3.8.4.1 Recombinant DNA technology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3.8.4.2 Differences in DNA between same species can be exploited for identification and diagnosis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3.8.4.3 Genetic fingerprinting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685125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expression- 3.7.1: </a:t>
            </a:r>
            <a:r>
              <a:rPr lang="en-US" sz="2400" b="1" dirty="0">
                <a:solidFill>
                  <a:schemeClr val="tx1"/>
                </a:solidFill>
              </a:rPr>
              <a:t>3.8.1: Alteration of sequence 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4509187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structure of a protein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5" y="3700450"/>
            <a:ext cx="5934635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List the causes of mutations and mutagenic agents:</a:t>
            </a:r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824984" y="753542"/>
            <a:ext cx="7160187" cy="55757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mutation.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2933"/>
          <a:stretch/>
        </p:blipFill>
        <p:spPr>
          <a:xfrm>
            <a:off x="822602" y="2834861"/>
            <a:ext cx="3101011" cy="7211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24984" y="1438136"/>
            <a:ext cx="7160187" cy="99363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effect of a substitution mutation on the DNA, mRNA and protein structure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24984" y="2538113"/>
            <a:ext cx="7160187" cy="99363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effect of a deletion mutation on the DNA, mRNA and protein structure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94120" y="3700449"/>
            <a:ext cx="5691051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effect of the following mutations:</a:t>
            </a:r>
          </a:p>
          <a:p>
            <a:r>
              <a:rPr lang="en-US" sz="1400" b="1" dirty="0" smtClean="0"/>
              <a:t>Addition: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Duplication: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Inversion: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Translocation:</a:t>
            </a:r>
          </a:p>
        </p:txBody>
      </p:sp>
    </p:spTree>
    <p:extLst>
      <p:ext uri="{BB962C8B-B14F-4D97-AF65-F5344CB8AC3E}">
        <p14:creationId xmlns:p14="http://schemas.microsoft.com/office/powerpoint/2010/main" val="282577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54" t="19652" r="25555" b="6825"/>
          <a:stretch/>
        </p:blipFill>
        <p:spPr>
          <a:xfrm>
            <a:off x="1" y="1"/>
            <a:ext cx="3879092" cy="5714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413" t="19906" r="25952" b="13175"/>
          <a:stretch/>
        </p:blipFill>
        <p:spPr>
          <a:xfrm>
            <a:off x="4508367" y="1"/>
            <a:ext cx="4251053" cy="58038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651" t="60413" r="27857" b="27524"/>
          <a:stretch/>
        </p:blipFill>
        <p:spPr>
          <a:xfrm>
            <a:off x="4508367" y="5803900"/>
            <a:ext cx="3911733" cy="103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68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54" t="19778" r="27064" b="42127"/>
          <a:stretch/>
        </p:blipFill>
        <p:spPr>
          <a:xfrm>
            <a:off x="0" y="0"/>
            <a:ext cx="4749800" cy="3810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048" t="20032" r="27302" b="34762"/>
          <a:stretch/>
        </p:blipFill>
        <p:spPr>
          <a:xfrm>
            <a:off x="7480300" y="0"/>
            <a:ext cx="4584700" cy="452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4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expression- 3.7.1: </a:t>
            </a:r>
            <a:r>
              <a:rPr lang="en-US" sz="2400" b="1" dirty="0">
                <a:solidFill>
                  <a:schemeClr val="tx1"/>
                </a:solidFill>
              </a:rPr>
              <a:t>3.8.1: Alteration of sequence 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4509187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what is meant by cell differentiation and specialization.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5" y="3700450"/>
            <a:ext cx="5934635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what induced pluripotent stem cells are.  </a:t>
            </a:r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824985" y="753542"/>
            <a:ext cx="3322320" cy="55757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</a:t>
            </a:r>
            <a:r>
              <a:rPr lang="en-US" sz="1400" b="1" dirty="0" err="1" smtClean="0"/>
              <a:t>totipotency</a:t>
            </a:r>
            <a:r>
              <a:rPr lang="en-US" sz="1400" b="1" dirty="0"/>
              <a:t>:</a:t>
            </a:r>
            <a:endParaRPr lang="en-US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824984" y="1438135"/>
            <a:ext cx="7160187" cy="211786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origins and types of stem cells.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94120" y="3700449"/>
            <a:ext cx="5691051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induced pluripotent stem cells can be used to treat disease.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056" y="2529683"/>
            <a:ext cx="1897760" cy="92761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81417" y="753542"/>
            <a:ext cx="3703753" cy="55757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induced </a:t>
            </a:r>
            <a:r>
              <a:rPr lang="en-US" sz="1400" b="1" dirty="0" err="1" smtClean="0"/>
              <a:t>pleuripotency</a:t>
            </a:r>
            <a:r>
              <a:rPr lang="en-US" sz="1400" b="1" dirty="0" smtClean="0"/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328" y="5493083"/>
            <a:ext cx="1106424" cy="90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9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expression- </a:t>
            </a:r>
            <a:r>
              <a:rPr lang="en-US" sz="2400" b="1" dirty="0">
                <a:solidFill>
                  <a:schemeClr val="tx1"/>
                </a:solidFill>
              </a:rPr>
              <a:t>3.8.2.2 Regulation of transcription and translation </a:t>
            </a: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6"/>
            <a:ext cx="4509187" cy="582019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estrogen affects gene expression (transcription).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0400" y="748607"/>
            <a:ext cx="4974771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transcription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93362" y="3700449"/>
            <a:ext cx="7191810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translation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4444" t="62571" r="12936" b="20667"/>
          <a:stretch/>
        </p:blipFill>
        <p:spPr>
          <a:xfrm>
            <a:off x="1092200" y="1401797"/>
            <a:ext cx="2336800" cy="7505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361" y="1193800"/>
            <a:ext cx="2114549" cy="211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5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expression- </a:t>
            </a:r>
            <a:r>
              <a:rPr lang="en-US" sz="2400" b="1" dirty="0">
                <a:solidFill>
                  <a:schemeClr val="tx1"/>
                </a:solidFill>
              </a:rPr>
              <a:t>3.8.2.2 Regulation of transcription and translation </a:t>
            </a: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4509187" cy="1664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Define:</a:t>
            </a:r>
          </a:p>
          <a:p>
            <a:r>
              <a:rPr lang="en-US" sz="1400" b="1" dirty="0" smtClean="0"/>
              <a:t>Epigenetics: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err="1" smtClean="0"/>
              <a:t>Epigenome</a:t>
            </a:r>
            <a:r>
              <a:rPr lang="en-US" sz="1400" b="1" dirty="0" smtClean="0"/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93362" y="748607"/>
            <a:ext cx="7191809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contrast table for acetylation and methylation of the DNA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684" y="3700450"/>
            <a:ext cx="11803487" cy="286835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the effect of RNA interference on gene expression (translation) </a:t>
            </a:r>
          </a:p>
        </p:txBody>
      </p:sp>
      <p:pic>
        <p:nvPicPr>
          <p:cNvPr id="8" name="Picture 7" descr="Image result for siRNA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4390" b="10888"/>
          <a:stretch/>
        </p:blipFill>
        <p:spPr bwMode="auto">
          <a:xfrm>
            <a:off x="181684" y="4203700"/>
            <a:ext cx="1159584" cy="23651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Image result for methylation of histones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90" b="51276"/>
          <a:stretch/>
        </p:blipFill>
        <p:spPr bwMode="auto">
          <a:xfrm>
            <a:off x="181684" y="2458481"/>
            <a:ext cx="2070407" cy="11964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Image result for methylation of histones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" t="50000" r="35139"/>
          <a:stretch/>
        </p:blipFill>
        <p:spPr bwMode="auto">
          <a:xfrm>
            <a:off x="2471040" y="2444027"/>
            <a:ext cx="2271077" cy="12109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25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expression- </a:t>
            </a:r>
            <a:r>
              <a:rPr lang="en-US" sz="2400" b="1" dirty="0">
                <a:solidFill>
                  <a:schemeClr val="tx1"/>
                </a:solidFill>
              </a:rPr>
              <a:t>3.8.2.3 Gene expression and cancer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679115" cy="6991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cancer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566" y="737162"/>
            <a:ext cx="3410838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contrast table for benign and malignant tumors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1685" y="1592249"/>
            <a:ext cx="3679115" cy="504985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stages of mitosis:</a:t>
            </a:r>
          </a:p>
          <a:p>
            <a:endParaRPr lang="en-US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13" y="3644901"/>
            <a:ext cx="3163887" cy="12871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93263" y="748607"/>
            <a:ext cx="4439537" cy="14484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role of proto-oncogenes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566" y="3644900"/>
            <a:ext cx="3481605" cy="299719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role of </a:t>
            </a:r>
            <a:r>
              <a:rPr lang="en-US" sz="1400" b="1" dirty="0" err="1" smtClean="0"/>
              <a:t>tumour</a:t>
            </a:r>
            <a:r>
              <a:rPr lang="en-US" sz="1400" b="1" dirty="0" smtClean="0"/>
              <a:t> suppressor genes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059" y="2312064"/>
            <a:ext cx="1848738" cy="12324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93263" y="3695006"/>
            <a:ext cx="4439537" cy="29470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Oncogenes and mutated </a:t>
            </a:r>
            <a:r>
              <a:rPr lang="en-US" sz="1400" b="1" dirty="0" err="1" smtClean="0"/>
              <a:t>tumour</a:t>
            </a:r>
            <a:r>
              <a:rPr lang="en-US" sz="1400" b="1" dirty="0" smtClean="0"/>
              <a:t> suppressor genes cause cancer </a:t>
            </a:r>
          </a:p>
        </p:txBody>
      </p:sp>
    </p:spTree>
    <p:extLst>
      <p:ext uri="{BB962C8B-B14F-4D97-AF65-F5344CB8AC3E}">
        <p14:creationId xmlns:p14="http://schemas.microsoft.com/office/powerpoint/2010/main" val="142550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413" t="20032" r="25555" b="6571"/>
          <a:stretch/>
        </p:blipFill>
        <p:spPr>
          <a:xfrm>
            <a:off x="0" y="1"/>
            <a:ext cx="4572000" cy="67586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889" t="25873" r="25793" b="7587"/>
          <a:stretch/>
        </p:blipFill>
        <p:spPr>
          <a:xfrm>
            <a:off x="7340600" y="0"/>
            <a:ext cx="4851400" cy="665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03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254" t="20033" r="25714" b="11396"/>
          <a:stretch/>
        </p:blipFill>
        <p:spPr>
          <a:xfrm>
            <a:off x="0" y="-1"/>
            <a:ext cx="4965700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333" t="78698" r="26111" b="7333"/>
          <a:stretch/>
        </p:blipFill>
        <p:spPr>
          <a:xfrm>
            <a:off x="7302500" y="0"/>
            <a:ext cx="4889500" cy="139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06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572" t="19778" r="27381" b="39841"/>
          <a:stretch/>
        </p:blipFill>
        <p:spPr>
          <a:xfrm>
            <a:off x="0" y="0"/>
            <a:ext cx="4648200" cy="40386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968" t="19651" r="27381" b="37428"/>
          <a:stretch/>
        </p:blipFill>
        <p:spPr>
          <a:xfrm>
            <a:off x="7607300" y="0"/>
            <a:ext cx="4584700" cy="429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06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</a:t>
            </a:r>
            <a:r>
              <a:rPr lang="en-US" sz="2400" b="1" dirty="0" smtClean="0">
                <a:solidFill>
                  <a:schemeClr val="tx1"/>
                </a:solidFill>
              </a:rPr>
              <a:t>expression- </a:t>
            </a:r>
            <a:r>
              <a:rPr lang="en-US" sz="2400" b="1" dirty="0">
                <a:solidFill>
                  <a:schemeClr val="tx1"/>
                </a:solidFill>
              </a:rPr>
              <a:t>3.8.3 Using genome projects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679115" cy="14484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proteome: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685" y="3834705"/>
            <a:ext cx="3679115" cy="28073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to determine the genome and proteome of simple organisms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93263" y="748607"/>
            <a:ext cx="4439537" cy="589349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Outline the importance of genome sequencing projects- why do we do them? What information do we get from them?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566" y="748608"/>
            <a:ext cx="3481605" cy="589349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to determine the genome and proteome of complex organisms.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60" y="2457663"/>
            <a:ext cx="3661940" cy="97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6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</a:t>
            </a:r>
            <a:r>
              <a:rPr lang="en-US" sz="2400" b="1" dirty="0" smtClean="0">
                <a:solidFill>
                  <a:schemeClr val="tx1"/>
                </a:solidFill>
              </a:rPr>
              <a:t>expression- </a:t>
            </a:r>
            <a:r>
              <a:rPr lang="en-US" sz="2400" b="1" dirty="0">
                <a:solidFill>
                  <a:schemeClr val="tx1"/>
                </a:solidFill>
              </a:rPr>
              <a:t>3.8.4.1 Recombinant DNA </a:t>
            </a:r>
            <a:r>
              <a:rPr lang="en-US" sz="2400" b="1" dirty="0" smtClean="0">
                <a:solidFill>
                  <a:schemeClr val="tx1"/>
                </a:solidFill>
              </a:rPr>
              <a:t>technology- In Vivo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679115" cy="36328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Briefly describe each of the stages:</a:t>
            </a:r>
          </a:p>
          <a:p>
            <a:pPr marL="342900" indent="-342900">
              <a:buAutoNum type="arabicPeriod"/>
            </a:pPr>
            <a:r>
              <a:rPr lang="en-US" sz="1400" b="1" dirty="0" smtClean="0"/>
              <a:t>Isolation of the gene</a:t>
            </a:r>
          </a:p>
          <a:p>
            <a:pPr marL="342900" indent="-342900">
              <a:buAutoNum type="arabicPeriod"/>
            </a:pPr>
            <a:endParaRPr lang="en-US" sz="1400" b="1" dirty="0"/>
          </a:p>
          <a:p>
            <a:pPr marL="342900" indent="-342900">
              <a:buAutoNum type="arabicPeriod"/>
            </a:pPr>
            <a:endParaRPr lang="en-US" sz="1400" b="1" dirty="0" smtClean="0"/>
          </a:p>
          <a:p>
            <a:pPr marL="342900" indent="-342900">
              <a:buAutoNum type="arabicPeriod"/>
            </a:pPr>
            <a:r>
              <a:rPr lang="en-US" sz="1400" b="1" dirty="0" smtClean="0"/>
              <a:t>Insertion of the gene into a vector</a:t>
            </a:r>
          </a:p>
          <a:p>
            <a:pPr marL="342900" indent="-342900">
              <a:buAutoNum type="arabicPeriod"/>
            </a:pPr>
            <a:endParaRPr lang="en-US" sz="1400" b="1" dirty="0"/>
          </a:p>
          <a:p>
            <a:pPr marL="342900" indent="-342900">
              <a:buAutoNum type="arabicPeriod"/>
            </a:pPr>
            <a:endParaRPr lang="en-US" sz="1400" b="1" dirty="0" smtClean="0"/>
          </a:p>
          <a:p>
            <a:pPr marL="342900" indent="-342900">
              <a:buAutoNum type="arabicPeriod"/>
            </a:pPr>
            <a:r>
              <a:rPr lang="en-US" sz="1400" b="1" dirty="0" smtClean="0"/>
              <a:t>Transformation of the bacteria</a:t>
            </a:r>
          </a:p>
          <a:p>
            <a:pPr marL="342900" indent="-342900">
              <a:buAutoNum type="arabicPeriod"/>
            </a:pPr>
            <a:endParaRPr lang="en-US" sz="1400" b="1" dirty="0"/>
          </a:p>
          <a:p>
            <a:pPr marL="342900" indent="-342900">
              <a:buAutoNum type="arabicPeriod"/>
            </a:pPr>
            <a:endParaRPr lang="en-US" sz="1400" b="1" dirty="0" smtClean="0"/>
          </a:p>
          <a:p>
            <a:pPr marL="342900" indent="-342900">
              <a:buAutoNum type="arabicPeriod"/>
            </a:pPr>
            <a:r>
              <a:rPr lang="en-US" sz="1400" b="1" dirty="0" smtClean="0"/>
              <a:t>Identification of the transgenic bacteria</a:t>
            </a:r>
          </a:p>
          <a:p>
            <a:pPr marL="342900" indent="-342900">
              <a:buAutoNum type="arabicPeriod"/>
            </a:pPr>
            <a:endParaRPr lang="en-US" sz="1400" b="1" dirty="0"/>
          </a:p>
          <a:p>
            <a:pPr marL="342900" indent="-342900">
              <a:buAutoNum type="arabicPeriod"/>
            </a:pPr>
            <a:endParaRPr lang="en-US" sz="1400" b="1" dirty="0" smtClean="0"/>
          </a:p>
          <a:p>
            <a:pPr marL="342900" indent="-342900">
              <a:buAutoNum type="arabicPeriod"/>
            </a:pPr>
            <a:r>
              <a:rPr lang="en-US" sz="1400" b="1" dirty="0" smtClean="0"/>
              <a:t>Growth/cloning of transgenic bacteria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993263" y="748607"/>
            <a:ext cx="4439537" cy="36328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>
              <a:buAutoNum type="arabicPeriod"/>
            </a:pPr>
            <a:r>
              <a:rPr lang="en-US" sz="1400" b="1" dirty="0" smtClean="0"/>
              <a:t>Isolation: </a:t>
            </a:r>
          </a:p>
          <a:p>
            <a:r>
              <a:rPr lang="en-US" sz="1400" b="1" dirty="0" smtClean="0"/>
              <a:t>Draw a diagram to describe how reverse transcription works.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566" y="748608"/>
            <a:ext cx="3481605" cy="363289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>
              <a:buAutoNum type="arabicPeriod"/>
            </a:pPr>
            <a:r>
              <a:rPr lang="en-US" sz="1400" b="1" dirty="0" smtClean="0"/>
              <a:t>Isolation:</a:t>
            </a:r>
          </a:p>
          <a:p>
            <a:r>
              <a:rPr lang="en-US" sz="1400" b="1" dirty="0" smtClean="0"/>
              <a:t>Describe how the gene machine works.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485" y="4504974"/>
            <a:ext cx="2078915" cy="2137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56663" y="4504974"/>
            <a:ext cx="8728508" cy="213712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>
              <a:buAutoNum type="arabicPeriod"/>
            </a:pPr>
            <a:r>
              <a:rPr lang="en-US" sz="1400" b="1" dirty="0" smtClean="0"/>
              <a:t>Isolation: </a:t>
            </a:r>
          </a:p>
          <a:p>
            <a:r>
              <a:rPr lang="en-US" sz="1400" b="1" dirty="0" smtClean="0"/>
              <a:t>Explain how restriction enzymes work highlighting the importance of sticky ends. </a:t>
            </a:r>
          </a:p>
        </p:txBody>
      </p:sp>
    </p:spTree>
    <p:extLst>
      <p:ext uri="{BB962C8B-B14F-4D97-AF65-F5344CB8AC3E}">
        <p14:creationId xmlns:p14="http://schemas.microsoft.com/office/powerpoint/2010/main" val="367230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</a:t>
            </a:r>
            <a:r>
              <a:rPr lang="en-US" sz="2400" b="1" dirty="0" smtClean="0">
                <a:solidFill>
                  <a:schemeClr val="tx1"/>
                </a:solidFill>
              </a:rPr>
              <a:t>expression- </a:t>
            </a:r>
            <a:r>
              <a:rPr lang="en-US" sz="2400" b="1" dirty="0">
                <a:solidFill>
                  <a:schemeClr val="tx1"/>
                </a:solidFill>
              </a:rPr>
              <a:t>3.8.4.1 Recombinant DNA </a:t>
            </a:r>
            <a:r>
              <a:rPr lang="en-US" sz="2400" b="1" dirty="0" smtClean="0">
                <a:solidFill>
                  <a:schemeClr val="tx1"/>
                </a:solidFill>
              </a:rPr>
              <a:t>technology- In Vivo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48607"/>
            <a:ext cx="3679115" cy="21342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2. Insertion of a gene into a vector. </a:t>
            </a:r>
          </a:p>
          <a:p>
            <a:r>
              <a:rPr lang="en-US" sz="1400" b="1" dirty="0" smtClean="0"/>
              <a:t>Define a vector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Give examples of vectors that can be used 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993263" y="748607"/>
            <a:ext cx="3842637" cy="4382193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3. </a:t>
            </a:r>
            <a:r>
              <a:rPr lang="en-US" sz="1400" b="1" dirty="0"/>
              <a:t>Transformation of the </a:t>
            </a:r>
            <a:r>
              <a:rPr lang="en-US" sz="1400" b="1" dirty="0" smtClean="0"/>
              <a:t>bacteria</a:t>
            </a:r>
          </a:p>
          <a:p>
            <a:r>
              <a:rPr lang="en-US" sz="1400" b="1" dirty="0" smtClean="0"/>
              <a:t>Describe how bacteria are transformed to allow vectors to enter the cell. </a:t>
            </a:r>
            <a:endParaRPr lang="en-US" sz="1400" b="1" dirty="0"/>
          </a:p>
          <a:p>
            <a:endParaRPr lang="en-US" sz="1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81685" y="3019398"/>
            <a:ext cx="3679115" cy="364810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2. Insertion of a gene into a vector. </a:t>
            </a:r>
          </a:p>
          <a:p>
            <a:r>
              <a:rPr lang="en-US" sz="1400" b="1" dirty="0" smtClean="0"/>
              <a:t>Draw a diagram to explain how a gene is prepared to be inserted into a vector.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68364" y="748607"/>
            <a:ext cx="4016808" cy="438219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4. Identification </a:t>
            </a:r>
            <a:r>
              <a:rPr lang="en-US" sz="1400" b="1" dirty="0"/>
              <a:t>of the transgenic </a:t>
            </a:r>
            <a:r>
              <a:rPr lang="en-US" sz="1400" b="1" dirty="0" smtClean="0"/>
              <a:t>bacteria</a:t>
            </a:r>
          </a:p>
          <a:p>
            <a:r>
              <a:rPr lang="en-US" sz="1400" b="1" dirty="0" smtClean="0"/>
              <a:t>Draw a diagram showing how transgenic bacteria are identified using replica plating. </a:t>
            </a:r>
            <a:endParaRPr lang="en-US" sz="1400" b="1" dirty="0"/>
          </a:p>
          <a:p>
            <a:endParaRPr lang="en-US" sz="14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993263" y="5275249"/>
            <a:ext cx="7991908" cy="139225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4. Identification </a:t>
            </a:r>
            <a:r>
              <a:rPr lang="en-US" sz="1400" b="1" dirty="0"/>
              <a:t>of the transgenic </a:t>
            </a:r>
            <a:r>
              <a:rPr lang="en-US" sz="1400" b="1" dirty="0" smtClean="0"/>
              <a:t>bacteria</a:t>
            </a:r>
          </a:p>
          <a:p>
            <a:r>
              <a:rPr lang="en-US" sz="1400" b="1" dirty="0" smtClean="0"/>
              <a:t>Describe the 3 different types of marker used and how they help identify transgenic bacteria. </a:t>
            </a:r>
          </a:p>
        </p:txBody>
      </p:sp>
    </p:spTree>
    <p:extLst>
      <p:ext uri="{BB962C8B-B14F-4D97-AF65-F5344CB8AC3E}">
        <p14:creationId xmlns:p14="http://schemas.microsoft.com/office/powerpoint/2010/main" val="367710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651" t="19778" r="25714" b="8730"/>
          <a:stretch/>
        </p:blipFill>
        <p:spPr>
          <a:xfrm>
            <a:off x="0" y="1"/>
            <a:ext cx="470193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175" t="35905" r="26032" b="7587"/>
          <a:stretch/>
        </p:blipFill>
        <p:spPr>
          <a:xfrm>
            <a:off x="7264400" y="1"/>
            <a:ext cx="4927600" cy="565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36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095" t="19905" r="25556" b="22063"/>
          <a:stretch/>
        </p:blipFill>
        <p:spPr>
          <a:xfrm>
            <a:off x="0" y="0"/>
            <a:ext cx="5016500" cy="580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30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09" t="20159" r="27302" b="40857"/>
          <a:stretch/>
        </p:blipFill>
        <p:spPr>
          <a:xfrm>
            <a:off x="0" y="0"/>
            <a:ext cx="4622800" cy="38989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048" t="20159" r="27143" b="61810"/>
          <a:stretch/>
        </p:blipFill>
        <p:spPr>
          <a:xfrm>
            <a:off x="7581900" y="0"/>
            <a:ext cx="4610100" cy="180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86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</a:t>
            </a:r>
            <a:r>
              <a:rPr lang="en-US" sz="2400" b="1" dirty="0" smtClean="0">
                <a:solidFill>
                  <a:schemeClr val="tx1"/>
                </a:solidFill>
              </a:rPr>
              <a:t>expression- </a:t>
            </a:r>
            <a:r>
              <a:rPr lang="en-US" sz="2400" b="1" dirty="0">
                <a:solidFill>
                  <a:schemeClr val="tx1"/>
                </a:solidFill>
              </a:rPr>
              <a:t>3.8.4.1 Recombinant DNA </a:t>
            </a:r>
            <a:r>
              <a:rPr lang="en-US" sz="2400" b="1" dirty="0" smtClean="0">
                <a:solidFill>
                  <a:schemeClr val="tx1"/>
                </a:solidFill>
              </a:rPr>
              <a:t>technology- In Vitro 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03806"/>
            <a:ext cx="2844979" cy="22055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 contrast table for DNA polymerase and RNA polymerase.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81685" y="3019398"/>
            <a:ext cx="6648883" cy="364810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process of PCR.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8584" y="3009053"/>
            <a:ext cx="5111496" cy="365844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contrast table for DNA replication and PCR </a:t>
            </a:r>
            <a:endParaRPr lang="en-US" sz="1400" b="1" dirty="0"/>
          </a:p>
          <a:p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634" y="5005007"/>
            <a:ext cx="2241974" cy="16624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4450" y="708979"/>
            <a:ext cx="2948966" cy="22055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List 4 benefits of recombinant technology 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179051" y="703807"/>
            <a:ext cx="2891029" cy="22055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List 4 risks of recombinant technology 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113836" y="703807"/>
            <a:ext cx="2844979" cy="22055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TAQ polymerase 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289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</a:t>
            </a:r>
            <a:r>
              <a:rPr lang="en-US" sz="2400" b="1" dirty="0" smtClean="0">
                <a:solidFill>
                  <a:schemeClr val="tx1"/>
                </a:solidFill>
              </a:rPr>
              <a:t>expression- </a:t>
            </a:r>
            <a:r>
              <a:rPr lang="en-US" sz="2400" b="1" dirty="0">
                <a:solidFill>
                  <a:schemeClr val="tx1"/>
                </a:solidFill>
              </a:rPr>
              <a:t>3.8.4.1 Recombinant DNA </a:t>
            </a:r>
            <a:r>
              <a:rPr lang="en-US" sz="2400" b="1" dirty="0" smtClean="0">
                <a:solidFill>
                  <a:schemeClr val="tx1"/>
                </a:solidFill>
              </a:rPr>
              <a:t>technology- In Vitro 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685" y="703806"/>
            <a:ext cx="2844979" cy="22055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how DNA probes work. 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81685" y="3019398"/>
            <a:ext cx="6648883" cy="364810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process of electrophoresis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8584" y="3009053"/>
            <a:ext cx="5111496" cy="365844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contrast table somatic gene therapy and germ-line gene therapy. </a:t>
            </a:r>
            <a:endParaRPr lang="en-US" sz="1400" b="1" dirty="0"/>
          </a:p>
          <a:p>
            <a:endParaRPr lang="en-US" sz="14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094449" y="708979"/>
            <a:ext cx="5890721" cy="22055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role of a genetic councilor 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113836" y="703807"/>
            <a:ext cx="2844979" cy="220559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DNA hybridization is used to locate specific genes. </a:t>
            </a:r>
            <a:endParaRPr lang="en-US" sz="1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888" y="3345203"/>
            <a:ext cx="4046194" cy="18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2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8:Control of gene </a:t>
            </a:r>
            <a:r>
              <a:rPr lang="en-US" sz="2400" b="1" dirty="0" smtClean="0">
                <a:solidFill>
                  <a:schemeClr val="tx1"/>
                </a:solidFill>
              </a:rPr>
              <a:t>expression- </a:t>
            </a:r>
            <a:r>
              <a:rPr lang="en-US" sz="2400" b="1" dirty="0">
                <a:solidFill>
                  <a:schemeClr val="tx1"/>
                </a:solidFill>
              </a:rPr>
              <a:t>3.8.4.1 Recombinant DNA </a:t>
            </a:r>
            <a:r>
              <a:rPr lang="en-US" sz="2400" b="1" dirty="0" smtClean="0">
                <a:solidFill>
                  <a:schemeClr val="tx1"/>
                </a:solidFill>
              </a:rPr>
              <a:t>technology- In Vitro 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685" y="708979"/>
            <a:ext cx="6648883" cy="595852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the results of genetic fingerprinting are interrupted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8584" y="708979"/>
            <a:ext cx="5111496" cy="595852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and explain the uses for genetic fingerprinting in </a:t>
            </a:r>
          </a:p>
          <a:p>
            <a:r>
              <a:rPr lang="en-US" sz="1400" b="1" dirty="0" smtClean="0"/>
              <a:t>Identifying evolutionary relationships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Forensic science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Medical diagnosis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Plant and animal breeding </a:t>
            </a:r>
            <a:endParaRPr lang="en-US" sz="1400" b="1" dirty="0"/>
          </a:p>
          <a:p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824" y="1113566"/>
            <a:ext cx="2424684" cy="189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1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492" t="20158" r="26349" b="13048"/>
          <a:stretch/>
        </p:blipFill>
        <p:spPr>
          <a:xfrm>
            <a:off x="38100" y="0"/>
            <a:ext cx="4826000" cy="66802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5319" t="78825" r="25872" b="7461"/>
          <a:stretch/>
        </p:blipFill>
        <p:spPr>
          <a:xfrm>
            <a:off x="7581900" y="0"/>
            <a:ext cx="4610100" cy="13716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730" t="20158" r="25318" b="45302"/>
          <a:stretch/>
        </p:blipFill>
        <p:spPr>
          <a:xfrm>
            <a:off x="7239000" y="3225800"/>
            <a:ext cx="4953000" cy="345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79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127" t="19652" r="25476" b="19269"/>
          <a:stretch/>
        </p:blipFill>
        <p:spPr>
          <a:xfrm>
            <a:off x="0" y="0"/>
            <a:ext cx="4864100" cy="610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64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778" t="19523" r="25714" b="5810"/>
          <a:stretch/>
        </p:blipFill>
        <p:spPr>
          <a:xfrm>
            <a:off x="0" y="1"/>
            <a:ext cx="463031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730" t="18763" r="25715" b="6697"/>
          <a:stretch/>
        </p:blipFill>
        <p:spPr>
          <a:xfrm>
            <a:off x="7975600" y="101600"/>
            <a:ext cx="4216400" cy="642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673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937" t="19651" r="27143" b="40603"/>
          <a:stretch/>
        </p:blipFill>
        <p:spPr>
          <a:xfrm>
            <a:off x="0" y="0"/>
            <a:ext cx="4787900" cy="39751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730" t="19778" r="27302" b="58000"/>
          <a:stretch/>
        </p:blipFill>
        <p:spPr>
          <a:xfrm>
            <a:off x="76200" y="4635499"/>
            <a:ext cx="4635500" cy="22225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572" t="20159" r="27143" b="54572"/>
          <a:stretch/>
        </p:blipFill>
        <p:spPr>
          <a:xfrm>
            <a:off x="7988300" y="0"/>
            <a:ext cx="4203700" cy="22670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3572" t="20158" r="26984" b="29302"/>
          <a:stretch/>
        </p:blipFill>
        <p:spPr>
          <a:xfrm>
            <a:off x="7988300" y="2402867"/>
            <a:ext cx="4152900" cy="445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0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829</Words>
  <Application>Microsoft Office PowerPoint</Application>
  <PresentationFormat>Widescreen</PresentationFormat>
  <Paragraphs>155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35</cp:revision>
  <dcterms:created xsi:type="dcterms:W3CDTF">2018-10-02T15:07:07Z</dcterms:created>
  <dcterms:modified xsi:type="dcterms:W3CDTF">2018-10-19T10:22:35Z</dcterms:modified>
</cp:coreProperties>
</file>