
<file path=[Content_Types].xml><?xml version="1.0" encoding="utf-8"?>
<Types xmlns="http://schemas.openxmlformats.org/package/2006/content-types">
  <Default Extension="png" ContentType="image/png"/>
  <Default Extension="m4a" ContentType="audio/mp4"/>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58" r:id="rId4"/>
    <p:sldId id="266" r:id="rId5"/>
    <p:sldId id="267" r:id="rId6"/>
    <p:sldId id="265" r:id="rId7"/>
    <p:sldId id="343"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0035" autoAdjust="0"/>
    <p:restoredTop sz="94648"/>
  </p:normalViewPr>
  <p:slideViewPr>
    <p:cSldViewPr snapToGrid="0">
      <p:cViewPr varScale="1">
        <p:scale>
          <a:sx n="121" d="100"/>
          <a:sy n="121" d="100"/>
        </p:scale>
        <p:origin x="520" y="184"/>
      </p:cViewPr>
      <p:guideLst/>
    </p:cSldViewPr>
  </p:slideViewPr>
  <p:notesTextViewPr>
    <p:cViewPr>
      <p:scale>
        <a:sx n="1" d="1"/>
        <a:sy n="1" d="1"/>
      </p:scale>
      <p:origin x="0" y="0"/>
    </p:cViewPr>
  </p:notesTextViewPr>
  <p:sorterViewPr>
    <p:cViewPr>
      <p:scale>
        <a:sx n="140" d="100"/>
        <a:sy n="14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C0F00-1B1D-40BE-8F38-F6332105AC2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C19470C5-25BB-4C2C-A5A0-9BDEDBF7350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9DDF58EE-3557-4129-9EA8-5013DF374819}"/>
              </a:ext>
            </a:extLst>
          </p:cNvPr>
          <p:cNvSpPr>
            <a:spLocks noGrp="1"/>
          </p:cNvSpPr>
          <p:nvPr>
            <p:ph type="dt" sz="half" idx="10"/>
          </p:nvPr>
        </p:nvSpPr>
        <p:spPr/>
        <p:txBody>
          <a:bodyPr/>
          <a:lstStyle/>
          <a:p>
            <a:fld id="{6FA64ECD-3341-4248-8880-007309132E60}" type="datetimeFigureOut">
              <a:rPr lang="en-GB" smtClean="0"/>
              <a:t>03/10/2020</a:t>
            </a:fld>
            <a:endParaRPr lang="en-GB"/>
          </a:p>
        </p:txBody>
      </p:sp>
      <p:sp>
        <p:nvSpPr>
          <p:cNvPr id="5" name="Footer Placeholder 4">
            <a:extLst>
              <a:ext uri="{FF2B5EF4-FFF2-40B4-BE49-F238E27FC236}">
                <a16:creationId xmlns:a16="http://schemas.microsoft.com/office/drawing/2014/main" id="{25D1D1BB-A98A-4263-8937-F16CD23523F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CD2F679-DBAA-4A4A-9A9D-BCB32A2A9A1A}"/>
              </a:ext>
            </a:extLst>
          </p:cNvPr>
          <p:cNvSpPr>
            <a:spLocks noGrp="1"/>
          </p:cNvSpPr>
          <p:nvPr>
            <p:ph type="sldNum" sz="quarter" idx="12"/>
          </p:nvPr>
        </p:nvSpPr>
        <p:spPr/>
        <p:txBody>
          <a:bodyPr/>
          <a:lstStyle/>
          <a:p>
            <a:fld id="{EAB79E2C-FFAA-49F3-9C79-43E5E2ED60A3}" type="slidenum">
              <a:rPr lang="en-GB" smtClean="0"/>
              <a:t>‹#›</a:t>
            </a:fld>
            <a:endParaRPr lang="en-GB"/>
          </a:p>
        </p:txBody>
      </p:sp>
    </p:spTree>
    <p:extLst>
      <p:ext uri="{BB962C8B-B14F-4D97-AF65-F5344CB8AC3E}">
        <p14:creationId xmlns:p14="http://schemas.microsoft.com/office/powerpoint/2010/main" val="41372998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B9B29D-4C68-49FF-BFCA-16B14F4622A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6BE1EC7-38E5-4FF4-A6ED-2580FBA2E127}"/>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8257D14-8F23-448D-A1E8-B17FC1CC1087}"/>
              </a:ext>
            </a:extLst>
          </p:cNvPr>
          <p:cNvSpPr>
            <a:spLocks noGrp="1"/>
          </p:cNvSpPr>
          <p:nvPr>
            <p:ph type="dt" sz="half" idx="10"/>
          </p:nvPr>
        </p:nvSpPr>
        <p:spPr/>
        <p:txBody>
          <a:bodyPr/>
          <a:lstStyle/>
          <a:p>
            <a:fld id="{6FA64ECD-3341-4248-8880-007309132E60}" type="datetimeFigureOut">
              <a:rPr lang="en-GB" smtClean="0"/>
              <a:t>03/10/2020</a:t>
            </a:fld>
            <a:endParaRPr lang="en-GB"/>
          </a:p>
        </p:txBody>
      </p:sp>
      <p:sp>
        <p:nvSpPr>
          <p:cNvPr id="5" name="Footer Placeholder 4">
            <a:extLst>
              <a:ext uri="{FF2B5EF4-FFF2-40B4-BE49-F238E27FC236}">
                <a16:creationId xmlns:a16="http://schemas.microsoft.com/office/drawing/2014/main" id="{9DDCE997-7B47-4F15-8838-C1BE07CC00E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897B2A0-7E86-46C5-AE80-1CED2AC5E70F}"/>
              </a:ext>
            </a:extLst>
          </p:cNvPr>
          <p:cNvSpPr>
            <a:spLocks noGrp="1"/>
          </p:cNvSpPr>
          <p:nvPr>
            <p:ph type="sldNum" sz="quarter" idx="12"/>
          </p:nvPr>
        </p:nvSpPr>
        <p:spPr/>
        <p:txBody>
          <a:bodyPr/>
          <a:lstStyle/>
          <a:p>
            <a:fld id="{EAB79E2C-FFAA-49F3-9C79-43E5E2ED60A3}" type="slidenum">
              <a:rPr lang="en-GB" smtClean="0"/>
              <a:t>‹#›</a:t>
            </a:fld>
            <a:endParaRPr lang="en-GB"/>
          </a:p>
        </p:txBody>
      </p:sp>
    </p:spTree>
    <p:extLst>
      <p:ext uri="{BB962C8B-B14F-4D97-AF65-F5344CB8AC3E}">
        <p14:creationId xmlns:p14="http://schemas.microsoft.com/office/powerpoint/2010/main" val="10118645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C4C0DB-6A38-4AD9-BF25-0B88654BEF5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85BDB849-8057-4EEC-968C-A4D0E18589D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1437BEA6-5220-4964-A0A0-27E973FFD8B2}"/>
              </a:ext>
            </a:extLst>
          </p:cNvPr>
          <p:cNvSpPr>
            <a:spLocks noGrp="1"/>
          </p:cNvSpPr>
          <p:nvPr>
            <p:ph type="dt" sz="half" idx="10"/>
          </p:nvPr>
        </p:nvSpPr>
        <p:spPr/>
        <p:txBody>
          <a:bodyPr/>
          <a:lstStyle/>
          <a:p>
            <a:fld id="{6FA64ECD-3341-4248-8880-007309132E60}" type="datetimeFigureOut">
              <a:rPr lang="en-GB" smtClean="0"/>
              <a:t>03/10/2020</a:t>
            </a:fld>
            <a:endParaRPr lang="en-GB"/>
          </a:p>
        </p:txBody>
      </p:sp>
      <p:sp>
        <p:nvSpPr>
          <p:cNvPr id="5" name="Footer Placeholder 4">
            <a:extLst>
              <a:ext uri="{FF2B5EF4-FFF2-40B4-BE49-F238E27FC236}">
                <a16:creationId xmlns:a16="http://schemas.microsoft.com/office/drawing/2014/main" id="{E170F539-824C-4D91-91F2-9DBDDCF6AA4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57F0D79-7AA2-4059-A973-2CABFE8BFF73}"/>
              </a:ext>
            </a:extLst>
          </p:cNvPr>
          <p:cNvSpPr>
            <a:spLocks noGrp="1"/>
          </p:cNvSpPr>
          <p:nvPr>
            <p:ph type="sldNum" sz="quarter" idx="12"/>
          </p:nvPr>
        </p:nvSpPr>
        <p:spPr/>
        <p:txBody>
          <a:bodyPr/>
          <a:lstStyle/>
          <a:p>
            <a:fld id="{EAB79E2C-FFAA-49F3-9C79-43E5E2ED60A3}" type="slidenum">
              <a:rPr lang="en-GB" smtClean="0"/>
              <a:t>‹#›</a:t>
            </a:fld>
            <a:endParaRPr lang="en-GB"/>
          </a:p>
        </p:txBody>
      </p:sp>
    </p:spTree>
    <p:extLst>
      <p:ext uri="{BB962C8B-B14F-4D97-AF65-F5344CB8AC3E}">
        <p14:creationId xmlns:p14="http://schemas.microsoft.com/office/powerpoint/2010/main" val="40396592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469107-F4F4-47BA-88AA-204BB90EC37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0194873-BB11-4A07-8EC2-00CA779A0E1C}"/>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BAB68EC5-9E8E-4090-83D0-7D3F336E476B}"/>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4E61225-5D2A-4398-87AC-FD74648F9D46}"/>
              </a:ext>
            </a:extLst>
          </p:cNvPr>
          <p:cNvSpPr>
            <a:spLocks noGrp="1"/>
          </p:cNvSpPr>
          <p:nvPr>
            <p:ph type="dt" sz="half" idx="10"/>
          </p:nvPr>
        </p:nvSpPr>
        <p:spPr/>
        <p:txBody>
          <a:bodyPr/>
          <a:lstStyle/>
          <a:p>
            <a:fld id="{6FA64ECD-3341-4248-8880-007309132E60}" type="datetimeFigureOut">
              <a:rPr lang="en-GB" smtClean="0"/>
              <a:t>03/10/2020</a:t>
            </a:fld>
            <a:endParaRPr lang="en-GB"/>
          </a:p>
        </p:txBody>
      </p:sp>
      <p:sp>
        <p:nvSpPr>
          <p:cNvPr id="6" name="Footer Placeholder 5">
            <a:extLst>
              <a:ext uri="{FF2B5EF4-FFF2-40B4-BE49-F238E27FC236}">
                <a16:creationId xmlns:a16="http://schemas.microsoft.com/office/drawing/2014/main" id="{938C2288-8739-4FA2-8ABB-8D371FE1862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F1CDAA7-97A0-4B41-BAD5-7D0685E12F93}"/>
              </a:ext>
            </a:extLst>
          </p:cNvPr>
          <p:cNvSpPr>
            <a:spLocks noGrp="1"/>
          </p:cNvSpPr>
          <p:nvPr>
            <p:ph type="sldNum" sz="quarter" idx="12"/>
          </p:nvPr>
        </p:nvSpPr>
        <p:spPr/>
        <p:txBody>
          <a:bodyPr/>
          <a:lstStyle/>
          <a:p>
            <a:fld id="{EAB79E2C-FFAA-49F3-9C79-43E5E2ED60A3}" type="slidenum">
              <a:rPr lang="en-GB" smtClean="0"/>
              <a:t>‹#›</a:t>
            </a:fld>
            <a:endParaRPr lang="en-GB"/>
          </a:p>
        </p:txBody>
      </p:sp>
    </p:spTree>
    <p:extLst>
      <p:ext uri="{BB962C8B-B14F-4D97-AF65-F5344CB8AC3E}">
        <p14:creationId xmlns:p14="http://schemas.microsoft.com/office/powerpoint/2010/main" val="23913726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6B642F-65B8-4152-8703-D1F1954313A0}"/>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1B9AA9A-85D4-4D7C-A231-D63C1210EDA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16BEF530-5F9F-4BBE-835F-C56057BDB40E}"/>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6C3BDB34-B83B-421A-AE8E-3DBF537A89B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68AC98DD-5EAB-4C45-8484-92C25DC6E3CD}"/>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24A8CA17-35C0-40C3-A8FF-FB16DE5A69E0}"/>
              </a:ext>
            </a:extLst>
          </p:cNvPr>
          <p:cNvSpPr>
            <a:spLocks noGrp="1"/>
          </p:cNvSpPr>
          <p:nvPr>
            <p:ph type="dt" sz="half" idx="10"/>
          </p:nvPr>
        </p:nvSpPr>
        <p:spPr/>
        <p:txBody>
          <a:bodyPr/>
          <a:lstStyle/>
          <a:p>
            <a:fld id="{6FA64ECD-3341-4248-8880-007309132E60}" type="datetimeFigureOut">
              <a:rPr lang="en-GB" smtClean="0"/>
              <a:t>03/10/2020</a:t>
            </a:fld>
            <a:endParaRPr lang="en-GB"/>
          </a:p>
        </p:txBody>
      </p:sp>
      <p:sp>
        <p:nvSpPr>
          <p:cNvPr id="8" name="Footer Placeholder 7">
            <a:extLst>
              <a:ext uri="{FF2B5EF4-FFF2-40B4-BE49-F238E27FC236}">
                <a16:creationId xmlns:a16="http://schemas.microsoft.com/office/drawing/2014/main" id="{33C0E135-562B-4958-AF11-4AC818A10815}"/>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E9FB6D9C-29D5-4B17-9944-06BCCD6EFEC4}"/>
              </a:ext>
            </a:extLst>
          </p:cNvPr>
          <p:cNvSpPr>
            <a:spLocks noGrp="1"/>
          </p:cNvSpPr>
          <p:nvPr>
            <p:ph type="sldNum" sz="quarter" idx="12"/>
          </p:nvPr>
        </p:nvSpPr>
        <p:spPr/>
        <p:txBody>
          <a:bodyPr/>
          <a:lstStyle/>
          <a:p>
            <a:fld id="{EAB79E2C-FFAA-49F3-9C79-43E5E2ED60A3}" type="slidenum">
              <a:rPr lang="en-GB" smtClean="0"/>
              <a:t>‹#›</a:t>
            </a:fld>
            <a:endParaRPr lang="en-GB"/>
          </a:p>
        </p:txBody>
      </p:sp>
    </p:spTree>
    <p:extLst>
      <p:ext uri="{BB962C8B-B14F-4D97-AF65-F5344CB8AC3E}">
        <p14:creationId xmlns:p14="http://schemas.microsoft.com/office/powerpoint/2010/main" val="18302246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860272-6F10-4BB3-9102-E3C726C2DD9B}"/>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70DD4FC2-A415-4530-8080-A8A507BCAD7E}"/>
              </a:ext>
            </a:extLst>
          </p:cNvPr>
          <p:cNvSpPr>
            <a:spLocks noGrp="1"/>
          </p:cNvSpPr>
          <p:nvPr>
            <p:ph type="dt" sz="half" idx="10"/>
          </p:nvPr>
        </p:nvSpPr>
        <p:spPr/>
        <p:txBody>
          <a:bodyPr/>
          <a:lstStyle/>
          <a:p>
            <a:fld id="{6FA64ECD-3341-4248-8880-007309132E60}" type="datetimeFigureOut">
              <a:rPr lang="en-GB" smtClean="0"/>
              <a:t>03/10/2020</a:t>
            </a:fld>
            <a:endParaRPr lang="en-GB"/>
          </a:p>
        </p:txBody>
      </p:sp>
      <p:sp>
        <p:nvSpPr>
          <p:cNvPr id="4" name="Footer Placeholder 3">
            <a:extLst>
              <a:ext uri="{FF2B5EF4-FFF2-40B4-BE49-F238E27FC236}">
                <a16:creationId xmlns:a16="http://schemas.microsoft.com/office/drawing/2014/main" id="{6CF93740-B0AE-40C3-BC56-9836D0648FE0}"/>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484A2DF7-1253-4382-A2B8-4B20FBC48089}"/>
              </a:ext>
            </a:extLst>
          </p:cNvPr>
          <p:cNvSpPr>
            <a:spLocks noGrp="1"/>
          </p:cNvSpPr>
          <p:nvPr>
            <p:ph type="sldNum" sz="quarter" idx="12"/>
          </p:nvPr>
        </p:nvSpPr>
        <p:spPr/>
        <p:txBody>
          <a:bodyPr/>
          <a:lstStyle/>
          <a:p>
            <a:fld id="{EAB79E2C-FFAA-49F3-9C79-43E5E2ED60A3}" type="slidenum">
              <a:rPr lang="en-GB" smtClean="0"/>
              <a:t>‹#›</a:t>
            </a:fld>
            <a:endParaRPr lang="en-GB"/>
          </a:p>
        </p:txBody>
      </p:sp>
    </p:spTree>
    <p:extLst>
      <p:ext uri="{BB962C8B-B14F-4D97-AF65-F5344CB8AC3E}">
        <p14:creationId xmlns:p14="http://schemas.microsoft.com/office/powerpoint/2010/main" val="19269670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AC5D14E-62FC-4351-9CAD-D3AF0FF6C8BD}"/>
              </a:ext>
            </a:extLst>
          </p:cNvPr>
          <p:cNvSpPr>
            <a:spLocks noGrp="1"/>
          </p:cNvSpPr>
          <p:nvPr>
            <p:ph type="dt" sz="half" idx="10"/>
          </p:nvPr>
        </p:nvSpPr>
        <p:spPr/>
        <p:txBody>
          <a:bodyPr/>
          <a:lstStyle/>
          <a:p>
            <a:fld id="{6FA64ECD-3341-4248-8880-007309132E60}" type="datetimeFigureOut">
              <a:rPr lang="en-GB" smtClean="0"/>
              <a:t>03/10/2020</a:t>
            </a:fld>
            <a:endParaRPr lang="en-GB"/>
          </a:p>
        </p:txBody>
      </p:sp>
      <p:sp>
        <p:nvSpPr>
          <p:cNvPr id="3" name="Footer Placeholder 2">
            <a:extLst>
              <a:ext uri="{FF2B5EF4-FFF2-40B4-BE49-F238E27FC236}">
                <a16:creationId xmlns:a16="http://schemas.microsoft.com/office/drawing/2014/main" id="{950B1DE4-4DC7-4980-BEA4-79AFCA15053B}"/>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C462F082-57B3-4FA8-9004-FE469A0A9771}"/>
              </a:ext>
            </a:extLst>
          </p:cNvPr>
          <p:cNvSpPr>
            <a:spLocks noGrp="1"/>
          </p:cNvSpPr>
          <p:nvPr>
            <p:ph type="sldNum" sz="quarter" idx="12"/>
          </p:nvPr>
        </p:nvSpPr>
        <p:spPr/>
        <p:txBody>
          <a:bodyPr/>
          <a:lstStyle/>
          <a:p>
            <a:fld id="{EAB79E2C-FFAA-49F3-9C79-43E5E2ED60A3}" type="slidenum">
              <a:rPr lang="en-GB" smtClean="0"/>
              <a:t>‹#›</a:t>
            </a:fld>
            <a:endParaRPr lang="en-GB"/>
          </a:p>
        </p:txBody>
      </p:sp>
    </p:spTree>
    <p:extLst>
      <p:ext uri="{BB962C8B-B14F-4D97-AF65-F5344CB8AC3E}">
        <p14:creationId xmlns:p14="http://schemas.microsoft.com/office/powerpoint/2010/main" val="26898769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737EE-69B3-4B2F-8CCB-C9404FE1CF5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B55F111F-21B1-4176-8479-EFC6B207E35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408FA897-D604-4489-8D67-A287746FE91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C57BE70-96E9-4AA2-9C11-BCDD76B20C11}"/>
              </a:ext>
            </a:extLst>
          </p:cNvPr>
          <p:cNvSpPr>
            <a:spLocks noGrp="1"/>
          </p:cNvSpPr>
          <p:nvPr>
            <p:ph type="dt" sz="half" idx="10"/>
          </p:nvPr>
        </p:nvSpPr>
        <p:spPr/>
        <p:txBody>
          <a:bodyPr/>
          <a:lstStyle/>
          <a:p>
            <a:fld id="{6FA64ECD-3341-4248-8880-007309132E60}" type="datetimeFigureOut">
              <a:rPr lang="en-GB" smtClean="0"/>
              <a:t>03/10/2020</a:t>
            </a:fld>
            <a:endParaRPr lang="en-GB"/>
          </a:p>
        </p:txBody>
      </p:sp>
      <p:sp>
        <p:nvSpPr>
          <p:cNvPr id="6" name="Footer Placeholder 5">
            <a:extLst>
              <a:ext uri="{FF2B5EF4-FFF2-40B4-BE49-F238E27FC236}">
                <a16:creationId xmlns:a16="http://schemas.microsoft.com/office/drawing/2014/main" id="{495D1248-42BE-459A-9A54-ABA0DD3A9A9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CDF6109-EAC4-4126-BBCA-9E5105EF30DA}"/>
              </a:ext>
            </a:extLst>
          </p:cNvPr>
          <p:cNvSpPr>
            <a:spLocks noGrp="1"/>
          </p:cNvSpPr>
          <p:nvPr>
            <p:ph type="sldNum" sz="quarter" idx="12"/>
          </p:nvPr>
        </p:nvSpPr>
        <p:spPr/>
        <p:txBody>
          <a:bodyPr/>
          <a:lstStyle/>
          <a:p>
            <a:fld id="{EAB79E2C-FFAA-49F3-9C79-43E5E2ED60A3}" type="slidenum">
              <a:rPr lang="en-GB" smtClean="0"/>
              <a:t>‹#›</a:t>
            </a:fld>
            <a:endParaRPr lang="en-GB"/>
          </a:p>
        </p:txBody>
      </p:sp>
    </p:spTree>
    <p:extLst>
      <p:ext uri="{BB962C8B-B14F-4D97-AF65-F5344CB8AC3E}">
        <p14:creationId xmlns:p14="http://schemas.microsoft.com/office/powerpoint/2010/main" val="42788072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EC0F30-D148-468E-9BD8-3E98B82A014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06B2EFF6-89FF-410E-9BB8-2C5F5B7F2A0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5E99DC14-A214-45E9-8AAC-7EFA260C528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2CC83D0-FA54-4DF9-8FE3-E247EA48A690}"/>
              </a:ext>
            </a:extLst>
          </p:cNvPr>
          <p:cNvSpPr>
            <a:spLocks noGrp="1"/>
          </p:cNvSpPr>
          <p:nvPr>
            <p:ph type="dt" sz="half" idx="10"/>
          </p:nvPr>
        </p:nvSpPr>
        <p:spPr/>
        <p:txBody>
          <a:bodyPr/>
          <a:lstStyle/>
          <a:p>
            <a:fld id="{6FA64ECD-3341-4248-8880-007309132E60}" type="datetimeFigureOut">
              <a:rPr lang="en-GB" smtClean="0"/>
              <a:t>03/10/2020</a:t>
            </a:fld>
            <a:endParaRPr lang="en-GB"/>
          </a:p>
        </p:txBody>
      </p:sp>
      <p:sp>
        <p:nvSpPr>
          <p:cNvPr id="6" name="Footer Placeholder 5">
            <a:extLst>
              <a:ext uri="{FF2B5EF4-FFF2-40B4-BE49-F238E27FC236}">
                <a16:creationId xmlns:a16="http://schemas.microsoft.com/office/drawing/2014/main" id="{5C306055-807A-4DDE-822E-F3D37AD059D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23DFB4A-6CC0-4A51-8A85-1A749D123665}"/>
              </a:ext>
            </a:extLst>
          </p:cNvPr>
          <p:cNvSpPr>
            <a:spLocks noGrp="1"/>
          </p:cNvSpPr>
          <p:nvPr>
            <p:ph type="sldNum" sz="quarter" idx="12"/>
          </p:nvPr>
        </p:nvSpPr>
        <p:spPr/>
        <p:txBody>
          <a:bodyPr/>
          <a:lstStyle/>
          <a:p>
            <a:fld id="{EAB79E2C-FFAA-49F3-9C79-43E5E2ED60A3}" type="slidenum">
              <a:rPr lang="en-GB" smtClean="0"/>
              <a:t>‹#›</a:t>
            </a:fld>
            <a:endParaRPr lang="en-GB"/>
          </a:p>
        </p:txBody>
      </p:sp>
    </p:spTree>
    <p:extLst>
      <p:ext uri="{BB962C8B-B14F-4D97-AF65-F5344CB8AC3E}">
        <p14:creationId xmlns:p14="http://schemas.microsoft.com/office/powerpoint/2010/main" val="10581350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527F0C-05AC-435F-9B2E-10D4BCACEEFB}"/>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ACB36D0-453F-4901-95EA-04C118CF282D}"/>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E60105D-6D71-406C-BE7C-D8D8D3895144}"/>
              </a:ext>
            </a:extLst>
          </p:cNvPr>
          <p:cNvSpPr>
            <a:spLocks noGrp="1"/>
          </p:cNvSpPr>
          <p:nvPr>
            <p:ph type="dt" sz="half" idx="10"/>
          </p:nvPr>
        </p:nvSpPr>
        <p:spPr/>
        <p:txBody>
          <a:bodyPr/>
          <a:lstStyle/>
          <a:p>
            <a:fld id="{6FA64ECD-3341-4248-8880-007309132E60}" type="datetimeFigureOut">
              <a:rPr lang="en-GB" smtClean="0"/>
              <a:t>03/10/2020</a:t>
            </a:fld>
            <a:endParaRPr lang="en-GB"/>
          </a:p>
        </p:txBody>
      </p:sp>
      <p:sp>
        <p:nvSpPr>
          <p:cNvPr id="5" name="Footer Placeholder 4">
            <a:extLst>
              <a:ext uri="{FF2B5EF4-FFF2-40B4-BE49-F238E27FC236}">
                <a16:creationId xmlns:a16="http://schemas.microsoft.com/office/drawing/2014/main" id="{98896FF4-32D4-45F7-A298-6AB0DAB4375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9EE183D-2538-4021-8DAF-35EB4B71763C}"/>
              </a:ext>
            </a:extLst>
          </p:cNvPr>
          <p:cNvSpPr>
            <a:spLocks noGrp="1"/>
          </p:cNvSpPr>
          <p:nvPr>
            <p:ph type="sldNum" sz="quarter" idx="12"/>
          </p:nvPr>
        </p:nvSpPr>
        <p:spPr/>
        <p:txBody>
          <a:bodyPr/>
          <a:lstStyle/>
          <a:p>
            <a:fld id="{EAB79E2C-FFAA-49F3-9C79-43E5E2ED60A3}" type="slidenum">
              <a:rPr lang="en-GB" smtClean="0"/>
              <a:t>‹#›</a:t>
            </a:fld>
            <a:endParaRPr lang="en-GB"/>
          </a:p>
        </p:txBody>
      </p:sp>
    </p:spTree>
    <p:extLst>
      <p:ext uri="{BB962C8B-B14F-4D97-AF65-F5344CB8AC3E}">
        <p14:creationId xmlns:p14="http://schemas.microsoft.com/office/powerpoint/2010/main" val="26297559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6B48F17-F46A-4C01-A961-A74724B891A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FC4AF74-E014-49C6-B6B5-8E30D255369C}"/>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1685FFF-67F0-4883-95C0-795E4E6A9530}"/>
              </a:ext>
            </a:extLst>
          </p:cNvPr>
          <p:cNvSpPr>
            <a:spLocks noGrp="1"/>
          </p:cNvSpPr>
          <p:nvPr>
            <p:ph type="dt" sz="half" idx="10"/>
          </p:nvPr>
        </p:nvSpPr>
        <p:spPr/>
        <p:txBody>
          <a:bodyPr/>
          <a:lstStyle/>
          <a:p>
            <a:fld id="{6FA64ECD-3341-4248-8880-007309132E60}" type="datetimeFigureOut">
              <a:rPr lang="en-GB" smtClean="0"/>
              <a:t>03/10/2020</a:t>
            </a:fld>
            <a:endParaRPr lang="en-GB"/>
          </a:p>
        </p:txBody>
      </p:sp>
      <p:sp>
        <p:nvSpPr>
          <p:cNvPr id="5" name="Footer Placeholder 4">
            <a:extLst>
              <a:ext uri="{FF2B5EF4-FFF2-40B4-BE49-F238E27FC236}">
                <a16:creationId xmlns:a16="http://schemas.microsoft.com/office/drawing/2014/main" id="{F081B361-D1FB-4774-A89E-E33B3A30FF6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45EF5D2-80DE-47CC-8C4C-9559E7BBEF54}"/>
              </a:ext>
            </a:extLst>
          </p:cNvPr>
          <p:cNvSpPr>
            <a:spLocks noGrp="1"/>
          </p:cNvSpPr>
          <p:nvPr>
            <p:ph type="sldNum" sz="quarter" idx="12"/>
          </p:nvPr>
        </p:nvSpPr>
        <p:spPr/>
        <p:txBody>
          <a:bodyPr/>
          <a:lstStyle/>
          <a:p>
            <a:fld id="{EAB79E2C-FFAA-49F3-9C79-43E5E2ED60A3}" type="slidenum">
              <a:rPr lang="en-GB" smtClean="0"/>
              <a:t>‹#›</a:t>
            </a:fld>
            <a:endParaRPr lang="en-GB"/>
          </a:p>
        </p:txBody>
      </p:sp>
    </p:spTree>
    <p:extLst>
      <p:ext uri="{BB962C8B-B14F-4D97-AF65-F5344CB8AC3E}">
        <p14:creationId xmlns:p14="http://schemas.microsoft.com/office/powerpoint/2010/main" val="38867226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8D2EB41-C7FF-4102-8A5E-AE72B5D7FE8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6D47016-4801-42D2-B906-EC35A85D331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F8ADAF6-9E83-42D4-935B-9F7F15FEA77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FA64ECD-3341-4248-8880-007309132E60}" type="datetimeFigureOut">
              <a:rPr lang="en-GB" smtClean="0"/>
              <a:t>03/10/2020</a:t>
            </a:fld>
            <a:endParaRPr lang="en-GB"/>
          </a:p>
        </p:txBody>
      </p:sp>
      <p:sp>
        <p:nvSpPr>
          <p:cNvPr id="5" name="Footer Placeholder 4">
            <a:extLst>
              <a:ext uri="{FF2B5EF4-FFF2-40B4-BE49-F238E27FC236}">
                <a16:creationId xmlns:a16="http://schemas.microsoft.com/office/drawing/2014/main" id="{4CFCE699-4B0C-45A9-86D5-1E7E14266C8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A0EF875A-4B7D-47FF-92C8-91597F27552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AB79E2C-FFAA-49F3-9C79-43E5E2ED60A3}" type="slidenum">
              <a:rPr lang="en-GB" smtClean="0"/>
              <a:t>‹#›</a:t>
            </a:fld>
            <a:endParaRPr lang="en-GB"/>
          </a:p>
        </p:txBody>
      </p:sp>
    </p:spTree>
    <p:extLst>
      <p:ext uri="{BB962C8B-B14F-4D97-AF65-F5344CB8AC3E}">
        <p14:creationId xmlns:p14="http://schemas.microsoft.com/office/powerpoint/2010/main" val="18786168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1.png"/><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hyperlink" Target="https://www.youtube.com/watch?v=cmkG3acsX0A" TargetMode="External"/><Relationship Id="rId5" Type="http://schemas.openxmlformats.org/officeDocument/2006/relationships/hyperlink" Target="https://www.youtube.com/watch?v=jSKkecFzD50" TargetMode="External"/><Relationship Id="rId4" Type="http://schemas.openxmlformats.org/officeDocument/2006/relationships/hyperlink" Target="https://www.youtube.com/watch?v=rRDovcEf_ks" TargetMode="Externa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1.png"/><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slideLayout" Target="../slideLayouts/slideLayout7.xml"/><Relationship Id="rId7" Type="http://schemas.openxmlformats.org/officeDocument/2006/relationships/image" Target="../media/image7.png"/><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1.png"/><Relationship Id="rId5" Type="http://schemas.openxmlformats.org/officeDocument/2006/relationships/image" Target="../media/image9.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audio" Target="../media/media6.m4a"/><Relationship Id="rId2" Type="http://schemas.microsoft.com/office/2007/relationships/media" Target="../media/media6.m4a"/><Relationship Id="rId1" Type="http://schemas.openxmlformats.org/officeDocument/2006/relationships/tags" Target="../tags/tag1.xml"/><Relationship Id="rId5" Type="http://schemas.openxmlformats.org/officeDocument/2006/relationships/image" Target="../media/image1.png"/><Relationship Id="rId4"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audio" Target="../media/media7.m4a"/><Relationship Id="rId7" Type="http://schemas.openxmlformats.org/officeDocument/2006/relationships/image" Target="../media/image1.png"/><Relationship Id="rId2" Type="http://schemas.microsoft.com/office/2007/relationships/media" Target="../media/media7.m4a"/><Relationship Id="rId1" Type="http://schemas.openxmlformats.org/officeDocument/2006/relationships/tags" Target="../tags/tag2.xml"/><Relationship Id="rId6" Type="http://schemas.openxmlformats.org/officeDocument/2006/relationships/image" Target="../media/image11.emf"/><Relationship Id="rId5" Type="http://schemas.openxmlformats.org/officeDocument/2006/relationships/image" Target="../media/image10.emf"/><Relationship Id="rId4"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4886E0-B781-473E-83FC-A6457F1A560B}"/>
              </a:ext>
            </a:extLst>
          </p:cNvPr>
          <p:cNvSpPr>
            <a:spLocks noGrp="1"/>
          </p:cNvSpPr>
          <p:nvPr>
            <p:ph type="ctrTitle"/>
          </p:nvPr>
        </p:nvSpPr>
        <p:spPr/>
        <p:txBody>
          <a:bodyPr/>
          <a:lstStyle/>
          <a:p>
            <a:r>
              <a:rPr lang="en-GB" dirty="0"/>
              <a:t>Directed study- Taxis, Kinesis and Tropism. </a:t>
            </a:r>
          </a:p>
        </p:txBody>
      </p:sp>
      <p:sp>
        <p:nvSpPr>
          <p:cNvPr id="3" name="TextBox 2">
            <a:extLst>
              <a:ext uri="{FF2B5EF4-FFF2-40B4-BE49-F238E27FC236}">
                <a16:creationId xmlns:a16="http://schemas.microsoft.com/office/drawing/2014/main" id="{ED9AEE6D-C85A-45DA-BCF4-F9BB1C3D52DD}"/>
              </a:ext>
            </a:extLst>
          </p:cNvPr>
          <p:cNvSpPr txBox="1"/>
          <p:nvPr/>
        </p:nvSpPr>
        <p:spPr>
          <a:xfrm>
            <a:off x="349955" y="4462856"/>
            <a:ext cx="4944533" cy="646331"/>
          </a:xfrm>
          <a:prstGeom prst="rect">
            <a:avLst/>
          </a:prstGeom>
          <a:noFill/>
        </p:spPr>
        <p:txBody>
          <a:bodyPr wrap="square" rtlCol="0">
            <a:spAutoFit/>
          </a:bodyPr>
          <a:lstStyle/>
          <a:p>
            <a:r>
              <a:rPr lang="en-GB" dirty="0"/>
              <a:t>Receptors booklet- pages 2-4</a:t>
            </a:r>
          </a:p>
          <a:p>
            <a:r>
              <a:rPr lang="en-GB" dirty="0"/>
              <a:t>Exam questions- pages 8-9</a:t>
            </a:r>
          </a:p>
        </p:txBody>
      </p:sp>
      <p:pic>
        <p:nvPicPr>
          <p:cNvPr id="4" name="Audio 3">
            <a:hlinkClick r:id="" action="ppaction://media"/>
            <a:extLst>
              <a:ext uri="{FF2B5EF4-FFF2-40B4-BE49-F238E27FC236}">
                <a16:creationId xmlns:a16="http://schemas.microsoft.com/office/drawing/2014/main" id="{86C48B56-EA28-1141-9ACC-3566ADCFD3AF}"/>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2316241880"/>
      </p:ext>
    </p:extLst>
  </p:cSld>
  <p:clrMapOvr>
    <a:masterClrMapping/>
  </p:clrMapOvr>
  <mc:AlternateContent xmlns:mc="http://schemas.openxmlformats.org/markup-compatibility/2006">
    <mc:Choice xmlns:p14="http://schemas.microsoft.com/office/powerpoint/2010/main" Requires="p14">
      <p:transition spd="slow" p14:dur="2000" advTm="22747"/>
    </mc:Choice>
    <mc:Fallback>
      <p:transition spd="slow" advTm="2274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3890" y="457199"/>
            <a:ext cx="9529010" cy="4893647"/>
          </a:xfrm>
          <a:prstGeom prst="rect">
            <a:avLst/>
          </a:prstGeom>
        </p:spPr>
        <p:txBody>
          <a:bodyPr wrap="square">
            <a:spAutoFit/>
          </a:bodyPr>
          <a:lstStyle/>
          <a:p>
            <a:endParaRPr lang="en-US" sz="2400" dirty="0">
              <a:latin typeface="Calibri" panose="020F0502020204030204" pitchFamily="34" charset="0"/>
              <a:cs typeface="Calibri" panose="020F0502020204030204" pitchFamily="34" charset="0"/>
            </a:endParaRPr>
          </a:p>
          <a:p>
            <a:endParaRPr lang="en-US" sz="2400" dirty="0">
              <a:latin typeface="Calibri" panose="020F0502020204030204" pitchFamily="34" charset="0"/>
              <a:cs typeface="Calibri" panose="020F0502020204030204" pitchFamily="34" charset="0"/>
            </a:endParaRPr>
          </a:p>
          <a:p>
            <a:pPr marL="457200" indent="-457200">
              <a:buAutoNum type="arabicPeriod"/>
            </a:pPr>
            <a:r>
              <a:rPr lang="en-US" sz="2400" dirty="0">
                <a:latin typeface="Calibri" panose="020F0502020204030204" pitchFamily="34" charset="0"/>
                <a:cs typeface="Calibri" panose="020F0502020204030204" pitchFamily="34" charset="0"/>
              </a:rPr>
              <a:t>Watch these three videos on animal behavior. </a:t>
            </a:r>
          </a:p>
          <a:p>
            <a:r>
              <a:rPr lang="en-US" sz="2400" dirty="0">
                <a:latin typeface="Calibri" panose="020F0502020204030204" pitchFamily="34" charset="0"/>
                <a:cs typeface="Calibri" panose="020F0502020204030204" pitchFamily="34" charset="0"/>
                <a:hlinkClick r:id="rId4"/>
              </a:rPr>
              <a:t>https://www.youtube.com/watch?v=rRDovcEf_ks</a:t>
            </a:r>
            <a:r>
              <a:rPr lang="en-US" sz="2400" dirty="0">
                <a:latin typeface="Calibri" panose="020F0502020204030204" pitchFamily="34" charset="0"/>
                <a:cs typeface="Calibri" panose="020F0502020204030204" pitchFamily="34" charset="0"/>
              </a:rPr>
              <a:t>  (3 mins 20 sec) </a:t>
            </a:r>
          </a:p>
          <a:p>
            <a:endParaRPr lang="en-US" sz="2400" dirty="0">
              <a:latin typeface="Calibri" panose="020F0502020204030204" pitchFamily="34" charset="0"/>
              <a:cs typeface="Calibri" panose="020F0502020204030204" pitchFamily="34" charset="0"/>
            </a:endParaRPr>
          </a:p>
          <a:p>
            <a:r>
              <a:rPr lang="en-US" sz="2400" dirty="0">
                <a:latin typeface="Calibri" panose="020F0502020204030204" pitchFamily="34" charset="0"/>
                <a:cs typeface="Calibri" panose="020F0502020204030204" pitchFamily="34" charset="0"/>
                <a:hlinkClick r:id="rId5"/>
              </a:rPr>
              <a:t>https://www.youtube.com/watch?v=jSKkecFzD50</a:t>
            </a:r>
            <a:r>
              <a:rPr lang="en-US" sz="2400" dirty="0">
                <a:latin typeface="Calibri" panose="020F0502020204030204" pitchFamily="34" charset="0"/>
                <a:cs typeface="Calibri" panose="020F0502020204030204" pitchFamily="34" charset="0"/>
              </a:rPr>
              <a:t>  (4 mins 22 sec)</a:t>
            </a:r>
          </a:p>
          <a:p>
            <a:endParaRPr lang="en-US" sz="2400" dirty="0">
              <a:latin typeface="Calibri" panose="020F0502020204030204" pitchFamily="34" charset="0"/>
              <a:cs typeface="Calibri" panose="020F0502020204030204" pitchFamily="34" charset="0"/>
            </a:endParaRPr>
          </a:p>
          <a:p>
            <a:r>
              <a:rPr lang="en-US" sz="2400" dirty="0">
                <a:latin typeface="Calibri" panose="020F0502020204030204" pitchFamily="34" charset="0"/>
                <a:cs typeface="Calibri" panose="020F0502020204030204" pitchFamily="34" charset="0"/>
                <a:hlinkClick r:id="rId6"/>
              </a:rPr>
              <a:t>https://www.youtube.com/watch?v=cmkG3acsX0A</a:t>
            </a:r>
            <a:r>
              <a:rPr lang="en-US" sz="2400" dirty="0">
                <a:latin typeface="Calibri" panose="020F0502020204030204" pitchFamily="34" charset="0"/>
                <a:cs typeface="Calibri" panose="020F0502020204030204" pitchFamily="34" charset="0"/>
              </a:rPr>
              <a:t> (3 mins 39 sec)</a:t>
            </a:r>
          </a:p>
          <a:p>
            <a:endParaRPr lang="en-US" sz="2400" dirty="0">
              <a:latin typeface="Calibri" panose="020F0502020204030204" pitchFamily="34" charset="0"/>
              <a:cs typeface="Calibri" panose="020F0502020204030204" pitchFamily="34" charset="0"/>
            </a:endParaRPr>
          </a:p>
          <a:p>
            <a:endParaRPr lang="en-US" sz="2400" dirty="0">
              <a:latin typeface="Calibri" panose="020F0502020204030204" pitchFamily="34" charset="0"/>
              <a:cs typeface="Calibri" panose="020F0502020204030204" pitchFamily="34" charset="0"/>
            </a:endParaRPr>
          </a:p>
          <a:p>
            <a:r>
              <a:rPr lang="en-US" sz="2400" dirty="0">
                <a:latin typeface="Calibri" panose="020F0502020204030204" pitchFamily="34" charset="0"/>
                <a:cs typeface="Calibri" panose="020F0502020204030204" pitchFamily="34" charset="0"/>
              </a:rPr>
              <a:t>Can you pick up the difference between kinesis, taxis and tropisms?  </a:t>
            </a:r>
          </a:p>
          <a:p>
            <a:endParaRPr lang="en-US" sz="2400" dirty="0">
              <a:latin typeface="Calibri" panose="020F0502020204030204" pitchFamily="34" charset="0"/>
              <a:cs typeface="Calibri" panose="020F0502020204030204" pitchFamily="34" charset="0"/>
            </a:endParaRPr>
          </a:p>
          <a:p>
            <a:endParaRPr lang="en-GB" sz="2400" dirty="0">
              <a:latin typeface="Calibri" panose="020F0502020204030204" pitchFamily="34" charset="0"/>
              <a:cs typeface="Calibri" panose="020F0502020204030204" pitchFamily="34" charset="0"/>
            </a:endParaRPr>
          </a:p>
        </p:txBody>
      </p:sp>
      <p:sp>
        <p:nvSpPr>
          <p:cNvPr id="3" name="Rectangle 3">
            <a:extLst>
              <a:ext uri="{FF2B5EF4-FFF2-40B4-BE49-F238E27FC236}">
                <a16:creationId xmlns:a16="http://schemas.microsoft.com/office/drawing/2014/main" id="{5F4AE816-FD13-42E5-8DB5-0200DEFF1881}"/>
              </a:ext>
            </a:extLst>
          </p:cNvPr>
          <p:cNvSpPr>
            <a:spLocks noChangeArrowheads="1"/>
          </p:cNvSpPr>
          <p:nvPr/>
        </p:nvSpPr>
        <p:spPr bwMode="auto">
          <a:xfrm>
            <a:off x="83890" y="41701"/>
            <a:ext cx="10727296"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600" b="1" i="0" u="sng"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Outcome: </a:t>
            </a:r>
            <a:endParaRPr kumimoji="0" lang="en-GB" altLang="en-US" sz="10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altLang="en-US" sz="16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Explain what is meant by taxes, </a:t>
            </a:r>
            <a:r>
              <a:rPr kumimoji="0" lang="en-GB" altLang="en-US" sz="1600" b="0"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kineses</a:t>
            </a:r>
            <a:r>
              <a:rPr kumimoji="0" lang="en-GB" altLang="en-US" sz="16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how they differ and how taxes &amp; </a:t>
            </a:r>
            <a:r>
              <a:rPr kumimoji="0" lang="en-GB" altLang="en-US" sz="1600" b="0"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kineses</a:t>
            </a:r>
            <a:r>
              <a:rPr kumimoji="0" lang="en-GB" altLang="en-US" sz="16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aid survival.</a:t>
            </a:r>
            <a:endParaRPr kumimoji="0" lang="en-GB" altLang="en-US" sz="10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altLang="en-US" sz="16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E</a:t>
            </a:r>
            <a:r>
              <a:rPr kumimoji="0" lang="en-GB" altLang="en-US" sz="1600" b="0" i="0" u="none" strike="noStrike" cap="none" normalizeH="0" baseline="0" dirty="0" bmk="">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xplain what is meant by phototropism and gravitropism, and by positive and negative tropisms and how this is caused by IAA</a:t>
            </a:r>
            <a:endParaRPr kumimoji="0" lang="en-GB" altLang="en-US" sz="2400" b="0" i="0" u="none" strike="noStrike" cap="none" normalizeH="0" baseline="0" dirty="0">
              <a:ln>
                <a:noFill/>
              </a:ln>
              <a:solidFill>
                <a:schemeClr val="tx1"/>
              </a:solidFill>
              <a:effectLst/>
              <a:latin typeface="Arial" panose="020B0604020202020204" pitchFamily="34" charset="0"/>
            </a:endParaRPr>
          </a:p>
        </p:txBody>
      </p:sp>
      <p:pic>
        <p:nvPicPr>
          <p:cNvPr id="4" name="Audio 3">
            <a:hlinkClick r:id="" action="ppaction://media"/>
            <a:extLst>
              <a:ext uri="{FF2B5EF4-FFF2-40B4-BE49-F238E27FC236}">
                <a16:creationId xmlns:a16="http://schemas.microsoft.com/office/drawing/2014/main" id="{C9EF5705-ECB9-D844-B1E4-98187A0E1055}"/>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1478290500"/>
      </p:ext>
    </p:extLst>
  </p:cSld>
  <p:clrMapOvr>
    <a:masterClrMapping/>
  </p:clrMapOvr>
  <mc:AlternateContent xmlns:mc="http://schemas.openxmlformats.org/markup-compatibility/2006">
    <mc:Choice xmlns:p14="http://schemas.microsoft.com/office/powerpoint/2010/main" Requires="p14">
      <p:transition spd="slow" p14:dur="2000" advTm="42388"/>
    </mc:Choice>
    <mc:Fallback>
      <p:transition spd="slow" advTm="4238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4"/>
          <a:stretch>
            <a:fillRect/>
          </a:stretch>
        </p:blipFill>
        <p:spPr>
          <a:xfrm>
            <a:off x="7333049" y="1291904"/>
            <a:ext cx="4059202" cy="2527428"/>
          </a:xfrm>
          <a:prstGeom prst="rect">
            <a:avLst/>
          </a:prstGeom>
        </p:spPr>
      </p:pic>
      <p:graphicFrame>
        <p:nvGraphicFramePr>
          <p:cNvPr id="2" name="Table 1">
            <a:extLst>
              <a:ext uri="{FF2B5EF4-FFF2-40B4-BE49-F238E27FC236}">
                <a16:creationId xmlns:a16="http://schemas.microsoft.com/office/drawing/2014/main" id="{C8DA0B91-6162-47D7-85CF-26AD7522F222}"/>
              </a:ext>
            </a:extLst>
          </p:cNvPr>
          <p:cNvGraphicFramePr>
            <a:graphicFrameLocks noGrp="1"/>
          </p:cNvGraphicFramePr>
          <p:nvPr>
            <p:extLst/>
          </p:nvPr>
        </p:nvGraphicFramePr>
        <p:xfrm>
          <a:off x="83890" y="1291904"/>
          <a:ext cx="7249158" cy="5269421"/>
        </p:xfrm>
        <a:graphic>
          <a:graphicData uri="http://schemas.openxmlformats.org/drawingml/2006/table">
            <a:tbl>
              <a:tblPr firstRow="1" firstCol="1" bandRow="1">
                <a:tableStyleId>{5C22544A-7EE6-4342-B048-85BDC9FD1C3A}</a:tableStyleId>
              </a:tblPr>
              <a:tblGrid>
                <a:gridCol w="1274287">
                  <a:extLst>
                    <a:ext uri="{9D8B030D-6E8A-4147-A177-3AD203B41FA5}">
                      <a16:colId xmlns:a16="http://schemas.microsoft.com/office/drawing/2014/main" val="3741871756"/>
                    </a:ext>
                  </a:extLst>
                </a:gridCol>
                <a:gridCol w="5974871">
                  <a:extLst>
                    <a:ext uri="{9D8B030D-6E8A-4147-A177-3AD203B41FA5}">
                      <a16:colId xmlns:a16="http://schemas.microsoft.com/office/drawing/2014/main" val="1884282356"/>
                    </a:ext>
                  </a:extLst>
                </a:gridCol>
              </a:tblGrid>
              <a:tr h="166586">
                <a:tc>
                  <a:txBody>
                    <a:bodyPr/>
                    <a:lstStyle/>
                    <a:p>
                      <a:pPr>
                        <a:lnSpc>
                          <a:spcPct val="107000"/>
                        </a:lnSpc>
                        <a:spcAft>
                          <a:spcPts val="0"/>
                        </a:spcAft>
                      </a:pPr>
                      <a:r>
                        <a:rPr lang="en-GB" sz="1400">
                          <a:solidFill>
                            <a:srgbClr val="7030A0"/>
                          </a:solidFill>
                          <a:effectLst/>
                          <a:latin typeface="Calibri" panose="020F0502020204030204" pitchFamily="34" charset="0"/>
                          <a:cs typeface="Calibri" panose="020F0502020204030204" pitchFamily="34" charset="0"/>
                        </a:rPr>
                        <a:t>Term</a:t>
                      </a:r>
                      <a:endParaRPr lang="en-GB" sz="1100">
                        <a:solidFill>
                          <a:srgbClr val="7030A0"/>
                        </a:solidFill>
                        <a:effectLst/>
                        <a:latin typeface="Calibri" panose="020F0502020204030204" pitchFamily="34" charset="0"/>
                        <a:ea typeface="Calibri" panose="020F0502020204030204" pitchFamily="34" charset="0"/>
                        <a:cs typeface="Calibri" panose="020F0502020204030204" pitchFamily="34" charset="0"/>
                      </a:endParaRPr>
                    </a:p>
                  </a:txBody>
                  <a:tcPr marL="61070" marR="61070" marT="0" marB="0">
                    <a:solidFill>
                      <a:schemeClr val="accent4">
                        <a:lumMod val="20000"/>
                        <a:lumOff val="80000"/>
                      </a:schemeClr>
                    </a:solidFill>
                  </a:tcPr>
                </a:tc>
                <a:tc>
                  <a:txBody>
                    <a:bodyPr/>
                    <a:lstStyle/>
                    <a:p>
                      <a:pPr>
                        <a:lnSpc>
                          <a:spcPct val="107000"/>
                        </a:lnSpc>
                        <a:spcAft>
                          <a:spcPts val="0"/>
                        </a:spcAft>
                      </a:pPr>
                      <a:r>
                        <a:rPr lang="en-GB" sz="1400" dirty="0">
                          <a:effectLst/>
                          <a:latin typeface="Calibri" panose="020F0502020204030204" pitchFamily="34" charset="0"/>
                          <a:cs typeface="Calibri" panose="020F0502020204030204" pitchFamily="34" charset="0"/>
                        </a:rPr>
                        <a:t>Definition</a:t>
                      </a:r>
                      <a:endParaRPr lang="en-GB" sz="1100" dirty="0">
                        <a:effectLst/>
                        <a:latin typeface="Calibri" panose="020F0502020204030204" pitchFamily="34" charset="0"/>
                        <a:ea typeface="Calibri" panose="020F0502020204030204" pitchFamily="34" charset="0"/>
                        <a:cs typeface="Calibri" panose="020F0502020204030204" pitchFamily="34" charset="0"/>
                      </a:endParaRPr>
                    </a:p>
                  </a:txBody>
                  <a:tcPr marL="61070" marR="61070" marT="0" marB="0">
                    <a:solidFill>
                      <a:srgbClr val="00B0F0"/>
                    </a:solidFill>
                  </a:tcPr>
                </a:tc>
                <a:extLst>
                  <a:ext uri="{0D108BD9-81ED-4DB2-BD59-A6C34878D82A}">
                    <a16:rowId xmlns:a16="http://schemas.microsoft.com/office/drawing/2014/main" val="1722617188"/>
                  </a:ext>
                </a:extLst>
              </a:tr>
              <a:tr h="550877">
                <a:tc>
                  <a:txBody>
                    <a:bodyPr/>
                    <a:lstStyle/>
                    <a:p>
                      <a:pPr>
                        <a:lnSpc>
                          <a:spcPct val="107000"/>
                        </a:lnSpc>
                        <a:spcAft>
                          <a:spcPts val="0"/>
                        </a:spcAft>
                      </a:pPr>
                      <a:r>
                        <a:rPr lang="en-GB" sz="1400">
                          <a:solidFill>
                            <a:srgbClr val="7030A0"/>
                          </a:solidFill>
                          <a:effectLst/>
                          <a:latin typeface="Calibri" panose="020F0502020204030204" pitchFamily="34" charset="0"/>
                          <a:cs typeface="Calibri" panose="020F0502020204030204" pitchFamily="34" charset="0"/>
                        </a:rPr>
                        <a:t>Stimulus</a:t>
                      </a:r>
                      <a:endParaRPr lang="en-GB" sz="1100">
                        <a:solidFill>
                          <a:srgbClr val="7030A0"/>
                        </a:solidFill>
                        <a:effectLst/>
                        <a:latin typeface="Calibri" panose="020F0502020204030204" pitchFamily="34" charset="0"/>
                        <a:ea typeface="Calibri" panose="020F0502020204030204" pitchFamily="34" charset="0"/>
                        <a:cs typeface="Calibri" panose="020F0502020204030204" pitchFamily="34" charset="0"/>
                      </a:endParaRPr>
                    </a:p>
                  </a:txBody>
                  <a:tcPr marL="61070" marR="61070" marT="0" marB="0">
                    <a:solidFill>
                      <a:schemeClr val="accent4">
                        <a:lumMod val="20000"/>
                        <a:lumOff val="80000"/>
                      </a:schemeClr>
                    </a:solidFill>
                  </a:tcPr>
                </a:tc>
                <a:tc>
                  <a:txBody>
                    <a:bodyPr/>
                    <a:lstStyle/>
                    <a:p>
                      <a:pPr>
                        <a:lnSpc>
                          <a:spcPct val="115000"/>
                        </a:lnSpc>
                        <a:spcAft>
                          <a:spcPts val="0"/>
                        </a:spcAft>
                      </a:pPr>
                      <a:r>
                        <a:rPr lang="en-GB" sz="1400">
                          <a:effectLst/>
                          <a:latin typeface="Calibri" panose="020F0502020204030204" pitchFamily="34" charset="0"/>
                          <a:cs typeface="Calibri" panose="020F0502020204030204" pitchFamily="34" charset="0"/>
                        </a:rPr>
                        <a:t>Detectable change in internal/external environment that causes a change to the organism</a:t>
                      </a:r>
                      <a:endParaRPr lang="en-GB" sz="1100">
                        <a:effectLst/>
                        <a:latin typeface="Calibri" panose="020F0502020204030204" pitchFamily="34" charset="0"/>
                        <a:cs typeface="Calibri" panose="020F0502020204030204" pitchFamily="34" charset="0"/>
                      </a:endParaRPr>
                    </a:p>
                    <a:p>
                      <a:pPr>
                        <a:lnSpc>
                          <a:spcPct val="115000"/>
                        </a:lnSpc>
                        <a:spcAft>
                          <a:spcPts val="0"/>
                        </a:spcAft>
                      </a:pPr>
                      <a:r>
                        <a:rPr lang="en-GB" sz="1400">
                          <a:effectLst/>
                          <a:latin typeface="Calibri" panose="020F0502020204030204" pitchFamily="34" charset="0"/>
                          <a:cs typeface="Calibri" panose="020F0502020204030204" pitchFamily="34" charset="0"/>
                        </a:rPr>
                        <a:t> </a:t>
                      </a:r>
                      <a:endParaRPr lang="en-GB" sz="1100">
                        <a:effectLst/>
                        <a:latin typeface="Calibri" panose="020F0502020204030204" pitchFamily="34" charset="0"/>
                        <a:ea typeface="Calibri" panose="020F0502020204030204" pitchFamily="34" charset="0"/>
                        <a:cs typeface="Calibri" panose="020F0502020204030204" pitchFamily="34" charset="0"/>
                      </a:endParaRPr>
                    </a:p>
                  </a:txBody>
                  <a:tcPr marL="61070" marR="61070" marT="0" marB="0">
                    <a:solidFill>
                      <a:srgbClr val="00B0F0"/>
                    </a:solidFill>
                  </a:tcPr>
                </a:tc>
                <a:extLst>
                  <a:ext uri="{0D108BD9-81ED-4DB2-BD59-A6C34878D82A}">
                    <a16:rowId xmlns:a16="http://schemas.microsoft.com/office/drawing/2014/main" val="900868147"/>
                  </a:ext>
                </a:extLst>
              </a:tr>
              <a:tr h="363595">
                <a:tc>
                  <a:txBody>
                    <a:bodyPr/>
                    <a:lstStyle/>
                    <a:p>
                      <a:pPr>
                        <a:lnSpc>
                          <a:spcPct val="107000"/>
                        </a:lnSpc>
                        <a:spcAft>
                          <a:spcPts val="0"/>
                        </a:spcAft>
                      </a:pPr>
                      <a:r>
                        <a:rPr lang="en-GB" sz="1400">
                          <a:solidFill>
                            <a:srgbClr val="7030A0"/>
                          </a:solidFill>
                          <a:effectLst/>
                          <a:latin typeface="Calibri" panose="020F0502020204030204" pitchFamily="34" charset="0"/>
                          <a:cs typeface="Calibri" panose="020F0502020204030204" pitchFamily="34" charset="0"/>
                        </a:rPr>
                        <a:t>Receptor</a:t>
                      </a:r>
                      <a:endParaRPr lang="en-GB" sz="1100">
                        <a:solidFill>
                          <a:srgbClr val="7030A0"/>
                        </a:solidFill>
                        <a:effectLst/>
                        <a:latin typeface="Calibri" panose="020F0502020204030204" pitchFamily="34" charset="0"/>
                        <a:ea typeface="Calibri" panose="020F0502020204030204" pitchFamily="34" charset="0"/>
                        <a:cs typeface="Calibri" panose="020F0502020204030204" pitchFamily="34" charset="0"/>
                      </a:endParaRPr>
                    </a:p>
                  </a:txBody>
                  <a:tcPr marL="61070" marR="61070" marT="0" marB="0">
                    <a:solidFill>
                      <a:schemeClr val="accent4">
                        <a:lumMod val="20000"/>
                        <a:lumOff val="80000"/>
                      </a:schemeClr>
                    </a:solidFill>
                  </a:tcPr>
                </a:tc>
                <a:tc>
                  <a:txBody>
                    <a:bodyPr/>
                    <a:lstStyle/>
                    <a:p>
                      <a:pPr>
                        <a:lnSpc>
                          <a:spcPct val="115000"/>
                        </a:lnSpc>
                        <a:spcAft>
                          <a:spcPts val="0"/>
                        </a:spcAft>
                      </a:pPr>
                      <a:r>
                        <a:rPr lang="en-GB" sz="1400">
                          <a:effectLst/>
                          <a:latin typeface="Calibri" panose="020F0502020204030204" pitchFamily="34" charset="0"/>
                          <a:cs typeface="Calibri" panose="020F0502020204030204" pitchFamily="34" charset="0"/>
                        </a:rPr>
                        <a:t>Cell that detects a stimulus. Receptors are specific to 1 type of stimulus</a:t>
                      </a:r>
                      <a:endParaRPr lang="en-GB" sz="1100">
                        <a:effectLst/>
                        <a:latin typeface="Calibri" panose="020F0502020204030204" pitchFamily="34" charset="0"/>
                        <a:cs typeface="Calibri" panose="020F0502020204030204" pitchFamily="34" charset="0"/>
                      </a:endParaRPr>
                    </a:p>
                    <a:p>
                      <a:pPr>
                        <a:lnSpc>
                          <a:spcPct val="115000"/>
                        </a:lnSpc>
                        <a:spcAft>
                          <a:spcPts val="0"/>
                        </a:spcAft>
                      </a:pPr>
                      <a:r>
                        <a:rPr lang="en-GB" sz="1400">
                          <a:effectLst/>
                          <a:latin typeface="Calibri" panose="020F0502020204030204" pitchFamily="34" charset="0"/>
                          <a:cs typeface="Calibri" panose="020F0502020204030204" pitchFamily="34" charset="0"/>
                        </a:rPr>
                        <a:t> </a:t>
                      </a:r>
                      <a:endParaRPr lang="en-GB" sz="1100">
                        <a:effectLst/>
                        <a:latin typeface="Calibri" panose="020F0502020204030204" pitchFamily="34" charset="0"/>
                        <a:ea typeface="Calibri" panose="020F0502020204030204" pitchFamily="34" charset="0"/>
                        <a:cs typeface="Calibri" panose="020F0502020204030204" pitchFamily="34" charset="0"/>
                      </a:endParaRPr>
                    </a:p>
                  </a:txBody>
                  <a:tcPr marL="61070" marR="61070" marT="0" marB="0">
                    <a:solidFill>
                      <a:srgbClr val="00B0F0"/>
                    </a:solidFill>
                  </a:tcPr>
                </a:tc>
                <a:extLst>
                  <a:ext uri="{0D108BD9-81ED-4DB2-BD59-A6C34878D82A}">
                    <a16:rowId xmlns:a16="http://schemas.microsoft.com/office/drawing/2014/main" val="2377206382"/>
                  </a:ext>
                </a:extLst>
              </a:tr>
              <a:tr h="363595">
                <a:tc>
                  <a:txBody>
                    <a:bodyPr/>
                    <a:lstStyle/>
                    <a:p>
                      <a:pPr>
                        <a:lnSpc>
                          <a:spcPct val="107000"/>
                        </a:lnSpc>
                        <a:spcAft>
                          <a:spcPts val="0"/>
                        </a:spcAft>
                      </a:pPr>
                      <a:r>
                        <a:rPr lang="en-GB" sz="1400">
                          <a:solidFill>
                            <a:srgbClr val="7030A0"/>
                          </a:solidFill>
                          <a:effectLst/>
                          <a:latin typeface="Calibri" panose="020F0502020204030204" pitchFamily="34" charset="0"/>
                          <a:cs typeface="Calibri" panose="020F0502020204030204" pitchFamily="34" charset="0"/>
                        </a:rPr>
                        <a:t>Coordinator</a:t>
                      </a:r>
                      <a:endParaRPr lang="en-GB" sz="1100">
                        <a:solidFill>
                          <a:srgbClr val="7030A0"/>
                        </a:solidFill>
                        <a:effectLst/>
                        <a:latin typeface="Calibri" panose="020F0502020204030204" pitchFamily="34" charset="0"/>
                        <a:ea typeface="Calibri" panose="020F0502020204030204" pitchFamily="34" charset="0"/>
                        <a:cs typeface="Calibri" panose="020F0502020204030204" pitchFamily="34" charset="0"/>
                      </a:endParaRPr>
                    </a:p>
                  </a:txBody>
                  <a:tcPr marL="61070" marR="61070" marT="0" marB="0">
                    <a:solidFill>
                      <a:schemeClr val="accent4">
                        <a:lumMod val="20000"/>
                        <a:lumOff val="80000"/>
                      </a:schemeClr>
                    </a:solidFill>
                  </a:tcPr>
                </a:tc>
                <a:tc>
                  <a:txBody>
                    <a:bodyPr/>
                    <a:lstStyle/>
                    <a:p>
                      <a:pPr>
                        <a:lnSpc>
                          <a:spcPct val="115000"/>
                        </a:lnSpc>
                        <a:spcAft>
                          <a:spcPts val="0"/>
                        </a:spcAft>
                      </a:pPr>
                      <a:r>
                        <a:rPr lang="en-GB" sz="1400">
                          <a:effectLst/>
                          <a:latin typeface="Calibri" panose="020F0502020204030204" pitchFamily="34" charset="0"/>
                          <a:cs typeface="Calibri" panose="020F0502020204030204" pitchFamily="34" charset="0"/>
                        </a:rPr>
                        <a:t>Formulates a suitable response to a stimulus</a:t>
                      </a:r>
                      <a:endParaRPr lang="en-GB" sz="1100">
                        <a:effectLst/>
                        <a:latin typeface="Calibri" panose="020F0502020204030204" pitchFamily="34" charset="0"/>
                        <a:cs typeface="Calibri" panose="020F0502020204030204" pitchFamily="34" charset="0"/>
                      </a:endParaRPr>
                    </a:p>
                    <a:p>
                      <a:pPr>
                        <a:lnSpc>
                          <a:spcPct val="115000"/>
                        </a:lnSpc>
                        <a:spcAft>
                          <a:spcPts val="0"/>
                        </a:spcAft>
                      </a:pPr>
                      <a:r>
                        <a:rPr lang="en-GB" sz="1400">
                          <a:effectLst/>
                          <a:latin typeface="Calibri" panose="020F0502020204030204" pitchFamily="34" charset="0"/>
                          <a:cs typeface="Calibri" panose="020F0502020204030204" pitchFamily="34" charset="0"/>
                        </a:rPr>
                        <a:t> </a:t>
                      </a:r>
                      <a:endParaRPr lang="en-GB" sz="1100">
                        <a:effectLst/>
                        <a:latin typeface="Calibri" panose="020F0502020204030204" pitchFamily="34" charset="0"/>
                        <a:ea typeface="Calibri" panose="020F0502020204030204" pitchFamily="34" charset="0"/>
                        <a:cs typeface="Calibri" panose="020F0502020204030204" pitchFamily="34" charset="0"/>
                      </a:endParaRPr>
                    </a:p>
                  </a:txBody>
                  <a:tcPr marL="61070" marR="61070" marT="0" marB="0">
                    <a:solidFill>
                      <a:srgbClr val="00B0F0"/>
                    </a:solidFill>
                  </a:tcPr>
                </a:tc>
                <a:extLst>
                  <a:ext uri="{0D108BD9-81ED-4DB2-BD59-A6C34878D82A}">
                    <a16:rowId xmlns:a16="http://schemas.microsoft.com/office/drawing/2014/main" val="3314960241"/>
                  </a:ext>
                </a:extLst>
              </a:tr>
              <a:tr h="363595">
                <a:tc>
                  <a:txBody>
                    <a:bodyPr/>
                    <a:lstStyle/>
                    <a:p>
                      <a:pPr>
                        <a:lnSpc>
                          <a:spcPct val="107000"/>
                        </a:lnSpc>
                        <a:spcAft>
                          <a:spcPts val="0"/>
                        </a:spcAft>
                      </a:pPr>
                      <a:r>
                        <a:rPr lang="en-GB" sz="1400">
                          <a:solidFill>
                            <a:srgbClr val="7030A0"/>
                          </a:solidFill>
                          <a:effectLst/>
                          <a:latin typeface="Calibri" panose="020F0502020204030204" pitchFamily="34" charset="0"/>
                          <a:cs typeface="Calibri" panose="020F0502020204030204" pitchFamily="34" charset="0"/>
                        </a:rPr>
                        <a:t>Effector</a:t>
                      </a:r>
                      <a:endParaRPr lang="en-GB" sz="1100">
                        <a:solidFill>
                          <a:srgbClr val="7030A0"/>
                        </a:solidFill>
                        <a:effectLst/>
                        <a:latin typeface="Calibri" panose="020F0502020204030204" pitchFamily="34" charset="0"/>
                        <a:ea typeface="Calibri" panose="020F0502020204030204" pitchFamily="34" charset="0"/>
                        <a:cs typeface="Calibri" panose="020F0502020204030204" pitchFamily="34" charset="0"/>
                      </a:endParaRPr>
                    </a:p>
                  </a:txBody>
                  <a:tcPr marL="61070" marR="61070" marT="0" marB="0">
                    <a:solidFill>
                      <a:schemeClr val="accent4">
                        <a:lumMod val="20000"/>
                        <a:lumOff val="80000"/>
                      </a:schemeClr>
                    </a:solidFill>
                  </a:tcPr>
                </a:tc>
                <a:tc>
                  <a:txBody>
                    <a:bodyPr/>
                    <a:lstStyle/>
                    <a:p>
                      <a:pPr>
                        <a:lnSpc>
                          <a:spcPct val="115000"/>
                        </a:lnSpc>
                        <a:spcAft>
                          <a:spcPts val="0"/>
                        </a:spcAft>
                      </a:pPr>
                      <a:r>
                        <a:rPr lang="en-GB" sz="1400">
                          <a:effectLst/>
                          <a:latin typeface="Calibri" panose="020F0502020204030204" pitchFamily="34" charset="0"/>
                          <a:cs typeface="Calibri" panose="020F0502020204030204" pitchFamily="34" charset="0"/>
                        </a:rPr>
                        <a:t>Organ that produces a response </a:t>
                      </a:r>
                      <a:endParaRPr lang="en-GB" sz="1100">
                        <a:effectLst/>
                        <a:latin typeface="Calibri" panose="020F0502020204030204" pitchFamily="34" charset="0"/>
                        <a:cs typeface="Calibri" panose="020F0502020204030204" pitchFamily="34" charset="0"/>
                      </a:endParaRPr>
                    </a:p>
                    <a:p>
                      <a:pPr>
                        <a:lnSpc>
                          <a:spcPct val="115000"/>
                        </a:lnSpc>
                        <a:spcAft>
                          <a:spcPts val="0"/>
                        </a:spcAft>
                      </a:pPr>
                      <a:r>
                        <a:rPr lang="en-GB" sz="1400">
                          <a:effectLst/>
                          <a:latin typeface="Calibri" panose="020F0502020204030204" pitchFamily="34" charset="0"/>
                          <a:cs typeface="Calibri" panose="020F0502020204030204" pitchFamily="34" charset="0"/>
                        </a:rPr>
                        <a:t> </a:t>
                      </a:r>
                      <a:endParaRPr lang="en-GB" sz="1100">
                        <a:effectLst/>
                        <a:latin typeface="Calibri" panose="020F0502020204030204" pitchFamily="34" charset="0"/>
                        <a:ea typeface="Calibri" panose="020F0502020204030204" pitchFamily="34" charset="0"/>
                        <a:cs typeface="Calibri" panose="020F0502020204030204" pitchFamily="34" charset="0"/>
                      </a:endParaRPr>
                    </a:p>
                  </a:txBody>
                  <a:tcPr marL="61070" marR="61070" marT="0" marB="0">
                    <a:solidFill>
                      <a:srgbClr val="00B0F0"/>
                    </a:solidFill>
                  </a:tcPr>
                </a:tc>
                <a:extLst>
                  <a:ext uri="{0D108BD9-81ED-4DB2-BD59-A6C34878D82A}">
                    <a16:rowId xmlns:a16="http://schemas.microsoft.com/office/drawing/2014/main" val="4171450091"/>
                  </a:ext>
                </a:extLst>
              </a:tr>
              <a:tr h="738159">
                <a:tc>
                  <a:txBody>
                    <a:bodyPr/>
                    <a:lstStyle/>
                    <a:p>
                      <a:pPr>
                        <a:lnSpc>
                          <a:spcPct val="107000"/>
                        </a:lnSpc>
                        <a:spcAft>
                          <a:spcPts val="0"/>
                        </a:spcAft>
                      </a:pPr>
                      <a:r>
                        <a:rPr lang="en-GB" sz="1400">
                          <a:solidFill>
                            <a:srgbClr val="7030A0"/>
                          </a:solidFill>
                          <a:effectLst/>
                          <a:latin typeface="Calibri" panose="020F0502020204030204" pitchFamily="34" charset="0"/>
                          <a:cs typeface="Calibri" panose="020F0502020204030204" pitchFamily="34" charset="0"/>
                        </a:rPr>
                        <a:t>Taxis</a:t>
                      </a:r>
                      <a:endParaRPr lang="en-GB" sz="1100">
                        <a:solidFill>
                          <a:srgbClr val="7030A0"/>
                        </a:solidFill>
                        <a:effectLst/>
                        <a:latin typeface="Calibri" panose="020F0502020204030204" pitchFamily="34" charset="0"/>
                        <a:ea typeface="Calibri" panose="020F0502020204030204" pitchFamily="34" charset="0"/>
                        <a:cs typeface="Calibri" panose="020F0502020204030204" pitchFamily="34" charset="0"/>
                      </a:endParaRPr>
                    </a:p>
                  </a:txBody>
                  <a:tcPr marL="61070" marR="61070" marT="0" marB="0">
                    <a:solidFill>
                      <a:schemeClr val="accent4">
                        <a:lumMod val="20000"/>
                        <a:lumOff val="80000"/>
                      </a:schemeClr>
                    </a:solidFill>
                  </a:tcPr>
                </a:tc>
                <a:tc>
                  <a:txBody>
                    <a:bodyPr/>
                    <a:lstStyle/>
                    <a:p>
                      <a:pPr>
                        <a:lnSpc>
                          <a:spcPct val="115000"/>
                        </a:lnSpc>
                        <a:spcAft>
                          <a:spcPts val="0"/>
                        </a:spcAft>
                      </a:pPr>
                      <a:r>
                        <a:rPr lang="en-GB" sz="1400">
                          <a:effectLst/>
                          <a:latin typeface="Calibri" panose="020F0502020204030204" pitchFamily="34" charset="0"/>
                          <a:cs typeface="Calibri" panose="020F0502020204030204" pitchFamily="34" charset="0"/>
                        </a:rPr>
                        <a:t>A directional response</a:t>
                      </a:r>
                      <a:endParaRPr lang="en-GB" sz="1100">
                        <a:effectLst/>
                        <a:latin typeface="Calibri" panose="020F0502020204030204" pitchFamily="34" charset="0"/>
                        <a:cs typeface="Calibri" panose="020F0502020204030204" pitchFamily="34" charset="0"/>
                      </a:endParaRPr>
                    </a:p>
                    <a:p>
                      <a:pPr>
                        <a:lnSpc>
                          <a:spcPct val="115000"/>
                        </a:lnSpc>
                        <a:spcAft>
                          <a:spcPts val="0"/>
                        </a:spcAft>
                      </a:pPr>
                      <a:r>
                        <a:rPr lang="en-GB" sz="1400">
                          <a:effectLst/>
                          <a:latin typeface="Calibri" panose="020F0502020204030204" pitchFamily="34" charset="0"/>
                          <a:cs typeface="Calibri" panose="020F0502020204030204" pitchFamily="34" charset="0"/>
                        </a:rPr>
                        <a:t>Towards the stimulus is known as positive taxis</a:t>
                      </a:r>
                      <a:endParaRPr lang="en-GB" sz="1100">
                        <a:effectLst/>
                        <a:latin typeface="Calibri" panose="020F0502020204030204" pitchFamily="34" charset="0"/>
                        <a:cs typeface="Calibri" panose="020F0502020204030204" pitchFamily="34" charset="0"/>
                      </a:endParaRPr>
                    </a:p>
                    <a:p>
                      <a:pPr>
                        <a:lnSpc>
                          <a:spcPct val="115000"/>
                        </a:lnSpc>
                        <a:spcAft>
                          <a:spcPts val="0"/>
                        </a:spcAft>
                      </a:pPr>
                      <a:r>
                        <a:rPr lang="en-GB" sz="1400">
                          <a:effectLst/>
                          <a:latin typeface="Calibri" panose="020F0502020204030204" pitchFamily="34" charset="0"/>
                          <a:cs typeface="Calibri" panose="020F0502020204030204" pitchFamily="34" charset="0"/>
                        </a:rPr>
                        <a:t>Away from the stimulus is known as negative taxis</a:t>
                      </a:r>
                      <a:endParaRPr lang="en-GB" sz="1100">
                        <a:effectLst/>
                        <a:latin typeface="Calibri" panose="020F0502020204030204" pitchFamily="34" charset="0"/>
                        <a:cs typeface="Calibri" panose="020F0502020204030204" pitchFamily="34" charset="0"/>
                      </a:endParaRPr>
                    </a:p>
                    <a:p>
                      <a:pPr>
                        <a:lnSpc>
                          <a:spcPct val="115000"/>
                        </a:lnSpc>
                        <a:spcAft>
                          <a:spcPts val="0"/>
                        </a:spcAft>
                      </a:pPr>
                      <a:r>
                        <a:rPr lang="en-GB" sz="1400">
                          <a:effectLst/>
                          <a:latin typeface="Calibri" panose="020F0502020204030204" pitchFamily="34" charset="0"/>
                          <a:cs typeface="Calibri" panose="020F0502020204030204" pitchFamily="34" charset="0"/>
                        </a:rPr>
                        <a:t> </a:t>
                      </a:r>
                      <a:endParaRPr lang="en-GB" sz="1100">
                        <a:effectLst/>
                        <a:latin typeface="Calibri" panose="020F0502020204030204" pitchFamily="34" charset="0"/>
                        <a:ea typeface="Calibri" panose="020F0502020204030204" pitchFamily="34" charset="0"/>
                        <a:cs typeface="Calibri" panose="020F0502020204030204" pitchFamily="34" charset="0"/>
                      </a:endParaRPr>
                    </a:p>
                  </a:txBody>
                  <a:tcPr marL="61070" marR="61070" marT="0" marB="0">
                    <a:solidFill>
                      <a:srgbClr val="00B0F0"/>
                    </a:solidFill>
                  </a:tcPr>
                </a:tc>
                <a:extLst>
                  <a:ext uri="{0D108BD9-81ED-4DB2-BD59-A6C34878D82A}">
                    <a16:rowId xmlns:a16="http://schemas.microsoft.com/office/drawing/2014/main" val="3909644375"/>
                  </a:ext>
                </a:extLst>
              </a:tr>
              <a:tr h="925442">
                <a:tc>
                  <a:txBody>
                    <a:bodyPr/>
                    <a:lstStyle/>
                    <a:p>
                      <a:pPr>
                        <a:lnSpc>
                          <a:spcPct val="107000"/>
                        </a:lnSpc>
                        <a:spcAft>
                          <a:spcPts val="0"/>
                        </a:spcAft>
                      </a:pPr>
                      <a:r>
                        <a:rPr lang="en-GB" sz="1400">
                          <a:solidFill>
                            <a:srgbClr val="7030A0"/>
                          </a:solidFill>
                          <a:effectLst/>
                          <a:latin typeface="Calibri" panose="020F0502020204030204" pitchFamily="34" charset="0"/>
                          <a:cs typeface="Calibri" panose="020F0502020204030204" pitchFamily="34" charset="0"/>
                        </a:rPr>
                        <a:t>Kinesis</a:t>
                      </a:r>
                      <a:endParaRPr lang="en-GB" sz="1100">
                        <a:solidFill>
                          <a:srgbClr val="7030A0"/>
                        </a:solidFill>
                        <a:effectLst/>
                        <a:latin typeface="Calibri" panose="020F0502020204030204" pitchFamily="34" charset="0"/>
                        <a:ea typeface="Calibri" panose="020F0502020204030204" pitchFamily="34" charset="0"/>
                        <a:cs typeface="Calibri" panose="020F0502020204030204" pitchFamily="34" charset="0"/>
                      </a:endParaRPr>
                    </a:p>
                  </a:txBody>
                  <a:tcPr marL="61070" marR="61070" marT="0" marB="0">
                    <a:solidFill>
                      <a:schemeClr val="accent4">
                        <a:lumMod val="20000"/>
                        <a:lumOff val="80000"/>
                      </a:schemeClr>
                    </a:solidFill>
                  </a:tcPr>
                </a:tc>
                <a:tc>
                  <a:txBody>
                    <a:bodyPr/>
                    <a:lstStyle/>
                    <a:p>
                      <a:pPr>
                        <a:lnSpc>
                          <a:spcPct val="115000"/>
                        </a:lnSpc>
                        <a:spcAft>
                          <a:spcPts val="0"/>
                        </a:spcAft>
                      </a:pPr>
                      <a:r>
                        <a:rPr lang="en-GB" sz="1400" dirty="0">
                          <a:effectLst/>
                          <a:latin typeface="Calibri" panose="020F0502020204030204" pitchFamily="34" charset="0"/>
                          <a:cs typeface="Calibri" panose="020F0502020204030204" pitchFamily="34" charset="0"/>
                        </a:rPr>
                        <a:t>A non-directional response</a:t>
                      </a:r>
                      <a:endParaRPr lang="en-GB" sz="1100" dirty="0">
                        <a:effectLst/>
                        <a:latin typeface="Calibri" panose="020F0502020204030204" pitchFamily="34" charset="0"/>
                        <a:cs typeface="Calibri" panose="020F0502020204030204" pitchFamily="34" charset="0"/>
                      </a:endParaRPr>
                    </a:p>
                    <a:p>
                      <a:pPr>
                        <a:lnSpc>
                          <a:spcPct val="115000"/>
                        </a:lnSpc>
                        <a:spcAft>
                          <a:spcPts val="0"/>
                        </a:spcAft>
                      </a:pPr>
                      <a:r>
                        <a:rPr lang="en-GB" sz="1400" dirty="0">
                          <a:effectLst/>
                          <a:latin typeface="Calibri" panose="020F0502020204030204" pitchFamily="34" charset="0"/>
                          <a:cs typeface="Calibri" panose="020F0502020204030204" pitchFamily="34" charset="0"/>
                        </a:rPr>
                        <a:t>Causes organisms to change the speed of their movement</a:t>
                      </a:r>
                      <a:endParaRPr lang="en-GB" sz="1100" dirty="0">
                        <a:effectLst/>
                        <a:latin typeface="Calibri" panose="020F0502020204030204" pitchFamily="34" charset="0"/>
                        <a:cs typeface="Calibri" panose="020F0502020204030204" pitchFamily="34" charset="0"/>
                      </a:endParaRPr>
                    </a:p>
                    <a:p>
                      <a:pPr>
                        <a:lnSpc>
                          <a:spcPct val="115000"/>
                        </a:lnSpc>
                        <a:spcAft>
                          <a:spcPts val="0"/>
                        </a:spcAft>
                      </a:pPr>
                      <a:r>
                        <a:rPr lang="en-GB" sz="1400" dirty="0">
                          <a:effectLst/>
                          <a:latin typeface="Calibri" panose="020F0502020204030204" pitchFamily="34" charset="0"/>
                          <a:cs typeface="Calibri" panose="020F0502020204030204" pitchFamily="34" charset="0"/>
                        </a:rPr>
                        <a:t>In favourable conditions movement is slow with many turns</a:t>
                      </a:r>
                      <a:endParaRPr lang="en-GB" sz="1100" dirty="0">
                        <a:effectLst/>
                        <a:latin typeface="Calibri" panose="020F0502020204030204" pitchFamily="34" charset="0"/>
                        <a:cs typeface="Calibri" panose="020F0502020204030204" pitchFamily="34" charset="0"/>
                      </a:endParaRPr>
                    </a:p>
                    <a:p>
                      <a:pPr>
                        <a:lnSpc>
                          <a:spcPct val="115000"/>
                        </a:lnSpc>
                        <a:spcAft>
                          <a:spcPts val="0"/>
                        </a:spcAft>
                      </a:pPr>
                      <a:r>
                        <a:rPr lang="en-GB" sz="1400" dirty="0">
                          <a:effectLst/>
                          <a:latin typeface="Calibri" panose="020F0502020204030204" pitchFamily="34" charset="0"/>
                          <a:cs typeface="Calibri" panose="020F0502020204030204" pitchFamily="34" charset="0"/>
                        </a:rPr>
                        <a:t>In unfavourable conditions movement is fast with few turns </a:t>
                      </a:r>
                      <a:endParaRPr lang="en-GB" sz="1100" dirty="0">
                        <a:effectLst/>
                        <a:latin typeface="Calibri" panose="020F0502020204030204" pitchFamily="34" charset="0"/>
                        <a:cs typeface="Calibri" panose="020F0502020204030204" pitchFamily="34" charset="0"/>
                      </a:endParaRPr>
                    </a:p>
                    <a:p>
                      <a:pPr>
                        <a:lnSpc>
                          <a:spcPct val="115000"/>
                        </a:lnSpc>
                        <a:spcAft>
                          <a:spcPts val="0"/>
                        </a:spcAft>
                      </a:pPr>
                      <a:r>
                        <a:rPr lang="en-GB" sz="1400" dirty="0">
                          <a:effectLst/>
                          <a:latin typeface="Calibri" panose="020F0502020204030204" pitchFamily="34" charset="0"/>
                          <a:cs typeface="Calibri" panose="020F0502020204030204" pitchFamily="34" charset="0"/>
                        </a:rPr>
                        <a:t> </a:t>
                      </a:r>
                      <a:endParaRPr lang="en-GB" sz="1100" dirty="0">
                        <a:effectLst/>
                        <a:latin typeface="Calibri" panose="020F0502020204030204" pitchFamily="34" charset="0"/>
                        <a:ea typeface="Calibri" panose="020F0502020204030204" pitchFamily="34" charset="0"/>
                        <a:cs typeface="Calibri" panose="020F0502020204030204" pitchFamily="34" charset="0"/>
                      </a:endParaRPr>
                    </a:p>
                  </a:txBody>
                  <a:tcPr marL="61070" marR="61070" marT="0" marB="0">
                    <a:solidFill>
                      <a:srgbClr val="00B0F0"/>
                    </a:solidFill>
                  </a:tcPr>
                </a:tc>
                <a:extLst>
                  <a:ext uri="{0D108BD9-81ED-4DB2-BD59-A6C34878D82A}">
                    <a16:rowId xmlns:a16="http://schemas.microsoft.com/office/drawing/2014/main" val="2739562976"/>
                  </a:ext>
                </a:extLst>
              </a:tr>
              <a:tr h="550877">
                <a:tc>
                  <a:txBody>
                    <a:bodyPr/>
                    <a:lstStyle/>
                    <a:p>
                      <a:pPr>
                        <a:lnSpc>
                          <a:spcPct val="107000"/>
                        </a:lnSpc>
                        <a:spcAft>
                          <a:spcPts val="0"/>
                        </a:spcAft>
                      </a:pPr>
                      <a:r>
                        <a:rPr lang="en-GB" sz="1400" dirty="0">
                          <a:solidFill>
                            <a:srgbClr val="7030A0"/>
                          </a:solidFill>
                          <a:effectLst/>
                          <a:latin typeface="Calibri" panose="020F0502020204030204" pitchFamily="34" charset="0"/>
                          <a:cs typeface="Calibri" panose="020F0502020204030204" pitchFamily="34" charset="0"/>
                        </a:rPr>
                        <a:t>Tropism </a:t>
                      </a:r>
                      <a:endParaRPr lang="en-GB" sz="1100" dirty="0">
                        <a:solidFill>
                          <a:srgbClr val="7030A0"/>
                        </a:solidFill>
                        <a:effectLst/>
                        <a:latin typeface="Calibri" panose="020F0502020204030204" pitchFamily="34" charset="0"/>
                        <a:cs typeface="Calibri" panose="020F0502020204030204" pitchFamily="34" charset="0"/>
                      </a:endParaRPr>
                    </a:p>
                    <a:p>
                      <a:pPr>
                        <a:lnSpc>
                          <a:spcPct val="107000"/>
                        </a:lnSpc>
                        <a:spcAft>
                          <a:spcPts val="0"/>
                        </a:spcAft>
                      </a:pPr>
                      <a:r>
                        <a:rPr lang="en-GB" sz="1400" dirty="0">
                          <a:solidFill>
                            <a:srgbClr val="7030A0"/>
                          </a:solidFill>
                          <a:effectLst/>
                          <a:latin typeface="Calibri" panose="020F0502020204030204" pitchFamily="34" charset="0"/>
                          <a:cs typeface="Calibri" panose="020F0502020204030204" pitchFamily="34" charset="0"/>
                        </a:rPr>
                        <a:t>(Geo, photo)</a:t>
                      </a:r>
                      <a:endParaRPr lang="en-GB" sz="1100" dirty="0">
                        <a:solidFill>
                          <a:srgbClr val="7030A0"/>
                        </a:solidFill>
                        <a:effectLst/>
                        <a:latin typeface="Calibri" panose="020F0502020204030204" pitchFamily="34" charset="0"/>
                        <a:ea typeface="Calibri" panose="020F0502020204030204" pitchFamily="34" charset="0"/>
                        <a:cs typeface="Calibri" panose="020F0502020204030204" pitchFamily="34" charset="0"/>
                      </a:endParaRPr>
                    </a:p>
                  </a:txBody>
                  <a:tcPr marL="61070" marR="61070" marT="0" marB="0">
                    <a:solidFill>
                      <a:schemeClr val="accent4">
                        <a:lumMod val="20000"/>
                        <a:lumOff val="80000"/>
                      </a:schemeClr>
                    </a:solidFill>
                  </a:tcPr>
                </a:tc>
                <a:tc>
                  <a:txBody>
                    <a:bodyPr/>
                    <a:lstStyle/>
                    <a:p>
                      <a:pPr>
                        <a:lnSpc>
                          <a:spcPct val="115000"/>
                        </a:lnSpc>
                        <a:spcAft>
                          <a:spcPts val="0"/>
                        </a:spcAft>
                      </a:pPr>
                      <a:r>
                        <a:rPr lang="en-GB" sz="1400" dirty="0">
                          <a:effectLst/>
                          <a:latin typeface="Calibri" panose="020F0502020204030204" pitchFamily="34" charset="0"/>
                          <a:cs typeface="Calibri" panose="020F0502020204030204" pitchFamily="34" charset="0"/>
                        </a:rPr>
                        <a:t>The growth of a plant in response to a directional stimulus</a:t>
                      </a:r>
                      <a:endParaRPr lang="en-GB" sz="1100" dirty="0">
                        <a:effectLst/>
                        <a:latin typeface="Calibri" panose="020F0502020204030204" pitchFamily="34" charset="0"/>
                        <a:cs typeface="Calibri" panose="020F0502020204030204" pitchFamily="34" charset="0"/>
                      </a:endParaRPr>
                    </a:p>
                    <a:p>
                      <a:pPr>
                        <a:lnSpc>
                          <a:spcPct val="115000"/>
                        </a:lnSpc>
                        <a:spcAft>
                          <a:spcPts val="0"/>
                        </a:spcAft>
                      </a:pPr>
                      <a:r>
                        <a:rPr lang="en-GB" sz="1400" dirty="0">
                          <a:effectLst/>
                          <a:latin typeface="Calibri" panose="020F0502020204030204" pitchFamily="34" charset="0"/>
                          <a:cs typeface="Calibri" panose="020F0502020204030204" pitchFamily="34" charset="0"/>
                        </a:rPr>
                        <a:t>Towards the stimulus is known as positive tropism</a:t>
                      </a:r>
                      <a:endParaRPr lang="en-GB" sz="1100" dirty="0">
                        <a:effectLst/>
                        <a:latin typeface="Calibri" panose="020F0502020204030204" pitchFamily="34" charset="0"/>
                        <a:cs typeface="Calibri" panose="020F0502020204030204" pitchFamily="34" charset="0"/>
                      </a:endParaRPr>
                    </a:p>
                    <a:p>
                      <a:pPr>
                        <a:lnSpc>
                          <a:spcPct val="115000"/>
                        </a:lnSpc>
                        <a:spcAft>
                          <a:spcPts val="0"/>
                        </a:spcAft>
                      </a:pPr>
                      <a:r>
                        <a:rPr lang="en-GB" sz="1400" dirty="0">
                          <a:effectLst/>
                          <a:latin typeface="Calibri" panose="020F0502020204030204" pitchFamily="34" charset="0"/>
                          <a:cs typeface="Calibri" panose="020F0502020204030204" pitchFamily="34" charset="0"/>
                        </a:rPr>
                        <a:t>Away from the stimulus is known as negative tropism </a:t>
                      </a:r>
                      <a:endParaRPr lang="en-GB" sz="1100" dirty="0">
                        <a:effectLst/>
                        <a:latin typeface="Calibri" panose="020F0502020204030204" pitchFamily="34" charset="0"/>
                        <a:ea typeface="Calibri" panose="020F0502020204030204" pitchFamily="34" charset="0"/>
                        <a:cs typeface="Calibri" panose="020F0502020204030204" pitchFamily="34" charset="0"/>
                      </a:endParaRPr>
                    </a:p>
                  </a:txBody>
                  <a:tcPr marL="61070" marR="61070" marT="0" marB="0">
                    <a:solidFill>
                      <a:srgbClr val="00B0F0"/>
                    </a:solidFill>
                  </a:tcPr>
                </a:tc>
                <a:extLst>
                  <a:ext uri="{0D108BD9-81ED-4DB2-BD59-A6C34878D82A}">
                    <a16:rowId xmlns:a16="http://schemas.microsoft.com/office/drawing/2014/main" val="3771299590"/>
                  </a:ext>
                </a:extLst>
              </a:tr>
            </a:tbl>
          </a:graphicData>
        </a:graphic>
      </p:graphicFrame>
      <p:sp>
        <p:nvSpPr>
          <p:cNvPr id="5" name="Rectangle 2">
            <a:extLst>
              <a:ext uri="{FF2B5EF4-FFF2-40B4-BE49-F238E27FC236}">
                <a16:creationId xmlns:a16="http://schemas.microsoft.com/office/drawing/2014/main" id="{B877012D-0D8D-4C4D-AD4B-38B6431A3CEC}"/>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7" name="Rectangle 3">
            <a:extLst>
              <a:ext uri="{FF2B5EF4-FFF2-40B4-BE49-F238E27FC236}">
                <a16:creationId xmlns:a16="http://schemas.microsoft.com/office/drawing/2014/main" id="{10BB92CB-9CA9-401E-A960-1F861208536F}"/>
              </a:ext>
            </a:extLst>
          </p:cNvPr>
          <p:cNvSpPr>
            <a:spLocks noChangeArrowheads="1"/>
          </p:cNvSpPr>
          <p:nvPr/>
        </p:nvSpPr>
        <p:spPr bwMode="auto">
          <a:xfrm>
            <a:off x="83890" y="41701"/>
            <a:ext cx="10727296"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600" b="1" i="0" u="sng"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Outcome: </a:t>
            </a:r>
            <a:endParaRPr kumimoji="0" lang="en-GB" altLang="en-US" sz="10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altLang="en-US" sz="16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Explain what is meant by taxes, </a:t>
            </a:r>
            <a:r>
              <a:rPr kumimoji="0" lang="en-GB" altLang="en-US" sz="1600" b="0"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kineses</a:t>
            </a:r>
            <a:r>
              <a:rPr kumimoji="0" lang="en-GB" altLang="en-US" sz="16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how they differ and how taxes &amp; </a:t>
            </a:r>
            <a:r>
              <a:rPr kumimoji="0" lang="en-GB" altLang="en-US" sz="1600" b="0"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kineses</a:t>
            </a:r>
            <a:r>
              <a:rPr kumimoji="0" lang="en-GB" altLang="en-US" sz="16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aid survival.</a:t>
            </a:r>
            <a:endParaRPr kumimoji="0" lang="en-GB" altLang="en-US" sz="10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altLang="en-US" sz="16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E</a:t>
            </a:r>
            <a:r>
              <a:rPr kumimoji="0" lang="en-GB" altLang="en-US" sz="1600" b="0" i="0" u="none" strike="noStrike" cap="none" normalizeH="0" baseline="0" dirty="0" bmk="">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xplain what is meant by phototropism and gravitropism, and by positive and negative tropisms and how this is caused by IAA</a:t>
            </a:r>
            <a:endParaRPr kumimoji="0" lang="en-GB" altLang="en-US" sz="2400" b="0" i="0" u="none" strike="noStrike" cap="none" normalizeH="0" baseline="0" dirty="0">
              <a:ln>
                <a:noFill/>
              </a:ln>
              <a:solidFill>
                <a:schemeClr val="tx1"/>
              </a:solidFill>
              <a:effectLst/>
              <a:latin typeface="Arial" panose="020B0604020202020204" pitchFamily="34" charset="0"/>
            </a:endParaRPr>
          </a:p>
        </p:txBody>
      </p:sp>
      <p:pic>
        <p:nvPicPr>
          <p:cNvPr id="8" name="Picture 7">
            <a:extLst>
              <a:ext uri="{FF2B5EF4-FFF2-40B4-BE49-F238E27FC236}">
                <a16:creationId xmlns:a16="http://schemas.microsoft.com/office/drawing/2014/main" id="{0DDBCBA1-4C1E-41C2-8D76-67539DD039DC}"/>
              </a:ext>
            </a:extLst>
          </p:cNvPr>
          <p:cNvPicPr>
            <a:picLocks noChangeAspect="1"/>
          </p:cNvPicPr>
          <p:nvPr/>
        </p:nvPicPr>
        <p:blipFill>
          <a:blip r:embed="rId5"/>
          <a:stretch>
            <a:fillRect/>
          </a:stretch>
        </p:blipFill>
        <p:spPr>
          <a:xfrm>
            <a:off x="83890" y="872698"/>
            <a:ext cx="419206" cy="419206"/>
          </a:xfrm>
          <a:prstGeom prst="rect">
            <a:avLst/>
          </a:prstGeom>
        </p:spPr>
      </p:pic>
      <p:sp>
        <p:nvSpPr>
          <p:cNvPr id="9" name="TextBox 8">
            <a:extLst>
              <a:ext uri="{FF2B5EF4-FFF2-40B4-BE49-F238E27FC236}">
                <a16:creationId xmlns:a16="http://schemas.microsoft.com/office/drawing/2014/main" id="{7961F38D-D298-478A-B682-626D641AC863}"/>
              </a:ext>
            </a:extLst>
          </p:cNvPr>
          <p:cNvSpPr txBox="1"/>
          <p:nvPr/>
        </p:nvSpPr>
        <p:spPr>
          <a:xfrm>
            <a:off x="7424257" y="3819332"/>
            <a:ext cx="4613945" cy="3416320"/>
          </a:xfrm>
          <a:prstGeom prst="rect">
            <a:avLst/>
          </a:prstGeom>
          <a:noFill/>
        </p:spPr>
        <p:txBody>
          <a:bodyPr wrap="square" rtlCol="0">
            <a:spAutoFit/>
          </a:bodyPr>
          <a:lstStyle/>
          <a:p>
            <a:r>
              <a:rPr lang="en-GB" dirty="0">
                <a:latin typeface="Calibri" panose="020F0502020204030204" pitchFamily="34" charset="0"/>
                <a:cs typeface="Calibri" panose="020F0502020204030204" pitchFamily="34" charset="0"/>
              </a:rPr>
              <a:t>In your exam you are given “novel” or “unknown” examples of behaviour in different organisms, you need to be able to identify the type of behaviour shown and then justify (provide evidence for) your answer from the information the question has given you.  </a:t>
            </a:r>
          </a:p>
          <a:p>
            <a:r>
              <a:rPr lang="en-GB" b="1" u="sng" dirty="0">
                <a:solidFill>
                  <a:srgbClr val="00B050"/>
                </a:solidFill>
                <a:latin typeface="Calibri" panose="020F0502020204030204" pitchFamily="34" charset="0"/>
                <a:cs typeface="Calibri" panose="020F0502020204030204" pitchFamily="34" charset="0"/>
              </a:rPr>
              <a:t>Do these images/descriptions show Kinesis or taxis? For taxis examples, can you work out if this is + or – ?</a:t>
            </a:r>
          </a:p>
          <a:p>
            <a:r>
              <a:rPr lang="en-GB" b="1" u="sng" dirty="0">
                <a:solidFill>
                  <a:srgbClr val="00B050"/>
                </a:solidFill>
                <a:latin typeface="Calibri" panose="020F0502020204030204" pitchFamily="34" charset="0"/>
                <a:cs typeface="Calibri" panose="020F0502020204030204" pitchFamily="34" charset="0"/>
              </a:rPr>
              <a:t>Complete activity page 2-3 and APPLY your knowledge</a:t>
            </a:r>
          </a:p>
          <a:p>
            <a:endParaRPr lang="en-GB" dirty="0">
              <a:latin typeface="Calibri" panose="020F0502020204030204" pitchFamily="34" charset="0"/>
              <a:cs typeface="Calibri" panose="020F0502020204030204" pitchFamily="34" charset="0"/>
            </a:endParaRPr>
          </a:p>
        </p:txBody>
      </p:sp>
      <p:sp>
        <p:nvSpPr>
          <p:cNvPr id="10" name="Rectangle 9">
            <a:extLst>
              <a:ext uri="{FF2B5EF4-FFF2-40B4-BE49-F238E27FC236}">
                <a16:creationId xmlns:a16="http://schemas.microsoft.com/office/drawing/2014/main" id="{9BBA992E-8A06-421B-B0EA-A68AE014C7EC}"/>
              </a:ext>
            </a:extLst>
          </p:cNvPr>
          <p:cNvSpPr/>
          <p:nvPr/>
        </p:nvSpPr>
        <p:spPr>
          <a:xfrm>
            <a:off x="83890" y="100669"/>
            <a:ext cx="10855354" cy="77203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Audio 10">
            <a:hlinkClick r:id="" action="ppaction://media"/>
            <a:extLst>
              <a:ext uri="{FF2B5EF4-FFF2-40B4-BE49-F238E27FC236}">
                <a16:creationId xmlns:a16="http://schemas.microsoft.com/office/drawing/2014/main" id="{87D7A83A-8E38-9948-B63C-C21C8A799C73}"/>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2487492891"/>
      </p:ext>
    </p:extLst>
  </p:cSld>
  <p:clrMapOvr>
    <a:masterClrMapping/>
  </p:clrMapOvr>
  <mc:AlternateContent xmlns:mc="http://schemas.openxmlformats.org/markup-compatibility/2006">
    <mc:Choice xmlns:p14="http://schemas.microsoft.com/office/powerpoint/2010/main" Requires="p14">
      <p:transition spd="slow" p14:dur="2000" advTm="122236"/>
    </mc:Choice>
    <mc:Fallback>
      <p:transition spd="slow" advTm="12223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433011" y="0"/>
            <a:ext cx="5887452" cy="2464008"/>
          </a:xfrm>
          <a:prstGeom prst="rect">
            <a:avLst/>
          </a:prstGeom>
          <a:ln w="38100">
            <a:solidFill>
              <a:srgbClr val="00B0F0"/>
            </a:solidFill>
          </a:ln>
        </p:spPr>
        <p:txBody>
          <a:bodyPr wrap="square">
            <a:spAutoFit/>
          </a:bodyPr>
          <a:lstStyle/>
          <a:p>
            <a:pPr>
              <a:lnSpc>
                <a:spcPct val="107000"/>
              </a:lnSpc>
              <a:spcAft>
                <a:spcPts val="800"/>
              </a:spcAft>
            </a:pPr>
            <a:r>
              <a:rPr lang="en-GB" sz="2000" b="1" u="sng" dirty="0">
                <a:latin typeface="Calibri" panose="020F0502020204030204" pitchFamily="34" charset="0"/>
                <a:ea typeface="Calibri" panose="020F0502020204030204" pitchFamily="34" charset="0"/>
                <a:cs typeface="Calibri" panose="020F0502020204030204" pitchFamily="34" charset="0"/>
              </a:rPr>
              <a:t>Define taxis:</a:t>
            </a:r>
          </a:p>
          <a:p>
            <a:pPr>
              <a:lnSpc>
                <a:spcPct val="107000"/>
              </a:lnSpc>
              <a:spcAft>
                <a:spcPts val="800"/>
              </a:spcAft>
            </a:pPr>
            <a:r>
              <a:rPr lang="en-GB" sz="2000" dirty="0">
                <a:latin typeface="Calibri" panose="020F0502020204030204" pitchFamily="34" charset="0"/>
                <a:ea typeface="Calibri" panose="020F0502020204030204" pitchFamily="34" charset="0"/>
                <a:cs typeface="Calibri" panose="020F0502020204030204" pitchFamily="34" charset="0"/>
              </a:rPr>
              <a:t>A </a:t>
            </a:r>
            <a:r>
              <a:rPr lang="en-GB" sz="2000" b="1" dirty="0">
                <a:latin typeface="Calibri" panose="020F0502020204030204" pitchFamily="34" charset="0"/>
                <a:ea typeface="Calibri" panose="020F0502020204030204" pitchFamily="34" charset="0"/>
                <a:cs typeface="Calibri" panose="020F0502020204030204" pitchFamily="34" charset="0"/>
              </a:rPr>
              <a:t>DIRECTIONAL</a:t>
            </a:r>
            <a:r>
              <a:rPr lang="en-GB" sz="2000" dirty="0">
                <a:latin typeface="Calibri" panose="020F0502020204030204" pitchFamily="34" charset="0"/>
                <a:ea typeface="Calibri" panose="020F0502020204030204" pitchFamily="34" charset="0"/>
                <a:cs typeface="Calibri" panose="020F0502020204030204" pitchFamily="34" charset="0"/>
              </a:rPr>
              <a:t> response.</a:t>
            </a:r>
          </a:p>
          <a:p>
            <a:pPr>
              <a:lnSpc>
                <a:spcPct val="107000"/>
              </a:lnSpc>
              <a:spcAft>
                <a:spcPts val="800"/>
              </a:spcAft>
            </a:pPr>
            <a:r>
              <a:rPr lang="en-GB" sz="2000" dirty="0">
                <a:latin typeface="Calibri" panose="020F0502020204030204" pitchFamily="34" charset="0"/>
                <a:ea typeface="Calibri" panose="020F0502020204030204" pitchFamily="34" charset="0"/>
                <a:cs typeface="Calibri" panose="020F0502020204030204" pitchFamily="34" charset="0"/>
              </a:rPr>
              <a:t>Towards the stimulus is known as </a:t>
            </a:r>
            <a:r>
              <a:rPr lang="en-GB" sz="2000" b="1" dirty="0">
                <a:latin typeface="Calibri" panose="020F0502020204030204" pitchFamily="34" charset="0"/>
                <a:ea typeface="Calibri" panose="020F0502020204030204" pitchFamily="34" charset="0"/>
                <a:cs typeface="Calibri" panose="020F0502020204030204" pitchFamily="34" charset="0"/>
              </a:rPr>
              <a:t>POSITIVE</a:t>
            </a:r>
            <a:r>
              <a:rPr lang="en-GB" sz="2000" dirty="0">
                <a:latin typeface="Calibri" panose="020F0502020204030204" pitchFamily="34" charset="0"/>
                <a:ea typeface="Calibri" panose="020F0502020204030204" pitchFamily="34" charset="0"/>
                <a:cs typeface="Calibri" panose="020F0502020204030204" pitchFamily="34" charset="0"/>
              </a:rPr>
              <a:t> taxis.</a:t>
            </a:r>
          </a:p>
          <a:p>
            <a:pPr>
              <a:lnSpc>
                <a:spcPct val="107000"/>
              </a:lnSpc>
              <a:spcAft>
                <a:spcPts val="800"/>
              </a:spcAft>
            </a:pPr>
            <a:r>
              <a:rPr lang="en-GB" sz="2000" dirty="0">
                <a:latin typeface="Calibri" panose="020F0502020204030204" pitchFamily="34" charset="0"/>
                <a:ea typeface="Calibri" panose="020F0502020204030204" pitchFamily="34" charset="0"/>
                <a:cs typeface="Calibri" panose="020F0502020204030204" pitchFamily="34" charset="0"/>
              </a:rPr>
              <a:t>Away from the stimulus is known as </a:t>
            </a:r>
            <a:r>
              <a:rPr lang="en-GB" sz="2000" b="1" dirty="0">
                <a:latin typeface="Calibri" panose="020F0502020204030204" pitchFamily="34" charset="0"/>
                <a:ea typeface="Calibri" panose="020F0502020204030204" pitchFamily="34" charset="0"/>
                <a:cs typeface="Calibri" panose="020F0502020204030204" pitchFamily="34" charset="0"/>
              </a:rPr>
              <a:t>NEGATIVE</a:t>
            </a:r>
            <a:r>
              <a:rPr lang="en-GB" sz="2000" dirty="0">
                <a:latin typeface="Calibri" panose="020F0502020204030204" pitchFamily="34" charset="0"/>
                <a:ea typeface="Calibri" panose="020F0502020204030204" pitchFamily="34" charset="0"/>
                <a:cs typeface="Calibri" panose="020F0502020204030204" pitchFamily="34" charset="0"/>
              </a:rPr>
              <a:t> taxis. </a:t>
            </a:r>
          </a:p>
          <a:p>
            <a:pPr>
              <a:lnSpc>
                <a:spcPct val="107000"/>
              </a:lnSpc>
              <a:spcAft>
                <a:spcPts val="800"/>
              </a:spcAft>
            </a:pPr>
            <a:r>
              <a:rPr lang="en-GB" sz="2000" i="1" dirty="0">
                <a:solidFill>
                  <a:srgbClr val="0070C0"/>
                </a:solidFill>
                <a:latin typeface="Calibri" panose="020F0502020204030204" pitchFamily="34" charset="0"/>
                <a:ea typeface="Calibri" panose="020F0502020204030204" pitchFamily="34" charset="0"/>
                <a:cs typeface="Calibri" panose="020F0502020204030204" pitchFamily="34" charset="0"/>
              </a:rPr>
              <a:t>Tip: In your exam always give an example of the </a:t>
            </a:r>
            <a:r>
              <a:rPr lang="en-GB" sz="2000" b="1" i="1" dirty="0">
                <a:solidFill>
                  <a:srgbClr val="0070C0"/>
                </a:solidFill>
                <a:latin typeface="Calibri" panose="020F0502020204030204" pitchFamily="34" charset="0"/>
                <a:ea typeface="Calibri" panose="020F0502020204030204" pitchFamily="34" charset="0"/>
                <a:cs typeface="Calibri" panose="020F0502020204030204" pitchFamily="34" charset="0"/>
              </a:rPr>
              <a:t>stimulus</a:t>
            </a:r>
            <a:r>
              <a:rPr lang="en-GB" sz="2000" i="1" dirty="0">
                <a:solidFill>
                  <a:srgbClr val="0070C0"/>
                </a:solidFill>
                <a:latin typeface="Calibri" panose="020F0502020204030204" pitchFamily="34" charset="0"/>
                <a:ea typeface="Calibri" panose="020F0502020204030204" pitchFamily="34" charset="0"/>
                <a:cs typeface="Calibri" panose="020F0502020204030204" pitchFamily="34" charset="0"/>
              </a:rPr>
              <a:t> the </a:t>
            </a:r>
            <a:r>
              <a:rPr lang="en-GB" sz="2000" b="1" i="1" dirty="0">
                <a:solidFill>
                  <a:srgbClr val="0070C0"/>
                </a:solidFill>
                <a:latin typeface="Calibri" panose="020F0502020204030204" pitchFamily="34" charset="0"/>
                <a:ea typeface="Calibri" panose="020F0502020204030204" pitchFamily="34" charset="0"/>
                <a:cs typeface="Calibri" panose="020F0502020204030204" pitchFamily="34" charset="0"/>
              </a:rPr>
              <a:t>organisms</a:t>
            </a:r>
            <a:r>
              <a:rPr lang="en-GB" sz="2000" i="1" dirty="0">
                <a:solidFill>
                  <a:srgbClr val="0070C0"/>
                </a:solidFill>
                <a:latin typeface="Calibri" panose="020F0502020204030204" pitchFamily="34" charset="0"/>
                <a:ea typeface="Calibri" panose="020F0502020204030204" pitchFamily="34" charset="0"/>
                <a:cs typeface="Calibri" panose="020F0502020204030204" pitchFamily="34" charset="0"/>
              </a:rPr>
              <a:t> is </a:t>
            </a:r>
            <a:r>
              <a:rPr lang="en-GB" sz="2000" b="1" i="1" dirty="0">
                <a:solidFill>
                  <a:srgbClr val="0070C0"/>
                </a:solidFill>
                <a:latin typeface="Calibri" panose="020F0502020204030204" pitchFamily="34" charset="0"/>
                <a:ea typeface="Calibri" panose="020F0502020204030204" pitchFamily="34" charset="0"/>
                <a:cs typeface="Calibri" panose="020F0502020204030204" pitchFamily="34" charset="0"/>
              </a:rPr>
              <a:t>moving</a:t>
            </a:r>
            <a:r>
              <a:rPr lang="en-GB" sz="2000" i="1" dirty="0">
                <a:solidFill>
                  <a:srgbClr val="0070C0"/>
                </a:solidFill>
                <a:latin typeface="Calibri" panose="020F0502020204030204" pitchFamily="34" charset="0"/>
                <a:ea typeface="Calibri" panose="020F0502020204030204" pitchFamily="34" charset="0"/>
                <a:cs typeface="Calibri" panose="020F0502020204030204" pitchFamily="34" charset="0"/>
              </a:rPr>
              <a:t> towards/away from. </a:t>
            </a:r>
            <a:endParaRPr lang="en-GB" sz="2000" dirty="0">
              <a:solidFill>
                <a:srgbClr val="0070C0"/>
              </a:solidFill>
              <a:latin typeface="Calibri" panose="020F0502020204030204" pitchFamily="34" charset="0"/>
              <a:ea typeface="Calibri" panose="020F0502020204030204" pitchFamily="34" charset="0"/>
              <a:cs typeface="Calibri" panose="020F0502020204030204" pitchFamily="34" charset="0"/>
            </a:endParaRPr>
          </a:p>
        </p:txBody>
      </p:sp>
      <p:pic>
        <p:nvPicPr>
          <p:cNvPr id="3" name="Picture 2"/>
          <p:cNvPicPr>
            <a:picLocks noChangeAspect="1"/>
          </p:cNvPicPr>
          <p:nvPr/>
        </p:nvPicPr>
        <p:blipFill rotWithShape="1">
          <a:blip r:embed="rId4"/>
          <a:srcRect l="48841" t="5506"/>
          <a:stretch/>
        </p:blipFill>
        <p:spPr>
          <a:xfrm>
            <a:off x="-1" y="3080084"/>
            <a:ext cx="3180123" cy="3777916"/>
          </a:xfrm>
          <a:prstGeom prst="rect">
            <a:avLst/>
          </a:prstGeom>
        </p:spPr>
      </p:pic>
      <p:pic>
        <p:nvPicPr>
          <p:cNvPr id="4" name="Picture 3"/>
          <p:cNvPicPr>
            <a:picLocks noChangeAspect="1"/>
          </p:cNvPicPr>
          <p:nvPr/>
        </p:nvPicPr>
        <p:blipFill rotWithShape="1">
          <a:blip r:embed="rId5"/>
          <a:srcRect t="1" r="57802" b="-973"/>
          <a:stretch/>
        </p:blipFill>
        <p:spPr>
          <a:xfrm>
            <a:off x="635617" y="429356"/>
            <a:ext cx="1908886" cy="2105296"/>
          </a:xfrm>
          <a:prstGeom prst="rect">
            <a:avLst/>
          </a:prstGeom>
        </p:spPr>
      </p:pic>
      <p:pic>
        <p:nvPicPr>
          <p:cNvPr id="5" name="Picture 4"/>
          <p:cNvPicPr>
            <a:picLocks noChangeAspect="1"/>
          </p:cNvPicPr>
          <p:nvPr/>
        </p:nvPicPr>
        <p:blipFill>
          <a:blip r:embed="rId6"/>
          <a:stretch>
            <a:fillRect/>
          </a:stretch>
        </p:blipFill>
        <p:spPr>
          <a:xfrm>
            <a:off x="3320716" y="3908075"/>
            <a:ext cx="4678258" cy="1287743"/>
          </a:xfrm>
          <a:prstGeom prst="rect">
            <a:avLst/>
          </a:prstGeom>
        </p:spPr>
      </p:pic>
      <p:pic>
        <p:nvPicPr>
          <p:cNvPr id="7" name="Picture 6"/>
          <p:cNvPicPr>
            <a:picLocks noChangeAspect="1"/>
          </p:cNvPicPr>
          <p:nvPr/>
        </p:nvPicPr>
        <p:blipFill rotWithShape="1">
          <a:blip r:embed="rId7"/>
          <a:srcRect l="37168" t="57579" r="41078" b="38090"/>
          <a:stretch/>
        </p:blipFill>
        <p:spPr>
          <a:xfrm>
            <a:off x="3342798" y="5347633"/>
            <a:ext cx="4656176" cy="579340"/>
          </a:xfrm>
          <a:prstGeom prst="rect">
            <a:avLst/>
          </a:prstGeom>
        </p:spPr>
      </p:pic>
      <p:pic>
        <p:nvPicPr>
          <p:cNvPr id="6" name="Picture 5">
            <a:extLst>
              <a:ext uri="{FF2B5EF4-FFF2-40B4-BE49-F238E27FC236}">
                <a16:creationId xmlns:a16="http://schemas.microsoft.com/office/drawing/2014/main" id="{691C885D-AC7A-4E7D-AA1F-34EE85E46F4A}"/>
              </a:ext>
            </a:extLst>
          </p:cNvPr>
          <p:cNvPicPr>
            <a:picLocks noChangeAspect="1"/>
          </p:cNvPicPr>
          <p:nvPr/>
        </p:nvPicPr>
        <p:blipFill>
          <a:blip r:embed="rId8"/>
          <a:stretch>
            <a:fillRect/>
          </a:stretch>
        </p:blipFill>
        <p:spPr>
          <a:xfrm>
            <a:off x="9129712" y="3990549"/>
            <a:ext cx="1902117" cy="1956986"/>
          </a:xfrm>
          <a:prstGeom prst="rect">
            <a:avLst/>
          </a:prstGeom>
        </p:spPr>
      </p:pic>
      <p:sp>
        <p:nvSpPr>
          <p:cNvPr id="8" name="Rectangle 7">
            <a:extLst>
              <a:ext uri="{FF2B5EF4-FFF2-40B4-BE49-F238E27FC236}">
                <a16:creationId xmlns:a16="http://schemas.microsoft.com/office/drawing/2014/main" id="{20ADA142-72E8-45CA-B7D3-5F89B2C36BA7}"/>
              </a:ext>
            </a:extLst>
          </p:cNvPr>
          <p:cNvSpPr/>
          <p:nvPr/>
        </p:nvSpPr>
        <p:spPr>
          <a:xfrm>
            <a:off x="6929306" y="3908075"/>
            <a:ext cx="939567" cy="278031"/>
          </a:xfrm>
          <a:prstGeom prst="rect">
            <a:avLst/>
          </a:prstGeom>
          <a:no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8B06DEE4-AE5A-4FA8-AD2B-36A43A094CEE}"/>
              </a:ext>
            </a:extLst>
          </p:cNvPr>
          <p:cNvSpPr/>
          <p:nvPr/>
        </p:nvSpPr>
        <p:spPr>
          <a:xfrm>
            <a:off x="5781412" y="4765150"/>
            <a:ext cx="1147894" cy="278031"/>
          </a:xfrm>
          <a:prstGeom prst="rect">
            <a:avLst/>
          </a:prstGeom>
          <a:no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87BC56CF-433A-45D2-88A3-23E3200C42CB}"/>
              </a:ext>
            </a:extLst>
          </p:cNvPr>
          <p:cNvSpPr/>
          <p:nvPr/>
        </p:nvSpPr>
        <p:spPr>
          <a:xfrm>
            <a:off x="7013197" y="5359475"/>
            <a:ext cx="985778" cy="278031"/>
          </a:xfrm>
          <a:prstGeom prst="rect">
            <a:avLst/>
          </a:prstGeom>
          <a:no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Audio 10">
            <a:hlinkClick r:id="" action="ppaction://media"/>
            <a:extLst>
              <a:ext uri="{FF2B5EF4-FFF2-40B4-BE49-F238E27FC236}">
                <a16:creationId xmlns:a16="http://schemas.microsoft.com/office/drawing/2014/main" id="{AE8E692D-1EB8-6645-815C-A3D3DCB53E52}"/>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158295998"/>
      </p:ext>
    </p:extLst>
  </p:cSld>
  <p:clrMapOvr>
    <a:masterClrMapping/>
  </p:clrMapOvr>
  <mc:AlternateContent xmlns:mc="http://schemas.openxmlformats.org/markup-compatibility/2006">
    <mc:Choice xmlns:p14="http://schemas.microsoft.com/office/powerpoint/2010/main" Requires="p14">
      <p:transition spd="slow" p14:dur="2000" advTm="98861"/>
    </mc:Choice>
    <mc:Fallback>
      <p:transition spd="slow" advTm="9886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4"/>
          <a:srcRect l="37067" t="51644" r="41679" b="43223"/>
          <a:stretch/>
        </p:blipFill>
        <p:spPr>
          <a:xfrm>
            <a:off x="0" y="4555959"/>
            <a:ext cx="4782543" cy="721894"/>
          </a:xfrm>
          <a:prstGeom prst="rect">
            <a:avLst/>
          </a:prstGeom>
        </p:spPr>
      </p:pic>
      <p:pic>
        <p:nvPicPr>
          <p:cNvPr id="3" name="Picture 2"/>
          <p:cNvPicPr>
            <a:picLocks noChangeAspect="1"/>
          </p:cNvPicPr>
          <p:nvPr/>
        </p:nvPicPr>
        <p:blipFill rotWithShape="1">
          <a:blip r:embed="rId4"/>
          <a:srcRect l="37469" t="63995" r="39975" b="27022"/>
          <a:stretch/>
        </p:blipFill>
        <p:spPr>
          <a:xfrm>
            <a:off x="0" y="5374106"/>
            <a:ext cx="4834113" cy="1203158"/>
          </a:xfrm>
          <a:prstGeom prst="rect">
            <a:avLst/>
          </a:prstGeom>
        </p:spPr>
      </p:pic>
      <p:pic>
        <p:nvPicPr>
          <p:cNvPr id="5" name="Picture 4"/>
          <p:cNvPicPr>
            <a:picLocks noChangeAspect="1"/>
          </p:cNvPicPr>
          <p:nvPr/>
        </p:nvPicPr>
        <p:blipFill rotWithShape="1">
          <a:blip r:embed="rId5"/>
          <a:srcRect l="56817" t="59183" r="37369" b="29910"/>
          <a:stretch/>
        </p:blipFill>
        <p:spPr>
          <a:xfrm>
            <a:off x="10249016" y="2277979"/>
            <a:ext cx="1942985" cy="2277980"/>
          </a:xfrm>
          <a:prstGeom prst="rect">
            <a:avLst/>
          </a:prstGeom>
        </p:spPr>
      </p:pic>
      <p:pic>
        <p:nvPicPr>
          <p:cNvPr id="6" name="Picture 5"/>
          <p:cNvPicPr>
            <a:picLocks noChangeAspect="1"/>
          </p:cNvPicPr>
          <p:nvPr/>
        </p:nvPicPr>
        <p:blipFill rotWithShape="1">
          <a:blip r:embed="rId5"/>
          <a:srcRect l="36366" t="42822" r="53409" b="37449"/>
          <a:stretch/>
        </p:blipFill>
        <p:spPr>
          <a:xfrm>
            <a:off x="6648545" y="368970"/>
            <a:ext cx="3472134" cy="4186989"/>
          </a:xfrm>
          <a:prstGeom prst="rect">
            <a:avLst/>
          </a:prstGeom>
        </p:spPr>
      </p:pic>
      <p:sp>
        <p:nvSpPr>
          <p:cNvPr id="9" name="Rectangle 8"/>
          <p:cNvSpPr/>
          <p:nvPr/>
        </p:nvSpPr>
        <p:spPr>
          <a:xfrm>
            <a:off x="0" y="0"/>
            <a:ext cx="6096000" cy="3554563"/>
          </a:xfrm>
          <a:prstGeom prst="rect">
            <a:avLst/>
          </a:prstGeom>
          <a:ln w="57150">
            <a:solidFill>
              <a:schemeClr val="accent5"/>
            </a:solidFill>
          </a:ln>
        </p:spPr>
        <p:txBody>
          <a:bodyPr>
            <a:spAutoFit/>
          </a:bodyPr>
          <a:lstStyle/>
          <a:p>
            <a:pPr>
              <a:lnSpc>
                <a:spcPct val="107000"/>
              </a:lnSpc>
              <a:spcAft>
                <a:spcPts val="800"/>
              </a:spcAft>
            </a:pPr>
            <a:r>
              <a:rPr lang="en-GB" sz="2000" b="1" u="sng" dirty="0">
                <a:latin typeface="Calibri" panose="020F0502020204030204" pitchFamily="34" charset="0"/>
                <a:ea typeface="Calibri" panose="020F0502020204030204" pitchFamily="34" charset="0"/>
                <a:cs typeface="Calibri" panose="020F0502020204030204" pitchFamily="34" charset="0"/>
              </a:rPr>
              <a:t>Define kinesis:</a:t>
            </a:r>
          </a:p>
          <a:p>
            <a:pPr>
              <a:lnSpc>
                <a:spcPct val="107000"/>
              </a:lnSpc>
              <a:spcAft>
                <a:spcPts val="800"/>
              </a:spcAft>
            </a:pPr>
            <a:r>
              <a:rPr lang="en-GB" sz="2000" dirty="0">
                <a:latin typeface="Calibri" panose="020F0502020204030204" pitchFamily="34" charset="0"/>
                <a:ea typeface="Calibri" panose="020F0502020204030204" pitchFamily="34" charset="0"/>
                <a:cs typeface="Calibri" panose="020F0502020204030204" pitchFamily="34" charset="0"/>
              </a:rPr>
              <a:t>A </a:t>
            </a:r>
            <a:r>
              <a:rPr lang="en-GB" sz="2000" b="1" dirty="0">
                <a:latin typeface="Calibri" panose="020F0502020204030204" pitchFamily="34" charset="0"/>
                <a:ea typeface="Calibri" panose="020F0502020204030204" pitchFamily="34" charset="0"/>
                <a:cs typeface="Calibri" panose="020F0502020204030204" pitchFamily="34" charset="0"/>
              </a:rPr>
              <a:t>NON-DIRECTIONAL</a:t>
            </a:r>
            <a:r>
              <a:rPr lang="en-GB" sz="2000" dirty="0">
                <a:latin typeface="Calibri" panose="020F0502020204030204" pitchFamily="34" charset="0"/>
                <a:ea typeface="Calibri" panose="020F0502020204030204" pitchFamily="34" charset="0"/>
                <a:cs typeface="Calibri" panose="020F0502020204030204" pitchFamily="34" charset="0"/>
              </a:rPr>
              <a:t> response </a:t>
            </a:r>
          </a:p>
          <a:p>
            <a:pPr>
              <a:lnSpc>
                <a:spcPct val="107000"/>
              </a:lnSpc>
              <a:spcAft>
                <a:spcPts val="800"/>
              </a:spcAft>
            </a:pPr>
            <a:r>
              <a:rPr lang="en-GB" sz="2000" dirty="0">
                <a:latin typeface="Calibri" panose="020F0502020204030204" pitchFamily="34" charset="0"/>
                <a:ea typeface="Calibri" panose="020F0502020204030204" pitchFamily="34" charset="0"/>
                <a:cs typeface="Calibri" panose="020F0502020204030204" pitchFamily="34" charset="0"/>
              </a:rPr>
              <a:t>Causes organism to change the </a:t>
            </a:r>
            <a:r>
              <a:rPr lang="en-GB" sz="2000" b="1" dirty="0">
                <a:latin typeface="Calibri" panose="020F0502020204030204" pitchFamily="34" charset="0"/>
                <a:ea typeface="Calibri" panose="020F0502020204030204" pitchFamily="34" charset="0"/>
                <a:cs typeface="Calibri" panose="020F0502020204030204" pitchFamily="34" charset="0"/>
              </a:rPr>
              <a:t>SPEED</a:t>
            </a:r>
            <a:r>
              <a:rPr lang="en-GB" sz="2000" dirty="0">
                <a:latin typeface="Calibri" panose="020F0502020204030204" pitchFamily="34" charset="0"/>
                <a:ea typeface="Calibri" panose="020F0502020204030204" pitchFamily="34" charset="0"/>
                <a:cs typeface="Calibri" panose="020F0502020204030204" pitchFamily="34" charset="0"/>
              </a:rPr>
              <a:t> of movement</a:t>
            </a:r>
          </a:p>
          <a:p>
            <a:pPr>
              <a:lnSpc>
                <a:spcPct val="107000"/>
              </a:lnSpc>
              <a:spcAft>
                <a:spcPts val="800"/>
              </a:spcAft>
            </a:pPr>
            <a:r>
              <a:rPr lang="en-GB" sz="2000" dirty="0">
                <a:latin typeface="Calibri" panose="020F0502020204030204" pitchFamily="34" charset="0"/>
                <a:ea typeface="Calibri" panose="020F0502020204030204" pitchFamily="34" charset="0"/>
                <a:cs typeface="Calibri" panose="020F0502020204030204" pitchFamily="34" charset="0"/>
              </a:rPr>
              <a:t>In favourable conditions movement is </a:t>
            </a:r>
            <a:r>
              <a:rPr lang="en-GB" sz="2000" b="1" dirty="0">
                <a:latin typeface="Calibri" panose="020F0502020204030204" pitchFamily="34" charset="0"/>
                <a:ea typeface="Calibri" panose="020F0502020204030204" pitchFamily="34" charset="0"/>
                <a:cs typeface="Calibri" panose="020F0502020204030204" pitchFamily="34" charset="0"/>
              </a:rPr>
              <a:t>SLOW</a:t>
            </a:r>
            <a:r>
              <a:rPr lang="en-GB" sz="2000" dirty="0">
                <a:latin typeface="Calibri" panose="020F0502020204030204" pitchFamily="34" charset="0"/>
                <a:ea typeface="Calibri" panose="020F0502020204030204" pitchFamily="34" charset="0"/>
                <a:cs typeface="Calibri" panose="020F0502020204030204" pitchFamily="34" charset="0"/>
              </a:rPr>
              <a:t> with many </a:t>
            </a:r>
            <a:r>
              <a:rPr lang="en-GB" sz="2000" b="1" dirty="0">
                <a:latin typeface="Calibri" panose="020F0502020204030204" pitchFamily="34" charset="0"/>
                <a:ea typeface="Calibri" panose="020F0502020204030204" pitchFamily="34" charset="0"/>
                <a:cs typeface="Calibri" panose="020F0502020204030204" pitchFamily="34" charset="0"/>
              </a:rPr>
              <a:t>TURNS</a:t>
            </a:r>
          </a:p>
          <a:p>
            <a:pPr>
              <a:lnSpc>
                <a:spcPct val="107000"/>
              </a:lnSpc>
              <a:spcAft>
                <a:spcPts val="800"/>
              </a:spcAft>
            </a:pPr>
            <a:r>
              <a:rPr lang="en-GB" sz="2000" dirty="0">
                <a:latin typeface="Calibri" panose="020F0502020204030204" pitchFamily="34" charset="0"/>
                <a:ea typeface="Calibri" panose="020F0502020204030204" pitchFamily="34" charset="0"/>
                <a:cs typeface="Calibri" panose="020F0502020204030204" pitchFamily="34" charset="0"/>
              </a:rPr>
              <a:t>In unfavourable conditions movement is </a:t>
            </a:r>
            <a:r>
              <a:rPr lang="en-GB" sz="2000" b="1" dirty="0">
                <a:latin typeface="Calibri" panose="020F0502020204030204" pitchFamily="34" charset="0"/>
                <a:ea typeface="Calibri" panose="020F0502020204030204" pitchFamily="34" charset="0"/>
                <a:cs typeface="Calibri" panose="020F0502020204030204" pitchFamily="34" charset="0"/>
              </a:rPr>
              <a:t>FAST</a:t>
            </a:r>
            <a:r>
              <a:rPr lang="en-GB" sz="2000" dirty="0">
                <a:latin typeface="Calibri" panose="020F0502020204030204" pitchFamily="34" charset="0"/>
                <a:ea typeface="Calibri" panose="020F0502020204030204" pitchFamily="34" charset="0"/>
                <a:cs typeface="Calibri" panose="020F0502020204030204" pitchFamily="34" charset="0"/>
              </a:rPr>
              <a:t> with few </a:t>
            </a:r>
            <a:r>
              <a:rPr lang="en-GB" sz="2000" b="1" dirty="0">
                <a:latin typeface="Calibri" panose="020F0502020204030204" pitchFamily="34" charset="0"/>
                <a:ea typeface="Calibri" panose="020F0502020204030204" pitchFamily="34" charset="0"/>
                <a:cs typeface="Calibri" panose="020F0502020204030204" pitchFamily="34" charset="0"/>
              </a:rPr>
              <a:t>TURNS</a:t>
            </a:r>
          </a:p>
          <a:p>
            <a:pPr>
              <a:lnSpc>
                <a:spcPct val="107000"/>
              </a:lnSpc>
              <a:spcAft>
                <a:spcPts val="800"/>
              </a:spcAft>
            </a:pPr>
            <a:r>
              <a:rPr lang="en-GB" sz="2000" i="1" dirty="0">
                <a:solidFill>
                  <a:srgbClr val="00B050"/>
                </a:solidFill>
                <a:latin typeface="Calibri" panose="020F0502020204030204" pitchFamily="34" charset="0"/>
                <a:ea typeface="Calibri" panose="020F0502020204030204" pitchFamily="34" charset="0"/>
                <a:cs typeface="Calibri" panose="020F0502020204030204" pitchFamily="34" charset="0"/>
              </a:rPr>
              <a:t>Tip: In your exam always give an example of the </a:t>
            </a:r>
            <a:r>
              <a:rPr lang="en-GB" sz="2000" b="1" i="1" dirty="0">
                <a:solidFill>
                  <a:srgbClr val="00B050"/>
                </a:solidFill>
                <a:latin typeface="Calibri" panose="020F0502020204030204" pitchFamily="34" charset="0"/>
                <a:ea typeface="Calibri" panose="020F0502020204030204" pitchFamily="34" charset="0"/>
                <a:cs typeface="Calibri" panose="020F0502020204030204" pitchFamily="34" charset="0"/>
              </a:rPr>
              <a:t>stimulus</a:t>
            </a:r>
            <a:r>
              <a:rPr lang="en-GB" sz="2000" i="1" dirty="0">
                <a:solidFill>
                  <a:srgbClr val="00B050"/>
                </a:solidFill>
                <a:latin typeface="Calibri" panose="020F0502020204030204" pitchFamily="34" charset="0"/>
                <a:ea typeface="Calibri" panose="020F0502020204030204" pitchFamily="34" charset="0"/>
                <a:cs typeface="Calibri" panose="020F0502020204030204" pitchFamily="34" charset="0"/>
              </a:rPr>
              <a:t> the </a:t>
            </a:r>
            <a:r>
              <a:rPr lang="en-GB" sz="2000" b="1" i="1" dirty="0">
                <a:solidFill>
                  <a:srgbClr val="00B050"/>
                </a:solidFill>
                <a:latin typeface="Calibri" panose="020F0502020204030204" pitchFamily="34" charset="0"/>
                <a:ea typeface="Calibri" panose="020F0502020204030204" pitchFamily="34" charset="0"/>
                <a:cs typeface="Calibri" panose="020F0502020204030204" pitchFamily="34" charset="0"/>
              </a:rPr>
              <a:t>organisms</a:t>
            </a:r>
            <a:r>
              <a:rPr lang="en-GB" sz="2000" i="1" dirty="0">
                <a:solidFill>
                  <a:srgbClr val="00B050"/>
                </a:solidFill>
                <a:latin typeface="Calibri" panose="020F0502020204030204" pitchFamily="34" charset="0"/>
                <a:ea typeface="Calibri" panose="020F0502020204030204" pitchFamily="34" charset="0"/>
                <a:cs typeface="Calibri" panose="020F0502020204030204" pitchFamily="34" charset="0"/>
              </a:rPr>
              <a:t> is </a:t>
            </a:r>
            <a:r>
              <a:rPr lang="en-GB" sz="2000" b="1" i="1" dirty="0">
                <a:solidFill>
                  <a:srgbClr val="00B050"/>
                </a:solidFill>
                <a:latin typeface="Calibri" panose="020F0502020204030204" pitchFamily="34" charset="0"/>
                <a:ea typeface="Calibri" panose="020F0502020204030204" pitchFamily="34" charset="0"/>
                <a:cs typeface="Calibri" panose="020F0502020204030204" pitchFamily="34" charset="0"/>
              </a:rPr>
              <a:t>responding</a:t>
            </a:r>
            <a:r>
              <a:rPr lang="en-GB" sz="2000" i="1" dirty="0">
                <a:solidFill>
                  <a:srgbClr val="00B050"/>
                </a:solidFill>
                <a:latin typeface="Calibri" panose="020F0502020204030204" pitchFamily="34" charset="0"/>
                <a:ea typeface="Calibri" panose="020F0502020204030204" pitchFamily="34" charset="0"/>
                <a:cs typeface="Calibri" panose="020F0502020204030204" pitchFamily="34" charset="0"/>
              </a:rPr>
              <a:t> to</a:t>
            </a:r>
            <a:endParaRPr lang="en-GB" sz="2000" dirty="0">
              <a:solidFill>
                <a:srgbClr val="00B050"/>
              </a:solidFill>
              <a:latin typeface="Calibri" panose="020F0502020204030204" pitchFamily="34" charset="0"/>
              <a:ea typeface="Calibri" panose="020F050202020403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218676FD-5BAD-4665-B96A-262336650EFB}"/>
              </a:ext>
            </a:extLst>
          </p:cNvPr>
          <p:cNvSpPr/>
          <p:nvPr/>
        </p:nvSpPr>
        <p:spPr>
          <a:xfrm>
            <a:off x="3439486" y="4619719"/>
            <a:ext cx="1224793" cy="278031"/>
          </a:xfrm>
          <a:prstGeom prst="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1493A9A2-697B-40F0-B2D2-D47CD0EA86DB}"/>
              </a:ext>
            </a:extLst>
          </p:cNvPr>
          <p:cNvSpPr/>
          <p:nvPr/>
        </p:nvSpPr>
        <p:spPr>
          <a:xfrm>
            <a:off x="0" y="6299233"/>
            <a:ext cx="1191237" cy="278031"/>
          </a:xfrm>
          <a:prstGeom prst="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Audio 3">
            <a:hlinkClick r:id="" action="ppaction://media"/>
            <a:extLst>
              <a:ext uri="{FF2B5EF4-FFF2-40B4-BE49-F238E27FC236}">
                <a16:creationId xmlns:a16="http://schemas.microsoft.com/office/drawing/2014/main" id="{AF696342-A232-3D43-9EAA-E8C216EA11CA}"/>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1933558552"/>
      </p:ext>
    </p:extLst>
  </p:cSld>
  <p:clrMapOvr>
    <a:masterClrMapping/>
  </p:clrMapOvr>
  <mc:AlternateContent xmlns:mc="http://schemas.openxmlformats.org/markup-compatibility/2006">
    <mc:Choice xmlns:p14="http://schemas.microsoft.com/office/powerpoint/2010/main" Requires="p14">
      <p:transition spd="slow" p14:dur="2000" advTm="62565"/>
    </mc:Choice>
    <mc:Fallback>
      <p:transition spd="slow" advTm="6256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384632" cy="6149056"/>
          </a:xfrm>
          <a:prstGeom prst="rect">
            <a:avLst/>
          </a:prstGeom>
        </p:spPr>
        <p:txBody>
          <a:bodyPr wrap="square">
            <a:spAutoFit/>
          </a:bodyPr>
          <a:lstStyle/>
          <a:p>
            <a:pPr>
              <a:lnSpc>
                <a:spcPct val="107000"/>
              </a:lnSpc>
              <a:spcAft>
                <a:spcPts val="800"/>
              </a:spcAft>
            </a:pPr>
            <a:r>
              <a:rPr lang="en-GB" b="1" u="sng" dirty="0">
                <a:latin typeface="Comic Sans MS" panose="030F0702030302020204" pitchFamily="66" charset="0"/>
                <a:ea typeface="Calibri" panose="020F0502020204030204" pitchFamily="34" charset="0"/>
                <a:cs typeface="Times New Roman" panose="02020603050405020304" pitchFamily="18" charset="0"/>
              </a:rPr>
              <a:t>Complete T/F quiz on page 4</a:t>
            </a:r>
            <a:endParaRPr lang="en-GB"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dirty="0"/>
              <a:t>If statement is false then you need to correct it. </a:t>
            </a:r>
          </a:p>
          <a:p>
            <a:pPr>
              <a:lnSpc>
                <a:spcPct val="107000"/>
              </a:lnSpc>
              <a:spcAft>
                <a:spcPts val="800"/>
              </a:spcAft>
            </a:pPr>
            <a:endParaRPr lang="en-GB"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2000" dirty="0">
                <a:latin typeface="Comic Sans MS" panose="030F0702030302020204" pitchFamily="66" charset="0"/>
                <a:ea typeface="Calibri" panose="020F0502020204030204" pitchFamily="34" charset="0"/>
                <a:cs typeface="Times New Roman" panose="02020603050405020304" pitchFamily="18" charset="0"/>
              </a:rPr>
              <a:t>1. Taxis and kinesis are directional responses 	</a:t>
            </a:r>
            <a:r>
              <a:rPr lang="en-GB" sz="2000" dirty="0">
                <a:solidFill>
                  <a:srgbClr val="00B050"/>
                </a:solidFill>
                <a:latin typeface="Comic Sans MS" panose="030F0702030302020204" pitchFamily="66" charset="0"/>
                <a:ea typeface="Calibri" panose="020F0502020204030204" pitchFamily="34" charset="0"/>
                <a:cs typeface="Times New Roman" panose="02020603050405020304" pitchFamily="18" charset="0"/>
              </a:rPr>
              <a:t>F- kinesis isn’t directional  </a:t>
            </a:r>
            <a:endParaRPr lang="en-GB" sz="2000" dirty="0">
              <a:solidFill>
                <a:srgbClr val="00B050"/>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2000" dirty="0">
                <a:latin typeface="Comic Sans MS" panose="030F0702030302020204" pitchFamily="66" charset="0"/>
                <a:ea typeface="Calibri" panose="020F0502020204030204" pitchFamily="34" charset="0"/>
                <a:cs typeface="Times New Roman" panose="02020603050405020304" pitchFamily="18" charset="0"/>
              </a:rPr>
              <a:t>2. Tropism can occur in plants and animals.		</a:t>
            </a:r>
            <a:r>
              <a:rPr lang="en-GB" sz="2000" dirty="0">
                <a:solidFill>
                  <a:srgbClr val="00B050"/>
                </a:solidFill>
                <a:latin typeface="Comic Sans MS" panose="030F0702030302020204" pitchFamily="66" charset="0"/>
                <a:ea typeface="Calibri" panose="020F0502020204030204" pitchFamily="34" charset="0"/>
                <a:cs typeface="Times New Roman" panose="02020603050405020304" pitchFamily="18" charset="0"/>
              </a:rPr>
              <a:t>F- plants only </a:t>
            </a:r>
            <a:endParaRPr lang="en-GB" sz="2000" dirty="0">
              <a:solidFill>
                <a:srgbClr val="00B050"/>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2000" dirty="0">
                <a:latin typeface="Comic Sans MS" panose="030F0702030302020204" pitchFamily="66" charset="0"/>
                <a:ea typeface="Calibri" panose="020F0502020204030204" pitchFamily="34" charset="0"/>
                <a:cs typeface="Times New Roman" panose="02020603050405020304" pitchFamily="18" charset="0"/>
              </a:rPr>
              <a:t>3. Movement towards a stimulus is known as “positive” 	</a:t>
            </a:r>
            <a:r>
              <a:rPr lang="en-GB" sz="2000" dirty="0">
                <a:solidFill>
                  <a:srgbClr val="0070C0"/>
                </a:solidFill>
                <a:latin typeface="Comic Sans MS" panose="030F0702030302020204" pitchFamily="66" charset="0"/>
                <a:ea typeface="Calibri" panose="020F0502020204030204" pitchFamily="34" charset="0"/>
                <a:cs typeface="Times New Roman" panose="02020603050405020304" pitchFamily="18" charset="0"/>
              </a:rPr>
              <a:t>T</a:t>
            </a:r>
            <a:endParaRPr lang="en-GB" sz="2000"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2000" dirty="0">
                <a:latin typeface="Comic Sans MS" panose="030F0702030302020204" pitchFamily="66" charset="0"/>
                <a:ea typeface="Calibri" panose="020F0502020204030204" pitchFamily="34" charset="0"/>
                <a:cs typeface="Times New Roman" panose="02020603050405020304" pitchFamily="18" charset="0"/>
              </a:rPr>
              <a:t>4. Stimulus is a detectable change in internal environment. 	</a:t>
            </a:r>
            <a:r>
              <a:rPr lang="en-GB" sz="2000" dirty="0">
                <a:solidFill>
                  <a:srgbClr val="00B050"/>
                </a:solidFill>
                <a:latin typeface="Comic Sans MS" panose="030F0702030302020204" pitchFamily="66" charset="0"/>
                <a:ea typeface="Calibri" panose="020F0502020204030204" pitchFamily="34" charset="0"/>
                <a:cs typeface="Times New Roman" panose="02020603050405020304" pitchFamily="18" charset="0"/>
              </a:rPr>
              <a:t>F- can be external too</a:t>
            </a:r>
            <a:endParaRPr lang="en-GB" sz="2000" dirty="0">
              <a:solidFill>
                <a:srgbClr val="00B050"/>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2000" dirty="0">
                <a:latin typeface="Comic Sans MS" panose="030F0702030302020204" pitchFamily="66" charset="0"/>
                <a:ea typeface="Calibri" panose="020F0502020204030204" pitchFamily="34" charset="0"/>
                <a:cs typeface="Times New Roman" panose="02020603050405020304" pitchFamily="18" charset="0"/>
              </a:rPr>
              <a:t>5. Stimuli are detected by receptors 			</a:t>
            </a:r>
            <a:r>
              <a:rPr lang="en-GB" sz="2000" dirty="0">
                <a:solidFill>
                  <a:srgbClr val="0070C0"/>
                </a:solidFill>
                <a:latin typeface="Comic Sans MS" panose="030F0702030302020204" pitchFamily="66" charset="0"/>
                <a:ea typeface="Calibri" panose="020F0502020204030204" pitchFamily="34" charset="0"/>
                <a:cs typeface="Times New Roman" panose="02020603050405020304" pitchFamily="18" charset="0"/>
              </a:rPr>
              <a:t>T</a:t>
            </a:r>
            <a:endParaRPr lang="en-GB" sz="2000"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2000" dirty="0">
                <a:latin typeface="Comic Sans MS" panose="030F0702030302020204" pitchFamily="66" charset="0"/>
                <a:ea typeface="Calibri" panose="020F0502020204030204" pitchFamily="34" charset="0"/>
                <a:cs typeface="Times New Roman" panose="02020603050405020304" pitchFamily="18" charset="0"/>
              </a:rPr>
              <a:t>6. An effector is an organ that bring about a response to a stimulus </a:t>
            </a:r>
            <a:r>
              <a:rPr lang="en-GB" sz="2000" dirty="0">
                <a:solidFill>
                  <a:srgbClr val="7030A0"/>
                </a:solidFill>
                <a:latin typeface="Comic Sans MS" panose="030F0702030302020204" pitchFamily="66" charset="0"/>
                <a:ea typeface="Calibri" panose="020F0502020204030204" pitchFamily="34" charset="0"/>
                <a:cs typeface="Times New Roman" panose="02020603050405020304" pitchFamily="18" charset="0"/>
              </a:rPr>
              <a:t>	</a:t>
            </a:r>
            <a:r>
              <a:rPr lang="en-GB" sz="2000" dirty="0">
                <a:solidFill>
                  <a:srgbClr val="0070C0"/>
                </a:solidFill>
                <a:latin typeface="Comic Sans MS" panose="030F0702030302020204" pitchFamily="66" charset="0"/>
                <a:ea typeface="Calibri" panose="020F0502020204030204" pitchFamily="34" charset="0"/>
                <a:cs typeface="Times New Roman" panose="02020603050405020304" pitchFamily="18" charset="0"/>
              </a:rPr>
              <a:t>T</a:t>
            </a:r>
            <a:endParaRPr lang="en-GB" sz="2000"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2000" dirty="0">
                <a:latin typeface="Comic Sans MS" panose="030F0702030302020204" pitchFamily="66" charset="0"/>
                <a:ea typeface="Calibri" panose="020F0502020204030204" pitchFamily="34" charset="0"/>
                <a:cs typeface="Times New Roman" panose="02020603050405020304" pitchFamily="18" charset="0"/>
              </a:rPr>
              <a:t>7. Woodlice move slower in moist conditions, this is known as a positive kinesis 	</a:t>
            </a:r>
            <a:r>
              <a:rPr lang="en-GB" sz="2000" dirty="0">
                <a:solidFill>
                  <a:srgbClr val="00B050"/>
                </a:solidFill>
                <a:latin typeface="Comic Sans MS" panose="030F0702030302020204" pitchFamily="66" charset="0"/>
                <a:ea typeface="Calibri" panose="020F0502020204030204" pitchFamily="34" charset="0"/>
                <a:cs typeface="Times New Roman" panose="02020603050405020304" pitchFamily="18" charset="0"/>
              </a:rPr>
              <a:t>F-kinesis cant be +, not directional</a:t>
            </a:r>
            <a:endParaRPr lang="en-GB" sz="2000" dirty="0">
              <a:solidFill>
                <a:srgbClr val="00B050"/>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2000" dirty="0">
                <a:latin typeface="Comic Sans MS" panose="030F0702030302020204" pitchFamily="66" charset="0"/>
                <a:ea typeface="Calibri" panose="020F0502020204030204" pitchFamily="34" charset="0"/>
                <a:cs typeface="Times New Roman" panose="02020603050405020304" pitchFamily="18" charset="0"/>
              </a:rPr>
              <a:t>8. Plant shoots show negative phototropism 		</a:t>
            </a:r>
            <a:r>
              <a:rPr lang="en-GB" sz="2000" dirty="0">
                <a:solidFill>
                  <a:srgbClr val="00B050"/>
                </a:solidFill>
                <a:latin typeface="Comic Sans MS" panose="030F0702030302020204" pitchFamily="66" charset="0"/>
                <a:ea typeface="Calibri" panose="020F0502020204030204" pitchFamily="34" charset="0"/>
                <a:cs typeface="Times New Roman" panose="02020603050405020304" pitchFamily="18" charset="0"/>
              </a:rPr>
              <a:t>F- + phototropism </a:t>
            </a:r>
            <a:endParaRPr lang="en-GB" sz="2000" dirty="0">
              <a:solidFill>
                <a:srgbClr val="00B050"/>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2000" dirty="0">
                <a:latin typeface="Comic Sans MS" panose="030F0702030302020204" pitchFamily="66" charset="0"/>
                <a:ea typeface="Calibri" panose="020F0502020204030204" pitchFamily="34" charset="0"/>
                <a:cs typeface="Times New Roman" panose="02020603050405020304" pitchFamily="18" charset="0"/>
              </a:rPr>
              <a:t>9. Roots show geotropism		</a:t>
            </a:r>
            <a:r>
              <a:rPr lang="en-GB" sz="2000" dirty="0">
                <a:solidFill>
                  <a:srgbClr val="0070C0"/>
                </a:solidFill>
                <a:latin typeface="Comic Sans MS" panose="030F0702030302020204" pitchFamily="66" charset="0"/>
                <a:ea typeface="Calibri" panose="020F0502020204030204" pitchFamily="34" charset="0"/>
                <a:cs typeface="Times New Roman" panose="02020603050405020304" pitchFamily="18" charset="0"/>
              </a:rPr>
              <a:t>T</a:t>
            </a:r>
            <a:endParaRPr lang="en-GB" sz="2000"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2000" dirty="0">
                <a:latin typeface="Comic Sans MS" panose="030F0702030302020204" pitchFamily="66" charset="0"/>
                <a:ea typeface="Calibri" panose="020F0502020204030204" pitchFamily="34" charset="0"/>
                <a:cs typeface="Times New Roman" panose="02020603050405020304" pitchFamily="18" charset="0"/>
              </a:rPr>
              <a:t>10. Receptors can be stimulated by hormones 		</a:t>
            </a:r>
            <a:r>
              <a:rPr lang="en-GB" sz="2000" dirty="0">
                <a:solidFill>
                  <a:srgbClr val="0070C0"/>
                </a:solidFill>
                <a:latin typeface="Comic Sans MS" panose="030F0702030302020204" pitchFamily="66" charset="0"/>
                <a:ea typeface="Calibri" panose="020F0502020204030204" pitchFamily="34" charset="0"/>
                <a:cs typeface="Times New Roman" panose="02020603050405020304" pitchFamily="18" charset="0"/>
              </a:rPr>
              <a:t>T</a:t>
            </a:r>
            <a:r>
              <a:rPr lang="en-GB" sz="2000" dirty="0">
                <a:latin typeface="Comic Sans MS" panose="030F0702030302020204" pitchFamily="66" charset="0"/>
                <a:ea typeface="Calibri" panose="020F0502020204030204" pitchFamily="34" charset="0"/>
                <a:cs typeface="Times New Roman" panose="02020603050405020304" pitchFamily="18" charset="0"/>
              </a:rPr>
              <a:t> </a:t>
            </a:r>
            <a:endParaRPr lang="en-GB" sz="2000" dirty="0">
              <a:latin typeface="Calibri" panose="020F0502020204030204" pitchFamily="34" charset="0"/>
              <a:ea typeface="Calibri" panose="020F0502020204030204" pitchFamily="34" charset="0"/>
              <a:cs typeface="Times New Roman" panose="02020603050405020304" pitchFamily="18" charset="0"/>
            </a:endParaRPr>
          </a:p>
        </p:txBody>
      </p:sp>
      <p:sp>
        <p:nvSpPr>
          <p:cNvPr id="2" name="TextBox 1"/>
          <p:cNvSpPr txBox="1"/>
          <p:nvPr/>
        </p:nvSpPr>
        <p:spPr>
          <a:xfrm>
            <a:off x="9491472" y="2871216"/>
            <a:ext cx="2414016" cy="1569660"/>
          </a:xfrm>
          <a:prstGeom prst="rect">
            <a:avLst/>
          </a:prstGeom>
          <a:solidFill>
            <a:schemeClr val="bg1"/>
          </a:solidFill>
          <a:ln w="28575">
            <a:solidFill>
              <a:srgbClr val="92D050"/>
            </a:solidFill>
          </a:ln>
        </p:spPr>
        <p:txBody>
          <a:bodyPr wrap="square" rtlCol="0">
            <a:spAutoFit/>
          </a:bodyPr>
          <a:lstStyle/>
          <a:p>
            <a:r>
              <a:rPr lang="en-GB" sz="2400" dirty="0"/>
              <a:t>There are some exam questions to practice on pages 8&amp;9.</a:t>
            </a:r>
          </a:p>
        </p:txBody>
      </p:sp>
      <p:pic>
        <p:nvPicPr>
          <p:cNvPr id="3" name="Audio 2">
            <a:hlinkClick r:id="" action="ppaction://media"/>
            <a:extLst>
              <a:ext uri="{FF2B5EF4-FFF2-40B4-BE49-F238E27FC236}">
                <a16:creationId xmlns:a16="http://schemas.microsoft.com/office/drawing/2014/main" id="{0F0D32F7-32F2-1040-BC22-BEDCCFB8AA08}"/>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11163300" y="5829300"/>
            <a:ext cx="812800" cy="812800"/>
          </a:xfrm>
          <a:prstGeom prst="rect">
            <a:avLst/>
          </a:prstGeom>
        </p:spPr>
      </p:pic>
    </p:spTree>
    <p:custDataLst>
      <p:tags r:id="rId1"/>
    </p:custDataLst>
    <p:extLst>
      <p:ext uri="{BB962C8B-B14F-4D97-AF65-F5344CB8AC3E}">
        <p14:creationId xmlns:p14="http://schemas.microsoft.com/office/powerpoint/2010/main" val="3775027109"/>
      </p:ext>
    </p:extLst>
  </p:cSld>
  <p:clrMapOvr>
    <a:masterClrMapping/>
  </p:clrMapOvr>
  <mc:AlternateContent xmlns:mc="http://schemas.openxmlformats.org/markup-compatibility/2006">
    <mc:Choice xmlns:p14="http://schemas.microsoft.com/office/powerpoint/2010/main" Requires="p14">
      <p:transition spd="slow" p14:dur="2000" advTm="101032"/>
    </mc:Choice>
    <mc:Fallback>
      <p:transition spd="slow" advTm="10103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4">
                                            <p:txEl>
                                              <p:pRg st="3" end="3"/>
                                            </p:txEl>
                                          </p:spTgt>
                                        </p:tgtEl>
                                        <p:attrNameLst>
                                          <p:attrName>style.visibility</p:attrName>
                                        </p:attrNameLst>
                                      </p:cBhvr>
                                      <p:to>
                                        <p:strVal val="visible"/>
                                      </p:to>
                                    </p:set>
                                    <p:animEffect transition="in" filter="fade">
                                      <p:cBhvr>
                                        <p:cTn id="11" dur="500"/>
                                        <p:tgtEl>
                                          <p:spTgt spid="4">
                                            <p:txEl>
                                              <p:pRg st="3" end="3"/>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4">
                                            <p:txEl>
                                              <p:pRg st="4" end="4"/>
                                            </p:txEl>
                                          </p:spTgt>
                                        </p:tgtEl>
                                        <p:attrNameLst>
                                          <p:attrName>style.visibility</p:attrName>
                                        </p:attrNameLst>
                                      </p:cBhvr>
                                      <p:to>
                                        <p:strVal val="visible"/>
                                      </p:to>
                                    </p:set>
                                    <p:animEffect transition="in" filter="fade">
                                      <p:cBhvr>
                                        <p:cTn id="16" dur="500"/>
                                        <p:tgtEl>
                                          <p:spTgt spid="4">
                                            <p:txEl>
                                              <p:pRg st="4" end="4"/>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animEffect transition="in" filter="fade">
                                      <p:cBhvr>
                                        <p:cTn id="21" dur="500"/>
                                        <p:tgtEl>
                                          <p:spTgt spid="4">
                                            <p:txEl>
                                              <p:pRg st="5" end="5"/>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4">
                                            <p:txEl>
                                              <p:pRg st="6" end="6"/>
                                            </p:txEl>
                                          </p:spTgt>
                                        </p:tgtEl>
                                        <p:attrNameLst>
                                          <p:attrName>style.visibility</p:attrName>
                                        </p:attrNameLst>
                                      </p:cBhvr>
                                      <p:to>
                                        <p:strVal val="visible"/>
                                      </p:to>
                                    </p:set>
                                    <p:animEffect transition="in" filter="fade">
                                      <p:cBhvr>
                                        <p:cTn id="26" dur="500"/>
                                        <p:tgtEl>
                                          <p:spTgt spid="4">
                                            <p:txEl>
                                              <p:pRg st="6" end="6"/>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4">
                                            <p:txEl>
                                              <p:pRg st="7" end="7"/>
                                            </p:txEl>
                                          </p:spTgt>
                                        </p:tgtEl>
                                        <p:attrNameLst>
                                          <p:attrName>style.visibility</p:attrName>
                                        </p:attrNameLst>
                                      </p:cBhvr>
                                      <p:to>
                                        <p:strVal val="visible"/>
                                      </p:to>
                                    </p:set>
                                    <p:animEffect transition="in" filter="fade">
                                      <p:cBhvr>
                                        <p:cTn id="31" dur="500"/>
                                        <p:tgtEl>
                                          <p:spTgt spid="4">
                                            <p:txEl>
                                              <p:pRg st="7" end="7"/>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4">
                                            <p:txEl>
                                              <p:pRg st="8" end="8"/>
                                            </p:txEl>
                                          </p:spTgt>
                                        </p:tgtEl>
                                        <p:attrNameLst>
                                          <p:attrName>style.visibility</p:attrName>
                                        </p:attrNameLst>
                                      </p:cBhvr>
                                      <p:to>
                                        <p:strVal val="visible"/>
                                      </p:to>
                                    </p:set>
                                    <p:animEffect transition="in" filter="fade">
                                      <p:cBhvr>
                                        <p:cTn id="36" dur="500"/>
                                        <p:tgtEl>
                                          <p:spTgt spid="4">
                                            <p:txEl>
                                              <p:pRg st="8" end="8"/>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4">
                                            <p:txEl>
                                              <p:pRg st="9" end="9"/>
                                            </p:txEl>
                                          </p:spTgt>
                                        </p:tgtEl>
                                        <p:attrNameLst>
                                          <p:attrName>style.visibility</p:attrName>
                                        </p:attrNameLst>
                                      </p:cBhvr>
                                      <p:to>
                                        <p:strVal val="visible"/>
                                      </p:to>
                                    </p:set>
                                    <p:animEffect transition="in" filter="fade">
                                      <p:cBhvr>
                                        <p:cTn id="41" dur="500"/>
                                        <p:tgtEl>
                                          <p:spTgt spid="4">
                                            <p:txEl>
                                              <p:pRg st="9" end="9"/>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4">
                                            <p:txEl>
                                              <p:pRg st="10" end="10"/>
                                            </p:txEl>
                                          </p:spTgt>
                                        </p:tgtEl>
                                        <p:attrNameLst>
                                          <p:attrName>style.visibility</p:attrName>
                                        </p:attrNameLst>
                                      </p:cBhvr>
                                      <p:to>
                                        <p:strVal val="visible"/>
                                      </p:to>
                                    </p:set>
                                    <p:animEffect transition="in" filter="fade">
                                      <p:cBhvr>
                                        <p:cTn id="46" dur="500"/>
                                        <p:tgtEl>
                                          <p:spTgt spid="4">
                                            <p:txEl>
                                              <p:pRg st="10" end="10"/>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4">
                                            <p:txEl>
                                              <p:pRg st="11" end="11"/>
                                            </p:txEl>
                                          </p:spTgt>
                                        </p:tgtEl>
                                        <p:attrNameLst>
                                          <p:attrName>style.visibility</p:attrName>
                                        </p:attrNameLst>
                                      </p:cBhvr>
                                      <p:to>
                                        <p:strVal val="visible"/>
                                      </p:to>
                                    </p:set>
                                    <p:animEffect transition="in" filter="fade">
                                      <p:cBhvr>
                                        <p:cTn id="51" dur="500"/>
                                        <p:tgtEl>
                                          <p:spTgt spid="4">
                                            <p:txEl>
                                              <p:pRg st="11" end="11"/>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nodeType="clickEffect">
                                  <p:stCondLst>
                                    <p:cond delay="0"/>
                                  </p:stCondLst>
                                  <p:childTnLst>
                                    <p:set>
                                      <p:cBhvr>
                                        <p:cTn id="55" dur="1" fill="hold">
                                          <p:stCondLst>
                                            <p:cond delay="0"/>
                                          </p:stCondLst>
                                        </p:cTn>
                                        <p:tgtEl>
                                          <p:spTgt spid="4">
                                            <p:txEl>
                                              <p:pRg st="12" end="12"/>
                                            </p:txEl>
                                          </p:spTgt>
                                        </p:tgtEl>
                                        <p:attrNameLst>
                                          <p:attrName>style.visibility</p:attrName>
                                        </p:attrNameLst>
                                      </p:cBhvr>
                                      <p:to>
                                        <p:strVal val="visible"/>
                                      </p:to>
                                    </p:set>
                                    <p:animEffect transition="in" filter="fade">
                                      <p:cBhvr>
                                        <p:cTn id="56" dur="500"/>
                                        <p:tgtEl>
                                          <p:spTgt spid="4">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57" fill="hold" display="0">
                  <p:stCondLst>
                    <p:cond delay="indefinite"/>
                  </p:stCondLst>
                  <p:endCondLst>
                    <p:cond evt="onStopAudio" delay="0">
                      <p:tgtEl>
                        <p:sldTgt/>
                      </p:tgtEl>
                    </p:cond>
                  </p:endCondLst>
                </p:cTn>
                <p:tgtEl>
                  <p:spTgt spid="3"/>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79EA4C6-539E-4239-A205-24DE05DC4F23}"/>
              </a:ext>
            </a:extLst>
          </p:cNvPr>
          <p:cNvPicPr>
            <a:picLocks noChangeAspect="1"/>
          </p:cNvPicPr>
          <p:nvPr/>
        </p:nvPicPr>
        <p:blipFill>
          <a:blip r:embed="rId5"/>
          <a:stretch>
            <a:fillRect/>
          </a:stretch>
        </p:blipFill>
        <p:spPr>
          <a:xfrm>
            <a:off x="0" y="0"/>
            <a:ext cx="5914949" cy="6858000"/>
          </a:xfrm>
          <a:prstGeom prst="rect">
            <a:avLst/>
          </a:prstGeom>
          <a:solidFill>
            <a:schemeClr val="bg1"/>
          </a:solidFill>
        </p:spPr>
      </p:pic>
      <p:pic>
        <p:nvPicPr>
          <p:cNvPr id="4" name="Picture 3">
            <a:extLst>
              <a:ext uri="{FF2B5EF4-FFF2-40B4-BE49-F238E27FC236}">
                <a16:creationId xmlns:a16="http://schemas.microsoft.com/office/drawing/2014/main" id="{3AE8D66C-90CE-4398-B187-456F3713D139}"/>
              </a:ext>
            </a:extLst>
          </p:cNvPr>
          <p:cNvPicPr>
            <a:picLocks noChangeAspect="1"/>
          </p:cNvPicPr>
          <p:nvPr/>
        </p:nvPicPr>
        <p:blipFill>
          <a:blip r:embed="rId6"/>
          <a:stretch>
            <a:fillRect/>
          </a:stretch>
        </p:blipFill>
        <p:spPr>
          <a:xfrm>
            <a:off x="5543835" y="1646107"/>
            <a:ext cx="6648165" cy="5211893"/>
          </a:xfrm>
          <a:prstGeom prst="rect">
            <a:avLst/>
          </a:prstGeom>
          <a:solidFill>
            <a:schemeClr val="bg1"/>
          </a:solidFill>
        </p:spPr>
      </p:pic>
      <p:sp>
        <p:nvSpPr>
          <p:cNvPr id="5" name="Rectangle 4">
            <a:extLst>
              <a:ext uri="{FF2B5EF4-FFF2-40B4-BE49-F238E27FC236}">
                <a16:creationId xmlns:a16="http://schemas.microsoft.com/office/drawing/2014/main" id="{2C2B7315-70C0-4EBE-B605-857D4532709E}"/>
              </a:ext>
            </a:extLst>
          </p:cNvPr>
          <p:cNvSpPr/>
          <p:nvPr/>
        </p:nvSpPr>
        <p:spPr>
          <a:xfrm>
            <a:off x="5914949" y="2028879"/>
            <a:ext cx="6096000" cy="892552"/>
          </a:xfrm>
          <a:prstGeom prst="rect">
            <a:avLst/>
          </a:prstGeom>
          <a:solidFill>
            <a:schemeClr val="bg1"/>
          </a:solidFill>
        </p:spPr>
        <p:txBody>
          <a:bodyPr>
            <a:spAutoFit/>
          </a:bodyPr>
          <a:lstStyle/>
          <a:p>
            <a:pPr>
              <a:spcBef>
                <a:spcPts val="1200"/>
              </a:spcBef>
              <a:spcAft>
                <a:spcPts val="0"/>
              </a:spcAft>
            </a:pPr>
            <a:r>
              <a:rPr lang="en-GB" sz="1400" dirty="0">
                <a:solidFill>
                  <a:srgbClr val="7030A0"/>
                </a:solidFill>
                <a:latin typeface="Calibri" panose="020F0502020204030204" pitchFamily="34" charset="0"/>
                <a:ea typeface="Times New Roman" panose="02020603050405020304" pitchFamily="18" charset="0"/>
              </a:rPr>
              <a:t>(a)     1.      (Taxis is) movement towards / away from a stimulus / a directional response / movement (to a stimulus);</a:t>
            </a:r>
            <a:endParaRPr lang="en-GB" sz="1400" dirty="0">
              <a:latin typeface="Times New Roman" panose="02020603050405020304" pitchFamily="18" charset="0"/>
              <a:ea typeface="Times New Roman" panose="02020603050405020304" pitchFamily="18" charset="0"/>
            </a:endParaRPr>
          </a:p>
          <a:p>
            <a:pPr>
              <a:spcBef>
                <a:spcPts val="1200"/>
              </a:spcBef>
              <a:spcAft>
                <a:spcPts val="0"/>
              </a:spcAft>
            </a:pPr>
            <a:r>
              <a:rPr lang="en-GB" sz="1400" dirty="0">
                <a:solidFill>
                  <a:srgbClr val="7030A0"/>
                </a:solidFill>
                <a:latin typeface="Calibri" panose="020F0502020204030204" pitchFamily="34" charset="0"/>
                <a:ea typeface="Times New Roman" panose="02020603050405020304" pitchFamily="18" charset="0"/>
              </a:rPr>
              <a:t>2.      (Move towards) temperature they were used to / cultured in;</a:t>
            </a:r>
            <a:endParaRPr lang="en-GB" sz="1400" dirty="0">
              <a:latin typeface="Times New Roman" panose="02020603050405020304" pitchFamily="18" charset="0"/>
              <a:ea typeface="Times New Roman" panose="02020603050405020304" pitchFamily="18" charset="0"/>
            </a:endParaRPr>
          </a:p>
        </p:txBody>
      </p:sp>
      <p:sp>
        <p:nvSpPr>
          <p:cNvPr id="6" name="Rectangle 5">
            <a:extLst>
              <a:ext uri="{FF2B5EF4-FFF2-40B4-BE49-F238E27FC236}">
                <a16:creationId xmlns:a16="http://schemas.microsoft.com/office/drawing/2014/main" id="{F9DCA464-244B-4B7B-8134-0A94358D7DDC}"/>
              </a:ext>
            </a:extLst>
          </p:cNvPr>
          <p:cNvSpPr/>
          <p:nvPr/>
        </p:nvSpPr>
        <p:spPr>
          <a:xfrm>
            <a:off x="6096000" y="3304203"/>
            <a:ext cx="6096000" cy="3447098"/>
          </a:xfrm>
          <a:prstGeom prst="rect">
            <a:avLst/>
          </a:prstGeom>
          <a:solidFill>
            <a:schemeClr val="bg1"/>
          </a:solidFill>
        </p:spPr>
        <p:txBody>
          <a:bodyPr>
            <a:spAutoFit/>
          </a:bodyPr>
          <a:lstStyle/>
          <a:p>
            <a:pPr>
              <a:spcBef>
                <a:spcPts val="1200"/>
              </a:spcBef>
              <a:spcAft>
                <a:spcPts val="0"/>
              </a:spcAft>
            </a:pPr>
            <a:r>
              <a:rPr lang="en-GB" sz="1600" dirty="0">
                <a:solidFill>
                  <a:srgbClr val="7030A0"/>
                </a:solidFill>
                <a:latin typeface="Calibri" panose="020F0502020204030204" pitchFamily="34" charset="0"/>
                <a:ea typeface="Times New Roman" panose="02020603050405020304" pitchFamily="18" charset="0"/>
              </a:rPr>
              <a:t>2.      (Move towards) temperature they were used to / cultured in;</a:t>
            </a:r>
            <a:endParaRPr lang="en-GB" sz="1600" dirty="0">
              <a:latin typeface="Times New Roman" panose="02020603050405020304" pitchFamily="18" charset="0"/>
              <a:ea typeface="Times New Roman" panose="02020603050405020304" pitchFamily="18" charset="0"/>
            </a:endParaRPr>
          </a:p>
          <a:p>
            <a:pPr>
              <a:spcBef>
                <a:spcPts val="1200"/>
              </a:spcBef>
              <a:spcAft>
                <a:spcPts val="0"/>
              </a:spcAft>
            </a:pPr>
            <a:r>
              <a:rPr lang="en-GB" sz="1600" dirty="0">
                <a:solidFill>
                  <a:srgbClr val="7030A0"/>
                </a:solidFill>
                <a:latin typeface="Calibri" panose="020F0502020204030204" pitchFamily="34" charset="0"/>
                <a:ea typeface="Times New Roman" panose="02020603050405020304" pitchFamily="18" charset="0"/>
              </a:rPr>
              <a:t>(b)     1.      Hungry, so seeking food / in absence of food respond to temperature;</a:t>
            </a:r>
            <a:endParaRPr lang="en-GB" sz="1600" dirty="0">
              <a:latin typeface="Times New Roman" panose="02020603050405020304" pitchFamily="18" charset="0"/>
              <a:ea typeface="Times New Roman" panose="02020603050405020304" pitchFamily="18" charset="0"/>
            </a:endParaRPr>
          </a:p>
          <a:p>
            <a:pPr>
              <a:spcBef>
                <a:spcPts val="300"/>
              </a:spcBef>
              <a:spcAft>
                <a:spcPts val="0"/>
              </a:spcAft>
            </a:pPr>
            <a:r>
              <a:rPr lang="en-GB" sz="1600" i="1" dirty="0">
                <a:solidFill>
                  <a:srgbClr val="7030A0"/>
                </a:solidFill>
                <a:latin typeface="Calibri" panose="020F0502020204030204" pitchFamily="34" charset="0"/>
                <a:ea typeface="Times New Roman" panose="02020603050405020304" pitchFamily="18" charset="0"/>
              </a:rPr>
              <a:t>Ignore references to temperature and enzymes</a:t>
            </a:r>
            <a:endParaRPr lang="en-GB" sz="1600" dirty="0">
              <a:latin typeface="Times New Roman" panose="02020603050405020304" pitchFamily="18" charset="0"/>
              <a:ea typeface="Times New Roman" panose="02020603050405020304" pitchFamily="18" charset="0"/>
            </a:endParaRPr>
          </a:p>
          <a:p>
            <a:pPr>
              <a:spcBef>
                <a:spcPts val="300"/>
              </a:spcBef>
              <a:spcAft>
                <a:spcPts val="0"/>
              </a:spcAft>
            </a:pPr>
            <a:r>
              <a:rPr lang="en-GB" sz="1600" i="1" dirty="0">
                <a:solidFill>
                  <a:srgbClr val="7030A0"/>
                </a:solidFill>
                <a:latin typeface="Calibri" panose="020F0502020204030204" pitchFamily="34" charset="0"/>
                <a:ea typeface="Times New Roman" panose="02020603050405020304" pitchFamily="18" charset="0"/>
              </a:rPr>
              <a:t>Must be stated not inferred from other statements</a:t>
            </a:r>
            <a:endParaRPr lang="en-GB" sz="1600" dirty="0">
              <a:latin typeface="Times New Roman" panose="02020603050405020304" pitchFamily="18" charset="0"/>
              <a:ea typeface="Times New Roman" panose="02020603050405020304" pitchFamily="18" charset="0"/>
            </a:endParaRPr>
          </a:p>
          <a:p>
            <a:pPr>
              <a:spcBef>
                <a:spcPts val="1200"/>
              </a:spcBef>
              <a:spcAft>
                <a:spcPts val="0"/>
              </a:spcAft>
            </a:pPr>
            <a:r>
              <a:rPr lang="en-GB" sz="1600" dirty="0">
                <a:solidFill>
                  <a:srgbClr val="7030A0"/>
                </a:solidFill>
                <a:latin typeface="Calibri" panose="020F0502020204030204" pitchFamily="34" charset="0"/>
                <a:ea typeface="Times New Roman" panose="02020603050405020304" pitchFamily="18" charset="0"/>
              </a:rPr>
              <a:t>2.      Move towards temperature they were used to / cultured in;</a:t>
            </a:r>
            <a:endParaRPr lang="en-GB" sz="1600" dirty="0">
              <a:latin typeface="Times New Roman" panose="02020603050405020304" pitchFamily="18" charset="0"/>
              <a:ea typeface="Times New Roman" panose="02020603050405020304" pitchFamily="18" charset="0"/>
            </a:endParaRPr>
          </a:p>
          <a:p>
            <a:pPr>
              <a:spcBef>
                <a:spcPts val="1200"/>
              </a:spcBef>
              <a:spcAft>
                <a:spcPts val="0"/>
              </a:spcAft>
            </a:pPr>
            <a:r>
              <a:rPr lang="en-GB" sz="1600" dirty="0">
                <a:solidFill>
                  <a:srgbClr val="7030A0"/>
                </a:solidFill>
                <a:latin typeface="Calibri" panose="020F0502020204030204" pitchFamily="34" charset="0"/>
                <a:ea typeface="Times New Roman" panose="02020603050405020304" pitchFamily="18" charset="0"/>
              </a:rPr>
              <a:t>3.      Associate (this temperature) with food;</a:t>
            </a:r>
            <a:endParaRPr lang="en-GB" sz="1600" dirty="0">
              <a:latin typeface="Times New Roman" panose="02020603050405020304" pitchFamily="18" charset="0"/>
              <a:ea typeface="Times New Roman" panose="02020603050405020304" pitchFamily="18" charset="0"/>
            </a:endParaRPr>
          </a:p>
          <a:p>
            <a:pPr>
              <a:spcBef>
                <a:spcPts val="300"/>
              </a:spcBef>
              <a:spcAft>
                <a:spcPts val="0"/>
              </a:spcAft>
            </a:pPr>
            <a:r>
              <a:rPr lang="en-GB" sz="1600" i="1" dirty="0">
                <a:solidFill>
                  <a:srgbClr val="7030A0"/>
                </a:solidFill>
                <a:latin typeface="Calibri" panose="020F0502020204030204" pitchFamily="34" charset="0"/>
                <a:ea typeface="Times New Roman" panose="02020603050405020304" pitchFamily="18" charset="0"/>
              </a:rPr>
              <a:t>Accept they think food is here</a:t>
            </a:r>
            <a:endParaRPr lang="en-GB" sz="1600" dirty="0">
              <a:latin typeface="Times New Roman" panose="02020603050405020304" pitchFamily="18" charset="0"/>
              <a:ea typeface="Times New Roman" panose="02020603050405020304" pitchFamily="18" charset="0"/>
            </a:endParaRPr>
          </a:p>
          <a:p>
            <a:pPr>
              <a:spcBef>
                <a:spcPts val="300"/>
              </a:spcBef>
              <a:spcAft>
                <a:spcPts val="0"/>
              </a:spcAft>
            </a:pPr>
            <a:r>
              <a:rPr lang="en-GB" sz="1600" i="1" dirty="0">
                <a:solidFill>
                  <a:srgbClr val="7030A0"/>
                </a:solidFill>
                <a:latin typeface="Calibri" panose="020F0502020204030204" pitchFamily="34" charset="0"/>
                <a:ea typeface="Times New Roman" panose="02020603050405020304" pitchFamily="18" charset="0"/>
              </a:rPr>
              <a:t>Stated not inferred</a:t>
            </a:r>
            <a:endParaRPr lang="en-GB" sz="1600" dirty="0">
              <a:latin typeface="Times New Roman" panose="02020603050405020304" pitchFamily="18" charset="0"/>
              <a:ea typeface="Times New Roman" panose="02020603050405020304" pitchFamily="18" charset="0"/>
            </a:endParaRPr>
          </a:p>
          <a:p>
            <a:pPr>
              <a:spcBef>
                <a:spcPts val="1200"/>
              </a:spcBef>
              <a:spcAft>
                <a:spcPts val="0"/>
              </a:spcAft>
            </a:pPr>
            <a:r>
              <a:rPr lang="en-GB" sz="1600" dirty="0">
                <a:solidFill>
                  <a:srgbClr val="7030A0"/>
                </a:solidFill>
                <a:latin typeface="Calibri" panose="020F0502020204030204" pitchFamily="34" charset="0"/>
                <a:ea typeface="Times New Roman" panose="02020603050405020304" pitchFamily="18" charset="0"/>
              </a:rPr>
              <a:t>4.      (Then) stay in this temperature;</a:t>
            </a:r>
            <a:endParaRPr lang="en-GB" sz="1600" dirty="0">
              <a:latin typeface="Times New Roman" panose="02020603050405020304" pitchFamily="18" charset="0"/>
              <a:ea typeface="Times New Roman" panose="02020603050405020304" pitchFamily="18" charset="0"/>
            </a:endParaRPr>
          </a:p>
        </p:txBody>
      </p:sp>
      <p:sp>
        <p:nvSpPr>
          <p:cNvPr id="7" name="Rectangle 6">
            <a:extLst>
              <a:ext uri="{FF2B5EF4-FFF2-40B4-BE49-F238E27FC236}">
                <a16:creationId xmlns:a16="http://schemas.microsoft.com/office/drawing/2014/main" id="{8DA942D0-CDD7-4DC2-AE26-E8C9F34B56CE}"/>
              </a:ext>
            </a:extLst>
          </p:cNvPr>
          <p:cNvSpPr/>
          <p:nvPr/>
        </p:nvSpPr>
        <p:spPr>
          <a:xfrm>
            <a:off x="5914949" y="4441954"/>
            <a:ext cx="6277051" cy="2416046"/>
          </a:xfrm>
          <a:prstGeom prst="rect">
            <a:avLst/>
          </a:prstGeom>
          <a:solidFill>
            <a:schemeClr val="bg1"/>
          </a:solidFill>
        </p:spPr>
        <p:txBody>
          <a:bodyPr wrap="square">
            <a:spAutoFit/>
          </a:bodyPr>
          <a:lstStyle/>
          <a:p>
            <a:pPr>
              <a:spcBef>
                <a:spcPts val="1200"/>
              </a:spcBef>
              <a:spcAft>
                <a:spcPts val="0"/>
              </a:spcAft>
            </a:pPr>
            <a:r>
              <a:rPr lang="en-GB" sz="1400" dirty="0">
                <a:solidFill>
                  <a:srgbClr val="00B050"/>
                </a:solidFill>
                <a:latin typeface="Calibri" panose="020F0502020204030204" pitchFamily="34" charset="0"/>
                <a:ea typeface="Times New Roman" panose="02020603050405020304" pitchFamily="18" charset="0"/>
              </a:rPr>
              <a:t>(c)     1.      (Dim) worms live in soil / dark / affected by bright light / dim light is like normal environment / what they are used to;</a:t>
            </a:r>
            <a:endParaRPr lang="en-GB" sz="1400" dirty="0">
              <a:solidFill>
                <a:srgbClr val="00B050"/>
              </a:solidFill>
              <a:latin typeface="Times New Roman" panose="02020603050405020304" pitchFamily="18" charset="0"/>
              <a:ea typeface="Times New Roman" panose="02020603050405020304" pitchFamily="18" charset="0"/>
            </a:endParaRPr>
          </a:p>
          <a:p>
            <a:pPr>
              <a:spcBef>
                <a:spcPts val="1200"/>
              </a:spcBef>
              <a:spcAft>
                <a:spcPts val="0"/>
              </a:spcAft>
            </a:pPr>
            <a:r>
              <a:rPr lang="en-GB" sz="1400" dirty="0">
                <a:solidFill>
                  <a:srgbClr val="00B050"/>
                </a:solidFill>
                <a:latin typeface="Calibri" panose="020F0502020204030204" pitchFamily="34" charset="0"/>
                <a:ea typeface="Times New Roman" panose="02020603050405020304" pitchFamily="18" charset="0"/>
              </a:rPr>
              <a:t>2.      (Even) because worms might move towards / away from bright light / to avoid creating light gradient / prevent worms showing phototaxis / all parts of surface exposed to same light;</a:t>
            </a:r>
            <a:endParaRPr lang="en-GB" sz="1400" dirty="0">
              <a:solidFill>
                <a:srgbClr val="00B050"/>
              </a:solidFill>
              <a:latin typeface="Times New Roman" panose="02020603050405020304" pitchFamily="18" charset="0"/>
              <a:ea typeface="Times New Roman" panose="02020603050405020304" pitchFamily="18" charset="0"/>
            </a:endParaRPr>
          </a:p>
          <a:p>
            <a:pPr>
              <a:spcBef>
                <a:spcPts val="300"/>
              </a:spcBef>
              <a:spcAft>
                <a:spcPts val="0"/>
              </a:spcAft>
            </a:pPr>
            <a:r>
              <a:rPr lang="en-GB" sz="1400" i="1" dirty="0">
                <a:solidFill>
                  <a:srgbClr val="00B050"/>
                </a:solidFill>
                <a:latin typeface="Calibri" panose="020F0502020204030204" pitchFamily="34" charset="0"/>
                <a:ea typeface="Times New Roman" panose="02020603050405020304" pitchFamily="18" charset="0"/>
              </a:rPr>
              <a:t>Accept to avoid kinesis due to light</a:t>
            </a:r>
            <a:endParaRPr lang="en-GB" sz="1400" dirty="0">
              <a:solidFill>
                <a:srgbClr val="00B050"/>
              </a:solidFill>
              <a:latin typeface="Times New Roman" panose="02020603050405020304" pitchFamily="18" charset="0"/>
              <a:ea typeface="Times New Roman" panose="02020603050405020304" pitchFamily="18" charset="0"/>
            </a:endParaRPr>
          </a:p>
          <a:p>
            <a:pPr>
              <a:spcBef>
                <a:spcPts val="1200"/>
              </a:spcBef>
              <a:spcAft>
                <a:spcPts val="0"/>
              </a:spcAft>
            </a:pPr>
            <a:r>
              <a:rPr lang="en-GB" sz="1400" dirty="0">
                <a:solidFill>
                  <a:srgbClr val="00B050"/>
                </a:solidFill>
                <a:latin typeface="Calibri" panose="020F0502020204030204" pitchFamily="34" charset="0"/>
                <a:ea typeface="Times New Roman" panose="02020603050405020304" pitchFamily="18" charset="0"/>
              </a:rPr>
              <a:t>3.      (Dim light) ensures heat from light not a variable / heat from lamp could kill / dry out worms;</a:t>
            </a:r>
            <a:endParaRPr lang="en-GB" sz="1400" dirty="0">
              <a:solidFill>
                <a:srgbClr val="00B050"/>
              </a:solidFill>
              <a:latin typeface="Times New Roman" panose="02020603050405020304" pitchFamily="18" charset="0"/>
              <a:ea typeface="Times New Roman" panose="02020603050405020304" pitchFamily="18" charset="0"/>
            </a:endParaRPr>
          </a:p>
          <a:p>
            <a:pPr>
              <a:spcBef>
                <a:spcPts val="300"/>
              </a:spcBef>
              <a:spcAft>
                <a:spcPts val="0"/>
              </a:spcAft>
            </a:pPr>
            <a:r>
              <a:rPr lang="en-GB" sz="1400" i="1" dirty="0">
                <a:solidFill>
                  <a:srgbClr val="00B050"/>
                </a:solidFill>
                <a:latin typeface="Calibri" panose="020F0502020204030204" pitchFamily="34" charset="0"/>
                <a:ea typeface="Times New Roman" panose="02020603050405020304" pitchFamily="18" charset="0"/>
              </a:rPr>
              <a:t>Not just to control variables / factors</a:t>
            </a:r>
            <a:endParaRPr lang="en-GB" sz="1400" dirty="0">
              <a:solidFill>
                <a:srgbClr val="00B050"/>
              </a:solidFill>
              <a:latin typeface="Times New Roman" panose="02020603050405020304" pitchFamily="18" charset="0"/>
              <a:ea typeface="Times New Roman" panose="02020603050405020304" pitchFamily="18" charset="0"/>
            </a:endParaRPr>
          </a:p>
        </p:txBody>
      </p:sp>
      <p:pic>
        <p:nvPicPr>
          <p:cNvPr id="2" name="Audio 1">
            <a:hlinkClick r:id="" action="ppaction://media"/>
            <a:extLst>
              <a:ext uri="{FF2B5EF4-FFF2-40B4-BE49-F238E27FC236}">
                <a16:creationId xmlns:a16="http://schemas.microsoft.com/office/drawing/2014/main" id="{55CDAE0D-904A-B749-A8D1-AAE137E82711}"/>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11163300" y="5829300"/>
            <a:ext cx="812800" cy="812800"/>
          </a:xfrm>
          <a:prstGeom prst="rect">
            <a:avLst/>
          </a:prstGeom>
        </p:spPr>
      </p:pic>
    </p:spTree>
    <p:custDataLst>
      <p:tags r:id="rId1"/>
    </p:custDataLst>
    <p:extLst>
      <p:ext uri="{BB962C8B-B14F-4D97-AF65-F5344CB8AC3E}">
        <p14:creationId xmlns:p14="http://schemas.microsoft.com/office/powerpoint/2010/main" val="2723754792"/>
      </p:ext>
    </p:extLst>
  </p:cSld>
  <p:clrMapOvr>
    <a:masterClrMapping/>
  </p:clrMapOvr>
  <mc:AlternateContent xmlns:mc="http://schemas.openxmlformats.org/markup-compatibility/2006">
    <mc:Choice xmlns:p14="http://schemas.microsoft.com/office/powerpoint/2010/main" Requires="p14">
      <p:transition spd="slow" p14:dur="2000" advTm="344685"/>
    </mc:Choice>
    <mc:Fallback>
      <p:transition spd="slow" advTm="34468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2"/>
                </p:tgtEl>
              </p:cMediaNode>
            </p:audio>
          </p:childTnLst>
        </p:cTn>
      </p:par>
    </p:tnLst>
    <p:bldLst>
      <p:bldP spid="5" grpId="0" animBg="1"/>
      <p:bldP spid="6" grpId="0" animBg="1"/>
      <p:bldP spid="7"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TIMING" val="|19.9|8.4|9|5.5|9.8|5.5|7.4|14.4|9.9|4.4"/>
</p:tagLst>
</file>

<file path=ppt/tags/tag2.xml><?xml version="1.0" encoding="utf-8"?>
<p:tagLst xmlns:a="http://schemas.openxmlformats.org/drawingml/2006/main" xmlns:r="http://schemas.openxmlformats.org/officeDocument/2006/relationships" xmlns:p="http://schemas.openxmlformats.org/presentationml/2006/main">
  <p:tag name="TIMING" val="|124.7|70.5|66.9"/>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93</TotalTime>
  <Words>542</Words>
  <Application>Microsoft Macintosh PowerPoint</Application>
  <PresentationFormat>Widescreen</PresentationFormat>
  <Paragraphs>94</Paragraphs>
  <Slides>7</Slides>
  <Notes>0</Notes>
  <HiddenSlides>0</HiddenSlides>
  <MMClips>7</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Arial</vt:lpstr>
      <vt:lpstr>Calibri</vt:lpstr>
      <vt:lpstr>Calibri Light</vt:lpstr>
      <vt:lpstr>Comic Sans MS</vt:lpstr>
      <vt:lpstr>Times New Roman</vt:lpstr>
      <vt:lpstr>Office Theme</vt:lpstr>
      <vt:lpstr>Directed study- Taxis, Kinesis and Tropism. </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Directed study- Taxis, Kinesis and Tropism.</dc:title>
  <dc:creator>Bethannie Freeman</dc:creator>
  <cp:lastModifiedBy>Beth Freeman</cp:lastModifiedBy>
  <cp:revision>10</cp:revision>
  <dcterms:created xsi:type="dcterms:W3CDTF">2020-09-27T17:14:42Z</dcterms:created>
  <dcterms:modified xsi:type="dcterms:W3CDTF">2020-10-03T08:19:11Z</dcterms:modified>
</cp:coreProperties>
</file>