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7" r:id="rId3"/>
    <p:sldId id="300" r:id="rId4"/>
    <p:sldId id="305" r:id="rId5"/>
    <p:sldId id="418" r:id="rId6"/>
    <p:sldId id="302" r:id="rId7"/>
    <p:sldId id="303" r:id="rId8"/>
    <p:sldId id="301" r:id="rId9"/>
    <p:sldId id="316" r:id="rId10"/>
    <p:sldId id="265" r:id="rId11"/>
    <p:sldId id="267" r:id="rId12"/>
    <p:sldId id="268" r:id="rId13"/>
    <p:sldId id="285" r:id="rId14"/>
    <p:sldId id="419" r:id="rId15"/>
    <p:sldId id="420" r:id="rId16"/>
    <p:sldId id="421" r:id="rId17"/>
    <p:sldId id="422" r:id="rId18"/>
    <p:sldId id="423" r:id="rId19"/>
    <p:sldId id="424" r:id="rId20"/>
    <p:sldId id="42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5923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13DA8A-5B41-46DC-A763-107CE872749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</dgm:pt>
    <dgm:pt modelId="{C26188A1-8B52-41DD-B430-39499E763B6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Ventricular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 systole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(contraction)</a:t>
          </a:r>
        </a:p>
      </dgm:t>
    </dgm:pt>
    <dgm:pt modelId="{3DADD6F8-6E9E-42D7-AA4C-638A2DFC1B51}" type="parTrans" cxnId="{5C4BE989-899D-4023-8C99-3F304D56547A}">
      <dgm:prSet/>
      <dgm:spPr/>
      <dgm:t>
        <a:bodyPr/>
        <a:lstStyle/>
        <a:p>
          <a:endParaRPr lang="en-GB"/>
        </a:p>
      </dgm:t>
    </dgm:pt>
    <dgm:pt modelId="{AF303F87-8B98-4C36-9EEF-1B73F2382949}" type="sibTrans" cxnId="{5C4BE989-899D-4023-8C99-3F304D56547A}">
      <dgm:prSet/>
      <dgm:spPr/>
      <dgm:t>
        <a:bodyPr/>
        <a:lstStyle/>
        <a:p>
          <a:endParaRPr lang="en-GB"/>
        </a:p>
      </dgm:t>
    </dgm:pt>
    <dgm:pt modelId="{48DFF666-C4C5-4AED-9DED-FC719687175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Diastole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(relaxation)</a:t>
          </a:r>
        </a:p>
      </dgm:t>
    </dgm:pt>
    <dgm:pt modelId="{6EA53DE1-B7DD-4C12-BB9D-123D6120AAAE}" type="parTrans" cxnId="{121EF069-DEF5-48DB-A642-258F55681EDE}">
      <dgm:prSet/>
      <dgm:spPr/>
      <dgm:t>
        <a:bodyPr/>
        <a:lstStyle/>
        <a:p>
          <a:endParaRPr lang="en-GB"/>
        </a:p>
      </dgm:t>
    </dgm:pt>
    <dgm:pt modelId="{8465048D-DB38-4DFF-BD21-990678CE1073}" type="sibTrans" cxnId="{121EF069-DEF5-48DB-A642-258F55681EDE}">
      <dgm:prSet/>
      <dgm:spPr/>
      <dgm:t>
        <a:bodyPr/>
        <a:lstStyle/>
        <a:p>
          <a:endParaRPr lang="en-GB"/>
        </a:p>
      </dgm:t>
    </dgm:pt>
    <dgm:pt modelId="{217C2727-E195-4969-87A1-D23ECEC5946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Atrial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systole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(contraction)</a:t>
          </a:r>
        </a:p>
      </dgm:t>
    </dgm:pt>
    <dgm:pt modelId="{DBF872C0-CBB3-4391-BABB-35616D4FFB10}" type="parTrans" cxnId="{250D1CF2-D55B-4CBA-BFEB-3D000F3F6313}">
      <dgm:prSet/>
      <dgm:spPr/>
      <dgm:t>
        <a:bodyPr/>
        <a:lstStyle/>
        <a:p>
          <a:endParaRPr lang="en-GB"/>
        </a:p>
      </dgm:t>
    </dgm:pt>
    <dgm:pt modelId="{DA715C00-9BF7-4F29-B90F-15DA1771571D}" type="sibTrans" cxnId="{250D1CF2-D55B-4CBA-BFEB-3D000F3F6313}">
      <dgm:prSet/>
      <dgm:spPr/>
      <dgm:t>
        <a:bodyPr/>
        <a:lstStyle/>
        <a:p>
          <a:endParaRPr lang="en-GB"/>
        </a:p>
      </dgm:t>
    </dgm:pt>
    <dgm:pt modelId="{6337E519-6CB3-444D-9D04-0DA3A0C3D6AF}" type="pres">
      <dgm:prSet presAssocID="{1013DA8A-5B41-46DC-A763-107CE8727495}" presName="cycle" presStyleCnt="0">
        <dgm:presLayoutVars>
          <dgm:dir/>
          <dgm:resizeHandles val="exact"/>
        </dgm:presLayoutVars>
      </dgm:prSet>
      <dgm:spPr/>
    </dgm:pt>
    <dgm:pt modelId="{9C6BD70D-F35C-4916-8B20-12DEF7A4F9F9}" type="pres">
      <dgm:prSet presAssocID="{C26188A1-8B52-41DD-B430-39499E763B60}" presName="dummy" presStyleCnt="0"/>
      <dgm:spPr/>
    </dgm:pt>
    <dgm:pt modelId="{D4381F69-53C8-411B-92C8-956C10AE80EF}" type="pres">
      <dgm:prSet presAssocID="{C26188A1-8B52-41DD-B430-39499E763B60}" presName="node" presStyleLbl="revTx" presStyleIdx="0" presStyleCnt="3" custRadScaleRad="108128" custRadScaleInc="46499">
        <dgm:presLayoutVars>
          <dgm:bulletEnabled val="1"/>
        </dgm:presLayoutVars>
      </dgm:prSet>
      <dgm:spPr/>
    </dgm:pt>
    <dgm:pt modelId="{05043CEC-DB4F-44A3-B9C5-8E3E6DAD5CC6}" type="pres">
      <dgm:prSet presAssocID="{AF303F87-8B98-4C36-9EEF-1B73F2382949}" presName="sibTrans" presStyleLbl="node1" presStyleIdx="0" presStyleCnt="3" custAng="0"/>
      <dgm:spPr/>
    </dgm:pt>
    <dgm:pt modelId="{0B14D044-6318-45A0-BC06-3C18714140B1}" type="pres">
      <dgm:prSet presAssocID="{48DFF666-C4C5-4AED-9DED-FC7196871758}" presName="dummy" presStyleCnt="0"/>
      <dgm:spPr/>
    </dgm:pt>
    <dgm:pt modelId="{9B1166EC-BBC7-48E5-A045-4A09302D8763}" type="pres">
      <dgm:prSet presAssocID="{48DFF666-C4C5-4AED-9DED-FC7196871758}" presName="node" presStyleLbl="revTx" presStyleIdx="1" presStyleCnt="3" custRadScaleRad="91376" custRadScaleInc="30882">
        <dgm:presLayoutVars>
          <dgm:bulletEnabled val="1"/>
        </dgm:presLayoutVars>
      </dgm:prSet>
      <dgm:spPr/>
    </dgm:pt>
    <dgm:pt modelId="{D9A2856B-2B4A-42C6-924B-DCF60BDE5440}" type="pres">
      <dgm:prSet presAssocID="{8465048D-DB38-4DFF-BD21-990678CE1073}" presName="sibTrans" presStyleLbl="node1" presStyleIdx="1" presStyleCnt="3" custAng="482771"/>
      <dgm:spPr/>
    </dgm:pt>
    <dgm:pt modelId="{0DCA099F-89D9-441C-B762-F5E4A7017EBE}" type="pres">
      <dgm:prSet presAssocID="{217C2727-E195-4969-87A1-D23ECEC59463}" presName="dummy" presStyleCnt="0"/>
      <dgm:spPr/>
    </dgm:pt>
    <dgm:pt modelId="{7CCA3BE0-B2C8-44FA-8703-2DB10C387DBE}" type="pres">
      <dgm:prSet presAssocID="{217C2727-E195-4969-87A1-D23ECEC59463}" presName="node" presStyleLbl="revTx" presStyleIdx="2" presStyleCnt="3" custRadScaleRad="89331" custRadScaleInc="46602">
        <dgm:presLayoutVars>
          <dgm:bulletEnabled val="1"/>
        </dgm:presLayoutVars>
      </dgm:prSet>
      <dgm:spPr/>
    </dgm:pt>
    <dgm:pt modelId="{5AAA21DE-0DA9-4C50-95BB-F576FAF4EAB1}" type="pres">
      <dgm:prSet presAssocID="{DA715C00-9BF7-4F29-B90F-15DA1771571D}" presName="sibTrans" presStyleLbl="node1" presStyleIdx="2" presStyleCnt="3" custAng="881292"/>
      <dgm:spPr/>
    </dgm:pt>
  </dgm:ptLst>
  <dgm:cxnLst>
    <dgm:cxn modelId="{B9927A43-4426-4529-B98F-9059947BF3DE}" type="presOf" srcId="{C26188A1-8B52-41DD-B430-39499E763B60}" destId="{D4381F69-53C8-411B-92C8-956C10AE80EF}" srcOrd="0" destOrd="0" presId="urn:microsoft.com/office/officeart/2005/8/layout/cycle1"/>
    <dgm:cxn modelId="{D6F30849-3E88-4EB3-9230-F8A79A43B310}" type="presOf" srcId="{48DFF666-C4C5-4AED-9DED-FC7196871758}" destId="{9B1166EC-BBC7-48E5-A045-4A09302D8763}" srcOrd="0" destOrd="0" presId="urn:microsoft.com/office/officeart/2005/8/layout/cycle1"/>
    <dgm:cxn modelId="{9E49AC4D-471F-46E4-A298-E53676696C6A}" type="presOf" srcId="{DA715C00-9BF7-4F29-B90F-15DA1771571D}" destId="{5AAA21DE-0DA9-4C50-95BB-F576FAF4EAB1}" srcOrd="0" destOrd="0" presId="urn:microsoft.com/office/officeart/2005/8/layout/cycle1"/>
    <dgm:cxn modelId="{FCE1BA5D-8E5C-4B40-A411-8D35F4B51E81}" type="presOf" srcId="{217C2727-E195-4969-87A1-D23ECEC59463}" destId="{7CCA3BE0-B2C8-44FA-8703-2DB10C387DBE}" srcOrd="0" destOrd="0" presId="urn:microsoft.com/office/officeart/2005/8/layout/cycle1"/>
    <dgm:cxn modelId="{04862261-58C5-43A0-B126-568A0F50AD76}" type="presOf" srcId="{1013DA8A-5B41-46DC-A763-107CE8727495}" destId="{6337E519-6CB3-444D-9D04-0DA3A0C3D6AF}" srcOrd="0" destOrd="0" presId="urn:microsoft.com/office/officeart/2005/8/layout/cycle1"/>
    <dgm:cxn modelId="{121EF069-DEF5-48DB-A642-258F55681EDE}" srcId="{1013DA8A-5B41-46DC-A763-107CE8727495}" destId="{48DFF666-C4C5-4AED-9DED-FC7196871758}" srcOrd="1" destOrd="0" parTransId="{6EA53DE1-B7DD-4C12-BB9D-123D6120AAAE}" sibTransId="{8465048D-DB38-4DFF-BD21-990678CE1073}"/>
    <dgm:cxn modelId="{A460C287-5EAC-4B5D-A6FE-C00F938779DB}" type="presOf" srcId="{8465048D-DB38-4DFF-BD21-990678CE1073}" destId="{D9A2856B-2B4A-42C6-924B-DCF60BDE5440}" srcOrd="0" destOrd="0" presId="urn:microsoft.com/office/officeart/2005/8/layout/cycle1"/>
    <dgm:cxn modelId="{5C4BE989-899D-4023-8C99-3F304D56547A}" srcId="{1013DA8A-5B41-46DC-A763-107CE8727495}" destId="{C26188A1-8B52-41DD-B430-39499E763B60}" srcOrd="0" destOrd="0" parTransId="{3DADD6F8-6E9E-42D7-AA4C-638A2DFC1B51}" sibTransId="{AF303F87-8B98-4C36-9EEF-1B73F2382949}"/>
    <dgm:cxn modelId="{04644BA2-FAD1-4C77-B527-DB03F55FD747}" type="presOf" srcId="{AF303F87-8B98-4C36-9EEF-1B73F2382949}" destId="{05043CEC-DB4F-44A3-B9C5-8E3E6DAD5CC6}" srcOrd="0" destOrd="0" presId="urn:microsoft.com/office/officeart/2005/8/layout/cycle1"/>
    <dgm:cxn modelId="{250D1CF2-D55B-4CBA-BFEB-3D000F3F6313}" srcId="{1013DA8A-5B41-46DC-A763-107CE8727495}" destId="{217C2727-E195-4969-87A1-D23ECEC59463}" srcOrd="2" destOrd="0" parTransId="{DBF872C0-CBB3-4391-BABB-35616D4FFB10}" sibTransId="{DA715C00-9BF7-4F29-B90F-15DA1771571D}"/>
    <dgm:cxn modelId="{C651E45E-799F-4C3F-A22F-83DCCBB73BFE}" type="presParOf" srcId="{6337E519-6CB3-444D-9D04-0DA3A0C3D6AF}" destId="{9C6BD70D-F35C-4916-8B20-12DEF7A4F9F9}" srcOrd="0" destOrd="0" presId="urn:microsoft.com/office/officeart/2005/8/layout/cycle1"/>
    <dgm:cxn modelId="{6DD8470E-32FD-437F-9E3D-29BCAE2DB0B0}" type="presParOf" srcId="{6337E519-6CB3-444D-9D04-0DA3A0C3D6AF}" destId="{D4381F69-53C8-411B-92C8-956C10AE80EF}" srcOrd="1" destOrd="0" presId="urn:microsoft.com/office/officeart/2005/8/layout/cycle1"/>
    <dgm:cxn modelId="{F21AA8FE-ABBB-459C-990D-E6DD037866DF}" type="presParOf" srcId="{6337E519-6CB3-444D-9D04-0DA3A0C3D6AF}" destId="{05043CEC-DB4F-44A3-B9C5-8E3E6DAD5CC6}" srcOrd="2" destOrd="0" presId="urn:microsoft.com/office/officeart/2005/8/layout/cycle1"/>
    <dgm:cxn modelId="{93BDD490-BCBE-4AFC-AF4A-CFB1AC9066E6}" type="presParOf" srcId="{6337E519-6CB3-444D-9D04-0DA3A0C3D6AF}" destId="{0B14D044-6318-45A0-BC06-3C18714140B1}" srcOrd="3" destOrd="0" presId="urn:microsoft.com/office/officeart/2005/8/layout/cycle1"/>
    <dgm:cxn modelId="{1798C9C2-EBB1-49F3-A694-C0532B9FF963}" type="presParOf" srcId="{6337E519-6CB3-444D-9D04-0DA3A0C3D6AF}" destId="{9B1166EC-BBC7-48E5-A045-4A09302D8763}" srcOrd="4" destOrd="0" presId="urn:microsoft.com/office/officeart/2005/8/layout/cycle1"/>
    <dgm:cxn modelId="{5420B76A-2167-4B34-99F5-4674B01149E0}" type="presParOf" srcId="{6337E519-6CB3-444D-9D04-0DA3A0C3D6AF}" destId="{D9A2856B-2B4A-42C6-924B-DCF60BDE5440}" srcOrd="5" destOrd="0" presId="urn:microsoft.com/office/officeart/2005/8/layout/cycle1"/>
    <dgm:cxn modelId="{C643B669-F7FB-461B-84DB-88647CF3FD3F}" type="presParOf" srcId="{6337E519-6CB3-444D-9D04-0DA3A0C3D6AF}" destId="{0DCA099F-89D9-441C-B762-F5E4A7017EBE}" srcOrd="6" destOrd="0" presId="urn:microsoft.com/office/officeart/2005/8/layout/cycle1"/>
    <dgm:cxn modelId="{5A84D7E5-8771-45AD-8221-133D12A4D824}" type="presParOf" srcId="{6337E519-6CB3-444D-9D04-0DA3A0C3D6AF}" destId="{7CCA3BE0-B2C8-44FA-8703-2DB10C387DBE}" srcOrd="7" destOrd="0" presId="urn:microsoft.com/office/officeart/2005/8/layout/cycle1"/>
    <dgm:cxn modelId="{E5A7D920-8687-4F1E-B76C-FC597C25D53D}" type="presParOf" srcId="{6337E519-6CB3-444D-9D04-0DA3A0C3D6AF}" destId="{5AAA21DE-0DA9-4C50-95BB-F576FAF4EAB1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81F69-53C8-411B-92C8-956C10AE80EF}">
      <dsp:nvSpPr>
        <dsp:cNvPr id="0" name=""/>
        <dsp:cNvSpPr/>
      </dsp:nvSpPr>
      <dsp:spPr>
        <a:xfrm>
          <a:off x="4627293" y="1080663"/>
          <a:ext cx="2279919" cy="2279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Ventricular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 systole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(contraction)</a:t>
          </a:r>
        </a:p>
      </dsp:txBody>
      <dsp:txXfrm>
        <a:off x="4627293" y="1080663"/>
        <a:ext cx="2279919" cy="2279919"/>
      </dsp:txXfrm>
    </dsp:sp>
    <dsp:sp modelId="{05043CEC-DB4F-44A3-B9C5-8E3E6DAD5CC6}">
      <dsp:nvSpPr>
        <dsp:cNvPr id="0" name=""/>
        <dsp:cNvSpPr/>
      </dsp:nvSpPr>
      <dsp:spPr>
        <a:xfrm>
          <a:off x="1021129" y="-274340"/>
          <a:ext cx="5389179" cy="5389179"/>
        </a:xfrm>
        <a:prstGeom prst="circularArrow">
          <a:avLst>
            <a:gd name="adj1" fmla="val 8250"/>
            <a:gd name="adj2" fmla="val 576212"/>
            <a:gd name="adj3" fmla="val 4127346"/>
            <a:gd name="adj4" fmla="val 1508743"/>
            <a:gd name="adj5" fmla="val 96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166EC-BBC7-48E5-A045-4A09302D8763}">
      <dsp:nvSpPr>
        <dsp:cNvPr id="0" name=""/>
        <dsp:cNvSpPr/>
      </dsp:nvSpPr>
      <dsp:spPr>
        <a:xfrm>
          <a:off x="1881054" y="3528936"/>
          <a:ext cx="2279919" cy="2279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Diastole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(relaxation)</a:t>
          </a:r>
        </a:p>
      </dsp:txBody>
      <dsp:txXfrm>
        <a:off x="1881054" y="3528936"/>
        <a:ext cx="2279919" cy="2279919"/>
      </dsp:txXfrm>
    </dsp:sp>
    <dsp:sp modelId="{D9A2856B-2B4A-42C6-924B-DCF60BDE5440}">
      <dsp:nvSpPr>
        <dsp:cNvPr id="0" name=""/>
        <dsp:cNvSpPr/>
      </dsp:nvSpPr>
      <dsp:spPr>
        <a:xfrm rot="482771">
          <a:off x="998280" y="-395"/>
          <a:ext cx="5389179" cy="5389179"/>
        </a:xfrm>
        <a:prstGeom prst="circularArrow">
          <a:avLst>
            <a:gd name="adj1" fmla="val 8250"/>
            <a:gd name="adj2" fmla="val 576212"/>
            <a:gd name="adj3" fmla="val 10761027"/>
            <a:gd name="adj4" fmla="val 8697475"/>
            <a:gd name="adj5" fmla="val 96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CA3BE0-B2C8-44FA-8703-2DB10C387DBE}">
      <dsp:nvSpPr>
        <dsp:cNvPr id="0" name=""/>
        <dsp:cNvSpPr/>
      </dsp:nvSpPr>
      <dsp:spPr>
        <a:xfrm>
          <a:off x="1007384" y="69846"/>
          <a:ext cx="2279919" cy="2279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Atrial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systole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altLang="en-US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(contraction)</a:t>
          </a:r>
        </a:p>
      </dsp:txBody>
      <dsp:txXfrm>
        <a:off x="1007384" y="69846"/>
        <a:ext cx="2279919" cy="2279919"/>
      </dsp:txXfrm>
    </dsp:sp>
    <dsp:sp modelId="{5AAA21DE-0DA9-4C50-95BB-F576FAF4EAB1}">
      <dsp:nvSpPr>
        <dsp:cNvPr id="0" name=""/>
        <dsp:cNvSpPr/>
      </dsp:nvSpPr>
      <dsp:spPr>
        <a:xfrm rot="881292">
          <a:off x="1168719" y="165839"/>
          <a:ext cx="5389179" cy="5389179"/>
        </a:xfrm>
        <a:prstGeom prst="circularArrow">
          <a:avLst>
            <a:gd name="adj1" fmla="val 8250"/>
            <a:gd name="adj2" fmla="val 576212"/>
            <a:gd name="adj3" fmla="val 17811527"/>
            <a:gd name="adj4" fmla="val 15294773"/>
            <a:gd name="adj5" fmla="val 96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B8F01-3E42-44F1-B51F-EC24C1F63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845B4-E7F5-4A71-A4A7-136A391ED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3B9A2-3461-4E25-8D8B-EA00CC4E9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02E96-5834-4E9F-A877-DABACAD4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B0DAC-F6FA-4EFB-92EB-DDD44864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23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A57B-A658-404D-B114-94CA8B79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904AA-951A-4BF8-A158-6B0CB55E3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69DC9-B81E-4CA7-8DA1-812FE23DB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0C8D4-30B4-417C-8147-22DBAA259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2F6E3-253B-49B1-9B6B-973270F69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933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A22FF-FE2C-4CD2-B17A-5ADDEF2C3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D5C9F-6726-4B7B-8C6C-70A03102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75338-317C-443F-BA15-1D4EEF97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06533-3D37-498D-A895-297CB30FA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2FB36-7C01-4E5C-A553-A1176F328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91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55F7-4B45-4D46-AB65-2CA359BF4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892C5-6D10-4D67-9B2B-2CE9E9783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BAC2D9-E4C2-45D0-AFC1-74F0F7DE5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247E1-B8EF-4C2E-9F85-6695C8AD1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824F3-9894-4044-8EE2-4CB5D6CB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2CB10-1F9B-4E4C-81F0-962926E9C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54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F4C51-2810-46D3-9B82-0C2B2A4D3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C9670-F3A5-4759-9898-3F9A5013D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97636-3A11-4B14-8536-90D09E27B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EBDFE3-68E8-4809-A0B6-CAEBC9C4C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277657-DB3A-4300-A15F-ACE7E80E0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EFA28D-50B7-4671-9F04-DB44AEDC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ECBF81-5C77-4AE5-A768-3ACFA643D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11246F-2078-45F9-BB6A-1C7D08AEF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20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65981-3E64-4A4B-9B3F-287A906E8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47F76C-F31F-4C09-A6E7-4EA125583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43790-E0F9-42B5-A3AB-25F0A2F9C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5DC71-81AC-491E-B372-0FFD6AC5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7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CF6442-8FFA-49C2-82D8-BD538538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89D3D8-7DE9-431D-B3D3-4AB86CD7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679A0-34CC-4BF1-9380-DF997B172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00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44A6D-8EA3-4326-967A-EF4427C50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8B35A-EB7B-4472-B26D-A695234A5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F6D57-9ACF-4EE3-BE5C-855DBCBCF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B585F-414D-4DC7-8493-96ED951A4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696EE5-7064-466F-BB9F-38DF5B480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FF9FA-AD18-494E-A806-5C1474A2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830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260F7-FA68-46BB-BF10-1F195072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67FC9A-A874-491F-A37E-DBB918D28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4635C-3BBC-4E81-9319-AE893FED1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20D34-4607-4A03-B802-7935F2E3D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476606-4C41-488C-AEFE-A7782472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0A1D1-F285-4C59-9F3E-DCA6716B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01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430E1-6F35-41DA-A556-0FD01398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301080-08BD-4A16-8460-0AC07811B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C89F3-925C-4097-B36A-203A3644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A3C6F-BF0B-43F2-BDF2-20FE30939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419A7-8934-41A3-B31C-05D5F025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68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2AC4AE-F02A-464A-980D-AA82E8E696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0A26B4-CCF7-4C73-BD0C-E066E3256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68289-2ED9-4CFB-AFDD-C7C368797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B0EA0-80C2-4446-A51A-D4B9DA476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15AEA-4653-4C0D-8D06-922EEBAE3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268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fld id="{8D218DEB-71C8-4BFD-826D-FD458C738D7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1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E56C51-148D-42D1-9855-05FD9FD6B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88D30-689D-43DB-9279-A78B608AC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80897-9041-4D66-9089-0AF9175DA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B7D08-2E20-46A0-9E5A-905302BD35B7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005C3-6A59-4955-890C-4F3E462B4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FF6F-DC39-4971-9E85-F5F19AD7F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BBC4A-DA6D-410E-A125-F09B978A5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28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3.m4a"/><Relationship Id="rId7" Type="http://schemas.openxmlformats.org/officeDocument/2006/relationships/diagramQuickStyle" Target="../diagrams/quickStyle1.xml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microsoft.com/office/2007/relationships/media" Target="../media/media6.m4a"/><Relationship Id="rId7" Type="http://schemas.openxmlformats.org/officeDocument/2006/relationships/image" Target="../media/image2.wmf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1.png"/><Relationship Id="rId4" Type="http://schemas.openxmlformats.org/officeDocument/2006/relationships/audio" Target="../media/media6.m4a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microsoft.com/office/2007/relationships/media" Target="../media/media7.m4a"/><Relationship Id="rId7" Type="http://schemas.openxmlformats.org/officeDocument/2006/relationships/image" Target="../media/image4.w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png"/><Relationship Id="rId4" Type="http://schemas.openxmlformats.org/officeDocument/2006/relationships/audio" Target="../media/media7.m4a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microsoft.com/office/2007/relationships/media" Target="../media/media8.m4a"/><Relationship Id="rId7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1.png"/><Relationship Id="rId4" Type="http://schemas.openxmlformats.org/officeDocument/2006/relationships/audio" Target="../media/media8.m4a"/><Relationship Id="rId9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1.png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1.png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1.png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10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1.png"/><Relationship Id="rId2" Type="http://schemas.microsoft.com/office/2007/relationships/media" Target="../media/media14.m4a"/><Relationship Id="rId1" Type="http://schemas.openxmlformats.org/officeDocument/2006/relationships/tags" Target="../tags/tag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1.png"/><Relationship Id="rId2" Type="http://schemas.microsoft.com/office/2007/relationships/media" Target="../media/media15.m4a"/><Relationship Id="rId1" Type="http://schemas.openxmlformats.org/officeDocument/2006/relationships/tags" Target="../tags/tag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1.png"/><Relationship Id="rId2" Type="http://schemas.microsoft.com/office/2007/relationships/media" Target="../media/media16.m4a"/><Relationship Id="rId1" Type="http://schemas.openxmlformats.org/officeDocument/2006/relationships/tags" Target="../tags/tag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media17.m4a"/><Relationship Id="rId7" Type="http://schemas.openxmlformats.org/officeDocument/2006/relationships/image" Target="../media/image19.png"/><Relationship Id="rId2" Type="http://schemas.microsoft.com/office/2007/relationships/media" Target="../media/media17.m4a"/><Relationship Id="rId1" Type="http://schemas.openxmlformats.org/officeDocument/2006/relationships/tags" Target="../tags/tag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media18.m4a"/><Relationship Id="rId7" Type="http://schemas.openxmlformats.org/officeDocument/2006/relationships/image" Target="../media/image23.png"/><Relationship Id="rId2" Type="http://schemas.microsoft.com/office/2007/relationships/media" Target="../media/media18.m4a"/><Relationship Id="rId1" Type="http://schemas.openxmlformats.org/officeDocument/2006/relationships/tags" Target="../tags/tag1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9.m4a"/><Relationship Id="rId7" Type="http://schemas.openxmlformats.org/officeDocument/2006/relationships/image" Target="../media/image27.png"/><Relationship Id="rId2" Type="http://schemas.microsoft.com/office/2007/relationships/media" Target="../media/media19.m4a"/><Relationship Id="rId1" Type="http://schemas.openxmlformats.org/officeDocument/2006/relationships/tags" Target="../tags/tag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media20.m4a"/><Relationship Id="rId7" Type="http://schemas.openxmlformats.org/officeDocument/2006/relationships/image" Target="../media/image30.png"/><Relationship Id="rId2" Type="http://schemas.microsoft.com/office/2007/relationships/media" Target="../media/media20.m4a"/><Relationship Id="rId1" Type="http://schemas.openxmlformats.org/officeDocument/2006/relationships/tags" Target="../tags/tag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3EE6-A84E-44C2-A7F4-28B6999D91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Directed study 1- Animal transport revision- cardiac cycle.</a:t>
            </a:r>
            <a:br>
              <a:rPr lang="en-GB" dirty="0"/>
            </a:br>
            <a:r>
              <a:rPr lang="en-GB" dirty="0"/>
              <a:t>Directed study 2- Mark receptors 1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5F02067-C271-3D4D-BF39-49E0F16429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12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63"/>
    </mc:Choice>
    <mc:Fallback>
      <p:transition spd="slow" advTm="159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Cardiac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/>
              <a:t>Learning Outcomes</a:t>
            </a:r>
            <a:endParaRPr lang="en-GB" dirty="0"/>
          </a:p>
          <a:p>
            <a:pPr lvl="0"/>
            <a:r>
              <a:rPr lang="en-GB" i="1" dirty="0"/>
              <a:t>Explain the cardiac cycle in terms of atrial systole, ventricular systole and diastole</a:t>
            </a:r>
            <a:endParaRPr lang="en-GB" dirty="0"/>
          </a:p>
          <a:p>
            <a:pPr lvl="0"/>
            <a:r>
              <a:rPr lang="en-GB" i="1" dirty="0"/>
              <a:t>Analyse and interpret data relating to pressure changes during the cardiac cycle</a:t>
            </a:r>
            <a:endParaRPr lang="en-GB" dirty="0"/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C816252-E0FE-D04C-B54A-D1D5713916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64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56"/>
    </mc:Choice>
    <mc:Fallback>
      <p:transition spd="slow" advTm="29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2"/>
          <p:cNvSpPr>
            <a:spLocks noChangeArrowheads="1"/>
          </p:cNvSpPr>
          <p:nvPr/>
        </p:nvSpPr>
        <p:spPr bwMode="auto">
          <a:xfrm>
            <a:off x="2135188" y="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4400" dirty="0">
                <a:latin typeface="Comic Sans MS" panose="030F0702030302020204" pitchFamily="66" charset="0"/>
              </a:rPr>
              <a:t>Cardiac cycle</a:t>
            </a:r>
            <a:endParaRPr lang="en-GB" altLang="en-US" sz="4400" dirty="0">
              <a:latin typeface="Comic Sans MS" panose="030F0702030302020204" pitchFamily="66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03388" y="5734051"/>
            <a:ext cx="8826500" cy="955675"/>
            <a:chOff x="179388" y="5734050"/>
            <a:chExt cx="8826500" cy="955675"/>
          </a:xfrm>
        </p:grpSpPr>
        <p:sp>
          <p:nvSpPr>
            <p:cNvPr id="1035" name="Text Box 4"/>
            <p:cNvSpPr txBox="1">
              <a:spLocks noChangeArrowheads="1"/>
            </p:cNvSpPr>
            <p:nvPr/>
          </p:nvSpPr>
          <p:spPr bwMode="auto">
            <a:xfrm>
              <a:off x="6804248" y="5734050"/>
              <a:ext cx="2201640" cy="9556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800" dirty="0">
                  <a:latin typeface="Comic Sans MS" panose="030F0702030302020204" pitchFamily="66" charset="0"/>
                </a:rPr>
                <a:t>Contraction = systole</a:t>
              </a:r>
              <a:endParaRPr lang="en-GB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036" name="Text Box 5"/>
            <p:cNvSpPr txBox="1">
              <a:spLocks noChangeArrowheads="1"/>
            </p:cNvSpPr>
            <p:nvPr/>
          </p:nvSpPr>
          <p:spPr bwMode="auto">
            <a:xfrm>
              <a:off x="179388" y="5734050"/>
              <a:ext cx="2057400" cy="9556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2800" dirty="0">
                  <a:latin typeface="Comic Sans MS" panose="030F0702030302020204" pitchFamily="66" charset="0"/>
                </a:rPr>
                <a:t>Relaxation = diastole</a:t>
              </a:r>
              <a:endParaRPr lang="en-GB" altLang="en-US" dirty="0">
                <a:latin typeface="Comic Sans MS" panose="030F0702030302020204" pitchFamily="66" charset="0"/>
              </a:endParaRPr>
            </a:p>
          </p:txBody>
        </p:sp>
      </p:grpSp>
      <p:graphicFrame>
        <p:nvGraphicFramePr>
          <p:cNvPr id="2" name="Diagram 1"/>
          <p:cNvGraphicFramePr/>
          <p:nvPr>
            <p:extLst/>
          </p:nvPr>
        </p:nvGraphicFramePr>
        <p:xfrm>
          <a:off x="2729777" y="732791"/>
          <a:ext cx="6907213" cy="604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F213760-C342-0D44-BC2A-88683F2E967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9367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68"/>
    </mc:Choice>
    <mc:Fallback>
      <p:transition spd="slow" advTm="39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34" grpId="0"/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Cardiac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This is the ongoing sequence of </a:t>
            </a:r>
            <a:r>
              <a:rPr lang="en-GB" b="1" dirty="0"/>
              <a:t>contraction</a:t>
            </a:r>
            <a:r>
              <a:rPr lang="en-GB" dirty="0"/>
              <a:t> &amp; relaxation of the atria and ventricles </a:t>
            </a:r>
          </a:p>
          <a:p>
            <a:pPr lvl="0"/>
            <a:r>
              <a:rPr lang="en-GB" dirty="0"/>
              <a:t>The 2 phases are contraction (SYSTOLE) and relaxation (DIASTOLE).</a:t>
            </a:r>
          </a:p>
          <a:p>
            <a:pPr lvl="0"/>
            <a:r>
              <a:rPr lang="en-GB" dirty="0"/>
              <a:t>Contraction occurs separately in the atria &amp; ventricles</a:t>
            </a:r>
          </a:p>
          <a:p>
            <a:pPr lvl="0"/>
            <a:r>
              <a:rPr lang="en-GB" dirty="0"/>
              <a:t>Note the </a:t>
            </a:r>
            <a:r>
              <a:rPr lang="en-GB" b="1" dirty="0"/>
              <a:t>pressure and volume</a:t>
            </a:r>
            <a:r>
              <a:rPr lang="en-GB" dirty="0"/>
              <a:t> changes throughout the cycle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83E43B1-B1D3-3A44-A701-8757BE536F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374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3512" y="548682"/>
            <a:ext cx="8964488" cy="575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Use these prompts when describing the phases of the cardiac cycle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- Muscle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- Pressure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- Valve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- Direction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arents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V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ery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</a:t>
            </a:r>
            <a:r>
              <a:rPr lang="en-GB" sz="4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elightful</a:t>
            </a:r>
            <a:r>
              <a:rPr lang="en-GB" sz="4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F2BD94E-9D18-9348-BC78-34E934D042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34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79"/>
    </mc:Choice>
    <mc:Fallback>
      <p:transition spd="slow" advTm="433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ATRIAL SYSTOLE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b="1" dirty="0"/>
              <a:t>Muscles</a:t>
            </a:r>
            <a:r>
              <a:rPr lang="en-GB" altLang="en-US" dirty="0"/>
              <a:t> in atrial walls contract</a:t>
            </a:r>
          </a:p>
          <a:p>
            <a:pPr marL="0" indent="0" eaLnBrk="1" hangingPunct="1">
              <a:buNone/>
            </a:pPr>
            <a:r>
              <a:rPr lang="en-GB" altLang="en-US" b="1" dirty="0"/>
              <a:t>Pressure</a:t>
            </a:r>
            <a:r>
              <a:rPr lang="en-GB" altLang="en-US" dirty="0"/>
              <a:t> in the atria increases</a:t>
            </a:r>
          </a:p>
          <a:p>
            <a:pPr marL="0" lvl="0" indent="0">
              <a:buNone/>
            </a:pPr>
            <a:r>
              <a:rPr lang="en-GB" b="1" dirty="0"/>
              <a:t>Valves</a:t>
            </a:r>
            <a:r>
              <a:rPr lang="en-GB" dirty="0"/>
              <a:t>: A-V valves are forced open when the pressure in atria is higher than in ventricles</a:t>
            </a:r>
          </a:p>
          <a:p>
            <a:pPr marL="0" lvl="0" indent="0">
              <a:buNone/>
            </a:pPr>
            <a:r>
              <a:rPr lang="en-GB" b="1" dirty="0"/>
              <a:t>Direction</a:t>
            </a:r>
            <a:r>
              <a:rPr lang="en-GB" dirty="0"/>
              <a:t>: blood flows into ventricles</a:t>
            </a:r>
          </a:p>
          <a:p>
            <a:pPr eaLnBrk="1" hangingPunct="1"/>
            <a:endParaRPr lang="en-GB" altLang="en-US" dirty="0"/>
          </a:p>
        </p:txBody>
      </p:sp>
      <p:graphicFrame>
        <p:nvGraphicFramePr>
          <p:cNvPr id="7173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052228816"/>
              </p:ext>
            </p:extLst>
          </p:nvPr>
        </p:nvGraphicFramePr>
        <p:xfrm>
          <a:off x="6167438" y="1700213"/>
          <a:ext cx="4038600" cy="429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Bitmap Image" r:id="rId6" imgW="5105520" imgH="5076720" progId="Paint.Picture">
                  <p:embed/>
                </p:oleObj>
              </mc:Choice>
              <mc:Fallback>
                <p:oleObj name="Bitmap Image" r:id="rId6" imgW="5105520" imgH="5076720" progId="Paint.Picture">
                  <p:embed/>
                  <p:pic>
                    <p:nvPicPr>
                      <p:cNvPr id="71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1700213"/>
                        <a:ext cx="4038600" cy="429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6743700" y="5949950"/>
          <a:ext cx="31242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Bitmap Image" r:id="rId8" imgW="3123810" imgH="590476" progId="Paint.Picture">
                  <p:embed/>
                </p:oleObj>
              </mc:Choice>
              <mc:Fallback>
                <p:oleObj name="Bitmap Image" r:id="rId8" imgW="3123810" imgH="590476" progId="Paint.Picture">
                  <p:embed/>
                  <p:pic>
                    <p:nvPicPr>
                      <p:cNvPr id="71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0" y="5949950"/>
                        <a:ext cx="312420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F6DCBE1-2DAF-B64E-858D-C9EBA5C3D79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299608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521"/>
    </mc:Choice>
    <mc:Fallback>
      <p:transition spd="slow" advTm="35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7410" grpId="0"/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VENTRICULAR SYSTOLE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3841" y="1628800"/>
            <a:ext cx="6238068" cy="52292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3000" b="1" dirty="0">
                <a:latin typeface="+mn-lt"/>
              </a:rPr>
              <a:t>Muscles</a:t>
            </a:r>
            <a:r>
              <a:rPr lang="en-GB" sz="3000" dirty="0">
                <a:latin typeface="+mn-lt"/>
              </a:rPr>
              <a:t> in ventricle walls contract </a:t>
            </a:r>
          </a:p>
          <a:p>
            <a:pPr marL="0" lvl="0" indent="0">
              <a:buNone/>
            </a:pPr>
            <a:r>
              <a:rPr lang="en-GB" sz="3000" b="1" dirty="0">
                <a:latin typeface="+mn-lt"/>
              </a:rPr>
              <a:t>Pressure</a:t>
            </a:r>
            <a:r>
              <a:rPr lang="en-GB" sz="3000" dirty="0">
                <a:latin typeface="+mn-lt"/>
              </a:rPr>
              <a:t> in ventricles increases </a:t>
            </a:r>
          </a:p>
          <a:p>
            <a:pPr marL="0" lvl="0" indent="0">
              <a:buNone/>
            </a:pPr>
            <a:r>
              <a:rPr lang="en-GB" b="1" dirty="0">
                <a:latin typeface="+mn-lt"/>
              </a:rPr>
              <a:t>Valves: </a:t>
            </a:r>
            <a:r>
              <a:rPr lang="en-GB" dirty="0">
                <a:latin typeface="+mn-lt"/>
              </a:rPr>
              <a:t>S-L valves are therefore forced open, AV valves are closed.</a:t>
            </a:r>
            <a:endParaRPr lang="en-GB" b="1" dirty="0">
              <a:latin typeface="+mn-lt"/>
            </a:endParaRPr>
          </a:p>
          <a:p>
            <a:pPr marL="0" lvl="0" indent="0">
              <a:buNone/>
            </a:pPr>
            <a:r>
              <a:rPr lang="en-GB" sz="3000" b="1" dirty="0">
                <a:latin typeface="+mn-lt"/>
              </a:rPr>
              <a:t>Direction: </a:t>
            </a:r>
            <a:r>
              <a:rPr lang="en-GB" sz="3000" dirty="0">
                <a:latin typeface="+mn-lt"/>
              </a:rPr>
              <a:t>Blood flows out of arteries</a:t>
            </a:r>
          </a:p>
          <a:p>
            <a:pPr lvl="0"/>
            <a:endParaRPr lang="en-GB" sz="3000" dirty="0">
              <a:latin typeface="+mn-lt"/>
            </a:endParaRPr>
          </a:p>
        </p:txBody>
      </p:sp>
      <p:graphicFrame>
        <p:nvGraphicFramePr>
          <p:cNvPr id="8196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08870767"/>
              </p:ext>
            </p:extLst>
          </p:nvPr>
        </p:nvGraphicFramePr>
        <p:xfrm>
          <a:off x="6172200" y="1724026"/>
          <a:ext cx="4038600" cy="427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Bitmap Image" r:id="rId6" imgW="4838760" imgH="5124600" progId="Paint.Picture">
                  <p:embed/>
                </p:oleObj>
              </mc:Choice>
              <mc:Fallback>
                <p:oleObj name="Bitmap Image" r:id="rId6" imgW="4838760" imgH="5124600" progId="Paint.Picture">
                  <p:embed/>
                  <p:pic>
                    <p:nvPicPr>
                      <p:cNvPr id="8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724026"/>
                        <a:ext cx="4038600" cy="427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6629401" y="5876925"/>
          <a:ext cx="36433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Bitmap Image" r:id="rId8" imgW="4238095" imgH="561905" progId="Paint.Picture">
                  <p:embed/>
                </p:oleObj>
              </mc:Choice>
              <mc:Fallback>
                <p:oleObj name="Bitmap Image" r:id="rId8" imgW="4238095" imgH="561905" progId="Paint.Picture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1" y="5876925"/>
                        <a:ext cx="364331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AF09BD8-ED0C-C049-B973-A5A5F4E64B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668505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291"/>
    </mc:Choice>
    <mc:Fallback>
      <p:transition spd="slow" advTm="382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434" grpId="0"/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2984" y="414336"/>
            <a:ext cx="10515600" cy="1325563"/>
          </a:xfrm>
        </p:spPr>
        <p:txBody>
          <a:bodyPr/>
          <a:lstStyle/>
          <a:p>
            <a:pPr eaLnBrk="1" hangingPunct="1"/>
            <a:r>
              <a:rPr lang="en-GB" altLang="en-US" dirty="0">
                <a:latin typeface="Comic Sans MS" panose="030F0702030302020204" pitchFamily="66" charset="0"/>
              </a:rPr>
              <a:t>DIASTOLE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600201"/>
            <a:ext cx="4244280" cy="45259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b="1" dirty="0"/>
              <a:t>Muscle</a:t>
            </a:r>
            <a:r>
              <a:rPr lang="en-GB" altLang="en-US" dirty="0"/>
              <a:t> is relaxed</a:t>
            </a:r>
          </a:p>
          <a:p>
            <a:pPr marL="0" indent="0">
              <a:buNone/>
            </a:pPr>
            <a:r>
              <a:rPr lang="en-GB" altLang="en-US" b="1" dirty="0"/>
              <a:t>Pressure</a:t>
            </a:r>
            <a:r>
              <a:rPr lang="en-GB" altLang="en-US" dirty="0"/>
              <a:t> increases in the atria </a:t>
            </a:r>
          </a:p>
          <a:p>
            <a:pPr marL="0" indent="0">
              <a:buNone/>
            </a:pPr>
            <a:r>
              <a:rPr lang="en-GB" altLang="en-US" b="1" dirty="0"/>
              <a:t>Valves: </a:t>
            </a:r>
            <a:r>
              <a:rPr lang="en-GB" altLang="en-US" dirty="0"/>
              <a:t>Bicuspid and tricuspid valves open slightly</a:t>
            </a:r>
          </a:p>
          <a:p>
            <a:pPr marL="0" indent="0" eaLnBrk="1" hangingPunct="1">
              <a:buNone/>
            </a:pPr>
            <a:r>
              <a:rPr lang="en-GB" altLang="en-US" b="1" dirty="0"/>
              <a:t>Direction: </a:t>
            </a:r>
            <a:r>
              <a:rPr lang="en-GB" altLang="en-US" dirty="0"/>
              <a:t>Blood starts to enter ventricles</a:t>
            </a:r>
            <a:endParaRPr lang="en-US" altLang="en-US" dirty="0"/>
          </a:p>
        </p:txBody>
      </p:sp>
      <p:graphicFrame>
        <p:nvGraphicFramePr>
          <p:cNvPr id="6149" name="Object 5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1992313" y="1700213"/>
          <a:ext cx="4038600" cy="413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Bitmap Image" r:id="rId6" imgW="4971429" imgH="5095238" progId="Paint.Picture">
                  <p:embed/>
                </p:oleObj>
              </mc:Choice>
              <mc:Fallback>
                <p:oleObj name="Bitmap Image" r:id="rId6" imgW="4971429" imgH="5095238" progId="Paint.Picture">
                  <p:embed/>
                  <p:pic>
                    <p:nvPicPr>
                      <p:cNvPr id="61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1700213"/>
                        <a:ext cx="4038600" cy="413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6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2279650" y="5805489"/>
          <a:ext cx="3024188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Bitmap Image" r:id="rId8" imgW="2257560" imgH="638280" progId="Paint.Picture">
                  <p:embed/>
                </p:oleObj>
              </mc:Choice>
              <mc:Fallback>
                <p:oleObj name="Bitmap Image" r:id="rId8" imgW="2257560" imgH="638280" progId="Paint.Picture">
                  <p:embed/>
                  <p:pic>
                    <p:nvPicPr>
                      <p:cNvPr id="61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5805489"/>
                        <a:ext cx="3024188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7B5EA95-8E3B-7D41-8598-0A80A9F2BD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49789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15"/>
    </mc:Choice>
    <mc:Fallback>
      <p:transition spd="slow" advTm="38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386" grpId="0"/>
      <p:bldP spid="614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2069584"/>
            <a:ext cx="6245008" cy="42519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726" y="-58832"/>
            <a:ext cx="12068274" cy="850106"/>
          </a:xfrm>
        </p:spPr>
        <p:txBody>
          <a:bodyPr>
            <a:noAutofit/>
          </a:bodyPr>
          <a:lstStyle/>
          <a:p>
            <a:br>
              <a:rPr lang="en-GB" sz="4800" b="1" dirty="0"/>
            </a:br>
            <a:r>
              <a:rPr lang="en-GB" sz="3600" b="1" dirty="0"/>
              <a:t>Pressure changes in </a:t>
            </a:r>
            <a:r>
              <a:rPr lang="en-GB" sz="3600" b="1" u="sng" dirty="0"/>
              <a:t>left side </a:t>
            </a:r>
            <a:r>
              <a:rPr lang="en-GB" sz="3600" b="1" dirty="0"/>
              <a:t>of the heart during the cardiac cycle </a:t>
            </a:r>
            <a:endParaRPr lang="en-GB" sz="40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3737230" y="4875144"/>
            <a:ext cx="472440" cy="546100"/>
            <a:chOff x="1979712" y="4797152"/>
            <a:chExt cx="472440" cy="546100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2292767" y="5098142"/>
              <a:ext cx="159385" cy="2451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1979712" y="4797152"/>
              <a:ext cx="382270" cy="297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 dirty="0">
                  <a:solidFill>
                    <a:srgbClr val="000000"/>
                  </a:solidFill>
                  <a:latin typeface="Calibri"/>
                  <a:ea typeface="Calibri"/>
                  <a:cs typeface="Times New Roman"/>
                </a:rPr>
                <a:t>1.</a:t>
              </a:r>
              <a:endParaRPr lang="en-GB" sz="1100" dirty="0">
                <a:solidFill>
                  <a:srgbClr val="000000"/>
                </a:solidFill>
                <a:latin typeface="Calibri"/>
                <a:ea typeface="Calibri"/>
                <a:cs typeface="Times New Roman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093772" y="3141980"/>
            <a:ext cx="479425" cy="574040"/>
            <a:chOff x="4332287" y="3141980"/>
            <a:chExt cx="479425" cy="574040"/>
          </a:xfrm>
        </p:grpSpPr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4332287" y="3141980"/>
              <a:ext cx="382270" cy="297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 dirty="0">
                  <a:solidFill>
                    <a:srgbClr val="000000"/>
                  </a:solidFill>
                  <a:latin typeface="Calibri"/>
                  <a:ea typeface="Calibri"/>
                  <a:cs typeface="Times New Roman"/>
                </a:rPr>
                <a:t>2.</a:t>
              </a:r>
              <a:endParaRPr lang="en-GB" sz="1100" dirty="0">
                <a:solidFill>
                  <a:srgbClr val="000000"/>
                </a:solidFill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4673917" y="3461385"/>
              <a:ext cx="137795" cy="2546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250121" y="1912227"/>
            <a:ext cx="382270" cy="975995"/>
            <a:chOff x="4572000" y="1821487"/>
            <a:chExt cx="382270" cy="975995"/>
          </a:xfrm>
        </p:grpSpPr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4572000" y="1821487"/>
              <a:ext cx="382270" cy="297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 dirty="0">
                  <a:solidFill>
                    <a:srgbClr val="000000"/>
                  </a:solidFill>
                  <a:latin typeface="Calibri"/>
                  <a:ea typeface="Calibri"/>
                  <a:cs typeface="Times New Roman"/>
                </a:rPr>
                <a:t>3.</a:t>
              </a:r>
              <a:endParaRPr lang="en-GB" sz="1100" dirty="0">
                <a:solidFill>
                  <a:srgbClr val="000000"/>
                </a:solidFill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4633595" y="2116762"/>
              <a:ext cx="116840" cy="6807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7149303" y="4726554"/>
            <a:ext cx="1054735" cy="516890"/>
            <a:chOff x="5612224" y="4648562"/>
            <a:chExt cx="1054735" cy="516890"/>
          </a:xfrm>
        </p:grpSpPr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6284689" y="4648562"/>
              <a:ext cx="382270" cy="297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 dirty="0">
                  <a:solidFill>
                    <a:srgbClr val="000000"/>
                  </a:solidFill>
                  <a:latin typeface="Calibri"/>
                  <a:ea typeface="Calibri"/>
                  <a:cs typeface="Times New Roman"/>
                </a:rPr>
                <a:t>4.</a:t>
              </a:r>
              <a:endParaRPr lang="en-GB" sz="1100" dirty="0">
                <a:solidFill>
                  <a:srgbClr val="000000"/>
                </a:solidFill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5612224" y="4941932"/>
              <a:ext cx="669290" cy="223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B634792-EFAF-489C-9E95-8CC088C07080}"/>
              </a:ext>
            </a:extLst>
          </p:cNvPr>
          <p:cNvSpPr txBox="1"/>
          <p:nvPr/>
        </p:nvSpPr>
        <p:spPr>
          <a:xfrm>
            <a:off x="123726" y="4811108"/>
            <a:ext cx="30113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Ventricular systole causes an increase in pressure in </a:t>
            </a:r>
            <a:r>
              <a:rPr lang="en-GB" u="sng" dirty="0"/>
              <a:t>ventricles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higher than in atria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pushes the </a:t>
            </a:r>
            <a:r>
              <a:rPr lang="en-GB" u="sng" dirty="0">
                <a:solidFill>
                  <a:srgbClr val="FF0000"/>
                </a:solidFill>
              </a:rPr>
              <a:t>A-V</a:t>
            </a:r>
            <a:r>
              <a:rPr lang="en-GB" dirty="0">
                <a:solidFill>
                  <a:srgbClr val="FF0000"/>
                </a:solidFill>
              </a:rPr>
              <a:t> valves shut</a:t>
            </a:r>
            <a:r>
              <a:rPr lang="en-GB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353CCA-B98E-4322-A76E-BA0BE9E6894F}"/>
              </a:ext>
            </a:extLst>
          </p:cNvPr>
          <p:cNvSpPr txBox="1"/>
          <p:nvPr/>
        </p:nvSpPr>
        <p:spPr>
          <a:xfrm>
            <a:off x="123726" y="2323523"/>
            <a:ext cx="28944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Ventricular systole causes an increase in pressure in </a:t>
            </a:r>
            <a:r>
              <a:rPr lang="en-GB" u="sng" dirty="0"/>
              <a:t>ventricles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higher than the pressure in </a:t>
            </a:r>
            <a:r>
              <a:rPr lang="en-GB" u="sng" dirty="0"/>
              <a:t>arteries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pushes the </a:t>
            </a:r>
            <a:r>
              <a:rPr lang="en-GB" u="sng" dirty="0">
                <a:solidFill>
                  <a:srgbClr val="FF0000"/>
                </a:solidFill>
              </a:rPr>
              <a:t>S-L </a:t>
            </a:r>
            <a:r>
              <a:rPr lang="en-GB" dirty="0">
                <a:solidFill>
                  <a:srgbClr val="FF0000"/>
                </a:solidFill>
              </a:rPr>
              <a:t>valves open</a:t>
            </a:r>
            <a:r>
              <a:rPr lang="en-GB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C919F4-71E8-4A2C-B5B9-EB07BD687730}"/>
              </a:ext>
            </a:extLst>
          </p:cNvPr>
          <p:cNvSpPr txBox="1"/>
          <p:nvPr/>
        </p:nvSpPr>
        <p:spPr>
          <a:xfrm>
            <a:off x="6531533" y="991339"/>
            <a:ext cx="5001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Ventricular diastole causes a decrease in pressure in </a:t>
            </a:r>
            <a:r>
              <a:rPr lang="en-GB" u="sng" dirty="0"/>
              <a:t>ventricle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 lower than in the arteries,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sng" dirty="0">
                <a:solidFill>
                  <a:srgbClr val="FF0000"/>
                </a:solidFill>
              </a:rPr>
              <a:t>S-L </a:t>
            </a:r>
            <a:r>
              <a:rPr lang="en-GB" dirty="0">
                <a:solidFill>
                  <a:srgbClr val="FF0000"/>
                </a:solidFill>
              </a:rPr>
              <a:t>valves close</a:t>
            </a:r>
            <a:r>
              <a:rPr lang="en-GB" dirty="0"/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67E166-ECD8-465B-B178-CFA16CD2B42A}"/>
              </a:ext>
            </a:extLst>
          </p:cNvPr>
          <p:cNvSpPr txBox="1"/>
          <p:nvPr/>
        </p:nvSpPr>
        <p:spPr>
          <a:xfrm>
            <a:off x="8384747" y="4126389"/>
            <a:ext cx="3884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Ventricular diastole causes a decrease in pressure in </a:t>
            </a:r>
            <a:r>
              <a:rPr lang="en-GB" u="sng" dirty="0">
                <a:latin typeface="Calibri" panose="020F0502020204030204" pitchFamily="34" charset="0"/>
                <a:cs typeface="Calibri" panose="020F0502020204030204" pitchFamily="34" charset="0"/>
              </a:rPr>
              <a:t>ventricle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lower than in the </a:t>
            </a:r>
            <a:r>
              <a:rPr lang="en-GB" u="sng" dirty="0">
                <a:latin typeface="Calibri" panose="020F0502020204030204" pitchFamily="34" charset="0"/>
                <a:cs typeface="Calibri" panose="020F0502020204030204" pitchFamily="34" charset="0"/>
              </a:rPr>
              <a:t>atria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A-V</a:t>
            </a:r>
            <a:r>
              <a:rPr lang="en-GB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valves open.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E909510-17DF-EC48-9CB9-1C47333F6C4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873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881"/>
    </mc:Choice>
    <mc:Fallback>
      <p:transition spd="slow" advTm="113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135560" y="332656"/>
            <a:ext cx="7704856" cy="6525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016" y="476672"/>
            <a:ext cx="6840760" cy="535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120" y="5830938"/>
            <a:ext cx="51054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8256240" y="4941168"/>
            <a:ext cx="1152128" cy="7920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626128" y="3404900"/>
            <a:ext cx="173177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Atria are contracting – pressure increases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02192" y="5337213"/>
            <a:ext cx="245185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Contractions end, bicuspid valve closes, and the pressure drops due to being empty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48128" y="2829833"/>
            <a:ext cx="1731776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Bicuspid valve opens again due to build up of pressure in the atria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783632" y="4332094"/>
            <a:ext cx="1080120" cy="39305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223792" y="4725145"/>
            <a:ext cx="219608" cy="6120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573962" y="4869161"/>
            <a:ext cx="297903" cy="43047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5987988" y="4869160"/>
            <a:ext cx="405138" cy="4680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888089" y="4207920"/>
            <a:ext cx="600405" cy="6612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7896200" y="4941168"/>
            <a:ext cx="185532" cy="3960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063552" y="764705"/>
            <a:ext cx="138640" cy="264019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ight Arrow 29"/>
          <p:cNvSpPr/>
          <p:nvPr/>
        </p:nvSpPr>
        <p:spPr>
          <a:xfrm>
            <a:off x="2063552" y="692696"/>
            <a:ext cx="1584176" cy="216024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/>
          <p:cNvSpPr/>
          <p:nvPr/>
        </p:nvSpPr>
        <p:spPr>
          <a:xfrm>
            <a:off x="3719736" y="4605228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20" name="Oval 19"/>
          <p:cNvSpPr/>
          <p:nvPr/>
        </p:nvSpPr>
        <p:spPr>
          <a:xfrm>
            <a:off x="4799856" y="4605228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5624364" y="4747510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6600901" y="4773198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5" name="Oval 24"/>
          <p:cNvSpPr/>
          <p:nvPr/>
        </p:nvSpPr>
        <p:spPr>
          <a:xfrm>
            <a:off x="7608168" y="4581128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3575720" y="1412777"/>
            <a:ext cx="1368152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863950" y="1412777"/>
            <a:ext cx="1368152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4687449" y="5294378"/>
            <a:ext cx="1503108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6473924" y="5294378"/>
            <a:ext cx="1503108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456379" y="5432459"/>
            <a:ext cx="173177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Pressure increases due to filling of atria with blood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91061" y="5337213"/>
            <a:ext cx="173177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Atria continue filling and begin their next contraction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70078BF-29D5-E041-9B74-6E51CE3FA49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0501265"/>
      </p:ext>
    </p:extLst>
  </p:cSld>
  <p:clrMapOvr>
    <a:masterClrMapping/>
  </p:clrMapOvr>
  <p:transition spd="med" advTm="1008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4" grpId="0" animBg="1"/>
      <p:bldP spid="3" grpId="0" animBg="1"/>
      <p:bldP spid="10" grpId="0" animBg="1"/>
      <p:bldP spid="15" grpId="0" animBg="1"/>
      <p:bldP spid="29" grpId="0" animBg="1"/>
      <p:bldP spid="30" grpId="0" animBg="1"/>
      <p:bldP spid="5" grpId="0" animBg="1"/>
      <p:bldP spid="26" grpId="0" animBg="1"/>
      <p:bldP spid="27" grpId="0" animBg="1"/>
      <p:bldP spid="28" grpId="0" animBg="1"/>
      <p:bldP spid="12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135560" y="332656"/>
            <a:ext cx="7704856" cy="6525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016" y="476672"/>
            <a:ext cx="6840760" cy="535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120" y="5830938"/>
            <a:ext cx="51054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8256240" y="3602255"/>
            <a:ext cx="1152128" cy="7920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710914" y="3759424"/>
            <a:ext cx="1731776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Ventricle fills as the atria contract and empty – increasing pressure in the ventricles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66416" y="3398134"/>
            <a:ext cx="1731776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As the AV valve opens here, the ventricles start filling again, increasing pressure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323692" y="4528618"/>
            <a:ext cx="540060" cy="29263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218449" y="3082569"/>
            <a:ext cx="540060" cy="29263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488480" y="2152460"/>
            <a:ext cx="383385" cy="7004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20704" y="1330966"/>
            <a:ext cx="191693" cy="3502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384033" y="1330966"/>
            <a:ext cx="559331" cy="8214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407085" y="4410506"/>
            <a:ext cx="559332" cy="67467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863752" y="4746391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22" name="Oval 21"/>
          <p:cNvSpPr/>
          <p:nvPr/>
        </p:nvSpPr>
        <p:spPr>
          <a:xfrm>
            <a:off x="4806311" y="2985835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6066920" y="1506085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6066920" y="2176346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5" name="Oval 24"/>
          <p:cNvSpPr/>
          <p:nvPr/>
        </p:nvSpPr>
        <p:spPr>
          <a:xfrm>
            <a:off x="7119053" y="5085184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575720" y="1412777"/>
            <a:ext cx="1368152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6863950" y="1412777"/>
            <a:ext cx="1368152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687449" y="5294378"/>
            <a:ext cx="1503108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473924" y="5294378"/>
            <a:ext cx="1503108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960096" y="480876"/>
            <a:ext cx="2808312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Ventricles finish contracting causing reduced pressure – this closes the semi-lunar valves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71291" y="260649"/>
            <a:ext cx="173177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Blood moves into artery so pressure starts to drop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96901" y="1833414"/>
            <a:ext cx="209157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Ventricle contracts – pressure increases and forces the semi-lunar valve open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C5590D6-E8AB-C642-A426-D037D8EF117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2914634"/>
      </p:ext>
    </p:extLst>
  </p:cSld>
  <p:clrMapOvr>
    <a:masterClrMapping/>
  </p:clrMapOvr>
  <p:transition spd="med" advTm="1107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  <p:bldP spid="9" grpId="0" animBg="1"/>
      <p:bldP spid="15" grpId="0" animBg="1"/>
      <p:bldP spid="12" grpId="0" animBg="1"/>
      <p:bldP spid="11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135560" y="332656"/>
            <a:ext cx="7704856" cy="6525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016" y="476672"/>
            <a:ext cx="6840760" cy="535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120" y="5830938"/>
            <a:ext cx="51054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8256240" y="2636912"/>
            <a:ext cx="1152128" cy="7920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52667" y="1555504"/>
            <a:ext cx="173177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No blood in the aorta yet so constant pressure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27550" y="112418"/>
            <a:ext cx="367240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Ventricles are contracting and the semi-lunar valves open – blood moves into aorta so increased pressure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143673" y="2348880"/>
            <a:ext cx="720081" cy="5166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096000" y="1410928"/>
            <a:ext cx="432048" cy="57791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52256" y="3133664"/>
            <a:ext cx="252028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Blood moves from the aorta to other blood vessels, reducing pressure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236432" y="2420889"/>
            <a:ext cx="651656" cy="61018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863753" y="2817865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20" name="Oval 19"/>
          <p:cNvSpPr/>
          <p:nvPr/>
        </p:nvSpPr>
        <p:spPr>
          <a:xfrm>
            <a:off x="5159896" y="2217418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21" name="Oval 20"/>
          <p:cNvSpPr/>
          <p:nvPr/>
        </p:nvSpPr>
        <p:spPr>
          <a:xfrm>
            <a:off x="5921625" y="1990888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22" name="Oval 21"/>
          <p:cNvSpPr/>
          <p:nvPr/>
        </p:nvSpPr>
        <p:spPr>
          <a:xfrm>
            <a:off x="6463410" y="2101087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3" name="Oval 22"/>
          <p:cNvSpPr/>
          <p:nvPr/>
        </p:nvSpPr>
        <p:spPr>
          <a:xfrm>
            <a:off x="6932341" y="2326828"/>
            <a:ext cx="288032" cy="3359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75720" y="1412777"/>
            <a:ext cx="1368152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6863950" y="1412777"/>
            <a:ext cx="1368152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687449" y="5294378"/>
            <a:ext cx="1503108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6473924" y="5294378"/>
            <a:ext cx="1503108" cy="6720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7320136" y="1610217"/>
            <a:ext cx="252028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Small increase in pressure as semi-lunar valves close, aorta recoils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672064" y="1866711"/>
            <a:ext cx="648072" cy="20517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34640" y="487597"/>
            <a:ext cx="29577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Ventricles finish contracting, aorta expands, reducing pressure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799856" y="1312746"/>
            <a:ext cx="360040" cy="103613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5F51C81-1E9F-D249-8702-E8AE3C3127B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8537469"/>
      </p:ext>
    </p:extLst>
  </p:cSld>
  <p:clrMapOvr>
    <a:masterClrMapping/>
  </p:clrMapOvr>
  <p:transition spd="med" advTm="11728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8" grpId="0" animBg="1"/>
      <p:bldP spid="15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GB" u="sng" dirty="0"/>
              <a:t>Pressure changes and valves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124744"/>
            <a:ext cx="8229600" cy="5400600"/>
          </a:xfrm>
        </p:spPr>
        <p:txBody>
          <a:bodyPr>
            <a:normAutofit/>
          </a:bodyPr>
          <a:lstStyle/>
          <a:p>
            <a:r>
              <a:rPr lang="en-GB" dirty="0">
                <a:sym typeface="Wingdings" panose="05000000000000000000" pitchFamily="2" charset="2"/>
              </a:rPr>
              <a:t>Atrioventricular valves open = high atrial pressure, low ventricle pressure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Atrioventricular valves close = high ventricle pressure, low atrium pressure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Increased pressure in ventricles  semi-lunar valves open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Decreased pressure in ventricles  semi-lunar valves close</a:t>
            </a:r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D3B2CE5-09B4-204D-80EF-C826BAA015E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5163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658"/>
    </mc:Choice>
    <mc:Fallback>
      <p:transition spd="slow" advTm="48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F6BE3-5CE0-4E29-B1E4-C6EC93296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A8B02-8E49-4E48-A554-9F43ACDAE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E9C15A-A7DB-4A67-B6FC-8BA8EE39B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06" y="254126"/>
            <a:ext cx="7856275" cy="27938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19E8F4-9484-46B7-BEE2-3428FB75D5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475" y="1381124"/>
            <a:ext cx="6421565" cy="224306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A5B4C6B-3E4E-124E-909A-C4A89BC7039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8057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650"/>
    </mc:Choice>
    <mc:Fallback>
      <p:transition spd="slow" advTm="69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CEF56A-E881-41B8-9582-7FA79E02B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95" y="98107"/>
            <a:ext cx="6695545" cy="61685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27C221-E580-4C79-A1D4-2999723362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913" y="1027906"/>
            <a:ext cx="5123158" cy="3206411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41EF836-D384-E847-8E7F-1B868DDB4F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9520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727"/>
    </mc:Choice>
    <mc:Fallback>
      <p:transition spd="slow" advTm="90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452B50-D874-45B8-B6F4-539D3B3E2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" y="-1"/>
            <a:ext cx="7480467" cy="6176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4A63BB-0F46-4B51-A2A3-456F91EA79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9024" y="2169317"/>
            <a:ext cx="5488218" cy="217054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DEC57CC-E626-E145-88B2-83FC1E87E0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6670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449"/>
    </mc:Choice>
    <mc:Fallback>
      <p:transition spd="slow" advTm="110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A26C24-65DC-44EB-846A-4C57CE1AF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7630"/>
            <a:ext cx="6581775" cy="461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8C4BA4-13E6-4B20-9146-A97CE8ECBF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8363" y="843820"/>
            <a:ext cx="6038850" cy="5724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9B8744-3B5E-4069-82A1-8DD2F57338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7169" y="3553619"/>
            <a:ext cx="2562225" cy="895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70E1B9-CD95-41A1-8C0C-74FD85E739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6130" y="4448969"/>
            <a:ext cx="5904851" cy="2119376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DC52E58-B6BC-D943-8B84-414B70BB4F3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60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415"/>
    </mc:Choice>
    <mc:Fallback>
      <p:transition spd="slow" advTm="1344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8D1203-7ADB-4ED0-AEC3-34C33C8B01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166306"/>
            <a:ext cx="6725412" cy="61578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A11AA9-F179-4D8E-92C9-2E71F7598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1347" y="0"/>
            <a:ext cx="5584215" cy="2231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F5F2C4-B45A-40B9-90B1-B8F717C986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9712" y="2231136"/>
            <a:ext cx="5237988" cy="1974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BEAFCC-562B-46BB-AF37-99C942C1C5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694" y="4114333"/>
            <a:ext cx="5754624" cy="2577361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A195AEC-6271-6548-A4D1-A3D57471AD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505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4098"/>
    </mc:Choice>
    <mc:Fallback>
      <p:transition spd="slow" advTm="1640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0028-8913-4D3D-8148-C786D5F7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58B34E-E454-4360-B233-9CB693FAC0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29420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A089B3-99DD-4D4B-8A5B-8007408ACE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850963"/>
            <a:ext cx="5705475" cy="21812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3C3C1F-E9B9-4637-ACC4-E7FBBA63DA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6869" y="1475612"/>
            <a:ext cx="6898629" cy="132556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2197941-D4A6-B545-98EB-745279F7AE1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7549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302"/>
    </mc:Choice>
    <mc:Fallback>
      <p:transition spd="slow" advTm="91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56F7EB-5B24-440B-A377-157F22C65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3" y="231648"/>
            <a:ext cx="6435719" cy="61691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361559-D6F5-454D-B1DA-CC75F393D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501" y="1071372"/>
            <a:ext cx="6105525" cy="449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222B08-03CE-4B7F-A89C-C7E2AF6B16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192" y="4972050"/>
            <a:ext cx="4572000" cy="1885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F0A841-5139-4461-ABF1-DE190752E1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4097" y="1451419"/>
            <a:ext cx="5483734" cy="18116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2368EF-F985-44C6-A893-1C37841E2E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2981" y="4118082"/>
            <a:ext cx="4834939" cy="128849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5ECC945-2269-E44F-B2E5-35691C21F30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172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964"/>
    </mc:Choice>
    <mc:Fallback>
      <p:transition spd="slow" advTm="130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.1|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9.2|8.9|1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8|1.4|4.2|13.7|7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.1|1.3|3.5|8.7|5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4.3|1.8|4|5.3|8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|12.2|15|6|11.2|2.1|13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.2|14.7|12.3|1.5|30.2|9.9|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3.2|22.7|19.3|17.4|2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1|10.8|21|25.7|27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3|9.9|8.1|6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1.5|3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40.1|46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8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9|21.5|25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523</Words>
  <Application>Microsoft Macintosh PowerPoint</Application>
  <PresentationFormat>Widescreen</PresentationFormat>
  <Paragraphs>97</Paragraphs>
  <Slides>20</Slides>
  <Notes>0</Notes>
  <HiddenSlides>0</HiddenSlides>
  <MMClips>20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Bitmap Image</vt:lpstr>
      <vt:lpstr>Directed study 1- Animal transport revision- cardiac cycle. Directed study 2- Mark receptors 1</vt:lpstr>
      <vt:lpstr>Cardiac cycle</vt:lpstr>
      <vt:lpstr>PowerPoint Presentation</vt:lpstr>
      <vt:lpstr>Cardiac Cycle</vt:lpstr>
      <vt:lpstr>PowerPoint Presentation</vt:lpstr>
      <vt:lpstr>ATRIAL SYSTOLE</vt:lpstr>
      <vt:lpstr>VENTRICULAR SYSTOLE</vt:lpstr>
      <vt:lpstr>DIASTOLE</vt:lpstr>
      <vt:lpstr> Pressure changes in left side of the heart during the cardiac cycle </vt:lpstr>
      <vt:lpstr>PowerPoint Presentation</vt:lpstr>
      <vt:lpstr>PowerPoint Presentation</vt:lpstr>
      <vt:lpstr>PowerPoint Presentation</vt:lpstr>
      <vt:lpstr>Pressure changes and valves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Directed study- Animal transport revision- cardiac cycle.</dc:title>
  <dc:creator>Bethannie Freeman</dc:creator>
  <cp:lastModifiedBy>Beth Freeman</cp:lastModifiedBy>
  <cp:revision>16</cp:revision>
  <dcterms:created xsi:type="dcterms:W3CDTF">2020-09-27T17:19:37Z</dcterms:created>
  <dcterms:modified xsi:type="dcterms:W3CDTF">2020-10-11T13:08:50Z</dcterms:modified>
</cp:coreProperties>
</file>